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860" r:id="rId4"/>
    <p:sldId id="875" r:id="rId5"/>
    <p:sldId id="590" r:id="rId6"/>
    <p:sldId id="861" r:id="rId7"/>
    <p:sldId id="862" r:id="rId8"/>
    <p:sldId id="909" r:id="rId9"/>
    <p:sldId id="865" r:id="rId10"/>
    <p:sldId id="877" r:id="rId11"/>
    <p:sldId id="907" r:id="rId12"/>
    <p:sldId id="903" r:id="rId13"/>
    <p:sldId id="910" r:id="rId14"/>
    <p:sldId id="867" r:id="rId15"/>
    <p:sldId id="878" r:id="rId16"/>
    <p:sldId id="879" r:id="rId17"/>
    <p:sldId id="911" r:id="rId18"/>
    <p:sldId id="868" r:id="rId19"/>
    <p:sldId id="908" r:id="rId20"/>
    <p:sldId id="912" r:id="rId21"/>
    <p:sldId id="872" r:id="rId22"/>
    <p:sldId id="873" r:id="rId23"/>
    <p:sldId id="900" r:id="rId24"/>
    <p:sldId id="901" r:id="rId25"/>
    <p:sldId id="288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900"/>
    <a:srgbClr val="00FFFF"/>
    <a:srgbClr val="000066"/>
    <a:srgbClr val="CCFF33"/>
    <a:srgbClr val="99FF33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howGuides="1">
      <p:cViewPr>
        <p:scale>
          <a:sx n="58" d="100"/>
          <a:sy n="58" d="100"/>
        </p:scale>
        <p:origin x="-1456" y="-18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20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5EE236-311C-4473-9DDF-AB9F43ADEDF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03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916113"/>
            <a:ext cx="8497888" cy="460851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rt-com.co.kr/online/ppt_gallery_1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1588" y="0"/>
            <a:ext cx="9148762" cy="6851650"/>
            <a:chOff x="0" y="0"/>
            <a:chExt cx="5763" cy="4316"/>
          </a:xfrm>
        </p:grpSpPr>
        <p:sp>
          <p:nvSpPr>
            <p:cNvPr id="1039" name="未知"/>
            <p:cNvSpPr/>
            <p:nvPr/>
          </p:nvSpPr>
          <p:spPr>
            <a:xfrm>
              <a:off x="5044" y="2626"/>
              <a:ext cx="719" cy="1690"/>
            </a:xfrm>
            <a:custGeom>
              <a:avLst/>
              <a:gdLst>
                <a:gd name="txL" fmla="*/ 0 w 717"/>
                <a:gd name="txT" fmla="*/ 0 h 1690"/>
                <a:gd name="txR" fmla="*/ 717 w 717"/>
                <a:gd name="txB" fmla="*/ 1690 h 1690"/>
              </a:gdLst>
              <a:ahLst/>
              <a:cxnLst>
                <a:cxn ang="0">
                  <a:pos x="739" y="72"/>
                </a:cxn>
                <a:cxn ang="0">
                  <a:pos x="739" y="0"/>
                </a:cxn>
                <a:cxn ang="0">
                  <a:pos x="721" y="101"/>
                </a:cxn>
                <a:cxn ang="0">
                  <a:pos x="697" y="209"/>
                </a:cxn>
                <a:cxn ang="0">
                  <a:pos x="649" y="389"/>
                </a:cxn>
                <a:cxn ang="0">
                  <a:pos x="596" y="569"/>
                </a:cxn>
                <a:cxn ang="0">
                  <a:pos x="513" y="749"/>
                </a:cxn>
                <a:cxn ang="0">
                  <a:pos x="435" y="935"/>
                </a:cxn>
                <a:cxn ang="0">
                  <a:pos x="345" y="1121"/>
                </a:cxn>
                <a:cxn ang="0">
                  <a:pos x="244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56" y="1312"/>
                </a:cxn>
                <a:cxn ang="0">
                  <a:pos x="357" y="1121"/>
                </a:cxn>
                <a:cxn ang="0">
                  <a:pos x="447" y="935"/>
                </a:cxn>
                <a:cxn ang="0">
                  <a:pos x="525" y="749"/>
                </a:cxn>
                <a:cxn ang="0">
                  <a:pos x="607" y="569"/>
                </a:cxn>
                <a:cxn ang="0">
                  <a:pos x="661" y="389"/>
                </a:cxn>
                <a:cxn ang="0">
                  <a:pos x="709" y="209"/>
                </a:cxn>
                <a:cxn ang="0">
                  <a:pos x="727" y="143"/>
                </a:cxn>
                <a:cxn ang="0">
                  <a:pos x="739" y="72"/>
                </a:cxn>
                <a:cxn ang="0">
                  <a:pos x="739" y="72"/>
                </a:cxn>
              </a:cxnLst>
              <a:rect l="txL" t="txT" r="txR" b="tx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/>
            <p:cNvSpPr/>
            <p:nvPr/>
          </p:nvSpPr>
          <p:spPr>
            <a:xfrm>
              <a:off x="5385" y="3794"/>
              <a:ext cx="378" cy="522"/>
            </a:xfrm>
            <a:custGeom>
              <a:avLst/>
              <a:gdLst>
                <a:gd name="txL" fmla="*/ 0 w 377"/>
                <a:gd name="txT" fmla="*/ 0 h 522"/>
                <a:gd name="txR" fmla="*/ 377 w 377"/>
                <a:gd name="txB" fmla="*/ 522 h 522"/>
              </a:gdLst>
              <a:ahLst/>
              <a:cxnLst>
                <a:cxn ang="0">
                  <a:pos x="388" y="0"/>
                </a:cxn>
                <a:cxn ang="0">
                  <a:pos x="304" y="132"/>
                </a:cxn>
                <a:cxn ang="0">
                  <a:pos x="215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15" y="282"/>
                </a:cxn>
                <a:cxn ang="0">
                  <a:pos x="388" y="24"/>
                </a:cxn>
                <a:cxn ang="0">
                  <a:pos x="388" y="0"/>
                </a:cxn>
                <a:cxn ang="0">
                  <a:pos x="388" y="0"/>
                </a:cxn>
              </a:cxnLst>
              <a:rect l="txL" t="txT" r="txR" b="tx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未知"/>
            <p:cNvSpPr/>
            <p:nvPr/>
          </p:nvSpPr>
          <p:spPr>
            <a:xfrm>
              <a:off x="5679" y="4214"/>
              <a:ext cx="84" cy="102"/>
            </a:xfrm>
            <a:custGeom>
              <a:avLst/>
              <a:gdLst>
                <a:gd name="txL" fmla="*/ 0 w 84"/>
                <a:gd name="txT" fmla="*/ 0 h 102"/>
                <a:gd name="txR" fmla="*/ 84 w 84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txL" t="txT" r="txR" b="tx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2" name="Group 6"/>
            <p:cNvGrpSpPr/>
            <p:nvPr/>
          </p:nvGrpSpPr>
          <p:grpSpPr>
            <a:xfrm>
              <a:off x="287" y="0"/>
              <a:ext cx="5098" cy="4316"/>
              <a:chOff x="0" y="0"/>
              <a:chExt cx="5098" cy="4316"/>
            </a:xfrm>
          </p:grpSpPr>
          <p:sp>
            <p:nvSpPr>
              <p:cNvPr id="1062" name="未知"/>
              <p:cNvSpPr/>
              <p:nvPr userDrawn="1"/>
            </p:nvSpPr>
            <p:spPr>
              <a:xfrm>
                <a:off x="2501" y="0"/>
                <a:ext cx="72" cy="4316"/>
              </a:xfrm>
              <a:custGeom>
                <a:avLst/>
                <a:gdLst>
                  <a:gd name="txL" fmla="*/ 0 w 72"/>
                  <a:gd name="txT" fmla="*/ 0 h 4316"/>
                  <a:gd name="txR" fmla="*/ 72 w 72"/>
                  <a:gd name="txB" fmla="*/ 4316 h 4316"/>
                </a:gdLst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未知"/>
              <p:cNvSpPr/>
              <p:nvPr userDrawn="1"/>
            </p:nvSpPr>
            <p:spPr>
              <a:xfrm>
                <a:off x="2801" y="0"/>
                <a:ext cx="174" cy="4316"/>
              </a:xfrm>
              <a:custGeom>
                <a:avLst/>
                <a:gdLst>
                  <a:gd name="txL" fmla="*/ 0 w 174"/>
                  <a:gd name="txT" fmla="*/ 0 h 4316"/>
                  <a:gd name="txR" fmla="*/ 174 w 174"/>
                  <a:gd name="txB" fmla="*/ 4316 h 4316"/>
                </a:gdLst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未知"/>
              <p:cNvSpPr/>
              <p:nvPr userDrawn="1"/>
            </p:nvSpPr>
            <p:spPr>
              <a:xfrm>
                <a:off x="3070" y="0"/>
                <a:ext cx="337" cy="4316"/>
              </a:xfrm>
              <a:custGeom>
                <a:avLst/>
                <a:gdLst>
                  <a:gd name="txL" fmla="*/ 0 w 335"/>
                  <a:gd name="txT" fmla="*/ 0 h 4316"/>
                  <a:gd name="txR" fmla="*/ 335 w 335"/>
                  <a:gd name="txB" fmla="*/ 4316 h 4316"/>
                </a:gdLst>
                <a:ahLst/>
                <a:cxnLst>
                  <a:cxn ang="0">
                    <a:pos x="351" y="2014"/>
                  </a:cxn>
                  <a:cxn ang="0">
                    <a:pos x="339" y="1726"/>
                  </a:cxn>
                  <a:cxn ang="0">
                    <a:pos x="315" y="1445"/>
                  </a:cxn>
                  <a:cxn ang="0">
                    <a:pos x="285" y="1175"/>
                  </a:cxn>
                  <a:cxn ang="0">
                    <a:pos x="239" y="917"/>
                  </a:cxn>
                  <a:cxn ang="0">
                    <a:pos x="197" y="665"/>
                  </a:cxn>
                  <a:cxn ang="0">
                    <a:pos x="143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31" y="432"/>
                  </a:cxn>
                  <a:cxn ang="0">
                    <a:pos x="185" y="665"/>
                  </a:cxn>
                  <a:cxn ang="0">
                    <a:pos x="227" y="917"/>
                  </a:cxn>
                  <a:cxn ang="0">
                    <a:pos x="272" y="1175"/>
                  </a:cxn>
                  <a:cxn ang="0">
                    <a:pos x="303" y="1445"/>
                  </a:cxn>
                  <a:cxn ang="0">
                    <a:pos x="327" y="1726"/>
                  </a:cxn>
                  <a:cxn ang="0">
                    <a:pos x="339" y="2014"/>
                  </a:cxn>
                  <a:cxn ang="0">
                    <a:pos x="345" y="2314"/>
                  </a:cxn>
                  <a:cxn ang="0">
                    <a:pos x="339" y="2608"/>
                  </a:cxn>
                  <a:cxn ang="0">
                    <a:pos x="327" y="2907"/>
                  </a:cxn>
                  <a:cxn ang="0">
                    <a:pos x="303" y="3201"/>
                  </a:cxn>
                  <a:cxn ang="0">
                    <a:pos x="279" y="3489"/>
                  </a:cxn>
                  <a:cxn ang="0">
                    <a:pos x="227" y="3777"/>
                  </a:cxn>
                  <a:cxn ang="0">
                    <a:pos x="185" y="4052"/>
                  </a:cxn>
                  <a:cxn ang="0">
                    <a:pos x="131" y="4316"/>
                  </a:cxn>
                  <a:cxn ang="0">
                    <a:pos x="143" y="4316"/>
                  </a:cxn>
                  <a:cxn ang="0">
                    <a:pos x="197" y="4052"/>
                  </a:cxn>
                  <a:cxn ang="0">
                    <a:pos x="239" y="3777"/>
                  </a:cxn>
                  <a:cxn ang="0">
                    <a:pos x="291" y="3489"/>
                  </a:cxn>
                  <a:cxn ang="0">
                    <a:pos x="315" y="3201"/>
                  </a:cxn>
                  <a:cxn ang="0">
                    <a:pos x="339" y="2907"/>
                  </a:cxn>
                  <a:cxn ang="0">
                    <a:pos x="351" y="2608"/>
                  </a:cxn>
                  <a:cxn ang="0">
                    <a:pos x="357" y="2314"/>
                  </a:cxn>
                  <a:cxn ang="0">
                    <a:pos x="351" y="2014"/>
                  </a:cxn>
                  <a:cxn ang="0">
                    <a:pos x="351" y="2014"/>
                  </a:cxn>
                </a:cxnLst>
                <a:rect l="txL" t="txT" r="txR" b="tx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未知"/>
              <p:cNvSpPr/>
              <p:nvPr userDrawn="1"/>
            </p:nvSpPr>
            <p:spPr>
              <a:xfrm>
                <a:off x="3388" y="0"/>
                <a:ext cx="427" cy="4316"/>
              </a:xfrm>
              <a:custGeom>
                <a:avLst/>
                <a:gdLst>
                  <a:gd name="txL" fmla="*/ 0 w 425"/>
                  <a:gd name="txT" fmla="*/ 0 h 4316"/>
                  <a:gd name="txR" fmla="*/ 425 w 425"/>
                  <a:gd name="txB" fmla="*/ 4316 h 4316"/>
                </a:gdLst>
                <a:ahLst/>
                <a:cxnLst>
                  <a:cxn ang="0">
                    <a:pos x="435" y="1924"/>
                  </a:cxn>
                  <a:cxn ang="0">
                    <a:pos x="417" y="1690"/>
                  </a:cxn>
                  <a:cxn ang="0">
                    <a:pos x="387" y="1457"/>
                  </a:cxn>
                  <a:cxn ang="0">
                    <a:pos x="351" y="1229"/>
                  </a:cxn>
                  <a:cxn ang="0">
                    <a:pos x="292" y="1001"/>
                  </a:cxn>
                  <a:cxn ang="0">
                    <a:pos x="238" y="761"/>
                  </a:cxn>
                  <a:cxn ang="0">
                    <a:pos x="173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67" y="522"/>
                  </a:cxn>
                  <a:cxn ang="0">
                    <a:pos x="227" y="767"/>
                  </a:cxn>
                  <a:cxn ang="0">
                    <a:pos x="286" y="1001"/>
                  </a:cxn>
                  <a:cxn ang="0">
                    <a:pos x="337" y="1235"/>
                  </a:cxn>
                  <a:cxn ang="0">
                    <a:pos x="375" y="1463"/>
                  </a:cxn>
                  <a:cxn ang="0">
                    <a:pos x="405" y="1690"/>
                  </a:cxn>
                  <a:cxn ang="0">
                    <a:pos x="423" y="1924"/>
                  </a:cxn>
                  <a:cxn ang="0">
                    <a:pos x="435" y="2188"/>
                  </a:cxn>
                  <a:cxn ang="0">
                    <a:pos x="429" y="2458"/>
                  </a:cxn>
                  <a:cxn ang="0">
                    <a:pos x="417" y="2733"/>
                  </a:cxn>
                  <a:cxn ang="0">
                    <a:pos x="387" y="3021"/>
                  </a:cxn>
                  <a:cxn ang="0">
                    <a:pos x="351" y="3321"/>
                  </a:cxn>
                  <a:cxn ang="0">
                    <a:pos x="286" y="3639"/>
                  </a:cxn>
                  <a:cxn ang="0">
                    <a:pos x="215" y="3968"/>
                  </a:cxn>
                  <a:cxn ang="0">
                    <a:pos x="137" y="4316"/>
                  </a:cxn>
                  <a:cxn ang="0">
                    <a:pos x="149" y="4316"/>
                  </a:cxn>
                  <a:cxn ang="0">
                    <a:pos x="227" y="3968"/>
                  </a:cxn>
                  <a:cxn ang="0">
                    <a:pos x="298" y="3639"/>
                  </a:cxn>
                  <a:cxn ang="0">
                    <a:pos x="363" y="3321"/>
                  </a:cxn>
                  <a:cxn ang="0">
                    <a:pos x="399" y="3021"/>
                  </a:cxn>
                  <a:cxn ang="0">
                    <a:pos x="429" y="2733"/>
                  </a:cxn>
                  <a:cxn ang="0">
                    <a:pos x="441" y="2458"/>
                  </a:cxn>
                  <a:cxn ang="0">
                    <a:pos x="447" y="2188"/>
                  </a:cxn>
                  <a:cxn ang="0">
                    <a:pos x="435" y="1924"/>
                  </a:cxn>
                  <a:cxn ang="0">
                    <a:pos x="435" y="1924"/>
                  </a:cxn>
                </a:cxnLst>
                <a:rect l="txL" t="txT" r="txR" b="tx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未知"/>
              <p:cNvSpPr/>
              <p:nvPr userDrawn="1"/>
            </p:nvSpPr>
            <p:spPr>
              <a:xfrm>
                <a:off x="3658" y="0"/>
                <a:ext cx="558" cy="4316"/>
              </a:xfrm>
              <a:custGeom>
                <a:avLst/>
                <a:gdLst>
                  <a:gd name="txL" fmla="*/ 0 w 556"/>
                  <a:gd name="txT" fmla="*/ 0 h 4316"/>
                  <a:gd name="txR" fmla="*/ 556 w 556"/>
                  <a:gd name="txB" fmla="*/ 4316 h 4316"/>
                </a:gdLst>
                <a:ahLst/>
                <a:cxnLst>
                  <a:cxn ang="0">
                    <a:pos x="578" y="2020"/>
                  </a:cxn>
                  <a:cxn ang="0">
                    <a:pos x="560" y="1732"/>
                  </a:cxn>
                  <a:cxn ang="0">
                    <a:pos x="525" y="1445"/>
                  </a:cxn>
                  <a:cxn ang="0">
                    <a:pos x="477" y="1175"/>
                  </a:cxn>
                  <a:cxn ang="0">
                    <a:pos x="406" y="911"/>
                  </a:cxn>
                  <a:cxn ang="0">
                    <a:pos x="328" y="659"/>
                  </a:cxn>
                  <a:cxn ang="0">
                    <a:pos x="239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27" y="426"/>
                  </a:cxn>
                  <a:cxn ang="0">
                    <a:pos x="316" y="659"/>
                  </a:cxn>
                  <a:cxn ang="0">
                    <a:pos x="394" y="911"/>
                  </a:cxn>
                  <a:cxn ang="0">
                    <a:pos x="465" y="1175"/>
                  </a:cxn>
                  <a:cxn ang="0">
                    <a:pos x="513" y="1445"/>
                  </a:cxn>
                  <a:cxn ang="0">
                    <a:pos x="548" y="1732"/>
                  </a:cxn>
                  <a:cxn ang="0">
                    <a:pos x="566" y="2020"/>
                  </a:cxn>
                  <a:cxn ang="0">
                    <a:pos x="566" y="2326"/>
                  </a:cxn>
                  <a:cxn ang="0">
                    <a:pos x="554" y="2632"/>
                  </a:cxn>
                  <a:cxn ang="0">
                    <a:pos x="525" y="2931"/>
                  </a:cxn>
                  <a:cxn ang="0">
                    <a:pos x="477" y="3225"/>
                  </a:cxn>
                  <a:cxn ang="0">
                    <a:pos x="400" y="3513"/>
                  </a:cxn>
                  <a:cxn ang="0">
                    <a:pos x="322" y="3788"/>
                  </a:cxn>
                  <a:cxn ang="0">
                    <a:pos x="227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39" y="4058"/>
                  </a:cxn>
                  <a:cxn ang="0">
                    <a:pos x="334" y="3788"/>
                  </a:cxn>
                  <a:cxn ang="0">
                    <a:pos x="412" y="3513"/>
                  </a:cxn>
                  <a:cxn ang="0">
                    <a:pos x="489" y="3225"/>
                  </a:cxn>
                  <a:cxn ang="0">
                    <a:pos x="537" y="2931"/>
                  </a:cxn>
                  <a:cxn ang="0">
                    <a:pos x="566" y="2632"/>
                  </a:cxn>
                  <a:cxn ang="0">
                    <a:pos x="578" y="2326"/>
                  </a:cxn>
                  <a:cxn ang="0">
                    <a:pos x="578" y="2020"/>
                  </a:cxn>
                  <a:cxn ang="0">
                    <a:pos x="578" y="2020"/>
                  </a:cxn>
                </a:cxnLst>
                <a:rect l="txL" t="txT" r="txR" b="tx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未知"/>
              <p:cNvSpPr/>
              <p:nvPr userDrawn="1"/>
            </p:nvSpPr>
            <p:spPr>
              <a:xfrm>
                <a:off x="3958" y="0"/>
                <a:ext cx="690" cy="4316"/>
              </a:xfrm>
              <a:custGeom>
                <a:avLst/>
                <a:gdLst>
                  <a:gd name="txL" fmla="*/ 0 w 688"/>
                  <a:gd name="txT" fmla="*/ 0 h 4316"/>
                  <a:gd name="txR" fmla="*/ 688 w 688"/>
                  <a:gd name="txB" fmla="*/ 4316 h 4316"/>
                </a:gdLst>
                <a:ahLst/>
                <a:cxnLst>
                  <a:cxn ang="0">
                    <a:pos x="710" y="2086"/>
                  </a:cxn>
                  <a:cxn ang="0">
                    <a:pos x="692" y="1810"/>
                  </a:cxn>
                  <a:cxn ang="0">
                    <a:pos x="656" y="1541"/>
                  </a:cxn>
                  <a:cxn ang="0">
                    <a:pos x="596" y="1271"/>
                  </a:cxn>
                  <a:cxn ang="0">
                    <a:pos x="508" y="1007"/>
                  </a:cxn>
                  <a:cxn ang="0">
                    <a:pos x="412" y="749"/>
                  </a:cxn>
                  <a:cxn ang="0">
                    <a:pos x="304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92" y="492"/>
                  </a:cxn>
                  <a:cxn ang="0">
                    <a:pos x="400" y="749"/>
                  </a:cxn>
                  <a:cxn ang="0">
                    <a:pos x="496" y="1007"/>
                  </a:cxn>
                  <a:cxn ang="0">
                    <a:pos x="584" y="1271"/>
                  </a:cxn>
                  <a:cxn ang="0">
                    <a:pos x="644" y="1541"/>
                  </a:cxn>
                  <a:cxn ang="0">
                    <a:pos x="680" y="1810"/>
                  </a:cxn>
                  <a:cxn ang="0">
                    <a:pos x="698" y="2086"/>
                  </a:cxn>
                  <a:cxn ang="0">
                    <a:pos x="698" y="2368"/>
                  </a:cxn>
                  <a:cxn ang="0">
                    <a:pos x="680" y="2650"/>
                  </a:cxn>
                  <a:cxn ang="0">
                    <a:pos x="638" y="2931"/>
                  </a:cxn>
                  <a:cxn ang="0">
                    <a:pos x="578" y="3213"/>
                  </a:cxn>
                  <a:cxn ang="0">
                    <a:pos x="484" y="3495"/>
                  </a:cxn>
                  <a:cxn ang="0">
                    <a:pos x="382" y="3777"/>
                  </a:cxn>
                  <a:cxn ang="0">
                    <a:pos x="262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74" y="4046"/>
                  </a:cxn>
                  <a:cxn ang="0">
                    <a:pos x="394" y="3777"/>
                  </a:cxn>
                  <a:cxn ang="0">
                    <a:pos x="496" y="3495"/>
                  </a:cxn>
                  <a:cxn ang="0">
                    <a:pos x="590" y="3219"/>
                  </a:cxn>
                  <a:cxn ang="0">
                    <a:pos x="650" y="2937"/>
                  </a:cxn>
                  <a:cxn ang="0">
                    <a:pos x="692" y="2656"/>
                  </a:cxn>
                  <a:cxn ang="0">
                    <a:pos x="710" y="2368"/>
                  </a:cxn>
                  <a:cxn ang="0">
                    <a:pos x="710" y="2086"/>
                  </a:cxn>
                  <a:cxn ang="0">
                    <a:pos x="710" y="2086"/>
                  </a:cxn>
                </a:cxnLst>
                <a:rect l="txL" t="txT" r="txR" b="tx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未知"/>
              <p:cNvSpPr/>
              <p:nvPr userDrawn="1"/>
            </p:nvSpPr>
            <p:spPr>
              <a:xfrm>
                <a:off x="4234" y="0"/>
                <a:ext cx="864" cy="4316"/>
              </a:xfrm>
              <a:custGeom>
                <a:avLst/>
                <a:gdLst>
                  <a:gd name="txL" fmla="*/ 0 w 861"/>
                  <a:gd name="txT" fmla="*/ 0 h 4316"/>
                  <a:gd name="txR" fmla="*/ 861 w 861"/>
                  <a:gd name="txB" fmla="*/ 4316 h 4316"/>
                </a:gdLst>
                <a:ahLst/>
                <a:cxnLst>
                  <a:cxn ang="0">
                    <a:pos x="888" y="2128"/>
                  </a:cxn>
                  <a:cxn ang="0">
                    <a:pos x="864" y="1834"/>
                  </a:cxn>
                  <a:cxn ang="0">
                    <a:pos x="841" y="1684"/>
                  </a:cxn>
                  <a:cxn ang="0">
                    <a:pos x="817" y="1541"/>
                  </a:cxn>
                  <a:cxn ang="0">
                    <a:pos x="781" y="1397"/>
                  </a:cxn>
                  <a:cxn ang="0">
                    <a:pos x="742" y="1253"/>
                  </a:cxn>
                  <a:cxn ang="0">
                    <a:pos x="686" y="1115"/>
                  </a:cxn>
                  <a:cxn ang="0">
                    <a:pos x="632" y="977"/>
                  </a:cxn>
                  <a:cxn ang="0">
                    <a:pos x="513" y="719"/>
                  </a:cxn>
                  <a:cxn ang="0">
                    <a:pos x="364" y="468"/>
                  </a:cxn>
                  <a:cxn ang="0">
                    <a:pos x="203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91" y="228"/>
                  </a:cxn>
                  <a:cxn ang="0">
                    <a:pos x="352" y="468"/>
                  </a:cxn>
                  <a:cxn ang="0">
                    <a:pos x="501" y="719"/>
                  </a:cxn>
                  <a:cxn ang="0">
                    <a:pos x="620" y="983"/>
                  </a:cxn>
                  <a:cxn ang="0">
                    <a:pos x="674" y="1121"/>
                  </a:cxn>
                  <a:cxn ang="0">
                    <a:pos x="724" y="1259"/>
                  </a:cxn>
                  <a:cxn ang="0">
                    <a:pos x="769" y="1403"/>
                  </a:cxn>
                  <a:cxn ang="0">
                    <a:pos x="805" y="1547"/>
                  </a:cxn>
                  <a:cxn ang="0">
                    <a:pos x="835" y="1690"/>
                  </a:cxn>
                  <a:cxn ang="0">
                    <a:pos x="852" y="1834"/>
                  </a:cxn>
                  <a:cxn ang="0">
                    <a:pos x="870" y="1984"/>
                  </a:cxn>
                  <a:cxn ang="0">
                    <a:pos x="876" y="2128"/>
                  </a:cxn>
                  <a:cxn ang="0">
                    <a:pos x="882" y="2278"/>
                  </a:cxn>
                  <a:cxn ang="0">
                    <a:pos x="876" y="2428"/>
                  </a:cxn>
                  <a:cxn ang="0">
                    <a:pos x="864" y="2572"/>
                  </a:cxn>
                  <a:cxn ang="0">
                    <a:pos x="852" y="2721"/>
                  </a:cxn>
                  <a:cxn ang="0">
                    <a:pos x="829" y="2865"/>
                  </a:cxn>
                  <a:cxn ang="0">
                    <a:pos x="799" y="3015"/>
                  </a:cxn>
                  <a:cxn ang="0">
                    <a:pos x="757" y="3159"/>
                  </a:cxn>
                  <a:cxn ang="0">
                    <a:pos x="704" y="3303"/>
                  </a:cxn>
                  <a:cxn ang="0">
                    <a:pos x="608" y="3567"/>
                  </a:cxn>
                  <a:cxn ang="0">
                    <a:pos x="495" y="3824"/>
                  </a:cxn>
                  <a:cxn ang="0">
                    <a:pos x="346" y="4076"/>
                  </a:cxn>
                  <a:cxn ang="0">
                    <a:pos x="191" y="4316"/>
                  </a:cxn>
                  <a:cxn ang="0">
                    <a:pos x="203" y="4316"/>
                  </a:cxn>
                  <a:cxn ang="0">
                    <a:pos x="358" y="4076"/>
                  </a:cxn>
                  <a:cxn ang="0">
                    <a:pos x="507" y="3824"/>
                  </a:cxn>
                  <a:cxn ang="0">
                    <a:pos x="620" y="3573"/>
                  </a:cxn>
                  <a:cxn ang="0">
                    <a:pos x="716" y="3309"/>
                  </a:cxn>
                  <a:cxn ang="0">
                    <a:pos x="769" y="3165"/>
                  </a:cxn>
                  <a:cxn ang="0">
                    <a:pos x="811" y="3021"/>
                  </a:cxn>
                  <a:cxn ang="0">
                    <a:pos x="841" y="2871"/>
                  </a:cxn>
                  <a:cxn ang="0">
                    <a:pos x="864" y="2727"/>
                  </a:cxn>
                  <a:cxn ang="0">
                    <a:pos x="876" y="2578"/>
                  </a:cxn>
                  <a:cxn ang="0">
                    <a:pos x="888" y="2428"/>
                  </a:cxn>
                  <a:cxn ang="0">
                    <a:pos x="894" y="2278"/>
                  </a:cxn>
                  <a:cxn ang="0">
                    <a:pos x="888" y="2128"/>
                  </a:cxn>
                  <a:cxn ang="0">
                    <a:pos x="888" y="2128"/>
                  </a:cxn>
                </a:cxnLst>
                <a:rect l="txL" t="txT" r="txR" b="tx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未知"/>
              <p:cNvSpPr/>
              <p:nvPr userDrawn="1"/>
            </p:nvSpPr>
            <p:spPr>
              <a:xfrm>
                <a:off x="2111" y="0"/>
                <a:ext cx="150" cy="4316"/>
              </a:xfrm>
              <a:custGeom>
                <a:avLst/>
                <a:gdLst>
                  <a:gd name="txL" fmla="*/ 0 w 149"/>
                  <a:gd name="txT" fmla="*/ 0 h 4316"/>
                  <a:gd name="txR" fmla="*/ 149 w 149"/>
                  <a:gd name="txB" fmla="*/ 4316 h 4316"/>
                </a:gdLst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88" y="791"/>
                  </a:cxn>
                  <a:cxn ang="0">
                    <a:pos x="94" y="671"/>
                  </a:cxn>
                  <a:cxn ang="0">
                    <a:pos x="106" y="557"/>
                  </a:cxn>
                  <a:cxn ang="0">
                    <a:pos x="118" y="444"/>
                  </a:cxn>
                  <a:cxn ang="0">
                    <a:pos x="124" y="342"/>
                  </a:cxn>
                  <a:cxn ang="0">
                    <a:pos x="136" y="246"/>
                  </a:cxn>
                  <a:cxn ang="0">
                    <a:pos x="142" y="156"/>
                  </a:cxn>
                  <a:cxn ang="0">
                    <a:pos x="154" y="72"/>
                  </a:cxn>
                  <a:cxn ang="0">
                    <a:pos x="160" y="0"/>
                  </a:cxn>
                  <a:cxn ang="0">
                    <a:pos x="148" y="0"/>
                  </a:cxn>
                  <a:cxn ang="0">
                    <a:pos x="142" y="72"/>
                  </a:cxn>
                  <a:cxn ang="0">
                    <a:pos x="130" y="156"/>
                  </a:cxn>
                  <a:cxn ang="0">
                    <a:pos x="124" y="246"/>
                  </a:cxn>
                  <a:cxn ang="0">
                    <a:pos x="112" y="342"/>
                  </a:cxn>
                  <a:cxn ang="0">
                    <a:pos x="106" y="444"/>
                  </a:cxn>
                  <a:cxn ang="0">
                    <a:pos x="94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100" y="4058"/>
                  </a:cxn>
                  <a:cxn ang="0">
                    <a:pos x="136" y="4316"/>
                  </a:cxn>
                  <a:cxn ang="0">
                    <a:pos x="148" y="4316"/>
                  </a:cxn>
                  <a:cxn ang="0">
                    <a:pos x="112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txL" t="txT" r="txR" b="tx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未知"/>
              <p:cNvSpPr/>
              <p:nvPr userDrawn="1"/>
            </p:nvSpPr>
            <p:spPr>
              <a:xfrm>
                <a:off x="1679" y="0"/>
                <a:ext cx="300" cy="4316"/>
              </a:xfrm>
              <a:custGeom>
                <a:avLst/>
                <a:gdLst>
                  <a:gd name="txL" fmla="*/ 0 w 299"/>
                  <a:gd name="txT" fmla="*/ 0 h 4316"/>
                  <a:gd name="txR" fmla="*/ 299 w 299"/>
                  <a:gd name="txB" fmla="*/ 4316 h 4316"/>
                </a:gdLst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73" y="641"/>
                  </a:cxn>
                  <a:cxn ang="0">
                    <a:pos x="220" y="408"/>
                  </a:cxn>
                  <a:cxn ang="0">
                    <a:pos x="262" y="192"/>
                  </a:cxn>
                  <a:cxn ang="0">
                    <a:pos x="310" y="0"/>
                  </a:cxn>
                  <a:cxn ang="0">
                    <a:pos x="298" y="0"/>
                  </a:cxn>
                  <a:cxn ang="0">
                    <a:pos x="250" y="192"/>
                  </a:cxn>
                  <a:cxn ang="0">
                    <a:pos x="209" y="408"/>
                  </a:cxn>
                  <a:cxn ang="0">
                    <a:pos x="167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14" y="4064"/>
                  </a:cxn>
                  <a:cxn ang="0">
                    <a:pos x="286" y="4316"/>
                  </a:cxn>
                  <a:cxn ang="0">
                    <a:pos x="298" y="4316"/>
                  </a:cxn>
                  <a:cxn ang="0">
                    <a:pos x="226" y="4064"/>
                  </a:cxn>
                  <a:cxn ang="0">
                    <a:pos x="167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txL" t="txT" r="txR" b="tx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未知"/>
              <p:cNvSpPr/>
              <p:nvPr userDrawn="1"/>
            </p:nvSpPr>
            <p:spPr>
              <a:xfrm>
                <a:off x="1278" y="0"/>
                <a:ext cx="425" cy="4316"/>
              </a:xfrm>
              <a:custGeom>
                <a:avLst/>
                <a:gdLst>
                  <a:gd name="txL" fmla="*/ 0 w 424"/>
                  <a:gd name="txT" fmla="*/ 0 h 4316"/>
                  <a:gd name="txR" fmla="*/ 424 w 424"/>
                  <a:gd name="txB" fmla="*/ 4316 h 4316"/>
                </a:gdLst>
                <a:ahLst/>
                <a:cxnLst>
                  <a:cxn ang="0">
                    <a:pos x="435" y="0"/>
                  </a:cxn>
                  <a:cxn ang="0">
                    <a:pos x="423" y="0"/>
                  </a:cxn>
                  <a:cxn ang="0">
                    <a:pos x="327" y="222"/>
                  </a:cxn>
                  <a:cxn ang="0">
                    <a:pos x="250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80" y="4058"/>
                  </a:cxn>
                  <a:cxn ang="0">
                    <a:pos x="357" y="4316"/>
                  </a:cxn>
                  <a:cxn ang="0">
                    <a:pos x="369" y="4316"/>
                  </a:cxn>
                  <a:cxn ang="0">
                    <a:pos x="292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56" y="462"/>
                  </a:cxn>
                  <a:cxn ang="0">
                    <a:pos x="339" y="222"/>
                  </a:cxn>
                  <a:cxn ang="0">
                    <a:pos x="435" y="0"/>
                  </a:cxn>
                  <a:cxn ang="0">
                    <a:pos x="435" y="0"/>
                  </a:cxn>
                </a:cxnLst>
                <a:rect l="txL" t="txT" r="txR" b="tx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未知"/>
              <p:cNvSpPr/>
              <p:nvPr userDrawn="1"/>
            </p:nvSpPr>
            <p:spPr>
              <a:xfrm>
                <a:off x="840" y="0"/>
                <a:ext cx="575" cy="4316"/>
              </a:xfrm>
              <a:custGeom>
                <a:avLst/>
                <a:gdLst>
                  <a:gd name="txL" fmla="*/ 0 w 574"/>
                  <a:gd name="txT" fmla="*/ 0 h 4316"/>
                  <a:gd name="txR" fmla="*/ 574 w 574"/>
                  <a:gd name="txB" fmla="*/ 4316 h 4316"/>
                </a:gdLst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46" y="480"/>
                  </a:cxn>
                  <a:cxn ang="0">
                    <a:pos x="460" y="234"/>
                  </a:cxn>
                  <a:cxn ang="0">
                    <a:pos x="585" y="0"/>
                  </a:cxn>
                  <a:cxn ang="0">
                    <a:pos x="573" y="0"/>
                  </a:cxn>
                  <a:cxn ang="0">
                    <a:pos x="448" y="234"/>
                  </a:cxn>
                  <a:cxn ang="0">
                    <a:pos x="334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82" y="4070"/>
                  </a:cxn>
                  <a:cxn ang="0">
                    <a:pos x="495" y="4316"/>
                  </a:cxn>
                  <a:cxn ang="0">
                    <a:pos x="507" y="4316"/>
                  </a:cxn>
                  <a:cxn ang="0">
                    <a:pos x="394" y="4070"/>
                  </a:cxn>
                  <a:cxn ang="0">
                    <a:pos x="298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txL" t="txT" r="txR" b="tx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未知"/>
              <p:cNvSpPr/>
              <p:nvPr userDrawn="1"/>
            </p:nvSpPr>
            <p:spPr>
              <a:xfrm>
                <a:off x="414" y="0"/>
                <a:ext cx="737" cy="4316"/>
              </a:xfrm>
              <a:custGeom>
                <a:avLst/>
                <a:gdLst>
                  <a:gd name="txL" fmla="*/ 0 w 735"/>
                  <a:gd name="txT" fmla="*/ 0 h 4316"/>
                  <a:gd name="txR" fmla="*/ 735 w 735"/>
                  <a:gd name="txB" fmla="*/ 4316 h 4316"/>
                </a:gdLst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26" y="941"/>
                  </a:cxn>
                  <a:cxn ang="0">
                    <a:pos x="327" y="689"/>
                  </a:cxn>
                  <a:cxn ang="0">
                    <a:pos x="453" y="444"/>
                  </a:cxn>
                  <a:cxn ang="0">
                    <a:pos x="602" y="216"/>
                  </a:cxn>
                  <a:cxn ang="0">
                    <a:pos x="757" y="0"/>
                  </a:cxn>
                  <a:cxn ang="0">
                    <a:pos x="745" y="0"/>
                  </a:cxn>
                  <a:cxn ang="0">
                    <a:pos x="590" y="210"/>
                  </a:cxn>
                  <a:cxn ang="0">
                    <a:pos x="441" y="438"/>
                  </a:cxn>
                  <a:cxn ang="0">
                    <a:pos x="322" y="683"/>
                  </a:cxn>
                  <a:cxn ang="0">
                    <a:pos x="220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38" y="3573"/>
                  </a:cxn>
                  <a:cxn ang="0">
                    <a:pos x="327" y="3824"/>
                  </a:cxn>
                  <a:cxn ang="0">
                    <a:pos x="435" y="4076"/>
                  </a:cxn>
                  <a:cxn ang="0">
                    <a:pos x="558" y="4316"/>
                  </a:cxn>
                  <a:cxn ang="0">
                    <a:pos x="578" y="4316"/>
                  </a:cxn>
                  <a:cxn ang="0">
                    <a:pos x="447" y="4076"/>
                  </a:cxn>
                  <a:cxn ang="0">
                    <a:pos x="339" y="3824"/>
                  </a:cxn>
                  <a:cxn ang="0">
                    <a:pos x="250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txL" t="txT" r="txR" b="tx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未知"/>
              <p:cNvSpPr/>
              <p:nvPr userDrawn="1"/>
            </p:nvSpPr>
            <p:spPr>
              <a:xfrm>
                <a:off x="0" y="0"/>
                <a:ext cx="840" cy="4316"/>
              </a:xfrm>
              <a:custGeom>
                <a:avLst/>
                <a:gdLst>
                  <a:gd name="txL" fmla="*/ 0 w 837"/>
                  <a:gd name="txT" fmla="*/ 0 h 4316"/>
                  <a:gd name="txR" fmla="*/ 837 w 837"/>
                  <a:gd name="txB" fmla="*/ 4316 h 4316"/>
                </a:gdLst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72" y="1235"/>
                  </a:cxn>
                  <a:cxn ang="0">
                    <a:pos x="262" y="995"/>
                  </a:cxn>
                  <a:cxn ang="0">
                    <a:pos x="376" y="755"/>
                  </a:cxn>
                  <a:cxn ang="0">
                    <a:pos x="518" y="510"/>
                  </a:cxn>
                  <a:cxn ang="0">
                    <a:pos x="680" y="258"/>
                  </a:cxn>
                  <a:cxn ang="0">
                    <a:pos x="774" y="132"/>
                  </a:cxn>
                  <a:cxn ang="0">
                    <a:pos x="870" y="0"/>
                  </a:cxn>
                  <a:cxn ang="0">
                    <a:pos x="858" y="0"/>
                  </a:cxn>
                  <a:cxn ang="0">
                    <a:pos x="762" y="132"/>
                  </a:cxn>
                  <a:cxn ang="0">
                    <a:pos x="662" y="258"/>
                  </a:cxn>
                  <a:cxn ang="0">
                    <a:pos x="584" y="384"/>
                  </a:cxn>
                  <a:cxn ang="0">
                    <a:pos x="506" y="510"/>
                  </a:cxn>
                  <a:cxn ang="0">
                    <a:pos x="364" y="755"/>
                  </a:cxn>
                  <a:cxn ang="0">
                    <a:pos x="250" y="995"/>
                  </a:cxn>
                  <a:cxn ang="0">
                    <a:pos x="161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61" y="3171"/>
                  </a:cxn>
                  <a:cxn ang="0">
                    <a:pos x="208" y="3321"/>
                  </a:cxn>
                  <a:cxn ang="0">
                    <a:pos x="256" y="3477"/>
                  </a:cxn>
                  <a:cxn ang="0">
                    <a:pos x="316" y="3639"/>
                  </a:cxn>
                  <a:cxn ang="0">
                    <a:pos x="376" y="3800"/>
                  </a:cxn>
                  <a:cxn ang="0">
                    <a:pos x="459" y="3968"/>
                  </a:cxn>
                  <a:cxn ang="0">
                    <a:pos x="530" y="4136"/>
                  </a:cxn>
                  <a:cxn ang="0">
                    <a:pos x="614" y="4316"/>
                  </a:cxn>
                  <a:cxn ang="0">
                    <a:pos x="626" y="4316"/>
                  </a:cxn>
                  <a:cxn ang="0">
                    <a:pos x="542" y="4136"/>
                  </a:cxn>
                  <a:cxn ang="0">
                    <a:pos x="470" y="3968"/>
                  </a:cxn>
                  <a:cxn ang="0">
                    <a:pos x="388" y="3800"/>
                  </a:cxn>
                  <a:cxn ang="0">
                    <a:pos x="328" y="3639"/>
                  </a:cxn>
                  <a:cxn ang="0">
                    <a:pos x="268" y="3477"/>
                  </a:cxn>
                  <a:cxn ang="0">
                    <a:pos x="220" y="3327"/>
                  </a:cxn>
                  <a:cxn ang="0">
                    <a:pos x="172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txL" t="txT" r="txR" b="tx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3" name="未知"/>
            <p:cNvSpPr/>
            <p:nvPr/>
          </p:nvSpPr>
          <p:spPr>
            <a:xfrm>
              <a:off x="5" y="2901"/>
              <a:ext cx="606" cy="1415"/>
            </a:xfrm>
            <a:custGeom>
              <a:avLst/>
              <a:gdLst>
                <a:gd name="txL" fmla="*/ 0 w 604"/>
                <a:gd name="txT" fmla="*/ 0 h 1415"/>
                <a:gd name="txR" fmla="*/ 604 w 604"/>
                <a:gd name="txB" fmla="*/ 1415 h 1415"/>
              </a:gdLst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72" y="576"/>
                </a:cxn>
                <a:cxn ang="0">
                  <a:pos x="238" y="744"/>
                </a:cxn>
                <a:cxn ang="0">
                  <a:pos x="316" y="917"/>
                </a:cxn>
                <a:cxn ang="0">
                  <a:pos x="400" y="1085"/>
                </a:cxn>
                <a:cxn ang="0">
                  <a:pos x="506" y="1253"/>
                </a:cxn>
                <a:cxn ang="0">
                  <a:pos x="608" y="1415"/>
                </a:cxn>
                <a:cxn ang="0">
                  <a:pos x="626" y="1415"/>
                </a:cxn>
                <a:cxn ang="0">
                  <a:pos x="518" y="1247"/>
                </a:cxn>
                <a:cxn ang="0">
                  <a:pos x="412" y="1073"/>
                </a:cxn>
                <a:cxn ang="0">
                  <a:pos x="322" y="899"/>
                </a:cxn>
                <a:cxn ang="0">
                  <a:pos x="244" y="720"/>
                </a:cxn>
                <a:cxn ang="0">
                  <a:pos x="172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txL" t="txT" r="txR" b="tx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/>
            <p:cNvSpPr/>
            <p:nvPr/>
          </p:nvSpPr>
          <p:spPr>
            <a:xfrm>
              <a:off x="5" y="3890"/>
              <a:ext cx="228" cy="426"/>
            </a:xfrm>
            <a:custGeom>
              <a:avLst/>
              <a:gdLst>
                <a:gd name="txL" fmla="*/ 0 w 227"/>
                <a:gd name="txT" fmla="*/ 0 h 426"/>
                <a:gd name="txR" fmla="*/ 227 w 227"/>
                <a:gd name="txB" fmla="*/ 426 h 426"/>
              </a:gdLst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26" y="426"/>
                </a:cxn>
                <a:cxn ang="0">
                  <a:pos x="238" y="426"/>
                </a:cxn>
                <a:cxn ang="0">
                  <a:pos x="178" y="330"/>
                </a:cxn>
                <a:cxn ang="0">
                  <a:pos x="125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txL" t="txT" r="txR" b="tx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>
              <a:off x="4775" y="0"/>
              <a:ext cx="984" cy="1786"/>
            </a:xfrm>
            <a:custGeom>
              <a:avLst/>
              <a:gdLst>
                <a:gd name="txL" fmla="*/ 0 w 981"/>
                <a:gd name="txT" fmla="*/ 0 h 1786"/>
                <a:gd name="txR" fmla="*/ 981 w 981"/>
                <a:gd name="txB" fmla="*/ 1786 h 1786"/>
              </a:gdLst>
              <a:ahLst/>
              <a:cxnLst>
                <a:cxn ang="0">
                  <a:pos x="1014" y="1786"/>
                </a:cxn>
                <a:cxn ang="0">
                  <a:pos x="1014" y="1720"/>
                </a:cxn>
                <a:cxn ang="0">
                  <a:pos x="1002" y="1666"/>
                </a:cxn>
                <a:cxn ang="0">
                  <a:pos x="990" y="1613"/>
                </a:cxn>
                <a:cxn ang="0">
                  <a:pos x="954" y="1487"/>
                </a:cxn>
                <a:cxn ang="0">
                  <a:pos x="918" y="1361"/>
                </a:cxn>
                <a:cxn ang="0">
                  <a:pos x="818" y="1121"/>
                </a:cxn>
                <a:cxn ang="0">
                  <a:pos x="704" y="899"/>
                </a:cxn>
                <a:cxn ang="0">
                  <a:pos x="584" y="689"/>
                </a:cxn>
                <a:cxn ang="0">
                  <a:pos x="442" y="498"/>
                </a:cxn>
                <a:cxn ang="0">
                  <a:pos x="304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86" y="318"/>
                </a:cxn>
                <a:cxn ang="0">
                  <a:pos x="424" y="498"/>
                </a:cxn>
                <a:cxn ang="0">
                  <a:pos x="567" y="689"/>
                </a:cxn>
                <a:cxn ang="0">
                  <a:pos x="692" y="899"/>
                </a:cxn>
                <a:cxn ang="0">
                  <a:pos x="800" y="1121"/>
                </a:cxn>
                <a:cxn ang="0">
                  <a:pos x="906" y="1361"/>
                </a:cxn>
                <a:cxn ang="0">
                  <a:pos x="942" y="1487"/>
                </a:cxn>
                <a:cxn ang="0">
                  <a:pos x="978" y="1619"/>
                </a:cxn>
                <a:cxn ang="0">
                  <a:pos x="996" y="1702"/>
                </a:cxn>
                <a:cxn ang="0">
                  <a:pos x="1014" y="1786"/>
                </a:cxn>
                <a:cxn ang="0">
                  <a:pos x="1014" y="1786"/>
                </a:cxn>
              </a:cxnLst>
              <a:rect l="txL" t="txT" r="txR" b="tx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>
              <a:off x="5040" y="0"/>
              <a:ext cx="719" cy="845"/>
            </a:xfrm>
            <a:custGeom>
              <a:avLst/>
              <a:gdLst>
                <a:gd name="txL" fmla="*/ 0 w 717"/>
                <a:gd name="txT" fmla="*/ 0 h 845"/>
                <a:gd name="txR" fmla="*/ 717 w 717"/>
                <a:gd name="txB" fmla="*/ 845 h 845"/>
              </a:gdLst>
              <a:ahLst/>
              <a:cxnLst>
                <a:cxn ang="0">
                  <a:pos x="739" y="845"/>
                </a:cxn>
                <a:cxn ang="0">
                  <a:pos x="739" y="821"/>
                </a:cxn>
                <a:cxn ang="0">
                  <a:pos x="596" y="605"/>
                </a:cxn>
                <a:cxn ang="0">
                  <a:pos x="417" y="396"/>
                </a:cxn>
                <a:cxn ang="0">
                  <a:pos x="232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20" y="198"/>
                </a:cxn>
                <a:cxn ang="0">
                  <a:pos x="411" y="408"/>
                </a:cxn>
                <a:cxn ang="0">
                  <a:pos x="590" y="623"/>
                </a:cxn>
                <a:cxn ang="0">
                  <a:pos x="739" y="845"/>
                </a:cxn>
                <a:cxn ang="0">
                  <a:pos x="739" y="845"/>
                </a:cxn>
              </a:cxnLst>
              <a:rect l="txL" t="txT" r="txR" b="tx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>
              <a:off x="5351" y="0"/>
              <a:ext cx="408" cy="414"/>
            </a:xfrm>
            <a:custGeom>
              <a:avLst/>
              <a:gdLst>
                <a:gd name="txL" fmla="*/ 0 w 407"/>
                <a:gd name="txT" fmla="*/ 0 h 414"/>
                <a:gd name="txR" fmla="*/ 407 w 407"/>
                <a:gd name="txB" fmla="*/ 414 h 414"/>
              </a:gdLst>
              <a:ahLst/>
              <a:cxnLst>
                <a:cxn ang="0">
                  <a:pos x="418" y="414"/>
                </a:cxn>
                <a:cxn ang="0">
                  <a:pos x="418" y="396"/>
                </a:cxn>
                <a:cxn ang="0">
                  <a:pos x="233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7" y="204"/>
                </a:cxn>
                <a:cxn ang="0">
                  <a:pos x="418" y="414"/>
                </a:cxn>
                <a:cxn ang="0">
                  <a:pos x="418" y="414"/>
                </a:cxn>
              </a:cxnLst>
              <a:rect l="txL" t="txT" r="txR" b="tx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>
              <a:off x="5" y="0"/>
              <a:ext cx="858" cy="1409"/>
            </a:xfrm>
            <a:custGeom>
              <a:avLst/>
              <a:gdLst>
                <a:gd name="txL" fmla="*/ 0 w 855"/>
                <a:gd name="txT" fmla="*/ 0 h 1409"/>
                <a:gd name="txR" fmla="*/ 855 w 855"/>
                <a:gd name="txB" fmla="*/ 1409 h 1409"/>
              </a:gdLst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26" y="827"/>
                </a:cxn>
                <a:cxn ang="0">
                  <a:pos x="322" y="647"/>
                </a:cxn>
                <a:cxn ang="0">
                  <a:pos x="453" y="474"/>
                </a:cxn>
                <a:cxn ang="0">
                  <a:pos x="578" y="312"/>
                </a:cxn>
                <a:cxn ang="0">
                  <a:pos x="726" y="150"/>
                </a:cxn>
                <a:cxn ang="0">
                  <a:pos x="888" y="0"/>
                </a:cxn>
                <a:cxn ang="0">
                  <a:pos x="870" y="0"/>
                </a:cxn>
                <a:cxn ang="0">
                  <a:pos x="710" y="144"/>
                </a:cxn>
                <a:cxn ang="0">
                  <a:pos x="572" y="300"/>
                </a:cxn>
                <a:cxn ang="0">
                  <a:pos x="444" y="462"/>
                </a:cxn>
                <a:cxn ang="0">
                  <a:pos x="322" y="629"/>
                </a:cxn>
                <a:cxn ang="0">
                  <a:pos x="226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txL" t="txT" r="txR" b="tx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>
              <a:off x="5" y="0"/>
              <a:ext cx="588" cy="599"/>
            </a:xfrm>
            <a:custGeom>
              <a:avLst/>
              <a:gdLst>
                <a:gd name="txL" fmla="*/ 0 w 586"/>
                <a:gd name="txT" fmla="*/ 0 h 599"/>
                <a:gd name="txR" fmla="*/ 586 w 586"/>
                <a:gd name="txB" fmla="*/ 599 h 599"/>
              </a:gdLst>
              <a:ahLst/>
              <a:cxnLst>
                <a:cxn ang="0">
                  <a:pos x="608" y="0"/>
                </a:cxn>
                <a:cxn ang="0">
                  <a:pos x="590" y="0"/>
                </a:cxn>
                <a:cxn ang="0">
                  <a:pos x="418" y="132"/>
                </a:cxn>
                <a:cxn ang="0">
                  <a:pos x="268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8" y="282"/>
                </a:cxn>
                <a:cxn ang="0">
                  <a:pos x="424" y="138"/>
                </a:cxn>
                <a:cxn ang="0">
                  <a:pos x="608" y="0"/>
                </a:cxn>
                <a:cxn ang="0">
                  <a:pos x="608" y="0"/>
                </a:cxn>
              </a:cxnLst>
              <a:rect l="txL" t="txT" r="txR" b="tx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>
              <a:off x="5" y="0"/>
              <a:ext cx="270" cy="252"/>
            </a:xfrm>
            <a:custGeom>
              <a:avLst/>
              <a:gdLst>
                <a:gd name="txL" fmla="*/ 0 w 269"/>
                <a:gd name="txT" fmla="*/ 0 h 252"/>
                <a:gd name="txR" fmla="*/ 269 w 269"/>
                <a:gd name="txB" fmla="*/ 252 h 252"/>
              </a:gdLst>
              <a:ahLst/>
              <a:cxnLst>
                <a:cxn ang="0">
                  <a:pos x="280" y="0"/>
                </a:cxn>
                <a:cxn ang="0">
                  <a:pos x="262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80" y="0"/>
                </a:cxn>
                <a:cxn ang="0">
                  <a:pos x="280" y="0"/>
                </a:cxn>
              </a:cxnLst>
              <a:rect l="txL" t="txT" r="txR" b="tx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8"/>
            <p:cNvSpPr/>
            <p:nvPr/>
          </p:nvSpPr>
          <p:spPr>
            <a:xfrm>
              <a:off x="0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2" name="Line 29"/>
            <p:cNvSpPr/>
            <p:nvPr/>
          </p:nvSpPr>
          <p:spPr>
            <a:xfrm>
              <a:off x="0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Line 30"/>
            <p:cNvSpPr/>
            <p:nvPr/>
          </p:nvSpPr>
          <p:spPr>
            <a:xfrm>
              <a:off x="0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54" name="Group 31"/>
            <p:cNvGrpSpPr/>
            <p:nvPr/>
          </p:nvGrpSpPr>
          <p:grpSpPr>
            <a:xfrm>
              <a:off x="0" y="392"/>
              <a:ext cx="5758" cy="1571"/>
              <a:chOff x="0" y="0"/>
              <a:chExt cx="5758" cy="1571"/>
            </a:xfrm>
          </p:grpSpPr>
          <p:sp>
            <p:nvSpPr>
              <p:cNvPr id="1057" name="Line 32"/>
              <p:cNvSpPr/>
              <p:nvPr userDrawn="1"/>
            </p:nvSpPr>
            <p:spPr>
              <a:xfrm>
                <a:off x="0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8" name="Line 33"/>
              <p:cNvSpPr/>
              <p:nvPr userDrawn="1"/>
            </p:nvSpPr>
            <p:spPr>
              <a:xfrm>
                <a:off x="0" y="1571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9" name="Line 34"/>
              <p:cNvSpPr/>
              <p:nvPr userDrawn="1"/>
            </p:nvSpPr>
            <p:spPr>
              <a:xfrm>
                <a:off x="0" y="1178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0" name="Line 35"/>
              <p:cNvSpPr/>
              <p:nvPr userDrawn="1"/>
            </p:nvSpPr>
            <p:spPr>
              <a:xfrm>
                <a:off x="0" y="785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1" name="Line 36"/>
              <p:cNvSpPr/>
              <p:nvPr userDrawn="1"/>
            </p:nvSpPr>
            <p:spPr>
              <a:xfrm>
                <a:off x="0" y="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55" name="Line 37"/>
            <p:cNvSpPr/>
            <p:nvPr/>
          </p:nvSpPr>
          <p:spPr>
            <a:xfrm>
              <a:off x="0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38"/>
            <p:cNvSpPr/>
            <p:nvPr/>
          </p:nvSpPr>
          <p:spPr>
            <a:xfrm>
              <a:off x="0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0" y="288925"/>
            <a:ext cx="9144000" cy="105251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3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8" name="Picture 40" descr="green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53525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 flipV="1">
            <a:off x="0" y="1052513"/>
            <a:ext cx="9126538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47">
            <a:hlinkClick r:id="rId15"/>
          </p:cNvPr>
          <p:cNvSpPr>
            <a:spLocks noChangeArrowheads="1"/>
          </p:cNvSpPr>
          <p:nvPr/>
        </p:nvSpPr>
        <p:spPr bwMode="auto">
          <a:xfrm>
            <a:off x="7019925" y="6524625"/>
            <a:ext cx="2114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计算机系统与网络教学中心</a:t>
            </a:r>
          </a:p>
        </p:txBody>
      </p:sp>
      <p:sp>
        <p:nvSpPr>
          <p:cNvPr id="10" name="Text Box 4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85725" y="6615113"/>
            <a:ext cx="1993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Copyright 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t>©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by </a:t>
            </a:r>
            <a:r>
              <a:rPr kumimoji="0" lang="zh-CN" alt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LIPENG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 All rights reserved.</a:t>
            </a:r>
          </a:p>
        </p:txBody>
      </p:sp>
      <p:sp>
        <p:nvSpPr>
          <p:cNvPr id="1037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8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652963"/>
            <a:ext cx="9153525" cy="712788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364163"/>
            <a:ext cx="9153525" cy="512763"/>
          </a:xfrm>
          <a:prstGeom prst="rect">
            <a:avLst/>
          </a:prstGeom>
          <a:solidFill>
            <a:srgbClr val="D3E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 descr="넓은 상향 대각선"/>
          <p:cNvSpPr>
            <a:spLocks noChangeArrowheads="1"/>
          </p:cNvSpPr>
          <p:nvPr/>
        </p:nvSpPr>
        <p:spPr bwMode="auto">
          <a:xfrm>
            <a:off x="0" y="2420938"/>
            <a:ext cx="9136063" cy="6477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V="1">
            <a:off x="0" y="35004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 flipV="1">
            <a:off x="0" y="3870325"/>
            <a:ext cx="9136063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 flipV="1">
            <a:off x="0" y="2420938"/>
            <a:ext cx="9144000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6" name="AutoShape 18" descr="9"/>
          <p:cNvSpPr>
            <a:spLocks noChangeArrowheads="1"/>
          </p:cNvSpPr>
          <p:nvPr/>
        </p:nvSpPr>
        <p:spPr bwMode="auto">
          <a:xfrm>
            <a:off x="2862263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7" name="AutoShape 1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6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8" name="AutoShape 20" descr="4"/>
          <p:cNvSpPr>
            <a:spLocks noChangeArrowheads="1"/>
          </p:cNvSpPr>
          <p:nvPr/>
        </p:nvSpPr>
        <p:spPr bwMode="auto">
          <a:xfrm>
            <a:off x="4611688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7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9" name="AutoShape 2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8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0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71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8964613" cy="2303463"/>
          </a:xfrm>
          <a:effectLst>
            <a:prstShdw prst="shdw17" dist="17961" dir="13500000">
              <a:srgbClr val="1F1F99"/>
            </a:prstShdw>
          </a:effectLst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网络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技术与应用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Computer Network Technology and Application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5163" y="5949950"/>
            <a:ext cx="5614988" cy="647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南京邮电大学计算机学院</a:t>
            </a: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计算机系统与网络教学中心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3600" y="4130675"/>
            <a:ext cx="7380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复习提纲</a:t>
            </a:r>
          </a:p>
        </p:txBody>
      </p:sp>
    </p:spTree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03548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、解释“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100BASE-T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的含义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在数据链路层实现网络互联的网络设备是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（）。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中继器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B.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C.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	D.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网关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、以太网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协议的工作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原理是？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、使用单个集线器构成的以太网在物理上是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拓扑结构，逻辑上是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拓扑结构。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、简述以太交换机转发帧的三种方式的特点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052736"/>
            <a:ext cx="914400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、设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两站相距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4km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，使用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协议，信号在网络上的传播速度是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2×10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m/s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，两站发送速率为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站先发送数据，如果发生碰撞，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则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）最先发送数据的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站最快经过多长时间检测到发生的碰撞？最晚又是多长时间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）若网络不存在任何冲突与差错，主机甲总是以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字节的大小向主机乙发送数据，主机乙每成功收到一个数据帧后立刻向主机甲发送一个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字节的确认帧，主机甲收到确认帧后可以立刻发送下一个数据帧（忽略处理时延），请问从主机甲发送第一个数据帧开始，需要经过多长时间可以发送第二个数据帧？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5FECBDF8-9E1F-4ED3-82BC-5108C8EE9C8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362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03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FECBDF8-9E1F-4ED3-82BC-5108C8EE9C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00878"/>
              </p:ext>
            </p:extLst>
          </p:nvPr>
        </p:nvGraphicFramePr>
        <p:xfrm>
          <a:off x="6664450" y="1999298"/>
          <a:ext cx="2659062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7302500" imgH="4711700" progId="Visio.Drawing.11">
                  <p:embed/>
                </p:oleObj>
              </mc:Choice>
              <mc:Fallback>
                <p:oleObj r:id="rId3" imgW="7302500" imgH="47117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4450" y="1999298"/>
                        <a:ext cx="2659062" cy="17065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1299210"/>
            <a:ext cx="659765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rtl="0" eaLnBrk="1" hangingPunct="1"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。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该数据帧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最大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长度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。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3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因特网原理与技术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8964488" cy="54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1.会区分一个分类的IP地址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类型。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的作用及工作原理。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3.会分析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IP数据报的主要字段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（如习题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5.20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数据报分片原理与计算 （如习题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子网的划分和计算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。（会计算所用的子网掩码、每个子网的子网地址、每个子网容纳的主机数、每个子网最小的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地址、最大的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地址及广播地址）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CIDR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地址块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中地址个数的计算，掌握路由的汇聚，路由最长前缀匹配。 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因特网原理与技术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44000" cy="547260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noProof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掌握ICMP的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及其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分类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RIP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的基本概念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（包括中文全称，使用的算法名称、动态路由更新算法）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掌握直接交付和间接交付的概念，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会根据实际网络判断采用何种交付方式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掌握实现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VPN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用到的技术（隧道技术和加密技术）。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NAT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的作用和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基本原理。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12.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地址的长度是多少位？如何通过零压缩法表示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79" y="1124744"/>
            <a:ext cx="8823325" cy="50939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3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掌握端口和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套接字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概念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、五元组（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源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地址、源端口、目的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地址、目的端口、传输协议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5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UDP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的特点（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P215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P218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6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连接建立的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三次握手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过程，能够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分析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首部中的关键字段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，如首部长度、端口号、标志位等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第五章 因特网原理与技术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779" y="1124744"/>
            <a:ext cx="8823325" cy="50939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17. 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实现可靠传输方法（通过序号确认机制和重传机制）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18. 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掌握在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中，发送窗口的取值和拥塞窗口、对方的接收窗口之间的关系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19.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慢启动拥塞控制算法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第五章 因特网原理与技术</a:t>
            </a:r>
          </a:p>
        </p:txBody>
      </p:sp>
    </p:spTree>
    <p:extLst>
      <p:ext uri="{BB962C8B-B14F-4D97-AF65-F5344CB8AC3E}">
        <p14:creationId xmlns:p14="http://schemas.microsoft.com/office/powerpoint/2010/main" val="56773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052736"/>
            <a:ext cx="7992888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、在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</a:t>
            </a:r>
            <a:r>
              <a:rPr kumimoji="0" lang="zh-CN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，最后一个数据报分片长度是多少字节？</a:t>
            </a:r>
            <a:endParaRPr kumimoji="0" lang="en-US" altLang="zh-CN" sz="3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lvl="0" algn="just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求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212.10.4.0/24, 212.10.5.0/24, 212.10.6.0/24, 212.10.7.0/24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汇聚后的网络地址。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128.14.32.0/20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itchFamily="34" charset="0"/>
              </a:rPr>
              <a:t>表示的地址块共有多少个地址？最大和最小的地址分别是什么？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Arial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、简述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ARP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协议的中文名称及作用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5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IPV6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地址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563F::1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中的“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::”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代表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了</a:t>
            </a:r>
            <a:r>
              <a:rPr lang="zh-CN" altLang="en-US" sz="30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个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比特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Arial" pitchFamily="34" charset="0"/>
            </a:endParaRPr>
          </a:p>
          <a:p>
            <a:pPr marL="0" indent="0">
              <a:buNone/>
            </a:pP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F1EE6429-C99D-4D17-A223-74E2C7082F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6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zh-CN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设有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A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B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C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D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四台主机都处于同一个网络中，它们的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地址分别是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193.155.12.112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193.155.12.120, 193.155.12.176, 193.155.12.222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，共同的子网掩码是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255.255.255.224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。请问：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 这四台主机哪些可以直接通信，哪些需要通过路由器才能通信？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2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 若要加入第五台主机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E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，使其能与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D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主机直接通信，则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E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地址范围是什么</a:t>
            </a:r>
            <a:r>
              <a:rPr lang="zh-CN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？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）若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在网络中加入另一台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F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其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IP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地址为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192.155.12.166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，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它所在网段的广播地址是多少？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主机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F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发出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的广播报文哪些主机能够收到？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48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FE39CE76-2758-48C9-B47A-06B7C9329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2736"/>
            <a:ext cx="9324975" cy="1584176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9CB95E0-12EC-4A26-8D1E-51E93B1042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DCC74BD-6CB1-4A30-8D6F-817DEF7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685" y="1041772"/>
            <a:ext cx="8892480" cy="595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</a:rPr>
              <a:t>、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主机甲与主机乙之间建立一个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连接，主机甲向主机乙发送了两个连续的报文段，分别包含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100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字节和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400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字节的有效载荷，第一个报文段的序号为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201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，主机乙正确接收到两个段后，发送给主机甲的确认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号是？  </a:t>
            </a:r>
            <a:endParaRPr lang="en-US" altLang="zh-CN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  <a:sym typeface="Arial" panose="020B0604020202020204" pitchFamily="34" charset="0"/>
            </a:endParaRP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8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、一个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连接总是以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1KB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的最大段长发送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段，发送方有足够多的数据要发送。当拥塞窗口为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16KB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时发生了超时，如果接下来的若干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时间内的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段的传输都是成功的，那么当第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个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时间内发送的所有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段都得到肯定应答后，拥塞窗口大小为   （  ） 。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A. 7KB             B. 8KB           C.9KB               D.10KB</a:t>
            </a:r>
          </a:p>
          <a:p>
            <a:pPr marL="342900" lvl="0" indent="-342900" rtl="0">
              <a:spcBef>
                <a:spcPct val="20000"/>
              </a:spcBef>
              <a:buClr>
                <a:srgbClr val="FFFFCC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/>
                <a:cs typeface="+mn-cs"/>
                <a:sym typeface="Arial" panose="020B0604020202020204" pitchFamily="34" charset="0"/>
              </a:rPr>
              <a:t>    </a:t>
            </a:r>
            <a:endParaRPr lang="zh-CN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01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r>
              <a:rPr kumimoji="0" 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考试题型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395288" y="1268413"/>
            <a:ext cx="8353425" cy="49672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单项选择题	（</a:t>
            </a:r>
            <a:r>
              <a:rPr lang="en-US" altLang="zh-CN" sz="3200" dirty="0">
                <a:sym typeface="+mn-ea"/>
              </a:rPr>
              <a:t>10</a:t>
            </a:r>
            <a:r>
              <a:rPr lang="zh-CN" altLang="en-US" sz="3200" dirty="0">
                <a:sym typeface="+mn-ea"/>
              </a:rPr>
              <a:t>题，</a:t>
            </a:r>
            <a:r>
              <a:rPr lang="en-US" altLang="zh-CN" sz="3200" dirty="0">
                <a:sym typeface="+mn-ea"/>
              </a:rPr>
              <a:t>20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填空题		（1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空，1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简答题	</a:t>
            </a:r>
            <a:r>
              <a:rPr lang="en-US" altLang="zh-CN" sz="3200" dirty="0"/>
              <a:t>	</a:t>
            </a:r>
            <a:r>
              <a:rPr lang="zh-CN" altLang="en-US" sz="3200" dirty="0"/>
              <a:t>（  </a:t>
            </a:r>
            <a:r>
              <a:rPr lang="en-US" altLang="zh-CN" sz="3200" dirty="0"/>
              <a:t>5</a:t>
            </a:r>
            <a:r>
              <a:rPr lang="zh-CN" altLang="en-US" sz="3200" dirty="0"/>
              <a:t>题，</a:t>
            </a:r>
            <a:r>
              <a:rPr lang="en-US" altLang="zh-CN" sz="3200" dirty="0"/>
              <a:t>30</a:t>
            </a:r>
            <a:r>
              <a:rPr lang="zh-CN" altLang="en-US" sz="3200" dirty="0"/>
              <a:t>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综合应用题	（  </a:t>
            </a:r>
            <a:r>
              <a:rPr lang="en-US" altLang="zh-CN" sz="3200" dirty="0"/>
              <a:t>4</a:t>
            </a:r>
            <a:r>
              <a:rPr lang="zh-CN" altLang="en-US" sz="3200" dirty="0"/>
              <a:t>题，</a:t>
            </a:r>
            <a:r>
              <a:rPr lang="en-US" altLang="zh-CN" sz="3200" dirty="0"/>
              <a:t>35</a:t>
            </a:r>
            <a:r>
              <a:rPr lang="zh-CN" altLang="en-US" sz="3200" dirty="0"/>
              <a:t>分）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注</a:t>
            </a:r>
            <a:r>
              <a:rPr lang="en-US" altLang="zh-CN" sz="3200" dirty="0"/>
              <a:t>1</a:t>
            </a:r>
            <a:r>
              <a:rPr lang="zh-CN" altLang="en-US" sz="3200" dirty="0"/>
              <a:t>：试卷中包含一张附录，包括以太网</a:t>
            </a:r>
            <a:r>
              <a:rPr lang="en-US" altLang="zh-CN" sz="3200" dirty="0"/>
              <a:t>MAC</a:t>
            </a:r>
            <a:r>
              <a:rPr lang="zh-CN" altLang="en-US" sz="3200" dirty="0"/>
              <a:t>帧结构、</a:t>
            </a:r>
            <a:r>
              <a:rPr lang="en-US" altLang="zh-CN" sz="3200" dirty="0"/>
              <a:t>IP</a:t>
            </a:r>
            <a:r>
              <a:rPr lang="zh-CN" altLang="en-US" sz="3200" dirty="0"/>
              <a:t>v</a:t>
            </a:r>
            <a:r>
              <a:rPr lang="en-US" altLang="zh-CN" sz="3200" dirty="0"/>
              <a:t>4</a:t>
            </a:r>
            <a:r>
              <a:rPr lang="zh-CN" altLang="en-US" sz="3200" dirty="0"/>
              <a:t>数据报格式、</a:t>
            </a:r>
            <a:r>
              <a:rPr lang="en-US" altLang="zh-CN" sz="3200" dirty="0"/>
              <a:t>UDP</a:t>
            </a:r>
            <a:r>
              <a:rPr lang="zh-CN" altLang="en-US" sz="3200" dirty="0"/>
              <a:t>以及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报文段格式，但要求大家掌握其各个字段的含义。</a:t>
            </a:r>
            <a:endParaRPr lang="en-US" altLang="zh-CN" sz="32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C000"/>
                </a:solidFill>
              </a:rPr>
              <a:t>注</a:t>
            </a:r>
            <a:r>
              <a:rPr lang="en-US" altLang="zh-CN" sz="3200" dirty="0">
                <a:solidFill>
                  <a:srgbClr val="FFC000"/>
                </a:solidFill>
              </a:rPr>
              <a:t>2</a:t>
            </a:r>
            <a:r>
              <a:rPr lang="zh-CN" altLang="en-US" sz="3200" dirty="0">
                <a:solidFill>
                  <a:srgbClr val="FFC000"/>
                </a:solidFill>
              </a:rPr>
              <a:t>：样题为期末考试的参考题型，供参考。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1.掌握域名系统的作用。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应用的两个连接名称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及其各自的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作用（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每一个数据传输命令需要建立一条数据连接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掌握一台计算机访问因特网需要配置的四个项目。掌握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的基本概念。 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理解发送电子邮件的过程，掌握其中使用的应用层协议（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MIME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POP3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）名称和作用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概念，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每个部分的含义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解析传输层、网络层、数据链路层的协议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报文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35BA7C2-9FB3-49C9-8566-3866BA619B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第六章  网络应用与开发技术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在万维网（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）中，使用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来标志万维网上的各种文档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注：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：统一资源定位符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上网时通常需要配置哪四项参数？当自动获取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地址时，使用的是什么协议？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连接。（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控制连接用来传递命令，数据连接用来传输文件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采集到一个数据帧，内容如下图所示（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lang="zh-CN" altLang="zh-CN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站和目的站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地址分别是什么</a:t>
            </a:r>
            <a:r>
              <a:rPr lang="en-US" altLang="zh-CN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该分组片偏移量是多少？</a:t>
            </a:r>
            <a:endParaRPr lang="en-US" altLang="zh-CN" sz="320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(3)IP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数据报的协议字段是多少，表示什么协议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(4)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该报文来自什么应用层协议？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实现什么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功能？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41902"/>
              </p:ext>
            </p:extLst>
          </p:nvPr>
        </p:nvGraphicFramePr>
        <p:xfrm>
          <a:off x="179388" y="2279015"/>
          <a:ext cx="8785225" cy="1765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2633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45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</a:t>
                      </a:r>
                      <a:r>
                        <a:rPr lang="en-US" sz="2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58 50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 06  0b 76 ca 77 e0 c9 c0 a8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c8 64 00 50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8722"/>
            <a:ext cx="925252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5.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使用</a:t>
            </a:r>
            <a:r>
              <a:rPr lang="en-US" altLang="zh-CN" sz="3200" noProof="0" dirty="0" err="1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Wireshark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采集到一个数据帧，内容如下图所示（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16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(1)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源站和目的站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地址分别是什么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? </a:t>
            </a:r>
          </a:p>
          <a:p>
            <a:pPr marL="0" lvl="0" indent="0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(2)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该分组片偏移量是多少？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(3)IP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数据报的协议字段是多少，表示什么协议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(4)</a:t>
            </a:r>
            <a:r>
              <a:rPr lang="zh-CN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该报文来自什么应用层协议？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实现什么功能？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14088"/>
              </p:ext>
            </p:extLst>
          </p:nvPr>
        </p:nvGraphicFramePr>
        <p:xfrm>
          <a:off x="179387" y="2266315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</a:t>
                      </a:r>
                      <a:r>
                        <a:rPr lang="en-US" sz="2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58 50 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</a:t>
                      </a:r>
                      <a:r>
                        <a:rPr lang="en-US" sz="2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0b 76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 77 e0 c9 c0 a8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圆角矩形标注 6"/>
          <p:cNvSpPr/>
          <p:nvPr/>
        </p:nvSpPr>
        <p:spPr bwMode="auto">
          <a:xfrm>
            <a:off x="1979712" y="1772816"/>
            <a:ext cx="1694815" cy="576580"/>
          </a:xfrm>
          <a:prstGeom prst="wedgeRoundRectCallout">
            <a:avLst>
              <a:gd name="adj1" fmla="val 36731"/>
              <a:gd name="adj2" fmla="val 129719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片偏移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7900" y="3322003"/>
            <a:ext cx="1871663" cy="576263"/>
          </a:xfrm>
          <a:prstGeom prst="wedgeRoundRectCallout">
            <a:avLst>
              <a:gd name="adj1" fmla="val 60141"/>
              <a:gd name="adj2" fmla="val -78017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6965950" y="3412490"/>
            <a:ext cx="2070100" cy="574675"/>
          </a:xfrm>
          <a:prstGeom prst="wedgeRoundRectCallout">
            <a:avLst>
              <a:gd name="adj1" fmla="val 7297"/>
              <a:gd name="adj2" fmla="val -9883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11" name="矩形 10"/>
          <p:cNvSpPr/>
          <p:nvPr/>
        </p:nvSpPr>
        <p:spPr>
          <a:xfrm>
            <a:off x="6116320" y="2820670"/>
            <a:ext cx="180022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9250" y="2833370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9050" y="3286125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689225" y="3898900"/>
            <a:ext cx="1694815" cy="576580"/>
          </a:xfrm>
          <a:prstGeom prst="wedgeRoundRectCallout">
            <a:avLst>
              <a:gd name="adj1" fmla="val -39171"/>
              <a:gd name="adj2" fmla="val -1053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HTTP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A6A12ABE-EF9F-4D7E-A265-F82626D3F755}"/>
              </a:ext>
            </a:extLst>
          </p:cNvPr>
          <p:cNvSpPr/>
          <p:nvPr/>
        </p:nvSpPr>
        <p:spPr>
          <a:xfrm>
            <a:off x="2285365" y="3283334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3940492" y="1772816"/>
            <a:ext cx="1694815" cy="576580"/>
          </a:xfrm>
          <a:prstGeom prst="wedgeRoundRectCallout">
            <a:avLst>
              <a:gd name="adj1" fmla="val -2448"/>
              <a:gd name="adj2" fmla="val 129719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5900" y="1773238"/>
            <a:ext cx="87487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祝大家期末考试顺利!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81100" y="4437063"/>
            <a:ext cx="67818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南京邮电大学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lang="en-US" altLang="zh-CN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+mn-cs"/>
              </a:rPr>
              <a:t>.6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1.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掌握计算机网络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在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逻辑上的组成及作用。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掌握协议的概念以及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协议三要素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3.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理解网络分类方式（按照网络作用范围、拓扑结构）。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4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掌握网络体系结构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基本概念，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OSI/RM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七个层次的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名称和作用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理解下三层传输的基本单位。如：物理层（比特）、数据链路层（帧）、网络层（分组）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6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.掌握TCP/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IP体系结构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中的分层（四层）。能够区分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一些主要的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协议位于的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层次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、网络协议由语法、语义和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三个要素组成。</a:t>
            </a: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按照网络的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作用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范围划分，计算机网络有哪些分类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、在一个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具有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层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协议的通信系统中，假设每层协议的报头长度为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字节，应用进程生成并发送长度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200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字节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的用户数据，则该系统的传输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效率是多少？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DE34435-E5A3-494E-8E11-02677AACE9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一、二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数据通信技术基础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传信速率（比特率）、传码速率（波特率）、发送时延、传播时延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的计算。 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掌握误码率和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信道容量（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香农公式和奈氏准则）的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了解常用的有线传输介质名称。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掌握多路复用的根本目的，四种多路复用技术的名称及其在实际网络中的应用。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掌握三种基本的数据交换技术名称、特点。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关于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：掌握生成多项式的表示、循环冗余码的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计算方法，接收方差错检测过程。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注意：发送方计算循环冗余码（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）的时候，需要补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，接收端在校验接收到的数据是否正确的时候则不需要补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50" y="1556792"/>
            <a:ext cx="9144000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、采用相位调制技术在带宽为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32KHz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的无噪声信道上传输数字信号。若要达到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192Kbps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的数据速度，至少要有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种不同的电平。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假设某站点的码片序列为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11100101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的时候，在信道上传输的码片序列是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，发送了比特“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4230A5D-9325-444A-A4F2-5CC73BD519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0768"/>
            <a:ext cx="9144000" cy="4536504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、已知待传送的数据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，若采用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技术进行检错，生成多项式为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x+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，则循环冗余码为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，实际发送的数据序列为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，若接收端收到的数据为</a:t>
            </a:r>
            <a:r>
              <a:rPr kumimoji="0" lang="en-US" altLang="zh-CN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1010100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，那么接收端接收到的数据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zh-CN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正确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错误）。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>
              <a:buNone/>
              <a:defRPr/>
            </a:pPr>
            <a:r>
              <a:rPr kumimoji="0" lang="en-US" altLang="zh-CN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、已知某带宽受限且有高斯白噪声干扰的信道，带宽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3000Hz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，信噪比为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，那么该信道的最大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信息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传输速率为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想使最大传输速率增加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50%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，信噪功率比应增大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到 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倍。</a:t>
            </a:r>
            <a:endParaRPr kumimoji="0" lang="en-US" altLang="zh-CN" sz="28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4230A5D-9325-444A-A4F2-5CC73BD519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-27451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102468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局域网原理与技术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55688"/>
            <a:ext cx="8499475" cy="554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掌握以太网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的技术特性。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掌握CSMA/CD协议的相关知识。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包括其工作原理、争用期的概念及计算、最短帧长的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计算、二进制指数退避算法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.掌握一个有效的以太网帧的帧长范围（最长和最短帧长）。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集线器、以太网交换机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工作的层次、平均带宽的计算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局域网原理与技术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2" y="1124744"/>
            <a:ext cx="8499475" cy="554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10BASE-T,10BASE-F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100BASE-T,100BASE-F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BASE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的含义）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6.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掌握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以太网交换机转发帧的过程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三种方式及其特点，理解碎片帧的含义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理解无线局域网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802.11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标准中所用协议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CSMA/CA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概念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1_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1_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2220</Words>
  <Application>Microsoft Office PowerPoint</Application>
  <PresentationFormat>全屏显示(4:3)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Globe</vt:lpstr>
      <vt:lpstr>1_Globe</vt:lpstr>
      <vt:lpstr>Visio.Drawing.11</vt:lpstr>
      <vt:lpstr>网络技术与应用 Computer Network Technology and Application </vt:lpstr>
      <vt:lpstr>                                                                                                                         考试题型</vt:lpstr>
      <vt:lpstr>第一、二章   </vt:lpstr>
      <vt:lpstr>                                   </vt:lpstr>
      <vt:lpstr>                                                                                                               第三章 数据通信技术基础</vt:lpstr>
      <vt:lpstr>                                                                </vt:lpstr>
      <vt:lpstr>                                                                </vt:lpstr>
      <vt:lpstr>                                                                                                                第四章 局域网原理与技术</vt:lpstr>
      <vt:lpstr>                                                                                                                        第四章 局域网原理与技术</vt:lpstr>
      <vt:lpstr>第四章 样题</vt:lpstr>
      <vt:lpstr>                                                                                                                       </vt:lpstr>
      <vt:lpstr>第四章 样题</vt:lpstr>
      <vt:lpstr>                                                                                                                  第五章 因特网原理与技术</vt:lpstr>
      <vt:lpstr>                                                                                                                      第五章 因特网原理与技术</vt:lpstr>
      <vt:lpstr>PowerPoint 演示文稿</vt:lpstr>
      <vt:lpstr>PowerPoint 演示文稿</vt:lpstr>
      <vt:lpstr>                                                          </vt:lpstr>
      <vt:lpstr>PowerPoint 演示文稿</vt:lpstr>
      <vt:lpstr>PowerPoint 演示文稿</vt:lpstr>
      <vt:lpstr>                                                               </vt:lpstr>
      <vt:lpstr>                                                                                                                             第六章 样题</vt:lpstr>
      <vt:lpstr>                                                                                                                          第六章 样题</vt:lpstr>
      <vt:lpstr>                                                                                                                       第六章 样题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网络技术与应用-2019</dc:title>
  <dc:subject>复习大纲</dc:subject>
  <dc:creator>李鹏</dc:creator>
  <dc:description>南京邮电大学_计算机系统与网络教学中心</dc:description>
  <cp:lastModifiedBy>min</cp:lastModifiedBy>
  <cp:revision>2824</cp:revision>
  <dcterms:created xsi:type="dcterms:W3CDTF">2005-05-22T00:52:00Z</dcterms:created>
  <dcterms:modified xsi:type="dcterms:W3CDTF">2020-06-07T14:37:11Z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