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00FF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再此强调单位之间的换算，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主要是标记光纤通信中常用的两种光源的发光性能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都做对了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强调激光器是阈值器件的特征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偏置在阈值电流附近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板书，注意事项，单位之间的换算关系，</a:t>
            </a:r>
            <a:r>
              <a:rPr lang="en-US" altLang="zh-CN" dirty="0"/>
              <a:t>7.7 A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提醒很多同学框图边框都没有画出来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zh-CN" altLang="en-US" b="1" dirty="0"/>
              <a:t>有部分同学答错，主要考察光源以及光电探测器工作的物理过程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zh-CN" altLang="en-US" b="1" dirty="0"/>
              <a:t>强调，双异质结的设计不仅能提高光源的性能，同时还能提高光电二极管的性能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主要说明，自然条件下，即便达到太阳表面的温度，在</a:t>
            </a:r>
            <a:r>
              <a:rPr lang="en-US" altLang="zh-CN" b="1" dirty="0"/>
              <a:t>1000 nm</a:t>
            </a:r>
            <a:r>
              <a:rPr lang="zh-CN" altLang="en-US" b="1" dirty="0"/>
              <a:t>波长都无法产生粒子数反转，要产生粒子数反转必须要采用外界泵浦进行抽运</a:t>
            </a: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、光纤通信与电通信有什么不同？在光纤通信中起主导作用的部件是什么？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b="1" dirty="0"/>
              <a:t>1</a:t>
            </a:r>
            <a:r>
              <a:rPr lang="zh-CN" altLang="zh-CN" b="1" dirty="0"/>
              <a:t>、</a:t>
            </a:r>
            <a:r>
              <a:rPr lang="zh-CN" altLang="en-US" b="1" dirty="0"/>
              <a:t>量子效率的两种表达式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第三问部分同学做错了，这个题主要考察光源内发射功率及入光纤功率的计算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重点掌握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6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3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099" name="文本框 4"/>
          <p:cNvSpPr txBox="1"/>
          <p:nvPr/>
        </p:nvSpPr>
        <p:spPr>
          <a:xfrm>
            <a:off x="2411413" y="2565400"/>
            <a:ext cx="4669868" cy="61555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光发送机习题课</a:t>
            </a:r>
            <a:endParaRPr lang="zh-CN" altLang="en-US" sz="34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44208" y="5085184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2021.12.13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8435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213" y="1167135"/>
            <a:ext cx="78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、半导体激光器产生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激光输出的条件是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550" y="1747838"/>
            <a:ext cx="6631032" cy="269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答：半导体激光器产生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稳定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激光输出的条件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形成粒子数反转；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提供光反馈；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满足激光振荡的阈值条件</a:t>
            </a:r>
            <a:r>
              <a:rPr lang="zh-CN" altLang="en-US" sz="2200" b="1" kern="100" dirty="0">
                <a:latin typeface="Times New Roman" panose="02020603050405020304" pitchFamily="18" charset="0"/>
              </a:rPr>
              <a:t>；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文本框 4"/>
          <p:cNvSpPr txBox="1"/>
          <p:nvPr/>
        </p:nvSpPr>
        <p:spPr>
          <a:xfrm>
            <a:off x="5364163" y="2710081"/>
            <a:ext cx="1101584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200" b="1" baseline="-25000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9" name="文本框 12"/>
          <p:cNvSpPr txBox="1"/>
          <p:nvPr/>
        </p:nvSpPr>
        <p:spPr>
          <a:xfrm>
            <a:off x="5364163" y="3358153"/>
            <a:ext cx="1035861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谐振腔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40" name="文本框 13"/>
          <p:cNvSpPr txBox="1"/>
          <p:nvPr/>
        </p:nvSpPr>
        <p:spPr>
          <a:xfrm>
            <a:off x="5148064" y="4006225"/>
            <a:ext cx="3304110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足够大的增益和泵浦功率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438" grpId="0"/>
      <p:bldP spid="18439" grpId="0"/>
      <p:bldP spid="184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9459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83671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发光二极管与激光器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的发射性质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，指出各自特点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" y="1724462"/>
            <a:ext cx="7715200" cy="379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①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发光二极管特点</a:t>
            </a: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(LED)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：以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自发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发射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为基础，发普通荧光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发散角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与光纤的耦合效率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；发射谱</a:t>
            </a:r>
            <a:r>
              <a:rPr lang="zh-CN" altLang="en-US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(30-60 nm)</a:t>
            </a:r>
            <a:r>
              <a:rPr lang="zh-CN" alt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无阈值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的器件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发射功率一般为几个</a:t>
            </a:r>
            <a:r>
              <a:rPr kumimoji="0" lang="en-US" altLang="zh-CN" sz="2100" b="1" i="0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mW</a:t>
            </a:r>
            <a:r>
              <a:rPr lang="zh-CN" altLang="en-US" sz="2100" b="1" kern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</a:t>
            </a:r>
            <a:r>
              <a:rPr lang="zh-CN" alt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带宽仅为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MHz</a:t>
            </a:r>
            <a:r>
              <a:rPr lang="zh-CN" alt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zh-CN" sz="21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just" defTabSz="914400" rtl="0" eaLnBrk="0" fontAlgn="base" latinLnBrk="0" hangingPunct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②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半导体激光器特点</a:t>
            </a:r>
            <a:r>
              <a:rPr lang="en-US" altLang="zh-CN" sz="21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(LD)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受激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为基础，发相干（激）光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；发射谱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窄</a:t>
            </a: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(0.1-2 nm)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有阈值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的器件（电流大于阈值点，发射激光；小于阈值点为自发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荧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光），发射功率一般大于</a:t>
            </a: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kumimoji="0" lang="en-US" altLang="zh-CN" sz="2100" b="1" i="0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mW</a:t>
            </a:r>
            <a:r>
              <a:rPr kumimoji="0" lang="zh-CN" altLang="en-US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；调制带宽可达到</a:t>
            </a:r>
            <a:r>
              <a:rPr kumimoji="0" lang="en-US" altLang="zh-CN" sz="21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~15 GHz</a:t>
            </a:r>
            <a:r>
              <a:rPr kumimoji="0" lang="zh-CN" altLang="zh-CN" sz="21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1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213" y="981075"/>
            <a:ext cx="8135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DFB-LD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的结构特点，分布反馈有哪几类？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15433"/>
            <a:ext cx="8064946" cy="224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Aft>
                <a:spcPts val="0"/>
              </a:spcAft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①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分布反馈激光器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DFB-LD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光反馈是由周期结构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布拉格相位光栅构成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，光栅沿着整个有源层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FP—LD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中的解理反射面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，满足布拉格散射条件</a:t>
            </a: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见下式</a:t>
            </a: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的纵模，其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损耗最低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小于增益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其它模式的损耗大与增益，实现单纵模发射；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3861048"/>
            <a:ext cx="1628775" cy="904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03598" y="4660524"/>
            <a:ext cx="8064946" cy="48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类型：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DFB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DBR</a:t>
            </a:r>
            <a:r>
              <a:rPr lang="zh-CN" altLang="en-US" sz="2200" b="1" kern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3555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692696"/>
            <a:ext cx="835292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3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GaAs—</a:t>
            </a:r>
            <a:r>
              <a:rPr kumimoji="0" lang="en-US" altLang="zh-CN" sz="23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，工作波长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870 nm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，其纵模之间的间隔为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278 GHz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GaAs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的折射率，</a:t>
            </a:r>
            <a:r>
              <a:rPr kumimoji="0" lang="en-US" altLang="zh-CN" sz="23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3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3.6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，计算其光腔的长度及纵模数。</a:t>
            </a:r>
            <a:endParaRPr kumimoji="0" lang="zh-CN" altLang="zh-CN" sz="23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文本框 2"/>
          <p:cNvSpPr txBox="1"/>
          <p:nvPr/>
        </p:nvSpPr>
        <p:spPr>
          <a:xfrm>
            <a:off x="611188" y="1844824"/>
            <a:ext cx="2170787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解：频率间隔为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55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784" y="1918142"/>
            <a:ext cx="1655763" cy="665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54820"/>
            <a:ext cx="5400675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文本框 7"/>
          <p:cNvSpPr txBox="1"/>
          <p:nvPr/>
        </p:nvSpPr>
        <p:spPr>
          <a:xfrm>
            <a:off x="1042988" y="3789040"/>
            <a:ext cx="2073003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由式子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(3.3.3)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561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4077072"/>
            <a:ext cx="1687512" cy="712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2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941168"/>
            <a:ext cx="4105275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908050"/>
            <a:ext cx="8459788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画出半导体激光器的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P-I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特性曲线。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1" name="文本框 2"/>
          <p:cNvSpPr txBox="1"/>
          <p:nvPr/>
        </p:nvSpPr>
        <p:spPr>
          <a:xfrm>
            <a:off x="919163" y="1556792"/>
            <a:ext cx="777777" cy="44627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861" y="1687677"/>
            <a:ext cx="4147349" cy="486494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9" y="1710134"/>
            <a:ext cx="777777" cy="854770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1979712" y="5661248"/>
            <a:ext cx="1224136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051720" y="508518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荧光段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347864" y="2003068"/>
            <a:ext cx="1512168" cy="33701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75219" y="34290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激光段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9" grpId="0" animBg="1"/>
      <p:bldP spid="30" grpId="0"/>
      <p:bldP spid="34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5603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700" y="1340768"/>
            <a:ext cx="845978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3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3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简述抑制张弛振荡、减小电光延迟时间方法</a:t>
            </a:r>
            <a:r>
              <a:rPr kumimoji="0" lang="zh-CN" altLang="zh-CN" sz="2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0" lang="zh-CN" altLang="zh-CN" sz="2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3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270" y="1988025"/>
            <a:ext cx="770413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答： 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①、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LD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预偏置在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00" cap="none" spc="0" normalizeH="0" baseline="-2500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附近时，减小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1" i="0" u="none" strike="noStrike" kern="10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减弱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张弛振荡；</a:t>
            </a:r>
            <a:endParaRPr kumimoji="0" lang="zh-CN" altLang="zh-CN" sz="2200" b="0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356870" algn="just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zh-CN" sz="2200" b="0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13"/>
          <p:cNvSpPr txBox="1">
            <a:spLocks noChangeArrowheads="1"/>
          </p:cNvSpPr>
          <p:nvPr/>
        </p:nvSpPr>
        <p:spPr bwMode="auto">
          <a:xfrm>
            <a:off x="1188342" y="2780928"/>
            <a:ext cx="7704138" cy="8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、在结构上选择具有横向光波导的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如隐埋异质结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张弛振荡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较弱；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745529"/>
            <a:ext cx="6911999" cy="1784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1520" y="2710081"/>
            <a:ext cx="8901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解：根据阈值电流密度和温度之间的关系，当温度等于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(288 K)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80" y="3140968"/>
            <a:ext cx="2393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)/exp(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80" y="3573016"/>
            <a:ext cx="394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 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7072" y="3573016"/>
            <a:ext cx="2233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605.93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4077072"/>
            <a:ext cx="5780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当温度为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(333 K)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时的阈值电流密度为：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4525670"/>
            <a:ext cx="29530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(333 K) =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97736" y="5029726"/>
            <a:ext cx="41424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605.93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333 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6096" y="5029726"/>
            <a:ext cx="2323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3852.08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5517232"/>
            <a:ext cx="2821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FFC000"/>
                </a:solidFill>
              </a:rPr>
              <a:t>阈值电流为：</a:t>
            </a:r>
            <a:endParaRPr lang="zh-CN" altLang="en-US" sz="2200" b="1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08785" y="5517232"/>
            <a:ext cx="5623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3852.08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×(20×10</a:t>
            </a:r>
            <a:r>
              <a:rPr lang="en-US" altLang="zh-CN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100" dirty="0">
                <a:latin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100×10</a:t>
            </a:r>
            <a:r>
              <a:rPr lang="en-US" altLang="zh-CN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2774" y="596583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77.05 mA</a:t>
            </a:r>
            <a:endParaRPr lang="zh-CN" alt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5" grpId="0"/>
      <p:bldP spid="6" grpId="0"/>
      <p:bldP spid="12" grpId="0"/>
      <p:bldP spid="13" grpId="0"/>
      <p:bldP spid="9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745529"/>
            <a:ext cx="6911999" cy="1784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9512" y="2740858"/>
            <a:ext cx="8901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解：根据阈值电流密度和温度之间的关系，当温度等于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(288 K)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3284984"/>
            <a:ext cx="4253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333 K) =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)exp((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</a:t>
            </a:r>
            <a:r>
              <a:rPr lang="en-US" altLang="zh-CN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27663" y="3805590"/>
            <a:ext cx="4860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/exp((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333 K-288 K)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180K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1680" y="4309646"/>
            <a:ext cx="2323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3853.61 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4725144"/>
            <a:ext cx="2821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FFC000"/>
                </a:solidFill>
              </a:rPr>
              <a:t>阈值电流为：</a:t>
            </a:r>
            <a:endParaRPr lang="zh-CN" altLang="en-US" sz="2200" b="1" dirty="0">
              <a:solidFill>
                <a:srgbClr val="FFC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8275" y="5157192"/>
            <a:ext cx="55483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3853.61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×(20×10</a:t>
            </a:r>
            <a:r>
              <a:rPr lang="en-US" altLang="zh-CN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×100×10</a:t>
            </a:r>
            <a:r>
              <a:rPr lang="en-US" altLang="zh-CN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1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1720" y="5605790"/>
            <a:ext cx="17732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</a:t>
            </a:r>
            <a:r>
              <a:rPr lang="en-US" altLang="zh-CN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77.07 mA</a:t>
            </a:r>
            <a:endParaRPr lang="zh-CN" alt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084674"/>
            <a:ext cx="6048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、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画出半导体</a:t>
            </a:r>
            <a:r>
              <a:rPr lang="en-US" altLang="zh-CN" sz="22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LD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的数字调制原理图？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15" y="2708920"/>
            <a:ext cx="3406343" cy="37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22" y="2780928"/>
            <a:ext cx="3458202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9512" y="1723455"/>
            <a:ext cx="44644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答：①、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的数字调制原理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无需加偏置电流或者加少量偏置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0032" y="1556792"/>
            <a:ext cx="41764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的数字调制原理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必须加偏置电流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阈值电流附近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工作在激光段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084674"/>
            <a:ext cx="6048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LED/LD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数字驱动电路的基本结构是什么？</a:t>
            </a:r>
            <a:endParaRPr lang="zh-CN" altLang="zh-CN" sz="22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7704856" cy="381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①、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为单管共射极、多管达林顿结构驱动电路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，特点是由晶体管的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截止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状态来实现电流的“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”作用，由于晶体管导通变为截止时，过多的存储电荷影响开关速度，仅适用于低速率调制；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530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为多管共射极耦合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组成非饱和的电流“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所有晶体管不进入</a:t>
            </a:r>
            <a:r>
              <a:rPr lang="zh-CN" altLang="en-US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饱和区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转换速率快，适用于高速率调制；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C7E24-40D6-4AEB-AC40-4FFDEC2B67C9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633663" y="3284538"/>
            <a:ext cx="2077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Tb/s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bit/s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633663" y="3933825"/>
            <a:ext cx="20152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Gb/s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bit/s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633663" y="4581525"/>
            <a:ext cx="20617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Mb/s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bit/s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891338" y="3933825"/>
            <a:ext cx="13700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64350" y="4581525"/>
            <a:ext cx="1370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67525" y="5230813"/>
            <a:ext cx="144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7" name="文本框 12"/>
          <p:cNvSpPr txBox="1">
            <a:spLocks noChangeArrowheads="1"/>
          </p:cNvSpPr>
          <p:nvPr/>
        </p:nvSpPr>
        <p:spPr bwMode="auto">
          <a:xfrm>
            <a:off x="2068513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兆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38" name="文本框 13"/>
          <p:cNvSpPr txBox="1">
            <a:spLocks noChangeArrowheads="1"/>
          </p:cNvSpPr>
          <p:nvPr/>
        </p:nvSpPr>
        <p:spPr bwMode="auto">
          <a:xfrm>
            <a:off x="2932113" y="1052513"/>
            <a:ext cx="468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千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39" name="文本框 14"/>
          <p:cNvSpPr txBox="1">
            <a:spLocks noChangeArrowheads="1"/>
          </p:cNvSpPr>
          <p:nvPr/>
        </p:nvSpPr>
        <p:spPr bwMode="auto">
          <a:xfrm>
            <a:off x="3783013" y="1042988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米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0" name="文本框 15"/>
          <p:cNvSpPr txBox="1">
            <a:spLocks noChangeArrowheads="1"/>
          </p:cNvSpPr>
          <p:nvPr/>
        </p:nvSpPr>
        <p:spPr bwMode="auto">
          <a:xfrm>
            <a:off x="4787900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毫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1" name="文本框 16"/>
          <p:cNvSpPr txBox="1">
            <a:spLocks noChangeArrowheads="1"/>
          </p:cNvSpPr>
          <p:nvPr/>
        </p:nvSpPr>
        <p:spPr bwMode="auto">
          <a:xfrm>
            <a:off x="5940425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微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2" name="文本框 17"/>
          <p:cNvSpPr txBox="1">
            <a:spLocks noChangeArrowheads="1"/>
          </p:cNvSpPr>
          <p:nvPr/>
        </p:nvSpPr>
        <p:spPr bwMode="auto">
          <a:xfrm>
            <a:off x="7019925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纳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3" name="文本框 18"/>
          <p:cNvSpPr txBox="1">
            <a:spLocks noChangeArrowheads="1"/>
          </p:cNvSpPr>
          <p:nvPr/>
        </p:nvSpPr>
        <p:spPr bwMode="auto">
          <a:xfrm>
            <a:off x="7956550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皮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4" name="文本框 19"/>
          <p:cNvSpPr txBox="1">
            <a:spLocks noChangeArrowheads="1"/>
          </p:cNvSpPr>
          <p:nvPr/>
        </p:nvSpPr>
        <p:spPr bwMode="auto">
          <a:xfrm>
            <a:off x="1347788" y="1052513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吉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5" name="文本框 20"/>
          <p:cNvSpPr txBox="1">
            <a:spLocks noChangeArrowheads="1"/>
          </p:cNvSpPr>
          <p:nvPr/>
        </p:nvSpPr>
        <p:spPr bwMode="auto">
          <a:xfrm>
            <a:off x="611188" y="1052513"/>
            <a:ext cx="468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太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8146" name="文本框 21"/>
          <p:cNvSpPr txBox="1">
            <a:spLocks noChangeArrowheads="1"/>
          </p:cNvSpPr>
          <p:nvPr/>
        </p:nvSpPr>
        <p:spPr bwMode="auto">
          <a:xfrm>
            <a:off x="482600" y="1557338"/>
            <a:ext cx="849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T:10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7" name="文本框 22"/>
          <p:cNvSpPr txBox="1">
            <a:spLocks noChangeArrowheads="1"/>
          </p:cNvSpPr>
          <p:nvPr/>
        </p:nvSpPr>
        <p:spPr bwMode="auto">
          <a:xfrm>
            <a:off x="1274763" y="1557338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8" name="文本框 23"/>
          <p:cNvSpPr txBox="1">
            <a:spLocks noChangeArrowheads="1"/>
          </p:cNvSpPr>
          <p:nvPr/>
        </p:nvSpPr>
        <p:spPr bwMode="auto">
          <a:xfrm>
            <a:off x="2033588" y="1557338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9" name="文本框 24"/>
          <p:cNvSpPr txBox="1">
            <a:spLocks noChangeArrowheads="1"/>
          </p:cNvSpPr>
          <p:nvPr/>
        </p:nvSpPr>
        <p:spPr bwMode="auto">
          <a:xfrm>
            <a:off x="2854325" y="1557338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baseline="30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0" name="文本框 25"/>
          <p:cNvSpPr txBox="1">
            <a:spLocks noChangeArrowheads="1"/>
          </p:cNvSpPr>
          <p:nvPr/>
        </p:nvSpPr>
        <p:spPr bwMode="auto">
          <a:xfrm>
            <a:off x="3757613" y="15573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30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文本框 26"/>
          <p:cNvSpPr txBox="1">
            <a:spLocks noChangeArrowheads="1"/>
          </p:cNvSpPr>
          <p:nvPr/>
        </p:nvSpPr>
        <p:spPr bwMode="auto">
          <a:xfrm>
            <a:off x="4683125" y="1557338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en-US" sz="2000" b="1" baseline="30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文本框 27"/>
          <p:cNvSpPr txBox="1">
            <a:spLocks noChangeArrowheads="1"/>
          </p:cNvSpPr>
          <p:nvPr/>
        </p:nvSpPr>
        <p:spPr bwMode="auto">
          <a:xfrm>
            <a:off x="5845175" y="1557338"/>
            <a:ext cx="814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sz="20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zh-CN" altLang="en-US" sz="2000" b="1" baseline="30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3" name="文本框 28"/>
          <p:cNvSpPr txBox="1">
            <a:spLocks noChangeArrowheads="1"/>
          </p:cNvSpPr>
          <p:nvPr/>
        </p:nvSpPr>
        <p:spPr bwMode="auto">
          <a:xfrm>
            <a:off x="6969125" y="1557338"/>
            <a:ext cx="264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:10</a:t>
            </a:r>
            <a:r>
              <a:rPr lang="en-US" altLang="zh-CN" sz="2000" b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endParaRPr lang="zh-CN" altLang="en-US" sz="2000" b="1" baseline="30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4" name="文本框 29"/>
          <p:cNvSpPr txBox="1">
            <a:spLocks noChangeArrowheads="1"/>
          </p:cNvSpPr>
          <p:nvPr/>
        </p:nvSpPr>
        <p:spPr bwMode="auto">
          <a:xfrm>
            <a:off x="7977188" y="1557338"/>
            <a:ext cx="264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:10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zh-CN" altLang="en-US" sz="2000" b="1" baseline="30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84213" y="3286125"/>
            <a:ext cx="1833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THz=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Hz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11188" y="2781300"/>
            <a:ext cx="1887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光频率大小：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2627313" y="2781300"/>
            <a:ext cx="1887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比特率大小：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4213" y="3933825"/>
            <a:ext cx="1771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GHz=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684213" y="4581525"/>
            <a:ext cx="1863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MHz=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684213" y="5230813"/>
            <a:ext cx="1700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2643188" y="5230813"/>
            <a:ext cx="20152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 =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bit/s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6804025" y="2781300"/>
            <a:ext cx="18875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载流子寿命：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6948488" y="3284538"/>
            <a:ext cx="14335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4916488" y="2781300"/>
            <a:ext cx="1887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FFC000"/>
                </a:solidFill>
              </a:rPr>
              <a:t>光波长大小：</a:t>
            </a:r>
            <a:endParaRPr lang="zh-CN" altLang="en-US" sz="2200" b="1">
              <a:solidFill>
                <a:srgbClr val="FFC000"/>
              </a:solidFill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4899025" y="3284538"/>
            <a:ext cx="1631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932363" y="3933825"/>
            <a:ext cx="1552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4932363" y="4581525"/>
            <a:ext cx="1552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932363" y="5230813"/>
            <a:ext cx="16319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908720"/>
            <a:ext cx="6048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电路起何作用？简述控制方法。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8075240" cy="471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为了克服温度及老化造成的输出功率的下降，在驱动电路中要采取稳定补偿措施，这就是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自动功率控制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自动温度控制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en-US" altLang="zh-CN" sz="2200" b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6870" algn="just">
              <a:lnSpc>
                <a:spcPct val="130000"/>
              </a:lnSpc>
              <a:spcAft>
                <a:spcPts val="1200"/>
              </a:spcAft>
            </a:pP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控制利用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组件内的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负温度系数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热敏电阻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半导体致冷器进行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反馈控制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即可恒定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芯片的温度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200" kern="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687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②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i="1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可通过两条途径来实现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6870" algn="just">
              <a:spcBef>
                <a:spcPts val="1800"/>
              </a:spcBef>
              <a:spcAft>
                <a:spcPts val="0"/>
              </a:spcAft>
            </a:pP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一是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200" b="1" i="1" kern="1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自动跟踪</a:t>
            </a:r>
            <a:r>
              <a:rPr lang="en-US" altLang="zh-CN" sz="2200" b="1" i="1" kern="1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的变化，使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偏置在最佳状态；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6870" algn="just">
              <a:spcBef>
                <a:spcPts val="1800"/>
              </a:spcBef>
              <a:spcAft>
                <a:spcPts val="0"/>
              </a:spcAft>
            </a:pP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二是控制调制脉冲电流幅度</a:t>
            </a:r>
            <a:r>
              <a:rPr lang="en-US" altLang="zh-CN" sz="2200" b="1" i="1" kern="1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，自动跟踪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200" b="1" kern="100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（外量子效率）的变化。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3" y="940658"/>
            <a:ext cx="84075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画出直接调制光</a:t>
            </a: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机的框图，并简述图中的各部分的作用。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1484784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答：框图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389589"/>
            <a:ext cx="8407597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功能简述：</a:t>
            </a:r>
            <a:endParaRPr lang="zh-CN" altLang="zh-CN" sz="2200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输入电路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200" b="1" kern="100" dirty="0">
                <a:latin typeface="Times New Roman" panose="02020603050405020304" pitchFamily="18" charset="0"/>
              </a:rPr>
              <a:t>将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输入的</a:t>
            </a:r>
            <a:r>
              <a:rPr lang="en-US" altLang="zh-CN" sz="2200" b="1" i="1" kern="100" dirty="0">
                <a:solidFill>
                  <a:srgbClr val="FFFF00"/>
                </a:solidFill>
                <a:latin typeface="Times New Roman" panose="02020603050405020304" pitchFamily="18" charset="0"/>
              </a:rPr>
              <a:t>PCM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脉冲信号进行整形，</a:t>
            </a:r>
            <a:r>
              <a:rPr lang="zh-CN" altLang="en-US" sz="2200" b="1" kern="100" dirty="0">
                <a:latin typeface="Times New Roman" panose="02020603050405020304" pitchFamily="18" charset="0"/>
              </a:rPr>
              <a:t>然后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通过驱动电路</a:t>
            </a:r>
            <a:r>
              <a:rPr lang="zh-CN" altLang="en-US" sz="2200" b="1" kern="100" dirty="0">
                <a:latin typeface="Times New Roman" panose="02020603050405020304" pitchFamily="18" charset="0"/>
              </a:rPr>
              <a:t>直接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调制光源；</a:t>
            </a:r>
            <a:endParaRPr lang="zh-CN" altLang="zh-CN" sz="22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90" y="4605001"/>
            <a:ext cx="7831534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驱动电路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为光源提供线性调制电流；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200" b="1" kern="100" dirty="0">
                <a:solidFill>
                  <a:srgbClr val="FFC000"/>
                </a:solidFill>
                <a:latin typeface="Times New Roman" panose="02020603050405020304" pitchFamily="18" charset="0"/>
              </a:rPr>
              <a:t>、自动偏置：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为了稳定输出的平均光功率和工作温度，通常设置一个自动偏置控制及温控电路；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00" y="1392067"/>
            <a:ext cx="5524500" cy="197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01216" y="5917420"/>
            <a:ext cx="7571184" cy="53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告警电路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是对光源寿命及工作状态进行监测与报警。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123" name="文本框 4"/>
          <p:cNvSpPr txBox="1"/>
          <p:nvPr/>
        </p:nvSpPr>
        <p:spPr>
          <a:xfrm>
            <a:off x="5003800" y="188913"/>
            <a:ext cx="40259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012825"/>
            <a:ext cx="88201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简述光和物质的相互作用中与光跃迁相关的三种量子跃迁过程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341438"/>
            <a:ext cx="8351838" cy="662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答：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659559"/>
            <a:ext cx="8280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②、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自发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发射一个光子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，电子从高能级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跃迁到低能级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pic>
        <p:nvPicPr>
          <p:cNvPr id="512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313" y="4503315"/>
            <a:ext cx="6927850" cy="187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83568" y="3595663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③、受激发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</a:t>
            </a: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在外部一个激励光子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的作用下，发射一个全同光子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，电子从高能级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跃迁到低能级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810" y="1629961"/>
            <a:ext cx="82496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①、受激吸收：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吸收一个光子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，电子从低能级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跃迁到高能级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171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660917"/>
            <a:ext cx="9053513" cy="14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、为什么双异质结材料构成的发光器件能很好地将光场限制在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有源区里？图示说明？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541990"/>
            <a:ext cx="8351838" cy="662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答：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3" y="1869045"/>
            <a:ext cx="3887975" cy="41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572000" y="1780361"/>
            <a:ext cx="4392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中间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—GaAs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为有源层，它与右边的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—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GaAlAs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构成一个异质结，其势垒阻止空穴进入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n—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GaAlAs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区；</a:t>
            </a:r>
            <a:endParaRPr kumimoji="0" lang="en-US" altLang="zh-CN" sz="22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有源层左边与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p—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GaAlAs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也构成一个异质结，其势垒阻止电子进入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p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区，这样就把载流子的复合很好地限定在了有源层内；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1960" y="4653136"/>
            <a:ext cx="46805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</a:rPr>
              <a:t>有源层两边的折射率比有源层低，它的光波导作用对光场具有很好的约束，大大提高了发光强度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219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220" name="对象 17"/>
          <p:cNvGraphicFramePr>
            <a:graphicFrameLocks noChangeAspect="1"/>
          </p:cNvGraphicFramePr>
          <p:nvPr/>
        </p:nvGraphicFramePr>
        <p:xfrm>
          <a:off x="0" y="457200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" r:id="rId1" imgW="127000" imgH="139700" progId="Equation.DSMT4">
                  <p:embed/>
                </p:oleObj>
              </mc:Choice>
              <mc:Fallback>
                <p:oleObj name="" r:id="rId1" imgW="1270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18"/>
          <p:cNvGraphicFramePr>
            <a:graphicFrameLocks noChangeAspect="1"/>
          </p:cNvGraphicFramePr>
          <p:nvPr/>
        </p:nvGraphicFramePr>
        <p:xfrm>
          <a:off x="0" y="593725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93725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908050"/>
            <a:ext cx="8258175" cy="2201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3" name="文本框 23"/>
          <p:cNvSpPr txBox="1"/>
          <p:nvPr/>
        </p:nvSpPr>
        <p:spPr>
          <a:xfrm>
            <a:off x="481855" y="3342764"/>
            <a:ext cx="777777" cy="44627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1550" y="3348038"/>
            <a:ext cx="7560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当频率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300 GHz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=300 K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时，由玻尔兹曼分布可知：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1600" y="3831431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/N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=exp(-</a:t>
            </a:r>
            <a:r>
              <a:rPr kumimoji="0" lang="en-US" altLang="zh-CN" sz="24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hν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4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kT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1550" y="4361446"/>
            <a:ext cx="8064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=exp[-6.626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10</a:t>
            </a:r>
            <a:r>
              <a:rPr kumimoji="0" lang="en-US" altLang="zh-CN" sz="22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-34 </a:t>
            </a:r>
            <a:r>
              <a:rPr kumimoji="0" lang="en-US" altLang="zh-CN" sz="2200" b="1" i="1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J/s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300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10</a:t>
            </a:r>
            <a:r>
              <a:rPr kumimoji="0" lang="en-US" altLang="zh-CN" sz="22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9 </a:t>
            </a:r>
            <a:r>
              <a:rPr kumimoji="0" lang="en-US" altLang="zh-CN" sz="2200" b="1" i="1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Hz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/(1.381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10</a:t>
            </a:r>
            <a:r>
              <a:rPr kumimoji="0" lang="en-US" altLang="zh-CN" sz="22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-23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200" i="1" kern="100" dirty="0">
                <a:latin typeface="Times New Roman" panose="02020603050405020304" pitchFamily="18" charset="0"/>
              </a:rPr>
              <a:t>J/K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300 </a:t>
            </a:r>
            <a:r>
              <a:rPr kumimoji="0" lang="en-US" altLang="zh-CN" sz="220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)]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1600" y="4859338"/>
            <a:ext cx="907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0.95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25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268" name="对象 17"/>
          <p:cNvGraphicFramePr>
            <a:graphicFrameLocks noChangeAspect="1"/>
          </p:cNvGraphicFramePr>
          <p:nvPr/>
        </p:nvGraphicFramePr>
        <p:xfrm>
          <a:off x="0" y="457200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" r:id="rId1" imgW="127000" imgH="139700" progId="Equation.DSMT4">
                  <p:embed/>
                </p:oleObj>
              </mc:Choice>
              <mc:Fallback>
                <p:oleObj name="" r:id="rId1" imgW="127000" imgH="139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8"/>
          <p:cNvGraphicFramePr>
            <a:graphicFrameLocks noChangeAspect="1"/>
          </p:cNvGraphicFramePr>
          <p:nvPr/>
        </p:nvGraphicFramePr>
        <p:xfrm>
          <a:off x="0" y="593725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93725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764704"/>
            <a:ext cx="21130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λ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 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μ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733" y="1267942"/>
            <a:ext cx="413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/N</a:t>
            </a:r>
            <a:r>
              <a:rPr kumimoji="0" lang="en-US" altLang="zh-CN" sz="2200" b="1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=exp(-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hν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kT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 exp(-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hc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kTλ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784" y="1772767"/>
            <a:ext cx="86957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=exp[-6.626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-34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200" i="1" kern="100" dirty="0">
                <a:latin typeface="Times New Roman" panose="02020603050405020304" pitchFamily="18" charset="0"/>
              </a:rPr>
              <a:t>J/s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 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kumimoji="0" lang="en-US" altLang="zh-CN" sz="2200" b="0" i="1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/(1.381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200" i="1" kern="100" dirty="0">
                <a:latin typeface="Times New Roman" panose="02020603050405020304" pitchFamily="18" charset="0"/>
              </a:rPr>
              <a:t>J/k 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-6 </a:t>
            </a:r>
            <a:r>
              <a:rPr kumimoji="0" lang="en-US" altLang="zh-CN" sz="2200" b="0" i="1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764" y="2276004"/>
            <a:ext cx="2876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=exp(-48)= 1.42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2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-21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915767"/>
            <a:ext cx="36551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λ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 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μ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0.1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428529"/>
            <a:ext cx="47612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= 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hν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k·ln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))=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hc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λ</a:t>
            </a:r>
            <a:r>
              <a:rPr kumimoji="0" lang="en-US" altLang="zh-CN" sz="22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2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k·ln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/N</a:t>
            </a:r>
            <a:r>
              <a:rPr kumimoji="0" lang="en-US" altLang="zh-CN" sz="2200" b="1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4004792"/>
            <a:ext cx="79740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=6.626×10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-34</a:t>
            </a:r>
            <a:r>
              <a:rPr lang="en-US" altLang="zh-CN" sz="2200" i="1" kern="100" dirty="0">
                <a:latin typeface="Times New Roman" panose="02020603050405020304" pitchFamily="18" charset="0"/>
              </a:rPr>
              <a:t> J/s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×3×10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  <a:r>
              <a:rPr lang="en-US" altLang="zh-CN" sz="2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m/s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/(1.3807×10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-23</a:t>
            </a:r>
            <a:r>
              <a:rPr lang="en-US" altLang="zh-CN" sz="2200" i="1" kern="100" dirty="0">
                <a:latin typeface="Times New Roman" panose="02020603050405020304" pitchFamily="18" charset="0"/>
              </a:rPr>
              <a:t> J/k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×10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-6 </a:t>
            </a:r>
            <a:r>
              <a:rPr lang="en-US" altLang="zh-CN" sz="22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×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ln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10) </a:t>
            </a:r>
            <a:endParaRPr kumimoji="0" lang="zh-CN" altLang="en-US" sz="2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4541367"/>
            <a:ext cx="1167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=6253 </a:t>
            </a:r>
            <a:r>
              <a:rPr kumimoji="0" lang="en-US" altLang="zh-CN" sz="22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3315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316" name="对象 17"/>
          <p:cNvGraphicFramePr>
            <a:graphicFrameLocks noChangeAspect="1"/>
          </p:cNvGraphicFramePr>
          <p:nvPr/>
        </p:nvGraphicFramePr>
        <p:xfrm>
          <a:off x="0" y="457200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27000" imgH="139700" progId="Equation.DSMT4">
                  <p:embed/>
                </p:oleObj>
              </mc:Choice>
              <mc:Fallback>
                <p:oleObj name="" r:id="rId1" imgW="127000" imgH="139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8"/>
          <p:cNvGraphicFramePr>
            <a:graphicFrameLocks noChangeAspect="1"/>
          </p:cNvGraphicFramePr>
          <p:nvPr/>
        </p:nvGraphicFramePr>
        <p:xfrm>
          <a:off x="0" y="593725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93725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79388" y="941388"/>
            <a:ext cx="79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、用于光纤通信的发光二极管有哪几类？特点是什么？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075" y="1412875"/>
            <a:ext cx="8601075" cy="475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zh-CN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的基本结构可分为两类：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面发光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和边发光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en-US" sz="2200" b="1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200" b="1" dirty="0">
              <a:solidFill>
                <a:srgbClr val="FFC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面发光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称为布鲁斯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(Burrus)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，这种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发射面积限制在一个小区域，小区域的横向尺寸与光纤纤芯直径接近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面发光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二极管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输出功率较大，一般注入电流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100 mA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时可达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几毫瓦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但光发散角大，其水平发散角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θ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‖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≈120°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，垂直发散角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θ</a:t>
            </a:r>
            <a:r>
              <a:rPr lang="zh-CN" altLang="zh-CN" sz="2200" b="1" baseline="-25000" dirty="0">
                <a:solidFill>
                  <a:srgbClr val="FFC000"/>
                </a:solidFill>
                <a:latin typeface="宋体" panose="02010600030101010101" pitchFamily="2" charset="-122"/>
              </a:rPr>
              <a:t>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≈120°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，光束呈朗伯分布，与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光纤耦合效率很低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2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②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边发光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采用条形半导体激光器的设计方案，其发散光束不同于面发光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，它在垂直于结平面方向的发散角仅为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30°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，所以边发光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的输出耦合效率比面发光</a:t>
            </a:r>
            <a:r>
              <a:rPr lang="en-US" altLang="zh-CN" sz="22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LED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高，调制带宽亦较大，可达约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200 MHz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b="1" dirty="0">
              <a:latin typeface="宋体" panose="02010600030101010101" pitchFamily="2" charset="-122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5363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364" name="对象 17"/>
          <p:cNvGraphicFramePr>
            <a:graphicFrameLocks noChangeAspect="1"/>
          </p:cNvGraphicFramePr>
          <p:nvPr/>
        </p:nvGraphicFramePr>
        <p:xfrm>
          <a:off x="0" y="457200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" r:id="rId1" imgW="127000" imgH="139700" progId="Equation.DSMT4">
                  <p:embed/>
                </p:oleObj>
              </mc:Choice>
              <mc:Fallback>
                <p:oleObj name="" r:id="rId1" imgW="127000" imgH="139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7200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8"/>
          <p:cNvGraphicFramePr>
            <a:graphicFrameLocks noChangeAspect="1"/>
          </p:cNvGraphicFramePr>
          <p:nvPr/>
        </p:nvGraphicFramePr>
        <p:xfrm>
          <a:off x="0" y="593725"/>
          <a:ext cx="130175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93725"/>
                        <a:ext cx="130175" cy="13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68312" y="764704"/>
            <a:ext cx="8478837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有一个双异质结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InGaAsP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—LED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，中心发光波长为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1310 nm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，其材料的辐射复合寿命为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 ns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，非辐射复合寿命为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 ns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。试计算：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发光时的内量子效率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设驱动电流为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 mA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的内部发光功率；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的外量子效率为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，多模光纤的数值孔径为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，计算入纤光功率大小。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7" name="文本框 1"/>
          <p:cNvSpPr txBox="1"/>
          <p:nvPr/>
        </p:nvSpPr>
        <p:spPr>
          <a:xfrm>
            <a:off x="539750" y="3214137"/>
            <a:ext cx="3182281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由式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(3.1.14)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得，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8" name="文本框 9"/>
          <p:cNvSpPr txBox="1"/>
          <p:nvPr/>
        </p:nvSpPr>
        <p:spPr>
          <a:xfrm>
            <a:off x="827584" y="5013176"/>
            <a:ext cx="282641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由式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(3.2.1)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得，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369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5" y="3820839"/>
            <a:ext cx="2906713" cy="976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838" y="3820839"/>
            <a:ext cx="1057275" cy="976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1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150" y="5543128"/>
            <a:ext cx="3476625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000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sz="1000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17411" name="文本框 5"/>
          <p:cNvSpPr txBox="1"/>
          <p:nvPr/>
        </p:nvSpPr>
        <p:spPr>
          <a:xfrm>
            <a:off x="1547813" y="2149475"/>
            <a:ext cx="14747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55.29 mW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212850"/>
            <a:ext cx="5781675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文本框 7"/>
          <p:cNvSpPr txBox="1"/>
          <p:nvPr/>
        </p:nvSpPr>
        <p:spPr>
          <a:xfrm>
            <a:off x="539750" y="2757488"/>
            <a:ext cx="2380780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zh-CN" sz="2200" b="1" dirty="0">
                <a:solidFill>
                  <a:srgbClr val="FFC000"/>
                </a:solidFill>
              </a:rPr>
              <a:t>入纤功率为</a:t>
            </a:r>
            <a:r>
              <a:rPr lang="en-US" altLang="zh-CN" sz="2200" b="1" dirty="0">
                <a:solidFill>
                  <a:srgbClr val="FFC000"/>
                </a:solidFill>
              </a:rPr>
              <a:t>:</a:t>
            </a:r>
            <a:endParaRPr lang="zh-CN" alt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913" y="3230563"/>
            <a:ext cx="31774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η</a:t>
            </a:r>
            <a:r>
              <a:rPr kumimoji="0" lang="en-US" altLang="zh-CN" sz="2200" b="0" i="0" u="none" strike="noStrike" kern="1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0" lang="en-US" altLang="zh-CN" sz="2200" b="0" i="1" u="none" strike="noStrike" kern="1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η</a:t>
            </a:r>
            <a:r>
              <a:rPr kumimoji="0" lang="en-US" altLang="zh-CN" sz="2200" b="0" i="0" u="none" strike="noStrike" kern="1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2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sz="2200" kern="100" baseline="-25000" dirty="0">
                <a:latin typeface="Times New Roman" panose="02020603050405020304" pitchFamily="18" charset="0"/>
              </a:rPr>
              <a:t>int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η</a:t>
            </a:r>
            <a:r>
              <a:rPr kumimoji="0" lang="en-US" altLang="zh-CN" sz="2200" b="0" i="0" u="none" strike="noStrike" kern="1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NA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sz="2200" kern="100" baseline="-25000" dirty="0">
                <a:latin typeface="Times New Roman" panose="02020603050405020304" pitchFamily="18" charset="0"/>
              </a:rPr>
              <a:t>int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250" y="3795713"/>
            <a:ext cx="3090863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=0.05×(0.2)</a:t>
            </a:r>
            <a:r>
              <a:rPr kumimoji="0" lang="en-US" altLang="zh-CN" sz="21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×55.29 </a:t>
            </a:r>
            <a:r>
              <a:rPr kumimoji="0" lang="en-US" altLang="zh-CN" sz="21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mW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5288" y="4310063"/>
            <a:ext cx="1177925" cy="414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=111 </a:t>
            </a:r>
            <a:r>
              <a:rPr kumimoji="0" lang="en-US" altLang="zh-CN" sz="2100" b="0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kumimoji="0" lang="en-US" altLang="zh-CN" sz="21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文本框 4"/>
          <p:cNvSpPr txBox="1"/>
          <p:nvPr/>
        </p:nvSpPr>
        <p:spPr>
          <a:xfrm>
            <a:off x="5003800" y="188913"/>
            <a:ext cx="39433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第三章 光发射机作业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0</TotalTime>
  <Words>3893</Words>
  <Application>WPS 演示</Application>
  <PresentationFormat>全屏显示(4:3)</PresentationFormat>
  <Paragraphs>347</Paragraphs>
  <Slides>21</Slides>
  <Notes>15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Courier New</vt:lpstr>
      <vt:lpstr>Symbol</vt:lpstr>
      <vt:lpstr>微软雅黑</vt:lpstr>
      <vt:lpstr>Arial Unicode MS</vt:lpstr>
      <vt:lpstr>Orbit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白犬</cp:lastModifiedBy>
  <cp:revision>531</cp:revision>
  <dcterms:created xsi:type="dcterms:W3CDTF">2006-02-24T05:25:00Z</dcterms:created>
  <dcterms:modified xsi:type="dcterms:W3CDTF">2022-01-06T09:23:31Z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0903DAC2FF5F40428EE0D19947111E19</vt:lpwstr>
  </property>
</Properties>
</file>