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359" r:id="rId2"/>
    <p:sldId id="372" r:id="rId3"/>
    <p:sldId id="313" r:id="rId4"/>
    <p:sldId id="361" r:id="rId5"/>
    <p:sldId id="261" r:id="rId6"/>
    <p:sldId id="367" r:id="rId7"/>
    <p:sldId id="320" r:id="rId8"/>
    <p:sldId id="368" r:id="rId9"/>
    <p:sldId id="322" r:id="rId10"/>
    <p:sldId id="362" r:id="rId11"/>
    <p:sldId id="275" r:id="rId12"/>
    <p:sldId id="318" r:id="rId13"/>
    <p:sldId id="323" r:id="rId14"/>
    <p:sldId id="321" r:id="rId15"/>
    <p:sldId id="370" r:id="rId16"/>
    <p:sldId id="363" r:id="rId17"/>
    <p:sldId id="371" r:id="rId18"/>
    <p:sldId id="326" r:id="rId19"/>
    <p:sldId id="325" r:id="rId20"/>
    <p:sldId id="327" r:id="rId21"/>
    <p:sldId id="328" r:id="rId22"/>
    <p:sldId id="365" r:id="rId23"/>
    <p:sldId id="330" r:id="rId24"/>
    <p:sldId id="332" r:id="rId25"/>
    <p:sldId id="331" r:id="rId26"/>
    <p:sldId id="337" r:id="rId27"/>
    <p:sldId id="336" r:id="rId28"/>
    <p:sldId id="335" r:id="rId29"/>
    <p:sldId id="339" r:id="rId30"/>
    <p:sldId id="338" r:id="rId31"/>
    <p:sldId id="340" r:id="rId32"/>
    <p:sldId id="341" r:id="rId33"/>
    <p:sldId id="342" r:id="rId34"/>
    <p:sldId id="344" r:id="rId35"/>
    <p:sldId id="356" r:id="rId36"/>
    <p:sldId id="357" r:id="rId37"/>
    <p:sldId id="343" r:id="rId38"/>
    <p:sldId id="346" r:id="rId39"/>
    <p:sldId id="347" r:id="rId40"/>
    <p:sldId id="366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2081" autoAdjust="0"/>
  </p:normalViewPr>
  <p:slideViewPr>
    <p:cSldViewPr>
      <p:cViewPr varScale="1">
        <p:scale>
          <a:sx n="62" d="100"/>
          <a:sy n="62" d="100"/>
        </p:scale>
        <p:origin x="14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C5E792-E69A-48CD-BD2E-DFDAB9458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948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回顾上节课的重要知识点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37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</a:t>
            </a:r>
            <a:r>
              <a:rPr lang="zh-CN" altLang="en-US" dirty="0"/>
              <a:t>的系统结构，泵浦光，</a:t>
            </a:r>
            <a:r>
              <a:rPr lang="en-US" altLang="zh-CN" dirty="0"/>
              <a:t>Er</a:t>
            </a:r>
            <a:r>
              <a:rPr lang="zh-CN" altLang="en-US" dirty="0"/>
              <a:t>光纤，三能级和增益谱，</a:t>
            </a:r>
            <a:r>
              <a:rPr lang="en-US" altLang="zh-CN" dirty="0"/>
              <a:t>EDFA</a:t>
            </a:r>
            <a:r>
              <a:rPr lang="zh-CN" altLang="en-US" dirty="0"/>
              <a:t>系统泵浦光的选择，掺铒光纤的参数，能级结构和增益谱线</a:t>
            </a:r>
            <a:r>
              <a:rPr lang="en-US" altLang="zh-CN" dirty="0"/>
              <a:t>(</a:t>
            </a:r>
            <a:r>
              <a:rPr lang="zh-CN" altLang="en-US" dirty="0"/>
              <a:t>带宽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66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铒粒子的能级结构，进一步分析</a:t>
            </a:r>
            <a:r>
              <a:rPr lang="en-US" altLang="zh-CN" dirty="0"/>
              <a:t>Er</a:t>
            </a:r>
            <a:r>
              <a:rPr lang="zh-CN" altLang="en-US" dirty="0"/>
              <a:t>离子的能级结构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73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掺杂锗和铝可以拓宽</a:t>
            </a:r>
            <a:r>
              <a:rPr lang="en-US" altLang="zh-CN" dirty="0"/>
              <a:t>Er</a:t>
            </a:r>
            <a:r>
              <a:rPr lang="zh-CN" altLang="en-US" dirty="0"/>
              <a:t>离子的增益谱，掺锗的增益谱为</a:t>
            </a:r>
            <a:r>
              <a:rPr lang="en-US" altLang="zh-CN" dirty="0"/>
              <a:t>10 nm</a:t>
            </a:r>
            <a:r>
              <a:rPr lang="zh-CN" altLang="en-US" dirty="0"/>
              <a:t>，掺铝的增益谱更宽，增益谱为</a:t>
            </a:r>
            <a:r>
              <a:rPr lang="en-US" altLang="zh-CN" dirty="0"/>
              <a:t>20-40 nm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前面介绍了光放大器在小信号下，增益大，大信号下，增益出现饱和，主要利用二能级系统去描述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4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通过速率方程解出</a:t>
            </a:r>
            <a:r>
              <a:rPr lang="en-US" altLang="zh-CN" dirty="0"/>
              <a:t>Pp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74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通过解速率方程，</a:t>
            </a:r>
            <a:r>
              <a:rPr lang="en-US" altLang="zh-CN" dirty="0"/>
              <a:t>L</a:t>
            </a:r>
            <a:r>
              <a:rPr lang="zh-CN" altLang="en-US" dirty="0"/>
              <a:t>为放大器长度，</a:t>
            </a:r>
            <a:r>
              <a:rPr lang="en-US" altLang="zh-CN" dirty="0" err="1"/>
              <a:t>Pth</a:t>
            </a:r>
            <a:r>
              <a:rPr lang="zh-CN" altLang="en-US" dirty="0"/>
              <a:t>为放大器增益为</a:t>
            </a:r>
            <a:r>
              <a:rPr lang="en-US" altLang="zh-CN" dirty="0"/>
              <a:t>0</a:t>
            </a:r>
            <a:r>
              <a:rPr lang="zh-CN" altLang="en-US" dirty="0"/>
              <a:t>对应的泵浦功率；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679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说明给定放大器长度下，增益与泵浦功率之间的关系，小泵浦功率下，增益指数增大，大泵浦功率下，增益饱和；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32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解释放大器增益与长度之间的关系，存在一个最佳长度，当</a:t>
            </a:r>
            <a:r>
              <a:rPr lang="en-US" altLang="zh-CN" dirty="0"/>
              <a:t>Pump</a:t>
            </a:r>
            <a:r>
              <a:rPr lang="zh-CN" altLang="en-US" dirty="0"/>
              <a:t>功率达到</a:t>
            </a:r>
            <a:r>
              <a:rPr lang="en-US" altLang="zh-CN" dirty="0"/>
              <a:t>5 </a:t>
            </a:r>
            <a:r>
              <a:rPr lang="en-US" altLang="zh-CN" dirty="0" err="1"/>
              <a:t>mW</a:t>
            </a:r>
            <a:r>
              <a:rPr lang="en-US" altLang="zh-CN" dirty="0"/>
              <a:t>,</a:t>
            </a:r>
            <a:r>
              <a:rPr lang="zh-CN" altLang="en-US" dirty="0"/>
              <a:t>长度达到</a:t>
            </a:r>
            <a:r>
              <a:rPr lang="en-US" altLang="zh-CN" dirty="0"/>
              <a:t>30 m</a:t>
            </a:r>
            <a:r>
              <a:rPr lang="zh-CN" altLang="en-US" dirty="0"/>
              <a:t>时增益达到</a:t>
            </a:r>
            <a:r>
              <a:rPr lang="en-US" altLang="zh-CN" dirty="0"/>
              <a:t>30 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0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给定泵浦功率大小，输出信号功率随输入信号功率的变化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61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增益饱和特性，所以增益和输出功率这两个最重要的性能参数不能同时获得较大值，需要折中选择；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59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宋体" pitchFamily="2" charset="-122"/>
              </a:rPr>
              <a:t>介绍</a:t>
            </a:r>
            <a:r>
              <a:rPr lang="en-US" altLang="zh-CN" sz="1200" b="1" dirty="0">
                <a:latin typeface="宋体" pitchFamily="2" charset="-122"/>
              </a:rPr>
              <a:t>EDFA</a:t>
            </a:r>
            <a:r>
              <a:rPr lang="zh-CN" altLang="en-US" sz="1200" b="1" dirty="0">
                <a:latin typeface="宋体" pitchFamily="2" charset="-122"/>
              </a:rPr>
              <a:t>的主要特点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728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</a:t>
            </a:r>
            <a:r>
              <a:rPr lang="zh-CN" altLang="en-US" dirty="0"/>
              <a:t>的</a:t>
            </a:r>
            <a:r>
              <a:rPr lang="zh-CN" altLang="en-US"/>
              <a:t>噪声指数，利用上节课推导出来的公式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245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</a:t>
            </a:r>
            <a:r>
              <a:rPr lang="zh-CN" altLang="en-US" dirty="0"/>
              <a:t>的噪声分析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9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</a:t>
            </a:r>
            <a:r>
              <a:rPr lang="zh-CN" altLang="en-US" dirty="0"/>
              <a:t>的宽带宽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040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掺杂型光纤放大器中，</a:t>
            </a:r>
            <a:r>
              <a:rPr lang="en-US" altLang="zh-CN" dirty="0"/>
              <a:t>EDTFA</a:t>
            </a:r>
            <a:r>
              <a:rPr lang="zh-CN" altLang="en-US" dirty="0"/>
              <a:t>的带宽最大，达到</a:t>
            </a:r>
            <a:r>
              <a:rPr lang="en-US" altLang="zh-CN" dirty="0"/>
              <a:t>80 nm</a:t>
            </a:r>
            <a:r>
              <a:rPr lang="zh-CN" altLang="en-US" dirty="0"/>
              <a:t>，带宽越大，形象的比喻就是高速公路越宽，信道越多，纠正上节课的一个错误；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360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图形效应，信号的强度变化很大，某些光脉冲获得的增益大，信号大，某些光脉冲获得的增益小，信号小，第一种情况比喻一辆车在路上开行，遇到小石子，第二种情况，汽车遇到一个可以和轮胎相比拟的凹坑路面，第三种情况比喻一个很长的缓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774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</a:t>
            </a:r>
            <a:r>
              <a:rPr lang="zh-CN" altLang="en-US" dirty="0"/>
              <a:t>考虑信道间的串音，主要有两个因素四波混频和交叉调制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104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EDFA</a:t>
            </a:r>
            <a:r>
              <a:rPr lang="zh-CN" altLang="en-US" dirty="0"/>
              <a:t>不会产生信道串音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049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交叉饱和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519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通过前面分析得到</a:t>
            </a:r>
            <a:r>
              <a:rPr lang="en-US" altLang="zh-CN" dirty="0"/>
              <a:t>EDFA</a:t>
            </a:r>
            <a:r>
              <a:rPr lang="zh-CN" altLang="en-US" dirty="0"/>
              <a:t>具有优良的特性，</a:t>
            </a:r>
            <a:r>
              <a:rPr lang="en-US" altLang="zh-CN" dirty="0"/>
              <a:t>EDFA</a:t>
            </a:r>
            <a:r>
              <a:rPr lang="zh-CN" altLang="en-US" dirty="0"/>
              <a:t>在系统中的应用，这些试验成功之后，</a:t>
            </a:r>
            <a:r>
              <a:rPr lang="en-US" altLang="zh-CN" dirty="0"/>
              <a:t>EDFA</a:t>
            </a:r>
            <a:r>
              <a:rPr lang="zh-CN" altLang="en-US" dirty="0"/>
              <a:t>得到了广泛应用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29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为什么传输距离不能一直增加下去呢？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69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宋体" pitchFamily="2" charset="-122"/>
              </a:rPr>
              <a:t>钐：</a:t>
            </a:r>
            <a:r>
              <a:rPr lang="en-US" altLang="zh-CN" sz="1200" b="1" dirty="0" err="1">
                <a:latin typeface="宋体" pitchFamily="2" charset="-122"/>
              </a:rPr>
              <a:t>shan</a:t>
            </a:r>
            <a:r>
              <a:rPr lang="en-US" altLang="zh-CN" sz="1200" b="1" dirty="0">
                <a:latin typeface="宋体" pitchFamily="2" charset="-122"/>
              </a:rPr>
              <a:t>;</a:t>
            </a:r>
            <a:r>
              <a:rPr lang="zh-CN" altLang="en-US" b="1" dirty="0">
                <a:latin typeface="宋体" pitchFamily="2" charset="-122"/>
              </a:rPr>
              <a:t>钬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en-US" altLang="zh-CN" b="1" dirty="0" err="1">
                <a:latin typeface="宋体" pitchFamily="2" charset="-122"/>
              </a:rPr>
              <a:t>huo</a:t>
            </a:r>
            <a:r>
              <a:rPr lang="en-US" altLang="zh-CN" b="1" dirty="0">
                <a:latin typeface="宋体" pitchFamily="2" charset="-122"/>
              </a:rPr>
              <a:t>;</a:t>
            </a:r>
            <a:r>
              <a:rPr lang="zh-CN" altLang="en-US" b="1" dirty="0">
                <a:latin typeface="宋体" pitchFamily="2" charset="-122"/>
              </a:rPr>
              <a:t>钕</a:t>
            </a:r>
            <a:r>
              <a:rPr lang="en-US" altLang="zh-CN" b="1" dirty="0">
                <a:latin typeface="宋体" pitchFamily="2" charset="-122"/>
              </a:rPr>
              <a:t>:nu</a:t>
            </a:r>
            <a:r>
              <a:rPr lang="zh-CN" altLang="en-US" b="1" dirty="0">
                <a:latin typeface="宋体" pitchFamily="2" charset="-122"/>
              </a:rPr>
              <a:t>，介绍掺杂离子的放大范围及特性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351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e</a:t>
            </a:r>
            <a:r>
              <a:rPr lang="zh-CN" altLang="en-US" dirty="0"/>
              <a:t>是在系统中插入一只</a:t>
            </a:r>
            <a:r>
              <a:rPr lang="en-US" altLang="zh-CN" dirty="0"/>
              <a:t>3R</a:t>
            </a:r>
            <a:r>
              <a:rPr lang="zh-CN" altLang="en-US" dirty="0"/>
              <a:t>中继器，用来对传输的信号进行整形，消除噪声的积累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011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FSK</a:t>
            </a:r>
            <a:r>
              <a:rPr lang="zh-CN" altLang="en-US" dirty="0"/>
              <a:t>：</a:t>
            </a:r>
            <a:r>
              <a:rPr lang="en-US" altLang="zh-CN" dirty="0"/>
              <a:t>frequency-shift keying </a:t>
            </a:r>
            <a:r>
              <a:rPr lang="zh-CN" altLang="en-US" dirty="0"/>
              <a:t>频移健控；</a:t>
            </a:r>
            <a:r>
              <a:rPr lang="en-US" altLang="zh-CN" dirty="0"/>
              <a:t>PSK</a:t>
            </a:r>
            <a:r>
              <a:rPr lang="zh-CN" altLang="en-US" dirty="0"/>
              <a:t>，相移键控，</a:t>
            </a:r>
            <a:r>
              <a:rPr lang="en-US" altLang="zh-CN" dirty="0"/>
              <a:t>ASK:</a:t>
            </a:r>
            <a:r>
              <a:rPr lang="zh-CN" altLang="en-US" dirty="0"/>
              <a:t>幅移键控，全光中继器的主要问题是中继器只有信号放大的功能，所以要特别主要色散对系统的影响，所以往往用于低码速、窄线宽光发送机和低色散</a:t>
            </a:r>
            <a:r>
              <a:rPr lang="en-US" altLang="zh-CN" dirty="0"/>
              <a:t>(</a:t>
            </a:r>
            <a:r>
              <a:rPr lang="zh-CN" altLang="en-US" dirty="0"/>
              <a:t>零色散</a:t>
            </a:r>
            <a:r>
              <a:rPr lang="en-US" altLang="zh-CN" dirty="0"/>
              <a:t>)</a:t>
            </a:r>
            <a:r>
              <a:rPr lang="zh-CN" altLang="en-US" dirty="0"/>
              <a:t>光纤；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882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EDFA</a:t>
            </a:r>
            <a:r>
              <a:rPr lang="zh-CN" altLang="en-US" dirty="0"/>
              <a:t>在多信道放大特性方面的应用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59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CATV</a:t>
            </a:r>
            <a:r>
              <a:rPr lang="zh-CN" altLang="en-US" dirty="0"/>
              <a:t>：</a:t>
            </a:r>
            <a:r>
              <a:rPr lang="en-US" altLang="zh-CN" dirty="0"/>
              <a:t>Cable TV(</a:t>
            </a:r>
            <a:r>
              <a:rPr lang="zh-CN" altLang="en-US" dirty="0"/>
              <a:t>有线电视</a:t>
            </a:r>
            <a:r>
              <a:rPr lang="en-US" altLang="zh-CN" dirty="0"/>
              <a:t>),AM-FDM:</a:t>
            </a:r>
            <a:r>
              <a:rPr lang="zh-CN" altLang="en-US" dirty="0"/>
              <a:t>调幅频分多路复用技术，提高服务半径和分配数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063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AM-FDM:</a:t>
            </a:r>
            <a:r>
              <a:rPr lang="zh-CN" altLang="en-US" dirty="0"/>
              <a:t>调幅频分多路复用技术，</a:t>
            </a:r>
            <a:r>
              <a:rPr lang="en-US" altLang="zh-CN" dirty="0"/>
              <a:t>FM-FDM:</a:t>
            </a:r>
            <a:r>
              <a:rPr lang="zh-CN" altLang="en-US" dirty="0"/>
              <a:t>调频频分多路复用技术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PCM:</a:t>
            </a:r>
            <a:r>
              <a:rPr lang="zh-CN" altLang="en-US" dirty="0"/>
              <a:t>脉冲编码调制；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98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EDFA</a:t>
            </a:r>
            <a:r>
              <a:rPr lang="zh-CN" altLang="en-US" dirty="0"/>
              <a:t>的基本结构，由一段掺杂</a:t>
            </a:r>
            <a:r>
              <a:rPr lang="en-US" altLang="zh-CN" dirty="0"/>
              <a:t>Er</a:t>
            </a:r>
            <a:r>
              <a:rPr lang="zh-CN" altLang="en-US" dirty="0"/>
              <a:t>离子的单模光纤，耦合器，隔离器和泵浦激光器构成；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91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EDFA</a:t>
            </a:r>
            <a:r>
              <a:rPr lang="zh-CN" altLang="en-US" dirty="0"/>
              <a:t>各个部件的作用，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33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根据泵浦光导入光纤中的方向，介绍</a:t>
            </a:r>
            <a:r>
              <a:rPr lang="en-US" altLang="zh-CN" dirty="0"/>
              <a:t>EDFA</a:t>
            </a:r>
            <a:r>
              <a:rPr lang="zh-CN" altLang="en-US" dirty="0"/>
              <a:t>的三种泵浦方式，前向或正向，后向或反向，双向泵结构；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60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</a:t>
            </a:r>
            <a:r>
              <a:rPr lang="en-US" altLang="zh-CN" dirty="0"/>
              <a:t>EDFA</a:t>
            </a:r>
            <a:r>
              <a:rPr lang="zh-CN" altLang="en-US" dirty="0"/>
              <a:t>的原理示意图，有助于学生进一步掌握</a:t>
            </a:r>
            <a:r>
              <a:rPr lang="en-US" altLang="zh-CN" dirty="0"/>
              <a:t>EDFA</a:t>
            </a:r>
            <a:r>
              <a:rPr lang="zh-CN" altLang="en-US" dirty="0"/>
              <a:t>的工作原理；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68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讲一下，</a:t>
            </a:r>
            <a:r>
              <a:rPr lang="en-US" altLang="zh-CN" dirty="0" err="1"/>
              <a:t>Er</a:t>
            </a:r>
            <a:r>
              <a:rPr lang="zh-CN" altLang="en-US" dirty="0"/>
              <a:t>的能级不是简单的二能级系统，有很多能级构成，虽然</a:t>
            </a:r>
            <a:r>
              <a:rPr lang="en-US" altLang="zh-CN" dirty="0"/>
              <a:t>1480</a:t>
            </a:r>
            <a:r>
              <a:rPr lang="zh-CN" altLang="en-US" dirty="0"/>
              <a:t>，</a:t>
            </a:r>
            <a:r>
              <a:rPr lang="en-US" altLang="zh-CN" dirty="0"/>
              <a:t>980</a:t>
            </a:r>
            <a:r>
              <a:rPr lang="zh-CN" altLang="en-US" dirty="0"/>
              <a:t>，和</a:t>
            </a:r>
            <a:r>
              <a:rPr lang="en-US" altLang="zh-CN" dirty="0"/>
              <a:t>800 nm</a:t>
            </a:r>
            <a:r>
              <a:rPr lang="zh-CN" altLang="en-US" dirty="0"/>
              <a:t>都能够将</a:t>
            </a:r>
            <a:r>
              <a:rPr lang="en-US" altLang="zh-CN" dirty="0"/>
              <a:t>Er</a:t>
            </a:r>
            <a:r>
              <a:rPr lang="zh-CN" altLang="en-US" dirty="0"/>
              <a:t>离子从低能量的基态抽运至高能量的态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3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分析不同波长泵浦光的泵浦效率，虽然使用不同波长的泵浦光可以使得</a:t>
            </a:r>
            <a:r>
              <a:rPr lang="en-US" altLang="zh-CN" dirty="0"/>
              <a:t>Er</a:t>
            </a:r>
            <a:r>
              <a:rPr lang="zh-CN" altLang="en-US" dirty="0"/>
              <a:t>激发到高能级，但是不同泵浦光的泵浦效率差别很大，</a:t>
            </a:r>
            <a:r>
              <a:rPr lang="en-US" altLang="zh-CN" dirty="0"/>
              <a:t>980</a:t>
            </a:r>
            <a:r>
              <a:rPr lang="zh-CN" altLang="en-US" dirty="0"/>
              <a:t>和</a:t>
            </a:r>
            <a:r>
              <a:rPr lang="en-US" altLang="zh-CN" dirty="0"/>
              <a:t>1480 nm</a:t>
            </a:r>
            <a:r>
              <a:rPr lang="zh-CN" altLang="en-US" dirty="0"/>
              <a:t>的效率较高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E792-E69A-48CD-BD2E-DFDAB94584B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59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1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06A22B-5912-4621-AB5E-8DE2550063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BDF7D-78E5-4ABC-8AA5-6F77A08FED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2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B5606-DB5C-452B-BBEC-65A656FB0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8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C3079-21C1-4B32-8750-91A2030813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56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F1AEF-6253-4D52-A4D4-FBFA4FAF8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4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067B8-6DB9-46FD-9BA2-DB936700D4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0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6AFC8-AFAC-4822-8311-B01CE55E6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11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6FBA9-AD2F-45B3-9C22-F1BB01C0C5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9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9047D-8A61-44C2-BC77-68B70F709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3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62F1-9FC8-43B2-84B1-AF28F7889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4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68D23-775B-4D95-AB31-ED92555EC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1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B6B0B0F-94CF-45C1-B6BA-13090D90EC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H:\&#65288;&#35838;&#20214;2&#31295;&#65289;\&#31532;7&#31456;\58-&#21452;&#21521;&#27893;&#28006;&#25530;&#38098;&#20809;&#32420;&#25918;&#22823;&#22120;&#30340;&#32452;&#25104;.swf" TargetMode="External"/><Relationship Id="rId3" Type="http://schemas.openxmlformats.org/officeDocument/2006/relationships/hyperlink" Target="file:///C:\Documents%20and%20Settings\my.YOUR-7F254DD399\&#26700;&#38754;\2007&#32423;&#12298;&#20809;&#32420;&#36890;&#20449;&#31995;&#32479;&#12299;&#35838;&#20214;2010.1\&#31532;5&#31456;\&#31532;5&#31456;&#31532;5&#33410;\3-&#25530;&#38098;&#20809;&#32420;&#25918;&#22823;&#22120;&#20809;&#25918;&#22823;&#21407;&#29702;.swf" TargetMode="External"/><Relationship Id="rId7" Type="http://schemas.openxmlformats.org/officeDocument/2006/relationships/hyperlink" Target="file:///C:\Documents%20and%20Settings\my.YOUR-7F254DD399\&#26700;&#38754;\2007&#32423;&#12298;&#20809;&#32420;&#36890;&#20449;&#31995;&#32479;&#12299;&#35838;&#20214;2010.1\&#31532;5&#31456;\&#31532;5&#31456;&#31532;5&#33410;\5-&#21518;&#21521;&#27893;&#28006;&#25530;&#38098;&#20809;&#32420;&#25918;&#22823;&#22120;&#30340;&#32452;&#25104;.sw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Documents%20and%20Settings\my.YOUR-7F254DD399\&#26700;&#38754;\2007&#32423;&#12298;&#20809;&#32420;&#36890;&#20449;&#31995;&#32479;&#12299;&#35838;&#20214;2010.1\&#31532;5&#31456;\&#31532;5&#31456;&#31532;5&#33410;\2-&#25530;&#38098;&#20809;&#32420;&#22312;&#20449;&#21495;&#20809;&#28608;&#21169;&#19979;&#23454;&#29616;&#20809;&#30340;&#25918;&#22823;.swf" TargetMode="External"/><Relationship Id="rId5" Type="http://schemas.openxmlformats.org/officeDocument/2006/relationships/hyperlink" Target="file:///C:\Documents%20and%20Settings\my.YOUR-7F254DD399\&#26700;&#38754;\2007&#32423;&#12298;&#20809;&#32420;&#36890;&#20449;&#31995;&#32479;&#12299;&#35838;&#20214;2010.1\&#31532;5&#31456;\&#31532;5&#31456;&#31532;5&#33410;\4-&#21069;&#21521;&#27893;&#28006;&#25530;&#38098;&#20809;&#32420;&#25918;&#22823;&#22120;&#30340;&#32452;&#25104;.swf" TargetMode="External"/><Relationship Id="rId4" Type="http://schemas.openxmlformats.org/officeDocument/2006/relationships/hyperlink" Target="file:///C:\Documents%20and%20Settings\my.YOUR-7F254DD399\&#26700;&#38754;\2007&#32423;&#12298;&#20809;&#32420;&#36890;&#20449;&#31995;&#32479;&#12299;&#35838;&#20214;2010.1\&#31532;5&#31456;\&#31532;5&#31456;&#31532;5&#33410;\1-&#25530;&#38098;&#20809;&#32420;&#22312;&#27893;&#28006;&#20809;&#20316;&#29992;&#19979;&#23454;&#29616;&#31890;&#23376;&#25968;&#21453;&#36716;&#20998;&#24067;.swf" TargetMode="External"/><Relationship Id="rId9" Type="http://schemas.openxmlformats.org/officeDocument/2006/relationships/hyperlink" Target="file:///C:\Documents%20and%20Settings\my.YOUR-7F254DD399\&#26700;&#38754;\2007&#32423;&#12298;&#20809;&#32420;&#36890;&#20449;&#31995;&#32479;&#12299;&#35838;&#20214;2010.1\&#31532;5&#31456;\&#31532;5&#31456;&#31532;5&#33410;\6-&#21452;&#21521;&#27893;&#28006;&#25530;&#38098;&#20809;&#32420;&#25918;&#22823;&#22120;&#30340;&#32452;&#25104;.sw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177B6-22B9-4821-AE1A-4CBDA33D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06A22B-5912-4621-AB5E-8DE255006302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394C86-409E-4AA1-BEAE-1856E9B3D0F2}"/>
              </a:ext>
            </a:extLst>
          </p:cNvPr>
          <p:cNvSpPr txBox="1"/>
          <p:nvPr/>
        </p:nvSpPr>
        <p:spPr>
          <a:xfrm>
            <a:off x="323528" y="44624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上节知识回顾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242C93-57D4-492A-9C98-0B7AC0195D1F}"/>
              </a:ext>
            </a:extLst>
          </p:cNvPr>
          <p:cNvSpPr txBox="1"/>
          <p:nvPr/>
        </p:nvSpPr>
        <p:spPr>
          <a:xfrm>
            <a:off x="539552" y="548680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光放大器的类型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0A508-8A9D-4399-8A91-2FF9F823B9BE}"/>
              </a:ext>
            </a:extLst>
          </p:cNvPr>
          <p:cNvSpPr txBox="1"/>
          <p:nvPr/>
        </p:nvSpPr>
        <p:spPr>
          <a:xfrm>
            <a:off x="1012559" y="1053897"/>
            <a:ext cx="7447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半导体光放大器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光纤型光放大器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掺杂光纤放大器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54BCC-A0E8-449A-B8E1-826868D7C1B2}"/>
              </a:ext>
            </a:extLst>
          </p:cNvPr>
          <p:cNvSpPr txBox="1"/>
          <p:nvPr/>
        </p:nvSpPr>
        <p:spPr>
          <a:xfrm>
            <a:off x="539552" y="1671191"/>
            <a:ext cx="669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增益或放大系数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带宽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94766-0AF6-4D35-A65B-36FDBDB66217}"/>
              </a:ext>
            </a:extLst>
          </p:cNvPr>
          <p:cNvSpPr txBox="1"/>
          <p:nvPr/>
        </p:nvSpPr>
        <p:spPr>
          <a:xfrm>
            <a:off x="611560" y="4263479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光放大器的噪声特性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15C81E-7861-404C-AB15-ACF6621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45" y="2204864"/>
            <a:ext cx="3377647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D9329A-5782-45DA-84C0-3244C4E51496}"/>
              </a:ext>
            </a:extLst>
          </p:cNvPr>
          <p:cNvSpPr txBox="1"/>
          <p:nvPr/>
        </p:nvSpPr>
        <p:spPr>
          <a:xfrm>
            <a:off x="683568" y="5631631"/>
            <a:ext cx="52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光放大器在光波系统中的应用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244CB4-A498-4ED6-A88E-3F3C3DA7FF73}"/>
              </a:ext>
            </a:extLst>
          </p:cNvPr>
          <p:cNvSpPr txBox="1"/>
          <p:nvPr/>
        </p:nvSpPr>
        <p:spPr>
          <a:xfrm>
            <a:off x="1187624" y="6094457"/>
            <a:ext cx="6426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</a:rPr>
              <a:t>功率放大，在线放大，前置放大，局域网功率放大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92635D-8933-431C-9D20-391C124253DA}"/>
              </a:ext>
            </a:extLst>
          </p:cNvPr>
          <p:cNvSpPr txBox="1"/>
          <p:nvPr/>
        </p:nvSpPr>
        <p:spPr>
          <a:xfrm>
            <a:off x="611560" y="3140968"/>
            <a:ext cx="592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增益饱和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饱和输出功率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FFD56FB-F761-4604-A1A4-1A779AC8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09" y="4725248"/>
            <a:ext cx="1720728" cy="936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381F8B-DEE9-4FF7-88E0-8D56FC03067C}"/>
              </a:ext>
            </a:extLst>
          </p:cNvPr>
          <p:cNvSpPr txBox="1"/>
          <p:nvPr/>
        </p:nvSpPr>
        <p:spPr>
          <a:xfrm>
            <a:off x="4932040" y="234888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&lt;∆v</a:t>
            </a:r>
            <a:r>
              <a:rPr lang="en-US" altLang="zh-CN" sz="24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b="1" i="1" baseline="-25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28C0CB-CFF1-4B40-B6CE-04199A61C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493" y="4797774"/>
            <a:ext cx="2312571" cy="6840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AD4D3A2-C3F7-4B16-B64F-F958159DEE64}"/>
              </a:ext>
            </a:extLst>
          </p:cNvPr>
          <p:cNvSpPr/>
          <p:nvPr/>
        </p:nvSpPr>
        <p:spPr>
          <a:xfrm>
            <a:off x="4932040" y="2391271"/>
            <a:ext cx="1245854" cy="46166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D6924B-C84A-4E1D-9847-13EAF7298BC6}"/>
              </a:ext>
            </a:extLst>
          </p:cNvPr>
          <p:cNvSpPr txBox="1"/>
          <p:nvPr/>
        </p:nvSpPr>
        <p:spPr>
          <a:xfrm>
            <a:off x="611560" y="3646185"/>
            <a:ext cx="4216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，输出功率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2" grpId="0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68F397-4901-4F8F-A1CC-F0D81B8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047D-8A61-44C2-BC77-68B70F709C94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D72586-69C2-43D8-868F-E50AFC1D867B}"/>
              </a:ext>
            </a:extLst>
          </p:cNvPr>
          <p:cNvSpPr txBox="1"/>
          <p:nvPr/>
        </p:nvSpPr>
        <p:spPr>
          <a:xfrm>
            <a:off x="107504" y="200253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zh-CN" sz="26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的泵浦效率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29CA1B-5E11-481D-A5F3-3B279AC5A429}"/>
              </a:ext>
            </a:extLst>
          </p:cNvPr>
          <p:cNvSpPr txBox="1"/>
          <p:nvPr/>
        </p:nvSpPr>
        <p:spPr>
          <a:xfrm>
            <a:off x="2195736" y="1932221"/>
            <a:ext cx="44823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泵浦至泵浦态二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9/2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=800 nm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1B3272-0BC0-42EE-A403-05A65F48CF26}"/>
              </a:ext>
            </a:extLst>
          </p:cNvPr>
          <p:cNvSpPr txBox="1"/>
          <p:nvPr/>
        </p:nvSpPr>
        <p:spPr>
          <a:xfrm>
            <a:off x="2195736" y="2851775"/>
            <a:ext cx="4567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泵浦至泵浦态一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=980 nm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70AAE4-4643-44FF-975A-2DD044485C88}"/>
              </a:ext>
            </a:extLst>
          </p:cNvPr>
          <p:cNvSpPr txBox="1"/>
          <p:nvPr/>
        </p:nvSpPr>
        <p:spPr>
          <a:xfrm>
            <a:off x="2257178" y="3787879"/>
            <a:ext cx="45849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泵浦至亚稳态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13/2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=1480 nm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F4C62CD-D6AC-4EFA-A6C9-F14D9E69192D}"/>
              </a:ext>
            </a:extLst>
          </p:cNvPr>
          <p:cNvSpPr/>
          <p:nvPr/>
        </p:nvSpPr>
        <p:spPr>
          <a:xfrm>
            <a:off x="1827593" y="2059084"/>
            <a:ext cx="368143" cy="196197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E0B29A-6BD5-4ACB-96FD-ACA5EC9E5B32}"/>
              </a:ext>
            </a:extLst>
          </p:cNvPr>
          <p:cNvSpPr/>
          <p:nvPr/>
        </p:nvSpPr>
        <p:spPr>
          <a:xfrm>
            <a:off x="251520" y="2779767"/>
            <a:ext cx="1576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基态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</a:t>
            </a:r>
            <a:endParaRPr lang="zh-CN" altLang="en-US" sz="2200" dirty="0">
              <a:solidFill>
                <a:srgbClr val="FFC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EA7FBF-45E4-440E-B220-3F68F44FE87F}"/>
              </a:ext>
            </a:extLst>
          </p:cNvPr>
          <p:cNvSpPr txBox="1"/>
          <p:nvPr/>
        </p:nvSpPr>
        <p:spPr>
          <a:xfrm>
            <a:off x="6660232" y="1412776"/>
            <a:ext cx="16674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b="1" dirty="0">
                <a:solidFill>
                  <a:srgbClr val="FFC000"/>
                </a:solidFill>
              </a:rPr>
              <a:t>泵浦效率：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200EAC-1D76-4AB6-9AE4-FC891F0341B5}"/>
              </a:ext>
            </a:extLst>
          </p:cNvPr>
          <p:cNvSpPr txBox="1"/>
          <p:nvPr/>
        </p:nvSpPr>
        <p:spPr>
          <a:xfrm>
            <a:off x="6660232" y="1987679"/>
            <a:ext cx="1548822" cy="430887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dB/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zh-CN" altLang="en-US" sz="2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3C19D7-F6E2-4314-ABF6-30A8422B81B5}"/>
              </a:ext>
            </a:extLst>
          </p:cNvPr>
          <p:cNvSpPr txBox="1"/>
          <p:nvPr/>
        </p:nvSpPr>
        <p:spPr>
          <a:xfrm>
            <a:off x="6732240" y="2924944"/>
            <a:ext cx="1462708" cy="430887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dB/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zh-CN" altLang="en-US" sz="2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2BE49-BE21-472F-8080-B3C4FC6502C4}"/>
              </a:ext>
            </a:extLst>
          </p:cNvPr>
          <p:cNvSpPr txBox="1"/>
          <p:nvPr/>
        </p:nvSpPr>
        <p:spPr>
          <a:xfrm>
            <a:off x="6660232" y="3859887"/>
            <a:ext cx="1548822" cy="430887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 dB/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zh-CN" altLang="en-US" sz="2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ADCD95-5EB8-45D1-BE9F-70CD8FD4DF67}"/>
              </a:ext>
            </a:extLst>
          </p:cNvPr>
          <p:cNvSpPr txBox="1"/>
          <p:nvPr/>
        </p:nvSpPr>
        <p:spPr>
          <a:xfrm>
            <a:off x="648072" y="4554087"/>
            <a:ext cx="8316416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在泵浦效率上差异很大，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光具有较大的泵浦效率；要获得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dB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的增益，泵浦光仅需要几个毫瓦，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激光却需要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40- 50 </a:t>
            </a:r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380383-1A0D-4A6F-9AD7-48D8DFA84EE4}"/>
              </a:ext>
            </a:extLst>
          </p:cNvPr>
          <p:cNvSpPr txBox="1"/>
          <p:nvPr/>
        </p:nvSpPr>
        <p:spPr>
          <a:xfrm>
            <a:off x="611560" y="908720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泵浦效率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(dB/</a:t>
            </a:r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每单位泵浦功率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获得的增益大小；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4BD8ED-2174-4E5C-9147-394243B5DE91}"/>
              </a:ext>
            </a:extLst>
          </p:cNvPr>
          <p:cNvCxnSpPr/>
          <p:nvPr/>
        </p:nvCxnSpPr>
        <p:spPr>
          <a:xfrm>
            <a:off x="179512" y="632301"/>
            <a:ext cx="237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F6E62F2-D76A-422C-87B1-AE1D75BE9165}"/>
              </a:ext>
            </a:extLst>
          </p:cNvPr>
          <p:cNvSpPr/>
          <p:nvPr/>
        </p:nvSpPr>
        <p:spPr>
          <a:xfrm>
            <a:off x="395536" y="10527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96FA4F-A021-4A60-988D-8AD0EB86F48D}"/>
              </a:ext>
            </a:extLst>
          </p:cNvPr>
          <p:cNvSpPr/>
          <p:nvPr/>
        </p:nvSpPr>
        <p:spPr>
          <a:xfrm>
            <a:off x="6660232" y="1932221"/>
            <a:ext cx="1656184" cy="51944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986AE7-6B3F-4B1D-9E36-8BD63AA63CDA}"/>
              </a:ext>
            </a:extLst>
          </p:cNvPr>
          <p:cNvSpPr/>
          <p:nvPr/>
        </p:nvSpPr>
        <p:spPr>
          <a:xfrm>
            <a:off x="6660232" y="2851775"/>
            <a:ext cx="1656184" cy="51944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8D7C9E-A979-4278-9AB8-9E23671ACDD1}"/>
              </a:ext>
            </a:extLst>
          </p:cNvPr>
          <p:cNvSpPr/>
          <p:nvPr/>
        </p:nvSpPr>
        <p:spPr>
          <a:xfrm>
            <a:off x="6660232" y="3772490"/>
            <a:ext cx="1656184" cy="51944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414A8E-354E-42DE-A3CE-B553397FE8B2}"/>
              </a:ext>
            </a:extLst>
          </p:cNvPr>
          <p:cNvSpPr txBox="1"/>
          <p:nvPr/>
        </p:nvSpPr>
        <p:spPr>
          <a:xfrm>
            <a:off x="648072" y="5832000"/>
            <a:ext cx="8316416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nm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激光广泛用于光纤通信中；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F85709-59D6-4BD7-B485-E2E944F1C4F6}"/>
              </a:ext>
            </a:extLst>
          </p:cNvPr>
          <p:cNvSpPr/>
          <p:nvPr/>
        </p:nvSpPr>
        <p:spPr>
          <a:xfrm>
            <a:off x="396181" y="46531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67DDD6-6B14-405E-838A-62A9E271FDC7}"/>
              </a:ext>
            </a:extLst>
          </p:cNvPr>
          <p:cNvSpPr/>
          <p:nvPr/>
        </p:nvSpPr>
        <p:spPr>
          <a:xfrm>
            <a:off x="395536" y="602128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B0DB-F4F9-4DE2-9466-3E0D731A42E2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961606" y="836712"/>
            <a:ext cx="6048176" cy="76944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b="1" dirty="0">
                <a:latin typeface="Times New Roman" pitchFamily="18" charset="0"/>
              </a:rPr>
              <a:t>有源媒质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itchFamily="18" charset="0"/>
              </a:rPr>
              <a:t>几十米</a:t>
            </a:r>
            <a:r>
              <a:rPr lang="zh-CN" altLang="en-US" sz="2200" b="1" dirty="0">
                <a:latin typeface="Times New Roman" pitchFamily="18" charset="0"/>
              </a:rPr>
              <a:t>左右长的掺铒石英光纤，芯径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3</a:t>
            </a:r>
            <a:r>
              <a:rPr lang="zh-CN" altLang="en-US" sz="2200" b="1" dirty="0">
                <a:solidFill>
                  <a:srgbClr val="FFC000"/>
                </a:solidFill>
                <a:latin typeface="Times New Roman" pitchFamily="18" charset="0"/>
              </a:rPr>
              <a:t>～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5 </a:t>
            </a:r>
            <a:r>
              <a:rPr lang="en-US" altLang="zh-CN" sz="2200" i="1" dirty="0">
                <a:solidFill>
                  <a:srgbClr val="FFC000"/>
                </a:solidFill>
                <a:latin typeface="宋体" pitchFamily="2" charset="-122"/>
                <a:sym typeface="Symbol" pitchFamily="18" charset="2"/>
              </a:rPr>
              <a:t></a:t>
            </a:r>
            <a:r>
              <a:rPr lang="en-US" altLang="zh-CN" sz="2200" dirty="0">
                <a:solidFill>
                  <a:srgbClr val="FFC000"/>
                </a:solidFill>
                <a:latin typeface="Times New Roman" pitchFamily="18" charset="0"/>
              </a:rPr>
              <a:t>m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zh-CN" altLang="en-US" sz="2200" b="1" dirty="0">
                <a:latin typeface="Times New Roman" pitchFamily="18" charset="0"/>
              </a:rPr>
              <a:t>掺杂浓度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(25</a:t>
            </a:r>
            <a:r>
              <a:rPr lang="zh-CN" altLang="en-US" sz="2200" b="1" dirty="0">
                <a:solidFill>
                  <a:srgbClr val="FFC000"/>
                </a:solidFill>
                <a:latin typeface="Times New Roman" pitchFamily="18" charset="0"/>
              </a:rPr>
              <a:t>～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1000)</a:t>
            </a:r>
            <a:r>
              <a:rPr lang="en-US" altLang="zh-CN" sz="2200" b="1" dirty="0">
                <a:solidFill>
                  <a:srgbClr val="FFC000"/>
                </a:solidFill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itchFamily="18" charset="0"/>
              </a:rPr>
              <a:t> </a:t>
            </a:r>
            <a:r>
              <a:rPr lang="en-US" altLang="zh-CN" sz="2200" b="1" baseline="30000" dirty="0">
                <a:solidFill>
                  <a:srgbClr val="FFC000"/>
                </a:solidFill>
                <a:latin typeface="Arial"/>
              </a:rPr>
              <a:t>–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itchFamily="18" charset="0"/>
              </a:rPr>
              <a:t>6  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itchFamily="18" charset="0"/>
              </a:rPr>
              <a:t>kg/L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endParaRPr lang="en-US" altLang="zh-CN" sz="2200" b="1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18404"/>
              </p:ext>
            </p:extLst>
          </p:nvPr>
        </p:nvGraphicFramePr>
        <p:xfrm>
          <a:off x="971600" y="2133600"/>
          <a:ext cx="5699125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" name="位图图像" r:id="rId4" imgW="4904762" imgH="3362794" progId="Paint.Picture">
                  <p:embed/>
                </p:oleObj>
              </mc:Choice>
              <mc:Fallback>
                <p:oleObj name="位图图像" r:id="rId4" imgW="4904762" imgH="336279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3600"/>
                        <a:ext cx="5699125" cy="390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25867" y="5939988"/>
            <a:ext cx="37862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kumimoji="1"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EDFA</a:t>
            </a:r>
            <a:r>
              <a:rPr kumimoji="1"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的结构</a:t>
            </a:r>
            <a:r>
              <a:rPr kumimoji="1"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(b)</a:t>
            </a:r>
            <a:r>
              <a:rPr kumimoji="1"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能级</a:t>
            </a:r>
            <a:r>
              <a:rPr kumimoji="1"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(c)</a:t>
            </a:r>
            <a:r>
              <a:rPr kumimoji="1"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增益谱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1396" y="836712"/>
            <a:ext cx="2520404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泵浦光源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1480 nm  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23850" y="5517232"/>
            <a:ext cx="1603324" cy="43088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三能级系统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228184" y="3140968"/>
            <a:ext cx="2808313" cy="155157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200" b="1" i="1" dirty="0">
                <a:solidFill>
                  <a:srgbClr val="FFC000"/>
                </a:solidFill>
                <a:latin typeface="Times New Roman" pitchFamily="18" charset="0"/>
              </a:rPr>
              <a:t>EDFA</a:t>
            </a:r>
            <a:r>
              <a:rPr lang="zh-CN" altLang="en-US" sz="2200" b="1" dirty="0">
                <a:latin typeface="Times New Roman" pitchFamily="18" charset="0"/>
              </a:rPr>
              <a:t>的带宽很大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zh-CN" altLang="en-US" sz="2200" b="1" dirty="0">
                <a:latin typeface="Times New Roman" pitchFamily="18" charset="0"/>
              </a:rPr>
              <a:t>达</a:t>
            </a:r>
            <a:r>
              <a:rPr lang="en-US" altLang="zh-CN" sz="2200" b="1" dirty="0">
                <a:solidFill>
                  <a:srgbClr val="FFFF00"/>
                </a:solidFill>
                <a:latin typeface="Times New Roman" pitchFamily="18" charset="0"/>
              </a:rPr>
              <a:t>20</a:t>
            </a:r>
            <a:r>
              <a:rPr lang="zh-CN" altLang="en-US" sz="2200" b="1" dirty="0">
                <a:solidFill>
                  <a:srgbClr val="FFFF00"/>
                </a:solidFill>
                <a:latin typeface="Times New Roman" pitchFamily="18" charset="0"/>
              </a:rPr>
              <a:t>～</a:t>
            </a:r>
            <a:r>
              <a:rPr lang="en-US" altLang="zh-CN" sz="2200" b="1" dirty="0">
                <a:solidFill>
                  <a:srgbClr val="FFFF00"/>
                </a:solidFill>
                <a:latin typeface="Times New Roman" pitchFamily="18" charset="0"/>
              </a:rPr>
              <a:t>40 nm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zh-CN" altLang="en-US" sz="2200" b="1" dirty="0">
                <a:latin typeface="Times New Roman" pitchFamily="18" charset="0"/>
              </a:rPr>
              <a:t>，且有两个峰值，分别对应于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1530 nm</a:t>
            </a:r>
            <a:r>
              <a:rPr lang="zh-CN" altLang="en-US" sz="2200" b="1" dirty="0">
                <a:latin typeface="Times New Roman" pitchFamily="18" charset="0"/>
              </a:rPr>
              <a:t>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itchFamily="18" charset="0"/>
              </a:rPr>
              <a:t>1550 nm</a:t>
            </a:r>
            <a:r>
              <a:rPr lang="zh-CN" altLang="en-US" sz="22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5436095" y="4221088"/>
            <a:ext cx="756592" cy="216024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1116013" y="4941888"/>
            <a:ext cx="457200" cy="4572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271587" y="1718865"/>
            <a:ext cx="899145" cy="1206079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4355976" y="1662113"/>
            <a:ext cx="648072" cy="4714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57EE7B-3917-4C7F-AA74-9DD77EEFA742}"/>
              </a:ext>
            </a:extLst>
          </p:cNvPr>
          <p:cNvSpPr txBox="1"/>
          <p:nvPr/>
        </p:nvSpPr>
        <p:spPr>
          <a:xfrm>
            <a:off x="179512" y="159023"/>
            <a:ext cx="25137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系统分析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031C5C-8914-4331-8C47-A18B63C3C1C7}"/>
              </a:ext>
            </a:extLst>
          </p:cNvPr>
          <p:cNvCxnSpPr/>
          <p:nvPr/>
        </p:nvCxnSpPr>
        <p:spPr>
          <a:xfrm>
            <a:off x="251520" y="576000"/>
            <a:ext cx="234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7CACD58-613A-4B46-B926-42FF9B1126DC}"/>
              </a:ext>
            </a:extLst>
          </p:cNvPr>
          <p:cNvSpPr/>
          <p:nvPr/>
        </p:nvSpPr>
        <p:spPr>
          <a:xfrm>
            <a:off x="251396" y="836712"/>
            <a:ext cx="2520404" cy="7620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641C8B-C74E-4CA9-8E8F-03D61616927E}"/>
              </a:ext>
            </a:extLst>
          </p:cNvPr>
          <p:cNvSpPr/>
          <p:nvPr/>
        </p:nvSpPr>
        <p:spPr>
          <a:xfrm>
            <a:off x="2961606" y="836712"/>
            <a:ext cx="6048176" cy="76944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43F659-A609-4114-85AD-A6965755D43A}"/>
              </a:ext>
            </a:extLst>
          </p:cNvPr>
          <p:cNvSpPr/>
          <p:nvPr/>
        </p:nvSpPr>
        <p:spPr>
          <a:xfrm>
            <a:off x="251396" y="5517232"/>
            <a:ext cx="1831596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E154E2-067F-4FBD-A44F-44DE7A8F8450}"/>
              </a:ext>
            </a:extLst>
          </p:cNvPr>
          <p:cNvSpPr/>
          <p:nvPr/>
        </p:nvSpPr>
        <p:spPr>
          <a:xfrm>
            <a:off x="6228184" y="3144400"/>
            <a:ext cx="2843810" cy="15481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7" grpId="0"/>
      <p:bldP spid="25610" grpId="0"/>
      <p:bldP spid="25612" grpId="0"/>
      <p:bldP spid="25615" grpId="0" animBg="1"/>
      <p:bldP spid="25616" grpId="0" animBg="1"/>
      <p:bldP spid="25618" grpId="0" animBg="1"/>
      <p:bldP spid="25619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699E-D55D-44B1-88B6-B982DB270C20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98871"/>
              </p:ext>
            </p:extLst>
          </p:nvPr>
        </p:nvGraphicFramePr>
        <p:xfrm>
          <a:off x="891241" y="2204864"/>
          <a:ext cx="6849111" cy="436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Microsoft Drawing" r:id="rId4" imgW="2363760" imgH="1504800" progId="MSDraw">
                  <p:embed/>
                </p:oleObj>
              </mc:Choice>
              <mc:Fallback>
                <p:oleObj name="Microsoft Drawing" r:id="rId4" imgW="2363760" imgH="150480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241" y="2204864"/>
                        <a:ext cx="6849111" cy="4362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55734A2-03F8-48A4-967B-950E4A6535B3}"/>
              </a:ext>
            </a:extLst>
          </p:cNvPr>
          <p:cNvSpPr txBox="1"/>
          <p:nvPr/>
        </p:nvSpPr>
        <p:spPr>
          <a:xfrm>
            <a:off x="179512" y="200253"/>
            <a:ext cx="38538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对光放大的原理图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175FB3-CF5A-4A13-AB8E-EAF40399526A}"/>
              </a:ext>
            </a:extLst>
          </p:cNvPr>
          <p:cNvSpPr/>
          <p:nvPr/>
        </p:nvSpPr>
        <p:spPr>
          <a:xfrm>
            <a:off x="683568" y="750033"/>
            <a:ext cx="8003232" cy="8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nm (1480 nm)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泵浦光使得光纤中的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跃迁到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，并弛豫到亚稳态，实现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粒子数反转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F4EC9D-1AF5-4359-A709-F191AA2B2CD3}"/>
              </a:ext>
            </a:extLst>
          </p:cNvPr>
          <p:cNvSpPr/>
          <p:nvPr/>
        </p:nvSpPr>
        <p:spPr>
          <a:xfrm>
            <a:off x="611560" y="1556792"/>
            <a:ext cx="8180866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信号光注入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光纤诱导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受激发射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，实现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光的放大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BB0CD1-ACA9-47A0-B0A8-91BCC295C520}"/>
              </a:ext>
            </a:extLst>
          </p:cNvPr>
          <p:cNvSpPr txBox="1"/>
          <p:nvPr/>
        </p:nvSpPr>
        <p:spPr>
          <a:xfrm>
            <a:off x="4860579" y="2348880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nm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1.27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endParaRPr lang="zh-CN" alt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6279BF-E606-470A-BFF1-5D32DD09E0C9}"/>
              </a:ext>
            </a:extLst>
          </p:cNvPr>
          <p:cNvSpPr txBox="1"/>
          <p:nvPr/>
        </p:nvSpPr>
        <p:spPr>
          <a:xfrm>
            <a:off x="4860032" y="2740858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1480 nm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endParaRPr lang="zh-CN" altLang="en-US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E4FA63-AA2D-466B-9F7B-4C2BDFCD9703}"/>
              </a:ext>
            </a:extLst>
          </p:cNvPr>
          <p:cNvCxnSpPr/>
          <p:nvPr/>
        </p:nvCxnSpPr>
        <p:spPr>
          <a:xfrm>
            <a:off x="251520" y="632301"/>
            <a:ext cx="36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53B238D-BF1D-4BC3-9BBD-79CF8E689152}"/>
              </a:ext>
            </a:extLst>
          </p:cNvPr>
          <p:cNvSpPr/>
          <p:nvPr/>
        </p:nvSpPr>
        <p:spPr>
          <a:xfrm>
            <a:off x="395536" y="866745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027F31-F179-451A-AE2A-58376ACC2504}"/>
              </a:ext>
            </a:extLst>
          </p:cNvPr>
          <p:cNvSpPr/>
          <p:nvPr/>
        </p:nvSpPr>
        <p:spPr>
          <a:xfrm>
            <a:off x="395536" y="177281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  <p:bldP spid="10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 descr="05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6" t="18802" r="8640"/>
          <a:stretch>
            <a:fillRect/>
          </a:stretch>
        </p:blipFill>
        <p:spPr bwMode="auto">
          <a:xfrm>
            <a:off x="107504" y="2381979"/>
            <a:ext cx="4484998" cy="32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66D7BA-5040-4179-B4D7-75EDA68AC4D8}"/>
              </a:ext>
            </a:extLst>
          </p:cNvPr>
          <p:cNvSpPr txBox="1"/>
          <p:nvPr/>
        </p:nvSpPr>
        <p:spPr>
          <a:xfrm>
            <a:off x="3401616" y="3966155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nm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063-10EB-4218-8094-FB4A4FFFCE7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07504" y="5694347"/>
            <a:ext cx="5035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5.12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掺铒光纤的离子能级图及吸收与发射截面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掺铝铒光纤的吸收与发射截面 ；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掺锗铒光纤的吸收与发射截面 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3ABE14-4E69-43E2-8D0B-7F2F13078E23}"/>
              </a:ext>
            </a:extLst>
          </p:cNvPr>
          <p:cNvSpPr txBox="1"/>
          <p:nvPr/>
        </p:nvSpPr>
        <p:spPr>
          <a:xfrm>
            <a:off x="107504" y="332656"/>
            <a:ext cx="37385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掺锗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铝铒光纤的增益谱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9B91D9-F7B6-490E-A210-6BE62C41BAEB}"/>
              </a:ext>
            </a:extLst>
          </p:cNvPr>
          <p:cNvSpPr/>
          <p:nvPr/>
        </p:nvSpPr>
        <p:spPr>
          <a:xfrm>
            <a:off x="466900" y="953687"/>
            <a:ext cx="8425580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展示了一种芯区掺锗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的吸收谱和增益谱相应的截面，可见其增益谱很宽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FWHM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nm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并有双峰结构；增益谱线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虚线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和吸收谱线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实线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部分重叠，主峰靠得很近；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11A585-B9D7-46ED-894C-13F107B82CD5}"/>
              </a:ext>
            </a:extLst>
          </p:cNvPr>
          <p:cNvSpPr/>
          <p:nvPr/>
        </p:nvSpPr>
        <p:spPr>
          <a:xfrm>
            <a:off x="4932039" y="2465855"/>
            <a:ext cx="3960441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当纤芯中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掺入铝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后，增益谱将进一步展宽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20-40 nm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F9C93C4-587F-4BE1-AE2A-B280DB457BF7}"/>
              </a:ext>
            </a:extLst>
          </p:cNvPr>
          <p:cNvSpPr/>
          <p:nvPr/>
        </p:nvSpPr>
        <p:spPr>
          <a:xfrm>
            <a:off x="2033464" y="3822139"/>
            <a:ext cx="1368152" cy="9361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FDE881-8387-4C2C-AED4-1F74352002E4}"/>
              </a:ext>
            </a:extLst>
          </p:cNvPr>
          <p:cNvSpPr/>
          <p:nvPr/>
        </p:nvSpPr>
        <p:spPr>
          <a:xfrm>
            <a:off x="1961456" y="2525995"/>
            <a:ext cx="1584176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A8F55B-0554-46AC-89BA-2C2B19910581}"/>
              </a:ext>
            </a:extLst>
          </p:cNvPr>
          <p:cNvSpPr txBox="1"/>
          <p:nvPr/>
        </p:nvSpPr>
        <p:spPr>
          <a:xfrm>
            <a:off x="3473624" y="2512659"/>
            <a:ext cx="133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20-40 nm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3A094D9-6D31-4FB9-A563-AD7FB67B619A}"/>
              </a:ext>
            </a:extLst>
          </p:cNvPr>
          <p:cNvCxnSpPr/>
          <p:nvPr/>
        </p:nvCxnSpPr>
        <p:spPr>
          <a:xfrm>
            <a:off x="251880" y="764704"/>
            <a:ext cx="345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42B9B7F-6DD5-40D4-B193-DB0A08776025}"/>
              </a:ext>
            </a:extLst>
          </p:cNvPr>
          <p:cNvSpPr/>
          <p:nvPr/>
        </p:nvSpPr>
        <p:spPr>
          <a:xfrm>
            <a:off x="251520" y="1070407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849675-4E1A-4758-A88E-6E9CDCAB4833}"/>
              </a:ext>
            </a:extLst>
          </p:cNvPr>
          <p:cNvSpPr/>
          <p:nvPr/>
        </p:nvSpPr>
        <p:spPr>
          <a:xfrm>
            <a:off x="4716661" y="258599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 animBg="1"/>
      <p:bldP spid="11" grpId="0" animBg="1"/>
      <p:bldP spid="13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4158-78D8-4423-859D-3CDDB37FD4E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07504" y="317268"/>
            <a:ext cx="578741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5.5.2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的小信号增益与饱和特性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39552" y="2738543"/>
            <a:ext cx="7920037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泵浦波长分别可用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二能级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三能级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四能级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速率方程；    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B20A9B-F6D8-4014-9A1A-E27A44A0598D}"/>
              </a:ext>
            </a:extLst>
          </p:cNvPr>
          <p:cNvCxnSpPr/>
          <p:nvPr/>
        </p:nvCxnSpPr>
        <p:spPr>
          <a:xfrm>
            <a:off x="179666" y="757287"/>
            <a:ext cx="54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D8F6DED9-7AE8-4CAD-A382-82D919EA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44000"/>
            <a:ext cx="8146405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的增益与许多参数有关，如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离子浓度与径向分布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光纤尺寸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放大器长度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泵浦功率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输入信号功率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等，一般可用速率方程分析阐明；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DF50D-3B7D-4383-91AE-A3B86807E9E2}"/>
              </a:ext>
            </a:extLst>
          </p:cNvPr>
          <p:cNvSpPr/>
          <p:nvPr/>
        </p:nvSpPr>
        <p:spPr>
          <a:xfrm>
            <a:off x="251520" y="119953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2620D-449E-4372-8921-62056725B296}"/>
              </a:ext>
            </a:extLst>
          </p:cNvPr>
          <p:cNvSpPr/>
          <p:nvPr/>
        </p:nvSpPr>
        <p:spPr>
          <a:xfrm>
            <a:off x="323528" y="28529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A4328A8-FA0F-4C0D-B67B-5EBB5C3E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005064"/>
            <a:ext cx="7920037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三能级系统中，由于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泵浦能级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3(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泵浦态一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上的粒子向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能级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亚稳态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的快速弛豫而基本上是空的，因而亦近似可用二能级系统速率方程分析；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15E2BB-8932-41DD-82F3-B130ABA1FFE6}"/>
              </a:ext>
            </a:extLst>
          </p:cNvPr>
          <p:cNvSpPr/>
          <p:nvPr/>
        </p:nvSpPr>
        <p:spPr>
          <a:xfrm>
            <a:off x="323528" y="414908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F11D7A-EB1A-488E-94C0-1C1963F4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047D-8A61-44C2-BC77-68B70F709C9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5687F9-A45B-485D-B83C-38E3D0D17936}"/>
              </a:ext>
            </a:extLst>
          </p:cNvPr>
          <p:cNvSpPr txBox="1"/>
          <p:nvPr/>
        </p:nvSpPr>
        <p:spPr>
          <a:xfrm>
            <a:off x="107504" y="260648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</a:rPr>
              <a:t>速率方程</a:t>
            </a:r>
            <a:r>
              <a:rPr lang="en-US" altLang="zh-CN" sz="2600" b="1" dirty="0">
                <a:solidFill>
                  <a:srgbClr val="FFFF00"/>
                </a:solidFill>
              </a:rPr>
              <a:t>:</a:t>
            </a:r>
            <a:endParaRPr lang="zh-CN" altLang="en-US" sz="2600" b="1" dirty="0">
              <a:solidFill>
                <a:srgbClr val="FFFF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99C99-4903-4346-8D53-49F85EDDEFF9}"/>
              </a:ext>
            </a:extLst>
          </p:cNvPr>
          <p:cNvSpPr txBox="1"/>
          <p:nvPr/>
        </p:nvSpPr>
        <p:spPr>
          <a:xfrm>
            <a:off x="611560" y="908720"/>
            <a:ext cx="2738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二能级速率方程为：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CDD62B-9E39-4E15-BE94-17973C4E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13" y="1556792"/>
            <a:ext cx="6483115" cy="104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2B4F09-A29C-4147-A783-E75F8AC6EAB9}"/>
              </a:ext>
            </a:extLst>
          </p:cNvPr>
          <p:cNvSpPr txBox="1"/>
          <p:nvPr/>
        </p:nvSpPr>
        <p:spPr>
          <a:xfrm>
            <a:off x="1331640" y="2636912"/>
            <a:ext cx="6624736" cy="70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式子中，</a:t>
            </a:r>
            <a:r>
              <a:rPr lang="en-US" altLang="zh-CN" sz="19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9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9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9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zh-CN" altLang="en-US" sz="1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泵浦几率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1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信号光受激发射的几率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19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19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为高能级粒子寿命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F8219-861E-4489-A21C-554E6DB73BAE}"/>
              </a:ext>
            </a:extLst>
          </p:cNvPr>
          <p:cNvSpPr/>
          <p:nvPr/>
        </p:nvSpPr>
        <p:spPr>
          <a:xfrm>
            <a:off x="2121333" y="1642772"/>
            <a:ext cx="864096" cy="7512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93BEE5-735B-4B92-AE45-AD09829F380D}"/>
              </a:ext>
            </a:extLst>
          </p:cNvPr>
          <p:cNvSpPr txBox="1"/>
          <p:nvPr/>
        </p:nvSpPr>
        <p:spPr>
          <a:xfrm>
            <a:off x="395536" y="3491460"/>
            <a:ext cx="8532440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00" b="1" dirty="0"/>
              <a:t>第一项为</a:t>
            </a:r>
            <a:r>
              <a:rPr lang="zh-CN" altLang="en-US" sz="2100" b="1" dirty="0">
                <a:solidFill>
                  <a:srgbClr val="FFC000"/>
                </a:solidFill>
              </a:rPr>
              <a:t>泵浦光将基态的粒子抽运到高能级</a:t>
            </a:r>
            <a:r>
              <a:rPr lang="zh-CN" altLang="en-US" sz="2100" b="1" dirty="0"/>
              <a:t>，使得高能级粒子</a:t>
            </a:r>
            <a:r>
              <a:rPr lang="zh-CN" altLang="en-US" sz="2100" b="1" dirty="0">
                <a:solidFill>
                  <a:srgbClr val="FFFF00"/>
                </a:solidFill>
              </a:rPr>
              <a:t>浓度增大</a:t>
            </a:r>
            <a:r>
              <a:rPr lang="zh-CN" altLang="en-US" sz="2100" b="1" dirty="0"/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5DDFE8-4954-41C4-856F-5FE95D045EA9}"/>
              </a:ext>
            </a:extLst>
          </p:cNvPr>
          <p:cNvSpPr txBox="1"/>
          <p:nvPr/>
        </p:nvSpPr>
        <p:spPr>
          <a:xfrm>
            <a:off x="368075" y="4381654"/>
            <a:ext cx="72282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/>
              <a:t>第二项为</a:t>
            </a:r>
            <a:r>
              <a:rPr lang="zh-CN" altLang="en-US" sz="2100" b="1" dirty="0">
                <a:solidFill>
                  <a:srgbClr val="FFC000"/>
                </a:solidFill>
              </a:rPr>
              <a:t>信号光诱导受激发射</a:t>
            </a:r>
            <a:r>
              <a:rPr lang="zh-CN" altLang="en-US" sz="2100" b="1" dirty="0"/>
              <a:t>，使得高能级粒子</a:t>
            </a:r>
            <a:r>
              <a:rPr lang="zh-CN" altLang="en-US" sz="2100" b="1" dirty="0">
                <a:solidFill>
                  <a:srgbClr val="FFFF00"/>
                </a:solidFill>
              </a:rPr>
              <a:t>浓度降低</a:t>
            </a:r>
            <a:r>
              <a:rPr lang="zh-CN" altLang="en-US" sz="2100" b="1" dirty="0"/>
              <a:t>；</a:t>
            </a:r>
            <a:endParaRPr lang="en-US" altLang="zh-CN" sz="21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3AB1FA-C2F2-4201-A628-CBD104701184}"/>
              </a:ext>
            </a:extLst>
          </p:cNvPr>
          <p:cNvSpPr/>
          <p:nvPr/>
        </p:nvSpPr>
        <p:spPr>
          <a:xfrm>
            <a:off x="3419423" y="1673980"/>
            <a:ext cx="1798254" cy="7293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CD02BE-145F-45F5-BDB7-28490CD6F173}"/>
              </a:ext>
            </a:extLst>
          </p:cNvPr>
          <p:cNvSpPr/>
          <p:nvPr/>
        </p:nvSpPr>
        <p:spPr>
          <a:xfrm>
            <a:off x="5433701" y="1601972"/>
            <a:ext cx="720080" cy="9157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FAB64F-6041-41C7-8BCB-386085882A4B}"/>
              </a:ext>
            </a:extLst>
          </p:cNvPr>
          <p:cNvSpPr txBox="1"/>
          <p:nvPr/>
        </p:nvSpPr>
        <p:spPr>
          <a:xfrm>
            <a:off x="395536" y="5268418"/>
            <a:ext cx="8568952" cy="82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00" b="1" dirty="0"/>
              <a:t>第三项为高能级粒子的</a:t>
            </a:r>
            <a:r>
              <a:rPr lang="zh-CN" altLang="en-US" sz="2100" b="1" dirty="0">
                <a:solidFill>
                  <a:srgbClr val="FFC000"/>
                </a:solidFill>
              </a:rPr>
              <a:t>自发复合</a:t>
            </a:r>
            <a:r>
              <a:rPr lang="en-US" altLang="zh-CN" sz="2100" b="1" dirty="0">
                <a:solidFill>
                  <a:srgbClr val="FFC000"/>
                </a:solidFill>
              </a:rPr>
              <a:t>(</a:t>
            </a:r>
            <a:r>
              <a:rPr lang="zh-CN" altLang="en-US" sz="2100" b="1" dirty="0">
                <a:solidFill>
                  <a:srgbClr val="FFC000"/>
                </a:solidFill>
              </a:rPr>
              <a:t>辐射和非辐射</a:t>
            </a:r>
            <a:r>
              <a:rPr lang="en-US" altLang="zh-CN" sz="2100" b="1" dirty="0">
                <a:solidFill>
                  <a:srgbClr val="FFC000"/>
                </a:solidFill>
              </a:rPr>
              <a:t>)</a:t>
            </a:r>
            <a:r>
              <a:rPr lang="zh-CN" altLang="en-US" sz="2100" b="1" dirty="0"/>
              <a:t>，使得高能级</a:t>
            </a:r>
            <a:r>
              <a:rPr lang="zh-CN" altLang="en-US" sz="2100" b="1" dirty="0">
                <a:solidFill>
                  <a:srgbClr val="FFFF00"/>
                </a:solidFill>
              </a:rPr>
              <a:t>粒子浓度降低</a:t>
            </a:r>
            <a:r>
              <a:rPr lang="zh-CN" altLang="en-US" sz="2100" b="1" dirty="0"/>
              <a:t>；</a:t>
            </a:r>
            <a:endParaRPr lang="en-US" altLang="zh-CN" sz="2100" b="1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B032E9-FEDC-40B6-B7E9-26724C5250BD}"/>
              </a:ext>
            </a:extLst>
          </p:cNvPr>
          <p:cNvCxnSpPr/>
          <p:nvPr/>
        </p:nvCxnSpPr>
        <p:spPr>
          <a:xfrm>
            <a:off x="215664" y="692696"/>
            <a:ext cx="140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AEAA9AC-C940-4114-A0FE-6745EFA49A2B}"/>
              </a:ext>
            </a:extLst>
          </p:cNvPr>
          <p:cNvSpPr/>
          <p:nvPr/>
        </p:nvSpPr>
        <p:spPr>
          <a:xfrm>
            <a:off x="395536" y="10527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四角 4">
            <a:extLst>
              <a:ext uri="{FF2B5EF4-FFF2-40B4-BE49-F238E27FC236}">
                <a16:creationId xmlns:a16="http://schemas.microsoft.com/office/drawing/2014/main" id="{468BF0F8-2D00-44BB-992D-61CE53402652}"/>
              </a:ext>
            </a:extLst>
          </p:cNvPr>
          <p:cNvSpPr/>
          <p:nvPr/>
        </p:nvSpPr>
        <p:spPr>
          <a:xfrm>
            <a:off x="1043608" y="2648501"/>
            <a:ext cx="288032" cy="348451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D0700F5-4185-4641-A5D2-EAD937B20F26}"/>
              </a:ext>
            </a:extLst>
          </p:cNvPr>
          <p:cNvSpPr/>
          <p:nvPr/>
        </p:nvSpPr>
        <p:spPr>
          <a:xfrm>
            <a:off x="179512" y="3645024"/>
            <a:ext cx="288032" cy="187220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 animBg="1"/>
      <p:bldP spid="1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3D0C-B738-4FE3-A750-E6DFE4B32A7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6D086A-3B43-4728-91D3-E25B9C169D5D}"/>
              </a:ext>
            </a:extLst>
          </p:cNvPr>
          <p:cNvSpPr txBox="1"/>
          <p:nvPr/>
        </p:nvSpPr>
        <p:spPr>
          <a:xfrm>
            <a:off x="107504" y="188640"/>
            <a:ext cx="4655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与泵浦功率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0F7F10-C34F-499B-AFCE-B7218262890A}"/>
              </a:ext>
            </a:extLst>
          </p:cNvPr>
          <p:cNvSpPr txBox="1"/>
          <p:nvPr/>
        </p:nvSpPr>
        <p:spPr>
          <a:xfrm>
            <a:off x="478926" y="836712"/>
            <a:ext cx="8413554" cy="8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通过解速率方程，可以得到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掺铒光纤长度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输入泵浦功率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之间的解析表达式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为一个超越方程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D8212-914A-444A-812D-E11EDD1B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14" y="1977432"/>
            <a:ext cx="8393139" cy="79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BCD913-50F0-4F45-A44C-F295DF706C2E}"/>
              </a:ext>
            </a:extLst>
          </p:cNvPr>
          <p:cNvSpPr txBox="1"/>
          <p:nvPr/>
        </p:nvSpPr>
        <p:spPr>
          <a:xfrm>
            <a:off x="827584" y="2880000"/>
            <a:ext cx="6480720" cy="79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式子中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泵浦频率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信号频率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处的吸收系数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代表增益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或使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“透明”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所要求的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泵浦功率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89C972-5E50-4A18-8964-B6C868F2D5E7}"/>
              </a:ext>
            </a:extLst>
          </p:cNvPr>
          <p:cNvSpPr txBox="1"/>
          <p:nvPr/>
        </p:nvSpPr>
        <p:spPr>
          <a:xfrm>
            <a:off x="683568" y="3960000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，则上式改写为：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65AC69-12AA-4AFE-8D99-ED4A4CA6E232}"/>
              </a:ext>
            </a:extLst>
          </p:cNvPr>
          <p:cNvSpPr txBox="1"/>
          <p:nvPr/>
        </p:nvSpPr>
        <p:spPr>
          <a:xfrm>
            <a:off x="827584" y="5605790"/>
            <a:ext cx="5997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可以通过实验测量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后就可以求出</a:t>
            </a:r>
            <a:r>
              <a:rPr lang="en-US" altLang="zh-CN" sz="20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40B2BD-0DEB-4CE0-986E-43AE85D9F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23" y="4452500"/>
            <a:ext cx="6375065" cy="1044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1D3FF5-B838-479A-A0AA-417B4B8D1F4C}"/>
              </a:ext>
            </a:extLst>
          </p:cNvPr>
          <p:cNvCxnSpPr/>
          <p:nvPr/>
        </p:nvCxnSpPr>
        <p:spPr>
          <a:xfrm>
            <a:off x="251520" y="692696"/>
            <a:ext cx="435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2A6A72D-6613-431E-AB2D-944DC5B438D8}"/>
              </a:ext>
            </a:extLst>
          </p:cNvPr>
          <p:cNvSpPr/>
          <p:nvPr/>
        </p:nvSpPr>
        <p:spPr>
          <a:xfrm>
            <a:off x="251520" y="98072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1A43B8-B029-4C17-A87D-0521B79F8512}"/>
              </a:ext>
            </a:extLst>
          </p:cNvPr>
          <p:cNvSpPr/>
          <p:nvPr/>
        </p:nvSpPr>
        <p:spPr>
          <a:xfrm>
            <a:off x="467544" y="4077072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星形: 四角 14">
            <a:extLst>
              <a:ext uri="{FF2B5EF4-FFF2-40B4-BE49-F238E27FC236}">
                <a16:creationId xmlns:a16="http://schemas.microsoft.com/office/drawing/2014/main" id="{89E90875-F592-4BEB-A6BD-0EF5B609B956}"/>
              </a:ext>
            </a:extLst>
          </p:cNvPr>
          <p:cNvSpPr/>
          <p:nvPr/>
        </p:nvSpPr>
        <p:spPr>
          <a:xfrm>
            <a:off x="539552" y="2924944"/>
            <a:ext cx="288032" cy="348451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四角 15">
            <a:extLst>
              <a:ext uri="{FF2B5EF4-FFF2-40B4-BE49-F238E27FC236}">
                <a16:creationId xmlns:a16="http://schemas.microsoft.com/office/drawing/2014/main" id="{033C135C-5F07-40FC-AEE4-3B9243EEAAD5}"/>
              </a:ext>
            </a:extLst>
          </p:cNvPr>
          <p:cNvSpPr/>
          <p:nvPr/>
        </p:nvSpPr>
        <p:spPr>
          <a:xfrm>
            <a:off x="539552" y="5600829"/>
            <a:ext cx="288032" cy="348451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12C2DC-A36A-4159-B73E-B0EA2A13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047D-8A61-44C2-BC77-68B70F709C94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8D831D-C484-425C-A801-EA2B5336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864425"/>
            <a:ext cx="8136904" cy="8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、对给定的放大器长度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1.55 </a:t>
            </a:r>
            <a:r>
              <a:rPr lang="el-GR" altLang="zh-CN" sz="22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小信号增益随泵浦功率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指数增长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0513">
            <a:extLst>
              <a:ext uri="{FF2B5EF4-FFF2-40B4-BE49-F238E27FC236}">
                <a16:creationId xmlns:a16="http://schemas.microsoft.com/office/drawing/2014/main" id="{74A9DB5B-1EB8-41BF-A0B3-BACA691B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51433"/>
          <a:stretch>
            <a:fillRect/>
          </a:stretch>
        </p:blipFill>
        <p:spPr bwMode="auto">
          <a:xfrm>
            <a:off x="1979712" y="3016823"/>
            <a:ext cx="4171223" cy="333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9E8F686-0E50-4604-A78C-101D8AB3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703" y="6300028"/>
            <a:ext cx="3843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5.13    1.48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放大特性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EF85FA-FFA0-4405-9CA9-357DE682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00808"/>
            <a:ext cx="8064896" cy="53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②、当泵浦功率超过某一数值时，增长变的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非常缓慢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增益饱和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4DD31F-8ACB-4DEF-99FB-21D9CC44F802}"/>
              </a:ext>
            </a:extLst>
          </p:cNvPr>
          <p:cNvSpPr txBox="1"/>
          <p:nvPr/>
        </p:nvSpPr>
        <p:spPr>
          <a:xfrm>
            <a:off x="35496" y="188640"/>
            <a:ext cx="48029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与泵浦功率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B477D4-DC76-4E8A-BDC2-492180507789}"/>
              </a:ext>
            </a:extLst>
          </p:cNvPr>
          <p:cNvSpPr/>
          <p:nvPr/>
        </p:nvSpPr>
        <p:spPr>
          <a:xfrm>
            <a:off x="2766559" y="4321437"/>
            <a:ext cx="649318" cy="126780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DE9-5D96-4C4A-8B4A-DE1E6A8F7104}"/>
              </a:ext>
            </a:extLst>
          </p:cNvPr>
          <p:cNvSpPr txBox="1"/>
          <p:nvPr/>
        </p:nvSpPr>
        <p:spPr>
          <a:xfrm>
            <a:off x="2483768" y="38929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指数增长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C32506-3E42-49D2-83BA-4D6E1DFF639A}"/>
              </a:ext>
            </a:extLst>
          </p:cNvPr>
          <p:cNvSpPr/>
          <p:nvPr/>
        </p:nvSpPr>
        <p:spPr>
          <a:xfrm>
            <a:off x="3855061" y="3219314"/>
            <a:ext cx="1935834" cy="1577838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54BF44-93D2-4030-8C49-AA0246E82426}"/>
              </a:ext>
            </a:extLst>
          </p:cNvPr>
          <p:cNvSpPr txBox="1"/>
          <p:nvPr/>
        </p:nvSpPr>
        <p:spPr>
          <a:xfrm>
            <a:off x="4494751" y="49010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增益饱和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B7B3B5D-0190-4977-A87B-0D00B78A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389028"/>
            <a:ext cx="7488832" cy="53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③、给定泵浦功率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，长度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越长，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DEA0BC-0439-4C66-89AA-2F1D7CF10439}"/>
              </a:ext>
            </a:extLst>
          </p:cNvPr>
          <p:cNvSpPr txBox="1"/>
          <p:nvPr/>
        </p:nvSpPr>
        <p:spPr>
          <a:xfrm>
            <a:off x="6302088" y="4005064"/>
            <a:ext cx="2662400" cy="86177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5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5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</a:t>
            </a:r>
            <a:r>
              <a:rPr lang="en-US" altLang="zh-CN" sz="25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是不是一直增大呢？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ED7BAF-E37C-4FF4-8072-007FD447F646}"/>
              </a:ext>
            </a:extLst>
          </p:cNvPr>
          <p:cNvCxnSpPr/>
          <p:nvPr/>
        </p:nvCxnSpPr>
        <p:spPr>
          <a:xfrm flipV="1">
            <a:off x="3707904" y="3140968"/>
            <a:ext cx="0" cy="24482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6EBE40A-7C4D-47DF-8C9F-8898F55EDB40}"/>
              </a:ext>
            </a:extLst>
          </p:cNvPr>
          <p:cNvCxnSpPr/>
          <p:nvPr/>
        </p:nvCxnSpPr>
        <p:spPr>
          <a:xfrm>
            <a:off x="107504" y="692696"/>
            <a:ext cx="460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DB94C5F-F01B-4EE2-ADD3-BC1AE0B14001}"/>
              </a:ext>
            </a:extLst>
          </p:cNvPr>
          <p:cNvSpPr/>
          <p:nvPr/>
        </p:nvSpPr>
        <p:spPr>
          <a:xfrm>
            <a:off x="6302087" y="3892986"/>
            <a:ext cx="2590393" cy="10081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850EDC54-87BB-494F-B2CF-5D99C0E543BF}"/>
              </a:ext>
            </a:extLst>
          </p:cNvPr>
          <p:cNvSpPr/>
          <p:nvPr/>
        </p:nvSpPr>
        <p:spPr>
          <a:xfrm>
            <a:off x="467544" y="1052745"/>
            <a:ext cx="288032" cy="172818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4E9D-629D-4B23-AB8A-38EEC9D1AB74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98309" name="Picture 5" descr="05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7" r="15717"/>
          <a:stretch>
            <a:fillRect/>
          </a:stretch>
        </p:blipFill>
        <p:spPr bwMode="auto">
          <a:xfrm>
            <a:off x="251520" y="2478236"/>
            <a:ext cx="4968875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6011" y="764704"/>
            <a:ext cx="8506469" cy="16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对给定的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泵浦功率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，放大器增益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随长度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变化，存在一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最佳长度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，超过此长度后，由于泵浦功率的消耗，最佳点后的铒光纤不能受到足够泵浦，而且要吸收已放大的信号能量，导致增益很快降低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5364088" y="3140968"/>
            <a:ext cx="3598937" cy="172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从图中曲线可见，采用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1.55 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信号波长、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1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的泵浦功率，在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时已达到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dB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增益，过长已无意义。 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527861" y="2190601"/>
            <a:ext cx="0" cy="36718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1259632" y="2910954"/>
            <a:ext cx="324008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9BC986-2B73-48D8-BC83-4A5B59AE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64" y="6444044"/>
            <a:ext cx="3816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5.13    1.48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放大特性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B8EE2F-C1EC-462B-B819-0B5DD350E332}"/>
              </a:ext>
            </a:extLst>
          </p:cNvPr>
          <p:cNvSpPr txBox="1"/>
          <p:nvPr/>
        </p:nvSpPr>
        <p:spPr>
          <a:xfrm>
            <a:off x="107504" y="188640"/>
            <a:ext cx="52517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与放大器长度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的关系：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41C1DC8-558A-42BA-AC8F-9E51A5ADF08E}"/>
              </a:ext>
            </a:extLst>
          </p:cNvPr>
          <p:cNvCxnSpPr/>
          <p:nvPr/>
        </p:nvCxnSpPr>
        <p:spPr>
          <a:xfrm>
            <a:off x="179512" y="620688"/>
            <a:ext cx="4788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BBC4A60-FDDA-42A3-B461-A59F5EF84673}"/>
              </a:ext>
            </a:extLst>
          </p:cNvPr>
          <p:cNvSpPr/>
          <p:nvPr/>
        </p:nvSpPr>
        <p:spPr>
          <a:xfrm>
            <a:off x="179512" y="90872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FE531C-FC2E-4C2D-A24A-9B6AB5814DE0}"/>
              </a:ext>
            </a:extLst>
          </p:cNvPr>
          <p:cNvSpPr/>
          <p:nvPr/>
        </p:nvSpPr>
        <p:spPr>
          <a:xfrm>
            <a:off x="5364088" y="3120334"/>
            <a:ext cx="3598937" cy="1727589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 animBg="1"/>
      <p:bldP spid="98313" grpId="0" animBg="1"/>
      <p:bldP spid="1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2D6-23AE-4DAA-82D6-C2645C6D7ECC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97284" name="Picture 4" descr="05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r="52850"/>
          <a:stretch>
            <a:fillRect/>
          </a:stretch>
        </p:blipFill>
        <p:spPr bwMode="auto">
          <a:xfrm>
            <a:off x="242668" y="3115377"/>
            <a:ext cx="3800804" cy="35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763688" y="5879013"/>
            <a:ext cx="84829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5.14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的幅值特性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输出功率随输入功率的变化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62772-193B-444B-8B19-F2ED50507EAE}"/>
              </a:ext>
            </a:extLst>
          </p:cNvPr>
          <p:cNvSpPr txBox="1"/>
          <p:nvPr/>
        </p:nvSpPr>
        <p:spPr>
          <a:xfrm>
            <a:off x="107504" y="116632"/>
            <a:ext cx="28487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的幅值特性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977B41-691B-4875-AE12-A193171E01B6}"/>
                  </a:ext>
                </a:extLst>
              </p:cNvPr>
              <p:cNvSpPr txBox="1"/>
              <p:nvPr/>
            </p:nvSpPr>
            <p:spPr>
              <a:xfrm>
                <a:off x="282556" y="1740576"/>
                <a:ext cx="8393900" cy="82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</m:den>
                      </m:f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−1−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</m:den>
                      </m:f>
                      <m:r>
                        <a:rPr lang="en-US" altLang="zh-CN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977B41-691B-4875-AE12-A193171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1740576"/>
                <a:ext cx="8393900" cy="824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AF14BCC-8BFB-461A-9A46-7F87ED645D83}"/>
              </a:ext>
            </a:extLst>
          </p:cNvPr>
          <p:cNvSpPr txBox="1"/>
          <p:nvPr/>
        </p:nvSpPr>
        <p:spPr>
          <a:xfrm>
            <a:off x="8128749" y="24928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(5.5.14)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2A0E40-A064-48D8-AD58-5518BBD97466}"/>
              </a:ext>
            </a:extLst>
          </p:cNvPr>
          <p:cNvSpPr txBox="1"/>
          <p:nvPr/>
        </p:nvSpPr>
        <p:spPr>
          <a:xfrm>
            <a:off x="539552" y="690786"/>
            <a:ext cx="8208912" cy="8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，其输出功率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与输入泵浦功率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和输入信号功率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的解析表达式为：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866D7B-0503-4B88-A506-5A0D3B374D23}"/>
              </a:ext>
            </a:extLst>
          </p:cNvPr>
          <p:cNvSpPr txBox="1"/>
          <p:nvPr/>
        </p:nvSpPr>
        <p:spPr>
          <a:xfrm>
            <a:off x="426572" y="2596842"/>
            <a:ext cx="911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式子中，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b="1" i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分别为泵浦光和信号光的频率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5FAE03-028F-4010-9449-9D152C7CD6DE}"/>
              </a:ext>
            </a:extLst>
          </p:cNvPr>
          <p:cNvSpPr txBox="1"/>
          <p:nvPr/>
        </p:nvSpPr>
        <p:spPr>
          <a:xfrm>
            <a:off x="4102618" y="3501008"/>
            <a:ext cx="4941766" cy="127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幅值特性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归一化输出功率随归一化输入信号功率而变的计算曲线如图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C3E336-0661-4F89-A1BB-8C20B2F652CB}"/>
              </a:ext>
            </a:extLst>
          </p:cNvPr>
          <p:cNvSpPr/>
          <p:nvPr/>
        </p:nvSpPr>
        <p:spPr>
          <a:xfrm>
            <a:off x="1102754" y="3429000"/>
            <a:ext cx="288032" cy="25922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7BA8BC-8681-45D2-BDB6-1A36A0E78939}"/>
              </a:ext>
            </a:extLst>
          </p:cNvPr>
          <p:cNvSpPr txBox="1"/>
          <p:nvPr/>
        </p:nvSpPr>
        <p:spPr>
          <a:xfrm>
            <a:off x="179512" y="612523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小信号下，快速增大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A111E8-5858-407F-B340-BA0A9A8ECD0B}"/>
              </a:ext>
            </a:extLst>
          </p:cNvPr>
          <p:cNvSpPr/>
          <p:nvPr/>
        </p:nvSpPr>
        <p:spPr>
          <a:xfrm>
            <a:off x="1822834" y="3215870"/>
            <a:ext cx="2016224" cy="284808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C04338-BA63-40D9-AB29-9CADB8AE6224}"/>
              </a:ext>
            </a:extLst>
          </p:cNvPr>
          <p:cNvSpPr txBox="1"/>
          <p:nvPr/>
        </p:nvSpPr>
        <p:spPr>
          <a:xfrm>
            <a:off x="1822834" y="4263750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大信号下，输出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功率的增大变慢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59289EB-0C97-4DFB-809E-B5850747C88E}"/>
              </a:ext>
            </a:extLst>
          </p:cNvPr>
          <p:cNvCxnSpPr/>
          <p:nvPr/>
        </p:nvCxnSpPr>
        <p:spPr>
          <a:xfrm>
            <a:off x="179512" y="548680"/>
            <a:ext cx="266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F42493F-F020-4436-860B-864EF43A56F0}"/>
              </a:ext>
            </a:extLst>
          </p:cNvPr>
          <p:cNvSpPr/>
          <p:nvPr/>
        </p:nvSpPr>
        <p:spPr>
          <a:xfrm>
            <a:off x="323528" y="836712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A19CBFF-8E4F-4FFF-8663-83BF0888984A}"/>
              </a:ext>
            </a:extLst>
          </p:cNvPr>
          <p:cNvSpPr/>
          <p:nvPr/>
        </p:nvSpPr>
        <p:spPr>
          <a:xfrm>
            <a:off x="4102618" y="3501008"/>
            <a:ext cx="4941766" cy="136537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四角 17">
            <a:extLst>
              <a:ext uri="{FF2B5EF4-FFF2-40B4-BE49-F238E27FC236}">
                <a16:creationId xmlns:a16="http://schemas.microsoft.com/office/drawing/2014/main" id="{A3A5BECB-FAE5-4126-8E1C-9C9AC22D1731}"/>
              </a:ext>
            </a:extLst>
          </p:cNvPr>
          <p:cNvSpPr/>
          <p:nvPr/>
        </p:nvSpPr>
        <p:spPr>
          <a:xfrm>
            <a:off x="395536" y="2564904"/>
            <a:ext cx="288032" cy="348451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  <p:bldP spid="4" grpId="0"/>
      <p:bldP spid="5" grpId="0" animBg="1"/>
      <p:bldP spid="10" grpId="0"/>
      <p:bldP spid="13" grpId="0" animBg="1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5102E-CCC5-4B39-88D2-DD553573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3079-21C1-4B32-8750-91A20308139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66CCCE-038F-4FDB-96CA-0F97545D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16" y="764704"/>
            <a:ext cx="4431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5.5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掺铒光纤放大器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EDFA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66D15FB-0DF5-4619-97C7-364FD8D633FB}"/>
              </a:ext>
            </a:extLst>
          </p:cNvPr>
          <p:cNvCxnSpPr/>
          <p:nvPr/>
        </p:nvCxnSpPr>
        <p:spPr>
          <a:xfrm>
            <a:off x="2123728" y="1224000"/>
            <a:ext cx="4176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>
            <a:extLst>
              <a:ext uri="{FF2B5EF4-FFF2-40B4-BE49-F238E27FC236}">
                <a16:creationId xmlns:a16="http://schemas.microsoft.com/office/drawing/2014/main" id="{0B6BE364-ABDC-48CB-B1FC-0292092E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750" y="1700907"/>
            <a:ext cx="25298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/>
              <a:t>本节重点内容：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5236763-A2E2-4669-A787-8BD298A45C51}"/>
              </a:ext>
            </a:extLst>
          </p:cNvPr>
          <p:cNvSpPr/>
          <p:nvPr/>
        </p:nvSpPr>
        <p:spPr>
          <a:xfrm>
            <a:off x="827584" y="2524071"/>
            <a:ext cx="360809" cy="2349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2ECD7C-AF26-4527-9A24-5D01FBD8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112" y="2350195"/>
            <a:ext cx="59359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的工作原理和三种泵浦方式；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20BE57-8579-4C1A-A113-875C92780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393" y="3068960"/>
            <a:ext cx="56522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的小信号增益和饱和特性；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F0B55-8944-4E89-96AE-9C0B80969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393" y="3789040"/>
            <a:ext cx="55817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在高速和多信道放大特性；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8BB665-50A8-48FA-823C-0F461C58E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393" y="4581128"/>
            <a:ext cx="62197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光波干线和分配系统中的应用；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A514DA36-AE2D-4164-8C67-F796DD7AA041}"/>
              </a:ext>
            </a:extLst>
          </p:cNvPr>
          <p:cNvSpPr/>
          <p:nvPr/>
        </p:nvSpPr>
        <p:spPr>
          <a:xfrm>
            <a:off x="6577263" y="3212976"/>
            <a:ext cx="226985" cy="90376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089C81C0-6151-4FC6-8728-1DB163672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3399383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C000"/>
                </a:solidFill>
              </a:rPr>
              <a:t>难点内容</a:t>
            </a:r>
          </a:p>
        </p:txBody>
      </p:sp>
    </p:spTree>
    <p:extLst>
      <p:ext uri="{BB962C8B-B14F-4D97-AF65-F5344CB8AC3E}">
        <p14:creationId xmlns:p14="http://schemas.microsoft.com/office/powerpoint/2010/main" val="9377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308B-4539-41B9-96A7-721031ABB00C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932238" y="1412776"/>
            <a:ext cx="4104258" cy="184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对于给定的泵浦功率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，随着输出功率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的增大，增益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在一定范围内保持不变，随着的</a:t>
            </a:r>
            <a:r>
              <a:rPr lang="en-US" altLang="zh-CN" sz="21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进一步增大，开始减小，这一现象称为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增益饱和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99331" name="Picture 3" descr="05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7" r="7150"/>
          <a:stretch>
            <a:fillRect/>
          </a:stretch>
        </p:blipFill>
        <p:spPr bwMode="auto">
          <a:xfrm>
            <a:off x="107504" y="1430487"/>
            <a:ext cx="4583608" cy="428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11560" y="5805264"/>
            <a:ext cx="3672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5.14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的增益饱和特性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增益随输出功率的变化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699A99-D77E-431C-8C1C-CBBD545C7666}"/>
              </a:ext>
            </a:extLst>
          </p:cNvPr>
          <p:cNvSpPr txBox="1"/>
          <p:nvPr/>
        </p:nvSpPr>
        <p:spPr>
          <a:xfrm>
            <a:off x="107504" y="188640"/>
            <a:ext cx="35187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的增益饱和特性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C7EC87-B4A2-40F0-8663-87972669533A}"/>
              </a:ext>
            </a:extLst>
          </p:cNvPr>
          <p:cNvSpPr txBox="1"/>
          <p:nvPr/>
        </p:nvSpPr>
        <p:spPr>
          <a:xfrm>
            <a:off x="467544" y="764704"/>
            <a:ext cx="784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(5.5.14)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也可以得到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随输出功率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而变的曲线；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8968D2-62CD-433E-95A3-F22F3160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246" y="5112000"/>
            <a:ext cx="3960242" cy="8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于此同时，由图可得到增益降低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饱和输出功率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0C92F0-AA0F-4CA5-BC64-6E1D535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4329908"/>
            <a:ext cx="4104258" cy="4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泵浦功率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，增益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3AC207-52D6-4329-894A-30D6018E9DDF}"/>
              </a:ext>
            </a:extLst>
          </p:cNvPr>
          <p:cNvSpPr/>
          <p:nvPr/>
        </p:nvSpPr>
        <p:spPr>
          <a:xfrm>
            <a:off x="851136" y="1844824"/>
            <a:ext cx="2335054" cy="302433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D37346-AC14-48B6-A0BF-A3D48F3BFAE1}"/>
              </a:ext>
            </a:extLst>
          </p:cNvPr>
          <p:cNvSpPr/>
          <p:nvPr/>
        </p:nvSpPr>
        <p:spPr>
          <a:xfrm>
            <a:off x="3234844" y="1997224"/>
            <a:ext cx="928660" cy="302433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9BFBD4-A9E7-4DF3-B9D7-BF0901F274C2}"/>
              </a:ext>
            </a:extLst>
          </p:cNvPr>
          <p:cNvSpPr txBox="1"/>
          <p:nvPr/>
        </p:nvSpPr>
        <p:spPr>
          <a:xfrm>
            <a:off x="971600" y="3429000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增益保持不变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C63F38-6622-4836-A96A-02218A6A90FF}"/>
              </a:ext>
            </a:extLst>
          </p:cNvPr>
          <p:cNvSpPr txBox="1"/>
          <p:nvPr/>
        </p:nvSpPr>
        <p:spPr>
          <a:xfrm>
            <a:off x="3131840" y="3573016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增益减小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11F91B-2E30-4510-9AC6-DA4401D64022}"/>
              </a:ext>
            </a:extLst>
          </p:cNvPr>
          <p:cNvCxnSpPr/>
          <p:nvPr/>
        </p:nvCxnSpPr>
        <p:spPr>
          <a:xfrm>
            <a:off x="179512" y="620688"/>
            <a:ext cx="331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0CF85CE-C97B-465F-B1CB-4B80FCB29FA2}"/>
              </a:ext>
            </a:extLst>
          </p:cNvPr>
          <p:cNvSpPr/>
          <p:nvPr/>
        </p:nvSpPr>
        <p:spPr>
          <a:xfrm>
            <a:off x="251520" y="90872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6B14DF-F76B-4BE6-A230-BAB71ED5D850}"/>
              </a:ext>
            </a:extLst>
          </p:cNvPr>
          <p:cNvSpPr/>
          <p:nvPr/>
        </p:nvSpPr>
        <p:spPr>
          <a:xfrm>
            <a:off x="4716016" y="1556792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8D4B1-5659-4DD0-AADF-CBEA745B3C80}"/>
              </a:ext>
            </a:extLst>
          </p:cNvPr>
          <p:cNvSpPr/>
          <p:nvPr/>
        </p:nvSpPr>
        <p:spPr>
          <a:xfrm>
            <a:off x="4788669" y="447392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25E5B8-FFDA-4D1C-AC10-E692AD962AC0}"/>
              </a:ext>
            </a:extLst>
          </p:cNvPr>
          <p:cNvSpPr/>
          <p:nvPr/>
        </p:nvSpPr>
        <p:spPr>
          <a:xfrm>
            <a:off x="4788024" y="522922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E8E5CD-52F1-496D-B437-0E880CF1AB7E}"/>
              </a:ext>
            </a:extLst>
          </p:cNvPr>
          <p:cNvSpPr txBox="1"/>
          <p:nvPr/>
        </p:nvSpPr>
        <p:spPr>
          <a:xfrm>
            <a:off x="5076056" y="3356992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输出功率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需要折中选择；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BDD002F-049D-464D-9465-E06226F9149B}"/>
              </a:ext>
            </a:extLst>
          </p:cNvPr>
          <p:cNvSpPr/>
          <p:nvPr/>
        </p:nvSpPr>
        <p:spPr>
          <a:xfrm>
            <a:off x="5076056" y="3356992"/>
            <a:ext cx="3672408" cy="7206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8" grpId="0"/>
      <p:bldP spid="9" grpId="0"/>
      <p:bldP spid="3" grpId="0" animBg="1"/>
      <p:bldP spid="11" grpId="0" animBg="1"/>
      <p:bldP spid="5" grpId="0"/>
      <p:bldP spid="14" grpId="0"/>
      <p:bldP spid="17" grpId="0" animBg="1"/>
      <p:bldP spid="18" grpId="0" animBg="1"/>
      <p:bldP spid="19" grpId="0" animBg="1"/>
      <p:bldP spid="4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827584" y="2780928"/>
            <a:ext cx="6048375" cy="1152128"/>
          </a:xfrm>
          <a:prstGeom prst="rect">
            <a:avLst/>
          </a:prstGeom>
          <a:gradFill rotWithShape="1">
            <a:gsLst>
              <a:gs pos="0">
                <a:srgbClr val="FFFF00">
                  <a:alpha val="27000"/>
                </a:srgbClr>
              </a:gs>
              <a:gs pos="100000">
                <a:srgbClr val="FFFF00">
                  <a:gamma/>
                  <a:tint val="85882"/>
                  <a:invGamma/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4C77-8B8C-4ABC-8E11-3740495B8BD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11560" y="893623"/>
            <a:ext cx="8353425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的噪声特性，通常亦用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噪声指数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来衡量其噪声特性，是放大器在光波通信中应用的重要限制因素；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69343"/>
              </p:ext>
            </p:extLst>
          </p:nvPr>
        </p:nvGraphicFramePr>
        <p:xfrm>
          <a:off x="1546721" y="2925118"/>
          <a:ext cx="27289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Equation" r:id="rId4" imgW="1282680" imgH="431640" progId="Equation.DSMT4">
                  <p:embed/>
                </p:oleObj>
              </mc:Choice>
              <mc:Fallback>
                <p:oleObj name="Equation" r:id="rId4" imgW="12826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1" y="2925118"/>
                        <a:ext cx="27289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5398857" y="2997126"/>
            <a:ext cx="973343" cy="5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(5.5.17)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0" name="Rectangle 8"/>
              <p:cNvSpPr>
                <a:spLocks noChangeArrowheads="1"/>
              </p:cNvSpPr>
              <p:nvPr/>
            </p:nvSpPr>
            <p:spPr bwMode="auto">
              <a:xfrm>
                <a:off x="673224" y="4428000"/>
                <a:ext cx="7931224" cy="8660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i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b="1" i="1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2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，可见，当</a:t>
                </a:r>
                <a:r>
                  <a:rPr lang="en-US" altLang="zh-CN" sz="2200" b="1" i="1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b="1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</a:t>
                </a:r>
                <a:r>
                  <a:rPr lang="zh-CN" altLang="en-US" sz="2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200" b="1" i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EDFA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噪声指数的极限值亦是</a:t>
                </a:r>
                <a:r>
                  <a:rPr lang="en-US" altLang="zh-CN" sz="2200" b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dB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200" b="1" i="1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b="1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</a:t>
                </a:r>
                <a:r>
                  <a:rPr lang="zh-CN" altLang="en-US" sz="2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2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是理想放大器条件。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036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" y="4428000"/>
                <a:ext cx="7931224" cy="866006"/>
              </a:xfrm>
              <a:prstGeom prst="rect">
                <a:avLst/>
              </a:prstGeom>
              <a:blipFill>
                <a:blip r:embed="rId6"/>
                <a:stretch>
                  <a:fillRect l="-999" t="-2817" r="-999" b="-15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3D01A52-136C-440C-8012-F46488CEFCCD}"/>
              </a:ext>
            </a:extLst>
          </p:cNvPr>
          <p:cNvSpPr txBox="1"/>
          <p:nvPr/>
        </p:nvSpPr>
        <p:spPr>
          <a:xfrm>
            <a:off x="251520" y="188640"/>
            <a:ext cx="28487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的噪声特性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FC0DB1-487C-47D0-A160-AD308B3F577D}"/>
              </a:ext>
            </a:extLst>
          </p:cNvPr>
          <p:cNvCxnSpPr/>
          <p:nvPr/>
        </p:nvCxnSpPr>
        <p:spPr>
          <a:xfrm>
            <a:off x="323528" y="620688"/>
            <a:ext cx="266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F32538D2-FB17-40FD-AD05-E469C61F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100996"/>
            <a:ext cx="8353425" cy="53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噪声指数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可近似表示为：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FAC19F-11B7-45C1-B1B8-622299A5029B}"/>
              </a:ext>
            </a:extLst>
          </p:cNvPr>
          <p:cNvSpPr/>
          <p:nvPr/>
        </p:nvSpPr>
        <p:spPr>
          <a:xfrm>
            <a:off x="395536" y="10527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0B7425-3D9B-4E78-A88E-86F65BD3292A}"/>
              </a:ext>
            </a:extLst>
          </p:cNvPr>
          <p:cNvSpPr/>
          <p:nvPr/>
        </p:nvSpPr>
        <p:spPr>
          <a:xfrm>
            <a:off x="395536" y="231702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F007EC-62CC-411A-B8D2-4C2F1021371B}"/>
              </a:ext>
            </a:extLst>
          </p:cNvPr>
          <p:cNvSpPr/>
          <p:nvPr/>
        </p:nvSpPr>
        <p:spPr>
          <a:xfrm>
            <a:off x="468189" y="4570277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 animBg="1"/>
      <p:bldP spid="100359" grpId="0"/>
      <p:bldP spid="100360" grpId="0"/>
      <p:bldP spid="12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BE7-2775-463B-A94D-F11CE55CD0B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5075412" y="2165961"/>
            <a:ext cx="3885142" cy="121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图中短划线代表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理想行波半导体放大器的信号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自发发射光拍噪声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功率线，</a:t>
            </a:r>
            <a:r>
              <a:rPr lang="en-US" altLang="zh-CN" sz="21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1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 dB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5075411" y="3861048"/>
            <a:ext cx="3961085" cy="160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点划线代表信号自发发射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sig-</a:t>
            </a:r>
            <a:r>
              <a:rPr lang="en-US" altLang="zh-CN" sz="21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拍噪声功率线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黑点代表测量值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，当输出功率为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dBm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1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=5.5 dB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  <p:pic>
        <p:nvPicPr>
          <p:cNvPr id="101384" name="Picture 8" descr="05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4" r="32883"/>
          <a:stretch>
            <a:fillRect/>
          </a:stretch>
        </p:blipFill>
        <p:spPr bwMode="auto">
          <a:xfrm>
            <a:off x="107504" y="2270794"/>
            <a:ext cx="4648471" cy="411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07504" y="6381328"/>
            <a:ext cx="504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5.15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噪声功率谱密度随输出功率的变化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87642E-22AE-448C-93F3-C5CB037F8831}"/>
              </a:ext>
            </a:extLst>
          </p:cNvPr>
          <p:cNvSpPr txBox="1"/>
          <p:nvPr/>
        </p:nvSpPr>
        <p:spPr>
          <a:xfrm>
            <a:off x="179512" y="200253"/>
            <a:ext cx="28487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的噪声特性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97E7A-91AB-474F-B1DB-764ECE0C0602}"/>
              </a:ext>
            </a:extLst>
          </p:cNvPr>
          <p:cNvSpPr/>
          <p:nvPr/>
        </p:nvSpPr>
        <p:spPr>
          <a:xfrm>
            <a:off x="467544" y="864000"/>
            <a:ext cx="8064896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下图给出了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dB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时，拍噪声功率谱密度随输出功率的变化，通常自发发射自拍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sp-sp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噪声可用光带通滤波器滤除，所以图中未画出；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39DEEC-E07C-423D-9869-A21CF077984A}"/>
              </a:ext>
            </a:extLst>
          </p:cNvPr>
          <p:cNvSpPr/>
          <p:nvPr/>
        </p:nvSpPr>
        <p:spPr>
          <a:xfrm>
            <a:off x="3203847" y="3687035"/>
            <a:ext cx="1096111" cy="481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0A07E6-5F13-407F-845C-4FE13A13F2F6}"/>
              </a:ext>
            </a:extLst>
          </p:cNvPr>
          <p:cNvSpPr/>
          <p:nvPr/>
        </p:nvSpPr>
        <p:spPr>
          <a:xfrm>
            <a:off x="2735520" y="2702842"/>
            <a:ext cx="973508" cy="55214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D53C9D-5E37-4AFB-B066-26EB48868585}"/>
              </a:ext>
            </a:extLst>
          </p:cNvPr>
          <p:cNvCxnSpPr/>
          <p:nvPr/>
        </p:nvCxnSpPr>
        <p:spPr>
          <a:xfrm>
            <a:off x="251520" y="620688"/>
            <a:ext cx="262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5568A4D-5A45-4BCD-9516-6E5628E7CB58}"/>
              </a:ext>
            </a:extLst>
          </p:cNvPr>
          <p:cNvSpPr/>
          <p:nvPr/>
        </p:nvSpPr>
        <p:spPr>
          <a:xfrm>
            <a:off x="251520" y="980752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06FD83-F537-4CB0-8A85-DD7870445759}"/>
              </a:ext>
            </a:extLst>
          </p:cNvPr>
          <p:cNvSpPr/>
          <p:nvPr/>
        </p:nvSpPr>
        <p:spPr>
          <a:xfrm>
            <a:off x="4860032" y="227689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C8EB31-2B43-4408-8A21-84A240C76703}"/>
              </a:ext>
            </a:extLst>
          </p:cNvPr>
          <p:cNvSpPr/>
          <p:nvPr/>
        </p:nvSpPr>
        <p:spPr>
          <a:xfrm>
            <a:off x="4860032" y="400506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  <p:bldP spid="101383" grpId="0"/>
      <p:bldP spid="3" grpId="0" animBg="1"/>
      <p:bldP spid="11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B0D-80D4-40C5-9E1F-57AD56A1119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179512" y="389276"/>
            <a:ext cx="648312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5.5.3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的高速与宽带多信道放大特性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51520" y="1079738"/>
            <a:ext cx="340509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高速信号放大特性</a:t>
            </a:r>
            <a:r>
              <a:rPr lang="zh-CN" altLang="en-US" sz="2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827584" y="1448757"/>
            <a:ext cx="8430322" cy="61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具有宽带特性：</a:t>
            </a:r>
            <a:endParaRPr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7AB5BC6-541E-4CF5-B300-A319338B2A14}"/>
              </a:ext>
            </a:extLst>
          </p:cNvPr>
          <p:cNvCxnSpPr/>
          <p:nvPr/>
        </p:nvCxnSpPr>
        <p:spPr>
          <a:xfrm>
            <a:off x="251520" y="836712"/>
            <a:ext cx="615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F7F9E817-ADF9-4BAA-9785-14EBD768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3852000"/>
            <a:ext cx="7735169" cy="92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伴随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非零色散位移光纤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NZDSF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真波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Truewave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光纤与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全波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Allwave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的发展，新一代超宽带光纤放大器相继问世。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B0DB82-000A-414C-B74C-3FA2513EE1C4}"/>
              </a:ext>
            </a:extLst>
          </p:cNvPr>
          <p:cNvSpPr/>
          <p:nvPr/>
        </p:nvSpPr>
        <p:spPr>
          <a:xfrm>
            <a:off x="467544" y="400506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60C7719-10F2-4306-BE6E-7A3A3FF1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06" y="1965903"/>
            <a:ext cx="8430322" cy="132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80000"/>
              </a:lnSpc>
              <a:spcAft>
                <a:spcPts val="1200"/>
              </a:spcAft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第一代普通型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带宽达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nm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第二代宽带型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铝基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和增益均衡技术，带宽达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nm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5E451005-7D0B-455E-8E87-26355A8F578B}"/>
              </a:ext>
            </a:extLst>
          </p:cNvPr>
          <p:cNvSpPr/>
          <p:nvPr/>
        </p:nvSpPr>
        <p:spPr>
          <a:xfrm>
            <a:off x="683568" y="2276872"/>
            <a:ext cx="282646" cy="8554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8" grpId="0"/>
      <p:bldP spid="9" grpId="0" animBg="1"/>
      <p:bldP spid="10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737B-F92D-4806-B90F-D9CEF2F62A74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105475" name="Picture 3" descr="05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r="11433"/>
          <a:stretch>
            <a:fillRect/>
          </a:stretch>
        </p:blipFill>
        <p:spPr bwMode="auto">
          <a:xfrm>
            <a:off x="539552" y="3717482"/>
            <a:ext cx="7776864" cy="287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451316" y="6516052"/>
            <a:ext cx="37048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各种光纤放大器的带宽比较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E98406-2B0E-4ACE-AECB-3DC6B958FD24}"/>
              </a:ext>
            </a:extLst>
          </p:cNvPr>
          <p:cNvSpPr/>
          <p:nvPr/>
        </p:nvSpPr>
        <p:spPr>
          <a:xfrm>
            <a:off x="971600" y="980728"/>
            <a:ext cx="7776864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GS-EDFA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为增益移位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BACB4D-7350-44DD-ADE0-FCCF3FDB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4624"/>
            <a:ext cx="16353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宽带特性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5135E6-C74B-4336-B9B1-26A590D71B9A}"/>
              </a:ext>
            </a:extLst>
          </p:cNvPr>
          <p:cNvSpPr/>
          <p:nvPr/>
        </p:nvSpPr>
        <p:spPr>
          <a:xfrm>
            <a:off x="683568" y="620688"/>
            <a:ext cx="84249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下图为采用了不同展宽方案的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种超宽带光纤放大器的带宽比较：</a:t>
            </a:r>
            <a:endParaRPr lang="zh-CN" altLang="en-US" sz="21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6971F5-33D5-4F56-98F6-D871BF0979E1}"/>
              </a:ext>
            </a:extLst>
          </p:cNvPr>
          <p:cNvSpPr txBox="1"/>
          <p:nvPr/>
        </p:nvSpPr>
        <p:spPr>
          <a:xfrm>
            <a:off x="611560" y="3231899"/>
            <a:ext cx="8129672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在掺杂光纤放大器中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EDTFA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的带宽最大，达到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nm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9F23E86-BB66-4B0B-84F0-9DDC117DD21D}"/>
              </a:ext>
            </a:extLst>
          </p:cNvPr>
          <p:cNvSpPr/>
          <p:nvPr/>
        </p:nvSpPr>
        <p:spPr>
          <a:xfrm>
            <a:off x="5076056" y="4522584"/>
            <a:ext cx="2133600" cy="41903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1823B8-B3B5-478F-A734-7DFC774CE762}"/>
              </a:ext>
            </a:extLst>
          </p:cNvPr>
          <p:cNvSpPr txBox="1"/>
          <p:nvPr/>
        </p:nvSpPr>
        <p:spPr>
          <a:xfrm>
            <a:off x="6228184" y="5013626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nm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922419-F19F-403C-BCFC-420291A5DADB}"/>
              </a:ext>
            </a:extLst>
          </p:cNvPr>
          <p:cNvSpPr txBox="1"/>
          <p:nvPr/>
        </p:nvSpPr>
        <p:spPr>
          <a:xfrm>
            <a:off x="5148064" y="371748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85998E-AA4E-40AB-9383-980FDA9D20C3}"/>
              </a:ext>
            </a:extLst>
          </p:cNvPr>
          <p:cNvSpPr txBox="1"/>
          <p:nvPr/>
        </p:nvSpPr>
        <p:spPr>
          <a:xfrm>
            <a:off x="7026441" y="3717482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F1DD9-11B0-4B97-B514-508DE7F824A5}"/>
              </a:ext>
            </a:extLst>
          </p:cNvPr>
          <p:cNvSpPr txBox="1"/>
          <p:nvPr/>
        </p:nvSpPr>
        <p:spPr>
          <a:xfrm>
            <a:off x="4355976" y="4829540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2E0C0D-3F07-442D-9FF1-9785893D4C1B}"/>
              </a:ext>
            </a:extLst>
          </p:cNvPr>
          <p:cNvSpPr txBox="1"/>
          <p:nvPr/>
        </p:nvSpPr>
        <p:spPr>
          <a:xfrm>
            <a:off x="7222847" y="450957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D0B5369-4935-4964-BCE5-7BAB55F9188A}"/>
              </a:ext>
            </a:extLst>
          </p:cNvPr>
          <p:cNvCxnSpPr/>
          <p:nvPr/>
        </p:nvCxnSpPr>
        <p:spPr>
          <a:xfrm>
            <a:off x="251520" y="469295"/>
            <a:ext cx="1368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DE026CD-F8DA-4437-B0E4-C0EB6F6FF182}"/>
              </a:ext>
            </a:extLst>
          </p:cNvPr>
          <p:cNvSpPr/>
          <p:nvPr/>
        </p:nvSpPr>
        <p:spPr>
          <a:xfrm>
            <a:off x="467544" y="73740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787713-E8CD-4674-84D3-4E311A8749CF}"/>
              </a:ext>
            </a:extLst>
          </p:cNvPr>
          <p:cNvSpPr/>
          <p:nvPr/>
        </p:nvSpPr>
        <p:spPr>
          <a:xfrm>
            <a:off x="395536" y="3384891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A0BF1F2-FB35-4A26-AA46-B55C09B861F2}"/>
              </a:ext>
            </a:extLst>
          </p:cNvPr>
          <p:cNvSpPr/>
          <p:nvPr/>
        </p:nvSpPr>
        <p:spPr>
          <a:xfrm>
            <a:off x="683568" y="1141999"/>
            <a:ext cx="360040" cy="186309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A4861E-631B-4F4E-9312-E4E0856BC266}"/>
              </a:ext>
            </a:extLst>
          </p:cNvPr>
          <p:cNvSpPr/>
          <p:nvPr/>
        </p:nvSpPr>
        <p:spPr>
          <a:xfrm>
            <a:off x="971600" y="2708920"/>
            <a:ext cx="7776864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zh-CN" altLang="en-US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为光纤拉曼放大器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1370-1650 nm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E000F9-F7A8-4665-A877-11C4F4725452}"/>
              </a:ext>
            </a:extLst>
          </p:cNvPr>
          <p:cNvSpPr/>
          <p:nvPr/>
        </p:nvSpPr>
        <p:spPr>
          <a:xfrm>
            <a:off x="971600" y="1412776"/>
            <a:ext cx="7776864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为掺铥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的光纤放大器；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FA23A6-C219-47D5-BED8-4B7BA294B4E7}"/>
              </a:ext>
            </a:extLst>
          </p:cNvPr>
          <p:cNvSpPr/>
          <p:nvPr/>
        </p:nvSpPr>
        <p:spPr>
          <a:xfrm>
            <a:off x="971600" y="1844824"/>
            <a:ext cx="7776864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GS-TDFA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为增益移位掺铥光纤放大器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F9AD58-92E9-4A94-9BC4-84C14D5E8B87}"/>
              </a:ext>
            </a:extLst>
          </p:cNvPr>
          <p:cNvSpPr/>
          <p:nvPr/>
        </p:nvSpPr>
        <p:spPr>
          <a:xfrm>
            <a:off x="971600" y="2276872"/>
            <a:ext cx="7776864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EDTFA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为掺碲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的硅基掺铒光纤放大器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C,L</a:t>
            </a:r>
            <a:r>
              <a:rPr lang="zh-CN" alt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波段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9" grpId="0"/>
      <p:bldP spid="10" grpId="0"/>
      <p:bldP spid="13" grpId="0"/>
      <p:bldP spid="14" grpId="0"/>
      <p:bldP spid="16" grpId="0"/>
      <p:bldP spid="18" grpId="0" animBg="1"/>
      <p:bldP spid="12" grpId="0" animBg="1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FC9-692D-452D-A1DD-F975F88B8C6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67544" y="900000"/>
            <a:ext cx="8280920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如此高的带宽使其非常适用于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高速超短脉冲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多信道信号的放大；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3B2E6C-6594-42CA-9460-9D812AA9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0648"/>
            <a:ext cx="16353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宽带特性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08B35B-FAFF-43D8-A755-33B9A6D099F5}"/>
              </a:ext>
            </a:extLst>
          </p:cNvPr>
          <p:cNvSpPr/>
          <p:nvPr/>
        </p:nvSpPr>
        <p:spPr>
          <a:xfrm>
            <a:off x="467544" y="3933056"/>
            <a:ext cx="8424936" cy="443006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通常在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小信号线性放大工作区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，放大过程中基本不产生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波形失真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B99AB0-DB45-4F18-80AF-84B31FF87172}"/>
              </a:ext>
            </a:extLst>
          </p:cNvPr>
          <p:cNvCxnSpPr/>
          <p:nvPr/>
        </p:nvCxnSpPr>
        <p:spPr>
          <a:xfrm>
            <a:off x="179512" y="692696"/>
            <a:ext cx="144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14B1F27-3149-47D8-A8EB-87F2DBC49FC7}"/>
              </a:ext>
            </a:extLst>
          </p:cNvPr>
          <p:cNvSpPr/>
          <p:nvPr/>
        </p:nvSpPr>
        <p:spPr>
          <a:xfrm>
            <a:off x="251520" y="10527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9A78568-573B-4C96-891C-27B0CE5C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86930"/>
            <a:ext cx="8280920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通常单信道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信号带宽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放大器带宽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，可实现信号的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无失真放大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916E0B-A46F-4B3F-BA6D-E9FF65FA6DE7}"/>
              </a:ext>
            </a:extLst>
          </p:cNvPr>
          <p:cNvSpPr/>
          <p:nvPr/>
        </p:nvSpPr>
        <p:spPr>
          <a:xfrm>
            <a:off x="251520" y="2101323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A72D6FE-04D9-494F-98BE-C17F5DF4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030243"/>
            <a:ext cx="8424936" cy="8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光信号的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放大输出波形与光信号脉冲的比特率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基本无关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，但是与工作区有关，具体来说与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脉宽</a:t>
            </a:r>
            <a:r>
              <a:rPr lang="en-US" altLang="zh-CN" sz="21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1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有关；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0DE6B-F572-43D5-9B5C-DE49E9AD7E56}"/>
              </a:ext>
            </a:extLst>
          </p:cNvPr>
          <p:cNvSpPr/>
          <p:nvPr/>
        </p:nvSpPr>
        <p:spPr>
          <a:xfrm>
            <a:off x="251520" y="31614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AF0EE6-60BD-46B0-B219-35A2847A6F00}"/>
              </a:ext>
            </a:extLst>
          </p:cNvPr>
          <p:cNvSpPr/>
          <p:nvPr/>
        </p:nvSpPr>
        <p:spPr>
          <a:xfrm>
            <a:off x="467544" y="4725144"/>
            <a:ext cx="8280920" cy="127227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但是在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大信号饱和放大工作区运用时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增益饱和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增益压缩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的影响，将导致输出波形的失真，这种现象称为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增益图形效应或简称图形效应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Effect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D807E-D26F-4451-A913-1B7AF0F07603}"/>
              </a:ext>
            </a:extLst>
          </p:cNvPr>
          <p:cNvSpPr/>
          <p:nvPr/>
        </p:nvSpPr>
        <p:spPr>
          <a:xfrm>
            <a:off x="251520" y="486916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四角 15">
            <a:extLst>
              <a:ext uri="{FF2B5EF4-FFF2-40B4-BE49-F238E27FC236}">
                <a16:creationId xmlns:a16="http://schemas.microsoft.com/office/drawing/2014/main" id="{2C0C9DBA-5D03-47CE-8D10-D5D80FFE5862}"/>
              </a:ext>
            </a:extLst>
          </p:cNvPr>
          <p:cNvSpPr/>
          <p:nvPr/>
        </p:nvSpPr>
        <p:spPr>
          <a:xfrm>
            <a:off x="179512" y="4002864"/>
            <a:ext cx="360040" cy="3622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7CDF-164A-4809-B681-2DD0ADE623B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07431" y="6226028"/>
            <a:ext cx="3311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5.17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光放大器响应特性</a:t>
            </a:r>
          </a:p>
        </p:txBody>
      </p:sp>
      <p:pic>
        <p:nvPicPr>
          <p:cNvPr id="110596" name="Picture 4" descr="05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6" r="9984"/>
          <a:stretch>
            <a:fillRect/>
          </a:stretch>
        </p:blipFill>
        <p:spPr bwMode="auto">
          <a:xfrm>
            <a:off x="35496" y="2852936"/>
            <a:ext cx="5232375" cy="33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F7E965-D1AC-4EDA-A570-7B5ABBF080C6}"/>
              </a:ext>
            </a:extLst>
          </p:cNvPr>
          <p:cNvSpPr txBox="1"/>
          <p:nvPr/>
        </p:nvSpPr>
        <p:spPr>
          <a:xfrm>
            <a:off x="35496" y="188640"/>
            <a:ext cx="3744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图形效应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Effect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974112-75CD-42E3-8E76-1BACA1CA653F}"/>
              </a:ext>
            </a:extLst>
          </p:cNvPr>
          <p:cNvSpPr/>
          <p:nvPr/>
        </p:nvSpPr>
        <p:spPr>
          <a:xfrm>
            <a:off x="395536" y="684000"/>
            <a:ext cx="8568529" cy="61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放大输出信号波形的失真程度由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光脉冲宽度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增益恢复时间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FAA961-0309-45C8-B48C-519D4D34FC63}"/>
              </a:ext>
            </a:extLst>
          </p:cNvPr>
          <p:cNvSpPr/>
          <p:nvPr/>
        </p:nvSpPr>
        <p:spPr>
          <a:xfrm>
            <a:off x="360000" y="1512000"/>
            <a:ext cx="8568529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脉宽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远大于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增益恢复时间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时，增益在很短的时间内就能恢复，波形失真很小，这种失真对数字脉冲传输不产生重要影响，因而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不存在图形效应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6FFB8D-EB82-4F98-AB1F-284F6C323FEF}"/>
              </a:ext>
            </a:extLst>
          </p:cNvPr>
          <p:cNvSpPr/>
          <p:nvPr/>
        </p:nvSpPr>
        <p:spPr>
          <a:xfrm>
            <a:off x="5580112" y="2804801"/>
            <a:ext cx="3456384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取几倍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时，波形失真和图形效应将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变得严重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7E7C1D-7369-4E47-874D-1D99B460DF7B}"/>
              </a:ext>
            </a:extLst>
          </p:cNvPr>
          <p:cNvSpPr/>
          <p:nvPr/>
        </p:nvSpPr>
        <p:spPr>
          <a:xfrm>
            <a:off x="5580112" y="4296527"/>
            <a:ext cx="3445616" cy="19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，即增益恢复时间远大于脉宽时，在某特定时刻的增益可认为是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，因而同样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不发生图形效应和波形失真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3AB1F8-EA91-45DA-8BF0-CF5630F24175}"/>
              </a:ext>
            </a:extLst>
          </p:cNvPr>
          <p:cNvSpPr txBox="1"/>
          <p:nvPr/>
        </p:nvSpPr>
        <p:spPr>
          <a:xfrm>
            <a:off x="179512" y="47045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脉宽：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τ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A6D5B7-4B4C-4525-8C59-082FDDC1ADF9}"/>
              </a:ext>
            </a:extLst>
          </p:cNvPr>
          <p:cNvSpPr txBox="1"/>
          <p:nvPr/>
        </p:nvSpPr>
        <p:spPr>
          <a:xfrm>
            <a:off x="323528" y="2985668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增益恢复时间：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259235A-BA7C-4841-BFAF-B18401D40F0F}"/>
              </a:ext>
            </a:extLst>
          </p:cNvPr>
          <p:cNvSpPr/>
          <p:nvPr/>
        </p:nvSpPr>
        <p:spPr>
          <a:xfrm>
            <a:off x="3147159" y="2893085"/>
            <a:ext cx="2120712" cy="11169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32492C-2EA9-4A7A-BDCA-160DDF13AFB2}"/>
              </a:ext>
            </a:extLst>
          </p:cNvPr>
          <p:cNvSpPr/>
          <p:nvPr/>
        </p:nvSpPr>
        <p:spPr>
          <a:xfrm>
            <a:off x="3107631" y="4050137"/>
            <a:ext cx="2120712" cy="106992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0BF7972-03C4-4CC7-871E-090CBE527950}"/>
              </a:ext>
            </a:extLst>
          </p:cNvPr>
          <p:cNvSpPr/>
          <p:nvPr/>
        </p:nvSpPr>
        <p:spPr>
          <a:xfrm>
            <a:off x="3035623" y="5192075"/>
            <a:ext cx="2120712" cy="102466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1CB63DF-440C-45BE-AED4-B436E3E31823}"/>
              </a:ext>
            </a:extLst>
          </p:cNvPr>
          <p:cNvCxnSpPr/>
          <p:nvPr/>
        </p:nvCxnSpPr>
        <p:spPr>
          <a:xfrm>
            <a:off x="107504" y="620688"/>
            <a:ext cx="356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E659638-8267-4183-8B6A-96168C1972F8}"/>
              </a:ext>
            </a:extLst>
          </p:cNvPr>
          <p:cNvSpPr/>
          <p:nvPr/>
        </p:nvSpPr>
        <p:spPr>
          <a:xfrm>
            <a:off x="179512" y="98072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88BDEA-EF65-4915-B05C-CC140B0F3248}"/>
              </a:ext>
            </a:extLst>
          </p:cNvPr>
          <p:cNvSpPr/>
          <p:nvPr/>
        </p:nvSpPr>
        <p:spPr>
          <a:xfrm>
            <a:off x="180157" y="162880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048161-CBE8-4A7F-AB02-FD2AED22A28E}"/>
              </a:ext>
            </a:extLst>
          </p:cNvPr>
          <p:cNvSpPr/>
          <p:nvPr/>
        </p:nvSpPr>
        <p:spPr>
          <a:xfrm>
            <a:off x="5364733" y="292494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D30C7D-6E70-4FB2-A83A-6C1D8774037A}"/>
              </a:ext>
            </a:extLst>
          </p:cNvPr>
          <p:cNvSpPr/>
          <p:nvPr/>
        </p:nvSpPr>
        <p:spPr>
          <a:xfrm>
            <a:off x="5364088" y="44371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4" grpId="0"/>
      <p:bldP spid="12" grpId="0" animBg="1"/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DF68-626E-4E71-A370-0157EAF6F00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755576" y="2379272"/>
            <a:ext cx="7848872" cy="79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例如，将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用于放大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光脉冲信号的实验中均未观察到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波形失真和图形效应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E15CE1-7B2A-4A77-89F0-6B61789A3560}"/>
              </a:ext>
            </a:extLst>
          </p:cNvPr>
          <p:cNvSpPr txBox="1"/>
          <p:nvPr/>
        </p:nvSpPr>
        <p:spPr>
          <a:xfrm>
            <a:off x="107504" y="404664"/>
            <a:ext cx="30731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的图形效应？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69A52FF-4F2B-4BD9-B863-140060F91D3C}"/>
              </a:ext>
            </a:extLst>
          </p:cNvPr>
          <p:cNvCxnSpPr/>
          <p:nvPr/>
        </p:nvCxnSpPr>
        <p:spPr>
          <a:xfrm>
            <a:off x="179512" y="836712"/>
            <a:ext cx="273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3809D12-E35B-4F11-AA75-763211B3B303}"/>
              </a:ext>
            </a:extLst>
          </p:cNvPr>
          <p:cNvSpPr/>
          <p:nvPr/>
        </p:nvSpPr>
        <p:spPr>
          <a:xfrm>
            <a:off x="179512" y="134076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3A09F9-FBFD-4E05-A975-430B59984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04" y="1213614"/>
            <a:ext cx="8424168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中，增益恢复时间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i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≈10 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为几皮秒至几百皮秒的超短光脉冲，均满足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i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，因而均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不产生波形失真和图形效应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A604D8-C8DF-4E5C-928E-175811C37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717032"/>
            <a:ext cx="8279384" cy="121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的宽带特性亦非常适用于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模拟光信号的放大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，例如，在放大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 MHz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GHz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调幅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调频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光信号时，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亦有平坦的响应特性。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676876-C209-4A62-AA22-AB644150AE45}"/>
              </a:ext>
            </a:extLst>
          </p:cNvPr>
          <p:cNvSpPr/>
          <p:nvPr/>
        </p:nvSpPr>
        <p:spPr>
          <a:xfrm>
            <a:off x="252165" y="386104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5CB6868C-3D50-44A2-86C3-5289EF18FA21}"/>
              </a:ext>
            </a:extLst>
          </p:cNvPr>
          <p:cNvSpPr/>
          <p:nvPr/>
        </p:nvSpPr>
        <p:spPr>
          <a:xfrm>
            <a:off x="395535" y="2420888"/>
            <a:ext cx="432049" cy="3600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9" grpId="0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C84-9EED-4227-BEBF-1CFD8F96F25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39750" y="1628800"/>
            <a:ext cx="8207375" cy="92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但需要满足多信道的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总带宽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包括每路信号带宽和各信道间的隔离带宽之总和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放大器带宽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79512" y="188640"/>
            <a:ext cx="295213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多信道放大特性 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AA5AE13-5810-4394-BBE1-B47390D4A7F7}"/>
              </a:ext>
            </a:extLst>
          </p:cNvPr>
          <p:cNvCxnSpPr/>
          <p:nvPr/>
        </p:nvCxnSpPr>
        <p:spPr>
          <a:xfrm>
            <a:off x="323528" y="620688"/>
            <a:ext cx="25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FF06F0F-AC08-4588-8A64-441CF0F54815}"/>
              </a:ext>
            </a:extLst>
          </p:cNvPr>
          <p:cNvSpPr/>
          <p:nvPr/>
        </p:nvSpPr>
        <p:spPr>
          <a:xfrm>
            <a:off x="324173" y="10527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6734D3-0825-4F80-A138-B9AD1984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764704"/>
            <a:ext cx="8207375" cy="61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的宽带放大特性可同时放大多路信号；  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116CE3-E2D0-4648-873D-81716A346C3A}"/>
              </a:ext>
            </a:extLst>
          </p:cNvPr>
          <p:cNvSpPr/>
          <p:nvPr/>
        </p:nvSpPr>
        <p:spPr>
          <a:xfrm>
            <a:off x="323528" y="177281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1AF5151-5BD7-4C90-BFF3-4128C3FC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780928"/>
            <a:ext cx="8207375" cy="8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亦非常适用于波分复用（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WDM</a:t>
            </a:r>
            <a:r>
              <a:rPr lang="zh-CN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）或光频分复用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光波通信中；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550E233-1262-49A4-81DB-9AB5D615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933056"/>
            <a:ext cx="8207375" cy="205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多路信号通过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同时放大时一个重要问题是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信道间的串音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串音主要起因有两个因素：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一是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四波混频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FWM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或互调制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二是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交叉调制或交叉饱和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C0890E-4775-48AC-927D-D2116B11DD7D}"/>
              </a:ext>
            </a:extLst>
          </p:cNvPr>
          <p:cNvSpPr/>
          <p:nvPr/>
        </p:nvSpPr>
        <p:spPr>
          <a:xfrm>
            <a:off x="575840" y="2774046"/>
            <a:ext cx="8171087" cy="81364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8E3C43-AA0F-48CD-BFB5-22958E2E5E41}"/>
              </a:ext>
            </a:extLst>
          </p:cNvPr>
          <p:cNvSpPr/>
          <p:nvPr/>
        </p:nvSpPr>
        <p:spPr>
          <a:xfrm>
            <a:off x="323528" y="414908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9" grpId="0" animBg="1"/>
      <p:bldP spid="10" grpId="0"/>
      <p:bldP spid="12" grpId="0"/>
      <p:bldP spid="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03E5-79E7-4167-92F9-60099AD438C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-108520" y="-27384"/>
            <a:ext cx="8207375" cy="70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en-US" altLang="zh-CN" sz="2600" b="1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多路信号信道四波混频或互调制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4D9060-7898-4D42-B978-CAE492314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89" y="4486768"/>
            <a:ext cx="8207375" cy="16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中，上能级载流子的寿命典型值为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≈10 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半导体激光器的载流子寿命为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ns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），因此信道间隔即使降至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kHz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，条件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也满足，实际通信系统中，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MHz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，因此完全可忽略这类串音。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C28082-EA04-4FB2-ADF5-5DA9FCECC179}"/>
              </a:ext>
            </a:extLst>
          </p:cNvPr>
          <p:cNvCxnSpPr/>
          <p:nvPr/>
        </p:nvCxnSpPr>
        <p:spPr>
          <a:xfrm>
            <a:off x="250751" y="648000"/>
            <a:ext cx="493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56DC7D1-132D-47F8-AB71-CD985C869C44}"/>
              </a:ext>
            </a:extLst>
          </p:cNvPr>
          <p:cNvSpPr/>
          <p:nvPr/>
        </p:nvSpPr>
        <p:spPr>
          <a:xfrm>
            <a:off x="324173" y="992871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ACB4BD-8AA7-45AB-A709-F24288E8E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840143"/>
            <a:ext cx="8207375" cy="208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在多路信号通过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同时放大时，铒光纤中载流子数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将受到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的差频调制，因此铒光纤的增益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和折射率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受到频率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的调制，这种由多路信号产生的调制称为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增益和折射率光栅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，此光栅将部分信号从一个信道散射到另一个信道，称为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信道串音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，亦可看作是非线性效应产生的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四波混频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互调制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0B9873-F94E-4332-9AE5-D07C531E1D1E}"/>
              </a:ext>
            </a:extLst>
          </p:cNvPr>
          <p:cNvSpPr/>
          <p:nvPr/>
        </p:nvSpPr>
        <p:spPr>
          <a:xfrm>
            <a:off x="324173" y="342709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3EC5C9-3D9B-4B30-840D-C7126913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89" y="3283074"/>
            <a:ext cx="8207375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通常，当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时，调制频率很高，载流子寿命很长，相比之下载流子数因折射率和增益的变化很慢，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信道串音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就可忽略；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BC0B98-F1D2-4842-A6E5-CBFA6A1ED1F5}"/>
              </a:ext>
            </a:extLst>
          </p:cNvPr>
          <p:cNvSpPr/>
          <p:nvPr/>
        </p:nvSpPr>
        <p:spPr>
          <a:xfrm>
            <a:off x="323528" y="463988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D88921D-AFB5-468B-A0BB-9705FE4D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22" y="4941168"/>
            <a:ext cx="8388350" cy="1152525"/>
          </a:xfrm>
          <a:prstGeom prst="rect">
            <a:avLst/>
          </a:prstGeom>
          <a:solidFill>
            <a:srgbClr val="00B050">
              <a:alpha val="26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176-B801-41E1-AA2F-648A00444A7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4213" y="981075"/>
            <a:ext cx="8135937" cy="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    </a:t>
            </a:r>
            <a:endParaRPr lang="zh-CN" altLang="en-US" sz="2200" b="1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022416" y="560293"/>
            <a:ext cx="4431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5.5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掺铒光纤放大器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EDFA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ABEC2B7-3F3B-4AC2-83A0-B64722CF6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58493"/>
              </p:ext>
            </p:extLst>
          </p:nvPr>
        </p:nvGraphicFramePr>
        <p:xfrm>
          <a:off x="1211288" y="1268760"/>
          <a:ext cx="6408712" cy="219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name="Microsoft Drawing" r:id="rId4" imgW="2905200" imgH="995400" progId="MSDraw">
                  <p:embed/>
                </p:oleObj>
              </mc:Choice>
              <mc:Fallback>
                <p:oleObj name="Microsoft Drawing" r:id="rId4" imgW="2905200" imgH="995400" progId="MSDraw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88" y="1268760"/>
                        <a:ext cx="6408712" cy="2194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80DA8D0-FD99-42C0-84EA-A08F5639B098}"/>
              </a:ext>
            </a:extLst>
          </p:cNvPr>
          <p:cNvSpPr/>
          <p:nvPr/>
        </p:nvSpPr>
        <p:spPr>
          <a:xfrm>
            <a:off x="755576" y="3645024"/>
            <a:ext cx="7966646" cy="86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掺杂光纤放大器利用掺入石英光纤的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稀土离子作为增益介质，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在泵浦光的激发下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实现光信号的放大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C37C46-295C-499A-BF22-5D4B272862D7}"/>
              </a:ext>
            </a:extLst>
          </p:cNvPr>
          <p:cNvSpPr/>
          <p:nvPr/>
        </p:nvSpPr>
        <p:spPr>
          <a:xfrm>
            <a:off x="810344" y="5024027"/>
            <a:ext cx="8154144" cy="9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特性：掺杂放大器的特性主要由</a:t>
            </a:r>
            <a:r>
              <a:rPr lang="zh-CN" altLang="en-US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掺杂元素</a:t>
            </a:r>
            <a:r>
              <a:rPr lang="zh-C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决定，而不是由起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主介质</a:t>
            </a:r>
            <a:r>
              <a:rPr lang="zh-CN" altLang="en-US" sz="2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作用的石英光纤决定。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743A01F-526E-4032-BB2C-C8F7FB0D5B14}"/>
              </a:ext>
            </a:extLst>
          </p:cNvPr>
          <p:cNvCxnSpPr/>
          <p:nvPr/>
        </p:nvCxnSpPr>
        <p:spPr>
          <a:xfrm>
            <a:off x="2088192" y="1008000"/>
            <a:ext cx="421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876B7E9-BBB9-4500-B89C-2FE32049B9BC}"/>
              </a:ext>
            </a:extLst>
          </p:cNvPr>
          <p:cNvSpPr/>
          <p:nvPr/>
        </p:nvSpPr>
        <p:spPr>
          <a:xfrm>
            <a:off x="539552" y="378904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39B3EC-6E13-40DC-B500-75A1FA7450A3}"/>
              </a:ext>
            </a:extLst>
          </p:cNvPr>
          <p:cNvSpPr/>
          <p:nvPr/>
        </p:nvSpPr>
        <p:spPr>
          <a:xfrm>
            <a:off x="539552" y="5157192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9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099E-C76F-4C0B-A14A-DE7DAF89943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48000" y="3564000"/>
            <a:ext cx="8064698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光放大系统中，由于增益恢复时间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200" b="1" baseline="-25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较长，一般不存在图形效应，即使运用于饱和区，由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交叉饱和导致的串音亦可忽略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079748-9348-4386-94B8-8BCA139C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24"/>
            <a:ext cx="2079650" cy="70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交叉饱和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7F68122-A2C3-4247-80B1-377AD887429D}"/>
              </a:ext>
            </a:extLst>
          </p:cNvPr>
          <p:cNvCxnSpPr/>
          <p:nvPr/>
        </p:nvCxnSpPr>
        <p:spPr>
          <a:xfrm>
            <a:off x="395536" y="684000"/>
            <a:ext cx="172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3B199A9-1DD2-4EF6-AE6B-530DB44DF3D0}"/>
              </a:ext>
            </a:extLst>
          </p:cNvPr>
          <p:cNvSpPr/>
          <p:nvPr/>
        </p:nvSpPr>
        <p:spPr>
          <a:xfrm>
            <a:off x="468189" y="112474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B6FE6CB-3520-4BDE-A6F8-DF4F65D5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" y="972000"/>
            <a:ext cx="8056314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交叉饱和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是指某特定信道的响应不仅是由其自身功率造成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称自饱和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而且也受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相邻信道的功率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的影响而引起，这种效应引起的串音是所有放大器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共有的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A6FCC1-53C8-408F-9524-576D34DB64B4}"/>
              </a:ext>
            </a:extLst>
          </p:cNvPr>
          <p:cNvSpPr/>
          <p:nvPr/>
        </p:nvSpPr>
        <p:spPr>
          <a:xfrm>
            <a:off x="467544" y="28529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21E2244-9215-4112-A11E-BBB3A925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556000"/>
            <a:ext cx="8424738" cy="61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但当放大器用于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非饱和区时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，即可避免这种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串音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3558E8-B3D4-45FC-9487-C00232661D55}"/>
              </a:ext>
            </a:extLst>
          </p:cNvPr>
          <p:cNvSpPr/>
          <p:nvPr/>
        </p:nvSpPr>
        <p:spPr>
          <a:xfrm>
            <a:off x="467544" y="371705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9" grpId="0" animBg="1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39552" y="1885816"/>
            <a:ext cx="8280920" cy="125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第一期研究结果使系统通信容量达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≈1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(Tb/s)·km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，比特率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和传输距离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分别达到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Gb/s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   (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Gb/s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km);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990C-759A-4076-97E6-45D92378F05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9604" y="112857"/>
            <a:ext cx="370030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5.5.4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的系统应用 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39750" y="2205038"/>
            <a:ext cx="79930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39750" y="4437063"/>
            <a:ext cx="799306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22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932491-8755-4AF1-9512-E37A96D5B837}"/>
              </a:ext>
            </a:extLst>
          </p:cNvPr>
          <p:cNvSpPr/>
          <p:nvPr/>
        </p:nvSpPr>
        <p:spPr>
          <a:xfrm>
            <a:off x="590674" y="834802"/>
            <a:ext cx="8085782" cy="866006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高增益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高功率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宽带宽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低噪声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低串音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低插损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等优良特性，早在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年就开始系统应用研究；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CEC12-BAEF-41B8-AC81-E6761E64EF53}"/>
              </a:ext>
            </a:extLst>
          </p:cNvPr>
          <p:cNvSpPr/>
          <p:nvPr/>
        </p:nvSpPr>
        <p:spPr>
          <a:xfrm>
            <a:off x="539552" y="4845897"/>
            <a:ext cx="8075240" cy="887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采用直线长距离传输试验方案，取得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(Tb/s)·km</a:t>
            </a:r>
          </a:p>
          <a:p>
            <a:pPr>
              <a:lnSpc>
                <a:spcPct val="13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Gb/s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10073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Gb/s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3B3AAD-D139-44E0-921C-391883E3DB4D}"/>
              </a:ext>
            </a:extLst>
          </p:cNvPr>
          <p:cNvSpPr/>
          <p:nvPr/>
        </p:nvSpPr>
        <p:spPr>
          <a:xfrm>
            <a:off x="590674" y="5769237"/>
            <a:ext cx="8085782" cy="61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这些试验成功后，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立即在光波通信系统中得到了广泛应用。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F807477-903A-4F0D-917E-D5604AE3512F}"/>
              </a:ext>
            </a:extLst>
          </p:cNvPr>
          <p:cNvCxnSpPr/>
          <p:nvPr/>
        </p:nvCxnSpPr>
        <p:spPr>
          <a:xfrm>
            <a:off x="179512" y="544905"/>
            <a:ext cx="3384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08570D-8905-41B8-A6DA-658731D6E8EE}"/>
              </a:ext>
            </a:extLst>
          </p:cNvPr>
          <p:cNvSpPr/>
          <p:nvPr/>
        </p:nvSpPr>
        <p:spPr>
          <a:xfrm>
            <a:off x="539552" y="837184"/>
            <a:ext cx="8147248" cy="86362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EDFB0B-D9CE-4825-80D3-6022F72BCAB0}"/>
              </a:ext>
            </a:extLst>
          </p:cNvPr>
          <p:cNvSpPr/>
          <p:nvPr/>
        </p:nvSpPr>
        <p:spPr>
          <a:xfrm>
            <a:off x="323528" y="199377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592C21-34CB-4C0A-9896-FCF3429F326F}"/>
              </a:ext>
            </a:extLst>
          </p:cNvPr>
          <p:cNvSpPr/>
          <p:nvPr/>
        </p:nvSpPr>
        <p:spPr>
          <a:xfrm>
            <a:off x="323528" y="501320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A367F5C7-F8B5-4024-92A2-64DF806F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402920"/>
            <a:ext cx="8280920" cy="117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其后又采用环路系统模拟长距离传输，结果达到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 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(Tb/s)·km</a:t>
            </a:r>
          </a:p>
          <a:p>
            <a:pPr algn="just">
              <a:lnSpc>
                <a:spcPct val="130000"/>
              </a:lnSpc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21000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Gb/s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14300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km);   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C52AAA-0ACC-4B41-AA18-3F6A01D38EE4}"/>
              </a:ext>
            </a:extLst>
          </p:cNvPr>
          <p:cNvSpPr/>
          <p:nvPr/>
        </p:nvSpPr>
        <p:spPr>
          <a:xfrm>
            <a:off x="324173" y="350100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332353-5EF4-4750-8F8F-D0E921815952}"/>
              </a:ext>
            </a:extLst>
          </p:cNvPr>
          <p:cNvSpPr/>
          <p:nvPr/>
        </p:nvSpPr>
        <p:spPr>
          <a:xfrm>
            <a:off x="324173" y="6057293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3" grpId="0"/>
      <p:bldP spid="4" grpId="0"/>
      <p:bldP spid="14" grpId="0" animBg="1"/>
      <p:bldP spid="15" grpId="0" animBg="1"/>
      <p:bldP spid="16" grpId="0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B904-4D4B-47B4-AC23-4A17EDA86286}" type="slidenum">
              <a:rPr lang="en-US" altLang="zh-CN"/>
              <a:pPr/>
              <a:t>32</a:t>
            </a:fld>
            <a:endParaRPr lang="en-US" altLang="zh-CN" dirty="0"/>
          </a:p>
        </p:txBody>
      </p:sp>
      <p:pic>
        <p:nvPicPr>
          <p:cNvPr id="115715" name="Picture 3" descr="05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r="27150"/>
          <a:stretch>
            <a:fillRect/>
          </a:stretch>
        </p:blipFill>
        <p:spPr bwMode="auto">
          <a:xfrm>
            <a:off x="323528" y="836712"/>
            <a:ext cx="4786863" cy="53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67544" y="6237312"/>
            <a:ext cx="5184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光波系统中的可能应用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9718AB-5BE5-4892-B5B1-CB83ABD95877}"/>
              </a:ext>
            </a:extLst>
          </p:cNvPr>
          <p:cNvSpPr txBox="1"/>
          <p:nvPr/>
        </p:nvSpPr>
        <p:spPr>
          <a:xfrm>
            <a:off x="179512" y="188640"/>
            <a:ext cx="4858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在光波系统中的可能应用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2AA141-7B95-4713-AE69-68A40509D996}"/>
              </a:ext>
            </a:extLst>
          </p:cNvPr>
          <p:cNvSpPr txBox="1"/>
          <p:nvPr/>
        </p:nvSpPr>
        <p:spPr>
          <a:xfrm>
            <a:off x="5148064" y="1412776"/>
            <a:ext cx="2525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线路放大器；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A0FC45-8CF4-4478-BA13-7581C4CF2B23}"/>
              </a:ext>
            </a:extLst>
          </p:cNvPr>
          <p:cNvSpPr txBox="1"/>
          <p:nvPr/>
        </p:nvSpPr>
        <p:spPr>
          <a:xfrm>
            <a:off x="5148064" y="2638073"/>
            <a:ext cx="2454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②、后置放大器；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F57A81-8B45-4CE1-86B2-DCFA01946CE6}"/>
              </a:ext>
            </a:extLst>
          </p:cNvPr>
          <p:cNvSpPr txBox="1"/>
          <p:nvPr/>
        </p:nvSpPr>
        <p:spPr>
          <a:xfrm>
            <a:off x="5148064" y="3861048"/>
            <a:ext cx="2454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③、前置放大器；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6FD6F6-811A-4E96-B9B4-217B703937A2}"/>
              </a:ext>
            </a:extLst>
          </p:cNvPr>
          <p:cNvSpPr txBox="1"/>
          <p:nvPr/>
        </p:nvSpPr>
        <p:spPr>
          <a:xfrm>
            <a:off x="5148064" y="5157192"/>
            <a:ext cx="4156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④、补偿分支损耗功率放大器；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EC0E65-A95C-42E3-83C7-D64D2C3474FA}"/>
              </a:ext>
            </a:extLst>
          </p:cNvPr>
          <p:cNvCxnSpPr/>
          <p:nvPr/>
        </p:nvCxnSpPr>
        <p:spPr>
          <a:xfrm>
            <a:off x="251520" y="620688"/>
            <a:ext cx="46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27EE01-0F12-4D41-AEC5-A97DCAFF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7" y="2925361"/>
            <a:ext cx="7822799" cy="3311951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765-55EF-41A6-B1B5-44B08C6D19B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79387" y="6300028"/>
            <a:ext cx="7993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5.18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7011F6-2268-45EB-8C81-F3EF278DB4DE}"/>
              </a:ext>
            </a:extLst>
          </p:cNvPr>
          <p:cNvSpPr txBox="1"/>
          <p:nvPr/>
        </p:nvSpPr>
        <p:spPr>
          <a:xfrm>
            <a:off x="179512" y="188640"/>
            <a:ext cx="50833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在干线光波系统中的应用：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521C8A-04E0-402C-ACE1-8848164B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82" y="792000"/>
            <a:ext cx="8135937" cy="48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5.18(a)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普通无中继系统，传输距离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很短；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629F10-5757-4E7A-BCB9-BA2A6D71B3B2}"/>
              </a:ext>
            </a:extLst>
          </p:cNvPr>
          <p:cNvSpPr txBox="1"/>
          <p:nvPr/>
        </p:nvSpPr>
        <p:spPr>
          <a:xfrm>
            <a:off x="5796136" y="3949606"/>
            <a:ext cx="2339102" cy="446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传输距离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受限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1E3B08-3496-4312-A9DA-2F50466F42B6}"/>
              </a:ext>
            </a:extLst>
          </p:cNvPr>
          <p:cNvSpPr/>
          <p:nvPr/>
        </p:nvSpPr>
        <p:spPr>
          <a:xfrm>
            <a:off x="2367170" y="2988455"/>
            <a:ext cx="3846168" cy="137664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28D9D9-5A9C-4DFA-AE15-ED79BB6682F2}"/>
              </a:ext>
            </a:extLst>
          </p:cNvPr>
          <p:cNvSpPr/>
          <p:nvPr/>
        </p:nvSpPr>
        <p:spPr>
          <a:xfrm>
            <a:off x="610790" y="1512000"/>
            <a:ext cx="8281690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5.18(b)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分别用作光发送机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后置功率放大器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和光接收机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前置放大器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，采用无任何中继器的方案已使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Gb/s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的信号传输距离超过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7BAA119-059F-4597-AF0E-95D11B0D2C0B}"/>
              </a:ext>
            </a:extLst>
          </p:cNvPr>
          <p:cNvSpPr/>
          <p:nvPr/>
        </p:nvSpPr>
        <p:spPr>
          <a:xfrm>
            <a:off x="2123728" y="4670925"/>
            <a:ext cx="4089608" cy="14943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884DEB-A56B-4C3C-B7E6-2450C12F50CD}"/>
              </a:ext>
            </a:extLst>
          </p:cNvPr>
          <p:cNvSpPr txBox="1"/>
          <p:nvPr/>
        </p:nvSpPr>
        <p:spPr>
          <a:xfrm>
            <a:off x="5652120" y="5749806"/>
            <a:ext cx="2643672" cy="4462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B~2 Gb/</a:t>
            </a:r>
            <a:r>
              <a:rPr lang="en-US" altLang="zh-CN" sz="23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s,L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&gt;300 km</a:t>
            </a:r>
            <a:endParaRPr lang="zh-CN" altLang="en-US"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3523B1A-7461-4016-9497-1B1E3AFA69F9}"/>
              </a:ext>
            </a:extLst>
          </p:cNvPr>
          <p:cNvCxnSpPr/>
          <p:nvPr/>
        </p:nvCxnSpPr>
        <p:spPr>
          <a:xfrm>
            <a:off x="251520" y="620688"/>
            <a:ext cx="46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62BBB3F-4D30-49B1-ABAF-E4313B26CA9E}"/>
              </a:ext>
            </a:extLst>
          </p:cNvPr>
          <p:cNvSpPr/>
          <p:nvPr/>
        </p:nvSpPr>
        <p:spPr>
          <a:xfrm>
            <a:off x="395536" y="98072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907616-6F8C-4097-A829-413FCB04AEB9}"/>
              </a:ext>
            </a:extLst>
          </p:cNvPr>
          <p:cNvSpPr/>
          <p:nvPr/>
        </p:nvSpPr>
        <p:spPr>
          <a:xfrm>
            <a:off x="395536" y="162880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1" grpId="0" animBg="1"/>
      <p:bldP spid="12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9CE2-13D9-4DA9-934A-7FED45905D8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755576" y="6372036"/>
            <a:ext cx="5689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5.18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39552" y="1404000"/>
            <a:ext cx="8280920" cy="8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为系统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中继器的级联，每段间接入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混合中继，以提高系统性能，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延长通信距离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18791" name="Picture 7" descr="05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56601" r="23648" b="13919"/>
          <a:stretch>
            <a:fillRect/>
          </a:stretch>
        </p:blipFill>
        <p:spPr bwMode="auto">
          <a:xfrm>
            <a:off x="754907" y="4494119"/>
            <a:ext cx="5760640" cy="188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467544" y="2427217"/>
            <a:ext cx="8209160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中采用在线多级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光中继器，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混合中继器组合系统，以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延长通信距离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012436-27BF-4F0E-85CB-38787D4F5210}"/>
              </a:ext>
            </a:extLst>
          </p:cNvPr>
          <p:cNvSpPr txBox="1"/>
          <p:nvPr/>
        </p:nvSpPr>
        <p:spPr>
          <a:xfrm>
            <a:off x="179512" y="116632"/>
            <a:ext cx="4858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B68697-E3A8-4254-9478-EDC8421A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06" y="3344366"/>
            <a:ext cx="5760641" cy="11915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3128E-221B-4646-A1B0-D22244908E5E}"/>
              </a:ext>
            </a:extLst>
          </p:cNvPr>
          <p:cNvSpPr/>
          <p:nvPr/>
        </p:nvSpPr>
        <p:spPr>
          <a:xfrm>
            <a:off x="539552" y="620688"/>
            <a:ext cx="4087979" cy="535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为普通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混合中继系统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3CCC2D-A921-4349-AF04-5388C04EF741}"/>
              </a:ext>
            </a:extLst>
          </p:cNvPr>
          <p:cNvSpPr txBox="1"/>
          <p:nvPr/>
        </p:nvSpPr>
        <p:spPr>
          <a:xfrm>
            <a:off x="6516217" y="4551511"/>
            <a:ext cx="2448271" cy="46166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中继器的作用？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5ED53A-9F46-49D0-98B7-8A4A8626914A}"/>
              </a:ext>
            </a:extLst>
          </p:cNvPr>
          <p:cNvCxnSpPr/>
          <p:nvPr/>
        </p:nvCxnSpPr>
        <p:spPr>
          <a:xfrm>
            <a:off x="251520" y="548680"/>
            <a:ext cx="46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DAAF92D-9E03-4E6D-8A4D-EE6F4DE432E8}"/>
              </a:ext>
            </a:extLst>
          </p:cNvPr>
          <p:cNvSpPr/>
          <p:nvPr/>
        </p:nvSpPr>
        <p:spPr>
          <a:xfrm>
            <a:off x="323528" y="83673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E73914-635A-45F7-B6FB-A4D5B0BFC558}"/>
              </a:ext>
            </a:extLst>
          </p:cNvPr>
          <p:cNvSpPr/>
          <p:nvPr/>
        </p:nvSpPr>
        <p:spPr>
          <a:xfrm>
            <a:off x="323528" y="151631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E39217-63FB-43B9-A7BA-47EB0ED341BA}"/>
              </a:ext>
            </a:extLst>
          </p:cNvPr>
          <p:cNvSpPr/>
          <p:nvPr/>
        </p:nvSpPr>
        <p:spPr>
          <a:xfrm>
            <a:off x="323528" y="256490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2" grpId="0"/>
      <p:bldP spid="3" grpId="0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D7CA-5223-4814-8269-55448FC5329C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131074" name="Picture 2" descr="05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85217" r="22867"/>
          <a:stretch>
            <a:fillRect/>
          </a:stretch>
        </p:blipFill>
        <p:spPr bwMode="auto">
          <a:xfrm>
            <a:off x="161764" y="4797152"/>
            <a:ext cx="8820472" cy="14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115616" y="6331723"/>
            <a:ext cx="6911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5.18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68190" y="836712"/>
            <a:ext cx="8279308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为不设置再生中继器的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全光放大长距离通信系统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，运用于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低速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小于等于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Gb/s)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窄谱线光发送机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低色散或零色散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光纤通信系统；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FC8F53-703D-408A-921C-F945DD7AF070}"/>
              </a:ext>
            </a:extLst>
          </p:cNvPr>
          <p:cNvSpPr txBox="1"/>
          <p:nvPr/>
        </p:nvSpPr>
        <p:spPr>
          <a:xfrm>
            <a:off x="35496" y="188640"/>
            <a:ext cx="80953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全光长距离通信系统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D86F61-E4A4-4398-A308-C7F2368A5C7A}"/>
              </a:ext>
            </a:extLst>
          </p:cNvPr>
          <p:cNvSpPr txBox="1"/>
          <p:nvPr/>
        </p:nvSpPr>
        <p:spPr>
          <a:xfrm>
            <a:off x="4878417" y="5631631"/>
            <a:ext cx="3587842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全光放大长距离通信系统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1748CB-EDC1-4DA3-8C37-D8C6CA4A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306495"/>
            <a:ext cx="8279308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方案，当接入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在线放大器后，使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的信号传输距离超过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B1485E-A7AB-40C2-B061-824886F69438}"/>
              </a:ext>
            </a:extLst>
          </p:cNvPr>
          <p:cNvSpPr/>
          <p:nvPr/>
        </p:nvSpPr>
        <p:spPr>
          <a:xfrm>
            <a:off x="251520" y="97795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5755F7-14D8-4765-94E1-C51E18413FA0}"/>
              </a:ext>
            </a:extLst>
          </p:cNvPr>
          <p:cNvCxnSpPr/>
          <p:nvPr/>
        </p:nvCxnSpPr>
        <p:spPr>
          <a:xfrm>
            <a:off x="137966" y="620688"/>
            <a:ext cx="781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F578F5C-4348-4390-A274-5C333C2E4D15}"/>
              </a:ext>
            </a:extLst>
          </p:cNvPr>
          <p:cNvSpPr/>
          <p:nvPr/>
        </p:nvSpPr>
        <p:spPr>
          <a:xfrm>
            <a:off x="251520" y="242088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4DCAAD0-1B07-472B-B32E-1D66296A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11" y="3380865"/>
            <a:ext cx="8135937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当采用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FSK (Frequency-shift Keying,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频移键控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相干技术传输方案，系统每隔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，共接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的信号传输距离超过了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ECD5D2-0CCF-47DF-9716-711922808D26}"/>
              </a:ext>
            </a:extLst>
          </p:cNvPr>
          <p:cNvSpPr/>
          <p:nvPr/>
        </p:nvSpPr>
        <p:spPr>
          <a:xfrm>
            <a:off x="251520" y="3516235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1" grpId="0" animBg="1"/>
      <p:bldP spid="12" grpId="0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C0-5593-45D8-B23A-84ABFBDCFF0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611956" y="1080000"/>
            <a:ext cx="8064500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的宽带放大特性将多个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串接，组成无再生中继的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全光放大系统，特别适用于传输多路信号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D5F3C0-B27A-4640-A850-129FA02DA39F}"/>
              </a:ext>
            </a:extLst>
          </p:cNvPr>
          <p:cNvSpPr txBox="1"/>
          <p:nvPr/>
        </p:nvSpPr>
        <p:spPr>
          <a:xfrm>
            <a:off x="107504" y="332656"/>
            <a:ext cx="4858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在干线光波系统中的应用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DF3CE49-5425-48EA-83A3-01151596781E}"/>
              </a:ext>
            </a:extLst>
          </p:cNvPr>
          <p:cNvCxnSpPr/>
          <p:nvPr/>
        </p:nvCxnSpPr>
        <p:spPr>
          <a:xfrm>
            <a:off x="179512" y="764704"/>
            <a:ext cx="46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5F7A36B-0BD7-46C6-9AAA-C279F41C5EC7}"/>
              </a:ext>
            </a:extLst>
          </p:cNvPr>
          <p:cNvSpPr/>
          <p:nvPr/>
        </p:nvSpPr>
        <p:spPr>
          <a:xfrm>
            <a:off x="395932" y="1237227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180243-74A3-4B2C-B208-0EC6392D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133624"/>
            <a:ext cx="7929066" cy="74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例如，在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1547.8 nm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1560.7 nm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的带宽内，当信道间隔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时，可以设置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449EB63-E0E7-443E-8196-0E5B744A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386615"/>
            <a:ext cx="8073082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信号的传输距离已超过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，并已投入使用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BD7737-E476-4A83-874F-216859F7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1128"/>
            <a:ext cx="8064500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采用光孤子脉冲传输方案的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Gb/s,  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信道的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系统，其传输距离已达到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B88E8E-2450-4DCF-94B7-D919D1F8F658}"/>
              </a:ext>
            </a:extLst>
          </p:cNvPr>
          <p:cNvSpPr/>
          <p:nvPr/>
        </p:nvSpPr>
        <p:spPr>
          <a:xfrm>
            <a:off x="323528" y="350100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00BBF0-08A3-4FF6-B5A9-ACBC8771AC49}"/>
              </a:ext>
            </a:extLst>
          </p:cNvPr>
          <p:cNvSpPr/>
          <p:nvPr/>
        </p:nvSpPr>
        <p:spPr>
          <a:xfrm>
            <a:off x="323528" y="472514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四角 13">
            <a:extLst>
              <a:ext uri="{FF2B5EF4-FFF2-40B4-BE49-F238E27FC236}">
                <a16:creationId xmlns:a16="http://schemas.microsoft.com/office/drawing/2014/main" id="{8A5B2E0D-84C5-4EF0-ABD2-228CE320E554}"/>
              </a:ext>
            </a:extLst>
          </p:cNvPr>
          <p:cNvSpPr/>
          <p:nvPr/>
        </p:nvSpPr>
        <p:spPr>
          <a:xfrm>
            <a:off x="323528" y="2132856"/>
            <a:ext cx="432049" cy="3600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9978-C07D-4286-A697-AAE5164B4A4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835670" y="3347700"/>
            <a:ext cx="6408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117764" name="Picture 4" descr="05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r="36461" b="84653"/>
          <a:stretch>
            <a:fillRect/>
          </a:stretch>
        </p:blipFill>
        <p:spPr bwMode="auto">
          <a:xfrm>
            <a:off x="1188195" y="1781972"/>
            <a:ext cx="6624736" cy="15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539948" y="756000"/>
            <a:ext cx="8064500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在现在广泛使用的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CATV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同轴电缆网中，服务范围在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以内，而且要接入很多的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电放大器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，成本昂贵，如图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5.19(a)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F8E1FE-75AF-4A1C-81D5-C2E39CE75E74}"/>
              </a:ext>
            </a:extLst>
          </p:cNvPr>
          <p:cNvSpPr txBox="1"/>
          <p:nvPr/>
        </p:nvSpPr>
        <p:spPr>
          <a:xfrm>
            <a:off x="107504" y="188640"/>
            <a:ext cx="57533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在宽带光波分配系统中的应用：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90A6F8-D920-47F4-890B-B8AD66DF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861048"/>
            <a:ext cx="7929687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当用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单模光纤代替电缆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的光载波传送节目时，服务范围扩大到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，在服务范围内无需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光放大器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5.19(b)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3" descr="0519">
            <a:extLst>
              <a:ext uri="{FF2B5EF4-FFF2-40B4-BE49-F238E27FC236}">
                <a16:creationId xmlns:a16="http://schemas.microsoft.com/office/drawing/2014/main" id="{B2FE10D3-8B14-4F71-9664-A56F6F02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5674" r="22552" b="65741"/>
          <a:stretch>
            <a:fillRect/>
          </a:stretch>
        </p:blipFill>
        <p:spPr bwMode="auto">
          <a:xfrm>
            <a:off x="1159761" y="4869160"/>
            <a:ext cx="6653170" cy="14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463222-77B1-4517-BFB1-344E38EDF793}"/>
              </a:ext>
            </a:extLst>
          </p:cNvPr>
          <p:cNvSpPr/>
          <p:nvPr/>
        </p:nvSpPr>
        <p:spPr>
          <a:xfrm>
            <a:off x="1907704" y="6309320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1764903-90DF-44FD-9ADD-1918CCB682DD}"/>
              </a:ext>
            </a:extLst>
          </p:cNvPr>
          <p:cNvSpPr/>
          <p:nvPr/>
        </p:nvSpPr>
        <p:spPr>
          <a:xfrm>
            <a:off x="3844876" y="1940556"/>
            <a:ext cx="1512168" cy="550142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CF8847-9797-4CF0-9E11-75D408BD9495}"/>
              </a:ext>
            </a:extLst>
          </p:cNvPr>
          <p:cNvSpPr txBox="1"/>
          <p:nvPr/>
        </p:nvSpPr>
        <p:spPr>
          <a:xfrm>
            <a:off x="3851920" y="2636912"/>
            <a:ext cx="13708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中继距离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54CC5-1A9B-478A-A3EA-55C08551AE37}"/>
              </a:ext>
            </a:extLst>
          </p:cNvPr>
          <p:cNvSpPr txBox="1"/>
          <p:nvPr/>
        </p:nvSpPr>
        <p:spPr>
          <a:xfrm>
            <a:off x="4716016" y="5723964"/>
            <a:ext cx="2766848" cy="4462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无需光放大器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6D1C5E-C0C7-42A4-AB73-CC0DEE8FD3C9}"/>
              </a:ext>
            </a:extLst>
          </p:cNvPr>
          <p:cNvCxnSpPr/>
          <p:nvPr/>
        </p:nvCxnSpPr>
        <p:spPr>
          <a:xfrm>
            <a:off x="179512" y="620688"/>
            <a:ext cx="532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416D8D0-C478-4B91-BB2A-AC0030FE3671}"/>
              </a:ext>
            </a:extLst>
          </p:cNvPr>
          <p:cNvSpPr/>
          <p:nvPr/>
        </p:nvSpPr>
        <p:spPr>
          <a:xfrm>
            <a:off x="324173" y="90872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6213BB-1881-46BA-8922-5C5D53D19C0E}"/>
              </a:ext>
            </a:extLst>
          </p:cNvPr>
          <p:cNvSpPr/>
          <p:nvPr/>
        </p:nvSpPr>
        <p:spPr>
          <a:xfrm>
            <a:off x="396181" y="400506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 animBg="1"/>
      <p:bldP spid="4" grpId="0"/>
      <p:bldP spid="5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525-76B2-4C48-AA33-4AD12641D9B3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120835" name="Picture 3" descr="05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33194" r="22552" b="50000"/>
          <a:stretch>
            <a:fillRect/>
          </a:stretch>
        </p:blipFill>
        <p:spPr bwMode="auto">
          <a:xfrm>
            <a:off x="743499" y="2213997"/>
            <a:ext cx="7743725" cy="150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692275" y="3717032"/>
            <a:ext cx="6408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ADB46-5A56-4C4F-8E0B-D308D0A5FFA4}"/>
              </a:ext>
            </a:extLst>
          </p:cNvPr>
          <p:cNvSpPr txBox="1"/>
          <p:nvPr/>
        </p:nvSpPr>
        <p:spPr>
          <a:xfrm>
            <a:off x="107504" y="128245"/>
            <a:ext cx="57533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在宽带光波分配系统中的应用：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181A0D-377E-4675-B561-DEAC7DAF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692696"/>
            <a:ext cx="8496944" cy="148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当采用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光放大器作为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AM-FDM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光发送机的功率提升放大器和分配中心光接收机的前置放大器时，传输距离可增大至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；而且采用星形耦合器可提供 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15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个光分路，服务范围扩大很多（图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5.19(c)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E5946E-DE61-41CB-BE8C-C85ECBD11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82" y="5067347"/>
            <a:ext cx="8296275" cy="12858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D15380B4-752E-4704-AB62-E5C053BF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678" y="6363491"/>
            <a:ext cx="6408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B9A775-1BC1-42A9-A30B-9E4751955662}"/>
              </a:ext>
            </a:extLst>
          </p:cNvPr>
          <p:cNvSpPr txBox="1"/>
          <p:nvPr/>
        </p:nvSpPr>
        <p:spPr>
          <a:xfrm>
            <a:off x="2555776" y="5651956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2E5A5-6609-47E1-974F-736058C5AA8E}"/>
              </a:ext>
            </a:extLst>
          </p:cNvPr>
          <p:cNvSpPr/>
          <p:nvPr/>
        </p:nvSpPr>
        <p:spPr>
          <a:xfrm>
            <a:off x="452189" y="4293096"/>
            <a:ext cx="8496944" cy="774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5.19(d)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显示当采用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altLang="zh-CN" sz="2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放大</a:t>
            </a:r>
            <a:r>
              <a:rPr lang="en-US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FM-FDM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信号时，传输距离可达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，光分路数可达</a:t>
            </a:r>
            <a:r>
              <a:rPr lang="en-US" altLang="zh-CN" sz="21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1000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FA8799-444E-404F-B00F-5EC38D1FB6C2}"/>
              </a:ext>
            </a:extLst>
          </p:cNvPr>
          <p:cNvSpPr txBox="1"/>
          <p:nvPr/>
        </p:nvSpPr>
        <p:spPr>
          <a:xfrm>
            <a:off x="3131840" y="307012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功率放大器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B6EBE3-3E8F-4ECC-998B-1D206DE17E7C}"/>
              </a:ext>
            </a:extLst>
          </p:cNvPr>
          <p:cNvSpPr txBox="1"/>
          <p:nvPr/>
        </p:nvSpPr>
        <p:spPr>
          <a:xfrm>
            <a:off x="5409188" y="307012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前置放大器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0DC3D7-3168-4D89-9DBC-099A83AC35A5}"/>
              </a:ext>
            </a:extLst>
          </p:cNvPr>
          <p:cNvSpPr/>
          <p:nvPr/>
        </p:nvSpPr>
        <p:spPr>
          <a:xfrm>
            <a:off x="3851920" y="2288826"/>
            <a:ext cx="1296144" cy="4921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C6ACE1-5D8E-4FF1-BF17-A85F59BE7EED}"/>
              </a:ext>
            </a:extLst>
          </p:cNvPr>
          <p:cNvSpPr txBox="1"/>
          <p:nvPr/>
        </p:nvSpPr>
        <p:spPr>
          <a:xfrm>
            <a:off x="4355976" y="5805264"/>
            <a:ext cx="2037737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~1000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71618E-0113-481E-82B6-70AEC8292C50}"/>
              </a:ext>
            </a:extLst>
          </p:cNvPr>
          <p:cNvCxnSpPr/>
          <p:nvPr/>
        </p:nvCxnSpPr>
        <p:spPr>
          <a:xfrm>
            <a:off x="179512" y="548680"/>
            <a:ext cx="5328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B52999-F04F-4292-8245-37408791D603}"/>
              </a:ext>
            </a:extLst>
          </p:cNvPr>
          <p:cNvSpPr/>
          <p:nvPr/>
        </p:nvSpPr>
        <p:spPr>
          <a:xfrm>
            <a:off x="251520" y="442254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B7EC93-09A8-4D7C-8BB2-9704D72C548E}"/>
              </a:ext>
            </a:extLst>
          </p:cNvPr>
          <p:cNvSpPr/>
          <p:nvPr/>
        </p:nvSpPr>
        <p:spPr>
          <a:xfrm>
            <a:off x="251520" y="81451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2" grpId="0"/>
      <p:bldP spid="12" grpId="0"/>
      <p:bldP spid="9" grpId="0" animBg="1"/>
      <p:bldP spid="11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D118-ACCE-4BE5-BE89-77EEFB728961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547813" y="2996952"/>
            <a:ext cx="6408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39180" y="764704"/>
            <a:ext cx="8281292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光放大器应用于在数字光放大系统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中，采用多级级联放大和分路的方法，传输距离增大至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，光分路数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77C82B-B7B2-4593-84D7-8D40BC9ABE69}"/>
              </a:ext>
            </a:extLst>
          </p:cNvPr>
          <p:cNvSpPr txBox="1"/>
          <p:nvPr/>
        </p:nvSpPr>
        <p:spPr>
          <a:xfrm>
            <a:off x="107504" y="188640"/>
            <a:ext cx="55289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A70270-FC78-4226-B3DB-11F16784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700808"/>
            <a:ext cx="7915275" cy="1266825"/>
          </a:xfrm>
          <a:prstGeom prst="rect">
            <a:avLst/>
          </a:prstGeom>
        </p:spPr>
      </p:pic>
      <p:pic>
        <p:nvPicPr>
          <p:cNvPr id="9" name="Picture 3" descr="0519">
            <a:extLst>
              <a:ext uri="{FF2B5EF4-FFF2-40B4-BE49-F238E27FC236}">
                <a16:creationId xmlns:a16="http://schemas.microsoft.com/office/drawing/2014/main" id="{5771ED52-8615-4E3B-8EDD-6F946835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81505" r="18582"/>
          <a:stretch>
            <a:fillRect/>
          </a:stretch>
        </p:blipFill>
        <p:spPr bwMode="auto">
          <a:xfrm>
            <a:off x="1013302" y="4797152"/>
            <a:ext cx="6912768" cy="15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119FFB3-E001-43EB-8847-5A900130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335594"/>
            <a:ext cx="6408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在宽带光波分配系统中的应用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0E4E0-4AC9-49E7-99F6-071436F4A3E6}"/>
              </a:ext>
            </a:extLst>
          </p:cNvPr>
          <p:cNvSpPr/>
          <p:nvPr/>
        </p:nvSpPr>
        <p:spPr>
          <a:xfrm>
            <a:off x="467544" y="3600000"/>
            <a:ext cx="8281292" cy="117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光频分复用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OFDM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混合系统中，在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的带宽内可传输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视频信号和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622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Mb/s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的数字基带信号，一个这种广播网可为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个用户提供服务（图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5.19(f)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EFC1E-5A3C-45FD-ADD2-2724E1613641}"/>
              </a:ext>
            </a:extLst>
          </p:cNvPr>
          <p:cNvSpPr txBox="1"/>
          <p:nvPr/>
        </p:nvSpPr>
        <p:spPr>
          <a:xfrm>
            <a:off x="4412042" y="2452826"/>
            <a:ext cx="1832553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065B744-F9AE-41AB-AF79-8B5F00C2E7B9}"/>
              </a:ext>
            </a:extLst>
          </p:cNvPr>
          <p:cNvCxnSpPr/>
          <p:nvPr/>
        </p:nvCxnSpPr>
        <p:spPr>
          <a:xfrm>
            <a:off x="179512" y="620688"/>
            <a:ext cx="52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24DF76C-D96C-4C1D-908D-1677D70F5322}"/>
              </a:ext>
            </a:extLst>
          </p:cNvPr>
          <p:cNvSpPr/>
          <p:nvPr/>
        </p:nvSpPr>
        <p:spPr>
          <a:xfrm>
            <a:off x="323528" y="90872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2BD73E-509B-4A79-AFA9-6267AA3BB7FB}"/>
              </a:ext>
            </a:extLst>
          </p:cNvPr>
          <p:cNvSpPr/>
          <p:nvPr/>
        </p:nvSpPr>
        <p:spPr>
          <a:xfrm>
            <a:off x="251520" y="3717032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87B675-84AB-4BAB-8DC3-D16BF3D2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047D-8A61-44C2-BC77-68B70F709C9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C64E33-AD0F-455D-BCA4-A065B28C0278}"/>
              </a:ext>
            </a:extLst>
          </p:cNvPr>
          <p:cNvSpPr/>
          <p:nvPr/>
        </p:nvSpPr>
        <p:spPr>
          <a:xfrm>
            <a:off x="755576" y="942139"/>
            <a:ext cx="7848872" cy="86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有许多不同的稀土元素，如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铒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，钬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</a:t>
            </a:r>
            <a:r>
              <a:rPr lang="en-US" altLang="zh-CN" sz="2200" b="1" i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，钕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zh-CN" sz="2200" b="1" i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，钐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，铥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altLang="zh-CN" sz="2200" b="1" i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，镨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镱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b="1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，能够实现不同波长的光放大器；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814B8A-01A1-41F7-8481-5EF2EF4F124F}"/>
              </a:ext>
            </a:extLst>
          </p:cNvPr>
          <p:cNvSpPr txBox="1"/>
          <p:nvPr/>
        </p:nvSpPr>
        <p:spPr>
          <a:xfrm>
            <a:off x="251520" y="260648"/>
            <a:ext cx="40110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光纤中掺杂的稀土元素：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30120-4DA9-43F3-A872-8269A27423C6}"/>
              </a:ext>
            </a:extLst>
          </p:cNvPr>
          <p:cNvSpPr txBox="1"/>
          <p:nvPr/>
        </p:nvSpPr>
        <p:spPr>
          <a:xfrm>
            <a:off x="755576" y="2094139"/>
            <a:ext cx="8136904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光放大波长范围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：通过选择不同的稀土元素，光放大的范围可以从可见光到近红外很宽的波段，直至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altLang="zh-CN" sz="21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1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0.4—2.8 </a:t>
            </a:r>
            <a:r>
              <a:rPr lang="en-US" altLang="zh-CN" sz="21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1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3CA1177-E128-4DDD-BB3A-B16B4DB0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284984"/>
            <a:ext cx="8289304" cy="16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掺铒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工作于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1.55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光纤放大器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工作于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，具有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高增益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高功率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宽带宽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等优良特性，是迄今各类光放大器中最有发展前景的一种，在光波通信中具有宽广的应用，已导致光纤通信技术的巨大变革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F76CDE-BD3B-4B59-8940-AB06201B64DB}"/>
              </a:ext>
            </a:extLst>
          </p:cNvPr>
          <p:cNvCxnSpPr/>
          <p:nvPr/>
        </p:nvCxnSpPr>
        <p:spPr>
          <a:xfrm>
            <a:off x="395536" y="692696"/>
            <a:ext cx="3384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2C9F47A-DCBD-4F75-BDB3-368B5AD60242}"/>
              </a:ext>
            </a:extLst>
          </p:cNvPr>
          <p:cNvSpPr/>
          <p:nvPr/>
        </p:nvSpPr>
        <p:spPr>
          <a:xfrm>
            <a:off x="539552" y="106971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B5FB71-38DC-4767-A13A-5C77A631D1AD}"/>
              </a:ext>
            </a:extLst>
          </p:cNvPr>
          <p:cNvSpPr/>
          <p:nvPr/>
        </p:nvSpPr>
        <p:spPr>
          <a:xfrm>
            <a:off x="539552" y="2244286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B79B7BE1-1B1C-47B5-A054-19889F37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301024"/>
            <a:ext cx="7128792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本节主要讨论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的工作原理、特性及其应用。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7BBBD2-149F-4BC7-B223-B1AD34E04F2A}"/>
              </a:ext>
            </a:extLst>
          </p:cNvPr>
          <p:cNvSpPr/>
          <p:nvPr/>
        </p:nvSpPr>
        <p:spPr>
          <a:xfrm>
            <a:off x="467544" y="342900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F1D7CF-C712-4EF2-8A3D-CF3C6C63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047D-8A61-44C2-BC77-68B70F709C9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D2F8B-A10C-4F3D-8A61-E226AE3FDB92}"/>
              </a:ext>
            </a:extLst>
          </p:cNvPr>
          <p:cNvSpPr txBox="1"/>
          <p:nvPr/>
        </p:nvSpPr>
        <p:spPr>
          <a:xfrm>
            <a:off x="395536" y="404664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知识小结：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2DCCAA-0F97-4A54-805F-279A059EB75B}"/>
              </a:ext>
            </a:extLst>
          </p:cNvPr>
          <p:cNvSpPr txBox="1"/>
          <p:nvPr/>
        </p:nvSpPr>
        <p:spPr>
          <a:xfrm>
            <a:off x="611560" y="908720"/>
            <a:ext cx="45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的结构和工作原理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3FB13E-1D72-4E38-9FA7-81BCB6BF88CC}"/>
              </a:ext>
            </a:extLst>
          </p:cNvPr>
          <p:cNvSpPr txBox="1"/>
          <p:nvPr/>
        </p:nvSpPr>
        <p:spPr>
          <a:xfrm>
            <a:off x="1187624" y="1429326"/>
            <a:ext cx="3305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前向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双向泵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C70AE-04D5-4260-9E71-E20356968914}"/>
              </a:ext>
            </a:extLst>
          </p:cNvPr>
          <p:cNvSpPr txBox="1"/>
          <p:nvPr/>
        </p:nvSpPr>
        <p:spPr>
          <a:xfrm>
            <a:off x="596240" y="2077398"/>
            <a:ext cx="45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的增益和噪声特性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4E701-5EDE-48D3-9CB8-E7EE29504EEE}"/>
              </a:ext>
            </a:extLst>
          </p:cNvPr>
          <p:cNvSpPr txBox="1"/>
          <p:nvPr/>
        </p:nvSpPr>
        <p:spPr>
          <a:xfrm>
            <a:off x="1207385" y="2581454"/>
            <a:ext cx="5176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最佳长度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；增益饱和和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sig/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差拍噪声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3AAA4C-91EC-4E67-957A-5EAC80CB9F31}"/>
              </a:ext>
            </a:extLst>
          </p:cNvPr>
          <p:cNvSpPr txBox="1"/>
          <p:nvPr/>
        </p:nvSpPr>
        <p:spPr>
          <a:xfrm>
            <a:off x="611560" y="3302695"/>
            <a:ext cx="764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的宽带在高速信号和多信道放大上的应用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623D42-F721-4BF6-A8F4-E0FF7735A405}"/>
              </a:ext>
            </a:extLst>
          </p:cNvPr>
          <p:cNvSpPr txBox="1"/>
          <p:nvPr/>
        </p:nvSpPr>
        <p:spPr>
          <a:xfrm>
            <a:off x="1242701" y="3805590"/>
            <a:ext cx="69573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图形效应；四波混频和交叉饱和导致的信道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串音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可忽略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81ECB8-4999-4535-81F2-5173D7D3D26F}"/>
              </a:ext>
            </a:extLst>
          </p:cNvPr>
          <p:cNvSpPr txBox="1"/>
          <p:nvPr/>
        </p:nvSpPr>
        <p:spPr>
          <a:xfrm>
            <a:off x="611560" y="4494893"/>
            <a:ext cx="733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了解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的在干线光波系统和分配系统中的应用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3D970-4570-4F1B-844F-8D61301EDB42}"/>
              </a:ext>
            </a:extLst>
          </p:cNvPr>
          <p:cNvSpPr txBox="1"/>
          <p:nvPr/>
        </p:nvSpPr>
        <p:spPr>
          <a:xfrm>
            <a:off x="1259632" y="5029726"/>
            <a:ext cx="64123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实现信号的</a:t>
            </a: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长距离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传输；增大服务范围和分支数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1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星形: 四角 12">
            <a:extLst>
              <a:ext uri="{FF2B5EF4-FFF2-40B4-BE49-F238E27FC236}">
                <a16:creationId xmlns:a16="http://schemas.microsoft.com/office/drawing/2014/main" id="{1CA8D387-6A95-45FD-84C7-847082BF9DA1}"/>
              </a:ext>
            </a:extLst>
          </p:cNvPr>
          <p:cNvSpPr/>
          <p:nvPr/>
        </p:nvSpPr>
        <p:spPr>
          <a:xfrm>
            <a:off x="827583" y="1484784"/>
            <a:ext cx="432049" cy="3600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四角 13">
            <a:extLst>
              <a:ext uri="{FF2B5EF4-FFF2-40B4-BE49-F238E27FC236}">
                <a16:creationId xmlns:a16="http://schemas.microsoft.com/office/drawing/2014/main" id="{A0ABBFCB-7DBB-4D8F-829D-F73BF4BC4ADD}"/>
              </a:ext>
            </a:extLst>
          </p:cNvPr>
          <p:cNvSpPr/>
          <p:nvPr/>
        </p:nvSpPr>
        <p:spPr>
          <a:xfrm>
            <a:off x="827583" y="2636912"/>
            <a:ext cx="432049" cy="3600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星形: 四角 14">
            <a:extLst>
              <a:ext uri="{FF2B5EF4-FFF2-40B4-BE49-F238E27FC236}">
                <a16:creationId xmlns:a16="http://schemas.microsoft.com/office/drawing/2014/main" id="{7EB59AFC-BC30-4422-80FD-4E7D6FA54654}"/>
              </a:ext>
            </a:extLst>
          </p:cNvPr>
          <p:cNvSpPr/>
          <p:nvPr/>
        </p:nvSpPr>
        <p:spPr>
          <a:xfrm>
            <a:off x="827584" y="3805590"/>
            <a:ext cx="432049" cy="3600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四角 15">
            <a:extLst>
              <a:ext uri="{FF2B5EF4-FFF2-40B4-BE49-F238E27FC236}">
                <a16:creationId xmlns:a16="http://schemas.microsoft.com/office/drawing/2014/main" id="{0CFF5CE6-6B74-404B-9E5E-ED1600DB931B}"/>
              </a:ext>
            </a:extLst>
          </p:cNvPr>
          <p:cNvSpPr/>
          <p:nvPr/>
        </p:nvSpPr>
        <p:spPr>
          <a:xfrm>
            <a:off x="827584" y="5013176"/>
            <a:ext cx="432049" cy="36004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F3DB-FF0D-46C8-89F9-1AD2DB307B0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9512" y="332656"/>
            <a:ext cx="579350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5.5.1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的工作原理与增益谱特性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55576" y="1116000"/>
            <a:ext cx="8064698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掺铒光纤放大器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采用掺铒离子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单模光纤作为增益介质，在泵浦光激发下产生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粒子数反转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，在信号光诱导下产生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受激发射，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实现光信号的放大，其结构如图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5.11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 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227C026-0C02-4914-8E3B-372CBDB9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5301208"/>
            <a:ext cx="26083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的基本结构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385201-7604-41FA-BB78-3BE33A5F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6180225" cy="241750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7B5ED0-A278-4741-B7C1-A0BDD4F30ED1}"/>
              </a:ext>
            </a:extLst>
          </p:cNvPr>
          <p:cNvCxnSpPr/>
          <p:nvPr/>
        </p:nvCxnSpPr>
        <p:spPr>
          <a:xfrm>
            <a:off x="251520" y="792000"/>
            <a:ext cx="547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B9C42BD-B8EB-4EFA-ABF8-B41814DE598A}"/>
              </a:ext>
            </a:extLst>
          </p:cNvPr>
          <p:cNvSpPr/>
          <p:nvPr/>
        </p:nvSpPr>
        <p:spPr>
          <a:xfrm>
            <a:off x="539552" y="126876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F3DB-FF0D-46C8-89F9-1AD2DB307B0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FFEAE1-73B7-4DD8-B31F-264303D80232}"/>
              </a:ext>
            </a:extLst>
          </p:cNvPr>
          <p:cNvSpPr txBox="1"/>
          <p:nvPr/>
        </p:nvSpPr>
        <p:spPr>
          <a:xfrm>
            <a:off x="107504" y="260648"/>
            <a:ext cx="468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的工作原理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各器件作用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F4542A7-6060-4AED-BB15-70F52D98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15" y="900000"/>
            <a:ext cx="8137549" cy="12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泵浦光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作用：</a:t>
            </a:r>
            <a:r>
              <a:rPr lang="zh-CN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半导体激光器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提供，与被放大信号光一起通过光耦合器或波分复用耦合器注入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掺铒光纤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粒子数反转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E9E9D85-59B2-4A4E-AB7B-138B0328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72" y="3645024"/>
            <a:ext cx="8064500" cy="46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滤波器作用：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用于滤除光信号放大过程中产生的</a:t>
            </a:r>
            <a:r>
              <a:rPr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噪声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3E1108-4622-432A-85A5-BD31B92023D7}"/>
              </a:ext>
            </a:extLst>
          </p:cNvPr>
          <p:cNvSpPr/>
          <p:nvPr/>
        </p:nvSpPr>
        <p:spPr>
          <a:xfrm>
            <a:off x="682923" y="2808000"/>
            <a:ext cx="7784852" cy="61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光隔离器作用：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隔离反馈光信号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，提高放大器稳定性；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5BE914-7B53-4A18-B2FD-FC297EFB9469}"/>
              </a:ext>
            </a:extLst>
          </p:cNvPr>
          <p:cNvSpPr/>
          <p:nvPr/>
        </p:nvSpPr>
        <p:spPr>
          <a:xfrm>
            <a:off x="683568" y="2160000"/>
            <a:ext cx="7784852" cy="61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光耦合器作用：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泵浦光</a:t>
            </a:r>
            <a:r>
              <a:rPr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信号光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耦合进光纤传输信道中；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13349-7531-4EFD-B8BA-8B2E079D1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28" y="4316182"/>
            <a:ext cx="4624772" cy="18090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B5DB963-2E73-40AB-AC04-F29C74FC0702}"/>
              </a:ext>
            </a:extLst>
          </p:cNvPr>
          <p:cNvSpPr txBox="1"/>
          <p:nvPr/>
        </p:nvSpPr>
        <p:spPr>
          <a:xfrm>
            <a:off x="3278450" y="6300028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的基本结构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0B7DD43-C4B6-4DFB-AD73-6CA5E79BB27E}"/>
              </a:ext>
            </a:extLst>
          </p:cNvPr>
          <p:cNvCxnSpPr/>
          <p:nvPr/>
        </p:nvCxnSpPr>
        <p:spPr>
          <a:xfrm>
            <a:off x="179512" y="692696"/>
            <a:ext cx="457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6E69FD-BA32-4F1F-A287-F880795DCA5D}"/>
              </a:ext>
            </a:extLst>
          </p:cNvPr>
          <p:cNvSpPr/>
          <p:nvPr/>
        </p:nvSpPr>
        <p:spPr>
          <a:xfrm>
            <a:off x="395536" y="1052760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00E799-C201-4790-8863-F54BC688894F}"/>
              </a:ext>
            </a:extLst>
          </p:cNvPr>
          <p:cNvSpPr/>
          <p:nvPr/>
        </p:nvSpPr>
        <p:spPr>
          <a:xfrm>
            <a:off x="468189" y="2456869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53DA13-3B6E-4829-AD95-F956E2061B1D}"/>
              </a:ext>
            </a:extLst>
          </p:cNvPr>
          <p:cNvSpPr/>
          <p:nvPr/>
        </p:nvSpPr>
        <p:spPr>
          <a:xfrm>
            <a:off x="467544" y="3104941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B2BFD1-1C91-46A6-AC0C-8B04F531CA75}"/>
              </a:ext>
            </a:extLst>
          </p:cNvPr>
          <p:cNvSpPr/>
          <p:nvPr/>
        </p:nvSpPr>
        <p:spPr>
          <a:xfrm>
            <a:off x="467544" y="378906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7" grpId="0"/>
      <p:bldP spid="12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FA0-E6B8-4762-9049-49410CB4B27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FD607-8928-478A-A101-5796952DDFC9}"/>
              </a:ext>
            </a:extLst>
          </p:cNvPr>
          <p:cNvSpPr txBox="1"/>
          <p:nvPr/>
        </p:nvSpPr>
        <p:spPr>
          <a:xfrm>
            <a:off x="179512" y="116632"/>
            <a:ext cx="46344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的工作原理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泵浦方式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7C928C-D4CA-4082-ADB6-221E4733A931}"/>
              </a:ext>
            </a:extLst>
          </p:cNvPr>
          <p:cNvSpPr/>
          <p:nvPr/>
        </p:nvSpPr>
        <p:spPr>
          <a:xfrm>
            <a:off x="395536" y="1370237"/>
            <a:ext cx="1584176" cy="9011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3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23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的泵浦方式</a:t>
            </a:r>
            <a:endParaRPr lang="zh-CN" altLang="en-US" sz="23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5A16997-4CF2-4A46-9811-137978897458}"/>
              </a:ext>
            </a:extLst>
          </p:cNvPr>
          <p:cNvSpPr/>
          <p:nvPr/>
        </p:nvSpPr>
        <p:spPr>
          <a:xfrm>
            <a:off x="2051720" y="997278"/>
            <a:ext cx="432048" cy="174076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90C52-EAD3-402D-9D9D-77AB502B4423}"/>
              </a:ext>
            </a:extLst>
          </p:cNvPr>
          <p:cNvSpPr/>
          <p:nvPr/>
        </p:nvSpPr>
        <p:spPr>
          <a:xfrm>
            <a:off x="2483768" y="853262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泵浦激光由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输入端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注入，称为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前向泵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0CAF4-D0FA-4F98-8F3C-6EB669645A65}"/>
              </a:ext>
            </a:extLst>
          </p:cNvPr>
          <p:cNvSpPr/>
          <p:nvPr/>
        </p:nvSpPr>
        <p:spPr>
          <a:xfrm>
            <a:off x="2411760" y="1645350"/>
            <a:ext cx="5472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泵浦激光由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输出端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注入，称为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反向泵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9FC77C-351C-4F78-8525-B4A61677C8E6}"/>
              </a:ext>
            </a:extLst>
          </p:cNvPr>
          <p:cNvSpPr/>
          <p:nvPr/>
        </p:nvSpPr>
        <p:spPr>
          <a:xfrm>
            <a:off x="2411760" y="2437438"/>
            <a:ext cx="64807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泵浦激光由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出端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同时注入，称为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双向泵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200" dirty="0"/>
          </a:p>
        </p:txBody>
      </p:sp>
      <p:pic>
        <p:nvPicPr>
          <p:cNvPr id="10" name="Picture 11" descr="0511">
            <a:extLst>
              <a:ext uri="{FF2B5EF4-FFF2-40B4-BE49-F238E27FC236}">
                <a16:creationId xmlns:a16="http://schemas.microsoft.com/office/drawing/2014/main" id="{FD748AB7-D2FD-4CAB-B97A-D87C5830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r="5701"/>
          <a:stretch>
            <a:fillRect/>
          </a:stretch>
        </p:blipFill>
        <p:spPr bwMode="auto">
          <a:xfrm>
            <a:off x="1043608" y="2945824"/>
            <a:ext cx="7272238" cy="32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A8468605-C785-4A0E-B0DA-F49B3FEB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99" y="6156593"/>
            <a:ext cx="76766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掺铒光纤放大器的基本结构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前向或正向泵结构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后向或反向泵结构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双向泵结构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CD35EA-05CB-4649-89D4-CDDE46472AB4}"/>
              </a:ext>
            </a:extLst>
          </p:cNvPr>
          <p:cNvSpPr txBox="1"/>
          <p:nvPr/>
        </p:nvSpPr>
        <p:spPr>
          <a:xfrm>
            <a:off x="3203848" y="389298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前向或正向泵结构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D47344-1511-441D-AD0E-C0869F3FEE8F}"/>
              </a:ext>
            </a:extLst>
          </p:cNvPr>
          <p:cNvSpPr txBox="1"/>
          <p:nvPr/>
        </p:nvSpPr>
        <p:spPr>
          <a:xfrm>
            <a:off x="6012160" y="433334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后向或反向泵结构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C11AC6-408F-4BE7-BCC2-6BE486D250EF}"/>
              </a:ext>
            </a:extLst>
          </p:cNvPr>
          <p:cNvSpPr txBox="1"/>
          <p:nvPr/>
        </p:nvSpPr>
        <p:spPr>
          <a:xfrm>
            <a:off x="6300192" y="5341455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双向泵结构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464F58-2FCA-4E44-B5CB-E3EFE4C6781C}"/>
              </a:ext>
            </a:extLst>
          </p:cNvPr>
          <p:cNvSpPr/>
          <p:nvPr/>
        </p:nvSpPr>
        <p:spPr>
          <a:xfrm>
            <a:off x="1043608" y="2948142"/>
            <a:ext cx="3754760" cy="15154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1D47B6-CA8F-4630-8D2C-522C22BF668B}"/>
              </a:ext>
            </a:extLst>
          </p:cNvPr>
          <p:cNvSpPr/>
          <p:nvPr/>
        </p:nvSpPr>
        <p:spPr>
          <a:xfrm>
            <a:off x="5076056" y="2964030"/>
            <a:ext cx="3239790" cy="136931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E770FD7-9C3A-4DE4-BDCF-F8FE50B20585}"/>
              </a:ext>
            </a:extLst>
          </p:cNvPr>
          <p:cNvSpPr/>
          <p:nvPr/>
        </p:nvSpPr>
        <p:spPr>
          <a:xfrm>
            <a:off x="2627784" y="4463557"/>
            <a:ext cx="3796706" cy="14182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814143-7397-4D53-8EE0-EC57D27E4A93}"/>
              </a:ext>
            </a:extLst>
          </p:cNvPr>
          <p:cNvCxnSpPr/>
          <p:nvPr/>
        </p:nvCxnSpPr>
        <p:spPr>
          <a:xfrm>
            <a:off x="251520" y="548680"/>
            <a:ext cx="421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A56DF1-94D1-4478-9CBE-10EBF24C1204}"/>
              </a:ext>
            </a:extLst>
          </p:cNvPr>
          <p:cNvSpPr/>
          <p:nvPr/>
        </p:nvSpPr>
        <p:spPr>
          <a:xfrm>
            <a:off x="395536" y="1370238"/>
            <a:ext cx="1584176" cy="97864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457200"/>
          </a:xfrm>
        </p:spPr>
        <p:txBody>
          <a:bodyPr/>
          <a:lstStyle/>
          <a:p>
            <a:fld id="{DA26AFF2-F834-420B-B689-CB3D8DE35E8F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176784" y="2672283"/>
            <a:ext cx="489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program"/>
              </a:rPr>
              <a:t>3.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program"/>
              </a:rPr>
              <a:t>掺铒光纤放大器光放大原理动画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176784" y="945083"/>
            <a:ext cx="7056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program"/>
              </a:rPr>
              <a:t>1.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program"/>
              </a:rPr>
              <a:t>掺铒光纤在泵浦光作用下实现粒子数反转分布动画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176784" y="3537471"/>
            <a:ext cx="568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program"/>
              </a:rPr>
              <a:t>4.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program"/>
              </a:rPr>
              <a:t>前向泵浦掺铒光纤放大器的组成动画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176784" y="1808683"/>
            <a:ext cx="597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program"/>
              </a:rPr>
              <a:t>2.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program"/>
              </a:rPr>
              <a:t>掺铒光纤在信号光激励下实现光的放大动画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105346" y="4401071"/>
            <a:ext cx="5616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program"/>
              </a:rPr>
              <a:t>5.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program"/>
              </a:rPr>
              <a:t>后向泵浦掺铒光纤放大器的组成动画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60" name="Rectangle 8">
            <a:hlinkClick r:id="rId8" action="ppaction://program"/>
          </p:cNvPr>
          <p:cNvSpPr>
            <a:spLocks noChangeArrowheads="1"/>
          </p:cNvSpPr>
          <p:nvPr/>
        </p:nvSpPr>
        <p:spPr bwMode="auto">
          <a:xfrm>
            <a:off x="1176784" y="5193233"/>
            <a:ext cx="540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program"/>
              </a:rPr>
              <a:t>6.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program"/>
              </a:rPr>
              <a:t>双向泵浦掺铒光纤放大器的组成动画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389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A5A4-C9F4-4FBE-A441-B774F92659D8}" type="slidenum">
              <a:rPr lang="en-US" altLang="zh-CN"/>
              <a:pPr/>
              <a:t>9</a:t>
            </a:fld>
            <a:endParaRPr lang="en-US" altLang="zh-CN" dirty="0"/>
          </a:p>
        </p:txBody>
      </p:sp>
      <p:pic>
        <p:nvPicPr>
          <p:cNvPr id="94211" name="Picture 3" descr="05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1" r="65732"/>
          <a:stretch>
            <a:fillRect/>
          </a:stretch>
        </p:blipFill>
        <p:spPr bwMode="auto">
          <a:xfrm>
            <a:off x="107504" y="836712"/>
            <a:ext cx="2946778" cy="54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5496" y="6309320"/>
            <a:ext cx="7056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5.12 (a)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掺铒光纤中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的能级图，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为亚稳态能级的平均寿命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2E9F5-2F1E-4226-9671-16F30FA98C1B}"/>
              </a:ext>
            </a:extLst>
          </p:cNvPr>
          <p:cNvSpPr txBox="1"/>
          <p:nvPr/>
        </p:nvSpPr>
        <p:spPr>
          <a:xfrm>
            <a:off x="107504" y="159023"/>
            <a:ext cx="31197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zh-CN" sz="2600" b="1" i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的能级结构图：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1E0C57-1467-4612-B6E1-1EF5D5AC5C16}"/>
              </a:ext>
            </a:extLst>
          </p:cNvPr>
          <p:cNvSpPr/>
          <p:nvPr/>
        </p:nvSpPr>
        <p:spPr>
          <a:xfrm>
            <a:off x="3419872" y="631539"/>
            <a:ext cx="5472608" cy="86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由于石英的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非晶态特性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，铒离子的能级展宽为一定宽度的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能带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AC5A5C-6D77-4CFA-9CEC-4D1AE764FF90}"/>
              </a:ext>
            </a:extLst>
          </p:cNvPr>
          <p:cNvSpPr/>
          <p:nvPr/>
        </p:nvSpPr>
        <p:spPr>
          <a:xfrm>
            <a:off x="3347219" y="1728000"/>
            <a:ext cx="5560386" cy="127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在泵浦光照射下，电子从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能级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能级跃迁，对应于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光的吸收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，根据不同的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泵浦波长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能量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，跃迁至不同的高能级；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0AC767-0B3C-4BDD-85C9-9FFA36E2DEFC}"/>
              </a:ext>
            </a:extLst>
          </p:cNvPr>
          <p:cNvSpPr/>
          <p:nvPr/>
        </p:nvSpPr>
        <p:spPr>
          <a:xfrm>
            <a:off x="3419872" y="4797152"/>
            <a:ext cx="5544616" cy="86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电子由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能级向</a:t>
            </a:r>
            <a:r>
              <a:rPr lang="zh-CN" alt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能级的跃迁对应于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受激发射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自发发射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A5D930-75A1-434A-8E21-35272133E430}"/>
              </a:ext>
            </a:extLst>
          </p:cNvPr>
          <p:cNvSpPr txBox="1"/>
          <p:nvPr/>
        </p:nvSpPr>
        <p:spPr>
          <a:xfrm>
            <a:off x="3131840" y="4077072"/>
            <a:ext cx="6178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800 nm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，从基态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泵浦至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9/2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泵浦态二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709E10-0AB4-4F22-A222-D6F16E830C73}"/>
              </a:ext>
            </a:extLst>
          </p:cNvPr>
          <p:cNvSpPr txBox="1"/>
          <p:nvPr/>
        </p:nvSpPr>
        <p:spPr>
          <a:xfrm>
            <a:off x="3134820" y="3604954"/>
            <a:ext cx="6189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980 nm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，从基态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泵浦至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泵浦态一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6D69FC-B897-4863-81AD-508B5B620037}"/>
              </a:ext>
            </a:extLst>
          </p:cNvPr>
          <p:cNvSpPr txBox="1"/>
          <p:nvPr/>
        </p:nvSpPr>
        <p:spPr>
          <a:xfrm>
            <a:off x="3103334" y="3100898"/>
            <a:ext cx="600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0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1480 nm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，从基态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泵浦至</a:t>
            </a:r>
            <a:r>
              <a:rPr lang="en-US" altLang="zh-CN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13/2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亚稳态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74D31-C500-484B-A4DD-3DC624A9F1B6}"/>
              </a:ext>
            </a:extLst>
          </p:cNvPr>
          <p:cNvSpPr txBox="1"/>
          <p:nvPr/>
        </p:nvSpPr>
        <p:spPr>
          <a:xfrm>
            <a:off x="2051720" y="5176878"/>
            <a:ext cx="752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</a:rPr>
              <a:t>基态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13CFD8-A3BD-4635-8AD0-80D7FAD2D625}"/>
              </a:ext>
            </a:extLst>
          </p:cNvPr>
          <p:cNvSpPr txBox="1"/>
          <p:nvPr/>
        </p:nvSpPr>
        <p:spPr>
          <a:xfrm>
            <a:off x="1907704" y="4333928"/>
            <a:ext cx="1099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</a:rPr>
              <a:t>亚稳态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B8402C-8E2D-4B8E-93C9-57B4FF353C88}"/>
              </a:ext>
            </a:extLst>
          </p:cNvPr>
          <p:cNvSpPr txBox="1"/>
          <p:nvPr/>
        </p:nvSpPr>
        <p:spPr>
          <a:xfrm>
            <a:off x="1619672" y="3499750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</a:rPr>
              <a:t>泵浦态一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60D3C9-6BBB-4F56-8D0C-05E6BD3D7A22}"/>
              </a:ext>
            </a:extLst>
          </p:cNvPr>
          <p:cNvSpPr txBox="1"/>
          <p:nvPr/>
        </p:nvSpPr>
        <p:spPr>
          <a:xfrm>
            <a:off x="1619672" y="2317704"/>
            <a:ext cx="1319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</a:rPr>
              <a:t>泵浦态二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59F94E9-4A72-438A-BF04-345BCA2114A1}"/>
              </a:ext>
            </a:extLst>
          </p:cNvPr>
          <p:cNvCxnSpPr/>
          <p:nvPr/>
        </p:nvCxnSpPr>
        <p:spPr>
          <a:xfrm>
            <a:off x="179944" y="591071"/>
            <a:ext cx="2700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8E1DD7E-1020-4F9A-AAD7-B38FCD782AD0}"/>
              </a:ext>
            </a:extLst>
          </p:cNvPr>
          <p:cNvSpPr/>
          <p:nvPr/>
        </p:nvSpPr>
        <p:spPr>
          <a:xfrm>
            <a:off x="3131840" y="764704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4C11FD-C1C2-4ED3-8BDF-B6162AB126CE}"/>
              </a:ext>
            </a:extLst>
          </p:cNvPr>
          <p:cNvSpPr/>
          <p:nvPr/>
        </p:nvSpPr>
        <p:spPr>
          <a:xfrm>
            <a:off x="3131840" y="1853099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5F69C0E-8CEF-438A-AF6F-BD8AA2591C3C}"/>
              </a:ext>
            </a:extLst>
          </p:cNvPr>
          <p:cNvSpPr/>
          <p:nvPr/>
        </p:nvSpPr>
        <p:spPr>
          <a:xfrm>
            <a:off x="3203848" y="4941168"/>
            <a:ext cx="215379" cy="21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5" grpId="0"/>
      <p:bldP spid="15" grpId="0"/>
      <p:bldP spid="16" grpId="0"/>
      <p:bldP spid="4" grpId="0"/>
      <p:bldP spid="17" grpId="0"/>
      <p:bldP spid="18" grpId="0"/>
      <p:bldP spid="19" grpId="0"/>
      <p:bldP spid="21" grpId="0" animBg="1"/>
      <p:bldP spid="22" grpId="0" animBg="1"/>
      <p:bldP spid="26" grpId="0" animBg="1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3540</TotalTime>
  <Words>5412</Words>
  <Application>Microsoft Office PowerPoint</Application>
  <PresentationFormat>全屏显示(4:3)</PresentationFormat>
  <Paragraphs>387</Paragraphs>
  <Slides>40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宋体</vt:lpstr>
      <vt:lpstr>Arial</vt:lpstr>
      <vt:lpstr>Cambria Math</vt:lpstr>
      <vt:lpstr>Times New Roman</vt:lpstr>
      <vt:lpstr>Wingdings</vt:lpstr>
      <vt:lpstr>Orbit</vt:lpstr>
      <vt:lpstr>Microsoft Drawing</vt:lpstr>
      <vt:lpstr>位图图像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Xie fan</cp:lastModifiedBy>
  <cp:revision>884</cp:revision>
  <dcterms:created xsi:type="dcterms:W3CDTF">2006-02-24T05:25:33Z</dcterms:created>
  <dcterms:modified xsi:type="dcterms:W3CDTF">2021-12-30T23:57:04Z</dcterms:modified>
</cp:coreProperties>
</file>