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1"/>
  </p:notesMasterIdLst>
  <p:sldIdLst>
    <p:sldId id="266" r:id="rId2"/>
    <p:sldId id="331" r:id="rId3"/>
    <p:sldId id="267" r:id="rId4"/>
    <p:sldId id="270" r:id="rId5"/>
    <p:sldId id="336" r:id="rId6"/>
    <p:sldId id="337" r:id="rId7"/>
    <p:sldId id="333" r:id="rId8"/>
    <p:sldId id="334" r:id="rId9"/>
    <p:sldId id="335" r:id="rId10"/>
    <p:sldId id="273" r:id="rId11"/>
    <p:sldId id="338" r:id="rId12"/>
    <p:sldId id="339" r:id="rId13"/>
    <p:sldId id="340" r:id="rId14"/>
    <p:sldId id="274" r:id="rId15"/>
    <p:sldId id="344" r:id="rId16"/>
    <p:sldId id="305" r:id="rId17"/>
    <p:sldId id="277" r:id="rId18"/>
    <p:sldId id="341" r:id="rId19"/>
    <p:sldId id="278" r:id="rId20"/>
    <p:sldId id="329" r:id="rId21"/>
    <p:sldId id="306" r:id="rId22"/>
    <p:sldId id="327" r:id="rId23"/>
    <p:sldId id="342" r:id="rId24"/>
    <p:sldId id="308" r:id="rId25"/>
    <p:sldId id="281" r:id="rId26"/>
    <p:sldId id="330" r:id="rId27"/>
    <p:sldId id="310" r:id="rId28"/>
    <p:sldId id="309" r:id="rId29"/>
    <p:sldId id="328" r:id="rId3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1704" y="-84"/>
      </p:cViewPr>
      <p:guideLst>
        <p:guide orient="horz" pos="2160"/>
        <p:guide pos="2880"/>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8.wmf"/><Relationship Id="rId4" Type="http://schemas.openxmlformats.org/officeDocument/2006/relationships/image" Target="../media/image31.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49.wmf"/><Relationship Id="rId2" Type="http://schemas.openxmlformats.org/officeDocument/2006/relationships/image" Target="../media/image48.wmf"/><Relationship Id="rId1" Type="http://schemas.openxmlformats.org/officeDocument/2006/relationships/image" Target="../media/image47.wmf"/><Relationship Id="rId4" Type="http://schemas.openxmlformats.org/officeDocument/2006/relationships/image" Target="../media/image50.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5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0A9B20-DC0A-4E95-8E31-8D2E9E13C94C}" type="datetimeFigureOut">
              <a:rPr lang="zh-CN" altLang="en-US" smtClean="0"/>
              <a:t>2021/12/30</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9FBB62-6186-495C-A39A-0177CCF80A7E}" type="slidenum">
              <a:rPr lang="zh-CN" altLang="en-US" smtClean="0"/>
              <a:t>‹#›</a:t>
            </a:fld>
            <a:endParaRPr lang="zh-CN" altLang="en-US"/>
          </a:p>
        </p:txBody>
      </p:sp>
    </p:spTree>
    <p:extLst>
      <p:ext uri="{BB962C8B-B14F-4D97-AF65-F5344CB8AC3E}">
        <p14:creationId xmlns:p14="http://schemas.microsoft.com/office/powerpoint/2010/main" val="35810358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a:ln/>
        </p:spPr>
      </p:sp>
      <p:sp>
        <p:nvSpPr>
          <p:cNvPr id="5120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buClr>
                <a:schemeClr val="bg2"/>
              </a:buClr>
              <a:buSzPct val="60000"/>
              <a:buFont typeface="Wingdings" panose="05000000000000000000" pitchFamily="2" charset="2"/>
              <a:buChar char="n"/>
            </a:pPr>
            <a:endParaRPr lang="zh-CN" altLang="en-US" dirty="0">
              <a:ea typeface="宋体" panose="02010600030101010101" pitchFamily="2" charset="-122"/>
            </a:endParaRPr>
          </a:p>
        </p:txBody>
      </p:sp>
      <p:sp>
        <p:nvSpPr>
          <p:cNvPr id="5120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fld id="{3A6E419E-0D8B-47C4-A011-506DD125498B}" type="slidenum">
              <a:rPr lang="en-US" altLang="zh-CN" smtClean="0"/>
              <a:pPr/>
              <a:t>20</a:t>
            </a:fld>
            <a:endParaRPr lang="en-US" altLang="zh-CN"/>
          </a:p>
        </p:txBody>
      </p:sp>
    </p:spTree>
    <p:extLst>
      <p:ext uri="{BB962C8B-B14F-4D97-AF65-F5344CB8AC3E}">
        <p14:creationId xmlns:p14="http://schemas.microsoft.com/office/powerpoint/2010/main" val="34476367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gd name="T0" fmla="*/ 0 w 1000"/>
              <a:gd name="T1" fmla="*/ 2147483646 h 1000"/>
              <a:gd name="T2" fmla="*/ 0 w 1000"/>
              <a:gd name="T3" fmla="*/ 0 h 1000"/>
              <a:gd name="T4" fmla="*/ 2147483646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zh-CN" altLang="en-US">
              <a:solidFill>
                <a:srgbClr val="000000"/>
              </a:solidFill>
            </a:endParaRPr>
          </a:p>
        </p:txBody>
      </p:sp>
      <p:sp>
        <p:nvSpPr>
          <p:cNvPr id="5" name="Line 8"/>
          <p:cNvSpPr>
            <a:spLocks noChangeShapeType="1"/>
          </p:cNvSpPr>
          <p:nvPr/>
        </p:nvSpPr>
        <p:spPr bwMode="auto">
          <a:xfrm>
            <a:off x="1981200" y="3962400"/>
            <a:ext cx="6511925" cy="0"/>
          </a:xfrm>
          <a:prstGeom prst="line">
            <a:avLst/>
          </a:prstGeom>
          <a:noFill/>
          <a:ln w="190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a:solidFill>
                <a:srgbClr val="000000"/>
              </a:solidFill>
            </a:endParaRPr>
          </a:p>
        </p:txBody>
      </p:sp>
      <p:sp>
        <p:nvSpPr>
          <p:cNvPr id="51202" name="Rectangle 2"/>
          <p:cNvSpPr>
            <a:spLocks noGrp="1" noChangeArrowheads="1"/>
          </p:cNvSpPr>
          <p:nvPr>
            <p:ph type="ctrTitle"/>
          </p:nvPr>
        </p:nvSpPr>
        <p:spPr>
          <a:xfrm>
            <a:off x="914400" y="1524000"/>
            <a:ext cx="7623175" cy="1752600"/>
          </a:xfrm>
        </p:spPr>
        <p:txBody>
          <a:bodyPr/>
          <a:lstStyle>
            <a:lvl1pPr>
              <a:defRPr sz="5000"/>
            </a:lvl1pPr>
          </a:lstStyle>
          <a:p>
            <a:pPr lvl="0"/>
            <a:r>
              <a:rPr lang="zh-CN" altLang="en-US" noProof="0" smtClean="0"/>
              <a:t>单击此处编辑母版标题样式</a:t>
            </a:r>
          </a:p>
        </p:txBody>
      </p:sp>
      <p:sp>
        <p:nvSpPr>
          <p:cNvPr id="51203" name="Rectangle 3"/>
          <p:cNvSpPr>
            <a:spLocks noGrp="1" noChangeArrowheads="1"/>
          </p:cNvSpPr>
          <p:nvPr>
            <p:ph type="subTitle" idx="1"/>
          </p:nvPr>
        </p:nvSpPr>
        <p:spPr>
          <a:xfrm>
            <a:off x="1981200" y="3962400"/>
            <a:ext cx="6553200" cy="1752600"/>
          </a:xfrm>
        </p:spPr>
        <p:txBody>
          <a:bodyPr/>
          <a:lstStyle>
            <a:lvl1pPr marL="0" indent="0">
              <a:buFont typeface="Wingdings" panose="05000000000000000000" pitchFamily="2" charset="2"/>
              <a:buNone/>
              <a:defRPr sz="2800"/>
            </a:lvl1pPr>
          </a:lstStyle>
          <a:p>
            <a:pPr lvl="0"/>
            <a:r>
              <a:rPr lang="zh-CN" altLang="en-US" noProof="0" smtClean="0"/>
              <a:t>单击此处编辑母版副标题样式</a:t>
            </a:r>
          </a:p>
        </p:txBody>
      </p:sp>
      <p:sp>
        <p:nvSpPr>
          <p:cNvPr id="6" name="Rectangle 4"/>
          <p:cNvSpPr>
            <a:spLocks noGrp="1" noChangeArrowheads="1"/>
          </p:cNvSpPr>
          <p:nvPr>
            <p:ph type="dt" sz="half" idx="10"/>
          </p:nvPr>
        </p:nvSpPr>
        <p:spPr/>
        <p:txBody>
          <a:bodyPr/>
          <a:lstStyle>
            <a:lvl1pPr>
              <a:defRPr/>
            </a:lvl1pPr>
          </a:lstStyle>
          <a:p>
            <a:pPr>
              <a:defRPr/>
            </a:pPr>
            <a:endParaRPr lang="en-US" altLang="zh-CN"/>
          </a:p>
        </p:txBody>
      </p:sp>
      <p:sp>
        <p:nvSpPr>
          <p:cNvPr id="7" name="Rectangle 5"/>
          <p:cNvSpPr>
            <a:spLocks noGrp="1" noChangeArrowheads="1"/>
          </p:cNvSpPr>
          <p:nvPr>
            <p:ph type="ftr" sz="quarter" idx="11"/>
          </p:nvPr>
        </p:nvSpPr>
        <p:spPr>
          <a:xfrm>
            <a:off x="3124200" y="6243638"/>
            <a:ext cx="2895600" cy="457200"/>
          </a:xfrm>
        </p:spPr>
        <p:txBody>
          <a:bodyPr/>
          <a:lstStyle>
            <a:lvl1pPr>
              <a:defRPr/>
            </a:lvl1pPr>
          </a:lstStyle>
          <a:p>
            <a:pPr>
              <a:defRPr/>
            </a:pPr>
            <a:endParaRPr lang="en-US" altLang="zh-CN"/>
          </a:p>
        </p:txBody>
      </p:sp>
      <p:sp>
        <p:nvSpPr>
          <p:cNvPr id="8" name="Rectangle 6"/>
          <p:cNvSpPr>
            <a:spLocks noGrp="1" noChangeArrowheads="1"/>
          </p:cNvSpPr>
          <p:nvPr>
            <p:ph type="sldNum" sz="quarter" idx="12"/>
          </p:nvPr>
        </p:nvSpPr>
        <p:spPr/>
        <p:txBody>
          <a:bodyPr/>
          <a:lstStyle>
            <a:lvl1pPr>
              <a:defRPr/>
            </a:lvl1pPr>
          </a:lstStyle>
          <a:p>
            <a:pPr>
              <a:defRPr/>
            </a:pPr>
            <a:fld id="{0BA47365-5D4B-4B4C-B2A8-4A8DEBA079AF}" type="slidenum">
              <a:rPr lang="en-US" altLang="zh-CN"/>
              <a:pPr>
                <a:defRPr/>
              </a:pPr>
              <a:t>‹#›</a:t>
            </a:fld>
            <a:endParaRPr lang="en-US" altLang="zh-CN"/>
          </a:p>
        </p:txBody>
      </p:sp>
    </p:spTree>
    <p:extLst>
      <p:ext uri="{BB962C8B-B14F-4D97-AF65-F5344CB8AC3E}">
        <p14:creationId xmlns:p14="http://schemas.microsoft.com/office/powerpoint/2010/main" val="3959056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88F3EA5B-AE54-41A0-ADE0-502C476A7D2E}" type="slidenum">
              <a:rPr lang="en-US" altLang="zh-CN"/>
              <a:pPr>
                <a:defRPr/>
              </a:pPr>
              <a:t>‹#›</a:t>
            </a:fld>
            <a:endParaRPr lang="en-US" altLang="zh-CN"/>
          </a:p>
        </p:txBody>
      </p:sp>
    </p:spTree>
    <p:extLst>
      <p:ext uri="{BB962C8B-B14F-4D97-AF65-F5344CB8AC3E}">
        <p14:creationId xmlns:p14="http://schemas.microsoft.com/office/powerpoint/2010/main" val="18355349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0814305F-D242-40CE-A82B-26A97913E9F4}" type="slidenum">
              <a:rPr lang="en-US" altLang="zh-CN"/>
              <a:pPr>
                <a:defRPr/>
              </a:pPr>
              <a:t>‹#›</a:t>
            </a:fld>
            <a:endParaRPr lang="en-US" altLang="zh-CN"/>
          </a:p>
        </p:txBody>
      </p:sp>
    </p:spTree>
    <p:extLst>
      <p:ext uri="{BB962C8B-B14F-4D97-AF65-F5344CB8AC3E}">
        <p14:creationId xmlns:p14="http://schemas.microsoft.com/office/powerpoint/2010/main" val="37660914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verTx" preserve="1">
  <p:cSld name="标题和内容在文本之上">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1139825"/>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8229600" cy="21891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3941763"/>
            <a:ext cx="8229600" cy="21891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281CDC31-D11B-4325-9700-F80098E37DB1}" type="slidenum">
              <a:rPr lang="en-US" altLang="zh-CN"/>
              <a:pPr>
                <a:defRPr/>
              </a:pPr>
              <a:t>‹#›</a:t>
            </a:fld>
            <a:endParaRPr lang="en-US" altLang="zh-CN"/>
          </a:p>
        </p:txBody>
      </p:sp>
    </p:spTree>
    <p:extLst>
      <p:ext uri="{BB962C8B-B14F-4D97-AF65-F5344CB8AC3E}">
        <p14:creationId xmlns:p14="http://schemas.microsoft.com/office/powerpoint/2010/main" val="28969636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7813"/>
            <a:ext cx="8229600" cy="585311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F6DC6BD0-16F3-407C-943A-09E5E1AABD0C}" type="slidenum">
              <a:rPr lang="en-US" altLang="zh-CN"/>
              <a:pPr>
                <a:defRPr/>
              </a:pPr>
              <a:t>‹#›</a:t>
            </a:fld>
            <a:endParaRPr lang="en-US" altLang="zh-CN"/>
          </a:p>
        </p:txBody>
      </p:sp>
    </p:spTree>
    <p:extLst>
      <p:ext uri="{BB962C8B-B14F-4D97-AF65-F5344CB8AC3E}">
        <p14:creationId xmlns:p14="http://schemas.microsoft.com/office/powerpoint/2010/main" val="22284128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OverObj" preserve="1">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11398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8229600" cy="21891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57200" y="3941763"/>
            <a:ext cx="8229600" cy="21891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1BD73272-A659-47D6-B82D-E77F02BBCDD3}" type="slidenum">
              <a:rPr lang="en-US" altLang="zh-CN"/>
              <a:pPr>
                <a:defRPr/>
              </a:pPr>
              <a:t>‹#›</a:t>
            </a:fld>
            <a:endParaRPr lang="en-US" altLang="zh-CN"/>
          </a:p>
        </p:txBody>
      </p:sp>
    </p:spTree>
    <p:extLst>
      <p:ext uri="{BB962C8B-B14F-4D97-AF65-F5344CB8AC3E}">
        <p14:creationId xmlns:p14="http://schemas.microsoft.com/office/powerpoint/2010/main" val="33058706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298450" y="228600"/>
            <a:ext cx="854075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038600" cy="218598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3938588"/>
            <a:ext cx="4038600" cy="21875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0419968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AndTwoObj">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298450" y="228600"/>
            <a:ext cx="8540750" cy="1143000"/>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038600" cy="218598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3938588"/>
            <a:ext cx="4038600" cy="21875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6123056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0534C758-2507-439D-8916-B14724D8DF05}" type="slidenum">
              <a:rPr lang="en-US" altLang="zh-CN"/>
              <a:pPr>
                <a:defRPr/>
              </a:pPr>
              <a:t>‹#›</a:t>
            </a:fld>
            <a:endParaRPr lang="en-US" altLang="zh-CN"/>
          </a:p>
        </p:txBody>
      </p:sp>
    </p:spTree>
    <p:extLst>
      <p:ext uri="{BB962C8B-B14F-4D97-AF65-F5344CB8AC3E}">
        <p14:creationId xmlns:p14="http://schemas.microsoft.com/office/powerpoint/2010/main" val="29785950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7B8DABE9-7805-4DF0-9128-4A98C728ECB6}" type="slidenum">
              <a:rPr lang="en-US" altLang="zh-CN"/>
              <a:pPr>
                <a:defRPr/>
              </a:pPr>
              <a:t>‹#›</a:t>
            </a:fld>
            <a:endParaRPr lang="en-US" altLang="zh-CN"/>
          </a:p>
        </p:txBody>
      </p:sp>
    </p:spTree>
    <p:extLst>
      <p:ext uri="{BB962C8B-B14F-4D97-AF65-F5344CB8AC3E}">
        <p14:creationId xmlns:p14="http://schemas.microsoft.com/office/powerpoint/2010/main" val="26202754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307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307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7A6151C5-7A43-4B18-AEE6-6089E4F2F94F}" type="slidenum">
              <a:rPr lang="en-US" altLang="zh-CN"/>
              <a:pPr>
                <a:defRPr/>
              </a:pPr>
              <a:t>‹#›</a:t>
            </a:fld>
            <a:endParaRPr lang="en-US" altLang="zh-CN"/>
          </a:p>
        </p:txBody>
      </p:sp>
    </p:spTree>
    <p:extLst>
      <p:ext uri="{BB962C8B-B14F-4D97-AF65-F5344CB8AC3E}">
        <p14:creationId xmlns:p14="http://schemas.microsoft.com/office/powerpoint/2010/main" val="36283443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00F54578-8147-46F0-ADB8-B9F5AAB760FD}" type="slidenum">
              <a:rPr lang="en-US" altLang="zh-CN"/>
              <a:pPr>
                <a:defRPr/>
              </a:pPr>
              <a:t>‹#›</a:t>
            </a:fld>
            <a:endParaRPr lang="en-US" altLang="zh-CN"/>
          </a:p>
        </p:txBody>
      </p:sp>
    </p:spTree>
    <p:extLst>
      <p:ext uri="{BB962C8B-B14F-4D97-AF65-F5344CB8AC3E}">
        <p14:creationId xmlns:p14="http://schemas.microsoft.com/office/powerpoint/2010/main" val="20154426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98CC047D-638E-42C7-A5C1-5EF13B5920F6}" type="slidenum">
              <a:rPr lang="en-US" altLang="zh-CN"/>
              <a:pPr>
                <a:defRPr/>
              </a:pPr>
              <a:t>‹#›</a:t>
            </a:fld>
            <a:endParaRPr lang="en-US" altLang="zh-CN"/>
          </a:p>
        </p:txBody>
      </p:sp>
    </p:spTree>
    <p:extLst>
      <p:ext uri="{BB962C8B-B14F-4D97-AF65-F5344CB8AC3E}">
        <p14:creationId xmlns:p14="http://schemas.microsoft.com/office/powerpoint/2010/main" val="18370077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D70491CF-CD2E-4C11-81AB-4FC03091CB8B}" type="slidenum">
              <a:rPr lang="en-US" altLang="zh-CN"/>
              <a:pPr>
                <a:defRPr/>
              </a:pPr>
              <a:t>‹#›</a:t>
            </a:fld>
            <a:endParaRPr lang="en-US" altLang="zh-CN"/>
          </a:p>
        </p:txBody>
      </p:sp>
    </p:spTree>
    <p:extLst>
      <p:ext uri="{BB962C8B-B14F-4D97-AF65-F5344CB8AC3E}">
        <p14:creationId xmlns:p14="http://schemas.microsoft.com/office/powerpoint/2010/main" val="24472480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AE387622-2C31-47AA-9409-F0F91AF2D35F}" type="slidenum">
              <a:rPr lang="en-US" altLang="zh-CN"/>
              <a:pPr>
                <a:defRPr/>
              </a:pPr>
              <a:t>‹#›</a:t>
            </a:fld>
            <a:endParaRPr lang="en-US" altLang="zh-CN"/>
          </a:p>
        </p:txBody>
      </p:sp>
    </p:spTree>
    <p:extLst>
      <p:ext uri="{BB962C8B-B14F-4D97-AF65-F5344CB8AC3E}">
        <p14:creationId xmlns:p14="http://schemas.microsoft.com/office/powerpoint/2010/main" val="21994706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090A5F84-CDDD-41D9-9FE3-18BA4A9C9B7D}" type="slidenum">
              <a:rPr lang="en-US" altLang="zh-CN"/>
              <a:pPr>
                <a:defRPr/>
              </a:pPr>
              <a:t>‹#›</a:t>
            </a:fld>
            <a:endParaRPr lang="en-US" altLang="zh-CN"/>
          </a:p>
        </p:txBody>
      </p:sp>
    </p:spTree>
    <p:extLst>
      <p:ext uri="{BB962C8B-B14F-4D97-AF65-F5344CB8AC3E}">
        <p14:creationId xmlns:p14="http://schemas.microsoft.com/office/powerpoint/2010/main" val="38917378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bwMode="auto">
          <a:xfrm>
            <a:off x="457200" y="277813"/>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单击此处编辑母版标题样式</a:t>
            </a:r>
          </a:p>
        </p:txBody>
      </p:sp>
      <p:sp>
        <p:nvSpPr>
          <p:cNvPr id="5123" name="Rectangle 3"/>
          <p:cNvSpPr>
            <a:spLocks noGrp="1" noChangeArrowheads="1"/>
          </p:cNvSpPr>
          <p:nvPr>
            <p:ph type="body" idx="1"/>
          </p:nvPr>
        </p:nvSpPr>
        <p:spPr bwMode="auto">
          <a:xfrm>
            <a:off x="457200" y="1600200"/>
            <a:ext cx="82296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50180" name="Rectangle 4"/>
          <p:cNvSpPr>
            <a:spLocks noGrp="1" noChangeArrowheads="1"/>
          </p:cNvSpPr>
          <p:nvPr>
            <p:ph type="dt" sz="half" idx="2"/>
          </p:nvPr>
        </p:nvSpPr>
        <p:spPr bwMode="auto">
          <a:xfrm>
            <a:off x="457200" y="6243638"/>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solidFill>
                  <a:srgbClr val="000000"/>
                </a:solidFill>
                <a:latin typeface="+mj-lt"/>
              </a:defRPr>
            </a:lvl1pPr>
          </a:lstStyle>
          <a:p>
            <a:pPr fontAlgn="base">
              <a:spcBef>
                <a:spcPct val="0"/>
              </a:spcBef>
              <a:spcAft>
                <a:spcPct val="0"/>
              </a:spcAft>
              <a:defRPr/>
            </a:pPr>
            <a:endParaRPr lang="en-US" altLang="zh-CN"/>
          </a:p>
        </p:txBody>
      </p:sp>
      <p:sp>
        <p:nvSpPr>
          <p:cNvPr id="50181"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200">
                <a:solidFill>
                  <a:srgbClr val="000000"/>
                </a:solidFill>
                <a:latin typeface="+mj-lt"/>
              </a:defRPr>
            </a:lvl1pPr>
          </a:lstStyle>
          <a:p>
            <a:pPr fontAlgn="base">
              <a:spcBef>
                <a:spcPct val="0"/>
              </a:spcBef>
              <a:spcAft>
                <a:spcPct val="0"/>
              </a:spcAft>
              <a:defRPr/>
            </a:pPr>
            <a:endParaRPr lang="en-US" altLang="zh-CN"/>
          </a:p>
        </p:txBody>
      </p:sp>
      <p:sp>
        <p:nvSpPr>
          <p:cNvPr id="50182" name="Rectangle 6"/>
          <p:cNvSpPr>
            <a:spLocks noGrp="1" noChangeArrowheads="1"/>
          </p:cNvSpPr>
          <p:nvPr>
            <p:ph type="sldNum" sz="quarter" idx="4"/>
          </p:nvPr>
        </p:nvSpPr>
        <p:spPr bwMode="auto">
          <a:xfrm>
            <a:off x="6553200" y="6243638"/>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solidFill>
                  <a:srgbClr val="000000"/>
                </a:solidFill>
                <a:latin typeface="+mj-lt"/>
              </a:defRPr>
            </a:lvl1pPr>
          </a:lstStyle>
          <a:p>
            <a:pPr fontAlgn="base">
              <a:spcBef>
                <a:spcPct val="0"/>
              </a:spcBef>
              <a:spcAft>
                <a:spcPct val="0"/>
              </a:spcAft>
              <a:defRPr/>
            </a:pPr>
            <a:fld id="{065AD679-06DC-472B-B052-5B47026D2030}" type="slidenum">
              <a:rPr lang="en-US" altLang="zh-CN"/>
              <a:pPr fontAlgn="base">
                <a:spcBef>
                  <a:spcPct val="0"/>
                </a:spcBef>
                <a:spcAft>
                  <a:spcPct val="0"/>
                </a:spcAft>
                <a:defRPr/>
              </a:pPr>
              <a:t>‹#›</a:t>
            </a:fld>
            <a:endParaRPr lang="en-US" altLang="zh-CN"/>
          </a:p>
        </p:txBody>
      </p:sp>
      <p:sp>
        <p:nvSpPr>
          <p:cNvPr id="5127" name="Freeform 7"/>
          <p:cNvSpPr>
            <a:spLocks noChangeArrowheads="1"/>
          </p:cNvSpPr>
          <p:nvPr/>
        </p:nvSpPr>
        <p:spPr bwMode="auto">
          <a:xfrm>
            <a:off x="381000" y="228600"/>
            <a:ext cx="8229600" cy="609600"/>
          </a:xfrm>
          <a:custGeom>
            <a:avLst/>
            <a:gdLst>
              <a:gd name="T0" fmla="*/ 0 w 1000"/>
              <a:gd name="T1" fmla="*/ 2147483646 h 1000"/>
              <a:gd name="T2" fmla="*/ 0 w 1000"/>
              <a:gd name="T3" fmla="*/ 0 h 1000"/>
              <a:gd name="T4" fmla="*/ 2147483646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zh-CN" altLang="en-US">
              <a:solidFill>
                <a:srgbClr val="000000"/>
              </a:solidFill>
            </a:endParaRPr>
          </a:p>
        </p:txBody>
      </p:sp>
      <p:sp>
        <p:nvSpPr>
          <p:cNvPr id="5128" name="Line 8"/>
          <p:cNvSpPr>
            <a:spLocks noChangeShapeType="1"/>
          </p:cNvSpPr>
          <p:nvPr/>
        </p:nvSpPr>
        <p:spPr bwMode="auto">
          <a:xfrm>
            <a:off x="457200" y="6172200"/>
            <a:ext cx="8229600" cy="0"/>
          </a:xfrm>
          <a:prstGeom prst="line">
            <a:avLst/>
          </a:prstGeom>
          <a:noFill/>
          <a:ln w="190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a:solidFill>
                <a:srgbClr val="000000"/>
              </a:solidFill>
            </a:endParaRPr>
          </a:p>
        </p:txBody>
      </p:sp>
    </p:spTree>
    <p:extLst>
      <p:ext uri="{BB962C8B-B14F-4D97-AF65-F5344CB8AC3E}">
        <p14:creationId xmlns:p14="http://schemas.microsoft.com/office/powerpoint/2010/main" val="264959904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iming>
    <p:tnLst>
      <p:par>
        <p:cTn id="1" dur="indefinite" restart="never" nodeType="tmRoot"/>
      </p:par>
    </p:tnLst>
  </p:timing>
  <p:hf hdr="0" ftr="0" dt="0"/>
  <p:txStyles>
    <p:titleStyle>
      <a:lvl1pPr algn="l" rtl="0" eaLnBrk="0" fontAlgn="base" hangingPunct="0">
        <a:spcBef>
          <a:spcPct val="0"/>
        </a:spcBef>
        <a:spcAft>
          <a:spcPct val="0"/>
        </a:spcAft>
        <a:defRPr sz="4200" kern="1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2pPr>
      <a:lvl3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3pPr>
      <a:lvl4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4pPr>
      <a:lvl5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5pPr>
      <a:lvl6pPr marL="4572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6pPr>
      <a:lvl7pPr marL="9144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7pPr>
      <a:lvl8pPr marL="13716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8pPr>
      <a:lvl9pPr marL="18288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kern="12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kern="1200">
          <a:solidFill>
            <a:schemeClr val="tx1"/>
          </a:solidFill>
          <a:latin typeface="+mn-lt"/>
          <a:ea typeface="+mn-ea"/>
          <a:cs typeface="+mn-cs"/>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kern="1200">
          <a:solidFill>
            <a:schemeClr val="tx1"/>
          </a:solidFill>
          <a:latin typeface="+mn-lt"/>
          <a:ea typeface="+mn-ea"/>
          <a:cs typeface="+mn-cs"/>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kern="1200">
          <a:solidFill>
            <a:schemeClr val="tx1"/>
          </a:solidFill>
          <a:latin typeface="+mn-lt"/>
          <a:ea typeface="+mn-ea"/>
          <a:cs typeface="+mn-cs"/>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19.wmf"/><Relationship Id="rId4" Type="http://schemas.openxmlformats.org/officeDocument/2006/relationships/oleObject" Target="../embeddings/oleObject6.bin"/></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8" Type="http://schemas.openxmlformats.org/officeDocument/2006/relationships/image" Target="../media/image29.wmf"/><Relationship Id="rId13" Type="http://schemas.openxmlformats.org/officeDocument/2006/relationships/image" Target="../media/image34.emf"/><Relationship Id="rId3" Type="http://schemas.openxmlformats.org/officeDocument/2006/relationships/image" Target="../media/image32.emf"/><Relationship Id="rId7" Type="http://schemas.openxmlformats.org/officeDocument/2006/relationships/oleObject" Target="../embeddings/oleObject8.bin"/><Relationship Id="rId12" Type="http://schemas.openxmlformats.org/officeDocument/2006/relationships/image" Target="../media/image31.wmf"/><Relationship Id="rId17" Type="http://schemas.openxmlformats.org/officeDocument/2006/relationships/image" Target="../media/image36.png"/><Relationship Id="rId2" Type="http://schemas.openxmlformats.org/officeDocument/2006/relationships/slideLayout" Target="../slideLayouts/slideLayout2.xml"/><Relationship Id="rId16" Type="http://schemas.openxmlformats.org/officeDocument/2006/relationships/image" Target="../media/image71.png"/><Relationship Id="rId1" Type="http://schemas.openxmlformats.org/officeDocument/2006/relationships/vmlDrawing" Target="../drawings/vmlDrawing5.vml"/><Relationship Id="rId6" Type="http://schemas.openxmlformats.org/officeDocument/2006/relationships/image" Target="../media/image28.wmf"/><Relationship Id="rId11" Type="http://schemas.openxmlformats.org/officeDocument/2006/relationships/oleObject" Target="../embeddings/oleObject10.bin"/><Relationship Id="rId5" Type="http://schemas.openxmlformats.org/officeDocument/2006/relationships/oleObject" Target="../embeddings/oleObject7.bin"/><Relationship Id="rId10" Type="http://schemas.openxmlformats.org/officeDocument/2006/relationships/image" Target="../media/image30.wmf"/><Relationship Id="rId4" Type="http://schemas.openxmlformats.org/officeDocument/2006/relationships/image" Target="../media/image33.emf"/><Relationship Id="rId9" Type="http://schemas.openxmlformats.org/officeDocument/2006/relationships/oleObject" Target="../embeddings/oleObject9.bin"/><Relationship Id="rId14" Type="http://schemas.openxmlformats.org/officeDocument/2006/relationships/image" Target="../media/image35.emf"/></Relationships>
</file>

<file path=ppt/slides/_rels/slide17.xml.rels><?xml version="1.0" encoding="UTF-8" standalone="yes"?>
<Relationships xmlns="http://schemas.openxmlformats.org/package/2006/relationships"><Relationship Id="rId3" Type="http://schemas.openxmlformats.org/officeDocument/2006/relationships/image" Target="../media/image38.png"/><Relationship Id="rId7" Type="http://schemas.openxmlformats.org/officeDocument/2006/relationships/image" Target="../media/image37.w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11.bin"/><Relationship Id="rId5" Type="http://schemas.openxmlformats.org/officeDocument/2006/relationships/image" Target="../media/image40.png"/><Relationship Id="rId4" Type="http://schemas.openxmlformats.org/officeDocument/2006/relationships/image" Target="../media/image39.png"/></Relationships>
</file>

<file path=ppt/slides/_rels/slide1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43.png"/><Relationship Id="rId4" Type="http://schemas.openxmlformats.org/officeDocument/2006/relationships/image" Target="../media/image42.wmf"/></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5.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8" Type="http://schemas.openxmlformats.org/officeDocument/2006/relationships/image" Target="../media/image52.emf"/><Relationship Id="rId13" Type="http://schemas.openxmlformats.org/officeDocument/2006/relationships/image" Target="../media/image53.emf"/><Relationship Id="rId3" Type="http://schemas.openxmlformats.org/officeDocument/2006/relationships/oleObject" Target="../embeddings/oleObject13.bin"/><Relationship Id="rId7" Type="http://schemas.openxmlformats.org/officeDocument/2006/relationships/image" Target="../media/image51.emf"/><Relationship Id="rId12" Type="http://schemas.openxmlformats.org/officeDocument/2006/relationships/image" Target="../media/image50.w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48.wmf"/><Relationship Id="rId11" Type="http://schemas.openxmlformats.org/officeDocument/2006/relationships/oleObject" Target="../embeddings/oleObject16.bin"/><Relationship Id="rId5" Type="http://schemas.openxmlformats.org/officeDocument/2006/relationships/oleObject" Target="../embeddings/oleObject14.bin"/><Relationship Id="rId10" Type="http://schemas.openxmlformats.org/officeDocument/2006/relationships/image" Target="../media/image49.wmf"/><Relationship Id="rId4" Type="http://schemas.openxmlformats.org/officeDocument/2006/relationships/image" Target="../media/image47.wmf"/><Relationship Id="rId9" Type="http://schemas.openxmlformats.org/officeDocument/2006/relationships/oleObject" Target="../embeddings/oleObject15.bin"/></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54.w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4.wmf"/></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oleObject" Target="../embeddings/oleObject2.bin"/><Relationship Id="rId7" Type="http://schemas.openxmlformats.org/officeDocument/2006/relationships/image" Target="../media/image7.png"/><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6.wmf"/><Relationship Id="rId11" Type="http://schemas.openxmlformats.org/officeDocument/2006/relationships/image" Target="../media/image11.png"/><Relationship Id="rId5" Type="http://schemas.openxmlformats.org/officeDocument/2006/relationships/oleObject" Target="../embeddings/oleObject3.bin"/><Relationship Id="rId10" Type="http://schemas.openxmlformats.org/officeDocument/2006/relationships/image" Target="../media/image10.png"/><Relationship Id="rId4" Type="http://schemas.openxmlformats.org/officeDocument/2006/relationships/image" Target="../media/image5.wmf"/><Relationship Id="rId9" Type="http://schemas.openxmlformats.org/officeDocument/2006/relationships/image" Target="../media/image9.png"/></Relationships>
</file>

<file path=ppt/slides/_rels/slide9.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oleObject" Target="../embeddings/oleObject4.bin"/><Relationship Id="rId7" Type="http://schemas.openxmlformats.org/officeDocument/2006/relationships/image" Target="../media/image14.png"/><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13.wmf"/><Relationship Id="rId11" Type="http://schemas.openxmlformats.org/officeDocument/2006/relationships/image" Target="../media/image18.png"/><Relationship Id="rId5" Type="http://schemas.openxmlformats.org/officeDocument/2006/relationships/oleObject" Target="../embeddings/oleObject5.bin"/><Relationship Id="rId10" Type="http://schemas.openxmlformats.org/officeDocument/2006/relationships/image" Target="../media/image17.png"/><Relationship Id="rId4" Type="http://schemas.openxmlformats.org/officeDocument/2006/relationships/image" Target="../media/image12.wmf"/><Relationship Id="rId9"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4"/>
          <p:cNvSpPr>
            <a:spLocks noGrp="1"/>
          </p:cNvSpPr>
          <p:nvPr>
            <p:ph type="title"/>
          </p:nvPr>
        </p:nvSpPr>
        <p:spPr>
          <a:xfrm>
            <a:off x="457200" y="277814"/>
            <a:ext cx="8229600" cy="728580"/>
          </a:xfrm>
        </p:spPr>
        <p:txBody>
          <a:bodyPr/>
          <a:lstStyle/>
          <a:p>
            <a:r>
              <a:rPr lang="zh-CN" altLang="en-US" sz="3600" dirty="0" smtClean="0"/>
              <a:t>第一章 半导体中的电子状态</a:t>
            </a:r>
          </a:p>
        </p:txBody>
      </p:sp>
      <p:sp>
        <p:nvSpPr>
          <p:cNvPr id="6" name="内容占位符 5"/>
          <p:cNvSpPr>
            <a:spLocks noGrp="1"/>
          </p:cNvSpPr>
          <p:nvPr>
            <p:ph idx="1"/>
          </p:nvPr>
        </p:nvSpPr>
        <p:spPr>
          <a:xfrm>
            <a:off x="417512" y="1048543"/>
            <a:ext cx="8269288" cy="5573713"/>
          </a:xfrm>
        </p:spPr>
        <p:txBody>
          <a:bodyPr/>
          <a:lstStyle/>
          <a:p>
            <a:pPr marL="514350" indent="-514350">
              <a:buFont typeface="Tahoma" panose="020B0604030504040204" pitchFamily="34" charset="0"/>
              <a:buAutoNum type="arabicPeriod"/>
              <a:defRPr/>
            </a:pPr>
            <a:r>
              <a:rPr lang="zh-CN" altLang="en-US" sz="2400" dirty="0" smtClean="0"/>
              <a:t>晶体结构</a:t>
            </a:r>
            <a:endParaRPr lang="en-US" altLang="zh-CN" sz="2400" dirty="0" smtClean="0"/>
          </a:p>
          <a:p>
            <a:pPr lvl="1">
              <a:defRPr/>
            </a:pPr>
            <a:r>
              <a:rPr lang="zh-CN" altLang="en-US" sz="2000" dirty="0" smtClean="0"/>
              <a:t>金刚石结构（共价键、立方对称性），闪锌矿结构（共价键</a:t>
            </a:r>
            <a:r>
              <a:rPr lang="en-US" altLang="zh-CN" sz="2000" dirty="0" smtClean="0"/>
              <a:t>+</a:t>
            </a:r>
            <a:r>
              <a:rPr lang="zh-CN" altLang="en-US" sz="2000" dirty="0" smtClean="0"/>
              <a:t>离子键、立方对称性），纤锌矿</a:t>
            </a:r>
            <a:r>
              <a:rPr lang="zh-CN" altLang="en-US" sz="2000" dirty="0"/>
              <a:t>结构（共价键</a:t>
            </a:r>
            <a:r>
              <a:rPr lang="en-US" altLang="zh-CN" sz="2000" dirty="0"/>
              <a:t>+</a:t>
            </a:r>
            <a:r>
              <a:rPr lang="zh-CN" altLang="en-US" sz="2000" dirty="0"/>
              <a:t>离子键、 六</a:t>
            </a:r>
            <a:r>
              <a:rPr lang="zh-CN" altLang="en-US" sz="2000" dirty="0" smtClean="0"/>
              <a:t>方对称性）</a:t>
            </a:r>
            <a:endParaRPr lang="en-US" altLang="zh-CN" sz="2000" dirty="0" smtClean="0"/>
          </a:p>
          <a:p>
            <a:pPr marL="514350" indent="-514350">
              <a:buFont typeface="+mj-lt"/>
              <a:buAutoNum type="arabicPeriod"/>
              <a:defRPr/>
            </a:pPr>
            <a:r>
              <a:rPr lang="zh-CN" altLang="en-US" sz="2800" dirty="0" smtClean="0"/>
              <a:t>单电子近似</a:t>
            </a:r>
            <a:endParaRPr lang="en-US" altLang="zh-CN" sz="2800" dirty="0" smtClean="0"/>
          </a:p>
          <a:p>
            <a:pPr lvl="1">
              <a:defRPr/>
            </a:pPr>
            <a:r>
              <a:rPr lang="zh-CN" altLang="en-US" sz="2000" dirty="0" smtClean="0"/>
              <a:t>概念：晶体</a:t>
            </a:r>
            <a:r>
              <a:rPr lang="zh-CN" altLang="en-US" sz="2000" dirty="0"/>
              <a:t>中的某一个电子是在周期性排列且固定不动的原子核势场以及其他大量电子的平均势场中运动，这个势场也是周期性变化的，而且它的周期与晶格周期相同</a:t>
            </a:r>
            <a:r>
              <a:rPr lang="zh-CN" altLang="en-US" sz="2000" dirty="0" smtClean="0"/>
              <a:t>。</a:t>
            </a:r>
            <a:endParaRPr lang="en-US" altLang="zh-CN" sz="2000" dirty="0" smtClean="0"/>
          </a:p>
          <a:p>
            <a:pPr lvl="1">
              <a:defRPr/>
            </a:pPr>
            <a:r>
              <a:rPr lang="zh-CN" altLang="en-US" sz="2000" dirty="0" smtClean="0"/>
              <a:t>能带论</a:t>
            </a:r>
            <a:endParaRPr lang="en-US" altLang="zh-CN" sz="2000" dirty="0" smtClean="0"/>
          </a:p>
          <a:p>
            <a:pPr lvl="1">
              <a:defRPr/>
            </a:pPr>
            <a:r>
              <a:rPr lang="zh-CN" altLang="en-US" sz="2000" dirty="0" smtClean="0"/>
              <a:t>简并的概念</a:t>
            </a:r>
            <a:endParaRPr lang="en-US" altLang="zh-CN" sz="2000" dirty="0" smtClean="0"/>
          </a:p>
          <a:p>
            <a:pPr marL="514350" indent="-514350">
              <a:buFont typeface="Tahoma" panose="020B0604030504040204" pitchFamily="34" charset="0"/>
              <a:buAutoNum type="arabicPeriod"/>
              <a:defRPr/>
            </a:pPr>
            <a:r>
              <a:rPr lang="zh-CN" altLang="en-US" sz="2400" dirty="0" smtClean="0"/>
              <a:t>能带</a:t>
            </a:r>
            <a:endParaRPr lang="en-US" altLang="zh-CN" sz="2400" dirty="0" smtClean="0"/>
          </a:p>
          <a:p>
            <a:pPr lvl="1">
              <a:defRPr/>
            </a:pPr>
            <a:r>
              <a:rPr lang="zh-CN" altLang="en-US" sz="2000" dirty="0" smtClean="0"/>
              <a:t>能带的形成过程</a:t>
            </a:r>
            <a:endParaRPr lang="en-US" altLang="zh-CN" sz="2000" dirty="0" smtClean="0"/>
          </a:p>
          <a:p>
            <a:pPr lvl="1">
              <a:defRPr/>
            </a:pPr>
            <a:r>
              <a:rPr lang="zh-CN" altLang="en-US" sz="2000" dirty="0"/>
              <a:t>共有</a:t>
            </a:r>
            <a:r>
              <a:rPr lang="zh-CN" altLang="en-US" sz="2000" dirty="0" smtClean="0"/>
              <a:t>化运动的概念</a:t>
            </a:r>
            <a:endParaRPr lang="en-US" altLang="zh-CN" sz="2000" dirty="0" smtClean="0"/>
          </a:p>
          <a:p>
            <a:pPr marL="457200" lvl="1" indent="0">
              <a:buFont typeface="Arial" panose="020B0604020202020204" pitchFamily="34" charset="0"/>
              <a:buNone/>
              <a:defRPr/>
            </a:pPr>
            <a:endParaRPr lang="en-US" altLang="zh-CN" sz="2000" dirty="0" smtClean="0"/>
          </a:p>
          <a:p>
            <a:pPr marL="514350" indent="-514350">
              <a:buFont typeface="Tahoma" panose="020B0604030504040204" pitchFamily="34" charset="0"/>
              <a:buAutoNum type="arabicPeriod"/>
              <a:defRPr/>
            </a:pPr>
            <a:endParaRPr lang="en-US" altLang="zh-CN" sz="2400" dirty="0" smtClean="0"/>
          </a:p>
          <a:p>
            <a:pPr marL="514350" indent="-514350">
              <a:buFont typeface="Tahoma" panose="020B0604030504040204" pitchFamily="34" charset="0"/>
              <a:buAutoNum type="arabicPeriod"/>
              <a:defRPr/>
            </a:pPr>
            <a:endParaRPr lang="en-US" altLang="zh-CN" sz="2400" dirty="0" smtClean="0"/>
          </a:p>
          <a:p>
            <a:pPr marL="514350" indent="-514350">
              <a:buFont typeface="Tahoma" panose="020B0604030504040204" pitchFamily="34" charset="0"/>
              <a:buAutoNum type="arabicPeriod"/>
              <a:defRPr/>
            </a:pPr>
            <a:endParaRPr lang="en-US" altLang="zh-CN" sz="2400" dirty="0" smtClean="0"/>
          </a:p>
          <a:p>
            <a:pPr marL="514350" indent="-514350">
              <a:buFont typeface="Tahoma" panose="020B0604030504040204" pitchFamily="34" charset="0"/>
              <a:buAutoNum type="arabicPeriod"/>
              <a:defRPr/>
            </a:pPr>
            <a:endParaRPr lang="zh-CN" altLang="en-US" sz="2400" dirty="0" smtClean="0"/>
          </a:p>
        </p:txBody>
      </p:sp>
      <p:sp>
        <p:nvSpPr>
          <p:cNvPr id="11268" name="灯片编号占位符 3"/>
          <p:cNvSpPr>
            <a:spLocks noGrp="1"/>
          </p:cNvSpPr>
          <p:nvPr>
            <p:ph type="sldNum" sz="quarter" idx="4294967295"/>
          </p:nvPr>
        </p:nvSpPr>
        <p:spPr bwMode="auto">
          <a:xfrm>
            <a:off x="6831013" y="6243638"/>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fld id="{FABD9144-F371-4261-B350-A0364A7F6877}" type="slidenum">
              <a:rPr lang="zh-CN" altLang="en-US" sz="1800" smtClean="0">
                <a:solidFill>
                  <a:srgbClr val="1C1C1C"/>
                </a:solidFill>
                <a:latin typeface="Tahoma" panose="020B0604030504040204" pitchFamily="34" charset="0"/>
              </a:rPr>
              <a:pPr eaLnBrk="1" hangingPunct="1">
                <a:spcBef>
                  <a:spcPct val="0"/>
                </a:spcBef>
                <a:buFontTx/>
                <a:buNone/>
              </a:pPr>
              <a:t>1</a:t>
            </a:fld>
            <a:endParaRPr lang="en-US" altLang="zh-CN" sz="1800" smtClean="0">
              <a:solidFill>
                <a:srgbClr val="1C1C1C"/>
              </a:solidFill>
              <a:latin typeface="Tahoma" panose="020B0604030504040204" pitchFamily="34" charset="0"/>
            </a:endParaRPr>
          </a:p>
        </p:txBody>
      </p:sp>
    </p:spTree>
    <p:extLst>
      <p:ext uri="{BB962C8B-B14F-4D97-AF65-F5344CB8AC3E}">
        <p14:creationId xmlns:p14="http://schemas.microsoft.com/office/powerpoint/2010/main" val="11518465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a:xfrm>
            <a:off x="457200" y="277814"/>
            <a:ext cx="8229600" cy="793750"/>
          </a:xfrm>
        </p:spPr>
        <p:txBody>
          <a:bodyPr/>
          <a:lstStyle/>
          <a:p>
            <a:r>
              <a:rPr lang="zh-CN" altLang="en-US" sz="3600" dirty="0" smtClean="0"/>
              <a:t>第三章  半导体中载流子的统计分布</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285750" y="1106488"/>
                <a:ext cx="8502650" cy="5137150"/>
              </a:xfrm>
            </p:spPr>
            <p:txBody>
              <a:bodyPr/>
              <a:lstStyle/>
              <a:p>
                <a:r>
                  <a:rPr lang="zh-CN" altLang="en-US" sz="2400" dirty="0" smtClean="0"/>
                  <a:t>热平衡状态半导体的特点</a:t>
                </a:r>
                <a:endParaRPr lang="en-US" altLang="zh-CN" sz="2400" dirty="0" smtClean="0"/>
              </a:p>
              <a:p>
                <a:pPr lvl="1"/>
                <a:r>
                  <a:rPr lang="zh-CN" altLang="en-US" sz="2000" dirty="0" smtClean="0"/>
                  <a:t>载流子的复合</a:t>
                </a:r>
                <a:r>
                  <a:rPr lang="en-US" altLang="zh-CN" sz="2000" dirty="0" smtClean="0"/>
                  <a:t>=</a:t>
                </a:r>
                <a:r>
                  <a:rPr lang="zh-CN" altLang="en-US" sz="2000" dirty="0" smtClean="0"/>
                  <a:t>产生</a:t>
                </a:r>
                <a:endParaRPr lang="en-US" altLang="zh-CN" sz="2000" dirty="0" smtClean="0"/>
              </a:p>
              <a:p>
                <a:pPr lvl="1"/>
                <a:r>
                  <a:rPr lang="zh-CN" altLang="en-US" sz="2000" dirty="0" smtClean="0"/>
                  <a:t>电子和空穴的浓度保持不变</a:t>
                </a:r>
                <a:endParaRPr lang="en-US" altLang="zh-CN" sz="2000" dirty="0" smtClean="0"/>
              </a:p>
              <a:p>
                <a:pPr lvl="1"/>
                <a:r>
                  <a:rPr lang="zh-CN" altLang="en-US" sz="2000" dirty="0"/>
                  <a:t>判据</a:t>
                </a:r>
                <a:r>
                  <a:rPr lang="zh-CN" altLang="en-US" sz="2000" dirty="0" smtClean="0"/>
                  <a:t>式</a:t>
                </a:r>
                <a14:m>
                  <m:oMath xmlns:m="http://schemas.openxmlformats.org/officeDocument/2006/math">
                    <m:sSub>
                      <m:sSubPr>
                        <m:ctrlPr>
                          <a:rPr lang="en-US" altLang="zh-CN" sz="2000" i="1" smtClean="0">
                            <a:latin typeface="Cambria Math"/>
                          </a:rPr>
                        </m:ctrlPr>
                      </m:sSubPr>
                      <m:e>
                        <m:r>
                          <a:rPr lang="en-US" altLang="zh-CN" sz="2000" b="0" i="1" smtClean="0">
                            <a:latin typeface="Cambria Math" panose="02040503050406030204" pitchFamily="18" charset="0"/>
                          </a:rPr>
                          <m:t>𝑛</m:t>
                        </m:r>
                      </m:e>
                      <m:sub>
                        <m:r>
                          <a:rPr lang="en-US" altLang="zh-CN" sz="2000" b="0" i="1" smtClean="0">
                            <a:latin typeface="Cambria Math" panose="02040503050406030204" pitchFamily="18" charset="0"/>
                          </a:rPr>
                          <m:t>0</m:t>
                        </m:r>
                      </m:sub>
                    </m:sSub>
                    <m:sSub>
                      <m:sSubPr>
                        <m:ctrlPr>
                          <a:rPr lang="en-US" altLang="zh-CN" sz="2000" i="1" smtClean="0">
                            <a:latin typeface="Cambria Math"/>
                          </a:rPr>
                        </m:ctrlPr>
                      </m:sSubPr>
                      <m:e>
                        <m:r>
                          <a:rPr lang="en-US" altLang="zh-CN" sz="2000" b="0" i="1" smtClean="0">
                            <a:latin typeface="Cambria Math" panose="02040503050406030204" pitchFamily="18" charset="0"/>
                          </a:rPr>
                          <m:t>𝑝</m:t>
                        </m:r>
                      </m:e>
                      <m:sub>
                        <m:r>
                          <a:rPr lang="en-US" altLang="zh-CN" sz="2000" b="0" i="1" smtClean="0">
                            <a:latin typeface="Cambria Math" panose="02040503050406030204" pitchFamily="18" charset="0"/>
                          </a:rPr>
                          <m:t>0</m:t>
                        </m:r>
                      </m:sub>
                    </m:sSub>
                    <m:r>
                      <a:rPr lang="en-US" altLang="zh-CN" sz="2000" b="0" i="1" smtClean="0">
                        <a:latin typeface="Cambria Math" panose="02040503050406030204" pitchFamily="18" charset="0"/>
                      </a:rPr>
                      <m:t>=</m:t>
                    </m:r>
                    <m:sSubSup>
                      <m:sSubSupPr>
                        <m:ctrlPr>
                          <a:rPr lang="en-US" altLang="zh-CN" sz="2000" b="0" i="1" smtClean="0">
                            <a:latin typeface="Cambria Math"/>
                          </a:rPr>
                        </m:ctrlPr>
                      </m:sSubSupPr>
                      <m:e>
                        <m:r>
                          <a:rPr lang="en-US" altLang="zh-CN" sz="2000" b="0" i="1" smtClean="0">
                            <a:latin typeface="Cambria Math" panose="02040503050406030204" pitchFamily="18" charset="0"/>
                          </a:rPr>
                          <m:t>𝑛</m:t>
                        </m:r>
                      </m:e>
                      <m:sub>
                        <m:r>
                          <a:rPr lang="en-US" altLang="zh-CN" sz="2000" b="0" i="1" smtClean="0">
                            <a:latin typeface="Cambria Math" panose="02040503050406030204" pitchFamily="18" charset="0"/>
                          </a:rPr>
                          <m:t>𝑖</m:t>
                        </m:r>
                      </m:sub>
                      <m:sup>
                        <m:r>
                          <a:rPr lang="en-US" altLang="zh-CN" sz="2000" b="0" i="1" smtClean="0">
                            <a:latin typeface="Cambria Math" panose="02040503050406030204" pitchFamily="18" charset="0"/>
                          </a:rPr>
                          <m:t>2</m:t>
                        </m:r>
                      </m:sup>
                    </m:sSubSup>
                  </m:oMath>
                </a14:m>
                <a:endParaRPr lang="en-US" altLang="zh-CN" sz="2000" b="0" dirty="0" smtClean="0"/>
              </a:p>
              <a:p>
                <a:pPr lvl="1"/>
                <a:r>
                  <a:rPr lang="zh-CN" altLang="en-US" sz="2000" dirty="0" smtClean="0"/>
                  <a:t>温度改变会破坏原来的热平衡，重新建立新的平衡状态。</a:t>
                </a:r>
                <a:endParaRPr lang="en-US" altLang="zh-CN" sz="2000" dirty="0" smtClean="0"/>
              </a:p>
              <a:p>
                <a:r>
                  <a:rPr lang="zh-CN" altLang="en-US" sz="2400" dirty="0" smtClean="0"/>
                  <a:t>费米分布、费米能级</a:t>
                </a:r>
                <a:endParaRPr lang="en-US" altLang="zh-CN" sz="2400" dirty="0" smtClean="0"/>
              </a:p>
              <a:p>
                <a:pPr lvl="1"/>
                <a:r>
                  <a:rPr lang="zh-CN" altLang="en-US" sz="2000" dirty="0" smtClean="0"/>
                  <a:t>什么是费米分布</a:t>
                </a:r>
                <a:endParaRPr lang="en-US" altLang="zh-CN" sz="2000" dirty="0" smtClean="0"/>
              </a:p>
              <a:p>
                <a:pPr lvl="1"/>
                <a:r>
                  <a:rPr lang="zh-CN" altLang="en-US" sz="2000" dirty="0" smtClean="0"/>
                  <a:t>费米能级可以看作是什么的标志</a:t>
                </a:r>
                <a:endParaRPr lang="en-US" altLang="zh-CN" sz="2000" dirty="0" smtClean="0"/>
              </a:p>
              <a:p>
                <a:pPr marL="0" indent="0">
                  <a:buNone/>
                </a:pPr>
                <a:endParaRPr lang="en-US" altLang="zh-CN" sz="2400" dirty="0" smtClean="0"/>
              </a:p>
              <a:p>
                <a:endParaRPr lang="en-US" altLang="zh-CN" sz="2400" dirty="0" smtClean="0"/>
              </a:p>
              <a:p>
                <a:endParaRPr lang="en-US" altLang="zh-CN" sz="2400" dirty="0" smtClean="0"/>
              </a:p>
              <a:p>
                <a:endParaRPr lang="zh-CN" altLang="en-US" sz="2400"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285750" y="1106488"/>
                <a:ext cx="8502650" cy="5137150"/>
              </a:xfrm>
              <a:blipFill rotWithShape="1">
                <a:blip r:embed="rId3"/>
                <a:stretch>
                  <a:fillRect l="-287" t="-1306"/>
                </a:stretch>
              </a:blipFill>
            </p:spPr>
            <p:txBody>
              <a:bodyPr/>
              <a:lstStyle/>
              <a:p>
                <a:r>
                  <a:rPr lang="zh-CN" altLang="en-US">
                    <a:noFill/>
                  </a:rPr>
                  <a:t> </a:t>
                </a:r>
              </a:p>
            </p:txBody>
          </p:sp>
        </mc:Fallback>
      </mc:AlternateContent>
      <p:sp>
        <p:nvSpPr>
          <p:cNvPr id="24580" name="灯片编号占位符 3"/>
          <p:cNvSpPr>
            <a:spLocks noGrp="1"/>
          </p:cNvSpPr>
          <p:nvPr>
            <p:ph type="sldNum" sz="quarter" idx="4294967295"/>
          </p:nvPr>
        </p:nvSpPr>
        <p:spPr bwMode="auto">
          <a:xfrm>
            <a:off x="7042150" y="6243638"/>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fld id="{8E88F8B5-367D-46F6-8115-B3B12151D987}" type="slidenum">
              <a:rPr lang="zh-CN" altLang="en-US" sz="1800" smtClean="0">
                <a:solidFill>
                  <a:srgbClr val="000000"/>
                </a:solidFill>
                <a:latin typeface="Tahoma" panose="020B0604030504040204" pitchFamily="34" charset="0"/>
              </a:rPr>
              <a:pPr eaLnBrk="1" hangingPunct="1">
                <a:spcBef>
                  <a:spcPct val="0"/>
                </a:spcBef>
                <a:buFontTx/>
                <a:buNone/>
              </a:pPr>
              <a:t>10</a:t>
            </a:fld>
            <a:endParaRPr lang="en-US" altLang="zh-CN" sz="1800" smtClean="0">
              <a:solidFill>
                <a:srgbClr val="000000"/>
              </a:solidFill>
              <a:latin typeface="Tahoma" panose="020B0604030504040204" pitchFamily="34" charset="0"/>
            </a:endParaRPr>
          </a:p>
        </p:txBody>
      </p:sp>
      <p:sp>
        <p:nvSpPr>
          <p:cNvPr id="2" name="矩形 1"/>
          <p:cNvSpPr/>
          <p:nvPr/>
        </p:nvSpPr>
        <p:spPr>
          <a:xfrm>
            <a:off x="545122" y="4582934"/>
            <a:ext cx="4572000" cy="830997"/>
          </a:xfrm>
          <a:prstGeom prst="rect">
            <a:avLst/>
          </a:prstGeom>
        </p:spPr>
        <p:txBody>
          <a:bodyPr>
            <a:spAutoFit/>
          </a:bodyPr>
          <a:lstStyle/>
          <a:p>
            <a:pPr>
              <a:spcBef>
                <a:spcPct val="0"/>
              </a:spcBef>
            </a:pPr>
            <a:r>
              <a:rPr lang="zh-CN" altLang="en-US" sz="2400" dirty="0"/>
              <a:t>玻尔兹曼分布</a:t>
            </a:r>
            <a:r>
              <a:rPr lang="en-US" altLang="zh-CN" sz="2400" dirty="0"/>
              <a:t>---</a:t>
            </a:r>
            <a:r>
              <a:rPr lang="zh-CN" altLang="en-US" sz="2400" dirty="0" smtClean="0"/>
              <a:t>非简并半导体</a:t>
            </a:r>
            <a:endParaRPr lang="en-US" altLang="zh-CN" sz="2400" dirty="0" smtClean="0"/>
          </a:p>
          <a:p>
            <a:pPr>
              <a:spcBef>
                <a:spcPct val="0"/>
              </a:spcBef>
            </a:pPr>
            <a:r>
              <a:rPr lang="zh-CN" altLang="en-US" sz="2400" dirty="0" smtClean="0"/>
              <a:t>费米分布</a:t>
            </a:r>
            <a:r>
              <a:rPr lang="en-US" altLang="zh-CN" sz="2400" dirty="0" smtClean="0"/>
              <a:t>---</a:t>
            </a:r>
            <a:r>
              <a:rPr lang="zh-CN" altLang="en-US" sz="2400" dirty="0"/>
              <a:t>简并半导体</a:t>
            </a:r>
            <a:endParaRPr lang="en-US" altLang="zh-CN" sz="2400" dirty="0"/>
          </a:p>
        </p:txBody>
      </p:sp>
      <p:graphicFrame>
        <p:nvGraphicFramePr>
          <p:cNvPr id="6" name="Object 5"/>
          <p:cNvGraphicFramePr>
            <a:graphicFrameLocks noChangeAspect="1"/>
          </p:cNvGraphicFramePr>
          <p:nvPr>
            <p:extLst>
              <p:ext uri="{D42A27DB-BD31-4B8C-83A1-F6EECF244321}">
                <p14:modId xmlns:p14="http://schemas.microsoft.com/office/powerpoint/2010/main" val="427969657"/>
              </p:ext>
            </p:extLst>
          </p:nvPr>
        </p:nvGraphicFramePr>
        <p:xfrm>
          <a:off x="5280392" y="2968447"/>
          <a:ext cx="3311525" cy="1614487"/>
        </p:xfrm>
        <a:graphic>
          <a:graphicData uri="http://schemas.openxmlformats.org/presentationml/2006/ole">
            <mc:AlternateContent xmlns:mc="http://schemas.openxmlformats.org/markup-compatibility/2006">
              <mc:Choice xmlns:v="urn:schemas-microsoft-com:vml" Requires="v">
                <p:oleObj spid="_x0000_s42001" name="Equation" r:id="rId4" imgW="1066800" imgH="520700" progId="">
                  <p:embed/>
                </p:oleObj>
              </mc:Choice>
              <mc:Fallback>
                <p:oleObj name="Equation" r:id="rId4" imgW="1066800" imgH="520700" progId="">
                  <p:embed/>
                  <p:pic>
                    <p:nvPicPr>
                      <p:cNvPr id="0" name=""/>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80392" y="2968447"/>
                        <a:ext cx="3311525" cy="1614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矩形 7"/>
          <p:cNvSpPr>
            <a:spLocks noChangeArrowheads="1"/>
          </p:cNvSpPr>
          <p:nvPr/>
        </p:nvSpPr>
        <p:spPr bwMode="auto">
          <a:xfrm>
            <a:off x="5492017" y="4745038"/>
            <a:ext cx="2970213" cy="862012"/>
          </a:xfrm>
          <a:prstGeom prst="rect">
            <a:avLst/>
          </a:prstGeom>
          <a:noFill/>
          <a:ln w="222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just"/>
            <a:r>
              <a:rPr lang="zh-CN" altLang="en-US" sz="1600" i="0"/>
              <a:t>物理意义：是描写热平衡状态下，电子在允许的量子态上如何分布的一个统计分布规律</a:t>
            </a:r>
            <a:r>
              <a:rPr lang="zh-CN" altLang="en-US"/>
              <a:t>。</a:t>
            </a:r>
          </a:p>
        </p:txBody>
      </p:sp>
    </p:spTree>
    <p:extLst>
      <p:ext uri="{BB962C8B-B14F-4D97-AF65-F5344CB8AC3E}">
        <p14:creationId xmlns:p14="http://schemas.microsoft.com/office/powerpoint/2010/main" val="1682649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8658" name="Picture 1" descr="C:\Users\liucf\AppData\Roaming\Tencent\Users\360662121\QQ\WinTemp\RichOle\IEYP_YO)2ZZ$T7X$Y23~8~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50" y="2205038"/>
            <a:ext cx="7993063" cy="291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8659" name="Rectangle 2"/>
          <p:cNvSpPr>
            <a:spLocks noGrp="1" noRot="1" noChangeArrowheads="1"/>
          </p:cNvSpPr>
          <p:nvPr>
            <p:ph type="title"/>
          </p:nvPr>
        </p:nvSpPr>
        <p:spPr/>
        <p:txBody>
          <a:bodyPr/>
          <a:lstStyle/>
          <a:p>
            <a:pPr eaLnBrk="1" hangingPunct="1"/>
            <a:r>
              <a:rPr lang="zh-CN" altLang="en-US" b="1" smtClean="0"/>
              <a:t>费米能级</a:t>
            </a:r>
          </a:p>
        </p:txBody>
      </p:sp>
    </p:spTree>
    <p:extLst>
      <p:ext uri="{BB962C8B-B14F-4D97-AF65-F5344CB8AC3E}">
        <p14:creationId xmlns:p14="http://schemas.microsoft.com/office/powerpoint/2010/main" val="16203346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0706" name="组合 7"/>
          <p:cNvGrpSpPr>
            <a:grpSpLocks/>
          </p:cNvGrpSpPr>
          <p:nvPr/>
        </p:nvGrpSpPr>
        <p:grpSpPr bwMode="auto">
          <a:xfrm>
            <a:off x="323850" y="1412875"/>
            <a:ext cx="8280400" cy="4318000"/>
            <a:chOff x="291630" y="1412776"/>
            <a:chExt cx="8280919" cy="4318459"/>
          </a:xfrm>
        </p:grpSpPr>
        <p:pic>
          <p:nvPicPr>
            <p:cNvPr id="200708" name="Picture 1" descr="C:\Users\liucf\AppData\Roaming\Tencent\Users\360662121\QQ\WinTemp\RichOle\C$VH_MG)(R)4)OWO~)MGQU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1412776"/>
              <a:ext cx="7586727" cy="35730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0709" name="Picture 2" descr="C:\Users\liucf\AppData\Roaming\Tencent\Users\360662121\QQ\WinTemp\RichOle\}GQ5]TOY6HQ}SWN9950ZK)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630" y="4960011"/>
              <a:ext cx="8280919" cy="771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00707" name="Rectangle 2"/>
          <p:cNvSpPr>
            <a:spLocks noGrp="1" noRot="1" noChangeArrowheads="1"/>
          </p:cNvSpPr>
          <p:nvPr>
            <p:ph type="title"/>
          </p:nvPr>
        </p:nvSpPr>
        <p:spPr/>
        <p:txBody>
          <a:bodyPr/>
          <a:lstStyle/>
          <a:p>
            <a:pPr eaLnBrk="1" hangingPunct="1"/>
            <a:r>
              <a:rPr lang="zh-CN" altLang="en-US" b="1" smtClean="0"/>
              <a:t>玻尔兹曼分布函数</a:t>
            </a:r>
          </a:p>
        </p:txBody>
      </p:sp>
    </p:spTree>
    <p:extLst>
      <p:ext uri="{BB962C8B-B14F-4D97-AF65-F5344CB8AC3E}">
        <p14:creationId xmlns:p14="http://schemas.microsoft.com/office/powerpoint/2010/main" val="394687852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6306" name="Picture 1" descr="C:\Users\liucf\AppData\Roaming\Tencent\Users\360662121\QQ\WinTemp\RichOle\RKK5[HF94I}UT1(PHB{NRO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13" y="2924175"/>
            <a:ext cx="7920037" cy="179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6307" name="矩形 4"/>
          <p:cNvSpPr>
            <a:spLocks noChangeArrowheads="1"/>
          </p:cNvSpPr>
          <p:nvPr/>
        </p:nvSpPr>
        <p:spPr bwMode="auto">
          <a:xfrm>
            <a:off x="1763713" y="1916113"/>
            <a:ext cx="59547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800" i="0"/>
              <a:t>简并半导体与非简并半导体的区别：</a:t>
            </a:r>
          </a:p>
        </p:txBody>
      </p:sp>
      <p:sp>
        <p:nvSpPr>
          <p:cNvPr id="226308" name="Rectangle 2"/>
          <p:cNvSpPr>
            <a:spLocks noGrp="1" noRot="1" noChangeArrowheads="1"/>
          </p:cNvSpPr>
          <p:nvPr>
            <p:ph type="title"/>
          </p:nvPr>
        </p:nvSpPr>
        <p:spPr/>
        <p:txBody>
          <a:bodyPr/>
          <a:lstStyle/>
          <a:p>
            <a:pPr eaLnBrk="1" hangingPunct="1"/>
            <a:r>
              <a:rPr lang="zh-CN" altLang="en-US" sz="4000" b="1" smtClean="0"/>
              <a:t>简并半导体</a:t>
            </a:r>
          </a:p>
        </p:txBody>
      </p:sp>
    </p:spTree>
    <p:extLst>
      <p:ext uri="{BB962C8B-B14F-4D97-AF65-F5344CB8AC3E}">
        <p14:creationId xmlns:p14="http://schemas.microsoft.com/office/powerpoint/2010/main" val="8391376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p:txBody>
          <a:bodyPr/>
          <a:lstStyle/>
          <a:p>
            <a:r>
              <a:rPr lang="zh-CN" altLang="en-US" sz="3600" dirty="0">
                <a:solidFill>
                  <a:srgbClr val="003399"/>
                </a:solidFill>
              </a:rPr>
              <a:t>第三章、半导体中载流子的统计分布</a:t>
            </a:r>
            <a:endParaRPr lang="zh-CN" altLang="en-US" dirty="0" smtClean="0"/>
          </a:p>
        </p:txBody>
      </p:sp>
      <p:sp>
        <p:nvSpPr>
          <p:cNvPr id="3" name="内容占位符 2"/>
          <p:cNvSpPr>
            <a:spLocks noGrp="1"/>
          </p:cNvSpPr>
          <p:nvPr>
            <p:ph idx="1"/>
          </p:nvPr>
        </p:nvSpPr>
        <p:spPr>
          <a:xfrm>
            <a:off x="285750" y="1106488"/>
            <a:ext cx="8502650" cy="5137150"/>
          </a:xfrm>
        </p:spPr>
        <p:txBody>
          <a:bodyPr/>
          <a:lstStyle/>
          <a:p>
            <a:pPr>
              <a:spcBef>
                <a:spcPct val="0"/>
              </a:spcBef>
            </a:pPr>
            <a:r>
              <a:rPr lang="zh-CN" altLang="en-US" sz="2400" dirty="0" smtClean="0"/>
              <a:t>本征半导体</a:t>
            </a:r>
            <a:endParaRPr lang="en-US" altLang="zh-CN" sz="2400" dirty="0" smtClean="0"/>
          </a:p>
          <a:p>
            <a:pPr>
              <a:spcBef>
                <a:spcPct val="0"/>
              </a:spcBef>
            </a:pPr>
            <a:r>
              <a:rPr lang="zh-CN" altLang="en-US" sz="2400" dirty="0" smtClean="0"/>
              <a:t>杂质半导体</a:t>
            </a:r>
            <a:endParaRPr lang="en-US" altLang="zh-CN" sz="2400" dirty="0" smtClean="0"/>
          </a:p>
          <a:p>
            <a:pPr lvl="1">
              <a:spcBef>
                <a:spcPct val="0"/>
              </a:spcBef>
            </a:pPr>
            <a:endParaRPr lang="en-US" altLang="zh-CN" sz="2000" dirty="0"/>
          </a:p>
          <a:p>
            <a:pPr lvl="1">
              <a:spcBef>
                <a:spcPct val="0"/>
              </a:spcBef>
            </a:pPr>
            <a:endParaRPr lang="en-US" altLang="zh-CN" sz="2000" dirty="0" smtClean="0"/>
          </a:p>
          <a:p>
            <a:pPr lvl="1">
              <a:spcBef>
                <a:spcPct val="0"/>
              </a:spcBef>
            </a:pPr>
            <a:endParaRPr lang="en-US" altLang="zh-CN" sz="2000" dirty="0"/>
          </a:p>
          <a:p>
            <a:pPr lvl="1">
              <a:spcBef>
                <a:spcPct val="0"/>
              </a:spcBef>
            </a:pPr>
            <a:endParaRPr lang="en-US" altLang="zh-CN" sz="2000" dirty="0" smtClean="0"/>
          </a:p>
          <a:p>
            <a:pPr lvl="1">
              <a:spcBef>
                <a:spcPct val="0"/>
              </a:spcBef>
            </a:pPr>
            <a:endParaRPr lang="en-US" altLang="zh-CN" sz="2000" dirty="0"/>
          </a:p>
          <a:p>
            <a:pPr lvl="1">
              <a:spcBef>
                <a:spcPct val="0"/>
              </a:spcBef>
            </a:pPr>
            <a:endParaRPr lang="en-US" altLang="zh-CN" sz="2000" dirty="0" smtClean="0"/>
          </a:p>
          <a:p>
            <a:pPr lvl="1">
              <a:spcBef>
                <a:spcPct val="0"/>
              </a:spcBef>
            </a:pPr>
            <a:endParaRPr lang="en-US" altLang="zh-CN" sz="2000" dirty="0"/>
          </a:p>
          <a:p>
            <a:pPr lvl="1">
              <a:spcBef>
                <a:spcPct val="0"/>
              </a:spcBef>
            </a:pPr>
            <a:endParaRPr lang="en-US" altLang="zh-CN" sz="2000" dirty="0" smtClean="0"/>
          </a:p>
          <a:p>
            <a:pPr lvl="1">
              <a:spcBef>
                <a:spcPct val="0"/>
              </a:spcBef>
            </a:pPr>
            <a:endParaRPr lang="en-US" altLang="zh-CN" sz="2000" dirty="0"/>
          </a:p>
          <a:p>
            <a:pPr lvl="1">
              <a:spcBef>
                <a:spcPct val="0"/>
              </a:spcBef>
            </a:pPr>
            <a:endParaRPr lang="en-US" altLang="zh-CN" sz="2000" dirty="0" smtClean="0"/>
          </a:p>
          <a:p>
            <a:pPr>
              <a:spcBef>
                <a:spcPct val="0"/>
              </a:spcBef>
            </a:pPr>
            <a:endParaRPr lang="en-US" altLang="zh-CN" sz="2400" dirty="0" smtClean="0"/>
          </a:p>
          <a:p>
            <a:pPr>
              <a:spcBef>
                <a:spcPct val="0"/>
              </a:spcBef>
            </a:pPr>
            <a:endParaRPr lang="en-US" altLang="zh-CN" sz="2400" dirty="0" smtClean="0"/>
          </a:p>
          <a:p>
            <a:endParaRPr lang="en-US" altLang="zh-CN" sz="2400" dirty="0" smtClean="0"/>
          </a:p>
          <a:p>
            <a:endParaRPr lang="zh-CN" altLang="en-US" sz="2400" dirty="0" smtClean="0"/>
          </a:p>
        </p:txBody>
      </p:sp>
      <p:sp>
        <p:nvSpPr>
          <p:cNvPr id="25604" name="灯片编号占位符 3"/>
          <p:cNvSpPr>
            <a:spLocks noGrp="1"/>
          </p:cNvSpPr>
          <p:nvPr>
            <p:ph type="sldNum" sz="quarter" idx="4294967295"/>
          </p:nvPr>
        </p:nvSpPr>
        <p:spPr bwMode="auto">
          <a:xfrm>
            <a:off x="8320088" y="6273800"/>
            <a:ext cx="733425"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fld id="{26DD27AE-3432-40E8-B48C-0D46C90AF123}" type="slidenum">
              <a:rPr lang="zh-CN" altLang="en-US" sz="1800" smtClean="0">
                <a:solidFill>
                  <a:srgbClr val="000000"/>
                </a:solidFill>
                <a:latin typeface="Tahoma" panose="020B0604030504040204" pitchFamily="34" charset="0"/>
              </a:rPr>
              <a:pPr eaLnBrk="1" hangingPunct="1">
                <a:spcBef>
                  <a:spcPct val="0"/>
                </a:spcBef>
                <a:buFontTx/>
                <a:buNone/>
              </a:pPr>
              <a:t>14</a:t>
            </a:fld>
            <a:endParaRPr lang="en-US" altLang="zh-CN" sz="1800" smtClean="0">
              <a:solidFill>
                <a:srgbClr val="000000"/>
              </a:solidFill>
              <a:latin typeface="Tahoma" panose="020B0604030504040204" pitchFamily="34" charset="0"/>
            </a:endParaRPr>
          </a:p>
        </p:txBody>
      </p:sp>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8513" y="2290568"/>
            <a:ext cx="6965095" cy="36328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923029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p:txBody>
          <a:bodyPr/>
          <a:lstStyle/>
          <a:p>
            <a:r>
              <a:rPr lang="zh-CN" altLang="en-US" sz="3600" dirty="0">
                <a:solidFill>
                  <a:srgbClr val="003399"/>
                </a:solidFill>
              </a:rPr>
              <a:t>第三章、半导体中载流子的统计分布</a:t>
            </a:r>
            <a:endParaRPr lang="zh-CN" altLang="en-US" dirty="0" smtClean="0"/>
          </a:p>
        </p:txBody>
      </p:sp>
      <p:sp>
        <p:nvSpPr>
          <p:cNvPr id="3" name="内容占位符 2"/>
          <p:cNvSpPr>
            <a:spLocks noGrp="1"/>
          </p:cNvSpPr>
          <p:nvPr>
            <p:ph idx="1"/>
          </p:nvPr>
        </p:nvSpPr>
        <p:spPr>
          <a:xfrm>
            <a:off x="285750" y="1106488"/>
            <a:ext cx="8502650" cy="5137150"/>
          </a:xfrm>
        </p:spPr>
        <p:txBody>
          <a:bodyPr/>
          <a:lstStyle/>
          <a:p>
            <a:pPr lvl="1">
              <a:spcBef>
                <a:spcPct val="0"/>
              </a:spcBef>
            </a:pPr>
            <a:endParaRPr lang="en-US" altLang="zh-CN" sz="2000" dirty="0"/>
          </a:p>
          <a:p>
            <a:pPr lvl="1">
              <a:spcBef>
                <a:spcPct val="0"/>
              </a:spcBef>
            </a:pPr>
            <a:endParaRPr lang="en-US" altLang="zh-CN" sz="2000" dirty="0" smtClean="0"/>
          </a:p>
          <a:p>
            <a:pPr lvl="1">
              <a:spcBef>
                <a:spcPct val="0"/>
              </a:spcBef>
            </a:pPr>
            <a:r>
              <a:rPr lang="zh-CN" altLang="en-US" sz="2400" dirty="0" smtClean="0"/>
              <a:t>费米能级和载流子浓度的影响因素（温度和杂质浓度）</a:t>
            </a:r>
            <a:endParaRPr lang="en-US" altLang="zh-CN" sz="2400" dirty="0" smtClean="0"/>
          </a:p>
          <a:p>
            <a:pPr lvl="1">
              <a:spcBef>
                <a:spcPct val="0"/>
              </a:spcBef>
            </a:pPr>
            <a:endParaRPr lang="en-US" altLang="zh-CN" sz="2000" dirty="0"/>
          </a:p>
          <a:p>
            <a:pPr lvl="1">
              <a:spcBef>
                <a:spcPct val="0"/>
              </a:spcBef>
            </a:pPr>
            <a:endParaRPr lang="en-US" altLang="zh-CN" sz="2000" dirty="0" smtClean="0"/>
          </a:p>
          <a:p>
            <a:pPr lvl="1">
              <a:spcBef>
                <a:spcPct val="0"/>
              </a:spcBef>
            </a:pPr>
            <a:endParaRPr lang="en-US" altLang="zh-CN" sz="2000" dirty="0"/>
          </a:p>
          <a:p>
            <a:pPr lvl="1">
              <a:spcBef>
                <a:spcPct val="0"/>
              </a:spcBef>
            </a:pPr>
            <a:endParaRPr lang="en-US" altLang="zh-CN" sz="2000" dirty="0" smtClean="0"/>
          </a:p>
          <a:p>
            <a:pPr lvl="1">
              <a:spcBef>
                <a:spcPct val="0"/>
              </a:spcBef>
            </a:pPr>
            <a:endParaRPr lang="en-US" altLang="zh-CN" sz="2000" dirty="0"/>
          </a:p>
          <a:p>
            <a:pPr lvl="1">
              <a:spcBef>
                <a:spcPct val="0"/>
              </a:spcBef>
            </a:pPr>
            <a:endParaRPr lang="en-US" altLang="zh-CN" sz="2000" dirty="0" smtClean="0"/>
          </a:p>
          <a:p>
            <a:pPr lvl="1">
              <a:spcBef>
                <a:spcPct val="0"/>
              </a:spcBef>
            </a:pPr>
            <a:endParaRPr lang="en-US" altLang="zh-CN" sz="2000" dirty="0"/>
          </a:p>
          <a:p>
            <a:pPr lvl="1">
              <a:spcBef>
                <a:spcPct val="0"/>
              </a:spcBef>
            </a:pPr>
            <a:endParaRPr lang="en-US" altLang="zh-CN" sz="2000" dirty="0" smtClean="0"/>
          </a:p>
          <a:p>
            <a:pPr>
              <a:spcBef>
                <a:spcPct val="0"/>
              </a:spcBef>
            </a:pPr>
            <a:endParaRPr lang="en-US" altLang="zh-CN" sz="2400" dirty="0" smtClean="0"/>
          </a:p>
          <a:p>
            <a:pPr>
              <a:spcBef>
                <a:spcPct val="0"/>
              </a:spcBef>
            </a:pPr>
            <a:endParaRPr lang="en-US" altLang="zh-CN" sz="2400" dirty="0" smtClean="0"/>
          </a:p>
          <a:p>
            <a:endParaRPr lang="en-US" altLang="zh-CN" sz="2400" dirty="0" smtClean="0"/>
          </a:p>
          <a:p>
            <a:endParaRPr lang="zh-CN" altLang="en-US" sz="2400" dirty="0" smtClean="0"/>
          </a:p>
        </p:txBody>
      </p:sp>
      <p:sp>
        <p:nvSpPr>
          <p:cNvPr id="25604" name="灯片编号占位符 3"/>
          <p:cNvSpPr>
            <a:spLocks noGrp="1"/>
          </p:cNvSpPr>
          <p:nvPr>
            <p:ph type="sldNum" sz="quarter" idx="4294967295"/>
          </p:nvPr>
        </p:nvSpPr>
        <p:spPr bwMode="auto">
          <a:xfrm>
            <a:off x="8320088" y="6273800"/>
            <a:ext cx="733425"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fld id="{26DD27AE-3432-40E8-B48C-0D46C90AF123}" type="slidenum">
              <a:rPr lang="zh-CN" altLang="en-US" sz="1800" smtClean="0">
                <a:solidFill>
                  <a:srgbClr val="000000"/>
                </a:solidFill>
                <a:latin typeface="Tahoma" panose="020B0604030504040204" pitchFamily="34" charset="0"/>
              </a:rPr>
              <a:pPr eaLnBrk="1" hangingPunct="1">
                <a:spcBef>
                  <a:spcPct val="0"/>
                </a:spcBef>
                <a:buFontTx/>
                <a:buNone/>
              </a:pPr>
              <a:t>15</a:t>
            </a:fld>
            <a:endParaRPr lang="en-US" altLang="zh-CN" sz="1800" smtClean="0">
              <a:solidFill>
                <a:srgbClr val="000000"/>
              </a:solidFill>
              <a:latin typeface="Tahoma" panose="020B0604030504040204" pitchFamily="34" charset="0"/>
            </a:endParaRPr>
          </a:p>
        </p:txBody>
      </p:sp>
      <p:pic>
        <p:nvPicPr>
          <p:cNvPr id="14" name="图片 1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71537" y="3291287"/>
            <a:ext cx="1947078" cy="1628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图片 1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718615" y="3360953"/>
            <a:ext cx="2003865" cy="1628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图片 1"/>
          <p:cNvPicPr>
            <a:picLocks noChangeAspect="1"/>
          </p:cNvPicPr>
          <p:nvPr/>
        </p:nvPicPr>
        <p:blipFill>
          <a:blip r:embed="rId4"/>
          <a:stretch>
            <a:fillRect/>
          </a:stretch>
        </p:blipFill>
        <p:spPr>
          <a:xfrm>
            <a:off x="4722480" y="3516044"/>
            <a:ext cx="4038949" cy="1178626"/>
          </a:xfrm>
          <a:prstGeom prst="rect">
            <a:avLst/>
          </a:prstGeom>
        </p:spPr>
      </p:pic>
    </p:spTree>
    <p:extLst>
      <p:ext uri="{BB962C8B-B14F-4D97-AF65-F5344CB8AC3E}">
        <p14:creationId xmlns:p14="http://schemas.microsoft.com/office/powerpoint/2010/main" val="405580755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a:solidFill>
                  <a:srgbClr val="003399"/>
                </a:solidFill>
              </a:rPr>
              <a:t>第三章、半导体中载流子的统计分布</a:t>
            </a:r>
            <a:endParaRPr lang="zh-CN" altLang="en-US" dirty="0"/>
          </a:p>
        </p:txBody>
      </p:sp>
      <p:sp>
        <p:nvSpPr>
          <p:cNvPr id="3" name="内容占位符 2"/>
          <p:cNvSpPr>
            <a:spLocks noGrp="1"/>
          </p:cNvSpPr>
          <p:nvPr>
            <p:ph idx="1"/>
          </p:nvPr>
        </p:nvSpPr>
        <p:spPr>
          <a:xfrm>
            <a:off x="309154" y="1023621"/>
            <a:ext cx="8229600" cy="4530725"/>
          </a:xfrm>
        </p:spPr>
        <p:txBody>
          <a:bodyPr/>
          <a:lstStyle/>
          <a:p>
            <a:r>
              <a:rPr lang="zh-CN" altLang="en-US" dirty="0" smtClean="0"/>
              <a:t>要求掌握的公式</a:t>
            </a:r>
            <a:endParaRPr lang="zh-CN" altLang="en-US" dirty="0"/>
          </a:p>
        </p:txBody>
      </p:sp>
      <p:sp>
        <p:nvSpPr>
          <p:cNvPr id="4" name="灯片编号占位符 3"/>
          <p:cNvSpPr>
            <a:spLocks noGrp="1"/>
          </p:cNvSpPr>
          <p:nvPr>
            <p:ph type="sldNum" sz="quarter" idx="12"/>
          </p:nvPr>
        </p:nvSpPr>
        <p:spPr/>
        <p:txBody>
          <a:bodyPr/>
          <a:lstStyle/>
          <a:p>
            <a:pPr>
              <a:defRPr/>
            </a:pPr>
            <a:fld id="{0534C758-2507-439D-8916-B14724D8DF05}" type="slidenum">
              <a:rPr lang="en-US" altLang="zh-CN" smtClean="0"/>
              <a:pPr>
                <a:defRPr/>
              </a:pPr>
              <a:t>16</a:t>
            </a:fld>
            <a:endParaRPr lang="en-US" altLang="zh-CN"/>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62330" y="1624943"/>
            <a:ext cx="2613025" cy="114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rcRect r="37546"/>
          <a:stretch>
            <a:fillRect/>
          </a:stretch>
        </p:blipFill>
        <p:spPr bwMode="auto">
          <a:xfrm>
            <a:off x="3712164" y="1652713"/>
            <a:ext cx="2613025"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 name="Object 5"/>
          <p:cNvGraphicFramePr>
            <a:graphicFrameLocks noChangeAspect="1"/>
          </p:cNvGraphicFramePr>
          <p:nvPr>
            <p:extLst>
              <p:ext uri="{D42A27DB-BD31-4B8C-83A1-F6EECF244321}">
                <p14:modId xmlns:p14="http://schemas.microsoft.com/office/powerpoint/2010/main" val="2803355068"/>
              </p:ext>
            </p:extLst>
          </p:nvPr>
        </p:nvGraphicFramePr>
        <p:xfrm>
          <a:off x="670445" y="2829945"/>
          <a:ext cx="2281238" cy="1425575"/>
        </p:xfrm>
        <a:graphic>
          <a:graphicData uri="http://schemas.openxmlformats.org/presentationml/2006/ole">
            <mc:AlternateContent xmlns:mc="http://schemas.openxmlformats.org/markup-compatibility/2006">
              <mc:Choice xmlns:v="urn:schemas-microsoft-com:vml" Requires="v">
                <p:oleObj spid="_x0000_s29239" name="公式" r:id="rId5" imgW="1117440" imgH="761760" progId="Equation.3">
                  <p:embed/>
                </p:oleObj>
              </mc:Choice>
              <mc:Fallback>
                <p:oleObj name="公式" r:id="rId5" imgW="1117440" imgH="76176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0445" y="2829945"/>
                        <a:ext cx="2281238" cy="142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Object 8"/>
          <p:cNvGraphicFramePr>
            <a:graphicFrameLocks noChangeAspect="1"/>
          </p:cNvGraphicFramePr>
          <p:nvPr>
            <p:extLst>
              <p:ext uri="{D42A27DB-BD31-4B8C-83A1-F6EECF244321}">
                <p14:modId xmlns:p14="http://schemas.microsoft.com/office/powerpoint/2010/main" val="705026414"/>
              </p:ext>
            </p:extLst>
          </p:nvPr>
        </p:nvGraphicFramePr>
        <p:xfrm>
          <a:off x="3141570" y="2981598"/>
          <a:ext cx="2209800" cy="712787"/>
        </p:xfrm>
        <a:graphic>
          <a:graphicData uri="http://schemas.openxmlformats.org/presentationml/2006/ole">
            <mc:AlternateContent xmlns:mc="http://schemas.openxmlformats.org/markup-compatibility/2006">
              <mc:Choice xmlns:v="urn:schemas-microsoft-com:vml" Requires="v">
                <p:oleObj spid="_x0000_s29240" name="公式" r:id="rId7" imgW="1180800" imgH="380880" progId="Equation.3">
                  <p:embed/>
                </p:oleObj>
              </mc:Choice>
              <mc:Fallback>
                <p:oleObj name="公式" r:id="rId7" imgW="1180800" imgH="38088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41570" y="2981598"/>
                        <a:ext cx="2209800" cy="7127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Object 2"/>
          <p:cNvGraphicFramePr>
            <a:graphicFrameLocks noChangeAspect="1"/>
          </p:cNvGraphicFramePr>
          <p:nvPr>
            <p:extLst>
              <p:ext uri="{D42A27DB-BD31-4B8C-83A1-F6EECF244321}">
                <p14:modId xmlns:p14="http://schemas.microsoft.com/office/powerpoint/2010/main" val="3630428802"/>
              </p:ext>
            </p:extLst>
          </p:nvPr>
        </p:nvGraphicFramePr>
        <p:xfrm>
          <a:off x="5443537" y="2919685"/>
          <a:ext cx="2219325" cy="774700"/>
        </p:xfrm>
        <a:graphic>
          <a:graphicData uri="http://schemas.openxmlformats.org/presentationml/2006/ole">
            <mc:AlternateContent xmlns:mc="http://schemas.openxmlformats.org/markup-compatibility/2006">
              <mc:Choice xmlns:v="urn:schemas-microsoft-com:vml" Requires="v">
                <p:oleObj spid="_x0000_s29241" name="公式" r:id="rId9" imgW="1346040" imgH="469800" progId="Equation.3">
                  <p:embed/>
                </p:oleObj>
              </mc:Choice>
              <mc:Fallback>
                <p:oleObj name="公式" r:id="rId9" imgW="1346040" imgH="4698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443537" y="2919685"/>
                        <a:ext cx="2219325"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2" name="组合 11"/>
          <p:cNvGrpSpPr/>
          <p:nvPr/>
        </p:nvGrpSpPr>
        <p:grpSpPr>
          <a:xfrm>
            <a:off x="766767" y="4434114"/>
            <a:ext cx="2592781" cy="1558936"/>
            <a:chOff x="766767" y="4434114"/>
            <a:chExt cx="2592781" cy="1558936"/>
          </a:xfrm>
        </p:grpSpPr>
        <p:graphicFrame>
          <p:nvGraphicFramePr>
            <p:cNvPr id="10" name="Object 2"/>
            <p:cNvGraphicFramePr>
              <a:graphicFrameLocks noChangeAspect="1"/>
            </p:cNvGraphicFramePr>
            <p:nvPr>
              <p:extLst>
                <p:ext uri="{D42A27DB-BD31-4B8C-83A1-F6EECF244321}">
                  <p14:modId xmlns:p14="http://schemas.microsoft.com/office/powerpoint/2010/main" val="2924523761"/>
                </p:ext>
              </p:extLst>
            </p:nvPr>
          </p:nvGraphicFramePr>
          <p:xfrm>
            <a:off x="766767" y="4434114"/>
            <a:ext cx="2592781" cy="1558936"/>
          </p:xfrm>
          <a:graphic>
            <a:graphicData uri="http://schemas.openxmlformats.org/presentationml/2006/ole">
              <mc:AlternateContent xmlns:mc="http://schemas.openxmlformats.org/markup-compatibility/2006">
                <mc:Choice xmlns:v="urn:schemas-microsoft-com:vml" Requires="v">
                  <p:oleObj spid="_x0000_s29242" name="公式" r:id="rId11" imgW="1562040" imgH="939600" progId="Equation.3">
                    <p:embed/>
                  </p:oleObj>
                </mc:Choice>
                <mc:Fallback>
                  <p:oleObj name="公式" r:id="rId11" imgW="1562040" imgH="9396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66767" y="4434114"/>
                          <a:ext cx="2592781" cy="1558936"/>
                        </a:xfrm>
                        <a:prstGeom prst="rect">
                          <a:avLst/>
                        </a:prstGeom>
                        <a:noFill/>
                        <a:ln>
                          <a:noFill/>
                        </a:ln>
                        <a:effectLst/>
                        <a:extLst/>
                      </p:spPr>
                    </p:pic>
                  </p:oleObj>
                </mc:Fallback>
              </mc:AlternateContent>
            </a:graphicData>
          </a:graphic>
        </p:graphicFrame>
        <p:sp>
          <p:nvSpPr>
            <p:cNvPr id="11" name="文本框 10"/>
            <p:cNvSpPr txBox="1"/>
            <p:nvPr/>
          </p:nvSpPr>
          <p:spPr>
            <a:xfrm>
              <a:off x="2466838" y="4678763"/>
              <a:ext cx="364202" cy="307777"/>
            </a:xfrm>
            <a:prstGeom prst="rect">
              <a:avLst/>
            </a:prstGeom>
            <a:solidFill>
              <a:schemeClr val="bg1"/>
            </a:solidFill>
          </p:spPr>
          <p:txBody>
            <a:bodyPr wrap="none" rtlCol="0">
              <a:spAutoFit/>
            </a:bodyPr>
            <a:lstStyle/>
            <a:p>
              <a:r>
                <a:rPr lang="zh-CN" altLang="en-US" sz="1400" dirty="0" smtClean="0"/>
                <a:t>＜</a:t>
              </a:r>
              <a:endParaRPr lang="zh-CN" altLang="en-US" sz="1400" dirty="0"/>
            </a:p>
          </p:txBody>
        </p:sp>
      </p:grpSp>
      <p:pic>
        <p:nvPicPr>
          <p:cNvPr id="14" name="图片 13"/>
          <p:cNvPicPr>
            <a:picLocks noChangeAspect="1"/>
          </p:cNvPicPr>
          <p:nvPr/>
        </p:nvPicPr>
        <p:blipFill rotWithShape="1">
          <a:blip r:embed="rId13"/>
          <a:srcRect r="39208"/>
          <a:stretch/>
        </p:blipFill>
        <p:spPr>
          <a:xfrm>
            <a:off x="4246470" y="3875555"/>
            <a:ext cx="2751859" cy="702959"/>
          </a:xfrm>
          <a:prstGeom prst="rect">
            <a:avLst/>
          </a:prstGeom>
        </p:spPr>
      </p:pic>
      <p:pic>
        <p:nvPicPr>
          <p:cNvPr id="15" name="图片 14"/>
          <p:cNvPicPr>
            <a:picLocks noChangeAspect="1"/>
          </p:cNvPicPr>
          <p:nvPr/>
        </p:nvPicPr>
        <p:blipFill rotWithShape="1">
          <a:blip r:embed="rId14"/>
          <a:srcRect l="8722"/>
          <a:stretch/>
        </p:blipFill>
        <p:spPr>
          <a:xfrm>
            <a:off x="4246470" y="4633347"/>
            <a:ext cx="2335792" cy="784577"/>
          </a:xfrm>
          <a:prstGeom prst="rect">
            <a:avLst/>
          </a:prstGeom>
        </p:spPr>
      </p:pic>
      <mc:AlternateContent xmlns:mc="http://schemas.openxmlformats.org/markup-compatibility/2006" xmlns:a14="http://schemas.microsoft.com/office/drawing/2010/main">
        <mc:Choice Requires="a14">
          <p:sp>
            <p:nvSpPr>
              <p:cNvPr id="18" name="文本框 17"/>
              <p:cNvSpPr txBox="1"/>
              <p:nvPr/>
            </p:nvSpPr>
            <p:spPr>
              <a:xfrm>
                <a:off x="4391778" y="6001463"/>
                <a:ext cx="2045175" cy="565476"/>
              </a:xfrm>
              <a:prstGeom prst="rect">
                <a:avLst/>
              </a:prstGeom>
              <a:solidFill>
                <a:schemeClr val="bg1"/>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a:rPr>
                          </m:ctrlPr>
                        </m:sSubPr>
                        <m:e>
                          <m:r>
                            <a:rPr lang="en-US" altLang="zh-CN" b="0" i="1" smtClean="0">
                              <a:latin typeface="Cambria Math" panose="02040503050406030204" pitchFamily="18" charset="0"/>
                            </a:rPr>
                            <m:t>𝐸</m:t>
                          </m:r>
                        </m:e>
                        <m:sub>
                          <m:r>
                            <a:rPr lang="en-US" altLang="zh-CN" b="0" i="1" smtClean="0">
                              <a:latin typeface="Cambria Math" panose="02040503050406030204" pitchFamily="18" charset="0"/>
                            </a:rPr>
                            <m:t>𝐹</m:t>
                          </m:r>
                        </m:sub>
                      </m:sSub>
                      <m:r>
                        <a:rPr lang="en-US" altLang="zh-CN" b="0" i="1" smtClean="0">
                          <a:latin typeface="Cambria Math" panose="02040503050406030204" pitchFamily="18" charset="0"/>
                        </a:rPr>
                        <m:t>=</m:t>
                      </m:r>
                      <m:sSub>
                        <m:sSubPr>
                          <m:ctrlPr>
                            <a:rPr lang="en-US" altLang="zh-CN" i="1">
                              <a:latin typeface="Cambria Math"/>
                            </a:rPr>
                          </m:ctrlPr>
                        </m:sSubPr>
                        <m:e>
                          <m:r>
                            <a:rPr lang="en-US" altLang="zh-CN" i="1">
                              <a:latin typeface="Cambria Math" panose="02040503050406030204" pitchFamily="18" charset="0"/>
                            </a:rPr>
                            <m:t>𝐸</m:t>
                          </m:r>
                        </m:e>
                        <m:sub>
                          <m:r>
                            <a:rPr lang="en-US" altLang="zh-CN" i="1">
                              <a:latin typeface="Cambria Math" panose="02040503050406030204" pitchFamily="18" charset="0"/>
                            </a:rPr>
                            <m:t>𝑉</m:t>
                          </m:r>
                        </m:sub>
                      </m:sSub>
                      <m:r>
                        <a:rPr lang="en-US" altLang="zh-CN" b="0" i="1" smtClean="0">
                          <a:latin typeface="Cambria Math" panose="02040503050406030204" pitchFamily="18" charset="0"/>
                        </a:rPr>
                        <m:t>−</m:t>
                      </m:r>
                      <m:sSub>
                        <m:sSubPr>
                          <m:ctrlPr>
                            <a:rPr lang="en-US" altLang="zh-CN" i="1">
                              <a:latin typeface="Cambria Math"/>
                            </a:rPr>
                          </m:ctrlPr>
                        </m:sSubPr>
                        <m:e>
                          <m:r>
                            <a:rPr lang="en-US" altLang="zh-CN" i="1">
                              <a:latin typeface="Cambria Math" panose="02040503050406030204" pitchFamily="18" charset="0"/>
                            </a:rPr>
                            <m:t>𝑘</m:t>
                          </m:r>
                        </m:e>
                        <m:sub>
                          <m:r>
                            <a:rPr lang="en-US" altLang="zh-CN" i="1">
                              <a:latin typeface="Cambria Math" panose="02040503050406030204" pitchFamily="18" charset="0"/>
                            </a:rPr>
                            <m:t>0</m:t>
                          </m:r>
                        </m:sub>
                      </m:sSub>
                      <m:r>
                        <a:rPr lang="en-US" altLang="zh-CN" i="1">
                          <a:latin typeface="Cambria Math" panose="02040503050406030204" pitchFamily="18" charset="0"/>
                        </a:rPr>
                        <m:t>𝑇</m:t>
                      </m:r>
                      <m:r>
                        <a:rPr lang="en-US" altLang="zh-CN" b="0" i="1" smtClean="0">
                          <a:latin typeface="Cambria Math" panose="02040503050406030204" pitchFamily="18" charset="0"/>
                        </a:rPr>
                        <m:t>𝑙𝑛</m:t>
                      </m:r>
                      <m:f>
                        <m:fPr>
                          <m:ctrlPr>
                            <a:rPr lang="en-US" altLang="zh-CN" b="0" i="1" smtClean="0">
                              <a:latin typeface="Cambria Math"/>
                            </a:rPr>
                          </m:ctrlPr>
                        </m:fPr>
                        <m:num>
                          <m:sSub>
                            <m:sSubPr>
                              <m:ctrlPr>
                                <a:rPr lang="en-US" altLang="zh-CN" b="0" i="1" smtClean="0">
                                  <a:latin typeface="Cambria Math"/>
                                </a:rPr>
                              </m:ctrlPr>
                            </m:sSubPr>
                            <m:e>
                              <m:r>
                                <a:rPr lang="en-US" altLang="zh-CN" b="0" i="1" smtClean="0">
                                  <a:latin typeface="Cambria Math" panose="02040503050406030204" pitchFamily="18" charset="0"/>
                                </a:rPr>
                                <m:t>𝑁</m:t>
                              </m:r>
                            </m:e>
                            <m:sub>
                              <m:r>
                                <a:rPr lang="en-US" altLang="zh-CN" b="0" i="1" smtClean="0">
                                  <a:latin typeface="Cambria Math" panose="02040503050406030204" pitchFamily="18" charset="0"/>
                                </a:rPr>
                                <m:t>𝐴</m:t>
                              </m:r>
                            </m:sub>
                          </m:sSub>
                        </m:num>
                        <m:den>
                          <m:sSub>
                            <m:sSubPr>
                              <m:ctrlPr>
                                <a:rPr lang="en-US" altLang="zh-CN" b="0" i="1" smtClean="0">
                                  <a:latin typeface="Cambria Math"/>
                                </a:rPr>
                              </m:ctrlPr>
                            </m:sSubPr>
                            <m:e>
                              <m:r>
                                <a:rPr lang="en-US" altLang="zh-CN" b="0" i="1" smtClean="0">
                                  <a:latin typeface="Cambria Math" panose="02040503050406030204" pitchFamily="18" charset="0"/>
                                </a:rPr>
                                <m:t>𝑁</m:t>
                              </m:r>
                            </m:e>
                            <m:sub>
                              <m:r>
                                <a:rPr lang="en-US" altLang="zh-CN" b="0" i="1" smtClean="0">
                                  <a:latin typeface="Cambria Math" panose="02040503050406030204" pitchFamily="18" charset="0"/>
                                </a:rPr>
                                <m:t>𝑉</m:t>
                              </m:r>
                            </m:sub>
                          </m:sSub>
                        </m:den>
                      </m:f>
                    </m:oMath>
                  </m:oMathPara>
                </a14:m>
                <a:endParaRPr lang="zh-CN" altLang="en-US" dirty="0"/>
              </a:p>
            </p:txBody>
          </p:sp>
        </mc:Choice>
        <mc:Fallback xmlns="">
          <p:sp>
            <p:nvSpPr>
              <p:cNvPr id="18" name="文本框 17"/>
              <p:cNvSpPr txBox="1">
                <a:spLocks noRot="1" noChangeAspect="1" noMove="1" noResize="1" noEditPoints="1" noAdjustHandles="1" noChangeArrowheads="1" noChangeShapeType="1" noTextEdit="1"/>
              </p:cNvSpPr>
              <p:nvPr/>
            </p:nvSpPr>
            <p:spPr>
              <a:xfrm>
                <a:off x="4391778" y="6001463"/>
                <a:ext cx="2045175" cy="565476"/>
              </a:xfrm>
              <a:prstGeom prst="rect">
                <a:avLst/>
              </a:prstGeom>
              <a:blipFill rotWithShape="1">
                <a:blip r:embed="rId16"/>
                <a:stretch>
                  <a:fillRect/>
                </a:stretch>
              </a:blipFill>
            </p:spPr>
            <p:txBody>
              <a:bodyPr/>
              <a:lstStyle/>
              <a:p>
                <a:r>
                  <a:rPr lang="zh-CN" altLang="en-US">
                    <a:noFill/>
                  </a:rPr>
                  <a:t> </a:t>
                </a:r>
              </a:p>
            </p:txBody>
          </p:sp>
        </mc:Fallback>
      </mc:AlternateContent>
      <p:pic>
        <p:nvPicPr>
          <p:cNvPr id="13" name="图片 12"/>
          <p:cNvPicPr>
            <a:picLocks noChangeAspect="1"/>
          </p:cNvPicPr>
          <p:nvPr/>
        </p:nvPicPr>
        <p:blipFill>
          <a:blip r:embed="rId17"/>
          <a:stretch>
            <a:fillRect/>
          </a:stretch>
        </p:blipFill>
        <p:spPr>
          <a:xfrm>
            <a:off x="1409493" y="6041259"/>
            <a:ext cx="2478892" cy="743667"/>
          </a:xfrm>
          <a:prstGeom prst="rect">
            <a:avLst/>
          </a:prstGeom>
        </p:spPr>
      </p:pic>
      <p:sp>
        <p:nvSpPr>
          <p:cNvPr id="16" name="矩形 15"/>
          <p:cNvSpPr/>
          <p:nvPr/>
        </p:nvSpPr>
        <p:spPr>
          <a:xfrm>
            <a:off x="4103859" y="5996170"/>
            <a:ext cx="2989385" cy="65942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3994686" y="4695923"/>
            <a:ext cx="2989385" cy="71595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2306262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p:txBody>
          <a:bodyPr/>
          <a:lstStyle/>
          <a:p>
            <a:r>
              <a:rPr lang="zh-CN" altLang="en-US" dirty="0" smtClean="0"/>
              <a:t>第四章</a:t>
            </a:r>
          </a:p>
        </p:txBody>
      </p:sp>
      <p:sp>
        <p:nvSpPr>
          <p:cNvPr id="2" name="内容占位符 1"/>
          <p:cNvSpPr>
            <a:spLocks noGrp="1"/>
          </p:cNvSpPr>
          <p:nvPr>
            <p:ph idx="1"/>
          </p:nvPr>
        </p:nvSpPr>
        <p:spPr>
          <a:xfrm>
            <a:off x="366190" y="1036683"/>
            <a:ext cx="8229600" cy="5499100"/>
          </a:xfrm>
        </p:spPr>
        <p:txBody>
          <a:bodyPr/>
          <a:lstStyle/>
          <a:p>
            <a:r>
              <a:rPr lang="zh-CN" altLang="en-US" sz="2400" dirty="0" smtClean="0"/>
              <a:t>欧姆定律微分形式</a:t>
            </a:r>
            <a:endParaRPr lang="en-US" altLang="zh-CN" sz="2400" dirty="0" smtClean="0"/>
          </a:p>
          <a:p>
            <a:r>
              <a:rPr lang="zh-CN" altLang="en-US" sz="2400" dirty="0" smtClean="0"/>
              <a:t>迁移率的定义及</a:t>
            </a:r>
            <a:r>
              <a:rPr lang="zh-CN" altLang="en-US" sz="2400" dirty="0"/>
              <a:t>物理</a:t>
            </a:r>
            <a:r>
              <a:rPr lang="zh-CN" altLang="en-US" sz="2400" dirty="0" smtClean="0"/>
              <a:t>意义</a:t>
            </a:r>
            <a:r>
              <a:rPr lang="en-US" altLang="zh-CN" sz="2400" dirty="0" smtClean="0"/>
              <a:t>---</a:t>
            </a:r>
            <a:r>
              <a:rPr lang="zh-CN" altLang="en-US" sz="2400" dirty="0" smtClean="0"/>
              <a:t>单位</a:t>
            </a:r>
            <a:r>
              <a:rPr lang="zh-CN" altLang="en-US" sz="2400" dirty="0"/>
              <a:t>场强下载流子的平均漂移速度 ，反映了载流子漂移运动的难易程度。</a:t>
            </a:r>
            <a:endParaRPr lang="en-US" altLang="zh-CN" sz="2400" dirty="0" smtClean="0"/>
          </a:p>
          <a:p>
            <a:r>
              <a:rPr lang="zh-CN" altLang="en-US" sz="2400" dirty="0" smtClean="0"/>
              <a:t>电导率、迁移率和散射概率分别与平均自由时间的关系</a:t>
            </a:r>
            <a:endParaRPr lang="en-US" altLang="zh-CN" sz="2400" dirty="0" smtClean="0"/>
          </a:p>
          <a:p>
            <a:endParaRPr lang="en-US" altLang="zh-CN" sz="2400" dirty="0" smtClean="0"/>
          </a:p>
          <a:p>
            <a:endParaRPr lang="en-US" altLang="zh-CN" sz="2400" dirty="0"/>
          </a:p>
          <a:p>
            <a:r>
              <a:rPr lang="zh-CN" altLang="en-US" sz="2400" dirty="0"/>
              <a:t>为什么恒定电场下平均漂移速度是恒定的值</a:t>
            </a:r>
            <a:endParaRPr lang="en-US" altLang="zh-CN" sz="2400" dirty="0"/>
          </a:p>
          <a:p>
            <a:r>
              <a:rPr lang="zh-CN" altLang="en-US" sz="2400" dirty="0" smtClean="0"/>
              <a:t>电场</a:t>
            </a:r>
            <a:r>
              <a:rPr lang="zh-CN" altLang="en-US" sz="2400" dirty="0"/>
              <a:t>下载流子的运动实质是热运动和漂移运动的叠加</a:t>
            </a:r>
            <a:endParaRPr lang="en-US" altLang="zh-CN" sz="2400" dirty="0"/>
          </a:p>
          <a:p>
            <a:r>
              <a:rPr lang="zh-CN" altLang="en-US" sz="2400" dirty="0" smtClean="0"/>
              <a:t>载流子散射</a:t>
            </a:r>
            <a:endParaRPr lang="en-US" altLang="zh-CN" sz="2400" dirty="0" smtClean="0"/>
          </a:p>
          <a:p>
            <a:pPr lvl="1"/>
            <a:r>
              <a:rPr lang="zh-CN" altLang="en-US" sz="2000" dirty="0" smtClean="0"/>
              <a:t>概念、本质</a:t>
            </a:r>
            <a:endParaRPr lang="en-US" altLang="zh-CN" sz="2000" dirty="0" smtClean="0"/>
          </a:p>
          <a:p>
            <a:pPr lvl="1"/>
            <a:r>
              <a:rPr lang="zh-CN" altLang="en-US" sz="2000" dirty="0" smtClean="0"/>
              <a:t>平均自由程、平均自由时间</a:t>
            </a:r>
            <a:endParaRPr lang="en-US" altLang="zh-CN" sz="2000" dirty="0" smtClean="0"/>
          </a:p>
          <a:p>
            <a:pPr lvl="1"/>
            <a:r>
              <a:rPr lang="zh-CN" altLang="en-US" sz="2000" dirty="0" smtClean="0"/>
              <a:t>散射机构及其附加势场</a:t>
            </a:r>
            <a:endParaRPr lang="en-US" altLang="zh-CN" sz="2000" dirty="0" smtClean="0"/>
          </a:p>
          <a:p>
            <a:pPr lvl="1"/>
            <a:endParaRPr lang="zh-CN" altLang="en-US" sz="2000" dirty="0" smtClean="0"/>
          </a:p>
        </p:txBody>
      </p:sp>
      <p:pic>
        <p:nvPicPr>
          <p:cNvPr id="25603" name="图片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77340" y="2802570"/>
            <a:ext cx="1058863" cy="560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图片 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062827" y="2934332"/>
            <a:ext cx="220662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4"/>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82256" y="2813683"/>
            <a:ext cx="1201738" cy="53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 name="Object 7"/>
          <p:cNvGraphicFramePr>
            <a:graphicFrameLocks noChangeAspect="1"/>
          </p:cNvGraphicFramePr>
          <p:nvPr>
            <p:extLst>
              <p:ext uri="{D42A27DB-BD31-4B8C-83A1-F6EECF244321}">
                <p14:modId xmlns:p14="http://schemas.microsoft.com/office/powerpoint/2010/main" val="34298357"/>
              </p:ext>
            </p:extLst>
          </p:nvPr>
        </p:nvGraphicFramePr>
        <p:xfrm>
          <a:off x="3386585" y="2830462"/>
          <a:ext cx="1443038" cy="517525"/>
        </p:xfrm>
        <a:graphic>
          <a:graphicData uri="http://schemas.openxmlformats.org/presentationml/2006/ole">
            <mc:AlternateContent xmlns:mc="http://schemas.openxmlformats.org/markup-compatibility/2006">
              <mc:Choice xmlns:v="urn:schemas-microsoft-com:vml" Requires="v">
                <p:oleObj spid="_x0000_s6302" name="Equation" r:id="rId6" imgW="672808" imgH="241195" progId="Equation.DSMT4">
                  <p:embed/>
                </p:oleObj>
              </mc:Choice>
              <mc:Fallback>
                <p:oleObj name="Equation" r:id="rId6" imgW="672808" imgH="241195"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86585" y="2830462"/>
                        <a:ext cx="1443038"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矩形 7"/>
          <p:cNvSpPr/>
          <p:nvPr/>
        </p:nvSpPr>
        <p:spPr>
          <a:xfrm>
            <a:off x="4921544" y="2868450"/>
            <a:ext cx="2701387" cy="56038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679510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Grp="1" noRot="1" noChangeArrowheads="1"/>
          </p:cNvSpPr>
          <p:nvPr>
            <p:ph type="title"/>
          </p:nvPr>
        </p:nvSpPr>
        <p:spPr/>
        <p:txBody>
          <a:bodyPr/>
          <a:lstStyle/>
          <a:p>
            <a:pPr eaLnBrk="1" hangingPunct="1"/>
            <a:r>
              <a:rPr lang="zh-CN" altLang="en-US" smtClean="0"/>
              <a:t>散射的介绍</a:t>
            </a:r>
          </a:p>
        </p:txBody>
      </p:sp>
      <p:pic>
        <p:nvPicPr>
          <p:cNvPr id="264195" name="Picture 6" descr="C:\Users\liucf\AppData\Roaming\Tencent\Users\360662121\QQ\WinTemp\RichOle\UH]7`HY3`@6C0958V0$MHC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50" y="1412875"/>
            <a:ext cx="8029575" cy="460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680584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96875" y="1220788"/>
            <a:ext cx="8229600" cy="4238625"/>
          </a:xfrm>
        </p:spPr>
        <p:txBody>
          <a:bodyPr/>
          <a:lstStyle/>
          <a:p>
            <a:pPr lvl="1"/>
            <a:r>
              <a:rPr lang="zh-CN" altLang="zh-CN" sz="2000" dirty="0"/>
              <a:t>半导体中的载流子主要受到的两种散射</a:t>
            </a:r>
            <a:r>
              <a:rPr lang="zh-CN" altLang="zh-CN" sz="2000" dirty="0" smtClean="0"/>
              <a:t>为</a:t>
            </a:r>
            <a:endParaRPr lang="en-US" altLang="zh-CN" sz="2000" dirty="0" smtClean="0"/>
          </a:p>
          <a:p>
            <a:pPr marL="344487" lvl="1" indent="0">
              <a:buNone/>
            </a:pPr>
            <a:r>
              <a:rPr lang="en-US" altLang="zh-CN" sz="2000" dirty="0"/>
              <a:t> </a:t>
            </a:r>
            <a:r>
              <a:rPr lang="en-US" altLang="zh-CN" sz="2000" dirty="0" smtClean="0"/>
              <a:t>     </a:t>
            </a:r>
            <a:r>
              <a:rPr lang="zh-CN" altLang="zh-CN" sz="2000" dirty="0" smtClean="0"/>
              <a:t>电离</a:t>
            </a:r>
            <a:r>
              <a:rPr lang="zh-CN" altLang="zh-CN" sz="2000" dirty="0"/>
              <a:t>杂质的散射 </a:t>
            </a:r>
            <a:r>
              <a:rPr lang="zh-CN" altLang="zh-CN" sz="2000" dirty="0" smtClean="0"/>
              <a:t>和晶格振动</a:t>
            </a:r>
            <a:r>
              <a:rPr lang="zh-CN" altLang="zh-CN" sz="2000" dirty="0"/>
              <a:t>的散射 </a:t>
            </a:r>
            <a:endParaRPr lang="en-US" altLang="zh-CN" sz="2000" dirty="0" smtClean="0"/>
          </a:p>
          <a:p>
            <a:pPr marL="344487" lvl="1" indent="0">
              <a:buNone/>
            </a:pPr>
            <a:endParaRPr lang="en-US" altLang="zh-CN" sz="2400" dirty="0" smtClean="0"/>
          </a:p>
          <a:p>
            <a:pPr>
              <a:spcBef>
                <a:spcPct val="0"/>
              </a:spcBef>
            </a:pPr>
            <a:r>
              <a:rPr lang="zh-CN" altLang="en-US" sz="2400" dirty="0" smtClean="0"/>
              <a:t>迁移率与温度和杂质浓度之间的关系</a:t>
            </a:r>
            <a:endParaRPr lang="en-US" altLang="zh-CN" sz="2400" dirty="0" smtClean="0"/>
          </a:p>
          <a:p>
            <a:pPr lvl="1">
              <a:spcBef>
                <a:spcPct val="0"/>
              </a:spcBef>
            </a:pPr>
            <a:r>
              <a:rPr lang="zh-CN" altLang="en-US" sz="2000" dirty="0" smtClean="0">
                <a:latin typeface="Symbol" panose="05050102010706020507" pitchFamily="18" charset="2"/>
              </a:rPr>
              <a:t>迁移率随温度升高在低掺杂浓度时降低，高掺杂浓度时先升高再降低；</a:t>
            </a:r>
            <a:endParaRPr lang="en-US" altLang="zh-CN" sz="2000" dirty="0">
              <a:latin typeface="Symbol" panose="05050102010706020507" pitchFamily="18" charset="2"/>
            </a:endParaRPr>
          </a:p>
          <a:p>
            <a:pPr lvl="1">
              <a:spcBef>
                <a:spcPct val="0"/>
              </a:spcBef>
            </a:pPr>
            <a:r>
              <a:rPr lang="zh-CN" altLang="en-US" sz="2000" dirty="0" smtClean="0">
                <a:latin typeface="Symbol" panose="05050102010706020507" pitchFamily="18" charset="2"/>
              </a:rPr>
              <a:t>高掺杂浓度下少数载流子迁移率和多数载流子迁移率之间的关系</a:t>
            </a:r>
            <a:endParaRPr lang="en-US" altLang="zh-CN" sz="2000" dirty="0" smtClean="0">
              <a:latin typeface="Symbol" panose="05050102010706020507" pitchFamily="18" charset="2"/>
            </a:endParaRPr>
          </a:p>
          <a:p>
            <a:pPr lvl="1">
              <a:spcBef>
                <a:spcPct val="0"/>
              </a:spcBef>
            </a:pPr>
            <a:endParaRPr lang="en-US" altLang="zh-CN" sz="2000" dirty="0">
              <a:latin typeface="Symbol" panose="05050102010706020507" pitchFamily="18" charset="2"/>
            </a:endParaRPr>
          </a:p>
          <a:p>
            <a:pPr lvl="1">
              <a:spcBef>
                <a:spcPct val="0"/>
              </a:spcBef>
            </a:pPr>
            <a:endParaRPr lang="en-US" altLang="zh-CN" sz="2000" dirty="0" smtClean="0">
              <a:latin typeface="Symbol" panose="05050102010706020507" pitchFamily="18" charset="2"/>
            </a:endParaRPr>
          </a:p>
          <a:p>
            <a:pPr>
              <a:spcBef>
                <a:spcPct val="0"/>
              </a:spcBef>
            </a:pPr>
            <a:r>
              <a:rPr lang="zh-CN" altLang="en-US" sz="2400" dirty="0">
                <a:latin typeface="Symbol" panose="05050102010706020507" pitchFamily="18" charset="2"/>
              </a:rPr>
              <a:t>电阻</a:t>
            </a:r>
            <a:r>
              <a:rPr lang="zh-CN" altLang="en-US" sz="2400" dirty="0" smtClean="0">
                <a:latin typeface="Symbol" panose="05050102010706020507" pitchFamily="18" charset="2"/>
              </a:rPr>
              <a:t>率随温度的变化关系</a:t>
            </a:r>
            <a:endParaRPr lang="en-US" altLang="zh-CN" sz="2400" dirty="0" smtClean="0">
              <a:latin typeface="Symbol" panose="05050102010706020507" pitchFamily="18" charset="2"/>
            </a:endParaRPr>
          </a:p>
          <a:p>
            <a:pPr lvl="1">
              <a:spcBef>
                <a:spcPct val="0"/>
              </a:spcBef>
            </a:pPr>
            <a:r>
              <a:rPr lang="zh-CN" altLang="en-US" sz="2000" dirty="0" smtClean="0">
                <a:latin typeface="Symbol" panose="05050102010706020507" pitchFamily="18" charset="2"/>
              </a:rPr>
              <a:t>画出图并分段说明</a:t>
            </a:r>
            <a:endParaRPr lang="en-US" altLang="zh-CN" sz="2000" dirty="0" smtClean="0">
              <a:latin typeface="Symbol" panose="05050102010706020507" pitchFamily="18" charset="2"/>
            </a:endParaRPr>
          </a:p>
          <a:p>
            <a:pPr lvl="2"/>
            <a:endParaRPr lang="zh-CN" altLang="en-US" sz="1600" dirty="0" smtClean="0"/>
          </a:p>
        </p:txBody>
      </p:sp>
      <p:graphicFrame>
        <p:nvGraphicFramePr>
          <p:cNvPr id="5" name="Object 4"/>
          <p:cNvGraphicFramePr>
            <a:graphicFrameLocks noChangeAspect="1"/>
          </p:cNvGraphicFramePr>
          <p:nvPr>
            <p:extLst>
              <p:ext uri="{D42A27DB-BD31-4B8C-83A1-F6EECF244321}">
                <p14:modId xmlns:p14="http://schemas.microsoft.com/office/powerpoint/2010/main" val="3348444661"/>
              </p:ext>
            </p:extLst>
          </p:nvPr>
        </p:nvGraphicFramePr>
        <p:xfrm>
          <a:off x="1233687" y="3743569"/>
          <a:ext cx="1871663" cy="444500"/>
        </p:xfrm>
        <a:graphic>
          <a:graphicData uri="http://schemas.openxmlformats.org/presentationml/2006/ole">
            <mc:AlternateContent xmlns:mc="http://schemas.openxmlformats.org/markup-compatibility/2006">
              <mc:Choice xmlns:v="urn:schemas-microsoft-com:vml" Requires="v">
                <p:oleObj spid="_x0000_s7325" name="公式" r:id="rId3" imgW="1016000" imgH="241300" progId="Equation.3">
                  <p:embed/>
                </p:oleObj>
              </mc:Choice>
              <mc:Fallback>
                <p:oleObj name="公式" r:id="rId3" imgW="1016000" imgH="2413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33687" y="3743569"/>
                        <a:ext cx="1871663"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3" name="图片 2"/>
          <p:cNvPicPr>
            <a:picLocks noChangeAspect="1"/>
          </p:cNvPicPr>
          <p:nvPr/>
        </p:nvPicPr>
        <p:blipFill>
          <a:blip r:embed="rId5"/>
          <a:stretch>
            <a:fillRect/>
          </a:stretch>
        </p:blipFill>
        <p:spPr>
          <a:xfrm>
            <a:off x="4997226" y="4894431"/>
            <a:ext cx="1926632" cy="1112707"/>
          </a:xfrm>
          <a:prstGeom prst="rect">
            <a:avLst/>
          </a:prstGeom>
        </p:spPr>
      </p:pic>
      <p:sp>
        <p:nvSpPr>
          <p:cNvPr id="4" name="标题 3"/>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31002246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Rot="1" noChangeArrowheads="1"/>
          </p:cNvSpPr>
          <p:nvPr>
            <p:ph type="title"/>
          </p:nvPr>
        </p:nvSpPr>
        <p:spPr/>
        <p:txBody>
          <a:bodyPr/>
          <a:lstStyle/>
          <a:p>
            <a:pPr eaLnBrk="1" hangingPunct="1"/>
            <a:r>
              <a:rPr lang="zh-CN" altLang="en-US" sz="3600" b="1" smtClean="0"/>
              <a:t>原子的能级分裂</a:t>
            </a:r>
          </a:p>
        </p:txBody>
      </p:sp>
      <p:sp>
        <p:nvSpPr>
          <p:cNvPr id="151555" name="Picture 1041"/>
          <p:cNvSpPr>
            <a:spLocks noChangeAspect="1" noChangeArrowheads="1"/>
          </p:cNvSpPr>
          <p:nvPr/>
        </p:nvSpPr>
        <p:spPr bwMode="auto">
          <a:xfrm>
            <a:off x="3563938" y="3789363"/>
            <a:ext cx="4464050" cy="240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pic>
        <p:nvPicPr>
          <p:cNvPr id="151556"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313" y="2205038"/>
            <a:ext cx="8391525" cy="3794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1557" name="矩形 7"/>
          <p:cNvSpPr>
            <a:spLocks noChangeArrowheads="1"/>
          </p:cNvSpPr>
          <p:nvPr/>
        </p:nvSpPr>
        <p:spPr bwMode="auto">
          <a:xfrm>
            <a:off x="611188" y="1412875"/>
            <a:ext cx="30702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800" i="0">
                <a:solidFill>
                  <a:srgbClr val="0000FF"/>
                </a:solidFill>
              </a:rPr>
              <a:t>两个原子的情况：</a:t>
            </a:r>
            <a:endParaRPr lang="en-US" altLang="zh-CN" sz="2800" i="0">
              <a:solidFill>
                <a:srgbClr val="0000FF"/>
              </a:solidFill>
            </a:endParaRPr>
          </a:p>
        </p:txBody>
      </p:sp>
    </p:spTree>
    <p:extLst>
      <p:ext uri="{BB962C8B-B14F-4D97-AF65-F5344CB8AC3E}">
        <p14:creationId xmlns:p14="http://schemas.microsoft.com/office/powerpoint/2010/main" val="39933660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9" name="Picture 1" descr="C:\Users\liucf\AppData\Roaming\Tencent\Users\2782817583\QQ\WinTemp\RichOle\BQ_C`UU6097D34I9)QD93]I.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600" y="1371600"/>
            <a:ext cx="7632700" cy="2524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78" name="矩形 3"/>
          <p:cNvSpPr>
            <a:spLocks noChangeArrowheads="1"/>
          </p:cNvSpPr>
          <p:nvPr/>
        </p:nvSpPr>
        <p:spPr bwMode="auto">
          <a:xfrm>
            <a:off x="755650" y="1196975"/>
            <a:ext cx="19796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a:solidFill>
                  <a:srgbClr val="0000FF"/>
                </a:solidFill>
              </a:rPr>
              <a:t>杂质半导体</a:t>
            </a:r>
          </a:p>
        </p:txBody>
      </p:sp>
      <p:sp>
        <p:nvSpPr>
          <p:cNvPr id="50216" name="Rectangle 2"/>
          <p:cNvSpPr>
            <a:spLocks noGrp="1" noRot="1" noChangeArrowheads="1"/>
          </p:cNvSpPr>
          <p:nvPr>
            <p:ph type="title"/>
          </p:nvPr>
        </p:nvSpPr>
        <p:spPr/>
        <p:txBody>
          <a:bodyPr/>
          <a:lstStyle/>
          <a:p>
            <a:pPr eaLnBrk="1" hangingPunct="1"/>
            <a:r>
              <a:rPr lang="zh-CN" altLang="en-US"/>
              <a:t>电导率与温度的关系</a:t>
            </a:r>
          </a:p>
        </p:txBody>
      </p:sp>
      <p:pic>
        <p:nvPicPr>
          <p:cNvPr id="2" name="图片 1"/>
          <p:cNvPicPr>
            <a:picLocks noChangeAspect="1"/>
          </p:cNvPicPr>
          <p:nvPr/>
        </p:nvPicPr>
        <p:blipFill rotWithShape="1">
          <a:blip r:embed="rId4"/>
          <a:srcRect b="43489"/>
          <a:stretch/>
        </p:blipFill>
        <p:spPr>
          <a:xfrm>
            <a:off x="7306946" y="4797152"/>
            <a:ext cx="1750587" cy="1030719"/>
          </a:xfrm>
          <a:prstGeom prst="rect">
            <a:avLst/>
          </a:prstGeom>
        </p:spPr>
      </p:pic>
      <p:sp>
        <p:nvSpPr>
          <p:cNvPr id="6" name="矩形 5"/>
          <p:cNvSpPr/>
          <p:nvPr/>
        </p:nvSpPr>
        <p:spPr>
          <a:xfrm>
            <a:off x="553915" y="3895725"/>
            <a:ext cx="6963508" cy="923330"/>
          </a:xfrm>
          <a:prstGeom prst="rect">
            <a:avLst/>
          </a:prstGeom>
        </p:spPr>
        <p:txBody>
          <a:bodyPr wrap="square">
            <a:spAutoFit/>
          </a:bodyPr>
          <a:lstStyle/>
          <a:p>
            <a:r>
              <a:rPr lang="en-US" altLang="zh-CN" dirty="0"/>
              <a:t>AB</a:t>
            </a:r>
            <a:r>
              <a:rPr lang="zh-CN" altLang="zh-CN" dirty="0"/>
              <a:t>段，载流子主要来源于杂质电离，且载流子浓度随温度的升高而增加；电离杂质散射其主要作用</a:t>
            </a:r>
            <a:r>
              <a:rPr lang="zh-CN" altLang="zh-CN" dirty="0" smtClean="0"/>
              <a:t>，</a:t>
            </a:r>
            <a:r>
              <a:rPr lang="zh-CN" altLang="en-US" dirty="0" smtClean="0"/>
              <a:t>迁移率</a:t>
            </a:r>
            <a:r>
              <a:rPr lang="zh-CN" altLang="zh-CN" dirty="0" smtClean="0"/>
              <a:t>随</a:t>
            </a:r>
            <a:r>
              <a:rPr lang="zh-CN" altLang="zh-CN" dirty="0"/>
              <a:t>温度的升高</a:t>
            </a:r>
            <a:r>
              <a:rPr lang="zh-CN" altLang="zh-CN" dirty="0" smtClean="0"/>
              <a:t>而</a:t>
            </a:r>
            <a:r>
              <a:rPr lang="zh-CN" altLang="en-US" dirty="0" smtClean="0"/>
              <a:t>升高</a:t>
            </a:r>
            <a:r>
              <a:rPr lang="zh-CN" altLang="zh-CN" dirty="0" smtClean="0"/>
              <a:t>。</a:t>
            </a:r>
            <a:r>
              <a:rPr lang="zh-CN" altLang="zh-CN" dirty="0"/>
              <a:t>因此电阻率随温度的升高而降低；</a:t>
            </a:r>
            <a:endParaRPr lang="zh-CN" altLang="en-US" dirty="0"/>
          </a:p>
        </p:txBody>
      </p:sp>
      <p:sp>
        <p:nvSpPr>
          <p:cNvPr id="8" name="矩形 7"/>
          <p:cNvSpPr/>
          <p:nvPr/>
        </p:nvSpPr>
        <p:spPr>
          <a:xfrm>
            <a:off x="553915" y="4854114"/>
            <a:ext cx="6849208" cy="923330"/>
          </a:xfrm>
          <a:prstGeom prst="rect">
            <a:avLst/>
          </a:prstGeom>
        </p:spPr>
        <p:txBody>
          <a:bodyPr wrap="square">
            <a:spAutoFit/>
          </a:bodyPr>
          <a:lstStyle/>
          <a:p>
            <a:r>
              <a:rPr lang="en-US" altLang="zh-CN" dirty="0"/>
              <a:t>BC</a:t>
            </a:r>
            <a:r>
              <a:rPr lang="zh-CN" altLang="zh-CN" dirty="0"/>
              <a:t>段，载流子主要来源于杂质电离，且杂质完全电离，载流子浓度随温度的升高而饱和；晶格振动散射其主要作用</a:t>
            </a:r>
            <a:r>
              <a:rPr lang="zh-CN" altLang="zh-CN" dirty="0" smtClean="0"/>
              <a:t>，</a:t>
            </a:r>
            <a:r>
              <a:rPr lang="zh-CN" altLang="en-US" dirty="0"/>
              <a:t>迁移</a:t>
            </a:r>
            <a:r>
              <a:rPr lang="zh-CN" altLang="zh-CN" dirty="0" smtClean="0"/>
              <a:t>率</a:t>
            </a:r>
            <a:r>
              <a:rPr lang="zh-CN" altLang="zh-CN" dirty="0"/>
              <a:t>随温度的升高</a:t>
            </a:r>
            <a:r>
              <a:rPr lang="zh-CN" altLang="zh-CN" dirty="0" smtClean="0"/>
              <a:t>而</a:t>
            </a:r>
            <a:r>
              <a:rPr lang="zh-CN" altLang="en-US" dirty="0" smtClean="0"/>
              <a:t>降低</a:t>
            </a:r>
            <a:r>
              <a:rPr lang="zh-CN" altLang="zh-CN" dirty="0" smtClean="0"/>
              <a:t>。</a:t>
            </a:r>
            <a:r>
              <a:rPr lang="zh-CN" altLang="zh-CN" dirty="0"/>
              <a:t>因此电阻率随温度的升高而增大</a:t>
            </a:r>
            <a:endParaRPr lang="zh-CN" altLang="en-US" dirty="0"/>
          </a:p>
        </p:txBody>
      </p:sp>
      <p:sp>
        <p:nvSpPr>
          <p:cNvPr id="9" name="矩形 8"/>
          <p:cNvSpPr/>
          <p:nvPr/>
        </p:nvSpPr>
        <p:spPr>
          <a:xfrm>
            <a:off x="509953" y="5835274"/>
            <a:ext cx="7315200" cy="646331"/>
          </a:xfrm>
          <a:prstGeom prst="rect">
            <a:avLst/>
          </a:prstGeom>
        </p:spPr>
        <p:txBody>
          <a:bodyPr wrap="square">
            <a:spAutoFit/>
          </a:bodyPr>
          <a:lstStyle/>
          <a:p>
            <a:r>
              <a:rPr lang="en-US" altLang="zh-CN" dirty="0"/>
              <a:t>CD</a:t>
            </a:r>
            <a:r>
              <a:rPr lang="zh-CN" altLang="zh-CN" dirty="0"/>
              <a:t>段，载流子主要来源于本征激发，且载流子浓度随温度的升高而迅速增加；散射的作用可忽略不计。因此电阻率随温度的升高而降低；</a:t>
            </a:r>
            <a:endParaRPr lang="zh-CN" altLang="en-US" dirty="0"/>
          </a:p>
        </p:txBody>
      </p:sp>
    </p:spTree>
    <p:extLst>
      <p:ext uri="{BB962C8B-B14F-4D97-AF65-F5344CB8AC3E}">
        <p14:creationId xmlns:p14="http://schemas.microsoft.com/office/powerpoint/2010/main" val="30763124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第五章非平衡载流子</a:t>
            </a:r>
            <a:endParaRPr lang="zh-CN" altLang="en-US" dirty="0"/>
          </a:p>
        </p:txBody>
      </p:sp>
      <p:sp>
        <p:nvSpPr>
          <p:cNvPr id="3" name="内容占位符 2"/>
          <p:cNvSpPr>
            <a:spLocks noGrp="1"/>
          </p:cNvSpPr>
          <p:nvPr>
            <p:ph idx="1"/>
          </p:nvPr>
        </p:nvSpPr>
        <p:spPr>
          <a:xfrm>
            <a:off x="457200" y="1088163"/>
            <a:ext cx="8303623" cy="5384075"/>
          </a:xfrm>
        </p:spPr>
        <p:txBody>
          <a:bodyPr/>
          <a:lstStyle/>
          <a:p>
            <a:r>
              <a:rPr lang="zh-CN" altLang="en-US" sz="2400" dirty="0" smtClean="0"/>
              <a:t>大注入、小注入的条件</a:t>
            </a:r>
            <a:endParaRPr lang="en-US" altLang="zh-CN" sz="2400" dirty="0" smtClean="0"/>
          </a:p>
          <a:p>
            <a:r>
              <a:rPr lang="zh-CN" altLang="en-US" sz="2400" dirty="0" smtClean="0"/>
              <a:t>非平衡载流子的寿命</a:t>
            </a:r>
            <a:endParaRPr lang="en-US" altLang="zh-CN" sz="2400" dirty="0" smtClean="0"/>
          </a:p>
          <a:p>
            <a:r>
              <a:rPr lang="zh-CN" altLang="en-US" sz="2400" dirty="0"/>
              <a:t>准</a:t>
            </a:r>
            <a:r>
              <a:rPr lang="zh-CN" altLang="en-US" sz="2400" dirty="0" smtClean="0"/>
              <a:t>费米能级的位置</a:t>
            </a:r>
            <a:endParaRPr lang="en-US" altLang="zh-CN" sz="2400" dirty="0" smtClean="0"/>
          </a:p>
          <a:p>
            <a:r>
              <a:rPr lang="zh-CN" altLang="en-US" sz="2400" dirty="0" smtClean="0"/>
              <a:t>复合理论</a:t>
            </a:r>
            <a:endParaRPr lang="en-US" altLang="zh-CN" sz="2400" dirty="0" smtClean="0"/>
          </a:p>
          <a:p>
            <a:pPr lvl="1"/>
            <a:r>
              <a:rPr lang="zh-CN" altLang="en-US" sz="2400" dirty="0" smtClean="0"/>
              <a:t>按复合的机构分类</a:t>
            </a:r>
            <a:endParaRPr lang="en-US" altLang="zh-CN" sz="2400" dirty="0" smtClean="0"/>
          </a:p>
          <a:p>
            <a:pPr lvl="1"/>
            <a:r>
              <a:rPr lang="zh-CN" altLang="en-US" sz="2400" dirty="0" smtClean="0"/>
              <a:t>复合发生的位置分类</a:t>
            </a:r>
            <a:endParaRPr lang="en-US" altLang="zh-CN" sz="2400" dirty="0" smtClean="0"/>
          </a:p>
          <a:p>
            <a:pPr lvl="1"/>
            <a:r>
              <a:rPr lang="zh-CN" altLang="en-US" sz="2400" dirty="0" smtClean="0"/>
              <a:t>能量放出的方式分类</a:t>
            </a:r>
            <a:endParaRPr lang="en-US" altLang="zh-CN" sz="2400" dirty="0" smtClean="0"/>
          </a:p>
          <a:p>
            <a:pPr lvl="1"/>
            <a:r>
              <a:rPr lang="zh-CN" altLang="en-US" sz="2400" dirty="0" smtClean="0"/>
              <a:t>间接复合的四个过程的发射或俘获的系数分别与哪些因素有关</a:t>
            </a:r>
            <a:endParaRPr lang="en-US" altLang="zh-CN" sz="2400" dirty="0" smtClean="0"/>
          </a:p>
          <a:p>
            <a:pPr lvl="1"/>
            <a:r>
              <a:rPr lang="zh-CN" altLang="en-US" sz="2400" dirty="0" smtClean="0"/>
              <a:t>最有效的复合中心的位置</a:t>
            </a:r>
            <a:endParaRPr lang="en-US" altLang="zh-CN" sz="2400" dirty="0" smtClean="0"/>
          </a:p>
          <a:p>
            <a:pPr lvl="2"/>
            <a:endParaRPr lang="zh-CN" altLang="en-US" sz="2400" dirty="0"/>
          </a:p>
        </p:txBody>
      </p:sp>
      <p:sp>
        <p:nvSpPr>
          <p:cNvPr id="4" name="灯片编号占位符 3"/>
          <p:cNvSpPr>
            <a:spLocks noGrp="1"/>
          </p:cNvSpPr>
          <p:nvPr>
            <p:ph type="sldNum" sz="quarter" idx="12"/>
          </p:nvPr>
        </p:nvSpPr>
        <p:spPr/>
        <p:txBody>
          <a:bodyPr/>
          <a:lstStyle/>
          <a:p>
            <a:pPr>
              <a:defRPr/>
            </a:pPr>
            <a:fld id="{0534C758-2507-439D-8916-B14724D8DF05}" type="slidenum">
              <a:rPr lang="en-US" altLang="zh-CN" smtClean="0"/>
              <a:pPr>
                <a:defRPr/>
              </a:pPr>
              <a:t>21</a:t>
            </a:fld>
            <a:endParaRPr lang="en-US" altLang="zh-CN"/>
          </a:p>
        </p:txBody>
      </p:sp>
    </p:spTree>
    <p:extLst>
      <p:ext uri="{BB962C8B-B14F-4D97-AF65-F5344CB8AC3E}">
        <p14:creationId xmlns:p14="http://schemas.microsoft.com/office/powerpoint/2010/main" val="853690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第五章   非平衡载流子</a:t>
            </a:r>
            <a:endParaRPr lang="zh-CN" altLang="en-US" dirty="0"/>
          </a:p>
        </p:txBody>
      </p:sp>
      <p:sp>
        <p:nvSpPr>
          <p:cNvPr id="3" name="内容占位符 2"/>
          <p:cNvSpPr>
            <a:spLocks noGrp="1"/>
          </p:cNvSpPr>
          <p:nvPr>
            <p:ph idx="1"/>
          </p:nvPr>
        </p:nvSpPr>
        <p:spPr>
          <a:xfrm>
            <a:off x="457200" y="1088163"/>
            <a:ext cx="8303623" cy="5384075"/>
          </a:xfrm>
        </p:spPr>
        <p:txBody>
          <a:bodyPr/>
          <a:lstStyle/>
          <a:p>
            <a:r>
              <a:rPr lang="zh-CN" altLang="en-US" sz="2400" dirty="0" smtClean="0"/>
              <a:t>陷阱效应</a:t>
            </a:r>
            <a:endParaRPr lang="en-US" altLang="zh-CN" sz="2400" dirty="0" smtClean="0"/>
          </a:p>
          <a:p>
            <a:pPr lvl="1"/>
            <a:r>
              <a:rPr lang="zh-CN" altLang="en-US" sz="2400" dirty="0" smtClean="0"/>
              <a:t>定义</a:t>
            </a:r>
            <a:endParaRPr lang="en-US" altLang="zh-CN" sz="2400" dirty="0" smtClean="0"/>
          </a:p>
          <a:p>
            <a:pPr lvl="1"/>
            <a:r>
              <a:rPr lang="zh-CN" altLang="en-US" sz="2400" dirty="0" smtClean="0"/>
              <a:t>具有明显陷阱效应的条件</a:t>
            </a:r>
            <a:endParaRPr lang="en-US" altLang="zh-CN" sz="2400" dirty="0" smtClean="0"/>
          </a:p>
          <a:p>
            <a:pPr lvl="1"/>
            <a:r>
              <a:rPr lang="zh-CN" altLang="en-US" sz="2400" dirty="0" smtClean="0"/>
              <a:t>最利于陷阱作用的杂质能级的位置</a:t>
            </a:r>
            <a:endParaRPr lang="en-US" altLang="zh-CN" sz="2400" dirty="0" smtClean="0"/>
          </a:p>
          <a:p>
            <a:pPr lvl="1"/>
            <a:r>
              <a:rPr lang="zh-CN" altLang="en-US" sz="2400" dirty="0" smtClean="0"/>
              <a:t>陷阱与复合中心的不同</a:t>
            </a:r>
            <a:endParaRPr lang="en-US" altLang="zh-CN" sz="2400" dirty="0" smtClean="0"/>
          </a:p>
          <a:p>
            <a:pPr lvl="0">
              <a:buClr>
                <a:srgbClr val="009999"/>
              </a:buClr>
            </a:pPr>
            <a:r>
              <a:rPr lang="zh-CN" altLang="en-US" sz="2400" dirty="0">
                <a:solidFill>
                  <a:srgbClr val="000000"/>
                </a:solidFill>
              </a:rPr>
              <a:t>载流子的扩散运动</a:t>
            </a:r>
            <a:endParaRPr lang="en-US" altLang="zh-CN" sz="2400" dirty="0">
              <a:solidFill>
                <a:srgbClr val="000000"/>
              </a:solidFill>
            </a:endParaRPr>
          </a:p>
          <a:p>
            <a:pPr lvl="1">
              <a:buClr>
                <a:srgbClr val="4C6D4E"/>
              </a:buClr>
            </a:pPr>
            <a:r>
              <a:rPr lang="zh-CN" altLang="en-US" sz="2400" dirty="0">
                <a:solidFill>
                  <a:srgbClr val="000000"/>
                </a:solidFill>
              </a:rPr>
              <a:t>扩散流密度</a:t>
            </a:r>
            <a:endParaRPr lang="en-US" altLang="zh-CN" sz="2400" dirty="0">
              <a:solidFill>
                <a:srgbClr val="000000"/>
              </a:solidFill>
            </a:endParaRPr>
          </a:p>
          <a:p>
            <a:pPr lvl="1">
              <a:buClr>
                <a:srgbClr val="4C6D4E"/>
              </a:buClr>
            </a:pPr>
            <a:r>
              <a:rPr lang="zh-CN" altLang="en-US" sz="2400" dirty="0">
                <a:solidFill>
                  <a:srgbClr val="000000"/>
                </a:solidFill>
              </a:rPr>
              <a:t>扩散流密度与载流子的浓度梯度之间的关系</a:t>
            </a:r>
            <a:endParaRPr lang="en-US" altLang="zh-CN" sz="2400" dirty="0">
              <a:solidFill>
                <a:srgbClr val="000000"/>
              </a:solidFill>
            </a:endParaRPr>
          </a:p>
          <a:p>
            <a:pPr lvl="1">
              <a:buClr>
                <a:srgbClr val="4C6D4E"/>
              </a:buClr>
            </a:pPr>
            <a:r>
              <a:rPr lang="zh-CN" altLang="en-US" sz="2400" dirty="0">
                <a:solidFill>
                  <a:srgbClr val="000000"/>
                </a:solidFill>
              </a:rPr>
              <a:t>扩散长度、扩散长度与非平衡载流子的寿命之间的关系</a:t>
            </a:r>
            <a:endParaRPr lang="en-US" altLang="zh-CN" sz="2400" dirty="0">
              <a:solidFill>
                <a:srgbClr val="000000"/>
              </a:solidFill>
            </a:endParaRPr>
          </a:p>
          <a:p>
            <a:pPr lvl="2"/>
            <a:endParaRPr lang="zh-CN" altLang="en-US" sz="2400" dirty="0"/>
          </a:p>
        </p:txBody>
      </p:sp>
      <p:sp>
        <p:nvSpPr>
          <p:cNvPr id="4" name="灯片编号占位符 3"/>
          <p:cNvSpPr>
            <a:spLocks noGrp="1"/>
          </p:cNvSpPr>
          <p:nvPr>
            <p:ph type="sldNum" sz="quarter" idx="12"/>
          </p:nvPr>
        </p:nvSpPr>
        <p:spPr/>
        <p:txBody>
          <a:bodyPr/>
          <a:lstStyle/>
          <a:p>
            <a:pPr>
              <a:defRPr/>
            </a:pPr>
            <a:fld id="{0534C758-2507-439D-8916-B14724D8DF05}" type="slidenum">
              <a:rPr lang="en-US" altLang="zh-CN" smtClean="0"/>
              <a:pPr>
                <a:defRPr/>
              </a:pPr>
              <a:t>22</a:t>
            </a:fld>
            <a:endParaRPr lang="en-US" altLang="zh-CN"/>
          </a:p>
        </p:txBody>
      </p:sp>
    </p:spTree>
    <p:extLst>
      <p:ext uri="{BB962C8B-B14F-4D97-AF65-F5344CB8AC3E}">
        <p14:creationId xmlns:p14="http://schemas.microsoft.com/office/powerpoint/2010/main" val="233270676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9907" name="Picture 1" descr="C:\Users\liucf\AppData\Roaming\Tencent\Users\360662121\QQ\WinTemp\RichOle\DHGJ}HSY0TA$$[U)50[C3U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913" y="1412875"/>
            <a:ext cx="6692900" cy="467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42363765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第五章   非平衡载流子</a:t>
            </a:r>
            <a:endParaRPr lang="zh-CN" altLang="en-US" dirty="0"/>
          </a:p>
        </p:txBody>
      </p:sp>
      <p:sp>
        <p:nvSpPr>
          <p:cNvPr id="4" name="灯片编号占位符 3"/>
          <p:cNvSpPr>
            <a:spLocks noGrp="1"/>
          </p:cNvSpPr>
          <p:nvPr>
            <p:ph type="sldNum" sz="quarter" idx="12"/>
          </p:nvPr>
        </p:nvSpPr>
        <p:spPr/>
        <p:txBody>
          <a:bodyPr/>
          <a:lstStyle/>
          <a:p>
            <a:pPr>
              <a:defRPr/>
            </a:pPr>
            <a:fld id="{0534C758-2507-439D-8916-B14724D8DF05}" type="slidenum">
              <a:rPr lang="en-US" altLang="zh-CN" smtClean="0"/>
              <a:pPr>
                <a:defRPr/>
              </a:pPr>
              <a:t>24</a:t>
            </a:fld>
            <a:endParaRPr lang="en-US" altLang="zh-CN"/>
          </a:p>
        </p:txBody>
      </p:sp>
      <p:graphicFrame>
        <p:nvGraphicFramePr>
          <p:cNvPr id="5" name="Object 29"/>
          <p:cNvGraphicFramePr>
            <a:graphicFrameLocks noChangeAspect="1"/>
          </p:cNvGraphicFramePr>
          <p:nvPr>
            <p:extLst>
              <p:ext uri="{D42A27DB-BD31-4B8C-83A1-F6EECF244321}">
                <p14:modId xmlns:p14="http://schemas.microsoft.com/office/powerpoint/2010/main" val="486146040"/>
              </p:ext>
            </p:extLst>
          </p:nvPr>
        </p:nvGraphicFramePr>
        <p:xfrm>
          <a:off x="793750" y="1215414"/>
          <a:ext cx="3171139" cy="1018609"/>
        </p:xfrm>
        <a:graphic>
          <a:graphicData uri="http://schemas.openxmlformats.org/presentationml/2006/ole">
            <mc:AlternateContent xmlns:mc="http://schemas.openxmlformats.org/markup-compatibility/2006">
              <mc:Choice xmlns:v="urn:schemas-microsoft-com:vml" Requires="v">
                <p:oleObj spid="_x0000_s31279" name="公式" r:id="rId3" imgW="1066800" imgH="342900" progId="Equation.3">
                  <p:embed/>
                </p:oleObj>
              </mc:Choice>
              <mc:Fallback>
                <p:oleObj name="公式" r:id="rId3" imgW="1066800" imgH="3429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3750" y="1215414"/>
                        <a:ext cx="3171139" cy="1018609"/>
                      </a:xfrm>
                      <a:prstGeom prst="rect">
                        <a:avLst/>
                      </a:prstGeom>
                      <a:noFill/>
                      <a:ln>
                        <a:noFill/>
                      </a:ln>
                      <a:effectLst/>
                      <a:extLst/>
                    </p:spPr>
                  </p:pic>
                </p:oleObj>
              </mc:Fallback>
            </mc:AlternateContent>
          </a:graphicData>
        </a:graphic>
      </p:graphicFrame>
      <p:graphicFrame>
        <p:nvGraphicFramePr>
          <p:cNvPr id="6" name="Object 8"/>
          <p:cNvGraphicFramePr>
            <a:graphicFrameLocks noChangeAspect="1"/>
          </p:cNvGraphicFramePr>
          <p:nvPr>
            <p:extLst>
              <p:ext uri="{D42A27DB-BD31-4B8C-83A1-F6EECF244321}">
                <p14:modId xmlns:p14="http://schemas.microsoft.com/office/powerpoint/2010/main" val="2387237745"/>
              </p:ext>
            </p:extLst>
          </p:nvPr>
        </p:nvGraphicFramePr>
        <p:xfrm>
          <a:off x="793750" y="2397535"/>
          <a:ext cx="5756769" cy="1285276"/>
        </p:xfrm>
        <a:graphic>
          <a:graphicData uri="http://schemas.openxmlformats.org/presentationml/2006/ole">
            <mc:AlternateContent xmlns:mc="http://schemas.openxmlformats.org/markup-compatibility/2006">
              <mc:Choice xmlns:v="urn:schemas-microsoft-com:vml" Requires="v">
                <p:oleObj spid="_x0000_s31280" name="Equation" r:id="rId5" imgW="1765300" imgH="393700" progId="Equation.DSMT4">
                  <p:embed/>
                </p:oleObj>
              </mc:Choice>
              <mc:Fallback>
                <p:oleObj name="Equation" r:id="rId5" imgW="1765300" imgH="3937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3750" y="2397535"/>
                        <a:ext cx="5756769" cy="1285276"/>
                      </a:xfrm>
                      <a:prstGeom prst="rect">
                        <a:avLst/>
                      </a:prstGeom>
                      <a:noFill/>
                      <a:ln>
                        <a:noFill/>
                      </a:ln>
                      <a:effectLst/>
                      <a:extLst/>
                    </p:spPr>
                  </p:pic>
                </p:oleObj>
              </mc:Fallback>
            </mc:AlternateContent>
          </a:graphicData>
        </a:graphic>
      </p:graphicFrame>
      <p:pic>
        <p:nvPicPr>
          <p:cNvPr id="8" name="图片 7"/>
          <p:cNvPicPr>
            <a:picLocks noChangeAspect="1"/>
          </p:cNvPicPr>
          <p:nvPr/>
        </p:nvPicPr>
        <p:blipFill rotWithShape="1">
          <a:blip r:embed="rId7"/>
          <a:srcRect r="76143"/>
          <a:stretch/>
        </p:blipFill>
        <p:spPr>
          <a:xfrm>
            <a:off x="4778360" y="1373564"/>
            <a:ext cx="1051925" cy="1073374"/>
          </a:xfrm>
          <a:prstGeom prst="rect">
            <a:avLst/>
          </a:prstGeom>
        </p:spPr>
      </p:pic>
      <p:pic>
        <p:nvPicPr>
          <p:cNvPr id="10" name="图片 9"/>
          <p:cNvPicPr>
            <a:picLocks noChangeAspect="1"/>
          </p:cNvPicPr>
          <p:nvPr/>
        </p:nvPicPr>
        <p:blipFill rotWithShape="1">
          <a:blip r:embed="rId8"/>
          <a:srcRect l="60126" t="49827" b="22919"/>
          <a:stretch/>
        </p:blipFill>
        <p:spPr>
          <a:xfrm>
            <a:off x="3139815" y="4186038"/>
            <a:ext cx="1861389" cy="532857"/>
          </a:xfrm>
          <a:prstGeom prst="rect">
            <a:avLst/>
          </a:prstGeom>
        </p:spPr>
      </p:pic>
      <p:graphicFrame>
        <p:nvGraphicFramePr>
          <p:cNvPr id="13" name="Object 9"/>
          <p:cNvGraphicFramePr>
            <a:graphicFrameLocks noChangeAspect="1"/>
          </p:cNvGraphicFramePr>
          <p:nvPr>
            <p:extLst>
              <p:ext uri="{D42A27DB-BD31-4B8C-83A1-F6EECF244321}">
                <p14:modId xmlns:p14="http://schemas.microsoft.com/office/powerpoint/2010/main" val="596568958"/>
              </p:ext>
            </p:extLst>
          </p:nvPr>
        </p:nvGraphicFramePr>
        <p:xfrm>
          <a:off x="962023" y="3919610"/>
          <a:ext cx="1657352" cy="1104901"/>
        </p:xfrm>
        <a:graphic>
          <a:graphicData uri="http://schemas.openxmlformats.org/presentationml/2006/ole">
            <mc:AlternateContent xmlns:mc="http://schemas.openxmlformats.org/markup-compatibility/2006">
              <mc:Choice xmlns:v="urn:schemas-microsoft-com:vml" Requires="v">
                <p:oleObj spid="_x0000_s31281" name="公式" r:id="rId9" imgW="647700" imgH="431800" progId="Equation.3">
                  <p:embed/>
                </p:oleObj>
              </mc:Choice>
              <mc:Fallback>
                <p:oleObj name="公式" r:id="rId9" imgW="647700" imgH="4318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62023" y="3919610"/>
                        <a:ext cx="1657352" cy="1104901"/>
                      </a:xfrm>
                      <a:prstGeom prst="rect">
                        <a:avLst/>
                      </a:prstGeom>
                      <a:noFill/>
                      <a:ln>
                        <a:noFill/>
                      </a:ln>
                      <a:effectLst/>
                      <a:extLst/>
                    </p:spPr>
                  </p:pic>
                </p:oleObj>
              </mc:Fallback>
            </mc:AlternateContent>
          </a:graphicData>
        </a:graphic>
      </p:graphicFrame>
      <p:graphicFrame>
        <p:nvGraphicFramePr>
          <p:cNvPr id="14" name="Object 10"/>
          <p:cNvGraphicFramePr>
            <a:graphicFrameLocks noChangeAspect="1"/>
          </p:cNvGraphicFramePr>
          <p:nvPr>
            <p:extLst>
              <p:ext uri="{D42A27DB-BD31-4B8C-83A1-F6EECF244321}">
                <p14:modId xmlns:p14="http://schemas.microsoft.com/office/powerpoint/2010/main" val="4252315037"/>
              </p:ext>
            </p:extLst>
          </p:nvPr>
        </p:nvGraphicFramePr>
        <p:xfrm>
          <a:off x="962023" y="5129690"/>
          <a:ext cx="1715480" cy="1221439"/>
        </p:xfrm>
        <a:graphic>
          <a:graphicData uri="http://schemas.openxmlformats.org/presentationml/2006/ole">
            <mc:AlternateContent xmlns:mc="http://schemas.openxmlformats.org/markup-compatibility/2006">
              <mc:Choice xmlns:v="urn:schemas-microsoft-com:vml" Requires="v">
                <p:oleObj spid="_x0000_s31282" name="公式" r:id="rId11" imgW="660113" imgH="469696" progId="Equation.3">
                  <p:embed/>
                </p:oleObj>
              </mc:Choice>
              <mc:Fallback>
                <p:oleObj name="公式" r:id="rId11" imgW="660113" imgH="469696"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62023" y="5129690"/>
                        <a:ext cx="1715480" cy="1221439"/>
                      </a:xfrm>
                      <a:prstGeom prst="rect">
                        <a:avLst/>
                      </a:prstGeom>
                      <a:noFill/>
                      <a:ln>
                        <a:noFill/>
                      </a:ln>
                      <a:effectLst/>
                      <a:extLst/>
                    </p:spPr>
                  </p:pic>
                </p:oleObj>
              </mc:Fallback>
            </mc:AlternateContent>
          </a:graphicData>
        </a:graphic>
      </p:graphicFrame>
      <p:pic>
        <p:nvPicPr>
          <p:cNvPr id="7" name="图片 6"/>
          <p:cNvPicPr>
            <a:picLocks noChangeAspect="1"/>
          </p:cNvPicPr>
          <p:nvPr/>
        </p:nvPicPr>
        <p:blipFill rotWithShape="1">
          <a:blip r:embed="rId13"/>
          <a:srcRect l="14850"/>
          <a:stretch/>
        </p:blipFill>
        <p:spPr>
          <a:xfrm>
            <a:off x="3602769" y="4755762"/>
            <a:ext cx="2947750" cy="963466"/>
          </a:xfrm>
          <a:prstGeom prst="rect">
            <a:avLst/>
          </a:prstGeom>
        </p:spPr>
      </p:pic>
    </p:spTree>
    <p:extLst>
      <p:ext uri="{BB962C8B-B14F-4D97-AF65-F5344CB8AC3E}">
        <p14:creationId xmlns:p14="http://schemas.microsoft.com/office/powerpoint/2010/main" val="39467882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第</a:t>
            </a:r>
            <a:r>
              <a:rPr lang="zh-CN" altLang="en-US" dirty="0"/>
              <a:t>六</a:t>
            </a:r>
            <a:r>
              <a:rPr lang="zh-CN" altLang="en-US" dirty="0" smtClean="0"/>
              <a:t>章    </a:t>
            </a:r>
            <a:r>
              <a:rPr lang="en-US" altLang="zh-CN" dirty="0" err="1" smtClean="0"/>
              <a:t>pn</a:t>
            </a:r>
            <a:r>
              <a:rPr lang="zh-CN" altLang="en-US" dirty="0" smtClean="0"/>
              <a:t>结</a:t>
            </a:r>
            <a:endParaRPr lang="zh-CN" altLang="en-US" dirty="0"/>
          </a:p>
        </p:txBody>
      </p:sp>
      <p:sp>
        <p:nvSpPr>
          <p:cNvPr id="5" name="内容占位符 4"/>
          <p:cNvSpPr>
            <a:spLocks noGrp="1"/>
          </p:cNvSpPr>
          <p:nvPr>
            <p:ph idx="1"/>
          </p:nvPr>
        </p:nvSpPr>
        <p:spPr>
          <a:xfrm>
            <a:off x="458276" y="1095020"/>
            <a:ext cx="8228523" cy="5762980"/>
          </a:xfrm>
        </p:spPr>
        <p:txBody>
          <a:bodyPr/>
          <a:lstStyle/>
          <a:p>
            <a:r>
              <a:rPr lang="zh-CN" altLang="en-US" sz="2400" dirty="0" smtClean="0"/>
              <a:t>突变结和线性缓变结</a:t>
            </a:r>
            <a:endParaRPr lang="en-US" altLang="zh-CN" sz="2400" dirty="0" smtClean="0"/>
          </a:p>
          <a:p>
            <a:r>
              <a:rPr lang="zh-CN" altLang="en-US" sz="2400" dirty="0" smtClean="0"/>
              <a:t>空间电荷区</a:t>
            </a:r>
            <a:endParaRPr lang="en-US" altLang="zh-CN" sz="2400" dirty="0" smtClean="0"/>
          </a:p>
          <a:p>
            <a:pPr marL="914400" lvl="1" indent="-514350">
              <a:buFont typeface="Wingdings" panose="05000000000000000000" pitchFamily="2" charset="2"/>
              <a:buChar char="n"/>
            </a:pPr>
            <a:r>
              <a:rPr lang="zh-CN" altLang="en-US" sz="2000" dirty="0" smtClean="0"/>
              <a:t>形成过程</a:t>
            </a:r>
            <a:endParaRPr lang="en-US" altLang="zh-CN" sz="2000" dirty="0" smtClean="0"/>
          </a:p>
          <a:p>
            <a:pPr marL="914400" lvl="1" indent="-514350">
              <a:buFont typeface="Wingdings" panose="05000000000000000000" pitchFamily="2" charset="2"/>
              <a:buChar char="n"/>
            </a:pPr>
            <a:r>
              <a:rPr lang="zh-CN" altLang="en-US" sz="2000" dirty="0" smtClean="0"/>
              <a:t>空间电荷的组成</a:t>
            </a:r>
            <a:endParaRPr lang="en-US" altLang="zh-CN" sz="2000" dirty="0" smtClean="0"/>
          </a:p>
          <a:p>
            <a:pPr marL="914400" lvl="1" indent="-514350">
              <a:buFont typeface="Wingdings" panose="05000000000000000000" pitchFamily="2" charset="2"/>
              <a:buChar char="n"/>
            </a:pPr>
            <a:r>
              <a:rPr lang="zh-CN" altLang="en-US" sz="2000" dirty="0" smtClean="0"/>
              <a:t>势垒区、耗尽层</a:t>
            </a:r>
            <a:endParaRPr lang="en-US" altLang="zh-CN" sz="2000" dirty="0" smtClean="0"/>
          </a:p>
          <a:p>
            <a:pPr marL="914400" lvl="1" indent="-514350">
              <a:buFont typeface="Wingdings" panose="05000000000000000000" pitchFamily="2" charset="2"/>
              <a:buChar char="n"/>
            </a:pPr>
            <a:r>
              <a:rPr lang="zh-CN" altLang="en-US" sz="2000" dirty="0" smtClean="0"/>
              <a:t>宽度与杂质浓度、外加电压的关系</a:t>
            </a:r>
            <a:endParaRPr lang="en-US" altLang="zh-CN" sz="2000" dirty="0" smtClean="0"/>
          </a:p>
          <a:p>
            <a:pPr marL="587375" indent="-514350"/>
            <a:r>
              <a:rPr lang="zh-CN" altLang="en-US" sz="2400" dirty="0" smtClean="0"/>
              <a:t>平衡</a:t>
            </a:r>
            <a:r>
              <a:rPr lang="en-US" altLang="zh-CN" sz="2400" dirty="0" err="1" smtClean="0"/>
              <a:t>pn</a:t>
            </a:r>
            <a:r>
              <a:rPr lang="zh-CN" altLang="en-US" sz="2400" dirty="0" smtClean="0"/>
              <a:t>结的特点</a:t>
            </a:r>
            <a:endParaRPr lang="en-US" altLang="zh-CN" sz="2400" dirty="0" smtClean="0"/>
          </a:p>
          <a:p>
            <a:pPr marL="587375" indent="-514350"/>
            <a:r>
              <a:rPr lang="en-US" altLang="zh-CN" sz="2400" dirty="0" err="1"/>
              <a:t>p</a:t>
            </a:r>
            <a:r>
              <a:rPr lang="en-US" altLang="zh-CN" sz="2400" dirty="0" err="1" smtClean="0"/>
              <a:t>n</a:t>
            </a:r>
            <a:r>
              <a:rPr lang="zh-CN" altLang="en-US" sz="2400" dirty="0" smtClean="0"/>
              <a:t>结的接触电势差</a:t>
            </a:r>
            <a:endParaRPr lang="en-US" altLang="zh-CN" sz="2400" dirty="0" smtClean="0"/>
          </a:p>
          <a:p>
            <a:pPr marL="587375" indent="-514350"/>
            <a:r>
              <a:rPr lang="zh-CN" altLang="en-US" sz="2400" dirty="0" smtClean="0"/>
              <a:t>非平衡状态下的</a:t>
            </a:r>
            <a:r>
              <a:rPr lang="en-US" altLang="zh-CN" sz="2400" dirty="0" err="1" smtClean="0"/>
              <a:t>pn</a:t>
            </a:r>
            <a:r>
              <a:rPr lang="zh-CN" altLang="en-US" sz="2400" dirty="0" smtClean="0"/>
              <a:t>结</a:t>
            </a:r>
            <a:endParaRPr lang="en-US" altLang="zh-CN" sz="2400" dirty="0" smtClean="0"/>
          </a:p>
          <a:p>
            <a:pPr marL="914400" lvl="1" indent="-514350"/>
            <a:r>
              <a:rPr lang="zh-CN" altLang="en-US" sz="2000" dirty="0" smtClean="0"/>
              <a:t>正偏压、反偏压下的势垒高度的变化、准费米能级的变化</a:t>
            </a:r>
            <a:endParaRPr lang="en-US" altLang="zh-CN" sz="2000" dirty="0" smtClean="0"/>
          </a:p>
          <a:p>
            <a:pPr marL="914400" lvl="1" indent="-514350"/>
            <a:r>
              <a:rPr lang="zh-CN" altLang="en-US" sz="2000" dirty="0" smtClean="0"/>
              <a:t>理想</a:t>
            </a:r>
            <a:r>
              <a:rPr lang="en-US" altLang="zh-CN" sz="2000" dirty="0" err="1" smtClean="0"/>
              <a:t>pn</a:t>
            </a:r>
            <a:r>
              <a:rPr lang="zh-CN" altLang="en-US" sz="2000" dirty="0" smtClean="0"/>
              <a:t>结模型的假设条件</a:t>
            </a:r>
            <a:endParaRPr lang="en-US" altLang="zh-CN" sz="2000" dirty="0" smtClean="0"/>
          </a:p>
          <a:p>
            <a:pPr marL="914400" lvl="1" indent="-514350"/>
            <a:r>
              <a:rPr lang="zh-CN" altLang="en-US" sz="2000" dirty="0" smtClean="0"/>
              <a:t>计算理想</a:t>
            </a:r>
            <a:r>
              <a:rPr lang="en-US" altLang="zh-CN" sz="2000" dirty="0" err="1" smtClean="0"/>
              <a:t>pn</a:t>
            </a:r>
            <a:r>
              <a:rPr lang="zh-CN" altLang="en-US" sz="2000" dirty="0" smtClean="0"/>
              <a:t>结电流电压方程式的步骤</a:t>
            </a:r>
            <a:endParaRPr lang="en-US" altLang="zh-CN" sz="2000" dirty="0" smtClean="0"/>
          </a:p>
          <a:p>
            <a:pPr marL="914400" lvl="1" indent="-514350"/>
            <a:r>
              <a:rPr lang="zh-CN" altLang="en-US" sz="2000" dirty="0" smtClean="0"/>
              <a:t>影响</a:t>
            </a:r>
            <a:r>
              <a:rPr lang="en-US" altLang="zh-CN" sz="2000" dirty="0" err="1" smtClean="0"/>
              <a:t>pn</a:t>
            </a:r>
            <a:r>
              <a:rPr lang="zh-CN" altLang="en-US" sz="2000" dirty="0" smtClean="0"/>
              <a:t>结电流电压特性偏离理想方程的因素</a:t>
            </a:r>
            <a:endParaRPr lang="en-US" altLang="zh-CN" sz="2000" dirty="0" smtClean="0"/>
          </a:p>
        </p:txBody>
      </p:sp>
    </p:spTree>
    <p:extLst>
      <p:ext uri="{BB962C8B-B14F-4D97-AF65-F5344CB8AC3E}">
        <p14:creationId xmlns:p14="http://schemas.microsoft.com/office/powerpoint/2010/main" val="26096574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灯片编号占位符 3"/>
          <p:cNvSpPr>
            <a:spLocks noGrp="1"/>
          </p:cNvSpPr>
          <p:nvPr>
            <p:ph type="sldNum" sz="quarter" idx="12"/>
          </p:nvPr>
        </p:nvSpPr>
        <p:spPr/>
        <p:txBody>
          <a:bodyPr/>
          <a:lstStyle/>
          <a:p>
            <a:pPr>
              <a:defRPr/>
            </a:pPr>
            <a:fld id="{0534C758-2507-439D-8916-B14724D8DF05}" type="slidenum">
              <a:rPr lang="en-US" altLang="zh-CN" smtClean="0"/>
              <a:pPr>
                <a:defRPr/>
              </a:pPr>
              <a:t>26</a:t>
            </a:fld>
            <a:endParaRPr lang="en-US" altLang="zh-CN"/>
          </a:p>
        </p:txBody>
      </p:sp>
      <p:sp>
        <p:nvSpPr>
          <p:cNvPr id="5" name="矩形 4"/>
          <p:cNvSpPr/>
          <p:nvPr/>
        </p:nvSpPr>
        <p:spPr>
          <a:xfrm>
            <a:off x="1028699" y="2066082"/>
            <a:ext cx="6075485" cy="3970318"/>
          </a:xfrm>
          <a:prstGeom prst="rect">
            <a:avLst/>
          </a:prstGeom>
        </p:spPr>
        <p:txBody>
          <a:bodyPr wrap="square">
            <a:spAutoFit/>
          </a:bodyPr>
          <a:lstStyle/>
          <a:p>
            <a:r>
              <a:rPr lang="zh-CN" altLang="en-US" sz="2800" dirty="0"/>
              <a:t>理想</a:t>
            </a:r>
            <a:r>
              <a:rPr lang="en-US" altLang="zh-CN" sz="2800" dirty="0" err="1"/>
              <a:t>pn</a:t>
            </a:r>
            <a:r>
              <a:rPr lang="zh-CN" altLang="en-US" sz="2800" dirty="0"/>
              <a:t>结的电流</a:t>
            </a:r>
            <a:r>
              <a:rPr lang="en-US" altLang="zh-CN" sz="2800" dirty="0"/>
              <a:t>-</a:t>
            </a:r>
            <a:r>
              <a:rPr lang="zh-CN" altLang="en-US" sz="2800" dirty="0"/>
              <a:t>电压方程</a:t>
            </a:r>
            <a:endParaRPr lang="en-US" altLang="zh-CN" sz="2800" dirty="0"/>
          </a:p>
          <a:p>
            <a:pPr lvl="1"/>
            <a:endParaRPr lang="en-US" altLang="zh-CN" sz="2800" dirty="0" smtClean="0"/>
          </a:p>
          <a:p>
            <a:pPr lvl="1"/>
            <a:endParaRPr lang="en-US" altLang="zh-CN" sz="2800" dirty="0"/>
          </a:p>
          <a:p>
            <a:pPr lvl="1"/>
            <a:endParaRPr lang="en-US" altLang="zh-CN" sz="2800" dirty="0" smtClean="0"/>
          </a:p>
          <a:p>
            <a:pPr lvl="1"/>
            <a:endParaRPr lang="en-US" altLang="zh-CN" sz="2800" dirty="0"/>
          </a:p>
          <a:p>
            <a:pPr lvl="1"/>
            <a:endParaRPr lang="en-US" altLang="zh-CN" sz="2800" dirty="0"/>
          </a:p>
          <a:p>
            <a:pPr lvl="1"/>
            <a:r>
              <a:rPr lang="en-US" altLang="zh-CN" sz="2800" dirty="0" smtClean="0"/>
              <a:t>1.</a:t>
            </a:r>
            <a:r>
              <a:rPr lang="zh-CN" altLang="en-US" sz="2800" dirty="0" smtClean="0"/>
              <a:t>单</a:t>
            </a:r>
            <a:r>
              <a:rPr lang="zh-CN" altLang="en-US" sz="2800" dirty="0"/>
              <a:t>向导</a:t>
            </a:r>
            <a:r>
              <a:rPr lang="zh-CN" altLang="en-US" sz="2800" dirty="0" smtClean="0"/>
              <a:t>通性</a:t>
            </a:r>
            <a:endParaRPr lang="en-US" altLang="zh-CN" sz="2800" dirty="0" smtClean="0"/>
          </a:p>
          <a:p>
            <a:pPr lvl="1"/>
            <a:endParaRPr lang="en-US" altLang="zh-CN" sz="2800" dirty="0"/>
          </a:p>
          <a:p>
            <a:pPr lvl="1"/>
            <a:r>
              <a:rPr lang="en-US" altLang="zh-CN" sz="2800" dirty="0" smtClean="0"/>
              <a:t>2.</a:t>
            </a:r>
            <a:r>
              <a:rPr lang="zh-CN" altLang="en-US" sz="2800" dirty="0" smtClean="0"/>
              <a:t>电流</a:t>
            </a:r>
            <a:r>
              <a:rPr lang="zh-CN" altLang="en-US" sz="2800" dirty="0"/>
              <a:t>受温度影响大</a:t>
            </a:r>
            <a:endParaRPr lang="en-US" altLang="zh-CN" sz="2800" dirty="0"/>
          </a:p>
        </p:txBody>
      </p:sp>
      <p:graphicFrame>
        <p:nvGraphicFramePr>
          <p:cNvPr id="6" name="对象 5"/>
          <p:cNvGraphicFramePr>
            <a:graphicFrameLocks noChangeAspect="1"/>
          </p:cNvGraphicFramePr>
          <p:nvPr>
            <p:extLst>
              <p:ext uri="{D42A27DB-BD31-4B8C-83A1-F6EECF244321}">
                <p14:modId xmlns:p14="http://schemas.microsoft.com/office/powerpoint/2010/main" val="3568622472"/>
              </p:ext>
            </p:extLst>
          </p:nvPr>
        </p:nvGraphicFramePr>
        <p:xfrm>
          <a:off x="1595803" y="2874046"/>
          <a:ext cx="2819400" cy="1074738"/>
        </p:xfrm>
        <a:graphic>
          <a:graphicData uri="http://schemas.openxmlformats.org/presentationml/2006/ole">
            <mc:AlternateContent xmlns:mc="http://schemas.openxmlformats.org/markup-compatibility/2006">
              <mc:Choice xmlns:v="urn:schemas-microsoft-com:vml" Requires="v">
                <p:oleObj spid="_x0000_s35872" name="公式" r:id="rId3" imgW="965200" imgH="368300" progId="Equation.3">
                  <p:embed/>
                </p:oleObj>
              </mc:Choice>
              <mc:Fallback>
                <p:oleObj name="公式" r:id="rId3" imgW="965200" imgH="368300" progId="Equation.3">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95803" y="2874046"/>
                        <a:ext cx="2819400" cy="1074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矩形 6"/>
          <p:cNvSpPr/>
          <p:nvPr/>
        </p:nvSpPr>
        <p:spPr>
          <a:xfrm>
            <a:off x="4742478" y="3393830"/>
            <a:ext cx="3547766" cy="400110"/>
          </a:xfrm>
          <a:prstGeom prst="rect">
            <a:avLst/>
          </a:prstGeom>
        </p:spPr>
        <p:txBody>
          <a:bodyPr wrap="none">
            <a:spAutoFit/>
          </a:bodyPr>
          <a:lstStyle/>
          <a:p>
            <a:r>
              <a:rPr lang="zh-CN" altLang="zh-CN" sz="2000" dirty="0"/>
              <a:t>理想</a:t>
            </a:r>
            <a:r>
              <a:rPr lang="en-US" altLang="zh-CN" sz="2000" dirty="0" err="1"/>
              <a:t>pn</a:t>
            </a:r>
            <a:r>
              <a:rPr lang="zh-CN" altLang="zh-CN" sz="2000" dirty="0"/>
              <a:t>结模型的肖克莱方程式</a:t>
            </a:r>
            <a:endParaRPr lang="zh-CN" altLang="en-US" sz="2000" dirty="0"/>
          </a:p>
        </p:txBody>
      </p:sp>
    </p:spTree>
    <p:extLst>
      <p:ext uri="{BB962C8B-B14F-4D97-AF65-F5344CB8AC3E}">
        <p14:creationId xmlns:p14="http://schemas.microsoft.com/office/powerpoint/2010/main" val="1010723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第</a:t>
            </a:r>
            <a:r>
              <a:rPr lang="zh-CN" altLang="en-US" dirty="0"/>
              <a:t>六</a:t>
            </a:r>
            <a:r>
              <a:rPr lang="zh-CN" altLang="en-US" dirty="0" smtClean="0"/>
              <a:t>章 </a:t>
            </a:r>
            <a:r>
              <a:rPr lang="en-US" altLang="zh-CN" dirty="0" err="1" smtClean="0"/>
              <a:t>pn</a:t>
            </a:r>
            <a:r>
              <a:rPr lang="zh-CN" altLang="en-US" dirty="0" smtClean="0"/>
              <a:t>结</a:t>
            </a:r>
            <a:endParaRPr lang="zh-CN" altLang="en-US" dirty="0"/>
          </a:p>
        </p:txBody>
      </p:sp>
      <p:sp>
        <p:nvSpPr>
          <p:cNvPr id="5" name="内容占位符 4"/>
          <p:cNvSpPr>
            <a:spLocks noGrp="1"/>
          </p:cNvSpPr>
          <p:nvPr>
            <p:ph idx="1"/>
          </p:nvPr>
        </p:nvSpPr>
        <p:spPr>
          <a:xfrm>
            <a:off x="458276" y="1095020"/>
            <a:ext cx="8228523" cy="5762980"/>
          </a:xfrm>
        </p:spPr>
        <p:txBody>
          <a:bodyPr/>
          <a:lstStyle/>
          <a:p>
            <a:r>
              <a:rPr lang="en-US" altLang="zh-CN" sz="2400" dirty="0" err="1" smtClean="0"/>
              <a:t>pn</a:t>
            </a:r>
            <a:r>
              <a:rPr lang="zh-CN" altLang="en-US" sz="2400" dirty="0" smtClean="0"/>
              <a:t>结电容</a:t>
            </a:r>
            <a:endParaRPr lang="en-US" altLang="zh-CN" sz="2400" dirty="0" smtClean="0"/>
          </a:p>
          <a:p>
            <a:pPr lvl="1"/>
            <a:r>
              <a:rPr lang="zh-CN" altLang="en-US" sz="2000" dirty="0" smtClean="0"/>
              <a:t>势垒电容</a:t>
            </a:r>
            <a:endParaRPr lang="en-US" altLang="zh-CN" sz="2000" dirty="0" smtClean="0"/>
          </a:p>
          <a:p>
            <a:pPr lvl="1"/>
            <a:r>
              <a:rPr lang="zh-CN" altLang="en-US" sz="2000" dirty="0" smtClean="0"/>
              <a:t>扩散电容</a:t>
            </a:r>
            <a:endParaRPr lang="en-US" altLang="zh-CN" sz="2000" dirty="0" smtClean="0"/>
          </a:p>
          <a:p>
            <a:pPr lvl="1"/>
            <a:r>
              <a:rPr lang="zh-CN" altLang="en-US" sz="2000" dirty="0" smtClean="0"/>
              <a:t>微分电容</a:t>
            </a:r>
            <a:endParaRPr lang="en-US" altLang="zh-CN" sz="2000" dirty="0" smtClean="0"/>
          </a:p>
          <a:p>
            <a:r>
              <a:rPr lang="en-US" altLang="zh-CN" sz="2400" dirty="0" err="1" smtClean="0"/>
              <a:t>pn</a:t>
            </a:r>
            <a:r>
              <a:rPr lang="zh-CN" altLang="en-US" sz="2400" dirty="0" smtClean="0"/>
              <a:t>结击穿</a:t>
            </a:r>
            <a:endParaRPr lang="en-US" altLang="zh-CN" sz="2400" dirty="0" smtClean="0"/>
          </a:p>
          <a:p>
            <a:pPr marL="914400" lvl="1" indent="-514350">
              <a:buFont typeface="Wingdings" panose="05000000000000000000" pitchFamily="2" charset="2"/>
              <a:buChar char="n"/>
            </a:pPr>
            <a:r>
              <a:rPr lang="zh-CN" altLang="en-US" sz="2000" dirty="0" smtClean="0"/>
              <a:t>雪崩击穿</a:t>
            </a:r>
            <a:endParaRPr lang="en-US" altLang="zh-CN" sz="2000" dirty="0" smtClean="0"/>
          </a:p>
          <a:p>
            <a:pPr marL="914400" lvl="1" indent="-514350">
              <a:buFont typeface="Wingdings" panose="05000000000000000000" pitchFamily="2" charset="2"/>
              <a:buChar char="n"/>
            </a:pPr>
            <a:r>
              <a:rPr lang="zh-CN" altLang="en-US" sz="2000" dirty="0" smtClean="0"/>
              <a:t>隧道击穿</a:t>
            </a:r>
            <a:endParaRPr lang="en-US" altLang="zh-CN" sz="2000" dirty="0" smtClean="0"/>
          </a:p>
          <a:p>
            <a:pPr marL="914400" lvl="1" indent="-514350">
              <a:buFont typeface="Wingdings" panose="05000000000000000000" pitchFamily="2" charset="2"/>
              <a:buChar char="n"/>
            </a:pPr>
            <a:r>
              <a:rPr lang="zh-CN" altLang="en-US" sz="2000" dirty="0" smtClean="0"/>
              <a:t>热电击穿</a:t>
            </a:r>
            <a:endParaRPr lang="en-US" altLang="zh-CN" sz="2000" dirty="0" smtClean="0"/>
          </a:p>
          <a:p>
            <a:pPr marL="914400" lvl="1" indent="-514350">
              <a:buFont typeface="Wingdings" panose="05000000000000000000" pitchFamily="2" charset="2"/>
              <a:buChar char="n"/>
            </a:pPr>
            <a:r>
              <a:rPr lang="zh-CN" altLang="en-US" sz="2000" dirty="0"/>
              <a:t>发生</a:t>
            </a:r>
            <a:r>
              <a:rPr lang="zh-CN" altLang="en-US" sz="2000" dirty="0" smtClean="0"/>
              <a:t>雪崩击穿、隧道击穿、热电击穿的条件</a:t>
            </a:r>
            <a:endParaRPr lang="en-US" altLang="zh-CN" sz="2000" dirty="0" smtClean="0"/>
          </a:p>
          <a:p>
            <a:pPr marL="587375" indent="-514350"/>
            <a:endParaRPr lang="en-US" altLang="zh-CN" sz="2000" dirty="0" smtClean="0"/>
          </a:p>
        </p:txBody>
      </p:sp>
    </p:spTree>
    <p:extLst>
      <p:ext uri="{BB962C8B-B14F-4D97-AF65-F5344CB8AC3E}">
        <p14:creationId xmlns:p14="http://schemas.microsoft.com/office/powerpoint/2010/main" val="25809438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801687"/>
          </a:xfrm>
        </p:spPr>
        <p:txBody>
          <a:bodyPr/>
          <a:lstStyle/>
          <a:p>
            <a:r>
              <a:rPr lang="zh-CN" altLang="en-US" dirty="0" smtClean="0"/>
              <a:t>第七章 金属</a:t>
            </a:r>
            <a:r>
              <a:rPr lang="en-US" altLang="zh-CN" dirty="0" smtClean="0"/>
              <a:t>-</a:t>
            </a:r>
            <a:r>
              <a:rPr lang="zh-CN" altLang="en-US" dirty="0" smtClean="0"/>
              <a:t>半导体接触</a:t>
            </a:r>
            <a:endParaRPr lang="zh-CN" altLang="en-US" dirty="0"/>
          </a:p>
        </p:txBody>
      </p:sp>
      <p:sp>
        <p:nvSpPr>
          <p:cNvPr id="3" name="内容占位符 2"/>
          <p:cNvSpPr>
            <a:spLocks noGrp="1"/>
          </p:cNvSpPr>
          <p:nvPr>
            <p:ph idx="1"/>
          </p:nvPr>
        </p:nvSpPr>
        <p:spPr>
          <a:xfrm>
            <a:off x="536331" y="1468315"/>
            <a:ext cx="8229600" cy="3446585"/>
          </a:xfrm>
        </p:spPr>
        <p:txBody>
          <a:bodyPr/>
          <a:lstStyle/>
          <a:p>
            <a:r>
              <a:rPr lang="zh-CN" altLang="en-US" sz="2800" dirty="0" smtClean="0"/>
              <a:t>金属的功函数、半导体的功函数、电子亲和能</a:t>
            </a:r>
            <a:endParaRPr lang="en-US" altLang="zh-CN" sz="2800" dirty="0" smtClean="0"/>
          </a:p>
          <a:p>
            <a:r>
              <a:rPr lang="zh-CN" altLang="en-US" sz="2800" dirty="0" smtClean="0"/>
              <a:t>阻挡层具有整流特性</a:t>
            </a:r>
            <a:endParaRPr lang="en-US" altLang="zh-CN" sz="2800" dirty="0" smtClean="0"/>
          </a:p>
          <a:p>
            <a:r>
              <a:rPr lang="zh-CN" altLang="en-US" sz="2800" dirty="0" smtClean="0"/>
              <a:t>肖特基二极管与</a:t>
            </a:r>
            <a:r>
              <a:rPr lang="en-US" altLang="zh-CN" sz="2800" dirty="0" err="1" smtClean="0"/>
              <a:t>pn</a:t>
            </a:r>
            <a:r>
              <a:rPr lang="zh-CN" altLang="en-US" sz="2800" dirty="0" smtClean="0"/>
              <a:t>结二极管的不同</a:t>
            </a:r>
            <a:endParaRPr lang="en-US" altLang="zh-CN" sz="2800" dirty="0" smtClean="0"/>
          </a:p>
          <a:p>
            <a:r>
              <a:rPr lang="zh-CN" altLang="en-US" sz="2800" dirty="0" smtClean="0"/>
              <a:t>反阻挡层具有欧姆特性</a:t>
            </a:r>
            <a:endParaRPr lang="en-US" altLang="zh-CN" sz="2800" dirty="0" smtClean="0"/>
          </a:p>
          <a:p>
            <a:r>
              <a:rPr lang="zh-CN" altLang="en-US" sz="2800" dirty="0" smtClean="0"/>
              <a:t>什么是欧姆接触</a:t>
            </a:r>
            <a:endParaRPr lang="en-US" altLang="zh-CN" sz="2800" dirty="0" smtClean="0"/>
          </a:p>
          <a:p>
            <a:r>
              <a:rPr lang="zh-CN" altLang="en-US" sz="2800" dirty="0" smtClean="0"/>
              <a:t>在实际中怎么实现金属和半导体的欧姆接触</a:t>
            </a:r>
            <a:endParaRPr lang="en-US" altLang="zh-CN" sz="2800" dirty="0" smtClean="0"/>
          </a:p>
          <a:p>
            <a:endParaRPr lang="zh-CN" altLang="en-US" sz="2800" dirty="0"/>
          </a:p>
        </p:txBody>
      </p:sp>
      <p:sp>
        <p:nvSpPr>
          <p:cNvPr id="4" name="灯片编号占位符 3"/>
          <p:cNvSpPr>
            <a:spLocks noGrp="1"/>
          </p:cNvSpPr>
          <p:nvPr>
            <p:ph type="sldNum" sz="quarter" idx="12"/>
          </p:nvPr>
        </p:nvSpPr>
        <p:spPr/>
        <p:txBody>
          <a:bodyPr/>
          <a:lstStyle/>
          <a:p>
            <a:pPr>
              <a:defRPr/>
            </a:pPr>
            <a:fld id="{0534C758-2507-439D-8916-B14724D8DF05}" type="slidenum">
              <a:rPr lang="en-US" altLang="zh-CN" smtClean="0"/>
              <a:pPr>
                <a:defRPr/>
              </a:pPr>
              <a:t>28</a:t>
            </a:fld>
            <a:endParaRPr lang="en-US" altLang="zh-CN"/>
          </a:p>
        </p:txBody>
      </p:sp>
    </p:spTree>
    <p:extLst>
      <p:ext uri="{BB962C8B-B14F-4D97-AF65-F5344CB8AC3E}">
        <p14:creationId xmlns:p14="http://schemas.microsoft.com/office/powerpoint/2010/main" val="333736042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zh-CN" sz="3200" dirty="0" smtClean="0"/>
              <a:t>异质结</a:t>
            </a:r>
            <a:r>
              <a:rPr lang="zh-CN" altLang="en-US" sz="3200" dirty="0"/>
              <a:t>概念</a:t>
            </a:r>
            <a:endParaRPr lang="zh-CN" altLang="zh-CN" sz="3200" dirty="0"/>
          </a:p>
          <a:p>
            <a:pPr lvl="0"/>
            <a:r>
              <a:rPr lang="zh-CN" altLang="zh-CN" sz="3200" dirty="0"/>
              <a:t>超注入</a:t>
            </a:r>
            <a:r>
              <a:rPr lang="zh-CN" altLang="zh-CN" sz="3200" dirty="0" smtClean="0"/>
              <a:t>现象</a:t>
            </a:r>
            <a:endParaRPr lang="en-US" altLang="zh-CN" sz="3200" dirty="0" smtClean="0"/>
          </a:p>
          <a:p>
            <a:pPr lvl="0"/>
            <a:r>
              <a:rPr lang="zh-CN" altLang="zh-CN" sz="3200" dirty="0" smtClean="0"/>
              <a:t>异质结</a:t>
            </a:r>
            <a:r>
              <a:rPr lang="zh-CN" altLang="zh-CN" sz="3200" dirty="0"/>
              <a:t>的注入</a:t>
            </a:r>
            <a:r>
              <a:rPr lang="zh-CN" altLang="zh-CN" sz="3200" dirty="0" smtClean="0"/>
              <a:t>特性</a:t>
            </a:r>
            <a:endParaRPr lang="zh-CN" altLang="en-US" dirty="0"/>
          </a:p>
        </p:txBody>
      </p:sp>
      <p:sp>
        <p:nvSpPr>
          <p:cNvPr id="4" name="灯片编号占位符 3"/>
          <p:cNvSpPr>
            <a:spLocks noGrp="1"/>
          </p:cNvSpPr>
          <p:nvPr>
            <p:ph type="sldNum" sz="quarter" idx="12"/>
          </p:nvPr>
        </p:nvSpPr>
        <p:spPr/>
        <p:txBody>
          <a:bodyPr/>
          <a:lstStyle/>
          <a:p>
            <a:pPr>
              <a:defRPr/>
            </a:pPr>
            <a:fld id="{0534C758-2507-439D-8916-B14724D8DF05}" type="slidenum">
              <a:rPr lang="en-US" altLang="zh-CN" smtClean="0"/>
              <a:pPr>
                <a:defRPr/>
              </a:pPr>
              <a:t>29</a:t>
            </a:fld>
            <a:endParaRPr lang="en-US" altLang="zh-CN"/>
          </a:p>
        </p:txBody>
      </p:sp>
      <p:sp>
        <p:nvSpPr>
          <p:cNvPr id="5" name="标题 1"/>
          <p:cNvSpPr>
            <a:spLocks noGrp="1"/>
          </p:cNvSpPr>
          <p:nvPr>
            <p:ph type="title"/>
          </p:nvPr>
        </p:nvSpPr>
        <p:spPr>
          <a:xfrm>
            <a:off x="457200" y="277813"/>
            <a:ext cx="8229600" cy="801687"/>
          </a:xfrm>
        </p:spPr>
        <p:txBody>
          <a:bodyPr/>
          <a:lstStyle/>
          <a:p>
            <a:r>
              <a:rPr lang="zh-CN" altLang="en-US" dirty="0" smtClean="0"/>
              <a:t>第九章 半导体异质结构</a:t>
            </a:r>
            <a:endParaRPr lang="zh-CN" altLang="en-US" dirty="0"/>
          </a:p>
        </p:txBody>
      </p:sp>
    </p:spTree>
    <p:extLst>
      <p:ext uri="{BB962C8B-B14F-4D97-AF65-F5344CB8AC3E}">
        <p14:creationId xmlns:p14="http://schemas.microsoft.com/office/powerpoint/2010/main" val="40691919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a:xfrm>
            <a:off x="364489" y="936625"/>
            <a:ext cx="8779511" cy="5535613"/>
          </a:xfrm>
        </p:spPr>
        <p:txBody>
          <a:bodyPr/>
          <a:lstStyle/>
          <a:p>
            <a:pPr marL="514350" indent="-514350">
              <a:buFont typeface="Calibri" panose="020F0502020204030204" pitchFamily="34" charset="0"/>
              <a:buAutoNum type="arabicPeriod" startAt="4"/>
            </a:pPr>
            <a:r>
              <a:rPr lang="zh-CN" altLang="en-US" sz="2000" dirty="0" smtClean="0"/>
              <a:t>导电机构</a:t>
            </a:r>
            <a:endParaRPr lang="en-US" altLang="zh-CN" sz="2000" dirty="0" smtClean="0"/>
          </a:p>
          <a:p>
            <a:pPr lvl="1"/>
            <a:r>
              <a:rPr lang="zh-CN" altLang="en-US" sz="2000" dirty="0" smtClean="0"/>
              <a:t>导带、价带</a:t>
            </a:r>
            <a:endParaRPr lang="en-US" altLang="zh-CN" sz="2000" dirty="0" smtClean="0"/>
          </a:p>
          <a:p>
            <a:pPr lvl="1"/>
            <a:r>
              <a:rPr lang="zh-CN" altLang="zh-CN" sz="2000" kern="100" smtClean="0">
                <a:solidFill>
                  <a:srgbClr val="000000"/>
                </a:solidFill>
                <a:cs typeface="Times New Roman"/>
              </a:rPr>
              <a:t>半导体</a:t>
            </a:r>
            <a:r>
              <a:rPr lang="zh-CN" altLang="zh-CN" sz="2000" kern="100" dirty="0">
                <a:solidFill>
                  <a:srgbClr val="000000"/>
                </a:solidFill>
                <a:cs typeface="Times New Roman"/>
              </a:rPr>
              <a:t>与金属导体最大的区别</a:t>
            </a:r>
            <a:r>
              <a:rPr lang="zh-CN" altLang="zh-CN" sz="2000" kern="100" dirty="0" smtClean="0">
                <a:solidFill>
                  <a:srgbClr val="000000"/>
                </a:solidFill>
                <a:cs typeface="Times New Roman"/>
              </a:rPr>
              <a:t>是</a:t>
            </a:r>
            <a:r>
              <a:rPr lang="zh-CN" altLang="en-US" sz="2000" kern="100" dirty="0">
                <a:solidFill>
                  <a:srgbClr val="000000"/>
                </a:solidFill>
                <a:cs typeface="Times New Roman"/>
              </a:rPr>
              <a:t>导带的电子和价带的空穴同时参与导电</a:t>
            </a:r>
            <a:endParaRPr lang="en-US" altLang="zh-CN" sz="2000" dirty="0" smtClean="0"/>
          </a:p>
          <a:p>
            <a:pPr lvl="1"/>
            <a:endParaRPr lang="en-US" altLang="zh-CN" sz="2000" dirty="0" smtClean="0"/>
          </a:p>
          <a:p>
            <a:pPr lvl="1"/>
            <a:endParaRPr lang="en-US" altLang="zh-CN" sz="2000" dirty="0" smtClean="0"/>
          </a:p>
          <a:p>
            <a:pPr marL="514350" indent="-514350">
              <a:buFont typeface="Calibri" panose="020F0502020204030204" pitchFamily="34" charset="0"/>
              <a:buAutoNum type="arabicPeriod" startAt="4"/>
            </a:pPr>
            <a:endParaRPr lang="en-US" altLang="zh-CN" sz="2000" dirty="0" smtClean="0"/>
          </a:p>
          <a:p>
            <a:pPr marL="514350" indent="-514350">
              <a:buFont typeface="Calibri" panose="020F0502020204030204" pitchFamily="34" charset="0"/>
              <a:buAutoNum type="arabicPeriod" startAt="4"/>
            </a:pPr>
            <a:endParaRPr lang="en-US" altLang="zh-CN" sz="2000" dirty="0" smtClean="0"/>
          </a:p>
          <a:p>
            <a:pPr marL="514350" indent="-514350">
              <a:buFont typeface="Calibri" panose="020F0502020204030204" pitchFamily="34" charset="0"/>
              <a:buAutoNum type="arabicPeriod" startAt="4"/>
            </a:pPr>
            <a:endParaRPr lang="en-US" altLang="zh-CN" sz="2000" dirty="0" smtClean="0"/>
          </a:p>
          <a:p>
            <a:pPr marL="514350" indent="-514350">
              <a:buFont typeface="Calibri" panose="020F0502020204030204" pitchFamily="34" charset="0"/>
              <a:buAutoNum type="arabicPeriod" startAt="4"/>
            </a:pPr>
            <a:endParaRPr lang="en-US" altLang="zh-CN" sz="2000" dirty="0" smtClean="0"/>
          </a:p>
          <a:p>
            <a:pPr marL="514350" indent="-514350">
              <a:buFont typeface="Calibri" panose="020F0502020204030204" pitchFamily="34" charset="0"/>
              <a:buAutoNum type="arabicPeriod" startAt="4"/>
            </a:pPr>
            <a:endParaRPr lang="en-US" altLang="zh-CN" sz="2000" dirty="0" smtClean="0"/>
          </a:p>
          <a:p>
            <a:pPr marL="514350" indent="-514350">
              <a:buFont typeface="Calibri" panose="020F0502020204030204" pitchFamily="34" charset="0"/>
              <a:buAutoNum type="arabicPeriod" startAt="4"/>
            </a:pPr>
            <a:endParaRPr lang="en-US" altLang="zh-CN" sz="2000" dirty="0" smtClean="0"/>
          </a:p>
          <a:p>
            <a:pPr marL="514350" indent="-514350">
              <a:buFont typeface="Calibri" panose="020F0502020204030204" pitchFamily="34" charset="0"/>
              <a:buAutoNum type="arabicPeriod" startAt="4"/>
            </a:pPr>
            <a:r>
              <a:rPr lang="zh-CN" altLang="en-US" sz="2000" dirty="0" smtClean="0"/>
              <a:t>空穴的定义</a:t>
            </a:r>
            <a:r>
              <a:rPr lang="en-US" altLang="zh-CN" sz="2000" dirty="0" smtClean="0"/>
              <a:t> </a:t>
            </a:r>
          </a:p>
          <a:p>
            <a:pPr marL="0" indent="0">
              <a:buNone/>
            </a:pPr>
            <a:endParaRPr lang="zh-CN" altLang="en-US" sz="2000" dirty="0" smtClean="0"/>
          </a:p>
        </p:txBody>
      </p:sp>
      <p:sp>
        <p:nvSpPr>
          <p:cNvPr id="12293" name="灯片编号占位符 3"/>
          <p:cNvSpPr>
            <a:spLocks noGrp="1"/>
          </p:cNvSpPr>
          <p:nvPr>
            <p:ph type="sldNum" sz="quarter" idx="4294967295"/>
          </p:nvPr>
        </p:nvSpPr>
        <p:spPr bwMode="auto">
          <a:xfrm>
            <a:off x="6831013" y="6243638"/>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fld id="{0F8797D8-0A75-466C-950C-20C99126C320}" type="slidenum">
              <a:rPr lang="zh-CN" altLang="en-US" sz="1800" smtClean="0">
                <a:solidFill>
                  <a:srgbClr val="1C1C1C"/>
                </a:solidFill>
                <a:latin typeface="Tahoma" panose="020B0604030504040204" pitchFamily="34" charset="0"/>
              </a:rPr>
              <a:pPr eaLnBrk="1" hangingPunct="1">
                <a:spcBef>
                  <a:spcPct val="0"/>
                </a:spcBef>
                <a:buFontTx/>
                <a:buNone/>
              </a:pPr>
              <a:t>3</a:t>
            </a:fld>
            <a:endParaRPr lang="en-US" altLang="zh-CN" sz="1800" smtClean="0">
              <a:solidFill>
                <a:srgbClr val="1C1C1C"/>
              </a:solidFill>
              <a:latin typeface="Tahoma" panose="020B0604030504040204" pitchFamily="34" charset="0"/>
            </a:endParaRPr>
          </a:p>
        </p:txBody>
      </p:sp>
      <p:grpSp>
        <p:nvGrpSpPr>
          <p:cNvPr id="4" name="组合 3"/>
          <p:cNvGrpSpPr>
            <a:grpSpLocks/>
          </p:cNvGrpSpPr>
          <p:nvPr/>
        </p:nvGrpSpPr>
        <p:grpSpPr bwMode="auto">
          <a:xfrm>
            <a:off x="975471" y="2974888"/>
            <a:ext cx="3919538" cy="2462213"/>
            <a:chOff x="435996" y="1758875"/>
            <a:chExt cx="3919980" cy="2462213"/>
          </a:xfrm>
        </p:grpSpPr>
        <p:pic>
          <p:nvPicPr>
            <p:cNvPr id="1229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996" y="1758875"/>
              <a:ext cx="3646488" cy="246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8" name="文本框 2"/>
            <p:cNvSpPr txBox="1">
              <a:spLocks noChangeArrowheads="1"/>
            </p:cNvSpPr>
            <p:nvPr/>
          </p:nvSpPr>
          <p:spPr bwMode="auto">
            <a:xfrm>
              <a:off x="3850709" y="2183464"/>
              <a:ext cx="50526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r>
                <a:rPr lang="en-US" altLang="zh-CN" sz="1800">
                  <a:solidFill>
                    <a:srgbClr val="000000"/>
                  </a:solidFill>
                  <a:latin typeface="Arial" panose="020B0604020202020204" pitchFamily="34" charset="0"/>
                </a:rPr>
                <a:t>CB</a:t>
              </a:r>
              <a:endParaRPr lang="zh-CN" altLang="en-US" sz="1800">
                <a:solidFill>
                  <a:srgbClr val="000000"/>
                </a:solidFill>
                <a:latin typeface="Arial" panose="020B0604020202020204" pitchFamily="34" charset="0"/>
              </a:endParaRPr>
            </a:p>
          </p:txBody>
        </p:sp>
        <p:sp>
          <p:nvSpPr>
            <p:cNvPr id="12299" name="文本框 12"/>
            <p:cNvSpPr txBox="1">
              <a:spLocks noChangeArrowheads="1"/>
            </p:cNvSpPr>
            <p:nvPr/>
          </p:nvSpPr>
          <p:spPr bwMode="auto">
            <a:xfrm>
              <a:off x="3850709" y="3498884"/>
              <a:ext cx="49244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r>
                <a:rPr lang="en-US" altLang="zh-CN" sz="1800">
                  <a:solidFill>
                    <a:srgbClr val="000000"/>
                  </a:solidFill>
                  <a:latin typeface="Arial" panose="020B0604020202020204" pitchFamily="34" charset="0"/>
                </a:rPr>
                <a:t>VB</a:t>
              </a:r>
              <a:endParaRPr lang="zh-CN" altLang="en-US" sz="1800">
                <a:solidFill>
                  <a:srgbClr val="000000"/>
                </a:solidFill>
                <a:latin typeface="Arial" panose="020B0604020202020204" pitchFamily="34" charset="0"/>
              </a:endParaRPr>
            </a:p>
          </p:txBody>
        </p:sp>
      </p:grpSp>
      <p:sp>
        <p:nvSpPr>
          <p:cNvPr id="13" name="标题 4"/>
          <p:cNvSpPr>
            <a:spLocks noGrp="1"/>
          </p:cNvSpPr>
          <p:nvPr>
            <p:ph type="title"/>
          </p:nvPr>
        </p:nvSpPr>
        <p:spPr>
          <a:xfrm>
            <a:off x="457200" y="277814"/>
            <a:ext cx="8229600" cy="827138"/>
          </a:xfrm>
        </p:spPr>
        <p:txBody>
          <a:bodyPr/>
          <a:lstStyle/>
          <a:p>
            <a:r>
              <a:rPr lang="zh-CN" altLang="en-US" sz="3600" dirty="0" smtClean="0"/>
              <a:t>第一章 半导体中的电子状态</a:t>
            </a:r>
          </a:p>
        </p:txBody>
      </p:sp>
      <p:pic>
        <p:nvPicPr>
          <p:cNvPr id="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4392" y="2701923"/>
            <a:ext cx="1579053" cy="2626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pic>
    </p:spTree>
    <p:extLst>
      <p:ext uri="{BB962C8B-B14F-4D97-AF65-F5344CB8AC3E}">
        <p14:creationId xmlns:p14="http://schemas.microsoft.com/office/powerpoint/2010/main" val="31846929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4"/>
          <p:cNvSpPr>
            <a:spLocks noGrp="1"/>
          </p:cNvSpPr>
          <p:nvPr>
            <p:ph type="title"/>
          </p:nvPr>
        </p:nvSpPr>
        <p:spPr/>
        <p:txBody>
          <a:bodyPr/>
          <a:lstStyle/>
          <a:p>
            <a:r>
              <a:rPr lang="zh-CN" altLang="en-US" dirty="0" smtClean="0"/>
              <a:t>第二章 半导体中杂质和缺陷能级</a:t>
            </a:r>
          </a:p>
        </p:txBody>
      </p:sp>
      <p:sp>
        <p:nvSpPr>
          <p:cNvPr id="7" name="内容占位符 2"/>
          <p:cNvSpPr>
            <a:spLocks noGrp="1"/>
          </p:cNvSpPr>
          <p:nvPr>
            <p:ph idx="1"/>
          </p:nvPr>
        </p:nvSpPr>
        <p:spPr>
          <a:xfrm>
            <a:off x="381000" y="1219200"/>
            <a:ext cx="8534400" cy="5405438"/>
          </a:xfrm>
        </p:spPr>
        <p:txBody>
          <a:bodyPr/>
          <a:lstStyle/>
          <a:p>
            <a:r>
              <a:rPr lang="zh-CN" altLang="en-US" sz="2000" dirty="0" smtClean="0"/>
              <a:t>微量杂质和缺陷的存在为什么会对器件的性能产生巨大的影响。</a:t>
            </a:r>
            <a:endParaRPr lang="en-US" altLang="zh-CN" sz="2000" dirty="0" smtClean="0"/>
          </a:p>
          <a:p>
            <a:endParaRPr lang="en-US" altLang="zh-CN" sz="2000" dirty="0" smtClean="0"/>
          </a:p>
          <a:p>
            <a:r>
              <a:rPr lang="zh-CN" altLang="en-US" sz="2000" dirty="0" smtClean="0"/>
              <a:t>杂质浓度</a:t>
            </a:r>
            <a:r>
              <a:rPr lang="en-US" altLang="zh-CN" sz="2000" dirty="0" smtClean="0"/>
              <a:t> </a:t>
            </a:r>
          </a:p>
          <a:p>
            <a:endParaRPr lang="en-US" altLang="zh-CN" sz="2000" dirty="0" smtClean="0"/>
          </a:p>
          <a:p>
            <a:r>
              <a:rPr lang="zh-CN" altLang="en-US" sz="2000" dirty="0" smtClean="0"/>
              <a:t>什么是施主杂质、施主杂质电离能、</a:t>
            </a:r>
            <a:endParaRPr lang="en-US" altLang="zh-CN" sz="2000" dirty="0" smtClean="0"/>
          </a:p>
          <a:p>
            <a:r>
              <a:rPr lang="zh-CN" altLang="en-US" sz="2000" dirty="0" smtClean="0"/>
              <a:t>受主杂质、受主杂质电离能</a:t>
            </a:r>
            <a:endParaRPr lang="en-US" altLang="zh-CN" sz="2000" dirty="0" smtClean="0"/>
          </a:p>
          <a:p>
            <a:pPr marL="0" indent="0">
              <a:buNone/>
            </a:pPr>
            <a:r>
              <a:rPr lang="zh-CN" altLang="en-US" sz="2000" dirty="0" smtClean="0"/>
              <a:t>      （掌握能带</a:t>
            </a:r>
            <a:r>
              <a:rPr lang="zh-CN" altLang="en-US" sz="2000" dirty="0"/>
              <a:t>图表示出对应</a:t>
            </a:r>
            <a:r>
              <a:rPr lang="zh-CN" altLang="en-US" sz="2000" dirty="0" smtClean="0"/>
              <a:t>的杂质</a:t>
            </a:r>
            <a:r>
              <a:rPr lang="zh-CN" altLang="en-US" sz="2000" dirty="0"/>
              <a:t>电离</a:t>
            </a:r>
            <a:r>
              <a:rPr lang="zh-CN" altLang="en-US" sz="2000" dirty="0" smtClean="0"/>
              <a:t>过程）</a:t>
            </a:r>
            <a:endParaRPr lang="en-US" altLang="zh-CN" sz="2000" dirty="0" smtClean="0"/>
          </a:p>
          <a:p>
            <a:pPr marL="0" indent="0">
              <a:buNone/>
            </a:pPr>
            <a:endParaRPr lang="en-US" altLang="zh-CN" sz="2000" dirty="0" smtClean="0"/>
          </a:p>
          <a:p>
            <a:r>
              <a:rPr lang="zh-CN" altLang="en-US" sz="2000" dirty="0" smtClean="0"/>
              <a:t>掌握施主和受主杂质电离前后的电子填充状态和带电情况</a:t>
            </a:r>
            <a:endParaRPr lang="en-US" altLang="zh-CN" sz="2000" dirty="0"/>
          </a:p>
          <a:p>
            <a:endParaRPr lang="en-US" altLang="zh-CN" sz="2000" dirty="0" smtClean="0"/>
          </a:p>
          <a:p>
            <a:endParaRPr lang="en-US" altLang="zh-CN" sz="2000" dirty="0" smtClean="0"/>
          </a:p>
          <a:p>
            <a:pPr lvl="1"/>
            <a:endParaRPr lang="en-US" altLang="zh-CN" sz="2000" dirty="0" smtClean="0"/>
          </a:p>
        </p:txBody>
      </p:sp>
      <p:sp>
        <p:nvSpPr>
          <p:cNvPr id="19460" name="灯片编号占位符 3"/>
          <p:cNvSpPr>
            <a:spLocks noGrp="1"/>
          </p:cNvSpPr>
          <p:nvPr>
            <p:ph type="sldNum" sz="quarter" idx="4294967295"/>
          </p:nvPr>
        </p:nvSpPr>
        <p:spPr bwMode="auto">
          <a:xfrm>
            <a:off x="7042150" y="6243638"/>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fld id="{966AF021-73EC-4F0A-915E-DD1F5E611849}" type="slidenum">
              <a:rPr lang="zh-CN" altLang="en-US" sz="1800" smtClean="0">
                <a:solidFill>
                  <a:srgbClr val="000000"/>
                </a:solidFill>
                <a:latin typeface="Tahoma" panose="020B0604030504040204" pitchFamily="34" charset="0"/>
              </a:rPr>
              <a:pPr eaLnBrk="1" hangingPunct="1">
                <a:spcBef>
                  <a:spcPct val="0"/>
                </a:spcBef>
                <a:buFontTx/>
                <a:buNone/>
              </a:pPr>
              <a:t>4</a:t>
            </a:fld>
            <a:endParaRPr lang="en-US" altLang="zh-CN" sz="1800" smtClean="0">
              <a:solidFill>
                <a:srgbClr val="000000"/>
              </a:solidFill>
              <a:latin typeface="Tahoma" panose="020B0604030504040204" pitchFamily="34" charset="0"/>
            </a:endParaRPr>
          </a:p>
        </p:txBody>
      </p:sp>
    </p:spTree>
    <p:extLst>
      <p:ext uri="{BB962C8B-B14F-4D97-AF65-F5344CB8AC3E}">
        <p14:creationId xmlns:p14="http://schemas.microsoft.com/office/powerpoint/2010/main" val="11660444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Text Box 2"/>
          <p:cNvSpPr txBox="1">
            <a:spLocks noChangeArrowheads="1"/>
          </p:cNvSpPr>
          <p:nvPr/>
        </p:nvSpPr>
        <p:spPr bwMode="auto">
          <a:xfrm>
            <a:off x="533400" y="1143000"/>
            <a:ext cx="2667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b="1" i="1">
                <a:solidFill>
                  <a:schemeClr val="tx1"/>
                </a:solidFill>
                <a:latin typeface="Arial" pitchFamily="34" charset="0"/>
                <a:ea typeface="宋体" pitchFamily="2" charset="-122"/>
              </a:defRPr>
            </a:lvl1pPr>
            <a:lvl2pPr marL="742950" indent="-285750" eaLnBrk="0" hangingPunct="0">
              <a:defRPr b="1" i="1">
                <a:solidFill>
                  <a:schemeClr val="tx1"/>
                </a:solidFill>
                <a:latin typeface="Arial" pitchFamily="34" charset="0"/>
                <a:ea typeface="宋体" pitchFamily="2" charset="-122"/>
              </a:defRPr>
            </a:lvl2pPr>
            <a:lvl3pPr marL="1143000" indent="-228600" eaLnBrk="0" hangingPunct="0">
              <a:defRPr b="1" i="1">
                <a:solidFill>
                  <a:schemeClr val="tx1"/>
                </a:solidFill>
                <a:latin typeface="Arial" pitchFamily="34" charset="0"/>
                <a:ea typeface="宋体" pitchFamily="2" charset="-122"/>
              </a:defRPr>
            </a:lvl3pPr>
            <a:lvl4pPr marL="1600200" indent="-228600" eaLnBrk="0" hangingPunct="0">
              <a:defRPr b="1" i="1">
                <a:solidFill>
                  <a:schemeClr val="tx1"/>
                </a:solidFill>
                <a:latin typeface="Arial" pitchFamily="34" charset="0"/>
                <a:ea typeface="宋体" pitchFamily="2" charset="-122"/>
              </a:defRPr>
            </a:lvl4pPr>
            <a:lvl5pPr marL="2057400" indent="-228600" eaLnBrk="0" hangingPunct="0">
              <a:defRPr b="1" i="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i="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i="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i="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i="1">
                <a:solidFill>
                  <a:schemeClr val="tx1"/>
                </a:solidFill>
                <a:latin typeface="Arial" pitchFamily="34" charset="0"/>
                <a:ea typeface="宋体" pitchFamily="2" charset="-122"/>
              </a:defRPr>
            </a:lvl9pPr>
          </a:lstStyle>
          <a:p>
            <a:pPr eaLnBrk="1" hangingPunct="1">
              <a:spcBef>
                <a:spcPct val="50000"/>
              </a:spcBef>
            </a:pPr>
            <a:endParaRPr kumimoji="1" lang="zh-CN" altLang="zh-CN" sz="2800" i="0">
              <a:latin typeface="Times New Roman" pitchFamily="18" charset="0"/>
            </a:endParaRPr>
          </a:p>
        </p:txBody>
      </p:sp>
      <p:sp>
        <p:nvSpPr>
          <p:cNvPr id="15367" name="Text Box 3"/>
          <p:cNvSpPr txBox="1">
            <a:spLocks noChangeArrowheads="1"/>
          </p:cNvSpPr>
          <p:nvPr/>
        </p:nvSpPr>
        <p:spPr bwMode="auto">
          <a:xfrm>
            <a:off x="539750" y="1341438"/>
            <a:ext cx="8458200"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b="1" i="1">
                <a:solidFill>
                  <a:schemeClr val="tx1"/>
                </a:solidFill>
                <a:latin typeface="Arial" pitchFamily="34" charset="0"/>
                <a:ea typeface="宋体" pitchFamily="2" charset="-122"/>
              </a:defRPr>
            </a:lvl1pPr>
            <a:lvl2pPr marL="742950" indent="-285750" eaLnBrk="0" hangingPunct="0">
              <a:defRPr b="1" i="1">
                <a:solidFill>
                  <a:schemeClr val="tx1"/>
                </a:solidFill>
                <a:latin typeface="Arial" pitchFamily="34" charset="0"/>
                <a:ea typeface="宋体" pitchFamily="2" charset="-122"/>
              </a:defRPr>
            </a:lvl2pPr>
            <a:lvl3pPr marL="1143000" indent="-228600" eaLnBrk="0" hangingPunct="0">
              <a:defRPr b="1" i="1">
                <a:solidFill>
                  <a:schemeClr val="tx1"/>
                </a:solidFill>
                <a:latin typeface="Arial" pitchFamily="34" charset="0"/>
                <a:ea typeface="宋体" pitchFamily="2" charset="-122"/>
              </a:defRPr>
            </a:lvl3pPr>
            <a:lvl4pPr marL="1600200" indent="-228600" eaLnBrk="0" hangingPunct="0">
              <a:defRPr b="1" i="1">
                <a:solidFill>
                  <a:schemeClr val="tx1"/>
                </a:solidFill>
                <a:latin typeface="Arial" pitchFamily="34" charset="0"/>
                <a:ea typeface="宋体" pitchFamily="2" charset="-122"/>
              </a:defRPr>
            </a:lvl4pPr>
            <a:lvl5pPr marL="2057400" indent="-228600" eaLnBrk="0" hangingPunct="0">
              <a:defRPr b="1" i="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i="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i="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i="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i="1">
                <a:solidFill>
                  <a:schemeClr val="tx1"/>
                </a:solidFill>
                <a:latin typeface="Arial" pitchFamily="34" charset="0"/>
                <a:ea typeface="宋体" pitchFamily="2" charset="-122"/>
              </a:defRPr>
            </a:lvl9pPr>
          </a:lstStyle>
          <a:p>
            <a:pPr eaLnBrk="1" hangingPunct="1">
              <a:lnSpc>
                <a:spcPct val="80000"/>
              </a:lnSpc>
              <a:spcBef>
                <a:spcPct val="50000"/>
              </a:spcBef>
            </a:pPr>
            <a:r>
              <a:rPr kumimoji="1" lang="zh-CN" altLang="en-US" sz="2000" i="0">
                <a:solidFill>
                  <a:schemeClr val="hlink"/>
                </a:solidFill>
                <a:latin typeface="楷体_GB2312" pitchFamily="49" charset="-122"/>
                <a:ea typeface="楷体_GB2312" pitchFamily="49" charset="-122"/>
              </a:rPr>
              <a:t>施主</a:t>
            </a:r>
            <a:r>
              <a:rPr kumimoji="1" lang="zh-CN" altLang="en-US" sz="2000" i="0">
                <a:latin typeface="楷体_GB2312" pitchFamily="49" charset="-122"/>
                <a:ea typeface="楷体_GB2312" pitchFamily="49" charset="-122"/>
              </a:rPr>
              <a:t>：掺入在半导体中的杂质原子，能够向半导体中提供导电的电子，</a:t>
            </a:r>
          </a:p>
          <a:p>
            <a:pPr eaLnBrk="1" hangingPunct="1">
              <a:lnSpc>
                <a:spcPct val="80000"/>
              </a:lnSpc>
              <a:spcBef>
                <a:spcPct val="50000"/>
              </a:spcBef>
            </a:pPr>
            <a:r>
              <a:rPr kumimoji="1" lang="zh-CN" altLang="en-US" sz="2000" i="0">
                <a:latin typeface="楷体_GB2312" pitchFamily="49" charset="-122"/>
                <a:ea typeface="楷体_GB2312" pitchFamily="49" charset="-122"/>
              </a:rPr>
              <a:t>      并成为带正电的离子。如</a:t>
            </a:r>
            <a:r>
              <a:rPr kumimoji="1" lang="en-US" altLang="zh-CN" sz="2000" i="0">
                <a:latin typeface="楷体_GB2312" pitchFamily="49" charset="-122"/>
                <a:ea typeface="楷体_GB2312" pitchFamily="49" charset="-122"/>
              </a:rPr>
              <a:t>Si</a:t>
            </a:r>
            <a:r>
              <a:rPr kumimoji="1" lang="zh-CN" altLang="zh-CN" sz="2000" i="0">
                <a:latin typeface="楷体_GB2312" pitchFamily="49" charset="-122"/>
                <a:ea typeface="楷体_GB2312" pitchFamily="49" charset="-122"/>
              </a:rPr>
              <a:t>中的</a:t>
            </a:r>
            <a:r>
              <a:rPr kumimoji="1" lang="en-US" altLang="zh-CN" sz="2000" i="0">
                <a:latin typeface="楷体_GB2312" pitchFamily="49" charset="-122"/>
                <a:ea typeface="楷体_GB2312" pitchFamily="49" charset="-122"/>
              </a:rPr>
              <a:t>P </a:t>
            </a:r>
            <a:r>
              <a:rPr kumimoji="1" lang="zh-CN" altLang="zh-CN" sz="2000" i="0">
                <a:latin typeface="楷体_GB2312" pitchFamily="49" charset="-122"/>
                <a:ea typeface="楷体_GB2312" pitchFamily="49" charset="-122"/>
              </a:rPr>
              <a:t>和</a:t>
            </a:r>
            <a:r>
              <a:rPr kumimoji="1" lang="en-US" altLang="zh-CN" sz="2000" i="0">
                <a:latin typeface="楷体_GB2312" pitchFamily="49" charset="-122"/>
                <a:ea typeface="楷体_GB2312" pitchFamily="49" charset="-122"/>
              </a:rPr>
              <a:t>As            </a:t>
            </a:r>
          </a:p>
        </p:txBody>
      </p:sp>
      <p:sp>
        <p:nvSpPr>
          <p:cNvPr id="15368" name="Text Box 4"/>
          <p:cNvSpPr txBox="1">
            <a:spLocks noChangeArrowheads="1"/>
          </p:cNvSpPr>
          <p:nvPr/>
        </p:nvSpPr>
        <p:spPr bwMode="auto">
          <a:xfrm>
            <a:off x="3378034" y="5445125"/>
            <a:ext cx="28082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b="1" i="1">
                <a:solidFill>
                  <a:schemeClr val="tx1"/>
                </a:solidFill>
                <a:latin typeface="Arial" pitchFamily="34" charset="0"/>
                <a:ea typeface="宋体" pitchFamily="2" charset="-122"/>
              </a:defRPr>
            </a:lvl1pPr>
            <a:lvl2pPr marL="742950" indent="-285750" eaLnBrk="0" hangingPunct="0">
              <a:defRPr b="1" i="1">
                <a:solidFill>
                  <a:schemeClr val="tx1"/>
                </a:solidFill>
                <a:latin typeface="Arial" pitchFamily="34" charset="0"/>
                <a:ea typeface="宋体" pitchFamily="2" charset="-122"/>
              </a:defRPr>
            </a:lvl2pPr>
            <a:lvl3pPr marL="1143000" indent="-228600" eaLnBrk="0" hangingPunct="0">
              <a:defRPr b="1" i="1">
                <a:solidFill>
                  <a:schemeClr val="tx1"/>
                </a:solidFill>
                <a:latin typeface="Arial" pitchFamily="34" charset="0"/>
                <a:ea typeface="宋体" pitchFamily="2" charset="-122"/>
              </a:defRPr>
            </a:lvl3pPr>
            <a:lvl4pPr marL="1600200" indent="-228600" eaLnBrk="0" hangingPunct="0">
              <a:defRPr b="1" i="1">
                <a:solidFill>
                  <a:schemeClr val="tx1"/>
                </a:solidFill>
                <a:latin typeface="Arial" pitchFamily="34" charset="0"/>
                <a:ea typeface="宋体" pitchFamily="2" charset="-122"/>
              </a:defRPr>
            </a:lvl4pPr>
            <a:lvl5pPr marL="2057400" indent="-228600" eaLnBrk="0" hangingPunct="0">
              <a:defRPr b="1" i="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i="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i="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i="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i="1">
                <a:solidFill>
                  <a:schemeClr val="tx1"/>
                </a:solidFill>
                <a:latin typeface="Arial" pitchFamily="34" charset="0"/>
                <a:ea typeface="宋体" pitchFamily="2" charset="-122"/>
              </a:defRPr>
            </a:lvl9pPr>
          </a:lstStyle>
          <a:p>
            <a:pPr algn="ctr" eaLnBrk="1" hangingPunct="1">
              <a:spcBef>
                <a:spcPct val="50000"/>
              </a:spcBef>
            </a:pPr>
            <a:r>
              <a:rPr kumimoji="1" lang="en-US" altLang="zh-CN" sz="2400" i="0">
                <a:solidFill>
                  <a:schemeClr val="hlink"/>
                </a:solidFill>
                <a:latin typeface="Times New Roman" pitchFamily="18" charset="0"/>
              </a:rPr>
              <a:t>N</a:t>
            </a:r>
            <a:r>
              <a:rPr kumimoji="1" lang="zh-CN" altLang="zh-CN" sz="2400" i="0">
                <a:solidFill>
                  <a:schemeClr val="hlink"/>
                </a:solidFill>
                <a:latin typeface="Times New Roman" pitchFamily="18" charset="0"/>
              </a:rPr>
              <a:t>型半导体</a:t>
            </a:r>
            <a:endParaRPr kumimoji="1" lang="zh-CN" altLang="en-US" sz="2400" i="0">
              <a:solidFill>
                <a:schemeClr val="hlink"/>
              </a:solidFill>
              <a:latin typeface="Times New Roman" pitchFamily="18" charset="0"/>
            </a:endParaRPr>
          </a:p>
        </p:txBody>
      </p:sp>
      <p:sp>
        <p:nvSpPr>
          <p:cNvPr id="15369" name="Rectangle 178"/>
          <p:cNvSpPr>
            <a:spLocks noGrp="1" noRot="1" noChangeArrowheads="1"/>
          </p:cNvSpPr>
          <p:nvPr>
            <p:ph type="title" idx="4294967295"/>
          </p:nvPr>
        </p:nvSpPr>
        <p:spPr>
          <a:xfrm>
            <a:off x="381000" y="228600"/>
            <a:ext cx="8540750" cy="1143000"/>
          </a:xfrm>
        </p:spPr>
        <p:txBody>
          <a:bodyPr/>
          <a:lstStyle/>
          <a:p>
            <a:pPr eaLnBrk="1" hangingPunct="1"/>
            <a:r>
              <a:rPr kumimoji="1" lang="zh-CN" altLang="en-US" sz="4000" b="1" smtClean="0">
                <a:latin typeface="Times New Roman" pitchFamily="18" charset="0"/>
              </a:rPr>
              <a:t>半导体的掺杂</a:t>
            </a:r>
          </a:p>
        </p:txBody>
      </p:sp>
      <p:grpSp>
        <p:nvGrpSpPr>
          <p:cNvPr id="15374" name="组合 103"/>
          <p:cNvGrpSpPr>
            <a:grpSpLocks/>
          </p:cNvGrpSpPr>
          <p:nvPr/>
        </p:nvGrpSpPr>
        <p:grpSpPr bwMode="auto">
          <a:xfrm>
            <a:off x="3378034" y="2420938"/>
            <a:ext cx="2879725" cy="2519362"/>
            <a:chOff x="1331913" y="2420938"/>
            <a:chExt cx="2879725" cy="2519362"/>
          </a:xfrm>
        </p:grpSpPr>
        <p:sp>
          <p:nvSpPr>
            <p:cNvPr id="15375" name="Rectangle 91"/>
            <p:cNvSpPr>
              <a:spLocks noChangeArrowheads="1"/>
            </p:cNvSpPr>
            <p:nvPr/>
          </p:nvSpPr>
          <p:spPr bwMode="auto">
            <a:xfrm>
              <a:off x="1331913" y="2420938"/>
              <a:ext cx="2879725" cy="2519362"/>
            </a:xfrm>
            <a:prstGeom prst="rect">
              <a:avLst/>
            </a:prstGeom>
            <a:solidFill>
              <a:srgbClr val="FFFFFF"/>
            </a:solidFill>
            <a:ln w="12700" cap="sq">
              <a:solidFill>
                <a:schemeClr val="tx1"/>
              </a:solidFill>
              <a:miter lim="800000"/>
              <a:headEnd type="none" w="sm" len="sm"/>
              <a:tailEnd type="none" w="sm" len="sm"/>
            </a:ln>
          </p:spPr>
          <p:txBody>
            <a:bodyPr wrap="none" anchor="ctr"/>
            <a:lstStyle/>
            <a:p>
              <a:endParaRPr lang="zh-CN" altLang="en-US"/>
            </a:p>
          </p:txBody>
        </p:sp>
        <p:sp>
          <p:nvSpPr>
            <p:cNvPr id="15376" name="AutoShape 92"/>
            <p:cNvSpPr>
              <a:spLocks noChangeArrowheads="1"/>
            </p:cNvSpPr>
            <p:nvPr/>
          </p:nvSpPr>
          <p:spPr bwMode="auto">
            <a:xfrm>
              <a:off x="1635042" y="2708865"/>
              <a:ext cx="2197685" cy="1943508"/>
            </a:xfrm>
            <a:prstGeom prst="flowChartAlternateProcess">
              <a:avLst/>
            </a:prstGeom>
            <a:solidFill>
              <a:srgbClr val="99FFCC"/>
            </a:solidFill>
            <a:ln w="12700" cap="sq">
              <a:solidFill>
                <a:schemeClr val="tx1"/>
              </a:solidFill>
              <a:miter lim="800000"/>
              <a:headEnd type="none" w="sm" len="sm"/>
              <a:tailEnd type="none" w="sm" len="sm"/>
            </a:ln>
          </p:spPr>
          <p:txBody>
            <a:bodyPr wrap="none" anchor="ctr"/>
            <a:lstStyle/>
            <a:p>
              <a:endParaRPr lang="zh-CN" altLang="en-US"/>
            </a:p>
          </p:txBody>
        </p:sp>
        <p:grpSp>
          <p:nvGrpSpPr>
            <p:cNvPr id="15377" name="Group 93"/>
            <p:cNvGrpSpPr>
              <a:grpSpLocks/>
            </p:cNvGrpSpPr>
            <p:nvPr/>
          </p:nvGrpSpPr>
          <p:grpSpPr bwMode="auto">
            <a:xfrm>
              <a:off x="1635042" y="2996792"/>
              <a:ext cx="151564" cy="71982"/>
              <a:chOff x="864" y="2400"/>
              <a:chExt cx="240" cy="96"/>
            </a:xfrm>
          </p:grpSpPr>
          <p:sp>
            <p:nvSpPr>
              <p:cNvPr id="15461" name="Line 94"/>
              <p:cNvSpPr>
                <a:spLocks noChangeShapeType="1"/>
              </p:cNvSpPr>
              <p:nvPr/>
            </p:nvSpPr>
            <p:spPr bwMode="auto">
              <a:xfrm>
                <a:off x="864" y="2400"/>
                <a:ext cx="240" cy="0"/>
              </a:xfrm>
              <a:prstGeom prst="line">
                <a:avLst/>
              </a:prstGeom>
              <a:noFill/>
              <a:ln w="12700"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462" name="Line 95"/>
              <p:cNvSpPr>
                <a:spLocks noChangeShapeType="1"/>
              </p:cNvSpPr>
              <p:nvPr/>
            </p:nvSpPr>
            <p:spPr bwMode="auto">
              <a:xfrm>
                <a:off x="864" y="2496"/>
                <a:ext cx="240" cy="0"/>
              </a:xfrm>
              <a:prstGeom prst="line">
                <a:avLst/>
              </a:prstGeom>
              <a:noFill/>
              <a:ln w="12700"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5378" name="Oval 96"/>
            <p:cNvSpPr>
              <a:spLocks noChangeArrowheads="1"/>
            </p:cNvSpPr>
            <p:nvPr/>
          </p:nvSpPr>
          <p:spPr bwMode="auto">
            <a:xfrm>
              <a:off x="1862389" y="2852829"/>
              <a:ext cx="378911" cy="359909"/>
            </a:xfrm>
            <a:prstGeom prst="ellipse">
              <a:avLst/>
            </a:prstGeom>
            <a:noFill/>
            <a:ln w="12700" cap="sq">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nvGrpSpPr>
            <p:cNvPr id="15379" name="Group 97"/>
            <p:cNvGrpSpPr>
              <a:grpSpLocks/>
            </p:cNvGrpSpPr>
            <p:nvPr/>
          </p:nvGrpSpPr>
          <p:grpSpPr bwMode="auto">
            <a:xfrm rot="-5400000">
              <a:off x="1979862" y="3318810"/>
              <a:ext cx="143964" cy="75782"/>
              <a:chOff x="864" y="2400"/>
              <a:chExt cx="240" cy="96"/>
            </a:xfrm>
          </p:grpSpPr>
          <p:sp>
            <p:nvSpPr>
              <p:cNvPr id="15459" name="Line 98"/>
              <p:cNvSpPr>
                <a:spLocks noChangeShapeType="1"/>
              </p:cNvSpPr>
              <p:nvPr/>
            </p:nvSpPr>
            <p:spPr bwMode="auto">
              <a:xfrm>
                <a:off x="864" y="2400"/>
                <a:ext cx="240" cy="0"/>
              </a:xfrm>
              <a:prstGeom prst="line">
                <a:avLst/>
              </a:prstGeom>
              <a:noFill/>
              <a:ln w="12700"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460" name="Line 99"/>
              <p:cNvSpPr>
                <a:spLocks noChangeShapeType="1"/>
              </p:cNvSpPr>
              <p:nvPr/>
            </p:nvSpPr>
            <p:spPr bwMode="auto">
              <a:xfrm>
                <a:off x="864" y="2496"/>
                <a:ext cx="240" cy="0"/>
              </a:xfrm>
              <a:prstGeom prst="line">
                <a:avLst/>
              </a:prstGeom>
              <a:noFill/>
              <a:ln w="12700"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5380" name="Group 100"/>
            <p:cNvGrpSpPr>
              <a:grpSpLocks/>
            </p:cNvGrpSpPr>
            <p:nvPr/>
          </p:nvGrpSpPr>
          <p:grpSpPr bwMode="auto">
            <a:xfrm rot="-5400000">
              <a:off x="1979862" y="2670974"/>
              <a:ext cx="143964" cy="75782"/>
              <a:chOff x="864" y="2400"/>
              <a:chExt cx="240" cy="96"/>
            </a:xfrm>
          </p:grpSpPr>
          <p:sp>
            <p:nvSpPr>
              <p:cNvPr id="15457" name="Line 101"/>
              <p:cNvSpPr>
                <a:spLocks noChangeShapeType="1"/>
              </p:cNvSpPr>
              <p:nvPr/>
            </p:nvSpPr>
            <p:spPr bwMode="auto">
              <a:xfrm>
                <a:off x="864" y="2400"/>
                <a:ext cx="240" cy="0"/>
              </a:xfrm>
              <a:prstGeom prst="line">
                <a:avLst/>
              </a:prstGeom>
              <a:noFill/>
              <a:ln w="12700"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458" name="Line 102"/>
              <p:cNvSpPr>
                <a:spLocks noChangeShapeType="1"/>
              </p:cNvSpPr>
              <p:nvPr/>
            </p:nvSpPr>
            <p:spPr bwMode="auto">
              <a:xfrm>
                <a:off x="864" y="2496"/>
                <a:ext cx="240" cy="0"/>
              </a:xfrm>
              <a:prstGeom prst="line">
                <a:avLst/>
              </a:prstGeom>
              <a:noFill/>
              <a:ln w="12700"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5381" name="Group 103"/>
            <p:cNvGrpSpPr>
              <a:grpSpLocks/>
            </p:cNvGrpSpPr>
            <p:nvPr/>
          </p:nvGrpSpPr>
          <p:grpSpPr bwMode="auto">
            <a:xfrm>
              <a:off x="2317082" y="2996792"/>
              <a:ext cx="151564" cy="71982"/>
              <a:chOff x="864" y="2400"/>
              <a:chExt cx="240" cy="96"/>
            </a:xfrm>
          </p:grpSpPr>
          <p:sp>
            <p:nvSpPr>
              <p:cNvPr id="15455" name="Line 104"/>
              <p:cNvSpPr>
                <a:spLocks noChangeShapeType="1"/>
              </p:cNvSpPr>
              <p:nvPr/>
            </p:nvSpPr>
            <p:spPr bwMode="auto">
              <a:xfrm>
                <a:off x="864" y="2400"/>
                <a:ext cx="240" cy="0"/>
              </a:xfrm>
              <a:prstGeom prst="line">
                <a:avLst/>
              </a:prstGeom>
              <a:noFill/>
              <a:ln w="12700"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456" name="Line 105"/>
              <p:cNvSpPr>
                <a:spLocks noChangeShapeType="1"/>
              </p:cNvSpPr>
              <p:nvPr/>
            </p:nvSpPr>
            <p:spPr bwMode="auto">
              <a:xfrm>
                <a:off x="864" y="2496"/>
                <a:ext cx="240" cy="0"/>
              </a:xfrm>
              <a:prstGeom prst="line">
                <a:avLst/>
              </a:prstGeom>
              <a:noFill/>
              <a:ln w="12700"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5382" name="Oval 106"/>
            <p:cNvSpPr>
              <a:spLocks noChangeArrowheads="1"/>
            </p:cNvSpPr>
            <p:nvPr/>
          </p:nvSpPr>
          <p:spPr bwMode="auto">
            <a:xfrm>
              <a:off x="2544429" y="2852829"/>
              <a:ext cx="378911" cy="359909"/>
            </a:xfrm>
            <a:prstGeom prst="ellipse">
              <a:avLst/>
            </a:prstGeom>
            <a:noFill/>
            <a:ln w="12700" cap="sq">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nvGrpSpPr>
            <p:cNvPr id="15383" name="Group 107"/>
            <p:cNvGrpSpPr>
              <a:grpSpLocks/>
            </p:cNvGrpSpPr>
            <p:nvPr/>
          </p:nvGrpSpPr>
          <p:grpSpPr bwMode="auto">
            <a:xfrm rot="-5400000">
              <a:off x="2661903" y="3318810"/>
              <a:ext cx="143964" cy="75782"/>
              <a:chOff x="864" y="2400"/>
              <a:chExt cx="240" cy="96"/>
            </a:xfrm>
          </p:grpSpPr>
          <p:sp>
            <p:nvSpPr>
              <p:cNvPr id="15453" name="Line 108"/>
              <p:cNvSpPr>
                <a:spLocks noChangeShapeType="1"/>
              </p:cNvSpPr>
              <p:nvPr/>
            </p:nvSpPr>
            <p:spPr bwMode="auto">
              <a:xfrm>
                <a:off x="864" y="2400"/>
                <a:ext cx="240" cy="0"/>
              </a:xfrm>
              <a:prstGeom prst="line">
                <a:avLst/>
              </a:prstGeom>
              <a:noFill/>
              <a:ln w="12700"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454" name="Line 109"/>
              <p:cNvSpPr>
                <a:spLocks noChangeShapeType="1"/>
              </p:cNvSpPr>
              <p:nvPr/>
            </p:nvSpPr>
            <p:spPr bwMode="auto">
              <a:xfrm>
                <a:off x="864" y="2496"/>
                <a:ext cx="240" cy="0"/>
              </a:xfrm>
              <a:prstGeom prst="line">
                <a:avLst/>
              </a:prstGeom>
              <a:noFill/>
              <a:ln w="12700"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5384" name="Group 110"/>
            <p:cNvGrpSpPr>
              <a:grpSpLocks/>
            </p:cNvGrpSpPr>
            <p:nvPr/>
          </p:nvGrpSpPr>
          <p:grpSpPr bwMode="auto">
            <a:xfrm rot="-5400000">
              <a:off x="2661903" y="2670974"/>
              <a:ext cx="143964" cy="75782"/>
              <a:chOff x="864" y="2400"/>
              <a:chExt cx="240" cy="96"/>
            </a:xfrm>
          </p:grpSpPr>
          <p:sp>
            <p:nvSpPr>
              <p:cNvPr id="15451" name="Line 111"/>
              <p:cNvSpPr>
                <a:spLocks noChangeShapeType="1"/>
              </p:cNvSpPr>
              <p:nvPr/>
            </p:nvSpPr>
            <p:spPr bwMode="auto">
              <a:xfrm>
                <a:off x="864" y="2400"/>
                <a:ext cx="240" cy="0"/>
              </a:xfrm>
              <a:prstGeom prst="line">
                <a:avLst/>
              </a:prstGeom>
              <a:noFill/>
              <a:ln w="12700"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452" name="Line 112"/>
              <p:cNvSpPr>
                <a:spLocks noChangeShapeType="1"/>
              </p:cNvSpPr>
              <p:nvPr/>
            </p:nvSpPr>
            <p:spPr bwMode="auto">
              <a:xfrm>
                <a:off x="864" y="2496"/>
                <a:ext cx="240" cy="0"/>
              </a:xfrm>
              <a:prstGeom prst="line">
                <a:avLst/>
              </a:prstGeom>
              <a:noFill/>
              <a:ln w="12700"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5385" name="Group 113"/>
            <p:cNvGrpSpPr>
              <a:grpSpLocks/>
            </p:cNvGrpSpPr>
            <p:nvPr/>
          </p:nvGrpSpPr>
          <p:grpSpPr bwMode="auto">
            <a:xfrm>
              <a:off x="2999122" y="2996792"/>
              <a:ext cx="151564" cy="71982"/>
              <a:chOff x="864" y="2400"/>
              <a:chExt cx="240" cy="96"/>
            </a:xfrm>
          </p:grpSpPr>
          <p:sp>
            <p:nvSpPr>
              <p:cNvPr id="15449" name="Line 114"/>
              <p:cNvSpPr>
                <a:spLocks noChangeShapeType="1"/>
              </p:cNvSpPr>
              <p:nvPr/>
            </p:nvSpPr>
            <p:spPr bwMode="auto">
              <a:xfrm>
                <a:off x="864" y="2400"/>
                <a:ext cx="240" cy="0"/>
              </a:xfrm>
              <a:prstGeom prst="line">
                <a:avLst/>
              </a:prstGeom>
              <a:noFill/>
              <a:ln w="12700"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450" name="Line 115"/>
              <p:cNvSpPr>
                <a:spLocks noChangeShapeType="1"/>
              </p:cNvSpPr>
              <p:nvPr/>
            </p:nvSpPr>
            <p:spPr bwMode="auto">
              <a:xfrm>
                <a:off x="864" y="2496"/>
                <a:ext cx="240" cy="0"/>
              </a:xfrm>
              <a:prstGeom prst="line">
                <a:avLst/>
              </a:prstGeom>
              <a:noFill/>
              <a:ln w="12700"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5386" name="Oval 116"/>
            <p:cNvSpPr>
              <a:spLocks noChangeArrowheads="1"/>
            </p:cNvSpPr>
            <p:nvPr/>
          </p:nvSpPr>
          <p:spPr bwMode="auto">
            <a:xfrm>
              <a:off x="3226469" y="2852829"/>
              <a:ext cx="378911" cy="359909"/>
            </a:xfrm>
            <a:prstGeom prst="ellipse">
              <a:avLst/>
            </a:prstGeom>
            <a:noFill/>
            <a:ln w="12700" cap="sq">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nvGrpSpPr>
            <p:cNvPr id="15387" name="Group 117"/>
            <p:cNvGrpSpPr>
              <a:grpSpLocks/>
            </p:cNvGrpSpPr>
            <p:nvPr/>
          </p:nvGrpSpPr>
          <p:grpSpPr bwMode="auto">
            <a:xfrm rot="-5400000">
              <a:off x="3343943" y="3318810"/>
              <a:ext cx="143964" cy="75782"/>
              <a:chOff x="864" y="2400"/>
              <a:chExt cx="240" cy="96"/>
            </a:xfrm>
          </p:grpSpPr>
          <p:sp>
            <p:nvSpPr>
              <p:cNvPr id="15447" name="Line 118"/>
              <p:cNvSpPr>
                <a:spLocks noChangeShapeType="1"/>
              </p:cNvSpPr>
              <p:nvPr/>
            </p:nvSpPr>
            <p:spPr bwMode="auto">
              <a:xfrm>
                <a:off x="864" y="2400"/>
                <a:ext cx="240" cy="0"/>
              </a:xfrm>
              <a:prstGeom prst="line">
                <a:avLst/>
              </a:prstGeom>
              <a:noFill/>
              <a:ln w="12700"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448" name="Line 119"/>
              <p:cNvSpPr>
                <a:spLocks noChangeShapeType="1"/>
              </p:cNvSpPr>
              <p:nvPr/>
            </p:nvSpPr>
            <p:spPr bwMode="auto">
              <a:xfrm>
                <a:off x="864" y="2496"/>
                <a:ext cx="240" cy="0"/>
              </a:xfrm>
              <a:prstGeom prst="line">
                <a:avLst/>
              </a:prstGeom>
              <a:noFill/>
              <a:ln w="12700"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5388" name="Group 120"/>
            <p:cNvGrpSpPr>
              <a:grpSpLocks/>
            </p:cNvGrpSpPr>
            <p:nvPr/>
          </p:nvGrpSpPr>
          <p:grpSpPr bwMode="auto">
            <a:xfrm rot="-5400000">
              <a:off x="3343943" y="2670974"/>
              <a:ext cx="143964" cy="75782"/>
              <a:chOff x="864" y="2400"/>
              <a:chExt cx="240" cy="96"/>
            </a:xfrm>
          </p:grpSpPr>
          <p:sp>
            <p:nvSpPr>
              <p:cNvPr id="15445" name="Line 121"/>
              <p:cNvSpPr>
                <a:spLocks noChangeShapeType="1"/>
              </p:cNvSpPr>
              <p:nvPr/>
            </p:nvSpPr>
            <p:spPr bwMode="auto">
              <a:xfrm>
                <a:off x="864" y="2400"/>
                <a:ext cx="240" cy="0"/>
              </a:xfrm>
              <a:prstGeom prst="line">
                <a:avLst/>
              </a:prstGeom>
              <a:noFill/>
              <a:ln w="12700"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446" name="Line 122"/>
              <p:cNvSpPr>
                <a:spLocks noChangeShapeType="1"/>
              </p:cNvSpPr>
              <p:nvPr/>
            </p:nvSpPr>
            <p:spPr bwMode="auto">
              <a:xfrm>
                <a:off x="864" y="2496"/>
                <a:ext cx="240" cy="0"/>
              </a:xfrm>
              <a:prstGeom prst="line">
                <a:avLst/>
              </a:prstGeom>
              <a:noFill/>
              <a:ln w="12700"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5389" name="Group 123"/>
            <p:cNvGrpSpPr>
              <a:grpSpLocks/>
            </p:cNvGrpSpPr>
            <p:nvPr/>
          </p:nvGrpSpPr>
          <p:grpSpPr bwMode="auto">
            <a:xfrm>
              <a:off x="3681162" y="2996792"/>
              <a:ext cx="151564" cy="71982"/>
              <a:chOff x="864" y="2400"/>
              <a:chExt cx="240" cy="96"/>
            </a:xfrm>
          </p:grpSpPr>
          <p:sp>
            <p:nvSpPr>
              <p:cNvPr id="15443" name="Line 124"/>
              <p:cNvSpPr>
                <a:spLocks noChangeShapeType="1"/>
              </p:cNvSpPr>
              <p:nvPr/>
            </p:nvSpPr>
            <p:spPr bwMode="auto">
              <a:xfrm>
                <a:off x="864" y="2400"/>
                <a:ext cx="240" cy="0"/>
              </a:xfrm>
              <a:prstGeom prst="line">
                <a:avLst/>
              </a:prstGeom>
              <a:noFill/>
              <a:ln w="12700"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444" name="Line 125"/>
              <p:cNvSpPr>
                <a:spLocks noChangeShapeType="1"/>
              </p:cNvSpPr>
              <p:nvPr/>
            </p:nvSpPr>
            <p:spPr bwMode="auto">
              <a:xfrm>
                <a:off x="864" y="2496"/>
                <a:ext cx="240" cy="0"/>
              </a:xfrm>
              <a:prstGeom prst="line">
                <a:avLst/>
              </a:prstGeom>
              <a:noFill/>
              <a:ln w="12700"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5390" name="Group 126"/>
            <p:cNvGrpSpPr>
              <a:grpSpLocks/>
            </p:cNvGrpSpPr>
            <p:nvPr/>
          </p:nvGrpSpPr>
          <p:grpSpPr bwMode="auto">
            <a:xfrm>
              <a:off x="1635042" y="3644628"/>
              <a:ext cx="151564" cy="71982"/>
              <a:chOff x="864" y="2400"/>
              <a:chExt cx="240" cy="96"/>
            </a:xfrm>
          </p:grpSpPr>
          <p:sp>
            <p:nvSpPr>
              <p:cNvPr id="15441" name="Line 127"/>
              <p:cNvSpPr>
                <a:spLocks noChangeShapeType="1"/>
              </p:cNvSpPr>
              <p:nvPr/>
            </p:nvSpPr>
            <p:spPr bwMode="auto">
              <a:xfrm>
                <a:off x="864" y="2400"/>
                <a:ext cx="240" cy="0"/>
              </a:xfrm>
              <a:prstGeom prst="line">
                <a:avLst/>
              </a:prstGeom>
              <a:noFill/>
              <a:ln w="12700"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442" name="Line 128"/>
              <p:cNvSpPr>
                <a:spLocks noChangeShapeType="1"/>
              </p:cNvSpPr>
              <p:nvPr/>
            </p:nvSpPr>
            <p:spPr bwMode="auto">
              <a:xfrm>
                <a:off x="864" y="2496"/>
                <a:ext cx="240" cy="0"/>
              </a:xfrm>
              <a:prstGeom prst="line">
                <a:avLst/>
              </a:prstGeom>
              <a:noFill/>
              <a:ln w="12700"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5391" name="Oval 129"/>
            <p:cNvSpPr>
              <a:spLocks noChangeArrowheads="1"/>
            </p:cNvSpPr>
            <p:nvPr/>
          </p:nvSpPr>
          <p:spPr bwMode="auto">
            <a:xfrm>
              <a:off x="1862389" y="3500665"/>
              <a:ext cx="378911" cy="359909"/>
            </a:xfrm>
            <a:prstGeom prst="ellipse">
              <a:avLst/>
            </a:prstGeom>
            <a:noFill/>
            <a:ln w="12700" cap="sq">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nvGrpSpPr>
            <p:cNvPr id="15392" name="Group 130"/>
            <p:cNvGrpSpPr>
              <a:grpSpLocks/>
            </p:cNvGrpSpPr>
            <p:nvPr/>
          </p:nvGrpSpPr>
          <p:grpSpPr bwMode="auto">
            <a:xfrm rot="-5400000">
              <a:off x="1979862" y="3966646"/>
              <a:ext cx="143964" cy="75782"/>
              <a:chOff x="864" y="2400"/>
              <a:chExt cx="240" cy="96"/>
            </a:xfrm>
          </p:grpSpPr>
          <p:sp>
            <p:nvSpPr>
              <p:cNvPr id="15439" name="Line 131"/>
              <p:cNvSpPr>
                <a:spLocks noChangeShapeType="1"/>
              </p:cNvSpPr>
              <p:nvPr/>
            </p:nvSpPr>
            <p:spPr bwMode="auto">
              <a:xfrm>
                <a:off x="864" y="2400"/>
                <a:ext cx="240" cy="0"/>
              </a:xfrm>
              <a:prstGeom prst="line">
                <a:avLst/>
              </a:prstGeom>
              <a:noFill/>
              <a:ln w="12700"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440" name="Line 132"/>
              <p:cNvSpPr>
                <a:spLocks noChangeShapeType="1"/>
              </p:cNvSpPr>
              <p:nvPr/>
            </p:nvSpPr>
            <p:spPr bwMode="auto">
              <a:xfrm>
                <a:off x="864" y="2496"/>
                <a:ext cx="240" cy="0"/>
              </a:xfrm>
              <a:prstGeom prst="line">
                <a:avLst/>
              </a:prstGeom>
              <a:noFill/>
              <a:ln w="12700"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5393" name="Group 133"/>
            <p:cNvGrpSpPr>
              <a:grpSpLocks/>
            </p:cNvGrpSpPr>
            <p:nvPr/>
          </p:nvGrpSpPr>
          <p:grpSpPr bwMode="auto">
            <a:xfrm>
              <a:off x="2317082" y="3644628"/>
              <a:ext cx="151564" cy="71982"/>
              <a:chOff x="864" y="2400"/>
              <a:chExt cx="240" cy="96"/>
            </a:xfrm>
          </p:grpSpPr>
          <p:sp>
            <p:nvSpPr>
              <p:cNvPr id="15437" name="Line 134"/>
              <p:cNvSpPr>
                <a:spLocks noChangeShapeType="1"/>
              </p:cNvSpPr>
              <p:nvPr/>
            </p:nvSpPr>
            <p:spPr bwMode="auto">
              <a:xfrm>
                <a:off x="864" y="2400"/>
                <a:ext cx="240" cy="0"/>
              </a:xfrm>
              <a:prstGeom prst="line">
                <a:avLst/>
              </a:prstGeom>
              <a:noFill/>
              <a:ln w="12700"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438" name="Line 135"/>
              <p:cNvSpPr>
                <a:spLocks noChangeShapeType="1"/>
              </p:cNvSpPr>
              <p:nvPr/>
            </p:nvSpPr>
            <p:spPr bwMode="auto">
              <a:xfrm>
                <a:off x="864" y="2496"/>
                <a:ext cx="240" cy="0"/>
              </a:xfrm>
              <a:prstGeom prst="line">
                <a:avLst/>
              </a:prstGeom>
              <a:noFill/>
              <a:ln w="12700"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5394" name="Group 136"/>
            <p:cNvGrpSpPr>
              <a:grpSpLocks/>
            </p:cNvGrpSpPr>
            <p:nvPr/>
          </p:nvGrpSpPr>
          <p:grpSpPr bwMode="auto">
            <a:xfrm rot="-5400000">
              <a:off x="2661903" y="3966646"/>
              <a:ext cx="143964" cy="75782"/>
              <a:chOff x="864" y="2400"/>
              <a:chExt cx="240" cy="96"/>
            </a:xfrm>
          </p:grpSpPr>
          <p:sp>
            <p:nvSpPr>
              <p:cNvPr id="15435" name="Line 137"/>
              <p:cNvSpPr>
                <a:spLocks noChangeShapeType="1"/>
              </p:cNvSpPr>
              <p:nvPr/>
            </p:nvSpPr>
            <p:spPr bwMode="auto">
              <a:xfrm>
                <a:off x="864" y="2400"/>
                <a:ext cx="240" cy="0"/>
              </a:xfrm>
              <a:prstGeom prst="line">
                <a:avLst/>
              </a:prstGeom>
              <a:noFill/>
              <a:ln w="12700"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436" name="Line 138"/>
              <p:cNvSpPr>
                <a:spLocks noChangeShapeType="1"/>
              </p:cNvSpPr>
              <p:nvPr/>
            </p:nvSpPr>
            <p:spPr bwMode="auto">
              <a:xfrm>
                <a:off x="864" y="2496"/>
                <a:ext cx="240" cy="0"/>
              </a:xfrm>
              <a:prstGeom prst="line">
                <a:avLst/>
              </a:prstGeom>
              <a:noFill/>
              <a:ln w="12700"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5395" name="Group 139"/>
            <p:cNvGrpSpPr>
              <a:grpSpLocks/>
            </p:cNvGrpSpPr>
            <p:nvPr/>
          </p:nvGrpSpPr>
          <p:grpSpPr bwMode="auto">
            <a:xfrm>
              <a:off x="2999122" y="3644628"/>
              <a:ext cx="151564" cy="71982"/>
              <a:chOff x="864" y="2400"/>
              <a:chExt cx="240" cy="96"/>
            </a:xfrm>
          </p:grpSpPr>
          <p:sp>
            <p:nvSpPr>
              <p:cNvPr id="15433" name="Line 140"/>
              <p:cNvSpPr>
                <a:spLocks noChangeShapeType="1"/>
              </p:cNvSpPr>
              <p:nvPr/>
            </p:nvSpPr>
            <p:spPr bwMode="auto">
              <a:xfrm>
                <a:off x="864" y="2400"/>
                <a:ext cx="240" cy="0"/>
              </a:xfrm>
              <a:prstGeom prst="line">
                <a:avLst/>
              </a:prstGeom>
              <a:noFill/>
              <a:ln w="12700"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434" name="Line 141"/>
              <p:cNvSpPr>
                <a:spLocks noChangeShapeType="1"/>
              </p:cNvSpPr>
              <p:nvPr/>
            </p:nvSpPr>
            <p:spPr bwMode="auto">
              <a:xfrm>
                <a:off x="864" y="2496"/>
                <a:ext cx="240" cy="0"/>
              </a:xfrm>
              <a:prstGeom prst="line">
                <a:avLst/>
              </a:prstGeom>
              <a:noFill/>
              <a:ln w="12700"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5396" name="Oval 142"/>
            <p:cNvSpPr>
              <a:spLocks noChangeArrowheads="1"/>
            </p:cNvSpPr>
            <p:nvPr/>
          </p:nvSpPr>
          <p:spPr bwMode="auto">
            <a:xfrm>
              <a:off x="3226469" y="3500665"/>
              <a:ext cx="378911" cy="359909"/>
            </a:xfrm>
            <a:prstGeom prst="ellipse">
              <a:avLst/>
            </a:prstGeom>
            <a:noFill/>
            <a:ln w="12700" cap="sq">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nvGrpSpPr>
            <p:cNvPr id="15397" name="Group 143"/>
            <p:cNvGrpSpPr>
              <a:grpSpLocks/>
            </p:cNvGrpSpPr>
            <p:nvPr/>
          </p:nvGrpSpPr>
          <p:grpSpPr bwMode="auto">
            <a:xfrm rot="-5400000">
              <a:off x="3343943" y="3966646"/>
              <a:ext cx="143964" cy="75782"/>
              <a:chOff x="864" y="2400"/>
              <a:chExt cx="240" cy="96"/>
            </a:xfrm>
          </p:grpSpPr>
          <p:sp>
            <p:nvSpPr>
              <p:cNvPr id="15431" name="Line 144"/>
              <p:cNvSpPr>
                <a:spLocks noChangeShapeType="1"/>
              </p:cNvSpPr>
              <p:nvPr/>
            </p:nvSpPr>
            <p:spPr bwMode="auto">
              <a:xfrm>
                <a:off x="864" y="2400"/>
                <a:ext cx="240" cy="0"/>
              </a:xfrm>
              <a:prstGeom prst="line">
                <a:avLst/>
              </a:prstGeom>
              <a:noFill/>
              <a:ln w="12700"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432" name="Line 145"/>
              <p:cNvSpPr>
                <a:spLocks noChangeShapeType="1"/>
              </p:cNvSpPr>
              <p:nvPr/>
            </p:nvSpPr>
            <p:spPr bwMode="auto">
              <a:xfrm>
                <a:off x="864" y="2496"/>
                <a:ext cx="240" cy="0"/>
              </a:xfrm>
              <a:prstGeom prst="line">
                <a:avLst/>
              </a:prstGeom>
              <a:noFill/>
              <a:ln w="12700"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5398" name="Group 146"/>
            <p:cNvGrpSpPr>
              <a:grpSpLocks/>
            </p:cNvGrpSpPr>
            <p:nvPr/>
          </p:nvGrpSpPr>
          <p:grpSpPr bwMode="auto">
            <a:xfrm>
              <a:off x="2999122" y="4292464"/>
              <a:ext cx="151564" cy="71982"/>
              <a:chOff x="864" y="2400"/>
              <a:chExt cx="240" cy="96"/>
            </a:xfrm>
          </p:grpSpPr>
          <p:sp>
            <p:nvSpPr>
              <p:cNvPr id="15429" name="Line 147"/>
              <p:cNvSpPr>
                <a:spLocks noChangeShapeType="1"/>
              </p:cNvSpPr>
              <p:nvPr/>
            </p:nvSpPr>
            <p:spPr bwMode="auto">
              <a:xfrm>
                <a:off x="864" y="2400"/>
                <a:ext cx="240" cy="0"/>
              </a:xfrm>
              <a:prstGeom prst="line">
                <a:avLst/>
              </a:prstGeom>
              <a:noFill/>
              <a:ln w="12700"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430" name="Line 148"/>
              <p:cNvSpPr>
                <a:spLocks noChangeShapeType="1"/>
              </p:cNvSpPr>
              <p:nvPr/>
            </p:nvSpPr>
            <p:spPr bwMode="auto">
              <a:xfrm>
                <a:off x="864" y="2496"/>
                <a:ext cx="240" cy="0"/>
              </a:xfrm>
              <a:prstGeom prst="line">
                <a:avLst/>
              </a:prstGeom>
              <a:noFill/>
              <a:ln w="12700"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5399" name="Oval 149"/>
            <p:cNvSpPr>
              <a:spLocks noChangeArrowheads="1"/>
            </p:cNvSpPr>
            <p:nvPr/>
          </p:nvSpPr>
          <p:spPr bwMode="auto">
            <a:xfrm>
              <a:off x="3226469" y="4148501"/>
              <a:ext cx="378911" cy="359909"/>
            </a:xfrm>
            <a:prstGeom prst="ellipse">
              <a:avLst/>
            </a:prstGeom>
            <a:noFill/>
            <a:ln w="12700" cap="sq">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nvGrpSpPr>
            <p:cNvPr id="15400" name="Group 150"/>
            <p:cNvGrpSpPr>
              <a:grpSpLocks/>
            </p:cNvGrpSpPr>
            <p:nvPr/>
          </p:nvGrpSpPr>
          <p:grpSpPr bwMode="auto">
            <a:xfrm rot="-5400000">
              <a:off x="3343943" y="4614482"/>
              <a:ext cx="143964" cy="75782"/>
              <a:chOff x="864" y="2400"/>
              <a:chExt cx="240" cy="96"/>
            </a:xfrm>
          </p:grpSpPr>
          <p:sp>
            <p:nvSpPr>
              <p:cNvPr id="15427" name="Line 151"/>
              <p:cNvSpPr>
                <a:spLocks noChangeShapeType="1"/>
              </p:cNvSpPr>
              <p:nvPr/>
            </p:nvSpPr>
            <p:spPr bwMode="auto">
              <a:xfrm>
                <a:off x="864" y="2400"/>
                <a:ext cx="240" cy="0"/>
              </a:xfrm>
              <a:prstGeom prst="line">
                <a:avLst/>
              </a:prstGeom>
              <a:noFill/>
              <a:ln w="12700"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428" name="Line 152"/>
              <p:cNvSpPr>
                <a:spLocks noChangeShapeType="1"/>
              </p:cNvSpPr>
              <p:nvPr/>
            </p:nvSpPr>
            <p:spPr bwMode="auto">
              <a:xfrm>
                <a:off x="864" y="2496"/>
                <a:ext cx="240" cy="0"/>
              </a:xfrm>
              <a:prstGeom prst="line">
                <a:avLst/>
              </a:prstGeom>
              <a:noFill/>
              <a:ln w="12700"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5401" name="Group 153"/>
            <p:cNvGrpSpPr>
              <a:grpSpLocks/>
            </p:cNvGrpSpPr>
            <p:nvPr/>
          </p:nvGrpSpPr>
          <p:grpSpPr bwMode="auto">
            <a:xfrm>
              <a:off x="2317082" y="4292464"/>
              <a:ext cx="151564" cy="71982"/>
              <a:chOff x="864" y="2400"/>
              <a:chExt cx="240" cy="96"/>
            </a:xfrm>
          </p:grpSpPr>
          <p:sp>
            <p:nvSpPr>
              <p:cNvPr id="15425" name="Line 154"/>
              <p:cNvSpPr>
                <a:spLocks noChangeShapeType="1"/>
              </p:cNvSpPr>
              <p:nvPr/>
            </p:nvSpPr>
            <p:spPr bwMode="auto">
              <a:xfrm>
                <a:off x="864" y="2400"/>
                <a:ext cx="240" cy="0"/>
              </a:xfrm>
              <a:prstGeom prst="line">
                <a:avLst/>
              </a:prstGeom>
              <a:noFill/>
              <a:ln w="12700"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426" name="Line 155"/>
              <p:cNvSpPr>
                <a:spLocks noChangeShapeType="1"/>
              </p:cNvSpPr>
              <p:nvPr/>
            </p:nvSpPr>
            <p:spPr bwMode="auto">
              <a:xfrm>
                <a:off x="864" y="2496"/>
                <a:ext cx="240" cy="0"/>
              </a:xfrm>
              <a:prstGeom prst="line">
                <a:avLst/>
              </a:prstGeom>
              <a:noFill/>
              <a:ln w="12700"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5402" name="Oval 156"/>
            <p:cNvSpPr>
              <a:spLocks noChangeArrowheads="1"/>
            </p:cNvSpPr>
            <p:nvPr/>
          </p:nvSpPr>
          <p:spPr bwMode="auto">
            <a:xfrm>
              <a:off x="2544429" y="4148501"/>
              <a:ext cx="378911" cy="359909"/>
            </a:xfrm>
            <a:prstGeom prst="ellipse">
              <a:avLst/>
            </a:prstGeom>
            <a:noFill/>
            <a:ln w="12700" cap="sq">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nvGrpSpPr>
            <p:cNvPr id="15403" name="Group 157"/>
            <p:cNvGrpSpPr>
              <a:grpSpLocks/>
            </p:cNvGrpSpPr>
            <p:nvPr/>
          </p:nvGrpSpPr>
          <p:grpSpPr bwMode="auto">
            <a:xfrm rot="-5400000">
              <a:off x="2661903" y="4614482"/>
              <a:ext cx="143964" cy="75782"/>
              <a:chOff x="864" y="2400"/>
              <a:chExt cx="240" cy="96"/>
            </a:xfrm>
          </p:grpSpPr>
          <p:sp>
            <p:nvSpPr>
              <p:cNvPr id="15423" name="Line 158"/>
              <p:cNvSpPr>
                <a:spLocks noChangeShapeType="1"/>
              </p:cNvSpPr>
              <p:nvPr/>
            </p:nvSpPr>
            <p:spPr bwMode="auto">
              <a:xfrm>
                <a:off x="864" y="2400"/>
                <a:ext cx="240" cy="0"/>
              </a:xfrm>
              <a:prstGeom prst="line">
                <a:avLst/>
              </a:prstGeom>
              <a:noFill/>
              <a:ln w="12700"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424" name="Line 159"/>
              <p:cNvSpPr>
                <a:spLocks noChangeShapeType="1"/>
              </p:cNvSpPr>
              <p:nvPr/>
            </p:nvSpPr>
            <p:spPr bwMode="auto">
              <a:xfrm>
                <a:off x="864" y="2496"/>
                <a:ext cx="240" cy="0"/>
              </a:xfrm>
              <a:prstGeom prst="line">
                <a:avLst/>
              </a:prstGeom>
              <a:noFill/>
              <a:ln w="12700"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5404" name="Group 160"/>
            <p:cNvGrpSpPr>
              <a:grpSpLocks/>
            </p:cNvGrpSpPr>
            <p:nvPr/>
          </p:nvGrpSpPr>
          <p:grpSpPr bwMode="auto">
            <a:xfrm>
              <a:off x="1635042" y="4292464"/>
              <a:ext cx="151564" cy="71982"/>
              <a:chOff x="864" y="2400"/>
              <a:chExt cx="240" cy="96"/>
            </a:xfrm>
          </p:grpSpPr>
          <p:sp>
            <p:nvSpPr>
              <p:cNvPr id="15421" name="Line 161"/>
              <p:cNvSpPr>
                <a:spLocks noChangeShapeType="1"/>
              </p:cNvSpPr>
              <p:nvPr/>
            </p:nvSpPr>
            <p:spPr bwMode="auto">
              <a:xfrm>
                <a:off x="864" y="2400"/>
                <a:ext cx="240" cy="0"/>
              </a:xfrm>
              <a:prstGeom prst="line">
                <a:avLst/>
              </a:prstGeom>
              <a:noFill/>
              <a:ln w="12700"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422" name="Line 162"/>
              <p:cNvSpPr>
                <a:spLocks noChangeShapeType="1"/>
              </p:cNvSpPr>
              <p:nvPr/>
            </p:nvSpPr>
            <p:spPr bwMode="auto">
              <a:xfrm>
                <a:off x="864" y="2496"/>
                <a:ext cx="240" cy="0"/>
              </a:xfrm>
              <a:prstGeom prst="line">
                <a:avLst/>
              </a:prstGeom>
              <a:noFill/>
              <a:ln w="12700"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5405" name="Oval 163"/>
            <p:cNvSpPr>
              <a:spLocks noChangeArrowheads="1"/>
            </p:cNvSpPr>
            <p:nvPr/>
          </p:nvSpPr>
          <p:spPr bwMode="auto">
            <a:xfrm>
              <a:off x="1862389" y="4148501"/>
              <a:ext cx="378911" cy="359909"/>
            </a:xfrm>
            <a:prstGeom prst="ellipse">
              <a:avLst/>
            </a:prstGeom>
            <a:noFill/>
            <a:ln w="12700" cap="sq">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nvGrpSpPr>
            <p:cNvPr id="15406" name="Group 164"/>
            <p:cNvGrpSpPr>
              <a:grpSpLocks/>
            </p:cNvGrpSpPr>
            <p:nvPr/>
          </p:nvGrpSpPr>
          <p:grpSpPr bwMode="auto">
            <a:xfrm rot="-5400000">
              <a:off x="1979862" y="4614482"/>
              <a:ext cx="143964" cy="75782"/>
              <a:chOff x="864" y="2400"/>
              <a:chExt cx="240" cy="96"/>
            </a:xfrm>
          </p:grpSpPr>
          <p:sp>
            <p:nvSpPr>
              <p:cNvPr id="15419" name="Line 165"/>
              <p:cNvSpPr>
                <a:spLocks noChangeShapeType="1"/>
              </p:cNvSpPr>
              <p:nvPr/>
            </p:nvSpPr>
            <p:spPr bwMode="auto">
              <a:xfrm>
                <a:off x="864" y="2400"/>
                <a:ext cx="240" cy="0"/>
              </a:xfrm>
              <a:prstGeom prst="line">
                <a:avLst/>
              </a:prstGeom>
              <a:noFill/>
              <a:ln w="12700"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420" name="Line 166"/>
              <p:cNvSpPr>
                <a:spLocks noChangeShapeType="1"/>
              </p:cNvSpPr>
              <p:nvPr/>
            </p:nvSpPr>
            <p:spPr bwMode="auto">
              <a:xfrm>
                <a:off x="864" y="2496"/>
                <a:ext cx="240" cy="0"/>
              </a:xfrm>
              <a:prstGeom prst="line">
                <a:avLst/>
              </a:prstGeom>
              <a:noFill/>
              <a:ln w="12700"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5407" name="Group 167"/>
            <p:cNvGrpSpPr>
              <a:grpSpLocks/>
            </p:cNvGrpSpPr>
            <p:nvPr/>
          </p:nvGrpSpPr>
          <p:grpSpPr bwMode="auto">
            <a:xfrm>
              <a:off x="3681162" y="3644628"/>
              <a:ext cx="151564" cy="71982"/>
              <a:chOff x="864" y="2400"/>
              <a:chExt cx="240" cy="96"/>
            </a:xfrm>
          </p:grpSpPr>
          <p:sp>
            <p:nvSpPr>
              <p:cNvPr id="15417" name="Line 168"/>
              <p:cNvSpPr>
                <a:spLocks noChangeShapeType="1"/>
              </p:cNvSpPr>
              <p:nvPr/>
            </p:nvSpPr>
            <p:spPr bwMode="auto">
              <a:xfrm>
                <a:off x="864" y="2400"/>
                <a:ext cx="240" cy="0"/>
              </a:xfrm>
              <a:prstGeom prst="line">
                <a:avLst/>
              </a:prstGeom>
              <a:noFill/>
              <a:ln w="12700"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418" name="Line 169"/>
              <p:cNvSpPr>
                <a:spLocks noChangeShapeType="1"/>
              </p:cNvSpPr>
              <p:nvPr/>
            </p:nvSpPr>
            <p:spPr bwMode="auto">
              <a:xfrm>
                <a:off x="864" y="2496"/>
                <a:ext cx="240" cy="0"/>
              </a:xfrm>
              <a:prstGeom prst="line">
                <a:avLst/>
              </a:prstGeom>
              <a:noFill/>
              <a:ln w="12700"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5408" name="Group 170"/>
            <p:cNvGrpSpPr>
              <a:grpSpLocks/>
            </p:cNvGrpSpPr>
            <p:nvPr/>
          </p:nvGrpSpPr>
          <p:grpSpPr bwMode="auto">
            <a:xfrm>
              <a:off x="3681162" y="4292464"/>
              <a:ext cx="151564" cy="71982"/>
              <a:chOff x="864" y="2400"/>
              <a:chExt cx="240" cy="96"/>
            </a:xfrm>
          </p:grpSpPr>
          <p:sp>
            <p:nvSpPr>
              <p:cNvPr id="15415" name="Line 171"/>
              <p:cNvSpPr>
                <a:spLocks noChangeShapeType="1"/>
              </p:cNvSpPr>
              <p:nvPr/>
            </p:nvSpPr>
            <p:spPr bwMode="auto">
              <a:xfrm>
                <a:off x="864" y="2400"/>
                <a:ext cx="240" cy="0"/>
              </a:xfrm>
              <a:prstGeom prst="line">
                <a:avLst/>
              </a:prstGeom>
              <a:noFill/>
              <a:ln w="12700"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416" name="Line 172"/>
              <p:cNvSpPr>
                <a:spLocks noChangeShapeType="1"/>
              </p:cNvSpPr>
              <p:nvPr/>
            </p:nvSpPr>
            <p:spPr bwMode="auto">
              <a:xfrm>
                <a:off x="864" y="2496"/>
                <a:ext cx="240" cy="0"/>
              </a:xfrm>
              <a:prstGeom prst="line">
                <a:avLst/>
              </a:prstGeom>
              <a:noFill/>
              <a:ln w="12700"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5409" name="Group 173"/>
            <p:cNvGrpSpPr>
              <a:grpSpLocks/>
            </p:cNvGrpSpPr>
            <p:nvPr/>
          </p:nvGrpSpPr>
          <p:grpSpPr bwMode="auto">
            <a:xfrm>
              <a:off x="2544429" y="3500665"/>
              <a:ext cx="454693" cy="382403"/>
              <a:chOff x="3840" y="960"/>
              <a:chExt cx="288" cy="255"/>
            </a:xfrm>
          </p:grpSpPr>
          <p:sp>
            <p:nvSpPr>
              <p:cNvPr id="15413" name="Oval 174"/>
              <p:cNvSpPr>
                <a:spLocks noChangeArrowheads="1"/>
              </p:cNvSpPr>
              <p:nvPr/>
            </p:nvSpPr>
            <p:spPr bwMode="auto">
              <a:xfrm>
                <a:off x="3840" y="960"/>
                <a:ext cx="240" cy="240"/>
              </a:xfrm>
              <a:prstGeom prst="ellipse">
                <a:avLst/>
              </a:prstGeom>
              <a:noFill/>
              <a:ln w="12700" cap="sq">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5414" name="Text Box 175"/>
              <p:cNvSpPr txBox="1">
                <a:spLocks noChangeArrowheads="1"/>
              </p:cNvSpPr>
              <p:nvPr/>
            </p:nvSpPr>
            <p:spPr bwMode="auto">
              <a:xfrm>
                <a:off x="3840" y="971"/>
                <a:ext cx="288"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b="1" i="1">
                    <a:solidFill>
                      <a:schemeClr val="tx1"/>
                    </a:solidFill>
                    <a:latin typeface="Arial" pitchFamily="34" charset="0"/>
                    <a:ea typeface="宋体" pitchFamily="2" charset="-122"/>
                  </a:defRPr>
                </a:lvl1pPr>
                <a:lvl2pPr marL="742950" indent="-285750" eaLnBrk="0" hangingPunct="0">
                  <a:defRPr b="1" i="1">
                    <a:solidFill>
                      <a:schemeClr val="tx1"/>
                    </a:solidFill>
                    <a:latin typeface="Arial" pitchFamily="34" charset="0"/>
                    <a:ea typeface="宋体" pitchFamily="2" charset="-122"/>
                  </a:defRPr>
                </a:lvl2pPr>
                <a:lvl3pPr marL="1143000" indent="-228600" eaLnBrk="0" hangingPunct="0">
                  <a:defRPr b="1" i="1">
                    <a:solidFill>
                      <a:schemeClr val="tx1"/>
                    </a:solidFill>
                    <a:latin typeface="Arial" pitchFamily="34" charset="0"/>
                    <a:ea typeface="宋体" pitchFamily="2" charset="-122"/>
                  </a:defRPr>
                </a:lvl3pPr>
                <a:lvl4pPr marL="1600200" indent="-228600" eaLnBrk="0" hangingPunct="0">
                  <a:defRPr b="1" i="1">
                    <a:solidFill>
                      <a:schemeClr val="tx1"/>
                    </a:solidFill>
                    <a:latin typeface="Arial" pitchFamily="34" charset="0"/>
                    <a:ea typeface="宋体" pitchFamily="2" charset="-122"/>
                  </a:defRPr>
                </a:lvl4pPr>
                <a:lvl5pPr marL="2057400" indent="-228600" eaLnBrk="0" hangingPunct="0">
                  <a:defRPr b="1" i="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i="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i="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i="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i="1">
                    <a:solidFill>
                      <a:schemeClr val="tx1"/>
                    </a:solidFill>
                    <a:latin typeface="Arial" pitchFamily="34" charset="0"/>
                    <a:ea typeface="宋体" pitchFamily="2" charset="-122"/>
                  </a:defRPr>
                </a:lvl9pPr>
              </a:lstStyle>
              <a:p>
                <a:pPr eaLnBrk="1" hangingPunct="1">
                  <a:spcBef>
                    <a:spcPct val="50000"/>
                  </a:spcBef>
                </a:pPr>
                <a:r>
                  <a:rPr kumimoji="1" lang="en-US" altLang="zh-CN" b="0" i="0">
                    <a:solidFill>
                      <a:srgbClr val="000000"/>
                    </a:solidFill>
                    <a:latin typeface="Times New Roman" pitchFamily="18" charset="0"/>
                  </a:rPr>
                  <a:t>P</a:t>
                </a:r>
              </a:p>
            </p:txBody>
          </p:sp>
        </p:grpSp>
        <p:sp>
          <p:nvSpPr>
            <p:cNvPr id="15410" name="Oval 176"/>
            <p:cNvSpPr>
              <a:spLocks noChangeArrowheads="1"/>
            </p:cNvSpPr>
            <p:nvPr/>
          </p:nvSpPr>
          <p:spPr bwMode="auto">
            <a:xfrm>
              <a:off x="2847558" y="3356701"/>
              <a:ext cx="75782" cy="71982"/>
            </a:xfrm>
            <a:prstGeom prst="ellipse">
              <a:avLst/>
            </a:prstGeom>
            <a:solidFill>
              <a:srgbClr val="000000"/>
            </a:solidFill>
            <a:ln w="12700" cap="sq">
              <a:solidFill>
                <a:srgbClr val="000000"/>
              </a:solidFill>
              <a:round/>
              <a:headEnd type="none" w="sm" len="sm"/>
              <a:tailEnd type="none" w="sm" len="sm"/>
            </a:ln>
          </p:spPr>
          <p:txBody>
            <a:bodyPr wrap="none" anchor="ctr"/>
            <a:lstStyle/>
            <a:p>
              <a:endParaRPr lang="zh-CN" altLang="en-US"/>
            </a:p>
          </p:txBody>
        </p:sp>
        <p:sp>
          <p:nvSpPr>
            <p:cNvPr id="15411" name="Line 177"/>
            <p:cNvSpPr>
              <a:spLocks noChangeShapeType="1"/>
            </p:cNvSpPr>
            <p:nvPr/>
          </p:nvSpPr>
          <p:spPr bwMode="auto">
            <a:xfrm>
              <a:off x="2764252" y="3615178"/>
              <a:ext cx="151564" cy="0"/>
            </a:xfrm>
            <a:prstGeom prst="line">
              <a:avLst/>
            </a:prstGeom>
            <a:noFill/>
            <a:ln w="19050"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cxnSp>
          <p:nvCxnSpPr>
            <p:cNvPr id="15412" name="直接连接符 102"/>
            <p:cNvCxnSpPr>
              <a:cxnSpLocks noChangeShapeType="1"/>
            </p:cNvCxnSpPr>
            <p:nvPr/>
          </p:nvCxnSpPr>
          <p:spPr bwMode="auto">
            <a:xfrm>
              <a:off x="2828736" y="3511641"/>
              <a:ext cx="11298" cy="199107"/>
            </a:xfrm>
            <a:prstGeom prst="line">
              <a:avLst/>
            </a:prstGeom>
            <a:noFill/>
            <a:ln w="12700" cap="sq"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41396185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0" name="Text Box 2"/>
          <p:cNvSpPr txBox="1">
            <a:spLocks noChangeArrowheads="1"/>
          </p:cNvSpPr>
          <p:nvPr/>
        </p:nvSpPr>
        <p:spPr bwMode="auto">
          <a:xfrm>
            <a:off x="533400" y="1143000"/>
            <a:ext cx="2667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b="1" i="1">
                <a:solidFill>
                  <a:schemeClr val="tx1"/>
                </a:solidFill>
                <a:latin typeface="Arial" pitchFamily="34" charset="0"/>
                <a:ea typeface="宋体" pitchFamily="2" charset="-122"/>
              </a:defRPr>
            </a:lvl1pPr>
            <a:lvl2pPr marL="742950" indent="-285750" eaLnBrk="0" hangingPunct="0">
              <a:defRPr b="1" i="1">
                <a:solidFill>
                  <a:schemeClr val="tx1"/>
                </a:solidFill>
                <a:latin typeface="Arial" pitchFamily="34" charset="0"/>
                <a:ea typeface="宋体" pitchFamily="2" charset="-122"/>
              </a:defRPr>
            </a:lvl2pPr>
            <a:lvl3pPr marL="1143000" indent="-228600" eaLnBrk="0" hangingPunct="0">
              <a:defRPr b="1" i="1">
                <a:solidFill>
                  <a:schemeClr val="tx1"/>
                </a:solidFill>
                <a:latin typeface="Arial" pitchFamily="34" charset="0"/>
                <a:ea typeface="宋体" pitchFamily="2" charset="-122"/>
              </a:defRPr>
            </a:lvl3pPr>
            <a:lvl4pPr marL="1600200" indent="-228600" eaLnBrk="0" hangingPunct="0">
              <a:defRPr b="1" i="1">
                <a:solidFill>
                  <a:schemeClr val="tx1"/>
                </a:solidFill>
                <a:latin typeface="Arial" pitchFamily="34" charset="0"/>
                <a:ea typeface="宋体" pitchFamily="2" charset="-122"/>
              </a:defRPr>
            </a:lvl4pPr>
            <a:lvl5pPr marL="2057400" indent="-228600" eaLnBrk="0" hangingPunct="0">
              <a:defRPr b="1" i="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i="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i="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i="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i="1">
                <a:solidFill>
                  <a:schemeClr val="tx1"/>
                </a:solidFill>
                <a:latin typeface="Arial" pitchFamily="34" charset="0"/>
                <a:ea typeface="宋体" pitchFamily="2" charset="-122"/>
              </a:defRPr>
            </a:lvl9pPr>
          </a:lstStyle>
          <a:p>
            <a:pPr eaLnBrk="1" hangingPunct="1">
              <a:spcBef>
                <a:spcPct val="50000"/>
              </a:spcBef>
            </a:pPr>
            <a:endParaRPr kumimoji="1" lang="zh-CN" altLang="zh-CN" sz="2800" i="0">
              <a:latin typeface="Times New Roman" pitchFamily="18" charset="0"/>
            </a:endParaRPr>
          </a:p>
        </p:txBody>
      </p:sp>
      <p:sp>
        <p:nvSpPr>
          <p:cNvPr id="16391" name="Text Box 3"/>
          <p:cNvSpPr txBox="1">
            <a:spLocks noChangeArrowheads="1"/>
          </p:cNvSpPr>
          <p:nvPr/>
        </p:nvSpPr>
        <p:spPr bwMode="auto">
          <a:xfrm>
            <a:off x="539750" y="1341438"/>
            <a:ext cx="8458200"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b="1" i="1">
                <a:solidFill>
                  <a:schemeClr val="tx1"/>
                </a:solidFill>
                <a:latin typeface="Arial" pitchFamily="34" charset="0"/>
                <a:ea typeface="宋体" pitchFamily="2" charset="-122"/>
              </a:defRPr>
            </a:lvl1pPr>
            <a:lvl2pPr marL="742950" indent="-285750" eaLnBrk="0" hangingPunct="0">
              <a:defRPr b="1" i="1">
                <a:solidFill>
                  <a:schemeClr val="tx1"/>
                </a:solidFill>
                <a:latin typeface="Arial" pitchFamily="34" charset="0"/>
                <a:ea typeface="宋体" pitchFamily="2" charset="-122"/>
              </a:defRPr>
            </a:lvl2pPr>
            <a:lvl3pPr marL="1143000" indent="-228600" eaLnBrk="0" hangingPunct="0">
              <a:defRPr b="1" i="1">
                <a:solidFill>
                  <a:schemeClr val="tx1"/>
                </a:solidFill>
                <a:latin typeface="Arial" pitchFamily="34" charset="0"/>
                <a:ea typeface="宋体" pitchFamily="2" charset="-122"/>
              </a:defRPr>
            </a:lvl3pPr>
            <a:lvl4pPr marL="1600200" indent="-228600" eaLnBrk="0" hangingPunct="0">
              <a:defRPr b="1" i="1">
                <a:solidFill>
                  <a:schemeClr val="tx1"/>
                </a:solidFill>
                <a:latin typeface="Arial" pitchFamily="34" charset="0"/>
                <a:ea typeface="宋体" pitchFamily="2" charset="-122"/>
              </a:defRPr>
            </a:lvl4pPr>
            <a:lvl5pPr marL="2057400" indent="-228600" eaLnBrk="0" hangingPunct="0">
              <a:defRPr b="1" i="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i="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i="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i="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i="1">
                <a:solidFill>
                  <a:schemeClr val="tx1"/>
                </a:solidFill>
                <a:latin typeface="Arial" pitchFamily="34" charset="0"/>
                <a:ea typeface="宋体" pitchFamily="2" charset="-122"/>
              </a:defRPr>
            </a:lvl9pPr>
          </a:lstStyle>
          <a:p>
            <a:pPr eaLnBrk="1" hangingPunct="1">
              <a:lnSpc>
                <a:spcPct val="80000"/>
              </a:lnSpc>
              <a:spcBef>
                <a:spcPct val="50000"/>
              </a:spcBef>
            </a:pPr>
            <a:r>
              <a:rPr kumimoji="1" lang="zh-CN" altLang="en-US" sz="2000" i="0">
                <a:solidFill>
                  <a:schemeClr val="hlink"/>
                </a:solidFill>
                <a:latin typeface="楷体_GB2312" pitchFamily="49" charset="-122"/>
                <a:ea typeface="楷体_GB2312" pitchFamily="49" charset="-122"/>
              </a:rPr>
              <a:t>受主</a:t>
            </a:r>
            <a:r>
              <a:rPr kumimoji="1" lang="zh-CN" altLang="en-US" sz="2000" i="0">
                <a:latin typeface="楷体_GB2312" pitchFamily="49" charset="-122"/>
                <a:ea typeface="楷体_GB2312" pitchFamily="49" charset="-122"/>
              </a:rPr>
              <a:t>：掺入在半导体中的杂质原子，能够向半导体中提供导电的空穴，</a:t>
            </a:r>
          </a:p>
          <a:p>
            <a:pPr eaLnBrk="1" hangingPunct="1">
              <a:lnSpc>
                <a:spcPct val="80000"/>
              </a:lnSpc>
              <a:spcBef>
                <a:spcPct val="50000"/>
              </a:spcBef>
            </a:pPr>
            <a:r>
              <a:rPr kumimoji="1" lang="zh-CN" altLang="en-US" sz="2000" i="0">
                <a:latin typeface="楷体_GB2312" pitchFamily="49" charset="-122"/>
                <a:ea typeface="楷体_GB2312" pitchFamily="49" charset="-122"/>
              </a:rPr>
              <a:t>      并成为带负电的离子。如</a:t>
            </a:r>
            <a:r>
              <a:rPr kumimoji="1" lang="en-US" altLang="zh-CN" sz="2000" i="0">
                <a:latin typeface="楷体_GB2312" pitchFamily="49" charset="-122"/>
                <a:ea typeface="楷体_GB2312" pitchFamily="49" charset="-122"/>
              </a:rPr>
              <a:t>Si</a:t>
            </a:r>
            <a:r>
              <a:rPr kumimoji="1" lang="zh-CN" altLang="zh-CN" sz="2000" i="0">
                <a:latin typeface="楷体_GB2312" pitchFamily="49" charset="-122"/>
                <a:ea typeface="楷体_GB2312" pitchFamily="49" charset="-122"/>
              </a:rPr>
              <a:t>中的</a:t>
            </a:r>
            <a:r>
              <a:rPr kumimoji="1" lang="en-US" altLang="zh-CN" sz="2000" i="0">
                <a:latin typeface="楷体_GB2312" pitchFamily="49" charset="-122"/>
                <a:ea typeface="楷体_GB2312" pitchFamily="49" charset="-122"/>
              </a:rPr>
              <a:t>B</a:t>
            </a:r>
          </a:p>
        </p:txBody>
      </p:sp>
      <p:sp>
        <p:nvSpPr>
          <p:cNvPr id="16392" name="Text Box 4"/>
          <p:cNvSpPr txBox="1">
            <a:spLocks noChangeArrowheads="1"/>
          </p:cNvSpPr>
          <p:nvPr/>
        </p:nvSpPr>
        <p:spPr bwMode="auto">
          <a:xfrm>
            <a:off x="3204076" y="5428640"/>
            <a:ext cx="23050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b="1" i="1">
                <a:solidFill>
                  <a:schemeClr val="tx1"/>
                </a:solidFill>
                <a:latin typeface="Arial" pitchFamily="34" charset="0"/>
                <a:ea typeface="宋体" pitchFamily="2" charset="-122"/>
              </a:defRPr>
            </a:lvl1pPr>
            <a:lvl2pPr marL="742950" indent="-285750" eaLnBrk="0" hangingPunct="0">
              <a:defRPr b="1" i="1">
                <a:solidFill>
                  <a:schemeClr val="tx1"/>
                </a:solidFill>
                <a:latin typeface="Arial" pitchFamily="34" charset="0"/>
                <a:ea typeface="宋体" pitchFamily="2" charset="-122"/>
              </a:defRPr>
            </a:lvl2pPr>
            <a:lvl3pPr marL="1143000" indent="-228600" eaLnBrk="0" hangingPunct="0">
              <a:defRPr b="1" i="1">
                <a:solidFill>
                  <a:schemeClr val="tx1"/>
                </a:solidFill>
                <a:latin typeface="Arial" pitchFamily="34" charset="0"/>
                <a:ea typeface="宋体" pitchFamily="2" charset="-122"/>
              </a:defRPr>
            </a:lvl3pPr>
            <a:lvl4pPr marL="1600200" indent="-228600" eaLnBrk="0" hangingPunct="0">
              <a:defRPr b="1" i="1">
                <a:solidFill>
                  <a:schemeClr val="tx1"/>
                </a:solidFill>
                <a:latin typeface="Arial" pitchFamily="34" charset="0"/>
                <a:ea typeface="宋体" pitchFamily="2" charset="-122"/>
              </a:defRPr>
            </a:lvl4pPr>
            <a:lvl5pPr marL="2057400" indent="-228600" eaLnBrk="0" hangingPunct="0">
              <a:defRPr b="1" i="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i="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i="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i="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i="1">
                <a:solidFill>
                  <a:schemeClr val="tx1"/>
                </a:solidFill>
                <a:latin typeface="Arial" pitchFamily="34" charset="0"/>
                <a:ea typeface="宋体" pitchFamily="2" charset="-122"/>
              </a:defRPr>
            </a:lvl9pPr>
          </a:lstStyle>
          <a:p>
            <a:pPr algn="ctr" eaLnBrk="1" hangingPunct="1">
              <a:spcBef>
                <a:spcPct val="50000"/>
              </a:spcBef>
            </a:pPr>
            <a:r>
              <a:rPr kumimoji="1" lang="en-US" altLang="zh-CN" sz="2000" i="0">
                <a:solidFill>
                  <a:schemeClr val="hlink"/>
                </a:solidFill>
                <a:latin typeface="Times New Roman" pitchFamily="18" charset="0"/>
              </a:rPr>
              <a:t>P</a:t>
            </a:r>
            <a:r>
              <a:rPr kumimoji="1" lang="zh-CN" altLang="zh-CN" sz="2000" i="0">
                <a:solidFill>
                  <a:schemeClr val="hlink"/>
                </a:solidFill>
                <a:latin typeface="Times New Roman" pitchFamily="18" charset="0"/>
              </a:rPr>
              <a:t>型半导体</a:t>
            </a:r>
            <a:endParaRPr kumimoji="1" lang="zh-CN" altLang="en-US" sz="2000" i="0">
              <a:solidFill>
                <a:schemeClr val="hlink"/>
              </a:solidFill>
              <a:latin typeface="Times New Roman" pitchFamily="18" charset="0"/>
            </a:endParaRPr>
          </a:p>
        </p:txBody>
      </p:sp>
      <p:sp>
        <p:nvSpPr>
          <p:cNvPr id="16393" name="Rectangle 178"/>
          <p:cNvSpPr>
            <a:spLocks noGrp="1" noRot="1" noChangeArrowheads="1"/>
          </p:cNvSpPr>
          <p:nvPr>
            <p:ph type="title" idx="4294967295"/>
          </p:nvPr>
        </p:nvSpPr>
        <p:spPr>
          <a:xfrm>
            <a:off x="381000" y="228600"/>
            <a:ext cx="8540750" cy="1143000"/>
          </a:xfrm>
        </p:spPr>
        <p:txBody>
          <a:bodyPr/>
          <a:lstStyle/>
          <a:p>
            <a:pPr eaLnBrk="1" hangingPunct="1"/>
            <a:r>
              <a:rPr kumimoji="1" lang="zh-CN" altLang="en-US" sz="4000" b="1" smtClean="0">
                <a:latin typeface="Times New Roman" pitchFamily="18" charset="0"/>
              </a:rPr>
              <a:t>半导体的掺杂</a:t>
            </a:r>
          </a:p>
        </p:txBody>
      </p:sp>
      <p:grpSp>
        <p:nvGrpSpPr>
          <p:cNvPr id="16398" name="组合 105"/>
          <p:cNvGrpSpPr>
            <a:grpSpLocks/>
          </p:cNvGrpSpPr>
          <p:nvPr/>
        </p:nvGrpSpPr>
        <p:grpSpPr bwMode="auto">
          <a:xfrm>
            <a:off x="2988176" y="2548915"/>
            <a:ext cx="2736850" cy="2519362"/>
            <a:chOff x="1187450" y="2636838"/>
            <a:chExt cx="2736850" cy="2519362"/>
          </a:xfrm>
        </p:grpSpPr>
        <p:sp>
          <p:nvSpPr>
            <p:cNvPr id="16399" name="Rectangle 6"/>
            <p:cNvSpPr>
              <a:spLocks noChangeArrowheads="1"/>
            </p:cNvSpPr>
            <p:nvPr/>
          </p:nvSpPr>
          <p:spPr bwMode="auto">
            <a:xfrm>
              <a:off x="1187450" y="2636838"/>
              <a:ext cx="2736850" cy="2519362"/>
            </a:xfrm>
            <a:prstGeom prst="rect">
              <a:avLst/>
            </a:prstGeom>
            <a:solidFill>
              <a:srgbClr val="FFFFFF"/>
            </a:solidFill>
            <a:ln w="12700" cap="sq">
              <a:solidFill>
                <a:schemeClr val="tx1"/>
              </a:solidFill>
              <a:miter lim="800000"/>
              <a:headEnd type="none" w="sm" len="sm"/>
              <a:tailEnd type="none" w="sm" len="sm"/>
            </a:ln>
          </p:spPr>
          <p:txBody>
            <a:bodyPr wrap="none" anchor="ctr"/>
            <a:lstStyle/>
            <a:p>
              <a:endParaRPr lang="zh-CN" altLang="en-US"/>
            </a:p>
          </p:txBody>
        </p:sp>
        <p:sp>
          <p:nvSpPr>
            <p:cNvPr id="16400" name="AutoShape 7"/>
            <p:cNvSpPr>
              <a:spLocks noChangeArrowheads="1"/>
            </p:cNvSpPr>
            <p:nvPr/>
          </p:nvSpPr>
          <p:spPr bwMode="auto">
            <a:xfrm>
              <a:off x="1475539" y="2924765"/>
              <a:ext cx="2088649" cy="1943508"/>
            </a:xfrm>
            <a:prstGeom prst="flowChartAlternateProcess">
              <a:avLst/>
            </a:prstGeom>
            <a:solidFill>
              <a:srgbClr val="99FFCC"/>
            </a:solidFill>
            <a:ln w="12700" cap="sq">
              <a:solidFill>
                <a:schemeClr val="tx1"/>
              </a:solidFill>
              <a:miter lim="800000"/>
              <a:headEnd type="none" w="sm" len="sm"/>
              <a:tailEnd type="none" w="sm" len="sm"/>
            </a:ln>
          </p:spPr>
          <p:txBody>
            <a:bodyPr wrap="none" anchor="ctr"/>
            <a:lstStyle/>
            <a:p>
              <a:endParaRPr lang="zh-CN" altLang="en-US"/>
            </a:p>
          </p:txBody>
        </p:sp>
        <p:grpSp>
          <p:nvGrpSpPr>
            <p:cNvPr id="16401" name="Group 8"/>
            <p:cNvGrpSpPr>
              <a:grpSpLocks/>
            </p:cNvGrpSpPr>
            <p:nvPr/>
          </p:nvGrpSpPr>
          <p:grpSpPr bwMode="auto">
            <a:xfrm>
              <a:off x="1475539" y="3212692"/>
              <a:ext cx="144045" cy="71982"/>
              <a:chOff x="864" y="2400"/>
              <a:chExt cx="240" cy="96"/>
            </a:xfrm>
          </p:grpSpPr>
          <p:sp>
            <p:nvSpPr>
              <p:cNvPr id="16482" name="Line 9"/>
              <p:cNvSpPr>
                <a:spLocks noChangeShapeType="1"/>
              </p:cNvSpPr>
              <p:nvPr/>
            </p:nvSpPr>
            <p:spPr bwMode="auto">
              <a:xfrm>
                <a:off x="864" y="2400"/>
                <a:ext cx="240" cy="0"/>
              </a:xfrm>
              <a:prstGeom prst="line">
                <a:avLst/>
              </a:prstGeom>
              <a:noFill/>
              <a:ln w="12700"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83" name="Line 10"/>
              <p:cNvSpPr>
                <a:spLocks noChangeShapeType="1"/>
              </p:cNvSpPr>
              <p:nvPr/>
            </p:nvSpPr>
            <p:spPr bwMode="auto">
              <a:xfrm>
                <a:off x="864" y="2496"/>
                <a:ext cx="240" cy="0"/>
              </a:xfrm>
              <a:prstGeom prst="line">
                <a:avLst/>
              </a:prstGeom>
              <a:noFill/>
              <a:ln w="12700"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6402" name="Oval 11"/>
            <p:cNvSpPr>
              <a:spLocks noChangeArrowheads="1"/>
            </p:cNvSpPr>
            <p:nvPr/>
          </p:nvSpPr>
          <p:spPr bwMode="auto">
            <a:xfrm>
              <a:off x="1691607" y="3068729"/>
              <a:ext cx="360112" cy="359909"/>
            </a:xfrm>
            <a:prstGeom prst="ellipse">
              <a:avLst/>
            </a:prstGeom>
            <a:noFill/>
            <a:ln w="12700" cap="sq">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nvGrpSpPr>
            <p:cNvPr id="16403" name="Group 12"/>
            <p:cNvGrpSpPr>
              <a:grpSpLocks/>
            </p:cNvGrpSpPr>
            <p:nvPr/>
          </p:nvGrpSpPr>
          <p:grpSpPr bwMode="auto">
            <a:xfrm rot="-5400000">
              <a:off x="1799681" y="3536590"/>
              <a:ext cx="143964" cy="72022"/>
              <a:chOff x="864" y="2400"/>
              <a:chExt cx="240" cy="96"/>
            </a:xfrm>
          </p:grpSpPr>
          <p:sp>
            <p:nvSpPr>
              <p:cNvPr id="16480" name="Line 13"/>
              <p:cNvSpPr>
                <a:spLocks noChangeShapeType="1"/>
              </p:cNvSpPr>
              <p:nvPr/>
            </p:nvSpPr>
            <p:spPr bwMode="auto">
              <a:xfrm>
                <a:off x="864" y="2400"/>
                <a:ext cx="240" cy="0"/>
              </a:xfrm>
              <a:prstGeom prst="line">
                <a:avLst/>
              </a:prstGeom>
              <a:noFill/>
              <a:ln w="12700"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81" name="Line 14"/>
              <p:cNvSpPr>
                <a:spLocks noChangeShapeType="1"/>
              </p:cNvSpPr>
              <p:nvPr/>
            </p:nvSpPr>
            <p:spPr bwMode="auto">
              <a:xfrm>
                <a:off x="864" y="2496"/>
                <a:ext cx="240" cy="0"/>
              </a:xfrm>
              <a:prstGeom prst="line">
                <a:avLst/>
              </a:prstGeom>
              <a:noFill/>
              <a:ln w="12700"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6404" name="Group 15"/>
            <p:cNvGrpSpPr>
              <a:grpSpLocks/>
            </p:cNvGrpSpPr>
            <p:nvPr/>
          </p:nvGrpSpPr>
          <p:grpSpPr bwMode="auto">
            <a:xfrm rot="-5400000">
              <a:off x="1799681" y="2888754"/>
              <a:ext cx="143964" cy="72022"/>
              <a:chOff x="864" y="2400"/>
              <a:chExt cx="240" cy="96"/>
            </a:xfrm>
          </p:grpSpPr>
          <p:sp>
            <p:nvSpPr>
              <p:cNvPr id="16478" name="Line 16"/>
              <p:cNvSpPr>
                <a:spLocks noChangeShapeType="1"/>
              </p:cNvSpPr>
              <p:nvPr/>
            </p:nvSpPr>
            <p:spPr bwMode="auto">
              <a:xfrm>
                <a:off x="864" y="2400"/>
                <a:ext cx="240" cy="0"/>
              </a:xfrm>
              <a:prstGeom prst="line">
                <a:avLst/>
              </a:prstGeom>
              <a:noFill/>
              <a:ln w="12700"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79" name="Line 17"/>
              <p:cNvSpPr>
                <a:spLocks noChangeShapeType="1"/>
              </p:cNvSpPr>
              <p:nvPr/>
            </p:nvSpPr>
            <p:spPr bwMode="auto">
              <a:xfrm>
                <a:off x="864" y="2496"/>
                <a:ext cx="240" cy="0"/>
              </a:xfrm>
              <a:prstGeom prst="line">
                <a:avLst/>
              </a:prstGeom>
              <a:noFill/>
              <a:ln w="12700"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6405" name="Group 18"/>
            <p:cNvGrpSpPr>
              <a:grpSpLocks/>
            </p:cNvGrpSpPr>
            <p:nvPr/>
          </p:nvGrpSpPr>
          <p:grpSpPr bwMode="auto">
            <a:xfrm>
              <a:off x="2123741" y="3212692"/>
              <a:ext cx="144045" cy="71982"/>
              <a:chOff x="864" y="2400"/>
              <a:chExt cx="240" cy="96"/>
            </a:xfrm>
          </p:grpSpPr>
          <p:sp>
            <p:nvSpPr>
              <p:cNvPr id="16476" name="Line 19"/>
              <p:cNvSpPr>
                <a:spLocks noChangeShapeType="1"/>
              </p:cNvSpPr>
              <p:nvPr/>
            </p:nvSpPr>
            <p:spPr bwMode="auto">
              <a:xfrm>
                <a:off x="864" y="2400"/>
                <a:ext cx="240" cy="0"/>
              </a:xfrm>
              <a:prstGeom prst="line">
                <a:avLst/>
              </a:prstGeom>
              <a:noFill/>
              <a:ln w="12700"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77" name="Line 20"/>
              <p:cNvSpPr>
                <a:spLocks noChangeShapeType="1"/>
              </p:cNvSpPr>
              <p:nvPr/>
            </p:nvSpPr>
            <p:spPr bwMode="auto">
              <a:xfrm>
                <a:off x="864" y="2496"/>
                <a:ext cx="240" cy="0"/>
              </a:xfrm>
              <a:prstGeom prst="line">
                <a:avLst/>
              </a:prstGeom>
              <a:noFill/>
              <a:ln w="12700"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6406" name="Oval 21"/>
            <p:cNvSpPr>
              <a:spLocks noChangeArrowheads="1"/>
            </p:cNvSpPr>
            <p:nvPr/>
          </p:nvSpPr>
          <p:spPr bwMode="auto">
            <a:xfrm>
              <a:off x="2339808" y="3068729"/>
              <a:ext cx="360112" cy="359909"/>
            </a:xfrm>
            <a:prstGeom prst="ellipse">
              <a:avLst/>
            </a:prstGeom>
            <a:noFill/>
            <a:ln w="12700" cap="sq">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nvGrpSpPr>
            <p:cNvPr id="16407" name="Group 22"/>
            <p:cNvGrpSpPr>
              <a:grpSpLocks/>
            </p:cNvGrpSpPr>
            <p:nvPr/>
          </p:nvGrpSpPr>
          <p:grpSpPr bwMode="auto">
            <a:xfrm rot="-5400000">
              <a:off x="2447882" y="3536590"/>
              <a:ext cx="143964" cy="72022"/>
              <a:chOff x="864" y="2400"/>
              <a:chExt cx="240" cy="96"/>
            </a:xfrm>
          </p:grpSpPr>
          <p:sp>
            <p:nvSpPr>
              <p:cNvPr id="16474" name="Line 23"/>
              <p:cNvSpPr>
                <a:spLocks noChangeShapeType="1"/>
              </p:cNvSpPr>
              <p:nvPr/>
            </p:nvSpPr>
            <p:spPr bwMode="auto">
              <a:xfrm>
                <a:off x="864" y="2400"/>
                <a:ext cx="240" cy="0"/>
              </a:xfrm>
              <a:prstGeom prst="line">
                <a:avLst/>
              </a:prstGeom>
              <a:noFill/>
              <a:ln w="12700"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75" name="Line 24"/>
              <p:cNvSpPr>
                <a:spLocks noChangeShapeType="1"/>
              </p:cNvSpPr>
              <p:nvPr/>
            </p:nvSpPr>
            <p:spPr bwMode="auto">
              <a:xfrm>
                <a:off x="864" y="2496"/>
                <a:ext cx="240" cy="0"/>
              </a:xfrm>
              <a:prstGeom prst="line">
                <a:avLst/>
              </a:prstGeom>
              <a:noFill/>
              <a:ln w="12700"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6408" name="Group 25"/>
            <p:cNvGrpSpPr>
              <a:grpSpLocks/>
            </p:cNvGrpSpPr>
            <p:nvPr/>
          </p:nvGrpSpPr>
          <p:grpSpPr bwMode="auto">
            <a:xfrm rot="-5400000">
              <a:off x="2447882" y="2888754"/>
              <a:ext cx="143964" cy="72022"/>
              <a:chOff x="864" y="2400"/>
              <a:chExt cx="240" cy="96"/>
            </a:xfrm>
          </p:grpSpPr>
          <p:sp>
            <p:nvSpPr>
              <p:cNvPr id="16472" name="Line 26"/>
              <p:cNvSpPr>
                <a:spLocks noChangeShapeType="1"/>
              </p:cNvSpPr>
              <p:nvPr/>
            </p:nvSpPr>
            <p:spPr bwMode="auto">
              <a:xfrm>
                <a:off x="864" y="2400"/>
                <a:ext cx="240" cy="0"/>
              </a:xfrm>
              <a:prstGeom prst="line">
                <a:avLst/>
              </a:prstGeom>
              <a:noFill/>
              <a:ln w="12700"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73" name="Line 27"/>
              <p:cNvSpPr>
                <a:spLocks noChangeShapeType="1"/>
              </p:cNvSpPr>
              <p:nvPr/>
            </p:nvSpPr>
            <p:spPr bwMode="auto">
              <a:xfrm>
                <a:off x="864" y="2496"/>
                <a:ext cx="240" cy="0"/>
              </a:xfrm>
              <a:prstGeom prst="line">
                <a:avLst/>
              </a:prstGeom>
              <a:noFill/>
              <a:ln w="12700"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6409" name="Group 28"/>
            <p:cNvGrpSpPr>
              <a:grpSpLocks/>
            </p:cNvGrpSpPr>
            <p:nvPr/>
          </p:nvGrpSpPr>
          <p:grpSpPr bwMode="auto">
            <a:xfrm>
              <a:off x="2771942" y="3212692"/>
              <a:ext cx="144045" cy="71982"/>
              <a:chOff x="864" y="2400"/>
              <a:chExt cx="240" cy="96"/>
            </a:xfrm>
          </p:grpSpPr>
          <p:sp>
            <p:nvSpPr>
              <p:cNvPr id="16470" name="Line 29"/>
              <p:cNvSpPr>
                <a:spLocks noChangeShapeType="1"/>
              </p:cNvSpPr>
              <p:nvPr/>
            </p:nvSpPr>
            <p:spPr bwMode="auto">
              <a:xfrm>
                <a:off x="864" y="2400"/>
                <a:ext cx="240" cy="0"/>
              </a:xfrm>
              <a:prstGeom prst="line">
                <a:avLst/>
              </a:prstGeom>
              <a:noFill/>
              <a:ln w="12700"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71" name="Line 30"/>
              <p:cNvSpPr>
                <a:spLocks noChangeShapeType="1"/>
              </p:cNvSpPr>
              <p:nvPr/>
            </p:nvSpPr>
            <p:spPr bwMode="auto">
              <a:xfrm>
                <a:off x="864" y="2496"/>
                <a:ext cx="240" cy="0"/>
              </a:xfrm>
              <a:prstGeom prst="line">
                <a:avLst/>
              </a:prstGeom>
              <a:noFill/>
              <a:ln w="12700"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6410" name="Oval 31"/>
            <p:cNvSpPr>
              <a:spLocks noChangeArrowheads="1"/>
            </p:cNvSpPr>
            <p:nvPr/>
          </p:nvSpPr>
          <p:spPr bwMode="auto">
            <a:xfrm>
              <a:off x="2988009" y="3068729"/>
              <a:ext cx="360112" cy="359909"/>
            </a:xfrm>
            <a:prstGeom prst="ellipse">
              <a:avLst/>
            </a:prstGeom>
            <a:noFill/>
            <a:ln w="12700" cap="sq">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nvGrpSpPr>
            <p:cNvPr id="16411" name="Group 32"/>
            <p:cNvGrpSpPr>
              <a:grpSpLocks/>
            </p:cNvGrpSpPr>
            <p:nvPr/>
          </p:nvGrpSpPr>
          <p:grpSpPr bwMode="auto">
            <a:xfrm rot="-5400000">
              <a:off x="3096083" y="3536590"/>
              <a:ext cx="143964" cy="72022"/>
              <a:chOff x="864" y="2400"/>
              <a:chExt cx="240" cy="96"/>
            </a:xfrm>
          </p:grpSpPr>
          <p:sp>
            <p:nvSpPr>
              <p:cNvPr id="16468" name="Line 33"/>
              <p:cNvSpPr>
                <a:spLocks noChangeShapeType="1"/>
              </p:cNvSpPr>
              <p:nvPr/>
            </p:nvSpPr>
            <p:spPr bwMode="auto">
              <a:xfrm>
                <a:off x="864" y="2400"/>
                <a:ext cx="240" cy="0"/>
              </a:xfrm>
              <a:prstGeom prst="line">
                <a:avLst/>
              </a:prstGeom>
              <a:noFill/>
              <a:ln w="12700"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69" name="Line 34"/>
              <p:cNvSpPr>
                <a:spLocks noChangeShapeType="1"/>
              </p:cNvSpPr>
              <p:nvPr/>
            </p:nvSpPr>
            <p:spPr bwMode="auto">
              <a:xfrm>
                <a:off x="864" y="2496"/>
                <a:ext cx="240" cy="0"/>
              </a:xfrm>
              <a:prstGeom prst="line">
                <a:avLst/>
              </a:prstGeom>
              <a:noFill/>
              <a:ln w="12700"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6412" name="Group 35"/>
            <p:cNvGrpSpPr>
              <a:grpSpLocks/>
            </p:cNvGrpSpPr>
            <p:nvPr/>
          </p:nvGrpSpPr>
          <p:grpSpPr bwMode="auto">
            <a:xfrm rot="-5400000">
              <a:off x="3096083" y="2888754"/>
              <a:ext cx="143964" cy="72022"/>
              <a:chOff x="864" y="2400"/>
              <a:chExt cx="240" cy="96"/>
            </a:xfrm>
          </p:grpSpPr>
          <p:sp>
            <p:nvSpPr>
              <p:cNvPr id="16466" name="Line 36"/>
              <p:cNvSpPr>
                <a:spLocks noChangeShapeType="1"/>
              </p:cNvSpPr>
              <p:nvPr/>
            </p:nvSpPr>
            <p:spPr bwMode="auto">
              <a:xfrm>
                <a:off x="864" y="2400"/>
                <a:ext cx="240" cy="0"/>
              </a:xfrm>
              <a:prstGeom prst="line">
                <a:avLst/>
              </a:prstGeom>
              <a:noFill/>
              <a:ln w="12700"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67" name="Line 37"/>
              <p:cNvSpPr>
                <a:spLocks noChangeShapeType="1"/>
              </p:cNvSpPr>
              <p:nvPr/>
            </p:nvSpPr>
            <p:spPr bwMode="auto">
              <a:xfrm>
                <a:off x="864" y="2496"/>
                <a:ext cx="240" cy="0"/>
              </a:xfrm>
              <a:prstGeom prst="line">
                <a:avLst/>
              </a:prstGeom>
              <a:noFill/>
              <a:ln w="12700"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6413" name="Group 38"/>
            <p:cNvGrpSpPr>
              <a:grpSpLocks/>
            </p:cNvGrpSpPr>
            <p:nvPr/>
          </p:nvGrpSpPr>
          <p:grpSpPr bwMode="auto">
            <a:xfrm>
              <a:off x="3420143" y="3212692"/>
              <a:ext cx="144045" cy="71982"/>
              <a:chOff x="864" y="2400"/>
              <a:chExt cx="240" cy="96"/>
            </a:xfrm>
          </p:grpSpPr>
          <p:sp>
            <p:nvSpPr>
              <p:cNvPr id="16464" name="Line 39"/>
              <p:cNvSpPr>
                <a:spLocks noChangeShapeType="1"/>
              </p:cNvSpPr>
              <p:nvPr/>
            </p:nvSpPr>
            <p:spPr bwMode="auto">
              <a:xfrm>
                <a:off x="864" y="2400"/>
                <a:ext cx="240" cy="0"/>
              </a:xfrm>
              <a:prstGeom prst="line">
                <a:avLst/>
              </a:prstGeom>
              <a:noFill/>
              <a:ln w="12700"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65" name="Line 40"/>
              <p:cNvSpPr>
                <a:spLocks noChangeShapeType="1"/>
              </p:cNvSpPr>
              <p:nvPr/>
            </p:nvSpPr>
            <p:spPr bwMode="auto">
              <a:xfrm>
                <a:off x="864" y="2496"/>
                <a:ext cx="240" cy="0"/>
              </a:xfrm>
              <a:prstGeom prst="line">
                <a:avLst/>
              </a:prstGeom>
              <a:noFill/>
              <a:ln w="12700"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6414" name="Group 41"/>
            <p:cNvGrpSpPr>
              <a:grpSpLocks/>
            </p:cNvGrpSpPr>
            <p:nvPr/>
          </p:nvGrpSpPr>
          <p:grpSpPr bwMode="auto">
            <a:xfrm>
              <a:off x="1475539" y="3860528"/>
              <a:ext cx="144045" cy="71982"/>
              <a:chOff x="864" y="2400"/>
              <a:chExt cx="240" cy="96"/>
            </a:xfrm>
          </p:grpSpPr>
          <p:sp>
            <p:nvSpPr>
              <p:cNvPr id="16462" name="Line 42"/>
              <p:cNvSpPr>
                <a:spLocks noChangeShapeType="1"/>
              </p:cNvSpPr>
              <p:nvPr/>
            </p:nvSpPr>
            <p:spPr bwMode="auto">
              <a:xfrm>
                <a:off x="864" y="2400"/>
                <a:ext cx="240" cy="0"/>
              </a:xfrm>
              <a:prstGeom prst="line">
                <a:avLst/>
              </a:prstGeom>
              <a:noFill/>
              <a:ln w="12700"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63" name="Line 43"/>
              <p:cNvSpPr>
                <a:spLocks noChangeShapeType="1"/>
              </p:cNvSpPr>
              <p:nvPr/>
            </p:nvSpPr>
            <p:spPr bwMode="auto">
              <a:xfrm>
                <a:off x="864" y="2496"/>
                <a:ext cx="240" cy="0"/>
              </a:xfrm>
              <a:prstGeom prst="line">
                <a:avLst/>
              </a:prstGeom>
              <a:noFill/>
              <a:ln w="12700"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6415" name="Oval 44"/>
            <p:cNvSpPr>
              <a:spLocks noChangeArrowheads="1"/>
            </p:cNvSpPr>
            <p:nvPr/>
          </p:nvSpPr>
          <p:spPr bwMode="auto">
            <a:xfrm>
              <a:off x="1691607" y="3716565"/>
              <a:ext cx="360112" cy="359909"/>
            </a:xfrm>
            <a:prstGeom prst="ellipse">
              <a:avLst/>
            </a:prstGeom>
            <a:noFill/>
            <a:ln w="12700" cap="sq">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6416" name="Line 46"/>
            <p:cNvSpPr>
              <a:spLocks noChangeShapeType="1"/>
            </p:cNvSpPr>
            <p:nvPr/>
          </p:nvSpPr>
          <p:spPr bwMode="auto">
            <a:xfrm rot="-5400000">
              <a:off x="1763670" y="4220437"/>
              <a:ext cx="143964" cy="0"/>
            </a:xfrm>
            <a:prstGeom prst="line">
              <a:avLst/>
            </a:prstGeom>
            <a:noFill/>
            <a:ln w="12700"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6417" name="Group 48"/>
            <p:cNvGrpSpPr>
              <a:grpSpLocks/>
            </p:cNvGrpSpPr>
            <p:nvPr/>
          </p:nvGrpSpPr>
          <p:grpSpPr bwMode="auto">
            <a:xfrm>
              <a:off x="2123741" y="3860528"/>
              <a:ext cx="144045" cy="71982"/>
              <a:chOff x="864" y="2400"/>
              <a:chExt cx="240" cy="96"/>
            </a:xfrm>
          </p:grpSpPr>
          <p:sp>
            <p:nvSpPr>
              <p:cNvPr id="16460" name="Line 49"/>
              <p:cNvSpPr>
                <a:spLocks noChangeShapeType="1"/>
              </p:cNvSpPr>
              <p:nvPr/>
            </p:nvSpPr>
            <p:spPr bwMode="auto">
              <a:xfrm>
                <a:off x="864" y="2400"/>
                <a:ext cx="240" cy="0"/>
              </a:xfrm>
              <a:prstGeom prst="line">
                <a:avLst/>
              </a:prstGeom>
              <a:noFill/>
              <a:ln w="12700"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61" name="Line 50"/>
              <p:cNvSpPr>
                <a:spLocks noChangeShapeType="1"/>
              </p:cNvSpPr>
              <p:nvPr/>
            </p:nvSpPr>
            <p:spPr bwMode="auto">
              <a:xfrm>
                <a:off x="864" y="2496"/>
                <a:ext cx="240" cy="0"/>
              </a:xfrm>
              <a:prstGeom prst="line">
                <a:avLst/>
              </a:prstGeom>
              <a:noFill/>
              <a:ln w="12700"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6418" name="Group 51"/>
            <p:cNvGrpSpPr>
              <a:grpSpLocks/>
            </p:cNvGrpSpPr>
            <p:nvPr/>
          </p:nvGrpSpPr>
          <p:grpSpPr bwMode="auto">
            <a:xfrm rot="-5400000">
              <a:off x="2447882" y="4184426"/>
              <a:ext cx="143964" cy="72022"/>
              <a:chOff x="864" y="2400"/>
              <a:chExt cx="240" cy="96"/>
            </a:xfrm>
          </p:grpSpPr>
          <p:sp>
            <p:nvSpPr>
              <p:cNvPr id="16458" name="Line 52"/>
              <p:cNvSpPr>
                <a:spLocks noChangeShapeType="1"/>
              </p:cNvSpPr>
              <p:nvPr/>
            </p:nvSpPr>
            <p:spPr bwMode="auto">
              <a:xfrm>
                <a:off x="864" y="2400"/>
                <a:ext cx="240" cy="0"/>
              </a:xfrm>
              <a:prstGeom prst="line">
                <a:avLst/>
              </a:prstGeom>
              <a:noFill/>
              <a:ln w="12700"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59" name="Line 53"/>
              <p:cNvSpPr>
                <a:spLocks noChangeShapeType="1"/>
              </p:cNvSpPr>
              <p:nvPr/>
            </p:nvSpPr>
            <p:spPr bwMode="auto">
              <a:xfrm>
                <a:off x="864" y="2496"/>
                <a:ext cx="240" cy="0"/>
              </a:xfrm>
              <a:prstGeom prst="line">
                <a:avLst/>
              </a:prstGeom>
              <a:noFill/>
              <a:ln w="12700"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6419" name="Line 54"/>
            <p:cNvSpPr>
              <a:spLocks noChangeShapeType="1"/>
            </p:cNvSpPr>
            <p:nvPr/>
          </p:nvSpPr>
          <p:spPr bwMode="auto">
            <a:xfrm>
              <a:off x="2771942" y="3860528"/>
              <a:ext cx="144045" cy="0"/>
            </a:xfrm>
            <a:prstGeom prst="line">
              <a:avLst/>
            </a:prstGeom>
            <a:noFill/>
            <a:ln w="12700"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20" name="Oval 55"/>
            <p:cNvSpPr>
              <a:spLocks noChangeArrowheads="1"/>
            </p:cNvSpPr>
            <p:nvPr/>
          </p:nvSpPr>
          <p:spPr bwMode="auto">
            <a:xfrm>
              <a:off x="2988009" y="3716565"/>
              <a:ext cx="360112" cy="359909"/>
            </a:xfrm>
            <a:prstGeom prst="ellipse">
              <a:avLst/>
            </a:prstGeom>
            <a:noFill/>
            <a:ln w="12700" cap="sq">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nvGrpSpPr>
            <p:cNvPr id="16421" name="Group 56"/>
            <p:cNvGrpSpPr>
              <a:grpSpLocks/>
            </p:cNvGrpSpPr>
            <p:nvPr/>
          </p:nvGrpSpPr>
          <p:grpSpPr bwMode="auto">
            <a:xfrm rot="-5400000">
              <a:off x="3096083" y="4184426"/>
              <a:ext cx="143964" cy="72022"/>
              <a:chOff x="864" y="2400"/>
              <a:chExt cx="240" cy="96"/>
            </a:xfrm>
          </p:grpSpPr>
          <p:sp>
            <p:nvSpPr>
              <p:cNvPr id="16456" name="Line 57"/>
              <p:cNvSpPr>
                <a:spLocks noChangeShapeType="1"/>
              </p:cNvSpPr>
              <p:nvPr/>
            </p:nvSpPr>
            <p:spPr bwMode="auto">
              <a:xfrm>
                <a:off x="864" y="2400"/>
                <a:ext cx="240" cy="0"/>
              </a:xfrm>
              <a:prstGeom prst="line">
                <a:avLst/>
              </a:prstGeom>
              <a:noFill/>
              <a:ln w="12700"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57" name="Line 58"/>
              <p:cNvSpPr>
                <a:spLocks noChangeShapeType="1"/>
              </p:cNvSpPr>
              <p:nvPr/>
            </p:nvSpPr>
            <p:spPr bwMode="auto">
              <a:xfrm>
                <a:off x="864" y="2496"/>
                <a:ext cx="240" cy="0"/>
              </a:xfrm>
              <a:prstGeom prst="line">
                <a:avLst/>
              </a:prstGeom>
              <a:noFill/>
              <a:ln w="12700"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6422" name="Group 59"/>
            <p:cNvGrpSpPr>
              <a:grpSpLocks/>
            </p:cNvGrpSpPr>
            <p:nvPr/>
          </p:nvGrpSpPr>
          <p:grpSpPr bwMode="auto">
            <a:xfrm>
              <a:off x="2771942" y="4508364"/>
              <a:ext cx="144045" cy="71982"/>
              <a:chOff x="864" y="2400"/>
              <a:chExt cx="240" cy="96"/>
            </a:xfrm>
          </p:grpSpPr>
          <p:sp>
            <p:nvSpPr>
              <p:cNvPr id="16454" name="Line 60"/>
              <p:cNvSpPr>
                <a:spLocks noChangeShapeType="1"/>
              </p:cNvSpPr>
              <p:nvPr/>
            </p:nvSpPr>
            <p:spPr bwMode="auto">
              <a:xfrm>
                <a:off x="864" y="2400"/>
                <a:ext cx="240" cy="0"/>
              </a:xfrm>
              <a:prstGeom prst="line">
                <a:avLst/>
              </a:prstGeom>
              <a:noFill/>
              <a:ln w="12700"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55" name="Line 61"/>
              <p:cNvSpPr>
                <a:spLocks noChangeShapeType="1"/>
              </p:cNvSpPr>
              <p:nvPr/>
            </p:nvSpPr>
            <p:spPr bwMode="auto">
              <a:xfrm>
                <a:off x="864" y="2496"/>
                <a:ext cx="240" cy="0"/>
              </a:xfrm>
              <a:prstGeom prst="line">
                <a:avLst/>
              </a:prstGeom>
              <a:noFill/>
              <a:ln w="12700"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6423" name="Oval 62"/>
            <p:cNvSpPr>
              <a:spLocks noChangeArrowheads="1"/>
            </p:cNvSpPr>
            <p:nvPr/>
          </p:nvSpPr>
          <p:spPr bwMode="auto">
            <a:xfrm>
              <a:off x="2988009" y="4364401"/>
              <a:ext cx="360112" cy="359909"/>
            </a:xfrm>
            <a:prstGeom prst="ellipse">
              <a:avLst/>
            </a:prstGeom>
            <a:noFill/>
            <a:ln w="12700" cap="sq">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nvGrpSpPr>
            <p:cNvPr id="16424" name="Group 63"/>
            <p:cNvGrpSpPr>
              <a:grpSpLocks/>
            </p:cNvGrpSpPr>
            <p:nvPr/>
          </p:nvGrpSpPr>
          <p:grpSpPr bwMode="auto">
            <a:xfrm rot="-5400000">
              <a:off x="3096083" y="4832262"/>
              <a:ext cx="143964" cy="72022"/>
              <a:chOff x="864" y="2400"/>
              <a:chExt cx="240" cy="96"/>
            </a:xfrm>
          </p:grpSpPr>
          <p:sp>
            <p:nvSpPr>
              <p:cNvPr id="16452" name="Line 64"/>
              <p:cNvSpPr>
                <a:spLocks noChangeShapeType="1"/>
              </p:cNvSpPr>
              <p:nvPr/>
            </p:nvSpPr>
            <p:spPr bwMode="auto">
              <a:xfrm>
                <a:off x="864" y="2400"/>
                <a:ext cx="240" cy="0"/>
              </a:xfrm>
              <a:prstGeom prst="line">
                <a:avLst/>
              </a:prstGeom>
              <a:noFill/>
              <a:ln w="12700"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53" name="Line 65"/>
              <p:cNvSpPr>
                <a:spLocks noChangeShapeType="1"/>
              </p:cNvSpPr>
              <p:nvPr/>
            </p:nvSpPr>
            <p:spPr bwMode="auto">
              <a:xfrm>
                <a:off x="864" y="2496"/>
                <a:ext cx="240" cy="0"/>
              </a:xfrm>
              <a:prstGeom prst="line">
                <a:avLst/>
              </a:prstGeom>
              <a:noFill/>
              <a:ln w="12700"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6425" name="Group 66"/>
            <p:cNvGrpSpPr>
              <a:grpSpLocks/>
            </p:cNvGrpSpPr>
            <p:nvPr/>
          </p:nvGrpSpPr>
          <p:grpSpPr bwMode="auto">
            <a:xfrm>
              <a:off x="2123741" y="4508364"/>
              <a:ext cx="144045" cy="71982"/>
              <a:chOff x="864" y="2400"/>
              <a:chExt cx="240" cy="96"/>
            </a:xfrm>
          </p:grpSpPr>
          <p:sp>
            <p:nvSpPr>
              <p:cNvPr id="16450" name="Line 67"/>
              <p:cNvSpPr>
                <a:spLocks noChangeShapeType="1"/>
              </p:cNvSpPr>
              <p:nvPr/>
            </p:nvSpPr>
            <p:spPr bwMode="auto">
              <a:xfrm>
                <a:off x="864" y="2400"/>
                <a:ext cx="240" cy="0"/>
              </a:xfrm>
              <a:prstGeom prst="line">
                <a:avLst/>
              </a:prstGeom>
              <a:noFill/>
              <a:ln w="12700"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51" name="Line 68"/>
              <p:cNvSpPr>
                <a:spLocks noChangeShapeType="1"/>
              </p:cNvSpPr>
              <p:nvPr/>
            </p:nvSpPr>
            <p:spPr bwMode="auto">
              <a:xfrm>
                <a:off x="864" y="2496"/>
                <a:ext cx="240" cy="0"/>
              </a:xfrm>
              <a:prstGeom prst="line">
                <a:avLst/>
              </a:prstGeom>
              <a:noFill/>
              <a:ln w="12700"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6426" name="Oval 69"/>
            <p:cNvSpPr>
              <a:spLocks noChangeArrowheads="1"/>
            </p:cNvSpPr>
            <p:nvPr/>
          </p:nvSpPr>
          <p:spPr bwMode="auto">
            <a:xfrm>
              <a:off x="2339808" y="4364401"/>
              <a:ext cx="360112" cy="359909"/>
            </a:xfrm>
            <a:prstGeom prst="ellipse">
              <a:avLst/>
            </a:prstGeom>
            <a:noFill/>
            <a:ln w="12700" cap="sq">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nvGrpSpPr>
            <p:cNvPr id="16427" name="Group 70"/>
            <p:cNvGrpSpPr>
              <a:grpSpLocks/>
            </p:cNvGrpSpPr>
            <p:nvPr/>
          </p:nvGrpSpPr>
          <p:grpSpPr bwMode="auto">
            <a:xfrm rot="-5400000">
              <a:off x="2447882" y="4832262"/>
              <a:ext cx="143964" cy="72022"/>
              <a:chOff x="864" y="2400"/>
              <a:chExt cx="240" cy="96"/>
            </a:xfrm>
          </p:grpSpPr>
          <p:sp>
            <p:nvSpPr>
              <p:cNvPr id="16448" name="Line 71"/>
              <p:cNvSpPr>
                <a:spLocks noChangeShapeType="1"/>
              </p:cNvSpPr>
              <p:nvPr/>
            </p:nvSpPr>
            <p:spPr bwMode="auto">
              <a:xfrm>
                <a:off x="864" y="2400"/>
                <a:ext cx="240" cy="0"/>
              </a:xfrm>
              <a:prstGeom prst="line">
                <a:avLst/>
              </a:prstGeom>
              <a:noFill/>
              <a:ln w="12700"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49" name="Line 72"/>
              <p:cNvSpPr>
                <a:spLocks noChangeShapeType="1"/>
              </p:cNvSpPr>
              <p:nvPr/>
            </p:nvSpPr>
            <p:spPr bwMode="auto">
              <a:xfrm>
                <a:off x="864" y="2496"/>
                <a:ext cx="240" cy="0"/>
              </a:xfrm>
              <a:prstGeom prst="line">
                <a:avLst/>
              </a:prstGeom>
              <a:noFill/>
              <a:ln w="12700"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6428" name="Group 73"/>
            <p:cNvGrpSpPr>
              <a:grpSpLocks/>
            </p:cNvGrpSpPr>
            <p:nvPr/>
          </p:nvGrpSpPr>
          <p:grpSpPr bwMode="auto">
            <a:xfrm>
              <a:off x="1475539" y="4508364"/>
              <a:ext cx="144045" cy="71982"/>
              <a:chOff x="864" y="2400"/>
              <a:chExt cx="240" cy="96"/>
            </a:xfrm>
          </p:grpSpPr>
          <p:sp>
            <p:nvSpPr>
              <p:cNvPr id="16446" name="Line 74"/>
              <p:cNvSpPr>
                <a:spLocks noChangeShapeType="1"/>
              </p:cNvSpPr>
              <p:nvPr/>
            </p:nvSpPr>
            <p:spPr bwMode="auto">
              <a:xfrm>
                <a:off x="864" y="2400"/>
                <a:ext cx="240" cy="0"/>
              </a:xfrm>
              <a:prstGeom prst="line">
                <a:avLst/>
              </a:prstGeom>
              <a:noFill/>
              <a:ln w="12700"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47" name="Line 75"/>
              <p:cNvSpPr>
                <a:spLocks noChangeShapeType="1"/>
              </p:cNvSpPr>
              <p:nvPr/>
            </p:nvSpPr>
            <p:spPr bwMode="auto">
              <a:xfrm>
                <a:off x="864" y="2496"/>
                <a:ext cx="240" cy="0"/>
              </a:xfrm>
              <a:prstGeom prst="line">
                <a:avLst/>
              </a:prstGeom>
              <a:noFill/>
              <a:ln w="12700"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6429" name="Oval 76"/>
            <p:cNvSpPr>
              <a:spLocks noChangeArrowheads="1"/>
            </p:cNvSpPr>
            <p:nvPr/>
          </p:nvSpPr>
          <p:spPr bwMode="auto">
            <a:xfrm>
              <a:off x="1691607" y="4364401"/>
              <a:ext cx="360112" cy="359909"/>
            </a:xfrm>
            <a:prstGeom prst="ellipse">
              <a:avLst/>
            </a:prstGeom>
            <a:noFill/>
            <a:ln w="12700" cap="sq">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nvGrpSpPr>
            <p:cNvPr id="16430" name="Group 77"/>
            <p:cNvGrpSpPr>
              <a:grpSpLocks/>
            </p:cNvGrpSpPr>
            <p:nvPr/>
          </p:nvGrpSpPr>
          <p:grpSpPr bwMode="auto">
            <a:xfrm rot="-5400000">
              <a:off x="1799681" y="4832262"/>
              <a:ext cx="143964" cy="72022"/>
              <a:chOff x="864" y="2400"/>
              <a:chExt cx="240" cy="96"/>
            </a:xfrm>
          </p:grpSpPr>
          <p:sp>
            <p:nvSpPr>
              <p:cNvPr id="16444" name="Line 78"/>
              <p:cNvSpPr>
                <a:spLocks noChangeShapeType="1"/>
              </p:cNvSpPr>
              <p:nvPr/>
            </p:nvSpPr>
            <p:spPr bwMode="auto">
              <a:xfrm>
                <a:off x="864" y="2400"/>
                <a:ext cx="240" cy="0"/>
              </a:xfrm>
              <a:prstGeom prst="line">
                <a:avLst/>
              </a:prstGeom>
              <a:noFill/>
              <a:ln w="12700"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45" name="Line 79"/>
              <p:cNvSpPr>
                <a:spLocks noChangeShapeType="1"/>
              </p:cNvSpPr>
              <p:nvPr/>
            </p:nvSpPr>
            <p:spPr bwMode="auto">
              <a:xfrm>
                <a:off x="864" y="2496"/>
                <a:ext cx="240" cy="0"/>
              </a:xfrm>
              <a:prstGeom prst="line">
                <a:avLst/>
              </a:prstGeom>
              <a:noFill/>
              <a:ln w="12700"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6431" name="Group 80"/>
            <p:cNvGrpSpPr>
              <a:grpSpLocks/>
            </p:cNvGrpSpPr>
            <p:nvPr/>
          </p:nvGrpSpPr>
          <p:grpSpPr bwMode="auto">
            <a:xfrm>
              <a:off x="3420143" y="3860528"/>
              <a:ext cx="144045" cy="71982"/>
              <a:chOff x="864" y="2400"/>
              <a:chExt cx="240" cy="96"/>
            </a:xfrm>
          </p:grpSpPr>
          <p:sp>
            <p:nvSpPr>
              <p:cNvPr id="16442" name="Line 81"/>
              <p:cNvSpPr>
                <a:spLocks noChangeShapeType="1"/>
              </p:cNvSpPr>
              <p:nvPr/>
            </p:nvSpPr>
            <p:spPr bwMode="auto">
              <a:xfrm>
                <a:off x="864" y="2400"/>
                <a:ext cx="240" cy="0"/>
              </a:xfrm>
              <a:prstGeom prst="line">
                <a:avLst/>
              </a:prstGeom>
              <a:noFill/>
              <a:ln w="12700"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43" name="Line 82"/>
              <p:cNvSpPr>
                <a:spLocks noChangeShapeType="1"/>
              </p:cNvSpPr>
              <p:nvPr/>
            </p:nvSpPr>
            <p:spPr bwMode="auto">
              <a:xfrm>
                <a:off x="864" y="2496"/>
                <a:ext cx="240" cy="0"/>
              </a:xfrm>
              <a:prstGeom prst="line">
                <a:avLst/>
              </a:prstGeom>
              <a:noFill/>
              <a:ln w="12700"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6432" name="Group 83"/>
            <p:cNvGrpSpPr>
              <a:grpSpLocks/>
            </p:cNvGrpSpPr>
            <p:nvPr/>
          </p:nvGrpSpPr>
          <p:grpSpPr bwMode="auto">
            <a:xfrm>
              <a:off x="3420143" y="4508364"/>
              <a:ext cx="144045" cy="71982"/>
              <a:chOff x="864" y="2400"/>
              <a:chExt cx="240" cy="96"/>
            </a:xfrm>
          </p:grpSpPr>
          <p:sp>
            <p:nvSpPr>
              <p:cNvPr id="16440" name="Line 84"/>
              <p:cNvSpPr>
                <a:spLocks noChangeShapeType="1"/>
              </p:cNvSpPr>
              <p:nvPr/>
            </p:nvSpPr>
            <p:spPr bwMode="auto">
              <a:xfrm>
                <a:off x="864" y="2400"/>
                <a:ext cx="240" cy="0"/>
              </a:xfrm>
              <a:prstGeom prst="line">
                <a:avLst/>
              </a:prstGeom>
              <a:noFill/>
              <a:ln w="12700"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41" name="Line 85"/>
              <p:cNvSpPr>
                <a:spLocks noChangeShapeType="1"/>
              </p:cNvSpPr>
              <p:nvPr/>
            </p:nvSpPr>
            <p:spPr bwMode="auto">
              <a:xfrm>
                <a:off x="864" y="2496"/>
                <a:ext cx="240" cy="0"/>
              </a:xfrm>
              <a:prstGeom prst="line">
                <a:avLst/>
              </a:prstGeom>
              <a:noFill/>
              <a:ln w="12700"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6433" name="Oval 87"/>
            <p:cNvSpPr>
              <a:spLocks noChangeArrowheads="1"/>
            </p:cNvSpPr>
            <p:nvPr/>
          </p:nvSpPr>
          <p:spPr bwMode="auto">
            <a:xfrm>
              <a:off x="2339808" y="3716565"/>
              <a:ext cx="360112" cy="359909"/>
            </a:xfrm>
            <a:prstGeom prst="ellipse">
              <a:avLst/>
            </a:prstGeom>
            <a:noFill/>
            <a:ln w="12700" cap="sq">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6434" name="Text Box 88"/>
            <p:cNvSpPr txBox="1">
              <a:spLocks noChangeArrowheads="1"/>
            </p:cNvSpPr>
            <p:nvPr/>
          </p:nvSpPr>
          <p:spPr bwMode="auto">
            <a:xfrm>
              <a:off x="2339752" y="3731561"/>
              <a:ext cx="432135" cy="365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b="1" i="1">
                  <a:solidFill>
                    <a:schemeClr val="tx1"/>
                  </a:solidFill>
                  <a:latin typeface="Arial" pitchFamily="34" charset="0"/>
                  <a:ea typeface="宋体" pitchFamily="2" charset="-122"/>
                </a:defRPr>
              </a:lvl1pPr>
              <a:lvl2pPr marL="742950" indent="-285750" eaLnBrk="0" hangingPunct="0">
                <a:defRPr b="1" i="1">
                  <a:solidFill>
                    <a:schemeClr val="tx1"/>
                  </a:solidFill>
                  <a:latin typeface="Arial" pitchFamily="34" charset="0"/>
                  <a:ea typeface="宋体" pitchFamily="2" charset="-122"/>
                </a:defRPr>
              </a:lvl2pPr>
              <a:lvl3pPr marL="1143000" indent="-228600" eaLnBrk="0" hangingPunct="0">
                <a:defRPr b="1" i="1">
                  <a:solidFill>
                    <a:schemeClr val="tx1"/>
                  </a:solidFill>
                  <a:latin typeface="Arial" pitchFamily="34" charset="0"/>
                  <a:ea typeface="宋体" pitchFamily="2" charset="-122"/>
                </a:defRPr>
              </a:lvl3pPr>
              <a:lvl4pPr marL="1600200" indent="-228600" eaLnBrk="0" hangingPunct="0">
                <a:defRPr b="1" i="1">
                  <a:solidFill>
                    <a:schemeClr val="tx1"/>
                  </a:solidFill>
                  <a:latin typeface="Arial" pitchFamily="34" charset="0"/>
                  <a:ea typeface="宋体" pitchFamily="2" charset="-122"/>
                </a:defRPr>
              </a:lvl4pPr>
              <a:lvl5pPr marL="2057400" indent="-228600" eaLnBrk="0" hangingPunct="0">
                <a:defRPr b="1" i="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i="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i="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i="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i="1">
                  <a:solidFill>
                    <a:schemeClr val="tx1"/>
                  </a:solidFill>
                  <a:latin typeface="Arial" pitchFamily="34" charset="0"/>
                  <a:ea typeface="宋体" pitchFamily="2" charset="-122"/>
                </a:defRPr>
              </a:lvl9pPr>
            </a:lstStyle>
            <a:p>
              <a:pPr eaLnBrk="1" hangingPunct="1">
                <a:spcBef>
                  <a:spcPct val="50000"/>
                </a:spcBef>
              </a:pPr>
              <a:r>
                <a:rPr kumimoji="1" lang="en-US" altLang="zh-CN" b="0" i="0">
                  <a:solidFill>
                    <a:srgbClr val="000000"/>
                  </a:solidFill>
                  <a:latin typeface="Times New Roman" pitchFamily="18" charset="0"/>
                </a:rPr>
                <a:t>B   </a:t>
              </a:r>
            </a:p>
          </p:txBody>
        </p:sp>
        <p:sp>
          <p:nvSpPr>
            <p:cNvPr id="16435" name="Oval 89"/>
            <p:cNvSpPr>
              <a:spLocks noChangeArrowheads="1"/>
            </p:cNvSpPr>
            <p:nvPr/>
          </p:nvSpPr>
          <p:spPr bwMode="auto">
            <a:xfrm>
              <a:off x="1907562" y="4149573"/>
              <a:ext cx="144158" cy="143523"/>
            </a:xfrm>
            <a:prstGeom prst="ellipse">
              <a:avLst/>
            </a:prstGeom>
            <a:noFill/>
            <a:ln w="12700" cap="sq">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6436" name="Line 54"/>
            <p:cNvSpPr>
              <a:spLocks noChangeShapeType="1"/>
            </p:cNvSpPr>
            <p:nvPr/>
          </p:nvSpPr>
          <p:spPr bwMode="auto">
            <a:xfrm>
              <a:off x="2771800" y="3933056"/>
              <a:ext cx="144045" cy="0"/>
            </a:xfrm>
            <a:prstGeom prst="line">
              <a:avLst/>
            </a:prstGeom>
            <a:noFill/>
            <a:ln w="12700"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cxnSp>
          <p:nvCxnSpPr>
            <p:cNvPr id="16437" name="直接连接符 100"/>
            <p:cNvCxnSpPr>
              <a:cxnSpLocks noChangeShapeType="1"/>
            </p:cNvCxnSpPr>
            <p:nvPr/>
          </p:nvCxnSpPr>
          <p:spPr bwMode="auto">
            <a:xfrm>
              <a:off x="1907562" y="4239931"/>
              <a:ext cx="144016" cy="0"/>
            </a:xfrm>
            <a:prstGeom prst="line">
              <a:avLst/>
            </a:prstGeom>
            <a:noFill/>
            <a:ln w="19050" cap="sq"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16438" name="直接连接符 101"/>
            <p:cNvCxnSpPr>
              <a:cxnSpLocks noChangeShapeType="1"/>
            </p:cNvCxnSpPr>
            <p:nvPr/>
          </p:nvCxnSpPr>
          <p:spPr bwMode="auto">
            <a:xfrm rot="5400000">
              <a:off x="1907562" y="4221088"/>
              <a:ext cx="144016" cy="0"/>
            </a:xfrm>
            <a:prstGeom prst="line">
              <a:avLst/>
            </a:prstGeom>
            <a:noFill/>
            <a:ln w="19050" cap="sq"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16439" name="直接连接符 103"/>
            <p:cNvCxnSpPr>
              <a:cxnSpLocks noChangeShapeType="1"/>
            </p:cNvCxnSpPr>
            <p:nvPr/>
          </p:nvCxnSpPr>
          <p:spPr bwMode="auto">
            <a:xfrm rot="900000" flipV="1">
              <a:off x="2555776" y="3829787"/>
              <a:ext cx="91407" cy="19768"/>
            </a:xfrm>
            <a:prstGeom prst="line">
              <a:avLst/>
            </a:prstGeom>
            <a:noFill/>
            <a:ln w="19050" cap="sq"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12685354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Text Box 2"/>
          <p:cNvSpPr txBox="1">
            <a:spLocks noChangeArrowheads="1"/>
          </p:cNvSpPr>
          <p:nvPr/>
        </p:nvSpPr>
        <p:spPr bwMode="auto">
          <a:xfrm>
            <a:off x="533400" y="1143000"/>
            <a:ext cx="2667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b="1" i="1">
                <a:solidFill>
                  <a:schemeClr val="tx1"/>
                </a:solidFill>
                <a:latin typeface="Arial" pitchFamily="34" charset="0"/>
                <a:ea typeface="宋体" pitchFamily="2" charset="-122"/>
              </a:defRPr>
            </a:lvl1pPr>
            <a:lvl2pPr marL="742950" indent="-285750" eaLnBrk="0" hangingPunct="0">
              <a:defRPr b="1" i="1">
                <a:solidFill>
                  <a:schemeClr val="tx1"/>
                </a:solidFill>
                <a:latin typeface="Arial" pitchFamily="34" charset="0"/>
                <a:ea typeface="宋体" pitchFamily="2" charset="-122"/>
              </a:defRPr>
            </a:lvl2pPr>
            <a:lvl3pPr marL="1143000" indent="-228600" eaLnBrk="0" hangingPunct="0">
              <a:defRPr b="1" i="1">
                <a:solidFill>
                  <a:schemeClr val="tx1"/>
                </a:solidFill>
                <a:latin typeface="Arial" pitchFamily="34" charset="0"/>
                <a:ea typeface="宋体" pitchFamily="2" charset="-122"/>
              </a:defRPr>
            </a:lvl3pPr>
            <a:lvl4pPr marL="1600200" indent="-228600" eaLnBrk="0" hangingPunct="0">
              <a:defRPr b="1" i="1">
                <a:solidFill>
                  <a:schemeClr val="tx1"/>
                </a:solidFill>
                <a:latin typeface="Arial" pitchFamily="34" charset="0"/>
                <a:ea typeface="宋体" pitchFamily="2" charset="-122"/>
              </a:defRPr>
            </a:lvl4pPr>
            <a:lvl5pPr marL="2057400" indent="-228600" eaLnBrk="0" hangingPunct="0">
              <a:defRPr b="1" i="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i="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i="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i="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i="1">
                <a:solidFill>
                  <a:schemeClr val="tx1"/>
                </a:solidFill>
                <a:latin typeface="Arial" pitchFamily="34" charset="0"/>
                <a:ea typeface="宋体" pitchFamily="2" charset="-122"/>
              </a:defRPr>
            </a:lvl9pPr>
          </a:lstStyle>
          <a:p>
            <a:pPr eaLnBrk="1" hangingPunct="1">
              <a:spcBef>
                <a:spcPct val="50000"/>
              </a:spcBef>
            </a:pPr>
            <a:endParaRPr kumimoji="1" lang="zh-CN" altLang="zh-CN" sz="2800" i="0">
              <a:latin typeface="Times New Roman" pitchFamily="18" charset="0"/>
            </a:endParaRPr>
          </a:p>
        </p:txBody>
      </p:sp>
      <p:sp>
        <p:nvSpPr>
          <p:cNvPr id="18436" name="Rectangle 3"/>
          <p:cNvSpPr>
            <a:spLocks noGrp="1" noRot="1" noChangeArrowheads="1"/>
          </p:cNvSpPr>
          <p:nvPr>
            <p:ph type="title" idx="4294967295"/>
          </p:nvPr>
        </p:nvSpPr>
        <p:spPr>
          <a:xfrm>
            <a:off x="381000" y="228600"/>
            <a:ext cx="8540750" cy="1143000"/>
          </a:xfrm>
        </p:spPr>
        <p:txBody>
          <a:bodyPr/>
          <a:lstStyle/>
          <a:p>
            <a:pPr eaLnBrk="1" hangingPunct="1"/>
            <a:r>
              <a:rPr kumimoji="1" lang="zh-CN" altLang="en-US" sz="4000" b="1" smtClean="0">
                <a:latin typeface="Times New Roman" pitchFamily="18" charset="0"/>
              </a:rPr>
              <a:t>杂质的补偿作用</a:t>
            </a:r>
          </a:p>
        </p:txBody>
      </p:sp>
      <p:sp>
        <p:nvSpPr>
          <p:cNvPr id="18437" name="Rectangle 4"/>
          <p:cNvSpPr>
            <a:spLocks noChangeArrowheads="1"/>
          </p:cNvSpPr>
          <p:nvPr/>
        </p:nvSpPr>
        <p:spPr bwMode="auto">
          <a:xfrm>
            <a:off x="1331913" y="1484313"/>
            <a:ext cx="6985000" cy="439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Clr>
                <a:schemeClr val="hlink"/>
              </a:buClr>
              <a:buFont typeface="Wingdings" pitchFamily="2" charset="2"/>
              <a:buChar char="§"/>
            </a:pPr>
            <a:r>
              <a:rPr lang="zh-CN" altLang="en-US" sz="3200" i="0"/>
              <a:t>半导体中同时存在施主和受主杂质时，半导体是</a:t>
            </a:r>
            <a:r>
              <a:rPr lang="en-US" altLang="zh-CN" sz="3200" i="0"/>
              <a:t>N</a:t>
            </a:r>
            <a:r>
              <a:rPr lang="zh-CN" altLang="en-US" sz="3200" i="0"/>
              <a:t>型还是</a:t>
            </a:r>
            <a:r>
              <a:rPr lang="en-US" altLang="zh-CN" sz="3200" i="0"/>
              <a:t>P</a:t>
            </a:r>
            <a:r>
              <a:rPr lang="zh-CN" altLang="en-US" sz="3200" i="0"/>
              <a:t>型由杂质的浓度差决定</a:t>
            </a:r>
          </a:p>
          <a:p>
            <a:pPr marL="342900" indent="-342900">
              <a:spcBef>
                <a:spcPct val="20000"/>
              </a:spcBef>
              <a:buClr>
                <a:schemeClr val="hlink"/>
              </a:buClr>
              <a:buFont typeface="Wingdings" pitchFamily="2" charset="2"/>
              <a:buChar char="§"/>
            </a:pPr>
            <a:r>
              <a:rPr lang="zh-CN" altLang="en-US" sz="3200" i="0"/>
              <a:t>半导体中净杂质浓度称为有效杂质浓度（有效施主浓度；有效受主浓度）</a:t>
            </a:r>
          </a:p>
          <a:p>
            <a:pPr marL="342900" indent="-342900">
              <a:spcBef>
                <a:spcPct val="20000"/>
              </a:spcBef>
              <a:buClr>
                <a:schemeClr val="hlink"/>
              </a:buClr>
              <a:buFont typeface="Wingdings" pitchFamily="2" charset="2"/>
              <a:buChar char="§"/>
            </a:pPr>
            <a:r>
              <a:rPr lang="zh-CN" altLang="en-US" sz="3200" i="0"/>
              <a:t>杂质的高度补偿（               ）</a:t>
            </a:r>
          </a:p>
          <a:p>
            <a:pPr marL="342900" indent="-342900">
              <a:spcBef>
                <a:spcPct val="20000"/>
              </a:spcBef>
              <a:buClr>
                <a:schemeClr val="hlink"/>
              </a:buClr>
              <a:buFont typeface="Wingdings" pitchFamily="2" charset="2"/>
              <a:buChar char="§"/>
            </a:pPr>
            <a:endParaRPr lang="zh-CN" altLang="en-US" sz="3200" i="0"/>
          </a:p>
          <a:p>
            <a:pPr marL="342900" indent="-342900">
              <a:spcBef>
                <a:spcPct val="20000"/>
              </a:spcBef>
              <a:buClr>
                <a:schemeClr val="hlink"/>
              </a:buClr>
              <a:buFont typeface="Wingdings" pitchFamily="2" charset="2"/>
              <a:buNone/>
            </a:pPr>
            <a:endParaRPr lang="en-US" altLang="zh-CN" sz="3200" i="0">
              <a:solidFill>
                <a:schemeClr val="hlink"/>
              </a:solidFill>
            </a:endParaRPr>
          </a:p>
        </p:txBody>
      </p:sp>
      <p:graphicFrame>
        <p:nvGraphicFramePr>
          <p:cNvPr id="18434" name="Object 7"/>
          <p:cNvGraphicFramePr>
            <a:graphicFrameLocks noChangeAspect="1"/>
          </p:cNvGraphicFramePr>
          <p:nvPr/>
        </p:nvGraphicFramePr>
        <p:xfrm>
          <a:off x="5076825" y="4652963"/>
          <a:ext cx="1466850" cy="574675"/>
        </p:xfrm>
        <a:graphic>
          <a:graphicData uri="http://schemas.openxmlformats.org/presentationml/2006/ole">
            <mc:AlternateContent xmlns:mc="http://schemas.openxmlformats.org/markup-compatibility/2006">
              <mc:Choice xmlns:v="urn:schemas-microsoft-com:vml" Requires="v">
                <p:oleObj spid="_x0000_s38931" name="Equation" r:id="rId3" imgW="583947" imgH="228501" progId="">
                  <p:embed/>
                </p:oleObj>
              </mc:Choice>
              <mc:Fallback>
                <p:oleObj name="Equation" r:id="rId3" imgW="583947" imgH="228501"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76825" y="4652963"/>
                        <a:ext cx="1466850"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3725434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Text Box 2"/>
          <p:cNvSpPr txBox="1">
            <a:spLocks noChangeArrowheads="1"/>
          </p:cNvSpPr>
          <p:nvPr/>
        </p:nvSpPr>
        <p:spPr bwMode="auto">
          <a:xfrm>
            <a:off x="533400" y="1143000"/>
            <a:ext cx="2667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b="1" i="1">
                <a:solidFill>
                  <a:schemeClr val="tx1"/>
                </a:solidFill>
                <a:latin typeface="Arial" pitchFamily="34" charset="0"/>
                <a:ea typeface="宋体" pitchFamily="2" charset="-122"/>
              </a:defRPr>
            </a:lvl1pPr>
            <a:lvl2pPr marL="742950" indent="-285750" eaLnBrk="0" hangingPunct="0">
              <a:defRPr b="1" i="1">
                <a:solidFill>
                  <a:schemeClr val="tx1"/>
                </a:solidFill>
                <a:latin typeface="Arial" pitchFamily="34" charset="0"/>
                <a:ea typeface="宋体" pitchFamily="2" charset="-122"/>
              </a:defRPr>
            </a:lvl2pPr>
            <a:lvl3pPr marL="1143000" indent="-228600" eaLnBrk="0" hangingPunct="0">
              <a:defRPr b="1" i="1">
                <a:solidFill>
                  <a:schemeClr val="tx1"/>
                </a:solidFill>
                <a:latin typeface="Arial" pitchFamily="34" charset="0"/>
                <a:ea typeface="宋体" pitchFamily="2" charset="-122"/>
              </a:defRPr>
            </a:lvl3pPr>
            <a:lvl4pPr marL="1600200" indent="-228600" eaLnBrk="0" hangingPunct="0">
              <a:defRPr b="1" i="1">
                <a:solidFill>
                  <a:schemeClr val="tx1"/>
                </a:solidFill>
                <a:latin typeface="Arial" pitchFamily="34" charset="0"/>
                <a:ea typeface="宋体" pitchFamily="2" charset="-122"/>
              </a:defRPr>
            </a:lvl4pPr>
            <a:lvl5pPr marL="2057400" indent="-228600" eaLnBrk="0" hangingPunct="0">
              <a:defRPr b="1" i="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i="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i="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i="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i="1">
                <a:solidFill>
                  <a:schemeClr val="tx1"/>
                </a:solidFill>
                <a:latin typeface="Arial" pitchFamily="34" charset="0"/>
                <a:ea typeface="宋体" pitchFamily="2" charset="-122"/>
              </a:defRPr>
            </a:lvl9pPr>
          </a:lstStyle>
          <a:p>
            <a:pPr eaLnBrk="1" hangingPunct="1">
              <a:spcBef>
                <a:spcPct val="50000"/>
              </a:spcBef>
            </a:pPr>
            <a:endParaRPr kumimoji="1" lang="zh-CN" altLang="zh-CN" sz="2800" i="0">
              <a:latin typeface="Times New Roman" pitchFamily="18" charset="0"/>
            </a:endParaRPr>
          </a:p>
        </p:txBody>
      </p:sp>
      <p:sp>
        <p:nvSpPr>
          <p:cNvPr id="19461" name="Rectangle 4"/>
          <p:cNvSpPr>
            <a:spLocks noChangeArrowheads="1"/>
          </p:cNvSpPr>
          <p:nvPr/>
        </p:nvSpPr>
        <p:spPr bwMode="auto">
          <a:xfrm>
            <a:off x="1042988" y="1412875"/>
            <a:ext cx="7488237" cy="439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Clr>
                <a:schemeClr val="hlink"/>
              </a:buClr>
              <a:buFont typeface="Wingdings" pitchFamily="2" charset="2"/>
              <a:buChar char="§"/>
            </a:pPr>
            <a:r>
              <a:rPr lang="zh-CN" altLang="en-US" sz="3200" i="0"/>
              <a:t>半导体中同时存在施主和受主杂质，且               。</a:t>
            </a:r>
          </a:p>
          <a:p>
            <a:pPr marL="342900" indent="-342900">
              <a:spcBef>
                <a:spcPct val="20000"/>
              </a:spcBef>
              <a:buClr>
                <a:schemeClr val="hlink"/>
              </a:buClr>
              <a:buFont typeface="Wingdings" pitchFamily="2" charset="2"/>
              <a:buNone/>
            </a:pPr>
            <a:endParaRPr lang="en-US" altLang="zh-CN" sz="3200" i="0">
              <a:solidFill>
                <a:schemeClr val="hlink"/>
              </a:solidFill>
            </a:endParaRPr>
          </a:p>
        </p:txBody>
      </p:sp>
      <p:graphicFrame>
        <p:nvGraphicFramePr>
          <p:cNvPr id="19458" name="Object 5"/>
          <p:cNvGraphicFramePr>
            <a:graphicFrameLocks noChangeAspect="1"/>
          </p:cNvGraphicFramePr>
          <p:nvPr/>
        </p:nvGraphicFramePr>
        <p:xfrm>
          <a:off x="3348038" y="404813"/>
          <a:ext cx="2232025" cy="773112"/>
        </p:xfrm>
        <a:graphic>
          <a:graphicData uri="http://schemas.openxmlformats.org/presentationml/2006/ole">
            <mc:AlternateContent xmlns:mc="http://schemas.openxmlformats.org/markup-compatibility/2006">
              <mc:Choice xmlns:v="urn:schemas-microsoft-com:vml" Requires="v">
                <p:oleObj spid="_x0000_s39972" name="Equation" r:id="rId3" imgW="660400" imgH="228600" progId="">
                  <p:embed/>
                </p:oleObj>
              </mc:Choice>
              <mc:Fallback>
                <p:oleObj name="Equation" r:id="rId3" imgW="660400" imgH="228600"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8038" y="404813"/>
                        <a:ext cx="2232025" cy="773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459" name="Object 6"/>
          <p:cNvGraphicFramePr>
            <a:graphicFrameLocks noChangeAspect="1"/>
          </p:cNvGraphicFramePr>
          <p:nvPr/>
        </p:nvGraphicFramePr>
        <p:xfrm>
          <a:off x="1908175" y="1916113"/>
          <a:ext cx="1657350" cy="574675"/>
        </p:xfrm>
        <a:graphic>
          <a:graphicData uri="http://schemas.openxmlformats.org/presentationml/2006/ole">
            <mc:AlternateContent xmlns:mc="http://schemas.openxmlformats.org/markup-compatibility/2006">
              <mc:Choice xmlns:v="urn:schemas-microsoft-com:vml" Requires="v">
                <p:oleObj spid="_x0000_s39973" name="Equation" r:id="rId5" imgW="660400" imgH="228600" progId="">
                  <p:embed/>
                </p:oleObj>
              </mc:Choice>
              <mc:Fallback>
                <p:oleObj name="Equation" r:id="rId5" imgW="660400" imgH="22860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8175" y="1916113"/>
                        <a:ext cx="1657350"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29737" name="Line 9"/>
          <p:cNvSpPr>
            <a:spLocks noChangeShapeType="1"/>
          </p:cNvSpPr>
          <p:nvPr/>
        </p:nvSpPr>
        <p:spPr bwMode="auto">
          <a:xfrm>
            <a:off x="4500563" y="4076700"/>
            <a:ext cx="576262" cy="0"/>
          </a:xfrm>
          <a:prstGeom prst="line">
            <a:avLst/>
          </a:prstGeom>
          <a:noFill/>
          <a:ln w="762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29739" name="Text Box 11"/>
          <p:cNvSpPr txBox="1">
            <a:spLocks noChangeArrowheads="1"/>
          </p:cNvSpPr>
          <p:nvPr/>
        </p:nvSpPr>
        <p:spPr bwMode="auto">
          <a:xfrm>
            <a:off x="5867400" y="5516563"/>
            <a:ext cx="27352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b="1" i="1">
                <a:solidFill>
                  <a:schemeClr val="tx1"/>
                </a:solidFill>
                <a:latin typeface="Arial" pitchFamily="34" charset="0"/>
                <a:ea typeface="宋体" pitchFamily="2" charset="-122"/>
              </a:defRPr>
            </a:lvl1pPr>
            <a:lvl2pPr marL="742950" indent="-285750" eaLnBrk="0" hangingPunct="0">
              <a:defRPr b="1" i="1">
                <a:solidFill>
                  <a:schemeClr val="tx1"/>
                </a:solidFill>
                <a:latin typeface="Arial" pitchFamily="34" charset="0"/>
                <a:ea typeface="宋体" pitchFamily="2" charset="-122"/>
              </a:defRPr>
            </a:lvl2pPr>
            <a:lvl3pPr marL="1143000" indent="-228600" eaLnBrk="0" hangingPunct="0">
              <a:defRPr b="1" i="1">
                <a:solidFill>
                  <a:schemeClr val="tx1"/>
                </a:solidFill>
                <a:latin typeface="Arial" pitchFamily="34" charset="0"/>
                <a:ea typeface="宋体" pitchFamily="2" charset="-122"/>
              </a:defRPr>
            </a:lvl3pPr>
            <a:lvl4pPr marL="1600200" indent="-228600" eaLnBrk="0" hangingPunct="0">
              <a:defRPr b="1" i="1">
                <a:solidFill>
                  <a:schemeClr val="tx1"/>
                </a:solidFill>
                <a:latin typeface="Arial" pitchFamily="34" charset="0"/>
                <a:ea typeface="宋体" pitchFamily="2" charset="-122"/>
              </a:defRPr>
            </a:lvl4pPr>
            <a:lvl5pPr marL="2057400" indent="-228600" eaLnBrk="0" hangingPunct="0">
              <a:defRPr b="1" i="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i="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i="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i="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i="1">
                <a:solidFill>
                  <a:schemeClr val="tx1"/>
                </a:solidFill>
                <a:latin typeface="Arial" pitchFamily="34" charset="0"/>
                <a:ea typeface="宋体" pitchFamily="2" charset="-122"/>
              </a:defRPr>
            </a:lvl9pPr>
          </a:lstStyle>
          <a:p>
            <a:pPr eaLnBrk="1" hangingPunct="1">
              <a:spcBef>
                <a:spcPct val="50000"/>
              </a:spcBef>
            </a:pPr>
            <a:r>
              <a:rPr lang="en-US" altLang="zh-CN" sz="2400" i="0">
                <a:solidFill>
                  <a:schemeClr val="hlink"/>
                </a:solidFill>
              </a:rPr>
              <a:t>N</a:t>
            </a:r>
            <a:r>
              <a:rPr lang="zh-CN" altLang="en-US" sz="2400" i="0">
                <a:solidFill>
                  <a:schemeClr val="hlink"/>
                </a:solidFill>
              </a:rPr>
              <a:t>型半导体</a:t>
            </a:r>
          </a:p>
        </p:txBody>
      </p:sp>
      <p:sp>
        <p:nvSpPr>
          <p:cNvPr id="329740" name="Text Box 12"/>
          <p:cNvSpPr txBox="1">
            <a:spLocks noChangeArrowheads="1"/>
          </p:cNvSpPr>
          <p:nvPr/>
        </p:nvSpPr>
        <p:spPr bwMode="auto">
          <a:xfrm>
            <a:off x="2124075" y="5516563"/>
            <a:ext cx="27352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b="1" i="1">
                <a:solidFill>
                  <a:schemeClr val="tx1"/>
                </a:solidFill>
                <a:latin typeface="Arial" pitchFamily="34" charset="0"/>
                <a:ea typeface="宋体" pitchFamily="2" charset="-122"/>
              </a:defRPr>
            </a:lvl1pPr>
            <a:lvl2pPr marL="742950" indent="-285750" eaLnBrk="0" hangingPunct="0">
              <a:defRPr b="1" i="1">
                <a:solidFill>
                  <a:schemeClr val="tx1"/>
                </a:solidFill>
                <a:latin typeface="Arial" pitchFamily="34" charset="0"/>
                <a:ea typeface="宋体" pitchFamily="2" charset="-122"/>
              </a:defRPr>
            </a:lvl2pPr>
            <a:lvl3pPr marL="1143000" indent="-228600" eaLnBrk="0" hangingPunct="0">
              <a:defRPr b="1" i="1">
                <a:solidFill>
                  <a:schemeClr val="tx1"/>
                </a:solidFill>
                <a:latin typeface="Arial" pitchFamily="34" charset="0"/>
                <a:ea typeface="宋体" pitchFamily="2" charset="-122"/>
              </a:defRPr>
            </a:lvl3pPr>
            <a:lvl4pPr marL="1600200" indent="-228600" eaLnBrk="0" hangingPunct="0">
              <a:defRPr b="1" i="1">
                <a:solidFill>
                  <a:schemeClr val="tx1"/>
                </a:solidFill>
                <a:latin typeface="Arial" pitchFamily="34" charset="0"/>
                <a:ea typeface="宋体" pitchFamily="2" charset="-122"/>
              </a:defRPr>
            </a:lvl4pPr>
            <a:lvl5pPr marL="2057400" indent="-228600" eaLnBrk="0" hangingPunct="0">
              <a:defRPr b="1" i="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i="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i="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i="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i="1">
                <a:solidFill>
                  <a:schemeClr val="tx1"/>
                </a:solidFill>
                <a:latin typeface="Arial" pitchFamily="34" charset="0"/>
                <a:ea typeface="宋体" pitchFamily="2" charset="-122"/>
              </a:defRPr>
            </a:lvl9pPr>
          </a:lstStyle>
          <a:p>
            <a:pPr eaLnBrk="1" hangingPunct="1">
              <a:spcBef>
                <a:spcPct val="50000"/>
              </a:spcBef>
            </a:pPr>
            <a:r>
              <a:rPr lang="en-US" altLang="zh-CN" sz="2400" i="0">
                <a:solidFill>
                  <a:schemeClr val="hlink"/>
                </a:solidFill>
              </a:rPr>
              <a:t>N</a:t>
            </a:r>
            <a:r>
              <a:rPr lang="zh-CN" altLang="en-US" sz="2400" i="0">
                <a:solidFill>
                  <a:schemeClr val="hlink"/>
                </a:solidFill>
              </a:rPr>
              <a:t>型半导体</a:t>
            </a:r>
          </a:p>
        </p:txBody>
      </p:sp>
      <p:pic>
        <p:nvPicPr>
          <p:cNvPr id="329741" name="Picture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76825" y="2781300"/>
            <a:ext cx="3228975" cy="2524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9742" name="Picture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71550" y="2852738"/>
            <a:ext cx="3314700" cy="239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9745" name="Picture 1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92275" y="3284538"/>
            <a:ext cx="1628775"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9748" name="Picture 2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03350" y="3068638"/>
            <a:ext cx="2133600"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9749" name="Picture 2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331913" y="2781300"/>
            <a:ext cx="2228850"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72791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29742"/>
                                        </p:tgtEl>
                                        <p:attrNameLst>
                                          <p:attrName>style.visibility</p:attrName>
                                        </p:attrNameLst>
                                      </p:cBhvr>
                                      <p:to>
                                        <p:strVal val="visible"/>
                                      </p:to>
                                    </p:set>
                                    <p:animEffect transition="in" filter="blinds(horizontal)">
                                      <p:cBhvr>
                                        <p:cTn id="7" dur="500"/>
                                        <p:tgtEl>
                                          <p:spTgt spid="32974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29745"/>
                                        </p:tgtEl>
                                        <p:attrNameLst>
                                          <p:attrName>style.visibility</p:attrName>
                                        </p:attrNameLst>
                                      </p:cBhvr>
                                      <p:to>
                                        <p:strVal val="visible"/>
                                      </p:to>
                                    </p:set>
                                    <p:animEffect transition="in" filter="blinds(horizontal)">
                                      <p:cBhvr>
                                        <p:cTn id="12" dur="500"/>
                                        <p:tgtEl>
                                          <p:spTgt spid="32974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29748"/>
                                        </p:tgtEl>
                                        <p:attrNameLst>
                                          <p:attrName>style.visibility</p:attrName>
                                        </p:attrNameLst>
                                      </p:cBhvr>
                                      <p:to>
                                        <p:strVal val="visible"/>
                                      </p:to>
                                    </p:set>
                                    <p:animEffect transition="in" filter="blinds(horizontal)">
                                      <p:cBhvr>
                                        <p:cTn id="17" dur="500"/>
                                        <p:tgtEl>
                                          <p:spTgt spid="32974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29749"/>
                                        </p:tgtEl>
                                        <p:attrNameLst>
                                          <p:attrName>style.visibility</p:attrName>
                                        </p:attrNameLst>
                                      </p:cBhvr>
                                      <p:to>
                                        <p:strVal val="visible"/>
                                      </p:to>
                                    </p:set>
                                    <p:animEffect transition="in" filter="blinds(horizontal)">
                                      <p:cBhvr>
                                        <p:cTn id="22" dur="500"/>
                                        <p:tgtEl>
                                          <p:spTgt spid="32974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29737"/>
                                        </p:tgtEl>
                                        <p:attrNameLst>
                                          <p:attrName>style.visibility</p:attrName>
                                        </p:attrNameLst>
                                      </p:cBhvr>
                                      <p:to>
                                        <p:strVal val="visible"/>
                                      </p:to>
                                    </p:set>
                                    <p:animEffect transition="in" filter="blinds(horizontal)">
                                      <p:cBhvr>
                                        <p:cTn id="27" dur="500"/>
                                        <p:tgtEl>
                                          <p:spTgt spid="32973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329741"/>
                                        </p:tgtEl>
                                        <p:attrNameLst>
                                          <p:attrName>style.visibility</p:attrName>
                                        </p:attrNameLst>
                                      </p:cBhvr>
                                      <p:to>
                                        <p:strVal val="visible"/>
                                      </p:to>
                                    </p:set>
                                    <p:animEffect transition="in" filter="blinds(horizontal)">
                                      <p:cBhvr>
                                        <p:cTn id="32" dur="500"/>
                                        <p:tgtEl>
                                          <p:spTgt spid="32974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29739"/>
                                        </p:tgtEl>
                                        <p:attrNameLst>
                                          <p:attrName>style.visibility</p:attrName>
                                        </p:attrNameLst>
                                      </p:cBhvr>
                                      <p:to>
                                        <p:strVal val="visible"/>
                                      </p:to>
                                    </p:set>
                                    <p:animEffect transition="in" filter="blinds(horizontal)">
                                      <p:cBhvr>
                                        <p:cTn id="37" dur="500"/>
                                        <p:tgtEl>
                                          <p:spTgt spid="32973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29740"/>
                                        </p:tgtEl>
                                        <p:attrNameLst>
                                          <p:attrName>style.visibility</p:attrName>
                                        </p:attrNameLst>
                                      </p:cBhvr>
                                      <p:to>
                                        <p:strVal val="visible"/>
                                      </p:to>
                                    </p:set>
                                    <p:animEffect transition="in" filter="blinds(horizontal)">
                                      <p:cBhvr>
                                        <p:cTn id="42" dur="500"/>
                                        <p:tgtEl>
                                          <p:spTgt spid="3297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9737" grpId="0" animBg="1"/>
      <p:bldP spid="329739" grpId="0"/>
      <p:bldP spid="32974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Text Box 2"/>
          <p:cNvSpPr txBox="1">
            <a:spLocks noChangeArrowheads="1"/>
          </p:cNvSpPr>
          <p:nvPr/>
        </p:nvSpPr>
        <p:spPr bwMode="auto">
          <a:xfrm>
            <a:off x="533400" y="1143000"/>
            <a:ext cx="2667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b="1" i="1">
                <a:solidFill>
                  <a:schemeClr val="tx1"/>
                </a:solidFill>
                <a:latin typeface="Arial" pitchFamily="34" charset="0"/>
                <a:ea typeface="宋体" pitchFamily="2" charset="-122"/>
              </a:defRPr>
            </a:lvl1pPr>
            <a:lvl2pPr marL="742950" indent="-285750" eaLnBrk="0" hangingPunct="0">
              <a:defRPr b="1" i="1">
                <a:solidFill>
                  <a:schemeClr val="tx1"/>
                </a:solidFill>
                <a:latin typeface="Arial" pitchFamily="34" charset="0"/>
                <a:ea typeface="宋体" pitchFamily="2" charset="-122"/>
              </a:defRPr>
            </a:lvl2pPr>
            <a:lvl3pPr marL="1143000" indent="-228600" eaLnBrk="0" hangingPunct="0">
              <a:defRPr b="1" i="1">
                <a:solidFill>
                  <a:schemeClr val="tx1"/>
                </a:solidFill>
                <a:latin typeface="Arial" pitchFamily="34" charset="0"/>
                <a:ea typeface="宋体" pitchFamily="2" charset="-122"/>
              </a:defRPr>
            </a:lvl3pPr>
            <a:lvl4pPr marL="1600200" indent="-228600" eaLnBrk="0" hangingPunct="0">
              <a:defRPr b="1" i="1">
                <a:solidFill>
                  <a:schemeClr val="tx1"/>
                </a:solidFill>
                <a:latin typeface="Arial" pitchFamily="34" charset="0"/>
                <a:ea typeface="宋体" pitchFamily="2" charset="-122"/>
              </a:defRPr>
            </a:lvl4pPr>
            <a:lvl5pPr marL="2057400" indent="-228600" eaLnBrk="0" hangingPunct="0">
              <a:defRPr b="1" i="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i="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i="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i="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i="1">
                <a:solidFill>
                  <a:schemeClr val="tx1"/>
                </a:solidFill>
                <a:latin typeface="Arial" pitchFamily="34" charset="0"/>
                <a:ea typeface="宋体" pitchFamily="2" charset="-122"/>
              </a:defRPr>
            </a:lvl9pPr>
          </a:lstStyle>
          <a:p>
            <a:pPr eaLnBrk="1" hangingPunct="1">
              <a:spcBef>
                <a:spcPct val="50000"/>
              </a:spcBef>
            </a:pPr>
            <a:endParaRPr kumimoji="1" lang="zh-CN" altLang="zh-CN" sz="2800" i="0">
              <a:latin typeface="Times New Roman" pitchFamily="18" charset="0"/>
            </a:endParaRPr>
          </a:p>
        </p:txBody>
      </p:sp>
      <p:sp>
        <p:nvSpPr>
          <p:cNvPr id="20485" name="Rectangle 3"/>
          <p:cNvSpPr>
            <a:spLocks noChangeArrowheads="1"/>
          </p:cNvSpPr>
          <p:nvPr/>
        </p:nvSpPr>
        <p:spPr bwMode="auto">
          <a:xfrm>
            <a:off x="1042988" y="1412875"/>
            <a:ext cx="7488237" cy="439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Clr>
                <a:schemeClr val="hlink"/>
              </a:buClr>
              <a:buFont typeface="Wingdings" pitchFamily="2" charset="2"/>
              <a:buChar char="§"/>
            </a:pPr>
            <a:r>
              <a:rPr lang="zh-CN" altLang="en-US" sz="3200" i="0"/>
              <a:t>半导体中同时存在施主和受主杂质，且               。</a:t>
            </a:r>
          </a:p>
          <a:p>
            <a:pPr marL="342900" indent="-342900">
              <a:spcBef>
                <a:spcPct val="20000"/>
              </a:spcBef>
              <a:buClr>
                <a:schemeClr val="hlink"/>
              </a:buClr>
              <a:buFont typeface="Wingdings" pitchFamily="2" charset="2"/>
              <a:buNone/>
            </a:pPr>
            <a:endParaRPr lang="en-US" altLang="zh-CN" sz="3200" i="0">
              <a:solidFill>
                <a:schemeClr val="hlink"/>
              </a:solidFill>
            </a:endParaRPr>
          </a:p>
        </p:txBody>
      </p:sp>
      <p:graphicFrame>
        <p:nvGraphicFramePr>
          <p:cNvPr id="20482" name="Object 4"/>
          <p:cNvGraphicFramePr>
            <a:graphicFrameLocks noChangeAspect="1"/>
          </p:cNvGraphicFramePr>
          <p:nvPr/>
        </p:nvGraphicFramePr>
        <p:xfrm>
          <a:off x="3348038" y="404813"/>
          <a:ext cx="2232025" cy="773112"/>
        </p:xfrm>
        <a:graphic>
          <a:graphicData uri="http://schemas.openxmlformats.org/presentationml/2006/ole">
            <mc:AlternateContent xmlns:mc="http://schemas.openxmlformats.org/markup-compatibility/2006">
              <mc:Choice xmlns:v="urn:schemas-microsoft-com:vml" Requires="v">
                <p:oleObj spid="_x0000_s40996" name="Equation" r:id="rId3" imgW="660400" imgH="228600" progId="">
                  <p:embed/>
                </p:oleObj>
              </mc:Choice>
              <mc:Fallback>
                <p:oleObj name="Equation" r:id="rId3" imgW="660400" imgH="228600"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8038" y="404813"/>
                        <a:ext cx="2232025" cy="773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483" name="Object 5"/>
          <p:cNvGraphicFramePr>
            <a:graphicFrameLocks noChangeAspect="1"/>
          </p:cNvGraphicFramePr>
          <p:nvPr/>
        </p:nvGraphicFramePr>
        <p:xfrm>
          <a:off x="1908175" y="1916113"/>
          <a:ext cx="1657350" cy="574675"/>
        </p:xfrm>
        <a:graphic>
          <a:graphicData uri="http://schemas.openxmlformats.org/presentationml/2006/ole">
            <mc:AlternateContent xmlns:mc="http://schemas.openxmlformats.org/markup-compatibility/2006">
              <mc:Choice xmlns:v="urn:schemas-microsoft-com:vml" Requires="v">
                <p:oleObj spid="_x0000_s40997" name="Equation" r:id="rId5" imgW="660400" imgH="228600" progId="">
                  <p:embed/>
                </p:oleObj>
              </mc:Choice>
              <mc:Fallback>
                <p:oleObj name="Equation" r:id="rId5" imgW="660400" imgH="22860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8175" y="1916113"/>
                        <a:ext cx="1657350"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330760"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76825" y="2781300"/>
            <a:ext cx="3305175" cy="261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0761" name="Text Box 9"/>
          <p:cNvSpPr txBox="1">
            <a:spLocks noChangeArrowheads="1"/>
          </p:cNvSpPr>
          <p:nvPr/>
        </p:nvSpPr>
        <p:spPr bwMode="auto">
          <a:xfrm>
            <a:off x="5867400" y="5516563"/>
            <a:ext cx="27352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b="1" i="1">
                <a:solidFill>
                  <a:schemeClr val="tx1"/>
                </a:solidFill>
                <a:latin typeface="Arial" pitchFamily="34" charset="0"/>
                <a:ea typeface="宋体" pitchFamily="2" charset="-122"/>
              </a:defRPr>
            </a:lvl1pPr>
            <a:lvl2pPr marL="742950" indent="-285750" eaLnBrk="0" hangingPunct="0">
              <a:defRPr b="1" i="1">
                <a:solidFill>
                  <a:schemeClr val="tx1"/>
                </a:solidFill>
                <a:latin typeface="Arial" pitchFamily="34" charset="0"/>
                <a:ea typeface="宋体" pitchFamily="2" charset="-122"/>
              </a:defRPr>
            </a:lvl2pPr>
            <a:lvl3pPr marL="1143000" indent="-228600" eaLnBrk="0" hangingPunct="0">
              <a:defRPr b="1" i="1">
                <a:solidFill>
                  <a:schemeClr val="tx1"/>
                </a:solidFill>
                <a:latin typeface="Arial" pitchFamily="34" charset="0"/>
                <a:ea typeface="宋体" pitchFamily="2" charset="-122"/>
              </a:defRPr>
            </a:lvl3pPr>
            <a:lvl4pPr marL="1600200" indent="-228600" eaLnBrk="0" hangingPunct="0">
              <a:defRPr b="1" i="1">
                <a:solidFill>
                  <a:schemeClr val="tx1"/>
                </a:solidFill>
                <a:latin typeface="Arial" pitchFamily="34" charset="0"/>
                <a:ea typeface="宋体" pitchFamily="2" charset="-122"/>
              </a:defRPr>
            </a:lvl4pPr>
            <a:lvl5pPr marL="2057400" indent="-228600" eaLnBrk="0" hangingPunct="0">
              <a:defRPr b="1" i="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i="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i="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i="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i="1">
                <a:solidFill>
                  <a:schemeClr val="tx1"/>
                </a:solidFill>
                <a:latin typeface="Arial" pitchFamily="34" charset="0"/>
                <a:ea typeface="宋体" pitchFamily="2" charset="-122"/>
              </a:defRPr>
            </a:lvl9pPr>
          </a:lstStyle>
          <a:p>
            <a:pPr eaLnBrk="1" hangingPunct="1">
              <a:spcBef>
                <a:spcPct val="50000"/>
              </a:spcBef>
            </a:pPr>
            <a:r>
              <a:rPr lang="en-US" altLang="zh-CN" sz="2400" i="0">
                <a:solidFill>
                  <a:schemeClr val="hlink"/>
                </a:solidFill>
              </a:rPr>
              <a:t>P</a:t>
            </a:r>
            <a:r>
              <a:rPr lang="zh-CN" altLang="en-US" sz="2400" i="0">
                <a:solidFill>
                  <a:schemeClr val="hlink"/>
                </a:solidFill>
              </a:rPr>
              <a:t>型半导体</a:t>
            </a:r>
          </a:p>
        </p:txBody>
      </p:sp>
      <p:sp>
        <p:nvSpPr>
          <p:cNvPr id="330762" name="Text Box 10"/>
          <p:cNvSpPr txBox="1">
            <a:spLocks noChangeArrowheads="1"/>
          </p:cNvSpPr>
          <p:nvPr/>
        </p:nvSpPr>
        <p:spPr bwMode="auto">
          <a:xfrm>
            <a:off x="2124075" y="5516563"/>
            <a:ext cx="27352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b="1" i="1">
                <a:solidFill>
                  <a:schemeClr val="tx1"/>
                </a:solidFill>
                <a:latin typeface="Arial" pitchFamily="34" charset="0"/>
                <a:ea typeface="宋体" pitchFamily="2" charset="-122"/>
              </a:defRPr>
            </a:lvl1pPr>
            <a:lvl2pPr marL="742950" indent="-285750" eaLnBrk="0" hangingPunct="0">
              <a:defRPr b="1" i="1">
                <a:solidFill>
                  <a:schemeClr val="tx1"/>
                </a:solidFill>
                <a:latin typeface="Arial" pitchFamily="34" charset="0"/>
                <a:ea typeface="宋体" pitchFamily="2" charset="-122"/>
              </a:defRPr>
            </a:lvl2pPr>
            <a:lvl3pPr marL="1143000" indent="-228600" eaLnBrk="0" hangingPunct="0">
              <a:defRPr b="1" i="1">
                <a:solidFill>
                  <a:schemeClr val="tx1"/>
                </a:solidFill>
                <a:latin typeface="Arial" pitchFamily="34" charset="0"/>
                <a:ea typeface="宋体" pitchFamily="2" charset="-122"/>
              </a:defRPr>
            </a:lvl3pPr>
            <a:lvl4pPr marL="1600200" indent="-228600" eaLnBrk="0" hangingPunct="0">
              <a:defRPr b="1" i="1">
                <a:solidFill>
                  <a:schemeClr val="tx1"/>
                </a:solidFill>
                <a:latin typeface="Arial" pitchFamily="34" charset="0"/>
                <a:ea typeface="宋体" pitchFamily="2" charset="-122"/>
              </a:defRPr>
            </a:lvl4pPr>
            <a:lvl5pPr marL="2057400" indent="-228600" eaLnBrk="0" hangingPunct="0">
              <a:defRPr b="1" i="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i="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i="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i="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i="1">
                <a:solidFill>
                  <a:schemeClr val="tx1"/>
                </a:solidFill>
                <a:latin typeface="Arial" pitchFamily="34" charset="0"/>
                <a:ea typeface="宋体" pitchFamily="2" charset="-122"/>
              </a:defRPr>
            </a:lvl9pPr>
          </a:lstStyle>
          <a:p>
            <a:pPr eaLnBrk="1" hangingPunct="1">
              <a:spcBef>
                <a:spcPct val="50000"/>
              </a:spcBef>
            </a:pPr>
            <a:r>
              <a:rPr lang="en-US" altLang="zh-CN" sz="2400" i="0">
                <a:solidFill>
                  <a:schemeClr val="hlink"/>
                </a:solidFill>
              </a:rPr>
              <a:t>P</a:t>
            </a:r>
            <a:r>
              <a:rPr lang="zh-CN" altLang="en-US" sz="2400" i="0">
                <a:solidFill>
                  <a:schemeClr val="hlink"/>
                </a:solidFill>
              </a:rPr>
              <a:t>型半导体</a:t>
            </a:r>
          </a:p>
        </p:txBody>
      </p:sp>
      <p:pic>
        <p:nvPicPr>
          <p:cNvPr id="330763" name="Picture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31913" y="2781300"/>
            <a:ext cx="318135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0764" name="Picture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08175" y="3340100"/>
            <a:ext cx="1647825" cy="145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0765" name="Picture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92275" y="4832350"/>
            <a:ext cx="2143125"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0766" name="Picture 1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641475" y="5084763"/>
            <a:ext cx="2209800"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0767" name="Line 15"/>
          <p:cNvSpPr>
            <a:spLocks noChangeShapeType="1"/>
          </p:cNvSpPr>
          <p:nvPr/>
        </p:nvSpPr>
        <p:spPr bwMode="auto">
          <a:xfrm>
            <a:off x="4500563" y="4076700"/>
            <a:ext cx="576262" cy="0"/>
          </a:xfrm>
          <a:prstGeom prst="line">
            <a:avLst/>
          </a:prstGeom>
          <a:noFill/>
          <a:ln w="762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15973114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30763"/>
                                        </p:tgtEl>
                                        <p:attrNameLst>
                                          <p:attrName>style.visibility</p:attrName>
                                        </p:attrNameLst>
                                      </p:cBhvr>
                                      <p:to>
                                        <p:strVal val="visible"/>
                                      </p:to>
                                    </p:set>
                                    <p:animEffect transition="in" filter="blinds(horizontal)">
                                      <p:cBhvr>
                                        <p:cTn id="7" dur="500"/>
                                        <p:tgtEl>
                                          <p:spTgt spid="33076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30764"/>
                                        </p:tgtEl>
                                        <p:attrNameLst>
                                          <p:attrName>style.visibility</p:attrName>
                                        </p:attrNameLst>
                                      </p:cBhvr>
                                      <p:to>
                                        <p:strVal val="visible"/>
                                      </p:to>
                                    </p:set>
                                    <p:animEffect transition="in" filter="blinds(horizontal)">
                                      <p:cBhvr>
                                        <p:cTn id="12" dur="500"/>
                                        <p:tgtEl>
                                          <p:spTgt spid="33076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30765"/>
                                        </p:tgtEl>
                                        <p:attrNameLst>
                                          <p:attrName>style.visibility</p:attrName>
                                        </p:attrNameLst>
                                      </p:cBhvr>
                                      <p:to>
                                        <p:strVal val="visible"/>
                                      </p:to>
                                    </p:set>
                                    <p:animEffect transition="in" filter="blinds(horizontal)">
                                      <p:cBhvr>
                                        <p:cTn id="17" dur="500"/>
                                        <p:tgtEl>
                                          <p:spTgt spid="33076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30766"/>
                                        </p:tgtEl>
                                        <p:attrNameLst>
                                          <p:attrName>style.visibility</p:attrName>
                                        </p:attrNameLst>
                                      </p:cBhvr>
                                      <p:to>
                                        <p:strVal val="visible"/>
                                      </p:to>
                                    </p:set>
                                    <p:animEffect transition="in" filter="blinds(horizontal)">
                                      <p:cBhvr>
                                        <p:cTn id="22" dur="500"/>
                                        <p:tgtEl>
                                          <p:spTgt spid="33076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30767"/>
                                        </p:tgtEl>
                                        <p:attrNameLst>
                                          <p:attrName>style.visibility</p:attrName>
                                        </p:attrNameLst>
                                      </p:cBhvr>
                                      <p:to>
                                        <p:strVal val="visible"/>
                                      </p:to>
                                    </p:set>
                                    <p:animEffect transition="in" filter="blinds(horizontal)">
                                      <p:cBhvr>
                                        <p:cTn id="27" dur="500"/>
                                        <p:tgtEl>
                                          <p:spTgt spid="33076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330760"/>
                                        </p:tgtEl>
                                        <p:attrNameLst>
                                          <p:attrName>style.visibility</p:attrName>
                                        </p:attrNameLst>
                                      </p:cBhvr>
                                      <p:to>
                                        <p:strVal val="visible"/>
                                      </p:to>
                                    </p:set>
                                    <p:animEffect transition="in" filter="blinds(horizontal)">
                                      <p:cBhvr>
                                        <p:cTn id="32" dur="500"/>
                                        <p:tgtEl>
                                          <p:spTgt spid="33076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30761"/>
                                        </p:tgtEl>
                                        <p:attrNameLst>
                                          <p:attrName>style.visibility</p:attrName>
                                        </p:attrNameLst>
                                      </p:cBhvr>
                                      <p:to>
                                        <p:strVal val="visible"/>
                                      </p:to>
                                    </p:set>
                                    <p:animEffect transition="in" filter="blinds(horizontal)">
                                      <p:cBhvr>
                                        <p:cTn id="37" dur="500"/>
                                        <p:tgtEl>
                                          <p:spTgt spid="330761"/>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30762"/>
                                        </p:tgtEl>
                                        <p:attrNameLst>
                                          <p:attrName>style.visibility</p:attrName>
                                        </p:attrNameLst>
                                      </p:cBhvr>
                                      <p:to>
                                        <p:strVal val="visible"/>
                                      </p:to>
                                    </p:set>
                                    <p:animEffect transition="in" filter="blinds(horizontal)">
                                      <p:cBhvr>
                                        <p:cTn id="42" dur="500"/>
                                        <p:tgtEl>
                                          <p:spTgt spid="3307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0761" grpId="0"/>
      <p:bldP spid="330762" grpId="0"/>
      <p:bldP spid="330767" grpId="0" animBg="1"/>
    </p:bldLst>
  </p:timing>
</p:sld>
</file>

<file path=ppt/theme/theme1.xml><?xml version="1.0" encoding="utf-8"?>
<a:theme xmlns:a="http://schemas.openxmlformats.org/drawingml/2006/main" name="1_Edge">
  <a:themeElements>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fontScheme name="Edge">
      <a:majorFont>
        <a:latin typeface="Garamond"/>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1411</TotalTime>
  <Words>1173</Words>
  <Application>Microsoft Office PowerPoint</Application>
  <PresentationFormat>全屏显示(4:3)</PresentationFormat>
  <Paragraphs>220</Paragraphs>
  <Slides>29</Slides>
  <Notes>1</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29</vt:i4>
      </vt:variant>
    </vt:vector>
  </HeadingPairs>
  <TitlesOfParts>
    <vt:vector size="32" baseType="lpstr">
      <vt:lpstr>1_Edge</vt:lpstr>
      <vt:lpstr>Equation</vt:lpstr>
      <vt:lpstr>公式</vt:lpstr>
      <vt:lpstr>第一章 半导体中的电子状态</vt:lpstr>
      <vt:lpstr>原子的能级分裂</vt:lpstr>
      <vt:lpstr>第一章 半导体中的电子状态</vt:lpstr>
      <vt:lpstr>第二章 半导体中杂质和缺陷能级</vt:lpstr>
      <vt:lpstr>半导体的掺杂</vt:lpstr>
      <vt:lpstr>半导体的掺杂</vt:lpstr>
      <vt:lpstr>杂质的补偿作用</vt:lpstr>
      <vt:lpstr>PowerPoint 演示文稿</vt:lpstr>
      <vt:lpstr>PowerPoint 演示文稿</vt:lpstr>
      <vt:lpstr>第三章  半导体中载流子的统计分布</vt:lpstr>
      <vt:lpstr>费米能级</vt:lpstr>
      <vt:lpstr>玻尔兹曼分布函数</vt:lpstr>
      <vt:lpstr>简并半导体</vt:lpstr>
      <vt:lpstr>第三章、半导体中载流子的统计分布</vt:lpstr>
      <vt:lpstr>第三章、半导体中载流子的统计分布</vt:lpstr>
      <vt:lpstr>第三章、半导体中载流子的统计分布</vt:lpstr>
      <vt:lpstr>第四章</vt:lpstr>
      <vt:lpstr>散射的介绍</vt:lpstr>
      <vt:lpstr>PowerPoint 演示文稿</vt:lpstr>
      <vt:lpstr>电导率与温度的关系</vt:lpstr>
      <vt:lpstr>第五章非平衡载流子</vt:lpstr>
      <vt:lpstr>第五章   非平衡载流子</vt:lpstr>
      <vt:lpstr>PowerPoint 演示文稿</vt:lpstr>
      <vt:lpstr>第五章   非平衡载流子</vt:lpstr>
      <vt:lpstr>第六章    pn结</vt:lpstr>
      <vt:lpstr>PowerPoint 演示文稿</vt:lpstr>
      <vt:lpstr>第六章 pn结</vt:lpstr>
      <vt:lpstr>第七章 金属-半导体接触</vt:lpstr>
      <vt:lpstr>第九章 半导体异质结构</vt:lpstr>
    </vt:vector>
  </TitlesOfParts>
  <Company>P R 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考试题型</dc:title>
  <dc:creator>niu qiaoli</dc:creator>
  <cp:lastModifiedBy>LCF</cp:lastModifiedBy>
  <cp:revision>128</cp:revision>
  <dcterms:created xsi:type="dcterms:W3CDTF">2018-12-18T07:18:37Z</dcterms:created>
  <dcterms:modified xsi:type="dcterms:W3CDTF">2021-12-30T10:46:23Z</dcterms:modified>
</cp:coreProperties>
</file>