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8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9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4" r:id="rId2"/>
    <p:sldMasterId id="2147483699" r:id="rId3"/>
    <p:sldMasterId id="2147483706" r:id="rId4"/>
    <p:sldMasterId id="2147483735" r:id="rId5"/>
    <p:sldMasterId id="2147483765" r:id="rId6"/>
    <p:sldMasterId id="2147483780" r:id="rId7"/>
    <p:sldMasterId id="2147483787" r:id="rId8"/>
    <p:sldMasterId id="2147483802" r:id="rId9"/>
    <p:sldMasterId id="2147483817" r:id="rId10"/>
  </p:sldMasterIdLst>
  <p:notesMasterIdLst>
    <p:notesMasterId r:id="rId47"/>
  </p:notesMasterIdLst>
  <p:sldIdLst>
    <p:sldId id="256" r:id="rId11"/>
    <p:sldId id="257" r:id="rId12"/>
    <p:sldId id="338" r:id="rId13"/>
    <p:sldId id="339" r:id="rId14"/>
    <p:sldId id="340" r:id="rId15"/>
    <p:sldId id="341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71" r:id="rId41"/>
    <p:sldId id="299" r:id="rId42"/>
    <p:sldId id="300" r:id="rId43"/>
    <p:sldId id="301" r:id="rId44"/>
    <p:sldId id="302" r:id="rId45"/>
    <p:sldId id="303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9977" autoAdjust="0"/>
  </p:normalViewPr>
  <p:slideViewPr>
    <p:cSldViewPr>
      <p:cViewPr varScale="1">
        <p:scale>
          <a:sx n="101" d="100"/>
          <a:sy n="101" d="100"/>
        </p:scale>
        <p:origin x="18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png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7DDA2-AAF1-4260-A9E9-EF202D1EB47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25CD9-0C84-4806-ABED-161F0A0D3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0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smtClean="0"/>
              <a:t> </a:t>
            </a:r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F7E3B8D-26E4-4D78-9536-8A65B0B97DD5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93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60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104860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D2F1EEB-C331-436C-875B-FF0278834069}" type="slidenum">
              <a:rPr lang="en-US" altLang="zh-CN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12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61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104861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2A746D7-C9B4-4C20-A4A0-47F69FF14D0C}" type="slidenum">
              <a:rPr lang="en-US" altLang="zh-CN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35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Arial" panose="020B0604020202020204" pitchFamily="34" charset="0"/>
              </a:rPr>
              <a:t> </a:t>
            </a:r>
            <a:endParaRPr kumimoji="1" lang="zh-CN" altLang="en-US" dirty="0" smtClean="0">
              <a:solidFill>
                <a:schemeClr val="tx2"/>
              </a:solidFill>
            </a:endParaRPr>
          </a:p>
          <a:p>
            <a:pPr eaLnBrk="1" hangingPunct="1">
              <a:defRPr/>
            </a:pPr>
            <a:endParaRPr kumimoji="1" lang="zh-CN" altLang="en-US" sz="1050" dirty="0" smtClean="0"/>
          </a:p>
          <a:p>
            <a:pPr eaLnBrk="1" hangingPunct="1">
              <a:defRPr/>
            </a:pPr>
            <a:r>
              <a:rPr kumimoji="1" lang="zh-CN" altLang="en-US" dirty="0" smtClean="0"/>
              <a:t> </a:t>
            </a:r>
            <a:endParaRPr lang="zh-CN" altLang="en-US" dirty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522E013-40D3-4CFF-B1ED-A942208AD78D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 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0D39129-FDC3-4D0E-98C9-CE215AFABDB0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99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 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68C4BA-B30C-4C9B-882F-355E1BCB152C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 </a:t>
            </a:r>
            <a:endParaRPr kumimoji="1" lang="zh-CN" altLang="en-US" smtClean="0">
              <a:latin typeface="宋体" panose="02010600030101010101" pitchFamily="2" charset="-122"/>
            </a:endParaRPr>
          </a:p>
          <a:p>
            <a:pPr eaLnBrk="1" hangingPunct="1"/>
            <a:endParaRPr lang="zh-CN" altLang="en-US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940D121-29EB-433D-A0FB-D1E7D106BD3E}" type="slidenum">
              <a:rPr lang="en-US" altLang="zh-CN" smtClean="0">
                <a:solidFill>
                  <a:srgbClr val="000000"/>
                </a:solidFill>
              </a:rPr>
              <a:pPr/>
              <a:t>29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17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 </a:t>
            </a:r>
            <a:endParaRPr kumimoji="1" lang="zh-CN" altLang="en-US" smtClean="0">
              <a:latin typeface="宋体" panose="02010600030101010101" pitchFamily="2" charset="-122"/>
            </a:endParaRPr>
          </a:p>
          <a:p>
            <a:pPr eaLnBrk="1" hangingPunct="1"/>
            <a:endParaRPr lang="zh-CN" altLang="en-US" smtClean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6E98995-A080-46F9-840E-5BFE6007BA28}" type="slidenum">
              <a:rPr lang="en-US" altLang="zh-CN" smtClean="0">
                <a:solidFill>
                  <a:srgbClr val="000000"/>
                </a:solidFill>
              </a:rPr>
              <a:pPr/>
              <a:t>30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501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9A096B7-4CD4-440A-AFBA-AAA556E71D16}" type="slidenum">
              <a:rPr lang="en-US" altLang="zh-CN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34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59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104859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F1ED1FF-EE25-4B49-BAB3-3CBF6B5BC779}" type="slidenum">
              <a:rPr lang="en-US" altLang="zh-CN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08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886DE5-2A34-49CB-B4B6-884C98A74D3E}" type="slidenum">
              <a:rPr lang="en-US" altLang="zh-CN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45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59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1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F300-F842-4AA9-B245-4B7A7B748E23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013DA-6801-4693-9143-79E5FC34FFD1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7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479CE-C666-42FF-8E13-9F3AA83713FB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8538E-5523-46F0-8059-DEB830B624A8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5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1A478-3214-406C-8127-6FF9661C3C00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F1FE2-23BE-4732-80B5-BA12BC3199B6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08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F4316-097A-4DE9-AA5D-B9AEC975CF81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4C095-BB51-43DB-B193-1C299D41E562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2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2D456-424A-4775-B1DE-CDDDDCCA2869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8CA40-4390-4437-B346-D9FE4ECEBB1D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45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05173-C900-4C17-B2CE-9A1620CF0CC0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F5BA3-DFE2-4AC7-9DA1-725A79999674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3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35E58-93D9-450C-8AF2-77B8E29F0615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CDAD4-05A5-4E13-8F15-6F9E98219035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437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1"/>
            <a:ext cx="6019800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C7FEC-5F4F-4F6F-9623-271AFF071264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C3C86-C980-4EE0-B5D5-01DD3C78338B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591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4302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828801"/>
            <a:ext cx="4038600" cy="4302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3CFFC-8FF9-4910-8272-ED46512F6590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32A1A-BBE4-47E2-8612-22DD0147FEB9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57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1"/>
            <a:ext cx="8229600" cy="5597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EE215-1AC8-40EA-9C84-378728287938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8AB87-E6B5-4ED2-80BF-0E1846866317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8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11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3ACAE-A894-4E54-AC3C-C98ADDD4DA93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1EF64-662E-4DE6-88C8-6A0C8A0939BB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54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59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63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94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141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533400" cy="304800"/>
          </a:xfr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456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71500" y="3571875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508BA40-CAB4-415F-83D5-3D8B1262E9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762404"/>
      </p:ext>
    </p:extLst>
  </p:cSld>
  <p:clrMapOvr>
    <a:masterClrMapping/>
  </p:clrMapOvr>
  <p:transition spd="med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13B95E3-3EF1-40A7-808E-006E9E2135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459468"/>
      </p:ext>
    </p:extLst>
  </p:cSld>
  <p:clrMapOvr>
    <a:masterClrMapping/>
  </p:clrMapOvr>
  <p:transition spd="med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59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09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585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3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82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533400" cy="304800"/>
          </a:xfr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674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FF33F66-9D0B-4C09-9EF9-0AE8EB3607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70871"/>
      </p:ext>
    </p:extLst>
  </p:cSld>
  <p:clrMapOvr>
    <a:masterClrMapping/>
  </p:clrMapOvr>
  <p:transition spd="med"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Straight Connector 3"/>
          <p:cNvCxnSpPr>
            <a:cxnSpLocks/>
          </p:cNvCxnSpPr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7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59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58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98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1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42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49143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399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3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3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4913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533400" cy="304800"/>
          </a:xfr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912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6" name="内容占位符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13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4913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4913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/>
          </a:lstStyle>
          <a:p>
            <a:fld id="{2FF33F66-9D0B-4C09-9EF9-0AE8EB3607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143441"/>
      </p:ext>
    </p:extLst>
  </p:cSld>
  <p:clrMapOvr>
    <a:masterClrMapping/>
  </p:clrMapOvr>
  <p:transition spd="med"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17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18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19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855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33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FE90C4E-DC8D-4BCC-83C1-185BF07BBF36}" type="datetime1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E8A98C94-5ABA-4BD9-80D0-1FB3B77489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1906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5ACF37C-7785-449F-A63A-7BCBA9D9BCD3}" type="datetime1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C484E21-5499-4232-8B64-026BE6F929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1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533400" cy="304800"/>
          </a:xfr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26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0185199-AB3D-4FE4-A730-10299D05BF33}" type="datetime1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52C5C33-2883-40C9-9201-9E0DE7FDED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5532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1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917D3DB-7F38-46A7-9D6B-0B123CE7761B}" type="datetime1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10A7718-9C0A-4EE3-B122-CDAC18B96B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1085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6372B27-92D3-44BE-BDAF-91A4C6AB3334}" type="datetime1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8A83262-18BC-44AC-8D93-97530CB8B5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5310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8598830-A403-474B-81B8-10434E2AC900}" type="datetime1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7120DAE-1087-41DF-990B-32EC0D7939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6159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1B5894E-3ADA-45BE-A01D-C82C51BC70C7}" type="datetime1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ECC716B-188D-40CF-A1F5-B53BB9EF53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7847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BF148CA-0D82-4142-8BCC-C5E4162F6E2A}" type="datetime1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5F6D172-7E8C-4D0C-8626-598A84D586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5169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AAF3DF7-468A-4933-B4E6-72B9F271088D}" type="datetime1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97FBC36-7A49-47F4-A220-2E178251A1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9176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19FFF3E-2827-4A8D-8728-4A9D79D8BBDA}" type="datetime1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B77B83A-1C98-418D-86E7-4580A771CA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6146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1"/>
            <a:ext cx="6019800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28BCEA0-DE98-4F04-8DC3-455DBF51CD16}" type="datetime1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82E1CC2-1A76-45EC-BE24-CE26E7134E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0438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4302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828801"/>
            <a:ext cx="4038600" cy="4302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55C5FE0-8AFD-4F96-88E4-944C6C16A040}" type="datetime1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A3C6DB5-7860-4681-9F19-AE9D1B0CC6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13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18090CDE-1C27-45F4-8BF0-6F2F979AA5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891082"/>
      </p:ext>
    </p:extLst>
  </p:cSld>
  <p:clrMapOvr>
    <a:masterClrMapping/>
  </p:clrMapOvr>
  <p:transition spd="med"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1"/>
            <a:ext cx="8229600" cy="5597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E1461A3-C866-4541-B21A-FE27C32D6EE1}" type="datetime1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FB8DEED-A3D9-4C85-B185-4CD823632D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57728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7678630-B532-4C90-B6D6-D9BD69A2A27A}" type="datetime1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98B3535-7C3E-4FC0-B582-83133DCCA7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8443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59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948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58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215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533400" cy="304800"/>
          </a:xfr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76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71500" y="3571875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508BA40-CAB4-415F-83D5-3D8B1262E9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118359"/>
      </p:ext>
    </p:extLst>
  </p:cSld>
  <p:clrMapOvr>
    <a:masterClrMapping/>
  </p:clrMapOvr>
  <p:transition spd="med">
    <p:rand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13B95E3-3EF1-40A7-808E-006E9E2135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84524"/>
      </p:ext>
    </p:extLst>
  </p:cSld>
  <p:clrMapOvr>
    <a:masterClrMapping/>
  </p:clrMapOvr>
  <p:transition spd="med">
    <p:rand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33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B8A6-0A13-40CB-8661-9654FBC2CC8B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BB68169C-BC63-4E1C-9D70-0DB69ECC42F1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4003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B8A84-9434-49F7-973D-C62A41D0678A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53CCB-2AA5-4DAB-98A5-56F605CA1877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2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305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EC85F-66F9-4182-A94E-949CD77F92F6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1CF8F-4338-46CD-B61A-1383258625B5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6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1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F300-F842-4AA9-B245-4B7A7B748E23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013DA-6801-4693-9143-79E5FC34FFD1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072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479CE-C666-42FF-8E13-9F3AA83713FB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8538E-5523-46F0-8059-DEB830B624A8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5170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1A478-3214-406C-8127-6FF9661C3C00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F1FE2-23BE-4732-80B5-BA12BC3199B6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41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F4316-097A-4DE9-AA5D-B9AEC975CF81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4C095-BB51-43DB-B193-1C299D41E562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436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2D456-424A-4775-B1DE-CDDDDCCA2869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8CA40-4390-4437-B346-D9FE4ECEBB1D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940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05173-C900-4C17-B2CE-9A1620CF0CC0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F5BA3-DFE2-4AC7-9DA1-725A79999674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042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35E58-93D9-450C-8AF2-77B8E29F0615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CDAD4-05A5-4E13-8F15-6F9E98219035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128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1"/>
            <a:ext cx="6019800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C7FEC-5F4F-4F6F-9623-271AFF071264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C3C86-C980-4EE0-B5D5-01DD3C78338B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232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4302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828801"/>
            <a:ext cx="4038600" cy="4302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3CFFC-8FF9-4910-8272-ED46512F6590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32A1A-BBE4-47E2-8612-22DD0147FEB9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3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33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B8A6-0A13-40CB-8661-9654FBC2CC8B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BB68169C-BC63-4E1C-9D70-0DB69ECC42F1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6657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1"/>
            <a:ext cx="8229600" cy="5597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EE215-1AC8-40EA-9C84-378728287938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8AB87-E6B5-4ED2-80BF-0E1846866317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68041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3ACAE-A894-4E54-AC3C-C98ADDD4DA93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1EF64-662E-4DE6-88C8-6A0C8A0939BB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79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33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B8A6-0A13-40CB-8661-9654FBC2CC8B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BB68169C-BC63-4E1C-9D70-0DB69ECC42F1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7312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B8A84-9434-49F7-973D-C62A41D0678A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53CCB-2AA5-4DAB-98A5-56F605CA1877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693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EC85F-66F9-4182-A94E-949CD77F92F6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1CF8F-4338-46CD-B61A-1383258625B5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13703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1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F300-F842-4AA9-B245-4B7A7B748E23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013DA-6801-4693-9143-79E5FC34FFD1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918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479CE-C666-42FF-8E13-9F3AA83713FB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8538E-5523-46F0-8059-DEB830B624A8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0628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1A478-3214-406C-8127-6FF9661C3C00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F1FE2-23BE-4732-80B5-BA12BC3199B6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6649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F4316-097A-4DE9-AA5D-B9AEC975CF81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4C095-BB51-43DB-B193-1C299D41E562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1025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2D456-424A-4775-B1DE-CDDDDCCA2869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8CA40-4390-4437-B346-D9FE4ECEBB1D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60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B8A84-9434-49F7-973D-C62A41D0678A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53CCB-2AA5-4DAB-98A5-56F605CA1877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3398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05173-C900-4C17-B2CE-9A1620CF0CC0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F5BA3-DFE2-4AC7-9DA1-725A79999674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0197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35E58-93D9-450C-8AF2-77B8E29F0615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CDAD4-05A5-4E13-8F15-6F9E98219035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385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1"/>
            <a:ext cx="6019800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C7FEC-5F4F-4F6F-9623-271AFF071264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C3C86-C980-4EE0-B5D5-01DD3C78338B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3844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4302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828801"/>
            <a:ext cx="4038600" cy="4302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3CFFC-8FF9-4910-8272-ED46512F6590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32A1A-BBE4-47E2-8612-22DD0147FEB9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2271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1"/>
            <a:ext cx="8229600" cy="5597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EE215-1AC8-40EA-9C84-378728287938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8AB87-E6B5-4ED2-80BF-0E1846866317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913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3ACAE-A894-4E54-AC3C-C98ADDD4DA93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1EF64-662E-4DE6-88C8-6A0C8A0939BB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1059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59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7962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4145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984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533400" cy="304800"/>
          </a:xfr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EC85F-66F9-4182-A94E-949CD77F92F6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1CF8F-4338-46CD-B61A-1383258625B5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6597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71500" y="3571875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508BA40-CAB4-415F-83D5-3D8B1262E9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581847"/>
      </p:ext>
    </p:extLst>
  </p:cSld>
  <p:clrMapOvr>
    <a:masterClrMapping/>
  </p:clrMapOvr>
  <p:transition spd="med">
    <p:random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13B95E3-3EF1-40A7-808E-006E9E2135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194539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6988"/>
            <a:ext cx="82296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20100" y="627856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fld id="{F27C2571-AC76-442E-BEFE-CB5C061029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19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6988"/>
            <a:ext cx="82296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20100" y="627856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1E7675-6214-44E3-90E2-9321403FA9CE}" type="slidenum">
              <a:rPr lang="zh-CN" altLang="en-US"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9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6B88A1-AEA1-4D97-8F93-2989506DAB31}" type="datetime1">
              <a:rPr lang="zh-CN" altLang="en-US">
                <a:solidFill>
                  <a:srgbClr val="000033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2CE65E-CCD7-4C03-9484-878BAE98E8C9}" type="slidenum">
              <a:rPr lang="en-US" altLang="zh-CN">
                <a:solidFill>
                  <a:srgbClr val="000033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84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6988"/>
            <a:ext cx="82296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20100" y="627856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1E7675-6214-44E3-90E2-9321403FA9CE}" type="slidenum">
              <a:rPr lang="zh-CN" altLang="en-US"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1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6988"/>
            <a:ext cx="82296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20100" y="627856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fld id="{8EA2436E-BB3C-4221-B2D0-7E68101BD2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01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6988"/>
            <a:ext cx="82296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cxnSp>
        <p:nvCxnSpPr>
          <p:cNvPr id="3145728" name="Straight Connector 3"/>
          <p:cNvCxnSpPr>
            <a:cxnSpLocks/>
          </p:cNvCxnSpPr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78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20100" y="627856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fld id="{8EA2436E-BB3C-4221-B2D0-7E68101BD2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72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00033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60CB98-567A-4278-B3CA-B598A7894B22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2020/11/30</a:t>
            </a:fld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00033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00033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3BE6E3-D4C6-4B13-8CD1-6B1E2322C39F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3080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67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6988"/>
            <a:ext cx="82296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20100" y="627856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1E7675-6214-44E3-90E2-9321403FA9CE}" type="slidenum">
              <a:rPr lang="zh-CN" altLang="en-US"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89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6B88A1-AEA1-4D97-8F93-2989506DAB31}" type="datetime1">
              <a:rPr lang="zh-CN" altLang="en-US">
                <a:solidFill>
                  <a:srgbClr val="000033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2CE65E-CCD7-4C03-9484-878BAE98E8C9}" type="slidenum">
              <a:rPr lang="en-US" altLang="zh-CN">
                <a:solidFill>
                  <a:srgbClr val="000033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56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6B88A1-AEA1-4D97-8F93-2989506DAB31}" type="datetime1">
              <a:rPr lang="zh-CN" altLang="en-US">
                <a:solidFill>
                  <a:srgbClr val="000033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2020/11/30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2CE65E-CCD7-4C03-9484-878BAE98E8C9}" type="slidenum">
              <a:rPr lang="en-US" altLang="zh-CN">
                <a:solidFill>
                  <a:srgbClr val="000033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756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5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1.wmf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2.wmf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7.wmf"/><Relationship Id="rId9" Type="http://schemas.openxmlformats.org/officeDocument/2006/relationships/image" Target="../media/image5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11" Type="http://schemas.openxmlformats.org/officeDocument/2006/relationships/image" Target="../media/image57.png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6.wmf"/><Relationship Id="rId4" Type="http://schemas.openxmlformats.org/officeDocument/2006/relationships/image" Target="../media/image53.png"/><Relationship Id="rId9" Type="http://schemas.openxmlformats.org/officeDocument/2006/relationships/oleObject" Target="../embeddings/oleObject4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52.bin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wmf"/><Relationship Id="rId11" Type="http://schemas.openxmlformats.org/officeDocument/2006/relationships/image" Target="../media/image66.wmf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5.bin"/><Relationship Id="rId4" Type="http://schemas.openxmlformats.org/officeDocument/2006/relationships/image" Target="../media/image63.wmf"/><Relationship Id="rId9" Type="http://schemas.openxmlformats.org/officeDocument/2006/relationships/image" Target="../media/image6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emf"/><Relationship Id="rId5" Type="http://schemas.openxmlformats.org/officeDocument/2006/relationships/image" Target="../media/image69.png"/><Relationship Id="rId4" Type="http://schemas.openxmlformats.org/officeDocument/2006/relationships/image" Target="../media/image6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5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59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7.wmf"/><Relationship Id="rId12" Type="http://schemas.openxmlformats.org/officeDocument/2006/relationships/image" Target="../media/image81.png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78.wmf"/><Relationship Id="rId14" Type="http://schemas.openxmlformats.org/officeDocument/2006/relationships/image" Target="../media/image8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87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8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92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90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73.xml"/><Relationship Id="rId16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0.png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Relationship Id="rId14" Type="http://schemas.openxmlformats.org/officeDocument/2006/relationships/image" Target="../media/image2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</a:p>
        </p:txBody>
      </p:sp>
      <p:pic>
        <p:nvPicPr>
          <p:cNvPr id="356355" name="Picture 1" descr="C:\Users\liucf\AppData\Roaming\Tencent\Users\360662121\QQ\WinTemp\RichOle\N5YR%]Z_0D5OXB@J%J73@O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341438"/>
            <a:ext cx="761841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68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陷阱效应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457200" y="2563813"/>
            <a:ext cx="8229600" cy="4171950"/>
          </a:xfrm>
        </p:spPr>
        <p:txBody>
          <a:bodyPr/>
          <a:lstStyle/>
          <a:p>
            <a:r>
              <a:rPr lang="zh-CN" altLang="en-US" sz="2800" dirty="0" smtClean="0"/>
              <a:t>第二项</a:t>
            </a:r>
            <a:r>
              <a:rPr lang="en-US" altLang="zh-CN" sz="2800" dirty="0" smtClean="0"/>
              <a:t>&lt;1</a:t>
            </a:r>
          </a:p>
          <a:p>
            <a:r>
              <a:rPr lang="zh-CN" altLang="en-US" sz="2800" dirty="0" smtClean="0"/>
              <a:t>明显陷阱效应</a:t>
            </a:r>
            <a:r>
              <a:rPr lang="en-US" altLang="zh-CN" sz="2800" dirty="0" smtClean="0"/>
              <a:t> </a:t>
            </a:r>
          </a:p>
          <a:p>
            <a:r>
              <a:rPr kumimoji="1" lang="zh-CN" altLang="en-US" sz="2800" dirty="0" smtClean="0"/>
              <a:t>实际的半导体</a:t>
            </a:r>
            <a:endParaRPr kumimoji="1" lang="en-US" altLang="zh-CN" sz="2800" dirty="0" smtClean="0"/>
          </a:p>
          <a:p>
            <a:pPr lvl="1"/>
            <a:r>
              <a:rPr lang="zh-CN" altLang="en-US" sz="2400" dirty="0" smtClean="0"/>
              <a:t>明显的陷阱效应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电子陷阱效应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空穴陷阱效应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kumimoji="1" lang="en-US" altLang="zh-CN" sz="2400" dirty="0" smtClean="0"/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532813" y="6278563"/>
            <a:ext cx="533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3E8716-4806-4C8C-9FB4-F4516C867B29}" type="slidenum"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5" name="Rectangle 15"/>
          <p:cNvSpPr>
            <a:spLocks noRot="1" noChangeArrowheads="1"/>
          </p:cNvSpPr>
          <p:nvPr/>
        </p:nvSpPr>
        <p:spPr bwMode="auto">
          <a:xfrm>
            <a:off x="-2667000" y="2457450"/>
            <a:ext cx="64008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EEECE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4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533400" y="1455738"/>
          <a:ext cx="14954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1" name="公式" r:id="rId4" imgW="571252" imgH="241195" progId="Equation.3">
                  <p:embed/>
                </p:oleObj>
              </mc:Choice>
              <mc:Fallback>
                <p:oleObj name="公式" r:id="rId4" imgW="571252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55738"/>
                        <a:ext cx="14954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259013" y="1231900"/>
          <a:ext cx="6789737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2" name="公式" r:id="rId6" imgW="2844800" imgH="431800" progId="Equation.3">
                  <p:embed/>
                </p:oleObj>
              </mc:Choice>
              <mc:Fallback>
                <p:oleObj name="公式" r:id="rId6" imgW="2844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1231900"/>
                        <a:ext cx="6789737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4140200" y="3049588"/>
          <a:ext cx="18478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3" name="公式" r:id="rId8" imgW="774364" imgH="228501" progId="Equation.3">
                  <p:embed/>
                </p:oleObj>
              </mc:Choice>
              <mc:Fallback>
                <p:oleObj name="公式" r:id="rId8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049588"/>
                        <a:ext cx="18478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4203700" y="4021138"/>
          <a:ext cx="18478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4" name="公式" r:id="rId10" imgW="774364" imgH="228501" progId="Equation.3">
                  <p:embed/>
                </p:oleObj>
              </mc:Choice>
              <mc:Fallback>
                <p:oleObj name="公式" r:id="rId10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4021138"/>
                        <a:ext cx="18478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2436813" y="4551363"/>
          <a:ext cx="1296987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5" name="公式" r:id="rId12" imgW="418918" imgH="241195" progId="Equation.3">
                  <p:embed/>
                </p:oleObj>
              </mc:Choice>
              <mc:Fallback>
                <p:oleObj name="公式" r:id="rId12" imgW="41891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4551363"/>
                        <a:ext cx="1296987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4230688" y="5254625"/>
          <a:ext cx="1531937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6" name="公式" r:id="rId14" imgW="495085" imgH="241195" progId="Equation.3">
                  <p:embed/>
                </p:oleObj>
              </mc:Choice>
              <mc:Fallback>
                <p:oleObj name="公式" r:id="rId14" imgW="49508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5254625"/>
                        <a:ext cx="1531937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4219575" y="5934075"/>
          <a:ext cx="153193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7" name="公式" r:id="rId16" imgW="495085" imgH="241195" progId="Equation.3">
                  <p:embed/>
                </p:oleObj>
              </mc:Choice>
              <mc:Fallback>
                <p:oleObj name="公式" r:id="rId16" imgW="49508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5934075"/>
                        <a:ext cx="153193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560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F80382D-07C0-4A8E-8760-8D4C7EBF710E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zh-CN" smtClean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1066800" y="1916113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33"/>
                </a:solidFill>
                <a:latin typeface="Times New Roman" panose="02020603050405020304" pitchFamily="18" charset="0"/>
              </a:rPr>
              <a:t>对于 </a:t>
            </a: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2209800" y="1676400"/>
          <a:ext cx="2362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0" r:id="rId3" imgW="533169" imgH="241195" progId="Equation.3">
                  <p:embed/>
                </p:oleObj>
              </mc:Choice>
              <mc:Fallback>
                <p:oleObj r:id="rId3" imgW="53316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2362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4572000" y="1916113"/>
            <a:ext cx="2295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33"/>
                </a:solidFill>
                <a:latin typeface="Times New Roman" panose="02020603050405020304" pitchFamily="18" charset="0"/>
              </a:rPr>
              <a:t>的杂质， 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990600" y="2692400"/>
            <a:ext cx="7681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000033"/>
                </a:solidFill>
                <a:latin typeface="Times New Roman" panose="02020603050405020304" pitchFamily="18" charset="0"/>
              </a:rPr>
              <a:t>俘获电子的能力远大于俘获空穴的能力， 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1066800" y="3378200"/>
            <a:ext cx="381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33"/>
                </a:solidFill>
                <a:latin typeface="Times New Roman" panose="02020603050405020304" pitchFamily="18" charset="0"/>
              </a:rPr>
              <a:t>称为电子陷阱。 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57200" y="18542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33"/>
                </a:solidFill>
                <a:latin typeface="Times New Roman" panose="02020603050405020304" pitchFamily="18" charset="0"/>
              </a:rPr>
              <a:t>●</a:t>
            </a:r>
            <a:r>
              <a:rPr kumimoji="1" lang="en-US" altLang="zh-CN">
                <a:solidFill>
                  <a:srgbClr val="000033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533400" y="4203700"/>
            <a:ext cx="182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33"/>
                </a:solidFill>
                <a:latin typeface="Times New Roman" panose="02020603050405020304" pitchFamily="18" charset="0"/>
              </a:rPr>
              <a:t>●</a:t>
            </a:r>
            <a:r>
              <a:rPr kumimoji="1" lang="en-US" altLang="zh-CN">
                <a:solidFill>
                  <a:srgbClr val="000033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>
                <a:solidFill>
                  <a:srgbClr val="000033"/>
                </a:solidFill>
                <a:latin typeface="Times New Roman" panose="02020603050405020304" pitchFamily="18" charset="0"/>
              </a:rPr>
              <a:t>对于</a:t>
            </a:r>
            <a:r>
              <a:rPr kumimoji="1" lang="zh-CN" altLang="en-US" sz="1800">
                <a:solidFill>
                  <a:srgbClr val="000033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400">
              <a:solidFill>
                <a:srgbClr val="00003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9882" name="Object 11"/>
          <p:cNvGraphicFramePr>
            <a:graphicFrameLocks noChangeAspect="1"/>
          </p:cNvGraphicFramePr>
          <p:nvPr/>
        </p:nvGraphicFramePr>
        <p:xfrm>
          <a:off x="1981200" y="3975100"/>
          <a:ext cx="2362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1" r:id="rId5" imgW="533169" imgH="241195" progId="Equation.3">
                  <p:embed/>
                </p:oleObj>
              </mc:Choice>
              <mc:Fallback>
                <p:oleObj r:id="rId5" imgW="53316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75100"/>
                        <a:ext cx="2362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3" name="Rectangle 12"/>
          <p:cNvSpPr>
            <a:spLocks noChangeArrowheads="1"/>
          </p:cNvSpPr>
          <p:nvPr/>
        </p:nvSpPr>
        <p:spPr bwMode="auto">
          <a:xfrm>
            <a:off x="4267200" y="4279900"/>
            <a:ext cx="2392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33"/>
                </a:solidFill>
                <a:latin typeface="Times New Roman" panose="02020603050405020304" pitchFamily="18" charset="0"/>
              </a:rPr>
              <a:t>的杂质，</a:t>
            </a:r>
            <a:r>
              <a:rPr kumimoji="1" lang="zh-CN" altLang="en-US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9884" name="Rectangle 13"/>
          <p:cNvSpPr>
            <a:spLocks noChangeArrowheads="1"/>
          </p:cNvSpPr>
          <p:nvPr/>
        </p:nvSpPr>
        <p:spPr bwMode="auto">
          <a:xfrm>
            <a:off x="900113" y="5130800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33"/>
                </a:solidFill>
                <a:latin typeface="Times New Roman" panose="02020603050405020304" pitchFamily="18" charset="0"/>
              </a:rPr>
              <a:t>俘获空穴的能力远大于俘获电子的能力</a:t>
            </a:r>
            <a:r>
              <a:rPr kumimoji="1" lang="zh-CN" altLang="en-US">
                <a:solidFill>
                  <a:srgbClr val="003366"/>
                </a:solidFill>
                <a:latin typeface="Times New Roman" panose="02020603050405020304" pitchFamily="18" charset="0"/>
              </a:rPr>
              <a:t>， </a:t>
            </a:r>
          </a:p>
        </p:txBody>
      </p:sp>
      <p:sp>
        <p:nvSpPr>
          <p:cNvPr id="79885" name="Rectangle 14"/>
          <p:cNvSpPr>
            <a:spLocks noChangeArrowheads="1"/>
          </p:cNvSpPr>
          <p:nvPr/>
        </p:nvSpPr>
        <p:spPr bwMode="auto">
          <a:xfrm>
            <a:off x="914400" y="5802313"/>
            <a:ext cx="327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33"/>
                </a:solidFill>
                <a:latin typeface="Times New Roman" panose="02020603050405020304" pitchFamily="18" charset="0"/>
              </a:rPr>
              <a:t>称为空穴陷阱。 </a:t>
            </a:r>
          </a:p>
        </p:txBody>
      </p:sp>
      <p:sp>
        <p:nvSpPr>
          <p:cNvPr id="79886" name="Rectangle 15"/>
          <p:cNvSpPr>
            <a:spLocks noRot="1" noChangeArrowheads="1"/>
          </p:cNvSpPr>
          <p:nvPr/>
        </p:nvSpPr>
        <p:spPr bwMode="auto">
          <a:xfrm>
            <a:off x="381000" y="1066800"/>
            <a:ext cx="64008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275C6D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33"/>
                </a:solidFill>
                <a:latin typeface="Arial" panose="020B0604020202020204" pitchFamily="34" charset="0"/>
              </a:rPr>
              <a:t>陷阱效应的类型 </a:t>
            </a:r>
          </a:p>
        </p:txBody>
      </p:sp>
    </p:spTree>
    <p:extLst>
      <p:ext uri="{BB962C8B-B14F-4D97-AF65-F5344CB8AC3E}">
        <p14:creationId xmlns:p14="http://schemas.microsoft.com/office/powerpoint/2010/main" val="28025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915988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电子陷阱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29225"/>
          </a:xfrm>
        </p:spPr>
        <p:txBody>
          <a:bodyPr/>
          <a:lstStyle/>
          <a:p>
            <a:r>
              <a:rPr lang="zh-CN" altLang="en-US" sz="2800" dirty="0" smtClean="0"/>
              <a:t>电子陷阱</a:t>
            </a:r>
            <a:r>
              <a:rPr lang="zh-CN" altLang="en-US" sz="2800" i="1" dirty="0" smtClean="0"/>
              <a:t>  </a:t>
            </a:r>
            <a:r>
              <a:rPr lang="en-US" altLang="zh-CN" sz="2800" i="1" dirty="0" smtClean="0"/>
              <a:t>r</a:t>
            </a:r>
            <a:r>
              <a:rPr lang="en-US" altLang="zh-CN" sz="2800" i="1" baseline="-25000" dirty="0" smtClean="0"/>
              <a:t>n</a:t>
            </a:r>
            <a:r>
              <a:rPr lang="en-US" altLang="zh-CN" sz="2800" dirty="0" smtClean="0"/>
              <a:t>&gt;&gt;</a:t>
            </a:r>
            <a:r>
              <a:rPr lang="en-US" altLang="zh-CN" sz="2800" i="1" dirty="0" err="1" smtClean="0"/>
              <a:t>r</a:t>
            </a:r>
            <a:r>
              <a:rPr lang="en-US" altLang="zh-CN" sz="2800" i="1" baseline="-25000" dirty="0" err="1" smtClean="0"/>
              <a:t>p</a:t>
            </a:r>
            <a:endParaRPr lang="en-US" altLang="zh-CN" sz="2800" i="1" baseline="-25000" dirty="0" smtClean="0"/>
          </a:p>
          <a:p>
            <a:endParaRPr lang="en-US" altLang="zh-CN" sz="2800" i="1" baseline="-25000" dirty="0" smtClean="0"/>
          </a:p>
          <a:p>
            <a:endParaRPr lang="en-US" altLang="zh-CN" sz="2800" i="1" baseline="-25000" dirty="0" smtClean="0"/>
          </a:p>
          <a:p>
            <a:endParaRPr lang="en-US" altLang="zh-CN" sz="2800" i="1" baseline="-25000" dirty="0" smtClean="0"/>
          </a:p>
          <a:p>
            <a:endParaRPr lang="en-US" altLang="zh-CN" sz="2800" i="1" baseline="-25000" dirty="0" smtClean="0"/>
          </a:p>
          <a:p>
            <a:endParaRPr lang="en-US" altLang="zh-CN" sz="2800" i="1" baseline="-25000" dirty="0" smtClean="0"/>
          </a:p>
          <a:p>
            <a:endParaRPr lang="en-US" altLang="zh-CN" sz="2800" i="1" baseline="-25000" dirty="0" smtClean="0"/>
          </a:p>
          <a:p>
            <a:endParaRPr lang="en-US" altLang="zh-CN" sz="2800" i="1" baseline="-25000" dirty="0" smtClean="0"/>
          </a:p>
          <a:p>
            <a:endParaRPr lang="en-US" altLang="zh-CN" sz="2800" i="1" baseline="-25000" dirty="0" smtClean="0"/>
          </a:p>
          <a:p>
            <a:endParaRPr lang="en-US" altLang="zh-CN" sz="2800" i="1" baseline="-25000" dirty="0" smtClean="0"/>
          </a:p>
          <a:p>
            <a:endParaRPr lang="en-US" altLang="zh-CN" sz="2800" i="1" baseline="-250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最有利于陷阱作用的杂质能级的最佳位置</a:t>
            </a:r>
          </a:p>
          <a:p>
            <a:endParaRPr lang="zh-CN" altLang="en-US" sz="2800" i="1" baseline="-25000" dirty="0" smtClean="0"/>
          </a:p>
          <a:p>
            <a:endParaRPr lang="zh-CN" altLang="en-US" sz="2800" dirty="0" smtClean="0"/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278563"/>
            <a:ext cx="533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008A1F-1F72-4B55-9C40-8D763AA6FAE6}" type="slidenum"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6327" name="Object 9"/>
          <p:cNvGraphicFramePr>
            <a:graphicFrameLocks noChangeAspect="1"/>
          </p:cNvGraphicFramePr>
          <p:nvPr/>
        </p:nvGraphicFramePr>
        <p:xfrm>
          <a:off x="471488" y="4745038"/>
          <a:ext cx="25844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08" name="公式" r:id="rId4" imgW="1167893" imgH="431613" progId="Equation.3">
                  <p:embed/>
                </p:oleObj>
              </mc:Choice>
              <mc:Fallback>
                <p:oleObj name="公式" r:id="rId4" imgW="116789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4745038"/>
                        <a:ext cx="25844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10"/>
          <p:cNvGraphicFramePr>
            <a:graphicFrameLocks noChangeAspect="1"/>
          </p:cNvGraphicFramePr>
          <p:nvPr/>
        </p:nvGraphicFramePr>
        <p:xfrm>
          <a:off x="457200" y="4041775"/>
          <a:ext cx="25479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09" name="公式" r:id="rId6" imgW="939800" imgH="228600" progId="Equation.3">
                  <p:embed/>
                </p:oleObj>
              </mc:Choice>
              <mc:Fallback>
                <p:oleObj name="公式" r:id="rId6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41775"/>
                        <a:ext cx="254793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12"/>
          <p:cNvGraphicFramePr>
            <a:graphicFrameLocks noChangeAspect="1"/>
          </p:cNvGraphicFramePr>
          <p:nvPr/>
        </p:nvGraphicFramePr>
        <p:xfrm>
          <a:off x="5816600" y="1992313"/>
          <a:ext cx="28067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0" name="Equation" r:id="rId8" imgW="1193800" imgH="431800" progId="Equation.DSMT4">
                  <p:embed/>
                </p:oleObj>
              </mc:Choice>
              <mc:Fallback>
                <p:oleObj name="Equation" r:id="rId8" imgW="1193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1992313"/>
                        <a:ext cx="280670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463550" y="1870075"/>
          <a:ext cx="518477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1" name="公式" r:id="rId10" imgW="2171700" imgH="482600" progId="Equation.3">
                  <p:embed/>
                </p:oleObj>
              </mc:Choice>
              <mc:Fallback>
                <p:oleObj name="公式" r:id="rId10" imgW="2171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1870075"/>
                        <a:ext cx="5184775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557213" y="3016250"/>
          <a:ext cx="218281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2" name="公式" r:id="rId12" imgW="825500" imgH="368300" progId="Equation.3">
                  <p:embed/>
                </p:oleObj>
              </mc:Choice>
              <mc:Fallback>
                <p:oleObj name="公式" r:id="rId12" imgW="825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3016250"/>
                        <a:ext cx="2182812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9"/>
          <a:stretch>
            <a:fillRect/>
          </a:stretch>
        </p:blipFill>
        <p:spPr bwMode="auto">
          <a:xfrm>
            <a:off x="4279900" y="3338513"/>
            <a:ext cx="3549650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055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chemeClr val="tx2"/>
                </a:solidFill>
              </a:rPr>
              <a:t>电子陷阱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6088" y="1230313"/>
            <a:ext cx="8229600" cy="4830762"/>
          </a:xfrm>
        </p:spPr>
        <p:txBody>
          <a:bodyPr/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&lt;E</a:t>
            </a:r>
            <a:r>
              <a:rPr lang="en-US" altLang="zh-CN" baseline="-25000" dirty="0" smtClean="0"/>
              <a:t>F</a:t>
            </a:r>
          </a:p>
          <a:p>
            <a:pPr lvl="1"/>
            <a:r>
              <a:rPr lang="en-US" altLang="zh-CN" dirty="0" smtClean="0"/>
              <a:t>E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 </a:t>
            </a:r>
            <a:r>
              <a:rPr lang="zh-CN" altLang="en-US" dirty="0" smtClean="0"/>
              <a:t>被电子填充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没有明显的陷阱效应</a:t>
            </a:r>
            <a:endParaRPr lang="en-US" altLang="zh-CN" dirty="0" smtClean="0"/>
          </a:p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&gt;E</a:t>
            </a:r>
            <a:r>
              <a:rPr lang="en-US" altLang="zh-CN" baseline="-25000" dirty="0" smtClean="0"/>
              <a:t>F</a:t>
            </a:r>
          </a:p>
          <a:p>
            <a:pPr lvl="1"/>
            <a:r>
              <a:rPr lang="zh-CN" altLang="en-US" dirty="0" smtClean="0"/>
              <a:t>基本为空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有利于陷阱效应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电子被激发到导带的几率增加</a:t>
            </a:r>
            <a:endParaRPr lang="en-US" altLang="zh-CN" dirty="0" smtClean="0"/>
          </a:p>
          <a:p>
            <a:r>
              <a:rPr lang="en-US" altLang="zh-CN" dirty="0">
                <a:solidFill>
                  <a:prstClr val="black"/>
                </a:solidFill>
              </a:rPr>
              <a:t>E</a:t>
            </a:r>
            <a:r>
              <a:rPr lang="en-US" altLang="zh-CN" baseline="-25000" dirty="0">
                <a:solidFill>
                  <a:prstClr val="black"/>
                </a:solidFill>
              </a:rPr>
              <a:t>t</a:t>
            </a:r>
            <a:r>
              <a:rPr lang="en-US" altLang="zh-CN" dirty="0" smtClean="0"/>
              <a:t>&gt;E</a:t>
            </a:r>
            <a:r>
              <a:rPr lang="en-US" altLang="zh-CN" baseline="-25000" dirty="0" smtClean="0"/>
              <a:t>F</a:t>
            </a:r>
            <a:r>
              <a:rPr lang="en-US" altLang="zh-CN" dirty="0" smtClean="0"/>
              <a:t>, </a:t>
            </a:r>
            <a:r>
              <a:rPr lang="zh-CN" altLang="en-US" dirty="0"/>
              <a:t>越</a:t>
            </a:r>
            <a:r>
              <a:rPr lang="zh-CN" altLang="en-US" dirty="0" smtClean="0"/>
              <a:t>接近费米能级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F</a:t>
            </a:r>
            <a:r>
              <a:rPr lang="en-US" altLang="zh-CN" dirty="0" smtClean="0"/>
              <a:t>, </a:t>
            </a:r>
            <a:r>
              <a:rPr lang="zh-CN" altLang="en-US" dirty="0" smtClean="0"/>
              <a:t>陷阱效应越明显</a:t>
            </a: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9"/>
          <a:stretch>
            <a:fillRect/>
          </a:stretch>
        </p:blipFill>
        <p:spPr bwMode="auto">
          <a:xfrm>
            <a:off x="5126038" y="1600200"/>
            <a:ext cx="354965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2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601913"/>
            <a:ext cx="8305800" cy="3348037"/>
          </a:xfrm>
        </p:spPr>
        <p:txBody>
          <a:bodyPr/>
          <a:lstStyle/>
          <a:p>
            <a:r>
              <a:rPr lang="zh-CN" altLang="en-US" dirty="0" smtClean="0"/>
              <a:t>没有明显的陷阱效应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电子为多数载流子</a:t>
            </a:r>
            <a:r>
              <a:rPr lang="zh-CN" altLang="en-US" dirty="0"/>
              <a:t>且</a:t>
            </a:r>
            <a:r>
              <a:rPr lang="zh-CN" altLang="en-US" dirty="0" smtClean="0"/>
              <a:t>掺杂浓度不高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可以与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相比拟</a:t>
            </a:r>
            <a:endParaRPr lang="en-US" altLang="zh-CN" dirty="0" smtClean="0"/>
          </a:p>
          <a:p>
            <a:r>
              <a:rPr lang="zh-CN" altLang="en-US" dirty="0" smtClean="0"/>
              <a:t>实际的陷阱通常是少数载流子陷阱。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818109-8BD7-4126-AA8A-F67FC0701423}" type="slidenum"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7044" name="Object 9"/>
          <p:cNvGraphicFramePr>
            <a:graphicFrameLocks noChangeAspect="1"/>
          </p:cNvGraphicFramePr>
          <p:nvPr/>
        </p:nvGraphicFramePr>
        <p:xfrm>
          <a:off x="755650" y="1371600"/>
          <a:ext cx="3327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" name="公式" r:id="rId4" imgW="1167893" imgH="431613" progId="Equation.3">
                  <p:embed/>
                </p:oleObj>
              </mc:Choice>
              <mc:Fallback>
                <p:oleObj name="公式" r:id="rId4" imgW="116789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71600"/>
                        <a:ext cx="332740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标题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915988"/>
          </a:xfrm>
        </p:spPr>
        <p:txBody>
          <a:bodyPr/>
          <a:lstStyle/>
          <a:p>
            <a:pPr algn="l"/>
            <a:r>
              <a:rPr lang="zh-CN" altLang="en-US" smtClean="0">
                <a:solidFill>
                  <a:schemeClr val="tx2"/>
                </a:solidFill>
              </a:rPr>
              <a:t>电子陷阱</a:t>
            </a:r>
          </a:p>
        </p:txBody>
      </p:sp>
    </p:spTree>
    <p:extLst>
      <p:ext uri="{BB962C8B-B14F-4D97-AF65-F5344CB8AC3E}">
        <p14:creationId xmlns:p14="http://schemas.microsoft.com/office/powerpoint/2010/main" val="4203567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chemeClr val="tx2"/>
                </a:solidFill>
              </a:rPr>
              <a:t>陷阱效应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陷阱的存在增加了从非平衡态向平衡态弛豫的时间</a:t>
            </a:r>
            <a:endParaRPr lang="en-US" altLang="zh-CN" smtClean="0"/>
          </a:p>
          <a:p>
            <a:pPr lvl="1"/>
            <a:r>
              <a:rPr lang="zh-CN" altLang="en-US" smtClean="0"/>
              <a:t>被激发到导带</a:t>
            </a:r>
            <a:r>
              <a:rPr lang="en-US" altLang="zh-CN" smtClean="0"/>
              <a:t>CB</a:t>
            </a:r>
          </a:p>
          <a:p>
            <a:pPr lvl="1"/>
            <a:r>
              <a:rPr lang="zh-CN" altLang="en-US" smtClean="0"/>
              <a:t>通过复合中心复合</a:t>
            </a:r>
          </a:p>
        </p:txBody>
      </p:sp>
      <p:grpSp>
        <p:nvGrpSpPr>
          <p:cNvPr id="89092" name="Group 19"/>
          <p:cNvGrpSpPr>
            <a:grpSpLocks/>
          </p:cNvGrpSpPr>
          <p:nvPr/>
        </p:nvGrpSpPr>
        <p:grpSpPr bwMode="auto">
          <a:xfrm>
            <a:off x="7904163" y="3273425"/>
            <a:ext cx="0" cy="2224088"/>
            <a:chOff x="2245" y="935"/>
            <a:chExt cx="0" cy="1361"/>
          </a:xfrm>
        </p:grpSpPr>
        <p:sp>
          <p:nvSpPr>
            <p:cNvPr id="56" name="Line 14"/>
            <p:cNvSpPr>
              <a:spLocks noChangeShapeType="1"/>
            </p:cNvSpPr>
            <p:nvPr/>
          </p:nvSpPr>
          <p:spPr bwMode="auto">
            <a:xfrm flipV="1">
              <a:off x="2245" y="935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 i="1" kern="0">
                <a:solidFill>
                  <a:srgbClr val="1F497D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>
              <a:off x="2245" y="1706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 i="1" kern="0">
                <a:solidFill>
                  <a:srgbClr val="1F497D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731125" y="4051300"/>
            <a:ext cx="512763" cy="4603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1" kern="0">
                <a:solidFill>
                  <a:srgbClr val="1F497D"/>
                </a:solidFill>
                <a:latin typeface="Garamond" panose="02020404030301010803" pitchFamily="18" charset="0"/>
              </a:rPr>
              <a:t>E</a:t>
            </a:r>
            <a:r>
              <a:rPr lang="en-US" altLang="zh-CN" sz="2400" b="1" i="1" kern="0" baseline="-25000">
                <a:solidFill>
                  <a:srgbClr val="1F497D"/>
                </a:solidFill>
                <a:latin typeface="Garamond" panose="02020404030301010803" pitchFamily="18" charset="0"/>
              </a:rPr>
              <a:t>g</a:t>
            </a:r>
            <a:endParaRPr lang="en-US" altLang="zh-CN" sz="2400" b="1" i="1" kern="0">
              <a:solidFill>
                <a:srgbClr val="1F497D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Line 4"/>
          <p:cNvSpPr>
            <a:spLocks noChangeShapeType="1"/>
          </p:cNvSpPr>
          <p:nvPr/>
        </p:nvSpPr>
        <p:spPr bwMode="auto">
          <a:xfrm>
            <a:off x="5145088" y="3198813"/>
            <a:ext cx="2068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 i="1" kern="0">
              <a:solidFill>
                <a:srgbClr val="1F497D"/>
              </a:solidFill>
              <a:latin typeface="Garamond" panose="02020404030301010803" pitchFamily="18" charset="0"/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5145088" y="5497513"/>
            <a:ext cx="2068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 i="1" kern="0">
              <a:solidFill>
                <a:srgbClr val="1F497D"/>
              </a:solidFill>
              <a:latin typeface="Garamond" panose="02020404030301010803" pitchFamily="18" charset="0"/>
            </a:endParaRPr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 flipV="1">
            <a:off x="5145088" y="3717925"/>
            <a:ext cx="191611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 i="1" kern="0">
              <a:solidFill>
                <a:srgbClr val="1F497D"/>
              </a:solidFill>
              <a:latin typeface="Garamond" panose="02020404030301010803" pitchFamily="18" charset="0"/>
            </a:endParaRPr>
          </a:p>
        </p:txBody>
      </p:sp>
      <p:sp>
        <p:nvSpPr>
          <p:cNvPr id="53" name="Text Box 17"/>
          <p:cNvSpPr txBox="1">
            <a:spLocks noChangeArrowheads="1"/>
          </p:cNvSpPr>
          <p:nvPr/>
        </p:nvSpPr>
        <p:spPr bwMode="auto">
          <a:xfrm>
            <a:off x="7169150" y="3475038"/>
            <a:ext cx="466725" cy="4603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1" kern="0" dirty="0">
                <a:solidFill>
                  <a:srgbClr val="1F497D"/>
                </a:solidFill>
                <a:latin typeface="Garamond" panose="02020404030301010803" pitchFamily="18" charset="0"/>
              </a:rPr>
              <a:t>E</a:t>
            </a:r>
            <a:r>
              <a:rPr lang="en-US" altLang="zh-CN" sz="2400" b="1" i="1" kern="0" baseline="-25000" dirty="0">
                <a:solidFill>
                  <a:srgbClr val="1F497D"/>
                </a:solidFill>
                <a:latin typeface="Garamond" panose="02020404030301010803" pitchFamily="18" charset="0"/>
              </a:rPr>
              <a:t>t</a:t>
            </a:r>
            <a:endParaRPr lang="en-US" altLang="zh-CN" sz="2400" b="1" i="1" kern="0" dirty="0">
              <a:solidFill>
                <a:srgbClr val="1F497D"/>
              </a:solidFill>
              <a:latin typeface="Garamond" panose="02020404030301010803" pitchFamily="18" charset="0"/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6267450" y="3716338"/>
            <a:ext cx="153988" cy="1492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i="1" kern="0">
              <a:solidFill>
                <a:srgbClr val="1F497D"/>
              </a:solidFill>
              <a:latin typeface="Garamond" panose="02020404030301010803" pitchFamily="18" charset="0"/>
            </a:endParaRPr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 flipV="1">
            <a:off x="6345238" y="3186113"/>
            <a:ext cx="0" cy="519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 i="1" kern="0">
              <a:solidFill>
                <a:srgbClr val="1F497D"/>
              </a:solidFill>
              <a:latin typeface="Garamond" panose="02020404030301010803" pitchFamily="18" charset="0"/>
            </a:endParaRPr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5237163" y="4019550"/>
            <a:ext cx="1728787" cy="40163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kern="0" dirty="0">
                <a:solidFill>
                  <a:srgbClr val="1F497D"/>
                </a:solidFill>
              </a:rPr>
              <a:t>Electron trap</a:t>
            </a:r>
            <a:endParaRPr lang="zh-CN" altLang="en-US" sz="2000" b="1" kern="0" dirty="0">
              <a:solidFill>
                <a:srgbClr val="1F497D"/>
              </a:solidFill>
            </a:endParaRP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7207250" y="2924175"/>
            <a:ext cx="536575" cy="4587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1" kern="0" dirty="0">
                <a:solidFill>
                  <a:srgbClr val="1F497D"/>
                </a:solidFill>
                <a:latin typeface="Garamond" panose="02020404030301010803" pitchFamily="18" charset="0"/>
              </a:rPr>
              <a:t>E</a:t>
            </a:r>
            <a:r>
              <a:rPr lang="en-US" altLang="zh-CN" sz="2400" b="1" i="1" kern="0" baseline="-25000" dirty="0">
                <a:solidFill>
                  <a:srgbClr val="1F497D"/>
                </a:solidFill>
                <a:latin typeface="Garamond" panose="02020404030301010803" pitchFamily="18" charset="0"/>
              </a:rPr>
              <a:t>C</a:t>
            </a:r>
            <a:endParaRPr lang="en-US" altLang="zh-CN" sz="2400" b="1" i="1" kern="0" dirty="0">
              <a:solidFill>
                <a:srgbClr val="1F497D"/>
              </a:solidFill>
              <a:latin typeface="Garamond" panose="02020404030301010803" pitchFamily="18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7199313" y="5194300"/>
            <a:ext cx="539750" cy="4603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1" kern="0" dirty="0">
                <a:solidFill>
                  <a:srgbClr val="1F497D"/>
                </a:solidFill>
                <a:latin typeface="Garamond" panose="02020404030301010803" pitchFamily="18" charset="0"/>
              </a:rPr>
              <a:t>E</a:t>
            </a:r>
            <a:r>
              <a:rPr lang="en-US" altLang="zh-CN" sz="2400" b="1" i="1" kern="0" baseline="-25000" dirty="0">
                <a:solidFill>
                  <a:srgbClr val="1F497D"/>
                </a:solidFill>
                <a:latin typeface="Garamond" panose="02020404030301010803" pitchFamily="18" charset="0"/>
              </a:rPr>
              <a:t>V</a:t>
            </a:r>
            <a:endParaRPr lang="en-US" altLang="zh-CN" sz="2400" b="1" i="1" kern="0" dirty="0">
              <a:solidFill>
                <a:srgbClr val="1F497D"/>
              </a:solidFill>
              <a:latin typeface="Garamond" panose="02020404030301010803" pitchFamily="18" charset="0"/>
            </a:endParaRPr>
          </a:p>
        </p:txBody>
      </p:sp>
      <p:sp>
        <p:nvSpPr>
          <p:cNvPr id="58" name="Oval 12"/>
          <p:cNvSpPr>
            <a:spLocks noChangeArrowheads="1"/>
          </p:cNvSpPr>
          <p:nvPr/>
        </p:nvSpPr>
        <p:spPr bwMode="auto">
          <a:xfrm>
            <a:off x="6646863" y="3063875"/>
            <a:ext cx="153987" cy="1492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i="1" kern="0">
              <a:solidFill>
                <a:srgbClr val="1F497D"/>
              </a:solidFill>
              <a:latin typeface="Garamond" panose="02020404030301010803" pitchFamily="18" charset="0"/>
            </a:endParaRPr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>
            <a:off x="6729413" y="3213100"/>
            <a:ext cx="0" cy="517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 i="1" kern="0">
              <a:solidFill>
                <a:srgbClr val="1F497D"/>
              </a:solidFill>
              <a:latin typeface="Garamond" panose="02020404030301010803" pitchFamily="18" charset="0"/>
            </a:endParaRPr>
          </a:p>
        </p:txBody>
      </p:sp>
      <p:sp>
        <p:nvSpPr>
          <p:cNvPr id="60" name="Line 11"/>
          <p:cNvSpPr>
            <a:spLocks noChangeShapeType="1"/>
          </p:cNvSpPr>
          <p:nvPr/>
        </p:nvSpPr>
        <p:spPr bwMode="auto">
          <a:xfrm>
            <a:off x="6729413" y="3775075"/>
            <a:ext cx="0" cy="1722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 i="1" kern="0">
              <a:solidFill>
                <a:srgbClr val="1F497D"/>
              </a:solidFill>
              <a:latin typeface="Garamond" panose="02020404030301010803" pitchFamily="18" charset="0"/>
            </a:endParaRPr>
          </a:p>
        </p:txBody>
      </p:sp>
      <p:sp>
        <p:nvSpPr>
          <p:cNvPr id="61" name="Oval 12"/>
          <p:cNvSpPr>
            <a:spLocks noChangeArrowheads="1"/>
          </p:cNvSpPr>
          <p:nvPr/>
        </p:nvSpPr>
        <p:spPr bwMode="auto">
          <a:xfrm>
            <a:off x="6656388" y="5516563"/>
            <a:ext cx="153987" cy="1492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i="1" kern="0">
              <a:solidFill>
                <a:srgbClr val="1F497D"/>
              </a:solidFill>
              <a:latin typeface="Garamond" panose="02020404030301010803" pitchFamily="18" charset="0"/>
            </a:endParaRPr>
          </a:p>
        </p:txBody>
      </p:sp>
      <p:sp>
        <p:nvSpPr>
          <p:cNvPr id="89109" name="Rectangle 6"/>
          <p:cNvSpPr txBox="1">
            <a:spLocks noChangeArrowheads="1"/>
          </p:cNvSpPr>
          <p:nvPr/>
        </p:nvSpPr>
        <p:spPr bwMode="auto">
          <a:xfrm>
            <a:off x="7988300" y="6310313"/>
            <a:ext cx="89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97658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2"/>
          <p:cNvSpPr>
            <a:spLocks noGrp="1"/>
          </p:cNvSpPr>
          <p:nvPr>
            <p:ph type="title"/>
          </p:nvPr>
        </p:nvSpPr>
        <p:spPr>
          <a:xfrm>
            <a:off x="395288" y="136525"/>
            <a:ext cx="8229600" cy="915988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陷阱和复合中心的区别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83076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n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err="1" smtClean="0">
                <a:solidFill>
                  <a:srgbClr val="FF0000"/>
                </a:solidFill>
              </a:rPr>
              <a:t>p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之间的关系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spcBef>
                <a:spcPct val="0"/>
              </a:spcBef>
            </a:pPr>
            <a:r>
              <a:rPr lang="zh-CN" altLang="en-US" sz="2400" dirty="0" smtClean="0"/>
              <a:t>有效复合中心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>
                <a:ea typeface="楷体_GB2312" pitchFamily="1" charset="-122"/>
              </a:rPr>
              <a:t>r</a:t>
            </a:r>
            <a:r>
              <a:rPr lang="en-US" altLang="zh-CN" sz="2400" baseline="-25000" dirty="0" err="1" smtClean="0">
                <a:ea typeface="楷体_GB2312" pitchFamily="1" charset="-122"/>
              </a:rPr>
              <a:t>n</a:t>
            </a:r>
            <a:r>
              <a:rPr lang="en-US" altLang="zh-CN" sz="2400" dirty="0" err="1" smtClean="0">
                <a:ea typeface="楷体_GB2312" pitchFamily="1" charset="-122"/>
              </a:rPr>
              <a:t>≈r</a:t>
            </a:r>
            <a:r>
              <a:rPr lang="en-US" altLang="zh-CN" sz="2400" baseline="-25000" dirty="0" err="1" smtClean="0">
                <a:ea typeface="楷体_GB2312" pitchFamily="1" charset="-122"/>
              </a:rPr>
              <a:t>p</a:t>
            </a:r>
            <a:endParaRPr lang="en-US" altLang="zh-CN" sz="2400" baseline="-25000" dirty="0" smtClean="0">
              <a:ea typeface="楷体_GB2312" pitchFamily="1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z="2400" dirty="0" smtClean="0">
                <a:ea typeface="楷体_GB2312" pitchFamily="1" charset="-122"/>
              </a:rPr>
              <a:t>陷阱类型：电子陷阱 </a:t>
            </a:r>
            <a:r>
              <a:rPr kumimoji="1" lang="en-US" altLang="zh-CN" sz="2400" i="1" dirty="0" smtClean="0"/>
              <a:t>r</a:t>
            </a:r>
            <a:r>
              <a:rPr kumimoji="1" lang="en-US" altLang="zh-CN" sz="2400" baseline="-25000" dirty="0" smtClean="0"/>
              <a:t>n</a:t>
            </a:r>
            <a:r>
              <a:rPr kumimoji="1" lang="en-US" altLang="zh-CN" sz="2400" dirty="0" smtClean="0"/>
              <a:t>&gt;&gt;</a:t>
            </a:r>
            <a:r>
              <a:rPr kumimoji="1" lang="en-US" altLang="zh-CN" sz="2400" i="1" dirty="0" err="1" smtClean="0"/>
              <a:t>r</a:t>
            </a:r>
            <a:r>
              <a:rPr kumimoji="1" lang="en-US" altLang="zh-CN" sz="2400" baseline="-25000" dirty="0" err="1" smtClean="0"/>
              <a:t>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空穴陷阱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kumimoji="1" lang="en-US" altLang="zh-CN" sz="2400" i="1" dirty="0" err="1" smtClean="0"/>
              <a:t>r</a:t>
            </a:r>
            <a:r>
              <a:rPr kumimoji="1" lang="en-US" altLang="zh-CN" sz="2400" baseline="-25000" dirty="0" err="1" smtClean="0"/>
              <a:t>p</a:t>
            </a:r>
            <a:r>
              <a:rPr kumimoji="1" lang="en-US" altLang="zh-CN" sz="2400" dirty="0" smtClean="0"/>
              <a:t>&gt;&gt;</a:t>
            </a:r>
            <a:r>
              <a:rPr kumimoji="1" lang="en-US" altLang="zh-CN" sz="2400" i="1" dirty="0" smtClean="0"/>
              <a:t>r</a:t>
            </a:r>
            <a:r>
              <a:rPr kumimoji="1" lang="en-US" altLang="zh-CN" sz="2400" baseline="-25000" dirty="0" smtClean="0"/>
              <a:t>n</a:t>
            </a:r>
          </a:p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rgbClr val="FF0000"/>
                </a:solidFill>
              </a:rPr>
              <a:t>电子的运动路径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spcBef>
                <a:spcPct val="0"/>
              </a:spcBef>
            </a:pPr>
            <a:r>
              <a:rPr kumimoji="1" lang="zh-CN" altLang="en-US" sz="2400" dirty="0" smtClean="0"/>
              <a:t>复合中心的电子落入价带，直接与价带的空穴相复合</a:t>
            </a:r>
            <a:r>
              <a:rPr kumimoji="1" lang="en-US" altLang="zh-CN" sz="2400" dirty="0" smtClean="0"/>
              <a:t>;</a:t>
            </a:r>
            <a:endParaRPr kumimoji="1" lang="zh-CN" altLang="en-US" sz="2400" dirty="0" smtClean="0"/>
          </a:p>
          <a:p>
            <a:pPr lvl="1">
              <a:spcBef>
                <a:spcPct val="0"/>
              </a:spcBef>
            </a:pPr>
            <a:r>
              <a:rPr kumimoji="1" lang="zh-CN" altLang="en-US" sz="2400" dirty="0" smtClean="0"/>
              <a:t>陷阱上的电子，首先被激发到导电，然后通过有效复合中心与空穴复合；</a:t>
            </a:r>
          </a:p>
          <a:p>
            <a:pPr>
              <a:spcBef>
                <a:spcPct val="0"/>
              </a:spcBef>
            </a:pPr>
            <a:r>
              <a:rPr kumimoji="1" lang="zh-CN" altLang="en-US" sz="2800" dirty="0" smtClean="0">
                <a:solidFill>
                  <a:srgbClr val="FF0000"/>
                </a:solidFill>
              </a:rPr>
              <a:t>最有效的杂质能级的位置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 lvl="1">
              <a:spcBef>
                <a:spcPct val="0"/>
              </a:spcBef>
            </a:pPr>
            <a:r>
              <a:rPr kumimoji="1" lang="zh-CN" altLang="en-US" sz="2400" dirty="0" smtClean="0"/>
              <a:t>复合中心：接近禁带中心</a:t>
            </a:r>
          </a:p>
          <a:p>
            <a:pPr lvl="1">
              <a:spcBef>
                <a:spcPct val="0"/>
              </a:spcBef>
            </a:pPr>
            <a:r>
              <a:rPr kumimoji="1" lang="zh-CN" altLang="en-US" sz="2400" dirty="0" smtClean="0"/>
              <a:t>陷阱：等于</a:t>
            </a:r>
            <a:r>
              <a:rPr kumimoji="1" lang="en-US" altLang="zh-CN" sz="2400" dirty="0" smtClean="0"/>
              <a:t>E</a:t>
            </a:r>
            <a:r>
              <a:rPr kumimoji="1" lang="en-US" altLang="zh-CN" sz="2400" baseline="-25000" dirty="0" smtClean="0"/>
              <a:t>F</a:t>
            </a:r>
            <a:r>
              <a:rPr kumimoji="1" lang="zh-CN" altLang="en-US" sz="2400" dirty="0" smtClean="0"/>
              <a:t> </a:t>
            </a:r>
          </a:p>
          <a:p>
            <a:endParaRPr lang="zh-CN" altLang="en-US" sz="2800" dirty="0" smtClean="0"/>
          </a:p>
        </p:txBody>
      </p:sp>
      <p:sp>
        <p:nvSpPr>
          <p:cNvPr id="90116" name="Rectangle 6"/>
          <p:cNvSpPr txBox="1">
            <a:spLocks noChangeArrowheads="1"/>
          </p:cNvSpPr>
          <p:nvPr/>
        </p:nvSpPr>
        <p:spPr bwMode="auto">
          <a:xfrm>
            <a:off x="7988300" y="6310313"/>
            <a:ext cx="89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17221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68BD489-497E-4EA4-9E52-AF5FF09211B5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zh-CN" smtClean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400" b="1">
                <a:solidFill>
                  <a:srgbClr val="000033"/>
                </a:solidFill>
              </a:rPr>
              <a:t>陷阱上的电子对电导的间接贡献 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152400" y="1778000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33"/>
                </a:solidFill>
              </a:rPr>
              <a:t>没有陷阱时： </a:t>
            </a: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4005263" y="3309938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33"/>
              </a:solidFill>
            </a:endParaRPr>
          </a:p>
        </p:txBody>
      </p:sp>
      <p:graphicFrame>
        <p:nvGraphicFramePr>
          <p:cNvPr id="91142" name="Object 5"/>
          <p:cNvGraphicFramePr>
            <a:graphicFrameLocks noChangeAspect="1"/>
          </p:cNvGraphicFramePr>
          <p:nvPr/>
        </p:nvGraphicFramePr>
        <p:xfrm>
          <a:off x="990600" y="2133600"/>
          <a:ext cx="38862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0" r:id="rId3" imgW="1129810" imgH="241195" progId="Equation.3">
                  <p:embed/>
                </p:oleObj>
              </mc:Choice>
              <mc:Fallback>
                <p:oleObj r:id="rId3" imgW="112981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38862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Rectangle 6"/>
          <p:cNvSpPr>
            <a:spLocks noChangeArrowheads="1"/>
          </p:cNvSpPr>
          <p:nvPr/>
        </p:nvSpPr>
        <p:spPr bwMode="auto">
          <a:xfrm>
            <a:off x="3562350" y="3309938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33"/>
              </a:solidFill>
            </a:endParaRPr>
          </a:p>
        </p:txBody>
      </p:sp>
      <p:graphicFrame>
        <p:nvGraphicFramePr>
          <p:cNvPr id="91144" name="Object 7"/>
          <p:cNvGraphicFramePr>
            <a:graphicFrameLocks noChangeAspect="1"/>
          </p:cNvGraphicFramePr>
          <p:nvPr/>
        </p:nvGraphicFramePr>
        <p:xfrm>
          <a:off x="1447800" y="2895600"/>
          <a:ext cx="75438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1" r:id="rId5" imgW="2019300" imgH="241300" progId="Equation.3">
                  <p:embed/>
                </p:oleObj>
              </mc:Choice>
              <mc:Fallback>
                <p:oleObj r:id="rId5" imgW="2019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95600"/>
                        <a:ext cx="75438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5" name="Rectangle 8"/>
          <p:cNvSpPr>
            <a:spLocks noChangeArrowheads="1"/>
          </p:cNvSpPr>
          <p:nvPr/>
        </p:nvSpPr>
        <p:spPr bwMode="auto">
          <a:xfrm>
            <a:off x="4214813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33"/>
              </a:solidFill>
            </a:endParaRPr>
          </a:p>
        </p:txBody>
      </p:sp>
      <p:graphicFrame>
        <p:nvGraphicFramePr>
          <p:cNvPr id="91146" name="Object 9"/>
          <p:cNvGraphicFramePr>
            <a:graphicFrameLocks noChangeAspect="1"/>
          </p:cNvGraphicFramePr>
          <p:nvPr/>
        </p:nvGraphicFramePr>
        <p:xfrm>
          <a:off x="1447800" y="3581400"/>
          <a:ext cx="2590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2" r:id="rId7" imgW="711200" imgH="228600" progId="Equation.3">
                  <p:embed/>
                </p:oleObj>
              </mc:Choice>
              <mc:Fallback>
                <p:oleObj r:id="rId7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2590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7" name="Rectangle 10"/>
          <p:cNvSpPr>
            <a:spLocks noChangeArrowheads="1"/>
          </p:cNvSpPr>
          <p:nvPr/>
        </p:nvSpPr>
        <p:spPr bwMode="auto">
          <a:xfrm>
            <a:off x="152400" y="4292600"/>
            <a:ext cx="312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33"/>
                </a:solidFill>
              </a:rPr>
              <a:t> </a:t>
            </a:r>
            <a:r>
              <a:rPr kumimoji="1" lang="zh-CN" altLang="en-US" sz="3200" b="1" dirty="0">
                <a:solidFill>
                  <a:srgbClr val="000033"/>
                </a:solidFill>
              </a:rPr>
              <a:t>有电子陷阱：</a:t>
            </a:r>
            <a:r>
              <a:rPr kumimoji="1" lang="zh-CN" altLang="en-US" b="1" dirty="0">
                <a:solidFill>
                  <a:srgbClr val="000033"/>
                </a:solidFill>
              </a:rPr>
              <a:t> </a:t>
            </a:r>
            <a:endParaRPr kumimoji="1" lang="zh-CN" altLang="en-US" sz="2400" b="1" dirty="0">
              <a:solidFill>
                <a:srgbClr val="000033"/>
              </a:solidFill>
            </a:endParaRPr>
          </a:p>
        </p:txBody>
      </p:sp>
      <p:sp>
        <p:nvSpPr>
          <p:cNvPr id="91148" name="Rectangle 11"/>
          <p:cNvSpPr>
            <a:spLocks noChangeArrowheads="1"/>
          </p:cNvSpPr>
          <p:nvPr/>
        </p:nvSpPr>
        <p:spPr bwMode="auto">
          <a:xfrm>
            <a:off x="4110038" y="3328988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33"/>
              </a:solidFill>
            </a:endParaRPr>
          </a:p>
        </p:txBody>
      </p:sp>
      <p:graphicFrame>
        <p:nvGraphicFramePr>
          <p:cNvPr id="91149" name="Object 12"/>
          <p:cNvGraphicFramePr>
            <a:graphicFrameLocks noChangeAspect="1"/>
          </p:cNvGraphicFramePr>
          <p:nvPr/>
        </p:nvGraphicFramePr>
        <p:xfrm>
          <a:off x="2659063" y="4191000"/>
          <a:ext cx="32083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3" name="Equation" r:id="rId9" imgW="876300" imgH="228600" progId="Equation.3">
                  <p:embed/>
                </p:oleObj>
              </mc:Choice>
              <mc:Fallback>
                <p:oleObj name="Equation" r:id="rId9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4191000"/>
                        <a:ext cx="32083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0" name="Object 2"/>
          <p:cNvGraphicFramePr>
            <a:graphicFrameLocks noChangeAspect="1"/>
          </p:cNvGraphicFramePr>
          <p:nvPr/>
        </p:nvGraphicFramePr>
        <p:xfrm>
          <a:off x="611188" y="5168900"/>
          <a:ext cx="784701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4" name="Equation" r:id="rId11" imgW="2387600" imgH="241300" progId="Equation.3">
                  <p:embed/>
                </p:oleObj>
              </mc:Choice>
              <mc:Fallback>
                <p:oleObj name="Equation" r:id="rId11" imgW="2387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168900"/>
                        <a:ext cx="7847012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1" name="Object 3"/>
          <p:cNvGraphicFramePr>
            <a:graphicFrameLocks noChangeAspect="1"/>
          </p:cNvGraphicFramePr>
          <p:nvPr/>
        </p:nvGraphicFramePr>
        <p:xfrm>
          <a:off x="1116013" y="6015038"/>
          <a:ext cx="33035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5" r:id="rId13" imgW="1117600" imgH="228600" progId="Equation.3">
                  <p:embed/>
                </p:oleObj>
              </mc:Choice>
              <mc:Fallback>
                <p:oleObj r:id="rId13" imgW="1117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015038"/>
                        <a:ext cx="330358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627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88E911A-5390-4A37-85EE-ED2CEE243F1D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zh-CN" smtClean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陷阱对非子寿命的影响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5105400" cy="4302125"/>
          </a:xfrm>
        </p:spPr>
        <p:txBody>
          <a:bodyPr/>
          <a:lstStyle/>
          <a:p>
            <a:r>
              <a:rPr lang="en-US" altLang="zh-CN" smtClean="0"/>
              <a:t>A </a:t>
            </a:r>
            <a:r>
              <a:rPr lang="zh-CN" altLang="en-US" smtClean="0"/>
              <a:t>：导带中电子的复合衰减</a:t>
            </a:r>
            <a:endParaRPr lang="en-US" altLang="zh-CN" smtClean="0"/>
          </a:p>
          <a:p>
            <a:r>
              <a:rPr lang="en-US" altLang="zh-CN" smtClean="0"/>
              <a:t>B</a:t>
            </a:r>
            <a:r>
              <a:rPr lang="zh-CN" altLang="en-US" smtClean="0"/>
              <a:t>：浅陷阱电子的衰减</a:t>
            </a:r>
            <a:endParaRPr lang="en-US" altLang="zh-CN" smtClean="0"/>
          </a:p>
          <a:p>
            <a:r>
              <a:rPr lang="en-US" altLang="zh-CN" smtClean="0"/>
              <a:t>C</a:t>
            </a:r>
            <a:r>
              <a:rPr lang="zh-CN" altLang="en-US" smtClean="0"/>
              <a:t>：深陷阱电子的衰减</a:t>
            </a:r>
            <a:endParaRPr lang="en-US" altLang="zh-CN" smtClean="0"/>
          </a:p>
          <a:p>
            <a:r>
              <a:rPr lang="zh-CN" altLang="en-US" smtClean="0"/>
              <a:t>陷阱的存在影响对寿命的测量：加一恒定光照使陷阱始终处于饱和状态。</a:t>
            </a:r>
          </a:p>
        </p:txBody>
      </p:sp>
      <p:grpSp>
        <p:nvGrpSpPr>
          <p:cNvPr id="92165" name="组合 12"/>
          <p:cNvGrpSpPr>
            <a:grpSpLocks/>
          </p:cNvGrpSpPr>
          <p:nvPr/>
        </p:nvGrpSpPr>
        <p:grpSpPr bwMode="auto">
          <a:xfrm>
            <a:off x="5365750" y="2590800"/>
            <a:ext cx="3662363" cy="2590800"/>
            <a:chOff x="5366267" y="2590800"/>
            <a:chExt cx="3662064" cy="2590800"/>
          </a:xfrm>
        </p:grpSpPr>
        <p:grpSp>
          <p:nvGrpSpPr>
            <p:cNvPr id="92166" name="组合 8"/>
            <p:cNvGrpSpPr>
              <a:grpSpLocks/>
            </p:cNvGrpSpPr>
            <p:nvPr/>
          </p:nvGrpSpPr>
          <p:grpSpPr bwMode="auto">
            <a:xfrm>
              <a:off x="5791200" y="2590800"/>
              <a:ext cx="2819400" cy="1905000"/>
              <a:chOff x="5791200" y="2590800"/>
              <a:chExt cx="2819400" cy="1905000"/>
            </a:xfrm>
          </p:grpSpPr>
          <p:sp>
            <p:nvSpPr>
              <p:cNvPr id="92170" name="Rectangle 4"/>
              <p:cNvSpPr>
                <a:spLocks noChangeArrowheads="1"/>
              </p:cNvSpPr>
              <p:nvPr/>
            </p:nvSpPr>
            <p:spPr bwMode="auto">
              <a:xfrm>
                <a:off x="5791200" y="2590800"/>
                <a:ext cx="2819400" cy="1905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33"/>
                  </a:solidFill>
                </a:endParaRPr>
              </a:p>
            </p:txBody>
          </p:sp>
          <p:sp>
            <p:nvSpPr>
              <p:cNvPr id="92171" name="Freeform 10"/>
              <p:cNvSpPr>
                <a:spLocks/>
              </p:cNvSpPr>
              <p:nvPr/>
            </p:nvSpPr>
            <p:spPr bwMode="auto">
              <a:xfrm>
                <a:off x="5791200" y="2895600"/>
                <a:ext cx="2819400" cy="1435100"/>
              </a:xfrm>
              <a:custGeom>
                <a:avLst/>
                <a:gdLst>
                  <a:gd name="T0" fmla="*/ 0 w 1776"/>
                  <a:gd name="T1" fmla="*/ 0 h 904"/>
                  <a:gd name="T2" fmla="*/ 2147483646 w 1776"/>
                  <a:gd name="T3" fmla="*/ 2147483646 h 904"/>
                  <a:gd name="T4" fmla="*/ 2147483646 w 1776"/>
                  <a:gd name="T5" fmla="*/ 2147483646 h 904"/>
                  <a:gd name="T6" fmla="*/ 2147483646 w 1776"/>
                  <a:gd name="T7" fmla="*/ 2147483646 h 904"/>
                  <a:gd name="T8" fmla="*/ 2147483646 w 1776"/>
                  <a:gd name="T9" fmla="*/ 2147483646 h 904"/>
                  <a:gd name="T10" fmla="*/ 2147483646 w 1776"/>
                  <a:gd name="T11" fmla="*/ 2147483646 h 904"/>
                  <a:gd name="T12" fmla="*/ 2147483646 w 1776"/>
                  <a:gd name="T13" fmla="*/ 2147483646 h 904"/>
                  <a:gd name="T14" fmla="*/ 2147483646 w 1776"/>
                  <a:gd name="T15" fmla="*/ 2147483646 h 904"/>
                  <a:gd name="T16" fmla="*/ 2147483646 w 1776"/>
                  <a:gd name="T17" fmla="*/ 2147483646 h 9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76"/>
                  <a:gd name="T28" fmla="*/ 0 h 904"/>
                  <a:gd name="T29" fmla="*/ 1776 w 1776"/>
                  <a:gd name="T30" fmla="*/ 904 h 90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76" h="904">
                    <a:moveTo>
                      <a:pt x="0" y="0"/>
                    </a:moveTo>
                    <a:cubicBezTo>
                      <a:pt x="108" y="12"/>
                      <a:pt x="216" y="24"/>
                      <a:pt x="288" y="48"/>
                    </a:cubicBezTo>
                    <a:cubicBezTo>
                      <a:pt x="360" y="72"/>
                      <a:pt x="368" y="120"/>
                      <a:pt x="432" y="144"/>
                    </a:cubicBezTo>
                    <a:cubicBezTo>
                      <a:pt x="496" y="168"/>
                      <a:pt x="600" y="160"/>
                      <a:pt x="672" y="192"/>
                    </a:cubicBezTo>
                    <a:cubicBezTo>
                      <a:pt x="744" y="224"/>
                      <a:pt x="792" y="304"/>
                      <a:pt x="864" y="336"/>
                    </a:cubicBezTo>
                    <a:cubicBezTo>
                      <a:pt x="936" y="368"/>
                      <a:pt x="1040" y="336"/>
                      <a:pt x="1104" y="384"/>
                    </a:cubicBezTo>
                    <a:cubicBezTo>
                      <a:pt x="1168" y="432"/>
                      <a:pt x="1184" y="544"/>
                      <a:pt x="1248" y="624"/>
                    </a:cubicBezTo>
                    <a:cubicBezTo>
                      <a:pt x="1312" y="704"/>
                      <a:pt x="1400" y="824"/>
                      <a:pt x="1488" y="864"/>
                    </a:cubicBezTo>
                    <a:cubicBezTo>
                      <a:pt x="1576" y="904"/>
                      <a:pt x="1676" y="884"/>
                      <a:pt x="1776" y="8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72" name="Text Box 11"/>
              <p:cNvSpPr txBox="1">
                <a:spLocks noChangeArrowheads="1"/>
              </p:cNvSpPr>
              <p:nvPr/>
            </p:nvSpPr>
            <p:spPr bwMode="auto">
              <a:xfrm>
                <a:off x="6461125" y="2781300"/>
                <a:ext cx="3492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33"/>
                    </a:solidFill>
                  </a:rPr>
                  <a:t>A</a:t>
                </a:r>
              </a:p>
            </p:txBody>
          </p:sp>
          <p:sp>
            <p:nvSpPr>
              <p:cNvPr id="92173" name="Text Box 12"/>
              <p:cNvSpPr txBox="1">
                <a:spLocks noChangeArrowheads="1"/>
              </p:cNvSpPr>
              <p:nvPr/>
            </p:nvSpPr>
            <p:spPr bwMode="auto">
              <a:xfrm>
                <a:off x="7042150" y="3048000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33"/>
                    </a:solidFill>
                  </a:rPr>
                  <a:t>B</a:t>
                </a:r>
              </a:p>
            </p:txBody>
          </p:sp>
          <p:sp>
            <p:nvSpPr>
              <p:cNvPr id="92174" name="Text Box 13"/>
              <p:cNvSpPr txBox="1">
                <a:spLocks noChangeArrowheads="1"/>
              </p:cNvSpPr>
              <p:nvPr/>
            </p:nvSpPr>
            <p:spPr bwMode="auto">
              <a:xfrm>
                <a:off x="7969250" y="3824288"/>
                <a:ext cx="3365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33"/>
                    </a:solidFill>
                  </a:rPr>
                  <a:t>C</a:t>
                </a:r>
              </a:p>
            </p:txBody>
          </p:sp>
        </p:grpSp>
        <p:sp>
          <p:nvSpPr>
            <p:cNvPr id="92167" name="TextBox 9"/>
            <p:cNvSpPr txBox="1">
              <a:spLocks noChangeArrowheads="1"/>
            </p:cNvSpPr>
            <p:nvPr/>
          </p:nvSpPr>
          <p:spPr bwMode="auto">
            <a:xfrm>
              <a:off x="6080626" y="4812268"/>
              <a:ext cx="23775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33"/>
                  </a:solidFill>
                </a:rPr>
                <a:t>p</a:t>
              </a:r>
              <a:r>
                <a:rPr lang="zh-CN" altLang="en-US">
                  <a:solidFill>
                    <a:srgbClr val="000033"/>
                  </a:solidFill>
                </a:rPr>
                <a:t>型硅的附加电导衰减</a:t>
              </a:r>
            </a:p>
          </p:txBody>
        </p:sp>
        <p:sp>
          <p:nvSpPr>
            <p:cNvPr id="92168" name="TextBox 10"/>
            <p:cNvSpPr txBox="1">
              <a:spLocks noChangeArrowheads="1"/>
            </p:cNvSpPr>
            <p:nvPr/>
          </p:nvSpPr>
          <p:spPr bwMode="auto">
            <a:xfrm>
              <a:off x="8382000" y="44958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33"/>
                  </a:solidFill>
                </a:rPr>
                <a:t>时间</a:t>
              </a:r>
            </a:p>
          </p:txBody>
        </p:sp>
        <p:sp>
          <p:nvSpPr>
            <p:cNvPr id="92169" name="TextBox 11"/>
            <p:cNvSpPr txBox="1">
              <a:spLocks noChangeArrowheads="1"/>
            </p:cNvSpPr>
            <p:nvPr/>
          </p:nvSpPr>
          <p:spPr bwMode="auto">
            <a:xfrm>
              <a:off x="5366267" y="3332202"/>
              <a:ext cx="46166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33"/>
                  </a:solidFill>
                </a:rPr>
                <a:t>电阻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3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chemeClr val="tx2"/>
                </a:solidFill>
              </a:rPr>
              <a:t>陷阱效应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3076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dirty="0" smtClean="0"/>
              <a:t>明显的陷阱效应</a:t>
            </a:r>
            <a:r>
              <a:rPr lang="en-US" altLang="zh-CN" sz="2800" dirty="0" smtClean="0"/>
              <a:t>: </a:t>
            </a:r>
            <a:r>
              <a:rPr lang="zh-CN" altLang="en-US" sz="2800" dirty="0" smtClean="0">
                <a:latin typeface="宋体" panose="02010600030101010101" pitchFamily="2" charset="-122"/>
              </a:rPr>
              <a:t>△</a:t>
            </a:r>
            <a:r>
              <a:rPr lang="en-US" altLang="zh-CN" sz="2800" i="1" dirty="0" err="1" smtClean="0">
                <a:latin typeface="宋体" panose="02010600030101010101" pitchFamily="2" charset="-122"/>
              </a:rPr>
              <a:t>n</a:t>
            </a:r>
            <a:r>
              <a:rPr lang="en-US" altLang="zh-CN" sz="2800" baseline="-25000" dirty="0" err="1" smtClean="0">
                <a:latin typeface="宋体" panose="02010600030101010101" pitchFamily="2" charset="-122"/>
              </a:rPr>
              <a:t>t</a:t>
            </a:r>
            <a:r>
              <a:rPr lang="en-US" altLang="zh-CN" sz="2800" dirty="0" smtClean="0">
                <a:latin typeface="宋体" panose="02010600030101010101" pitchFamily="2" charset="-122"/>
              </a:rPr>
              <a:t>≧△</a:t>
            </a:r>
            <a:r>
              <a:rPr lang="en-US" altLang="zh-CN" sz="2800" i="1" dirty="0" smtClean="0">
                <a:latin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宋体" panose="02010600030101010101" pitchFamily="2" charset="-122"/>
              </a:rPr>
              <a:t>(△</a:t>
            </a:r>
            <a:r>
              <a:rPr lang="en-US" altLang="zh-CN" sz="2800" i="1" dirty="0" smtClean="0">
                <a:latin typeface="宋体" panose="02010600030101010101" pitchFamily="2" charset="-122"/>
              </a:rPr>
              <a:t>p</a:t>
            </a:r>
            <a:r>
              <a:rPr lang="en-US" altLang="zh-CN" sz="2800" dirty="0" smtClean="0">
                <a:latin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</a:pPr>
            <a:r>
              <a:rPr lang="zh-CN" altLang="en-US" sz="2800" dirty="0" smtClean="0"/>
              <a:t>电子陷阱</a:t>
            </a:r>
            <a:r>
              <a:rPr lang="en-US" altLang="zh-CN" sz="2800" dirty="0" smtClean="0"/>
              <a:t>:</a:t>
            </a:r>
            <a:r>
              <a:rPr lang="zh-CN" altLang="en-US" sz="2800" dirty="0" smtClean="0">
                <a:latin typeface="楷体_GB2312" pitchFamily="1" charset="-122"/>
                <a:ea typeface="楷体_GB2312" pitchFamily="1" charset="-122"/>
              </a:rPr>
              <a:t> </a:t>
            </a:r>
            <a:r>
              <a:rPr kumimoji="1" lang="en-US" altLang="zh-CN" sz="2800" i="1" dirty="0" smtClean="0"/>
              <a:t>r</a:t>
            </a:r>
            <a:r>
              <a:rPr kumimoji="1" lang="en-US" altLang="zh-CN" sz="2800" baseline="-25000" dirty="0" smtClean="0"/>
              <a:t>n</a:t>
            </a:r>
            <a:r>
              <a:rPr kumimoji="1" lang="en-US" altLang="zh-CN" sz="2800" dirty="0" smtClean="0"/>
              <a:t>&gt;&gt;</a:t>
            </a:r>
            <a:r>
              <a:rPr kumimoji="1" lang="en-US" altLang="zh-CN" sz="2800" i="1" dirty="0" err="1" smtClean="0"/>
              <a:t>r</a:t>
            </a:r>
            <a:r>
              <a:rPr kumimoji="1" lang="en-US" altLang="zh-CN" sz="2800" baseline="-25000" dirty="0" err="1" smtClean="0"/>
              <a:t>p</a:t>
            </a:r>
            <a:r>
              <a:rPr lang="en-US" altLang="zh-CN" sz="2800" dirty="0" smtClean="0"/>
              <a:t>;</a:t>
            </a:r>
          </a:p>
          <a:p>
            <a:pPr>
              <a:spcBef>
                <a:spcPct val="0"/>
              </a:spcBef>
            </a:pPr>
            <a:r>
              <a:rPr lang="zh-CN" altLang="en-US" sz="2800" dirty="0" smtClean="0"/>
              <a:t>空穴陷阱</a:t>
            </a:r>
            <a:r>
              <a:rPr lang="en-US" altLang="zh-CN" sz="2800" dirty="0" smtClean="0"/>
              <a:t>: </a:t>
            </a:r>
            <a:r>
              <a:rPr kumimoji="1" lang="en-US" altLang="zh-CN" sz="2800" i="1" dirty="0" err="1" smtClean="0"/>
              <a:t>r</a:t>
            </a:r>
            <a:r>
              <a:rPr kumimoji="1" lang="en-US" altLang="zh-CN" sz="2800" baseline="-25000" dirty="0" err="1" smtClean="0"/>
              <a:t>p</a:t>
            </a:r>
            <a:r>
              <a:rPr kumimoji="1" lang="en-US" altLang="zh-CN" sz="2800" dirty="0" smtClean="0"/>
              <a:t>&gt;&gt;</a:t>
            </a:r>
            <a:r>
              <a:rPr kumimoji="1" lang="en-US" altLang="zh-CN" sz="2800" i="1" dirty="0" smtClean="0"/>
              <a:t>r</a:t>
            </a:r>
            <a:r>
              <a:rPr kumimoji="1" lang="en-US" altLang="zh-CN" sz="2800" baseline="-25000" dirty="0" smtClean="0"/>
              <a:t>n</a:t>
            </a:r>
          </a:p>
          <a:p>
            <a:pPr>
              <a:spcBef>
                <a:spcPct val="0"/>
              </a:spcBef>
            </a:pPr>
            <a:r>
              <a:rPr lang="zh-CN" altLang="en-US" sz="2800" dirty="0" smtClean="0"/>
              <a:t>少数载流子的陷阱效应较明显</a:t>
            </a:r>
          </a:p>
          <a:p>
            <a:pPr>
              <a:spcBef>
                <a:spcPct val="0"/>
              </a:spcBef>
            </a:pPr>
            <a:r>
              <a:rPr lang="zh-CN" altLang="en-US" sz="2800" dirty="0"/>
              <a:t>陷阱</a:t>
            </a:r>
            <a:r>
              <a:rPr lang="zh-CN" altLang="en-US" sz="2800" dirty="0" smtClean="0"/>
              <a:t>与费米能级重合时，最显著陷阱效应</a:t>
            </a:r>
          </a:p>
          <a:p>
            <a:r>
              <a:rPr lang="zh-CN" altLang="en-US" sz="2800" dirty="0" smtClean="0"/>
              <a:t>陷阱的存在大大增加了从非平衡态恢复到平衡态的时间</a:t>
            </a:r>
          </a:p>
          <a:p>
            <a:r>
              <a:rPr lang="zh-CN" altLang="en-US" sz="2800" dirty="0" smtClean="0"/>
              <a:t>虽然陷阱中的电子不参与导电，却能间接的反映在附加电导率中</a:t>
            </a:r>
          </a:p>
        </p:txBody>
      </p:sp>
    </p:spTree>
    <p:extLst>
      <p:ext uri="{BB962C8B-B14F-4D97-AF65-F5344CB8AC3E}">
        <p14:creationId xmlns:p14="http://schemas.microsoft.com/office/powerpoint/2010/main" val="25956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</a:p>
        </p:txBody>
      </p:sp>
      <p:pic>
        <p:nvPicPr>
          <p:cNvPr id="357379" name="Picture 1" descr="C:\Users\liucf\AppData\Roaming\Tencent\Users\360662121\QQ\WinTemp\RichOle\YOLXFAHU}L@Q`Q3{NUTSLP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341438"/>
            <a:ext cx="792638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72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539B203-B433-47B1-A59C-CB2614865A48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zh-CN" smtClean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5957" y="1844824"/>
            <a:ext cx="8839200" cy="4111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浓度不均匀而导致载流子（电子或空穴）从高浓度处向低浓度处逐渐运动；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扩散运动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由于载流子的浓度梯度引起的运动，载流子从浓度高的地方流向浓度低的地方。</a:t>
            </a:r>
            <a:r>
              <a:rPr lang="en-US" altLang="zh-CN" sz="2800" dirty="0" smtClean="0"/>
              <a:t> </a:t>
            </a:r>
          </a:p>
          <a:p>
            <a:pPr eaLnBrk="1" hangingPunct="1">
              <a:defRPr/>
            </a:pPr>
            <a:r>
              <a:rPr lang="zh-CN" altLang="en-US" sz="2800" dirty="0" smtClean="0"/>
              <a:t>光诱导</a:t>
            </a:r>
            <a:r>
              <a:rPr lang="zh-CN" altLang="en-US" sz="2800" dirty="0"/>
              <a:t>非平衡载流子，少数载流子从表面向内部扩散。</a:t>
            </a:r>
          </a:p>
          <a:p>
            <a:pPr eaLnBrk="1" hangingPunct="1">
              <a:defRPr/>
            </a:pPr>
            <a:endParaRPr lang="zh-CN" altLang="en-US" sz="2800" dirty="0" smtClean="0"/>
          </a:p>
          <a:p>
            <a:pPr eaLnBrk="1" hangingPunct="1">
              <a:defRPr/>
            </a:pPr>
            <a:endParaRPr lang="zh-CN" altLang="en-US" sz="2800" b="1" dirty="0" smtClean="0"/>
          </a:p>
          <a:p>
            <a:pPr eaLnBrk="1" hangingPunct="1"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7620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800" b="1" dirty="0">
                <a:solidFill>
                  <a:srgbClr val="000033"/>
                </a:solidFill>
                <a:latin typeface="宋体" panose="02010600030101010101" pitchFamily="2" charset="-122"/>
              </a:rPr>
              <a:t>§5.6 </a:t>
            </a:r>
            <a:r>
              <a:rPr kumimoji="1" lang="zh-CN" altLang="en-US" sz="4800" b="1" dirty="0">
                <a:solidFill>
                  <a:srgbClr val="000033"/>
                </a:solidFill>
                <a:latin typeface="宋体" panose="02010600030101010101" pitchFamily="2" charset="-122"/>
              </a:rPr>
              <a:t>载流子的扩散运动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4509121"/>
            <a:ext cx="2880320" cy="211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17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539B203-B433-47B1-A59C-CB2614865A48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zh-CN" smtClean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375195" y="52712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800" b="1" dirty="0" smtClean="0">
                <a:solidFill>
                  <a:srgbClr val="000033"/>
                </a:solidFill>
                <a:latin typeface="宋体" panose="02010600030101010101" pitchFamily="2" charset="-122"/>
              </a:rPr>
              <a:t>空穴的扩散</a:t>
            </a:r>
            <a:r>
              <a:rPr kumimoji="1" lang="zh-CN" altLang="en-US" sz="4800" b="1" dirty="0">
                <a:solidFill>
                  <a:srgbClr val="000033"/>
                </a:solidFill>
                <a:latin typeface="宋体" panose="02010600030101010101" pitchFamily="2" charset="-122"/>
              </a:rPr>
              <a:t>运动</a:t>
            </a:r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825382"/>
              </p:ext>
            </p:extLst>
          </p:nvPr>
        </p:nvGraphicFramePr>
        <p:xfrm>
          <a:off x="457201" y="2001837"/>
          <a:ext cx="2314600" cy="463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7" name="公式" r:id="rId3" imgW="1016000" imgH="203200" progId="Equation.3">
                  <p:embed/>
                </p:oleObj>
              </mc:Choice>
              <mc:Fallback>
                <p:oleObj name="公式" r:id="rId3" imgW="1016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1" y="2001837"/>
                        <a:ext cx="2314600" cy="46350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486221"/>
              </p:ext>
            </p:extLst>
          </p:nvPr>
        </p:nvGraphicFramePr>
        <p:xfrm>
          <a:off x="302418" y="3228310"/>
          <a:ext cx="858996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8" name="公式" r:id="rId5" imgW="3390900" imgH="330200" progId="Equation.3">
                  <p:embed/>
                </p:oleObj>
              </mc:Choice>
              <mc:Fallback>
                <p:oleObj name="公式" r:id="rId5" imgW="33909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" y="3228310"/>
                        <a:ext cx="8589963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29774"/>
              </p:ext>
            </p:extLst>
          </p:nvPr>
        </p:nvGraphicFramePr>
        <p:xfrm>
          <a:off x="457199" y="4142432"/>
          <a:ext cx="83772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9" name="Equation" r:id="rId7" imgW="3810000" imgH="419100" progId="Equation.DSMT4">
                  <p:embed/>
                </p:oleObj>
              </mc:Choice>
              <mc:Fallback>
                <p:oleObj name="Equation" r:id="rId7" imgW="3810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" y="4142432"/>
                        <a:ext cx="837723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54000" y="5373216"/>
            <a:ext cx="8686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33"/>
                </a:solidFill>
                <a:latin typeface="Arial" panose="020B0604020202020204" pitchFamily="34" charset="0"/>
              </a:rPr>
              <a:t>其中，</a:t>
            </a:r>
            <a:r>
              <a:rPr lang="en-US" altLang="zh-CN" sz="2000" dirty="0" err="1">
                <a:solidFill>
                  <a:srgbClr val="000033"/>
                </a:solidFill>
                <a:latin typeface="Arial" panose="020B0604020202020204" pitchFamily="34" charset="0"/>
              </a:rPr>
              <a:t>D</a:t>
            </a:r>
            <a:r>
              <a:rPr lang="en-US" altLang="zh-CN" sz="2000" baseline="-25000" dirty="0" err="1">
                <a:solidFill>
                  <a:srgbClr val="000033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000" baseline="-25000" dirty="0">
                <a:solidFill>
                  <a:srgbClr val="000033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rgbClr val="000033"/>
                </a:solidFill>
                <a:latin typeface="Arial" panose="020B0604020202020204" pitchFamily="34" charset="0"/>
              </a:rPr>
              <a:t>空穴扩散系数，单位</a:t>
            </a:r>
            <a:r>
              <a:rPr lang="en-US" altLang="zh-CN" sz="2000" dirty="0">
                <a:solidFill>
                  <a:srgbClr val="000033"/>
                </a:solidFill>
                <a:latin typeface="Arial" panose="020B0604020202020204" pitchFamily="34" charset="0"/>
              </a:rPr>
              <a:t>cm</a:t>
            </a:r>
            <a:r>
              <a:rPr lang="en-US" altLang="zh-CN" sz="2000" baseline="30000" dirty="0">
                <a:solidFill>
                  <a:srgbClr val="000033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000" dirty="0">
                <a:solidFill>
                  <a:srgbClr val="000033"/>
                </a:solidFill>
                <a:latin typeface="Arial" panose="020B0604020202020204" pitchFamily="34" charset="0"/>
              </a:rPr>
              <a:t>/s</a:t>
            </a:r>
            <a:r>
              <a:rPr lang="zh-CN" altLang="en-US" sz="2000" dirty="0">
                <a:solidFill>
                  <a:srgbClr val="000033"/>
                </a:solidFill>
                <a:latin typeface="Arial" panose="020B0604020202020204" pitchFamily="34" charset="0"/>
              </a:rPr>
              <a:t>，反应了非平衡载流子扩散本领的大小。</a:t>
            </a:r>
            <a:endParaRPr lang="zh-CN" altLang="en-US" sz="2000" baseline="-25000" dirty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4000" y="6080125"/>
            <a:ext cx="8686800" cy="40011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33"/>
                </a:solidFill>
                <a:latin typeface="Arial" panose="020B0604020202020204" pitchFamily="34" charset="0"/>
              </a:rPr>
              <a:t>负号表示空穴自浓度高的地方向浓度低的地方扩散</a:t>
            </a:r>
            <a:endParaRPr lang="zh-CN" altLang="en-US" sz="2000" dirty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380312" y="4941200"/>
            <a:ext cx="923330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33"/>
                </a:solidFill>
                <a:latin typeface="Arial" panose="020B0604020202020204" pitchFamily="34" charset="0"/>
              </a:rPr>
              <a:t>扩散定律</a:t>
            </a:r>
            <a:endParaRPr lang="zh-CN" altLang="en-US" dirty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5336" y="1320117"/>
            <a:ext cx="2488306" cy="18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9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nimBg="1"/>
      <p:bldP spid="8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7533188-97E1-4619-9E44-4A62E99E0B07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zh-CN" smtClean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稳定扩散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438400"/>
          </a:xfrm>
        </p:spPr>
        <p:txBody>
          <a:bodyPr/>
          <a:lstStyle/>
          <a:p>
            <a:pPr eaLnBrk="1" hangingPunct="1"/>
            <a:r>
              <a:rPr lang="zh-CN" altLang="en-US" smtClean="0"/>
              <a:t>表面注入的空穴，扩散过程中不断复合</a:t>
            </a:r>
          </a:p>
          <a:p>
            <a:pPr eaLnBrk="1" hangingPunct="1"/>
            <a:r>
              <a:rPr lang="zh-CN" altLang="en-US" smtClean="0"/>
              <a:t>恒定光照射样品－－表面空穴浓度恒定</a:t>
            </a:r>
          </a:p>
          <a:p>
            <a:pPr eaLnBrk="1" hangingPunct="1"/>
            <a:r>
              <a:rPr lang="zh-CN" altLang="en-US" smtClean="0"/>
              <a:t>内部各点空穴浓度不随时间变化，形成稳定分布</a:t>
            </a:r>
          </a:p>
        </p:txBody>
      </p:sp>
      <p:pic>
        <p:nvPicPr>
          <p:cNvPr id="9728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4048125"/>
            <a:ext cx="35369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33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FE527BA-C373-4D5A-A6E3-161036EE5EE4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zh-CN" smtClean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33400"/>
            <a:ext cx="7696200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</a:rPr>
              <a:t>1.</a:t>
            </a:r>
            <a:r>
              <a:rPr lang="zh-CN" altLang="en-US" b="1" smtClean="0">
                <a:solidFill>
                  <a:schemeClr val="tx1"/>
                </a:solidFill>
              </a:rPr>
              <a:t>稳态扩散方程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533400" y="4451350"/>
          <a:ext cx="4254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" name="公式" r:id="rId3" imgW="1930400" imgH="203200" progId="Equation.3">
                  <p:embed/>
                </p:oleObj>
              </mc:Choice>
              <mc:Fallback>
                <p:oleObj name="公式" r:id="rId3" imgW="193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51350"/>
                        <a:ext cx="42545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685800" y="1905000"/>
          <a:ext cx="72056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9" name="公式" r:id="rId5" imgW="2692400" imgH="203200" progId="Equation.3">
                  <p:embed/>
                </p:oleObj>
              </mc:Choice>
              <mc:Fallback>
                <p:oleObj name="公式" r:id="rId5" imgW="2692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72056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1FD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58800" y="3559175"/>
            <a:ext cx="7543800" cy="858838"/>
            <a:chOff x="135" y="2242"/>
            <a:chExt cx="4752" cy="541"/>
          </a:xfrm>
        </p:grpSpPr>
        <p:sp>
          <p:nvSpPr>
            <p:cNvPr id="98315" name="Line 23"/>
            <p:cNvSpPr>
              <a:spLocks noChangeShapeType="1"/>
            </p:cNvSpPr>
            <p:nvPr/>
          </p:nvSpPr>
          <p:spPr bwMode="auto">
            <a:xfrm>
              <a:off x="4117" y="2515"/>
              <a:ext cx="12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16" name="Rectangle 24"/>
            <p:cNvSpPr>
              <a:spLocks noChangeArrowheads="1"/>
            </p:cNvSpPr>
            <p:nvPr/>
          </p:nvSpPr>
          <p:spPr bwMode="auto">
            <a:xfrm>
              <a:off x="4604" y="2282"/>
              <a:ext cx="9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>
                <a:solidFill>
                  <a:srgbClr val="00003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17" name="Rectangle 25"/>
            <p:cNvSpPr>
              <a:spLocks noChangeArrowheads="1"/>
            </p:cNvSpPr>
            <p:nvPr/>
          </p:nvSpPr>
          <p:spPr bwMode="auto">
            <a:xfrm>
              <a:off x="4790" y="2282"/>
              <a:ext cx="9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>
                <a:solidFill>
                  <a:srgbClr val="00003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18" name="Rectangle 26"/>
            <p:cNvSpPr>
              <a:spLocks noChangeArrowheads="1"/>
            </p:cNvSpPr>
            <p:nvPr/>
          </p:nvSpPr>
          <p:spPr bwMode="auto">
            <a:xfrm>
              <a:off x="4127" y="224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700">
                  <a:solidFill>
                    <a:srgbClr val="000000"/>
                  </a:solidFill>
                </a:rPr>
                <a:t>1</a:t>
              </a:r>
              <a:endParaRPr lang="en-US" altLang="zh-CN">
                <a:solidFill>
                  <a:srgbClr val="00003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19" name="Rectangle 27"/>
            <p:cNvSpPr>
              <a:spLocks noChangeArrowheads="1"/>
            </p:cNvSpPr>
            <p:nvPr/>
          </p:nvSpPr>
          <p:spPr bwMode="auto">
            <a:xfrm>
              <a:off x="4359" y="2352"/>
              <a:ext cx="13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700">
                  <a:solidFill>
                    <a:srgbClr val="000000"/>
                  </a:solidFill>
                  <a:latin typeface="Symbol" panose="05050102010706020507" pitchFamily="18" charset="2"/>
                </a:rPr>
                <a:t>D</a:t>
              </a:r>
              <a:endParaRPr lang="en-US" altLang="zh-CN">
                <a:solidFill>
                  <a:srgbClr val="00003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20" name="Rectangle 28"/>
            <p:cNvSpPr>
              <a:spLocks noChangeArrowheads="1"/>
            </p:cNvSpPr>
            <p:nvPr/>
          </p:nvSpPr>
          <p:spPr bwMode="auto">
            <a:xfrm>
              <a:off x="3945" y="2352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7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>
                <a:solidFill>
                  <a:srgbClr val="00003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21" name="Rectangle 29"/>
            <p:cNvSpPr>
              <a:spLocks noChangeArrowheads="1"/>
            </p:cNvSpPr>
            <p:nvPr/>
          </p:nvSpPr>
          <p:spPr bwMode="auto">
            <a:xfrm>
              <a:off x="4682" y="2377"/>
              <a:ext cx="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700" i="1">
                  <a:solidFill>
                    <a:srgbClr val="000000"/>
                  </a:solidFill>
                </a:rPr>
                <a:t>x</a:t>
              </a:r>
              <a:endParaRPr lang="en-US" altLang="zh-CN">
                <a:solidFill>
                  <a:srgbClr val="00003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22" name="Rectangle 30"/>
            <p:cNvSpPr>
              <a:spLocks noChangeArrowheads="1"/>
            </p:cNvSpPr>
            <p:nvPr/>
          </p:nvSpPr>
          <p:spPr bwMode="auto">
            <a:xfrm>
              <a:off x="4490" y="2377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700" i="1">
                  <a:solidFill>
                    <a:srgbClr val="000000"/>
                  </a:solidFill>
                </a:rPr>
                <a:t>p</a:t>
              </a:r>
              <a:endParaRPr lang="en-US" altLang="zh-CN">
                <a:solidFill>
                  <a:srgbClr val="00003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23" name="Rectangle 31"/>
            <p:cNvSpPr>
              <a:spLocks noChangeArrowheads="1"/>
            </p:cNvSpPr>
            <p:nvPr/>
          </p:nvSpPr>
          <p:spPr bwMode="auto">
            <a:xfrm>
              <a:off x="2293" y="2377"/>
              <a:ext cx="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700" i="1">
                  <a:solidFill>
                    <a:srgbClr val="000000"/>
                  </a:solidFill>
                </a:rPr>
                <a:t>x</a:t>
              </a:r>
              <a:endParaRPr lang="en-US" altLang="zh-CN">
                <a:solidFill>
                  <a:srgbClr val="00003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24" name="Rectangle 32"/>
            <p:cNvSpPr>
              <a:spLocks noChangeArrowheads="1"/>
            </p:cNvSpPr>
            <p:nvPr/>
          </p:nvSpPr>
          <p:spPr bwMode="auto">
            <a:xfrm>
              <a:off x="4111" y="2521"/>
              <a:ext cx="9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700" i="1">
                  <a:solidFill>
                    <a:srgbClr val="000000"/>
                  </a:solidFill>
                  <a:latin typeface="Symbol" panose="05050102010706020507" pitchFamily="18" charset="2"/>
                </a:rPr>
                <a:t>t</a:t>
              </a:r>
              <a:endParaRPr lang="en-US" altLang="zh-CN">
                <a:solidFill>
                  <a:srgbClr val="00003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25" name="Rectangle 33"/>
            <p:cNvSpPr>
              <a:spLocks noChangeArrowheads="1"/>
            </p:cNvSpPr>
            <p:nvPr/>
          </p:nvSpPr>
          <p:spPr bwMode="auto">
            <a:xfrm>
              <a:off x="2388" y="2384"/>
              <a:ext cx="152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700">
                  <a:solidFill>
                    <a:srgbClr val="000000"/>
                  </a:solidFill>
                  <a:latin typeface="宋体" panose="02010600030101010101" pitchFamily="2" charset="-122"/>
                </a:rPr>
                <a:t>处复合的空穴数</a:t>
              </a:r>
              <a:endParaRPr lang="zh-CN" altLang="en-US">
                <a:solidFill>
                  <a:srgbClr val="00003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26" name="Rectangle 34"/>
            <p:cNvSpPr>
              <a:spLocks noChangeArrowheads="1"/>
            </p:cNvSpPr>
            <p:nvPr/>
          </p:nvSpPr>
          <p:spPr bwMode="auto">
            <a:xfrm>
              <a:off x="135" y="2384"/>
              <a:ext cx="218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700">
                  <a:solidFill>
                    <a:srgbClr val="000000"/>
                  </a:solidFill>
                  <a:latin typeface="宋体" panose="02010600030101010101" pitchFamily="2" charset="-122"/>
                </a:rPr>
                <a:t>单位时间单位体积内在</a:t>
              </a:r>
              <a:endParaRPr lang="zh-CN" altLang="en-US">
                <a:solidFill>
                  <a:srgbClr val="000033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488" name="Rectangle 35"/>
          <p:cNvSpPr>
            <a:spLocks noChangeArrowheads="1"/>
          </p:cNvSpPr>
          <p:nvPr/>
        </p:nvSpPr>
        <p:spPr bwMode="auto">
          <a:xfrm>
            <a:off x="5029200" y="5360988"/>
            <a:ext cx="2873375" cy="430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一维稳态扩散方程</a:t>
            </a:r>
            <a:endParaRPr lang="zh-CN" altLang="en-US" dirty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Rectangle 36"/>
          <p:cNvSpPr>
            <a:spLocks noChangeArrowheads="1"/>
          </p:cNvSpPr>
          <p:nvPr/>
        </p:nvSpPr>
        <p:spPr bwMode="auto">
          <a:xfrm>
            <a:off x="708025" y="5437188"/>
            <a:ext cx="3587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即</a:t>
            </a:r>
            <a:endParaRPr lang="zh-CN" altLang="en-US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483" name="Object 61"/>
          <p:cNvGraphicFramePr>
            <a:graphicFrameLocks noChangeAspect="1"/>
          </p:cNvGraphicFramePr>
          <p:nvPr/>
        </p:nvGraphicFramePr>
        <p:xfrm>
          <a:off x="1338263" y="5181600"/>
          <a:ext cx="30749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0" name="公式" r:id="rId7" imgW="1409700" imgH="419100" progId="Equation.3">
                  <p:embed/>
                </p:oleObj>
              </mc:Choice>
              <mc:Fallback>
                <p:oleObj name="公式" r:id="rId7" imgW="1409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5181600"/>
                        <a:ext cx="30749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9"/>
          <a:srcRect l="8263"/>
          <a:stretch/>
        </p:blipFill>
        <p:spPr>
          <a:xfrm>
            <a:off x="2539138" y="2491662"/>
            <a:ext cx="3748224" cy="10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79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/>
      <p:bldP spid="204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239F72E-7C11-4317-9138-9CCDF161765D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24</a:t>
            </a:fld>
            <a:endParaRPr lang="en-US" altLang="zh-CN" smtClean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稳定扩散方程通解：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其中：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分两种情况讨论求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的值。</a:t>
            </a: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1965325" y="2498725"/>
          <a:ext cx="352583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4" name="公式" r:id="rId3" imgW="1358900" imgH="368300" progId="Equation.3">
                  <p:embed/>
                </p:oleObj>
              </mc:Choice>
              <mc:Fallback>
                <p:oleObj name="公式" r:id="rId3" imgW="13589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2498725"/>
                        <a:ext cx="3525838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1981200" y="3810000"/>
          <a:ext cx="21145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5" name="公式" r:id="rId5" imgW="723586" imgH="266584" progId="Equation.3">
                  <p:embed/>
                </p:oleObj>
              </mc:Choice>
              <mc:Fallback>
                <p:oleObj name="公式" r:id="rId5" imgW="723586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00"/>
                        <a:ext cx="211455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8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52400" y="1833563"/>
          <a:ext cx="3586163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8" name="位图图像" r:id="rId3" imgW="1657581" imgH="628571" progId="Paint.Picture">
                  <p:embed/>
                </p:oleObj>
              </mc:Choice>
              <mc:Fallback>
                <p:oleObj name="位图图像" r:id="rId3" imgW="1657581" imgH="6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33563"/>
                        <a:ext cx="3586163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7674F6F-AB3A-4BA1-85A7-AC95A7AF2DEB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zh-CN" smtClean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：样品足够厚时</a:t>
            </a:r>
          </a:p>
        </p:txBody>
      </p:sp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3902075" y="1897063"/>
          <a:ext cx="478472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9" name="公式" r:id="rId5" imgW="2082800" imgH="508000" progId="Equation.3">
                  <p:embed/>
                </p:oleObj>
              </mc:Choice>
              <mc:Fallback>
                <p:oleObj name="公式" r:id="rId5" imgW="20828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1897063"/>
                        <a:ext cx="4784725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BDBF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6"/>
          <p:cNvGraphicFramePr>
            <a:graphicFrameLocks noChangeAspect="1"/>
          </p:cNvGraphicFramePr>
          <p:nvPr/>
        </p:nvGraphicFramePr>
        <p:xfrm>
          <a:off x="609600" y="2895600"/>
          <a:ext cx="35814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0" name="Microsoft 公式 3.0" r:id="rId7" imgW="1371600" imgH="381000" progId="Equation.3">
                  <p:embed/>
                </p:oleObj>
              </mc:Choice>
              <mc:Fallback>
                <p:oleObj name="Microsoft 公式 3.0" r:id="rId7" imgW="1371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35814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8"/>
          <p:cNvGraphicFramePr>
            <a:graphicFrameLocks noChangeAspect="1"/>
          </p:cNvGraphicFramePr>
          <p:nvPr/>
        </p:nvGraphicFramePr>
        <p:xfrm>
          <a:off x="587375" y="4090988"/>
          <a:ext cx="43180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1" name="公式" r:id="rId9" imgW="1765300" imgH="736600" progId="Equation.3">
                  <p:embed/>
                </p:oleObj>
              </mc:Choice>
              <mc:Fallback>
                <p:oleObj name="公式" r:id="rId9" imgW="17653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4090988"/>
                        <a:ext cx="43180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Box 9"/>
          <p:cNvSpPr txBox="1">
            <a:spLocks noChangeArrowheads="1"/>
          </p:cNvSpPr>
          <p:nvPr/>
        </p:nvSpPr>
        <p:spPr bwMode="auto">
          <a:xfrm>
            <a:off x="188913" y="5770563"/>
            <a:ext cx="87661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i="1">
                <a:solidFill>
                  <a:srgbClr val="000033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>
                <a:solidFill>
                  <a:srgbClr val="000033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800">
                <a:solidFill>
                  <a:srgbClr val="000033"/>
                </a:solidFill>
              </a:rPr>
              <a:t>表示空穴在边扩散边复合过程中，载流子浓度减少至</a:t>
            </a:r>
            <a:endParaRPr lang="en-US" altLang="zh-CN" sz="2800">
              <a:solidFill>
                <a:srgbClr val="0000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33"/>
                </a:solidFill>
              </a:rPr>
              <a:t>原值的</a:t>
            </a:r>
            <a:r>
              <a:rPr lang="en-US" altLang="zh-CN" sz="2800" i="1">
                <a:solidFill>
                  <a:srgbClr val="000033"/>
                </a:solidFill>
                <a:cs typeface="Times New Roman" panose="02020603050405020304" pitchFamily="18" charset="0"/>
              </a:rPr>
              <a:t>1/e</a:t>
            </a:r>
            <a:r>
              <a:rPr lang="zh-CN" altLang="en-US" sz="2800">
                <a:solidFill>
                  <a:srgbClr val="000033"/>
                </a:solidFill>
              </a:rPr>
              <a:t>所扩散的距离</a:t>
            </a:r>
          </a:p>
        </p:txBody>
      </p:sp>
      <p:pic>
        <p:nvPicPr>
          <p:cNvPr id="100361" name="图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28963"/>
            <a:ext cx="279241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396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05A1F01-850B-4BF7-8A24-D89CF2BA3549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zh-CN" smtClean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3759200" y="3170238"/>
            <a:ext cx="1041400" cy="369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>
              <a:solidFill>
                <a:srgbClr val="FBDBFD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1380" name="Object 3"/>
          <p:cNvGraphicFramePr>
            <a:graphicFrameLocks noChangeAspect="1"/>
          </p:cNvGraphicFramePr>
          <p:nvPr/>
        </p:nvGraphicFramePr>
        <p:xfrm>
          <a:off x="457200" y="1828800"/>
          <a:ext cx="47307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2" name="公式" r:id="rId3" imgW="2019300" imgH="863600" progId="Equation.3">
                  <p:embed/>
                </p:oleObj>
              </mc:Choice>
              <mc:Fallback>
                <p:oleObj name="公式" r:id="rId3" imgW="20193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47307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DF7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500063" y="4419600"/>
          <a:ext cx="8262937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3" name="Equation" r:id="rId5" imgW="3340100" imgH="508000" progId="Equation.DSMT4">
                  <p:embed/>
                </p:oleObj>
              </mc:Choice>
              <mc:Fallback>
                <p:oleObj name="Equation" r:id="rId5" imgW="33401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419600"/>
                        <a:ext cx="8262937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7"/>
          <p:cNvGraphicFramePr>
            <a:graphicFrameLocks noChangeAspect="1"/>
          </p:cNvGraphicFramePr>
          <p:nvPr/>
        </p:nvGraphicFramePr>
        <p:xfrm>
          <a:off x="609600" y="4038600"/>
          <a:ext cx="18907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4" name="公式" r:id="rId7" imgW="799753" imgH="203112" progId="Equation.3">
                  <p:embed/>
                </p:oleObj>
              </mc:Choice>
              <mc:Fallback>
                <p:oleObj name="公式" r:id="rId7" imgW="79975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18907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BDBF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3" name="Text Box 8"/>
          <p:cNvSpPr txBox="1">
            <a:spLocks noChangeArrowheads="1"/>
          </p:cNvSpPr>
          <p:nvPr/>
        </p:nvSpPr>
        <p:spPr bwMode="auto">
          <a:xfrm>
            <a:off x="5119688" y="2667000"/>
            <a:ext cx="37957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33"/>
                </a:solidFill>
              </a:rPr>
              <a:t>扩散长度（由扩散系数</a:t>
            </a:r>
            <a:endParaRPr lang="en-US" altLang="zh-CN" sz="2800" dirty="0">
              <a:solidFill>
                <a:srgbClr val="0000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33"/>
                </a:solidFill>
              </a:rPr>
              <a:t>       和材料的寿命决定）</a:t>
            </a:r>
          </a:p>
        </p:txBody>
      </p:sp>
      <p:sp>
        <p:nvSpPr>
          <p:cNvPr id="101384" name="Text Box 9"/>
          <p:cNvSpPr txBox="1">
            <a:spLocks noChangeArrowheads="1"/>
          </p:cNvSpPr>
          <p:nvPr/>
        </p:nvSpPr>
        <p:spPr bwMode="auto">
          <a:xfrm>
            <a:off x="5441950" y="5678487"/>
            <a:ext cx="1908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33"/>
                </a:solidFill>
              </a:rPr>
              <a:t>扩散速度：</a:t>
            </a:r>
          </a:p>
        </p:txBody>
      </p:sp>
      <p:graphicFrame>
        <p:nvGraphicFramePr>
          <p:cNvPr id="101385" name="Object 10"/>
          <p:cNvGraphicFramePr>
            <a:graphicFrameLocks noChangeAspect="1"/>
          </p:cNvGraphicFramePr>
          <p:nvPr/>
        </p:nvGraphicFramePr>
        <p:xfrm>
          <a:off x="7350125" y="5480050"/>
          <a:ext cx="4984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5" name="公式" r:id="rId9" imgW="253890" imgH="469696" progId="Equation.3">
                  <p:embed/>
                </p:oleObj>
              </mc:Choice>
              <mc:Fallback>
                <p:oleObj name="公式" r:id="rId9" imgW="253890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25" y="5480050"/>
                        <a:ext cx="49847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098496"/>
              </p:ext>
            </p:extLst>
          </p:nvPr>
        </p:nvGraphicFramePr>
        <p:xfrm>
          <a:off x="547886" y="5456014"/>
          <a:ext cx="42672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6" name="Equation" r:id="rId11" imgW="2145369" imgH="406224" progId="Equation.DSMT4">
                  <p:embed/>
                </p:oleObj>
              </mc:Choice>
              <mc:Fallback>
                <p:oleObj name="Equation" r:id="rId11" imgW="214536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86" y="5456014"/>
                        <a:ext cx="42672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210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/>
      <p:bldP spid="1013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03801B-43CA-434A-A5AE-DAEA4AF27712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zh-CN" smtClean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102403" name="Rectangle 6"/>
          <p:cNvSpPr>
            <a:spLocks noChangeArrowheads="1"/>
          </p:cNvSpPr>
          <p:nvPr/>
        </p:nvSpPr>
        <p:spPr bwMode="auto">
          <a:xfrm>
            <a:off x="4572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400">
                <a:solidFill>
                  <a:srgbClr val="003366"/>
                </a:solidFill>
                <a:latin typeface="Arial" panose="020B0604020202020204" pitchFamily="34" charset="0"/>
              </a:rPr>
              <a:t>例</a:t>
            </a:r>
            <a:r>
              <a:rPr kumimoji="1" lang="en-US" altLang="zh-CN" sz="4400">
                <a:solidFill>
                  <a:srgbClr val="003366"/>
                </a:solidFill>
                <a:latin typeface="Arial" panose="020B0604020202020204" pitchFamily="34" charset="0"/>
              </a:rPr>
              <a:t>2</a:t>
            </a:r>
            <a:r>
              <a:rPr kumimoji="1" lang="zh-CN" altLang="en-US" sz="4400">
                <a:solidFill>
                  <a:srgbClr val="003366"/>
                </a:solidFill>
                <a:latin typeface="Arial" panose="020B0604020202020204" pitchFamily="34" charset="0"/>
              </a:rPr>
              <a:t>、样品厚度为</a:t>
            </a:r>
            <a:r>
              <a:rPr kumimoji="1" lang="en-US" altLang="zh-CN" sz="4400">
                <a:solidFill>
                  <a:srgbClr val="003366"/>
                </a:solidFill>
                <a:latin typeface="Arial" panose="020B0604020202020204" pitchFamily="34" charset="0"/>
              </a:rPr>
              <a:t>W</a:t>
            </a:r>
            <a:endParaRPr kumimoji="1" lang="en-US" altLang="zh-CN">
              <a:solidFill>
                <a:srgbClr val="275C6D"/>
              </a:solidFill>
              <a:latin typeface="Arial" panose="020B0604020202020204" pitchFamily="34" charset="0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33400" y="1828800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33"/>
                </a:solidFill>
              </a:rPr>
              <a:t>边界条件</a:t>
            </a:r>
          </a:p>
        </p:txBody>
      </p:sp>
      <p:graphicFrame>
        <p:nvGraphicFramePr>
          <p:cNvPr id="24581" name="Object 10"/>
          <p:cNvGraphicFramePr>
            <a:graphicFrameLocks noChangeAspect="1"/>
          </p:cNvGraphicFramePr>
          <p:nvPr/>
        </p:nvGraphicFramePr>
        <p:xfrm>
          <a:off x="1165225" y="2790825"/>
          <a:ext cx="30781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8" name="公式" r:id="rId3" imgW="1282700" imgH="508000" progId="Equation.3">
                  <p:embed/>
                </p:oleObj>
              </mc:Choice>
              <mc:Fallback>
                <p:oleObj name="公式" r:id="rId3" imgW="12827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2790825"/>
                        <a:ext cx="307816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225870"/>
              </p:ext>
            </p:extLst>
          </p:nvPr>
        </p:nvGraphicFramePr>
        <p:xfrm>
          <a:off x="304800" y="4391025"/>
          <a:ext cx="40386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9" name="公式" r:id="rId5" imgW="1917700" imgH="990600" progId="Equation.3">
                  <p:embed/>
                </p:oleObj>
              </mc:Choice>
              <mc:Fallback>
                <p:oleObj name="公式" r:id="rId5" imgW="19177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91025"/>
                        <a:ext cx="40386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07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2120900"/>
            <a:ext cx="401796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586218"/>
              </p:ext>
            </p:extLst>
          </p:nvPr>
        </p:nvGraphicFramePr>
        <p:xfrm>
          <a:off x="4939283" y="4685841"/>
          <a:ext cx="2088232" cy="591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0" name="公式" r:id="rId8" imgW="850531" imgH="241195" progId="Equation.3">
                  <p:embed/>
                </p:oleObj>
              </mc:Choice>
              <mc:Fallback>
                <p:oleObj name="公式" r:id="rId8" imgW="85053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283" y="4685841"/>
                        <a:ext cx="2088232" cy="591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919313"/>
              </p:ext>
            </p:extLst>
          </p:nvPr>
        </p:nvGraphicFramePr>
        <p:xfrm>
          <a:off x="4939283" y="5419348"/>
          <a:ext cx="3630116" cy="91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1" name="公式" r:id="rId10" imgW="1701800" imgH="431800" progId="Equation.3">
                  <p:embed/>
                </p:oleObj>
              </mc:Choice>
              <mc:Fallback>
                <p:oleObj name="公式" r:id="rId10" imgW="1701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283" y="5419348"/>
                        <a:ext cx="3630116" cy="919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135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B955E9-8C53-4879-B893-41CCCA01EE71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zh-CN" smtClean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4572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400">
                <a:solidFill>
                  <a:srgbClr val="003366"/>
                </a:solidFill>
                <a:latin typeface="Arial" panose="020B0604020202020204" pitchFamily="34" charset="0"/>
              </a:rPr>
              <a:t>例</a:t>
            </a:r>
            <a:r>
              <a:rPr kumimoji="1" lang="en-US" altLang="zh-CN" sz="4400">
                <a:solidFill>
                  <a:srgbClr val="003366"/>
                </a:solidFill>
                <a:latin typeface="Arial" panose="020B0604020202020204" pitchFamily="34" charset="0"/>
              </a:rPr>
              <a:t>2</a:t>
            </a:r>
            <a:r>
              <a:rPr kumimoji="1" lang="zh-CN" altLang="en-US" sz="4400">
                <a:solidFill>
                  <a:srgbClr val="003366"/>
                </a:solidFill>
                <a:latin typeface="Arial" panose="020B0604020202020204" pitchFamily="34" charset="0"/>
              </a:rPr>
              <a:t>、样品厚度为</a:t>
            </a:r>
            <a:r>
              <a:rPr kumimoji="1" lang="en-US" altLang="zh-CN" sz="4400">
                <a:solidFill>
                  <a:srgbClr val="003366"/>
                </a:solidFill>
                <a:latin typeface="Arial" panose="020B0604020202020204" pitchFamily="34" charset="0"/>
              </a:rPr>
              <a:t>W</a:t>
            </a:r>
            <a:endParaRPr kumimoji="1" lang="en-US" altLang="zh-CN">
              <a:solidFill>
                <a:srgbClr val="275C6D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90538" y="5811838"/>
            <a:ext cx="6318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33"/>
                </a:solidFill>
              </a:rPr>
              <a:t> </a:t>
            </a:r>
            <a:r>
              <a:rPr lang="zh-CN" altLang="en-US" sz="2800">
                <a:solidFill>
                  <a:srgbClr val="000033"/>
                </a:solidFill>
              </a:rPr>
              <a:t>说明：在样品中非平衡载流子</a:t>
            </a:r>
            <a:r>
              <a:rPr lang="zh-CN" altLang="en-US" sz="2800">
                <a:solidFill>
                  <a:srgbClr val="CC3300"/>
                </a:solidFill>
              </a:rPr>
              <a:t>没有复合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2379663" y="3516313"/>
          <a:ext cx="23653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3" name="公式" r:id="rId3" imgW="1117115" imgH="393529" progId="Equation.3">
                  <p:embed/>
                </p:oleObj>
              </mc:Choice>
              <mc:Fallback>
                <p:oleObj name="公式" r:id="rId3" imgW="111711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3516313"/>
                        <a:ext cx="236537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3" name="矩形 1"/>
          <p:cNvSpPr>
            <a:spLocks noChangeArrowheads="1"/>
          </p:cNvSpPr>
          <p:nvPr/>
        </p:nvSpPr>
        <p:spPr bwMode="auto">
          <a:xfrm>
            <a:off x="957479" y="3720753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33"/>
                </a:solidFill>
              </a:rPr>
              <a:t>浓度梯度</a:t>
            </a:r>
            <a:endParaRPr lang="en-US" altLang="zh-CN" sz="2400" b="1" dirty="0">
              <a:solidFill>
                <a:srgbClr val="000033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"/>
          <a:stretch>
            <a:fillRect/>
          </a:stretch>
        </p:blipFill>
        <p:spPr bwMode="auto">
          <a:xfrm>
            <a:off x="5302250" y="3209925"/>
            <a:ext cx="3208338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/>
          <a:srcRect l="8572"/>
          <a:stretch/>
        </p:blipFill>
        <p:spPr>
          <a:xfrm>
            <a:off x="957479" y="4534690"/>
            <a:ext cx="3845446" cy="9104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7"/>
          <a:srcRect l="17854"/>
          <a:stretch/>
        </p:blipFill>
        <p:spPr>
          <a:xfrm>
            <a:off x="939967" y="2008304"/>
            <a:ext cx="3635266" cy="112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59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/>
      <p:bldP spid="1034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电子的扩散定律和稳态扩散方程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电子扩散流密度</a:t>
            </a:r>
            <a:endParaRPr lang="en-US" altLang="zh-CN" sz="2800" dirty="0" smtClean="0"/>
          </a:p>
          <a:p>
            <a:r>
              <a:rPr lang="en-US" altLang="zh-CN" sz="2800" dirty="0" err="1" smtClean="0"/>
              <a:t>D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电子扩散系数</a:t>
            </a:r>
            <a:endParaRPr lang="en-US" altLang="zh-CN" sz="2800" dirty="0" smtClean="0"/>
          </a:p>
          <a:p>
            <a:endParaRPr kumimoji="1" lang="en-US" altLang="zh-CN" sz="2800" dirty="0" smtClean="0">
              <a:latin typeface="宋体" panose="02010600030101010101" pitchFamily="2" charset="-122"/>
            </a:endParaRPr>
          </a:p>
          <a:p>
            <a:endParaRPr kumimoji="1" lang="en-US" altLang="zh-CN" sz="2800" dirty="0" smtClean="0">
              <a:latin typeface="宋体" panose="02010600030101010101" pitchFamily="2" charset="-122"/>
            </a:endParaRPr>
          </a:p>
          <a:p>
            <a:endParaRPr kumimoji="1" lang="en-US" altLang="zh-CN" sz="2800" dirty="0" smtClean="0">
              <a:latin typeface="宋体" panose="02010600030101010101" pitchFamily="2" charset="-122"/>
            </a:endParaRPr>
          </a:p>
          <a:p>
            <a:endParaRPr lang="zh-CN" altLang="en-US" sz="2800" dirty="0" smtClean="0"/>
          </a:p>
        </p:txBody>
      </p:sp>
      <p:sp>
        <p:nvSpPr>
          <p:cNvPr id="104451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E58C94-0AE6-420F-AE27-E63805A2635E}" type="slidenum"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2949" name="Object 7"/>
          <p:cNvGraphicFramePr>
            <a:graphicFrameLocks noChangeAspect="1"/>
          </p:cNvGraphicFramePr>
          <p:nvPr/>
        </p:nvGraphicFramePr>
        <p:xfrm>
          <a:off x="1131888" y="2182813"/>
          <a:ext cx="27511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4" name="公式" r:id="rId4" imgW="1129810" imgH="393529" progId="Equation.3">
                  <p:embed/>
                </p:oleObj>
              </mc:Choice>
              <mc:Fallback>
                <p:oleObj name="公式" r:id="rId4" imgW="112981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2182813"/>
                        <a:ext cx="2751137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8"/>
          <p:cNvGraphicFramePr>
            <a:graphicFrameLocks noChangeAspect="1"/>
          </p:cNvGraphicFramePr>
          <p:nvPr/>
        </p:nvGraphicFramePr>
        <p:xfrm>
          <a:off x="4356100" y="2230438"/>
          <a:ext cx="30384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5" name="公式" r:id="rId6" imgW="1422400" imgH="419100" progId="Equation.3">
                  <p:embed/>
                </p:oleObj>
              </mc:Choice>
              <mc:Fallback>
                <p:oleObj name="公式" r:id="rId6" imgW="1422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230438"/>
                        <a:ext cx="30384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chemeClr val="tx2"/>
                </a:solidFill>
              </a:rPr>
              <a:t>p-type </a:t>
            </a:r>
            <a:r>
              <a:rPr lang="zh-CN" altLang="en-US" sz="4000" dirty="0" smtClean="0">
                <a:solidFill>
                  <a:schemeClr val="tx2"/>
                </a:solidFill>
              </a:rPr>
              <a:t>半导体</a:t>
            </a:r>
          </a:p>
        </p:txBody>
      </p:sp>
    </p:spTree>
    <p:extLst>
      <p:ext uri="{BB962C8B-B14F-4D97-AF65-F5344CB8AC3E}">
        <p14:creationId xmlns:p14="http://schemas.microsoft.com/office/powerpoint/2010/main" val="4099111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BBE4C55-A95C-4DCC-93D5-CBA5D3D7F3A7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 smtClean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</a:t>
            </a:r>
            <a:r>
              <a:rPr lang="zh-CN" altLang="en-US" smtClean="0"/>
              <a:t>俄歇复合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2860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定义</a:t>
            </a:r>
            <a:r>
              <a:rPr lang="zh-CN" altLang="en-US" dirty="0" smtClean="0"/>
              <a:t>：能量传给另一个载流子</a:t>
            </a:r>
            <a:r>
              <a:rPr lang="en-US" altLang="zh-CN" dirty="0" smtClean="0"/>
              <a:t>,</a:t>
            </a:r>
            <a:r>
              <a:rPr lang="zh-CN" altLang="en-US" dirty="0" smtClean="0"/>
              <a:t>  声子</a:t>
            </a:r>
          </a:p>
          <a:p>
            <a:pPr eaLnBrk="1" hangingPunct="1"/>
            <a:r>
              <a:rPr lang="zh-CN" altLang="en-US" b="1" dirty="0" smtClean="0"/>
              <a:t>带间俄歇复合</a:t>
            </a:r>
            <a:r>
              <a:rPr lang="zh-CN" altLang="en-US" dirty="0" smtClean="0"/>
              <a:t>：窄带半导体、高温</a:t>
            </a:r>
          </a:p>
          <a:p>
            <a:pPr eaLnBrk="1" hangingPunct="1"/>
            <a:r>
              <a:rPr lang="zh-CN" altLang="en-US" b="1" dirty="0" smtClean="0"/>
              <a:t>与杂质和缺陷有关的俄歇复合：</a:t>
            </a:r>
            <a:r>
              <a:rPr lang="zh-CN" altLang="en-US" dirty="0" smtClean="0"/>
              <a:t>影响发光器件效率</a:t>
            </a:r>
          </a:p>
        </p:txBody>
      </p:sp>
    </p:spTree>
    <p:extLst>
      <p:ext uri="{BB962C8B-B14F-4D97-AF65-F5344CB8AC3E}">
        <p14:creationId xmlns:p14="http://schemas.microsoft.com/office/powerpoint/2010/main" val="311162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E5200C-AC8E-4D21-90CB-DB301CA93576}" type="slidenum">
              <a:rPr lang="en-US" altLang="zh-CN" sz="1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800" smtClean="0">
              <a:solidFill>
                <a:srgbClr val="000000"/>
              </a:solidFill>
            </a:endParaRPr>
          </a:p>
        </p:txBody>
      </p:sp>
      <p:graphicFrame>
        <p:nvGraphicFramePr>
          <p:cNvPr id="82951" name="Object 9"/>
          <p:cNvGraphicFramePr>
            <a:graphicFrameLocks noChangeAspect="1"/>
          </p:cNvGraphicFramePr>
          <p:nvPr/>
        </p:nvGraphicFramePr>
        <p:xfrm>
          <a:off x="763588" y="2322513"/>
          <a:ext cx="45275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8" name="公式" r:id="rId4" imgW="1981200" imgH="393700" progId="Equation.3">
                  <p:embed/>
                </p:oleObj>
              </mc:Choice>
              <mc:Fallback>
                <p:oleObj name="公式" r:id="rId4" imgW="1981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2322513"/>
                        <a:ext cx="45275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0" name="标题 1"/>
          <p:cNvSpPr>
            <a:spLocks noGrp="1"/>
          </p:cNvSpPr>
          <p:nvPr>
            <p:ph type="title"/>
          </p:nvPr>
        </p:nvSpPr>
        <p:spPr>
          <a:xfrm>
            <a:off x="519113" y="207963"/>
            <a:ext cx="8229600" cy="917575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tx2"/>
                </a:solidFill>
              </a:rPr>
              <a:t>扩散电流密度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627063" y="5046663"/>
          <a:ext cx="46847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9" name="公式" r:id="rId6" imgW="2070100" imgH="393700" progId="Equation.3">
                  <p:embed/>
                </p:oleObj>
              </mc:Choice>
              <mc:Fallback>
                <p:oleObj name="公式" r:id="rId6" imgW="2070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5046663"/>
                        <a:ext cx="468471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060588" y="1858873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 smtClean="0">
                <a:solidFill>
                  <a:srgbClr val="1F497D"/>
                </a:solidFill>
              </a:rPr>
              <a:t>梯度方向</a:t>
            </a:r>
            <a:endParaRPr lang="zh-CN" altLang="en-US" sz="2000" b="1" dirty="0">
              <a:solidFill>
                <a:srgbClr val="1F497D"/>
              </a:solidFill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6383338" y="3336925"/>
            <a:ext cx="792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527800" y="2535238"/>
            <a:ext cx="647700" cy="657225"/>
            <a:chOff x="3833" y="1610"/>
            <a:chExt cx="408" cy="414"/>
          </a:xfrm>
        </p:grpSpPr>
        <p:sp>
          <p:nvSpPr>
            <p:cNvPr id="106518" name="Oval 5"/>
            <p:cNvSpPr>
              <a:spLocks noChangeArrowheads="1"/>
            </p:cNvSpPr>
            <p:nvPr/>
          </p:nvSpPr>
          <p:spPr bwMode="auto">
            <a:xfrm>
              <a:off x="3833" y="1610"/>
              <a:ext cx="136" cy="1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solidFill>
                    <a:srgbClr val="1F497D"/>
                  </a:solidFill>
                </a:rPr>
                <a:t>+</a:t>
              </a:r>
            </a:p>
          </p:txBody>
        </p:sp>
        <p:sp>
          <p:nvSpPr>
            <p:cNvPr id="106519" name="Oval 7"/>
            <p:cNvSpPr>
              <a:spLocks noChangeArrowheads="1"/>
            </p:cNvSpPr>
            <p:nvPr/>
          </p:nvSpPr>
          <p:spPr bwMode="auto">
            <a:xfrm>
              <a:off x="3969" y="1706"/>
              <a:ext cx="136" cy="1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solidFill>
                    <a:srgbClr val="1F497D"/>
                  </a:solidFill>
                </a:rPr>
                <a:t>+</a:t>
              </a:r>
            </a:p>
          </p:txBody>
        </p:sp>
        <p:sp>
          <p:nvSpPr>
            <p:cNvPr id="106520" name="Oval 8"/>
            <p:cNvSpPr>
              <a:spLocks noChangeArrowheads="1"/>
            </p:cNvSpPr>
            <p:nvPr/>
          </p:nvSpPr>
          <p:spPr bwMode="auto">
            <a:xfrm>
              <a:off x="4105" y="1797"/>
              <a:ext cx="136" cy="1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solidFill>
                    <a:srgbClr val="1F497D"/>
                  </a:solidFill>
                </a:rPr>
                <a:t>+</a:t>
              </a:r>
            </a:p>
          </p:txBody>
        </p:sp>
        <p:sp>
          <p:nvSpPr>
            <p:cNvPr id="106521" name="Oval 9"/>
            <p:cNvSpPr>
              <a:spLocks noChangeArrowheads="1"/>
            </p:cNvSpPr>
            <p:nvPr/>
          </p:nvSpPr>
          <p:spPr bwMode="auto">
            <a:xfrm>
              <a:off x="3969" y="1842"/>
              <a:ext cx="136" cy="1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solidFill>
                    <a:srgbClr val="1F497D"/>
                  </a:solidFill>
                </a:rPr>
                <a:t>+</a:t>
              </a:r>
            </a:p>
          </p:txBody>
        </p:sp>
        <p:sp>
          <p:nvSpPr>
            <p:cNvPr id="106522" name="Oval 10"/>
            <p:cNvSpPr>
              <a:spLocks noChangeArrowheads="1"/>
            </p:cNvSpPr>
            <p:nvPr/>
          </p:nvSpPr>
          <p:spPr bwMode="auto">
            <a:xfrm>
              <a:off x="3833" y="1888"/>
              <a:ext cx="136" cy="1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solidFill>
                    <a:srgbClr val="1F497D"/>
                  </a:solidFill>
                </a:rPr>
                <a:t>+</a:t>
              </a:r>
            </a:p>
          </p:txBody>
        </p:sp>
        <p:sp>
          <p:nvSpPr>
            <p:cNvPr id="106523" name="Oval 11"/>
            <p:cNvSpPr>
              <a:spLocks noChangeArrowheads="1"/>
            </p:cNvSpPr>
            <p:nvPr/>
          </p:nvSpPr>
          <p:spPr bwMode="auto">
            <a:xfrm>
              <a:off x="3833" y="1752"/>
              <a:ext cx="136" cy="1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solidFill>
                    <a:srgbClr val="1F497D"/>
                  </a:solidFill>
                </a:rPr>
                <a:t>+</a:t>
              </a:r>
            </a:p>
          </p:txBody>
        </p:sp>
      </p:grp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6454775" y="2328863"/>
            <a:ext cx="792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167744" y="3438525"/>
            <a:ext cx="1217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 smtClean="0">
                <a:solidFill>
                  <a:srgbClr val="1F497D"/>
                </a:solidFill>
              </a:rPr>
              <a:t>扩散方向</a:t>
            </a:r>
            <a:endParaRPr lang="en-US" altLang="zh-CN" sz="2000" b="1" dirty="0" smtClean="0">
              <a:solidFill>
                <a:srgbClr val="1F497D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 smtClean="0">
                <a:solidFill>
                  <a:srgbClr val="1F497D"/>
                </a:solidFill>
              </a:rPr>
              <a:t>电流方向</a:t>
            </a:r>
            <a:endParaRPr lang="zh-CN" altLang="en-US" sz="2000" b="1" dirty="0">
              <a:solidFill>
                <a:srgbClr val="1F497D"/>
              </a:solidFill>
            </a:endParaRP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453188" y="5326063"/>
            <a:ext cx="647700" cy="657225"/>
            <a:chOff x="3833" y="1610"/>
            <a:chExt cx="408" cy="414"/>
          </a:xfrm>
        </p:grpSpPr>
        <p:sp>
          <p:nvSpPr>
            <p:cNvPr id="106512" name="Oval 21"/>
            <p:cNvSpPr>
              <a:spLocks noChangeArrowheads="1"/>
            </p:cNvSpPr>
            <p:nvPr/>
          </p:nvSpPr>
          <p:spPr bwMode="auto">
            <a:xfrm>
              <a:off x="3833" y="1610"/>
              <a:ext cx="136" cy="1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solidFill>
                    <a:srgbClr val="1F497D"/>
                  </a:solidFill>
                </a:rPr>
                <a:t>-</a:t>
              </a:r>
            </a:p>
          </p:txBody>
        </p:sp>
        <p:sp>
          <p:nvSpPr>
            <p:cNvPr id="106513" name="Oval 22"/>
            <p:cNvSpPr>
              <a:spLocks noChangeArrowheads="1"/>
            </p:cNvSpPr>
            <p:nvPr/>
          </p:nvSpPr>
          <p:spPr bwMode="auto">
            <a:xfrm>
              <a:off x="3969" y="1706"/>
              <a:ext cx="136" cy="1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solidFill>
                    <a:srgbClr val="1F497D"/>
                  </a:solidFill>
                </a:rPr>
                <a:t>-</a:t>
              </a:r>
            </a:p>
          </p:txBody>
        </p:sp>
        <p:sp>
          <p:nvSpPr>
            <p:cNvPr id="106514" name="Oval 23"/>
            <p:cNvSpPr>
              <a:spLocks noChangeArrowheads="1"/>
            </p:cNvSpPr>
            <p:nvPr/>
          </p:nvSpPr>
          <p:spPr bwMode="auto">
            <a:xfrm>
              <a:off x="4105" y="1797"/>
              <a:ext cx="136" cy="1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solidFill>
                    <a:srgbClr val="1F497D"/>
                  </a:solidFill>
                </a:rPr>
                <a:t>-</a:t>
              </a:r>
            </a:p>
          </p:txBody>
        </p:sp>
        <p:sp>
          <p:nvSpPr>
            <p:cNvPr id="106515" name="Oval 24"/>
            <p:cNvSpPr>
              <a:spLocks noChangeArrowheads="1"/>
            </p:cNvSpPr>
            <p:nvPr/>
          </p:nvSpPr>
          <p:spPr bwMode="auto">
            <a:xfrm>
              <a:off x="3969" y="1842"/>
              <a:ext cx="136" cy="1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solidFill>
                    <a:srgbClr val="1F497D"/>
                  </a:solidFill>
                </a:rPr>
                <a:t>-</a:t>
              </a:r>
            </a:p>
          </p:txBody>
        </p:sp>
        <p:sp>
          <p:nvSpPr>
            <p:cNvPr id="106516" name="Oval 25"/>
            <p:cNvSpPr>
              <a:spLocks noChangeArrowheads="1"/>
            </p:cNvSpPr>
            <p:nvPr/>
          </p:nvSpPr>
          <p:spPr bwMode="auto">
            <a:xfrm>
              <a:off x="3833" y="1888"/>
              <a:ext cx="136" cy="1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solidFill>
                    <a:srgbClr val="1F497D"/>
                  </a:solidFill>
                </a:rPr>
                <a:t>-</a:t>
              </a:r>
            </a:p>
          </p:txBody>
        </p:sp>
        <p:sp>
          <p:nvSpPr>
            <p:cNvPr id="106517" name="Oval 26"/>
            <p:cNvSpPr>
              <a:spLocks noChangeArrowheads="1"/>
            </p:cNvSpPr>
            <p:nvPr/>
          </p:nvSpPr>
          <p:spPr bwMode="auto">
            <a:xfrm>
              <a:off x="3833" y="1752"/>
              <a:ext cx="136" cy="1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solidFill>
                    <a:srgbClr val="1F497D"/>
                  </a:solidFill>
                </a:rPr>
                <a:t>-</a:t>
              </a:r>
            </a:p>
          </p:txBody>
        </p:sp>
      </p:grpSp>
      <p:sp>
        <p:nvSpPr>
          <p:cNvPr id="26" name="Line 27"/>
          <p:cNvSpPr>
            <a:spLocks noChangeShapeType="1"/>
          </p:cNvSpPr>
          <p:nvPr/>
        </p:nvSpPr>
        <p:spPr bwMode="auto">
          <a:xfrm flipH="1">
            <a:off x="6380163" y="5119688"/>
            <a:ext cx="792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6276488" y="6155311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 smtClean="0">
                <a:solidFill>
                  <a:srgbClr val="1F497D"/>
                </a:solidFill>
              </a:rPr>
              <a:t>扩散方向</a:t>
            </a:r>
            <a:endParaRPr lang="zh-CN" altLang="en-US" sz="2000" b="1" dirty="0">
              <a:solidFill>
                <a:srgbClr val="1F497D"/>
              </a:solidFill>
            </a:endParaRPr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>
            <a:off x="6419056" y="6104164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135200" y="4402643"/>
            <a:ext cx="1217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 smtClean="0">
                <a:solidFill>
                  <a:srgbClr val="1F497D"/>
                </a:solidFill>
              </a:rPr>
              <a:t>梯度方向</a:t>
            </a:r>
            <a:endParaRPr lang="en-US" altLang="zh-CN" sz="2000" b="1" dirty="0" smtClean="0">
              <a:solidFill>
                <a:srgbClr val="1F497D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1F497D"/>
                </a:solidFill>
              </a:rPr>
              <a:t>电流方向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0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032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4" grpId="0" animBg="1"/>
      <p:bldP spid="15" grpId="0"/>
      <p:bldP spid="26" grpId="0" animBg="1"/>
      <p:bldP spid="27" grpId="0"/>
      <p:bldP spid="24" grpId="0" animBg="1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smtClean="0"/>
              <a:t>Chapter 5</a:t>
            </a:r>
            <a:endParaRPr lang="zh-CN" altLang="en-US" sz="4800" smtClean="0"/>
          </a:p>
        </p:txBody>
      </p:sp>
      <p:sp>
        <p:nvSpPr>
          <p:cNvPr id="83971" name="内容占位符 3"/>
          <p:cNvSpPr>
            <a:spLocks noGrp="1"/>
          </p:cNvSpPr>
          <p:nvPr>
            <p:ph idx="1"/>
          </p:nvPr>
        </p:nvSpPr>
        <p:spPr>
          <a:xfrm>
            <a:off x="445499" y="1267245"/>
            <a:ext cx="8435975" cy="50625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5.7</a:t>
            </a:r>
            <a:r>
              <a:rPr lang="zh-CN" altLang="en-US" sz="2800" dirty="0" smtClean="0">
                <a:solidFill>
                  <a:srgbClr val="FF0000"/>
                </a:solidFill>
              </a:rPr>
              <a:t>、载流子的漂移扩散，爱因斯坦关系式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/>
              <a:t>5.8</a:t>
            </a:r>
            <a:r>
              <a:rPr lang="zh-CN" altLang="en-US" sz="2800" dirty="0" smtClean="0"/>
              <a:t>、连续性方程</a:t>
            </a:r>
            <a:endParaRPr lang="en-US" altLang="zh-CN" sz="2800" dirty="0" smtClean="0"/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272463" y="6299200"/>
            <a:ext cx="8270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C00506-E8B2-4418-97DB-E729A7816CD0}" type="slidenum"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95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载流子的漂移运动</a:t>
            </a:r>
          </a:p>
        </p:txBody>
      </p:sp>
      <p:sp>
        <p:nvSpPr>
          <p:cNvPr id="1048590" name="内容占位符 1"/>
          <p:cNvSpPr>
            <a:spLocks noGrp="1"/>
          </p:cNvSpPr>
          <p:nvPr>
            <p:ph idx="1"/>
          </p:nvPr>
        </p:nvSpPr>
        <p:spPr>
          <a:xfrm>
            <a:off x="246063" y="1146175"/>
            <a:ext cx="8229600" cy="4830763"/>
          </a:xfrm>
        </p:spPr>
        <p:txBody>
          <a:bodyPr/>
          <a:lstStyle/>
          <a:p>
            <a:r>
              <a:rPr lang="zh-CN" altLang="en-US" sz="2800" dirty="0" smtClean="0"/>
              <a:t>外加电场下，电子和空穴的电流密度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总电流密度</a:t>
            </a:r>
            <a:endParaRPr lang="en-US" altLang="zh-CN" sz="2800" dirty="0" smtClean="0"/>
          </a:p>
        </p:txBody>
      </p:sp>
      <p:sp>
        <p:nvSpPr>
          <p:cNvPr id="1048591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45CC12-8B60-443A-837B-9A9DB785094C}" type="slidenum"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94304" name="Object 10"/>
          <p:cNvGraphicFramePr>
            <a:graphicFrameLocks noChangeAspect="1"/>
          </p:cNvGraphicFramePr>
          <p:nvPr/>
        </p:nvGraphicFramePr>
        <p:xfrm>
          <a:off x="1066800" y="4402138"/>
          <a:ext cx="725011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6" name="公式" r:id="rId4" imgW="2832100" imgH="241300" progId="Equation.3">
                  <p:embed/>
                </p:oleObj>
              </mc:Choice>
              <mc:Fallback>
                <p:oleObj name="公式" r:id="rId4" imgW="2832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02138"/>
                        <a:ext cx="7250113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Object 4"/>
          <p:cNvGraphicFramePr>
            <a:graphicFrameLocks noChangeAspect="1"/>
          </p:cNvGraphicFramePr>
          <p:nvPr/>
        </p:nvGraphicFramePr>
        <p:xfrm>
          <a:off x="1331913" y="5211763"/>
          <a:ext cx="3919537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7" name="公式" r:id="rId6" imgW="2146300" imgH="838200" progId="Equation.3">
                  <p:embed/>
                </p:oleObj>
              </mc:Choice>
              <mc:Fallback>
                <p:oleObj name="公式" r:id="rId6" imgW="2146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211763"/>
                        <a:ext cx="3919537" cy="153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6" name="Object 9"/>
          <p:cNvGraphicFramePr>
            <a:graphicFrameLocks noChangeAspect="1"/>
          </p:cNvGraphicFramePr>
          <p:nvPr/>
        </p:nvGraphicFramePr>
        <p:xfrm>
          <a:off x="671513" y="1827199"/>
          <a:ext cx="43005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8" name="公式" r:id="rId8" imgW="2183452" imgH="266584" progId="Equation.3">
                  <p:embed/>
                </p:oleObj>
              </mc:Choice>
              <mc:Fallback>
                <p:oleObj name="公式" r:id="rId8" imgW="2183452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827199"/>
                        <a:ext cx="430053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7" name="Object 8"/>
          <p:cNvGraphicFramePr>
            <a:graphicFrameLocks noChangeAspect="1"/>
          </p:cNvGraphicFramePr>
          <p:nvPr/>
        </p:nvGraphicFramePr>
        <p:xfrm>
          <a:off x="670200" y="2411080"/>
          <a:ext cx="44243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9" name="公式" r:id="rId10" imgW="2247900" imgH="279400" progId="Equation.3">
                  <p:embed/>
                </p:oleObj>
              </mc:Choice>
              <mc:Fallback>
                <p:oleObj name="公式" r:id="rId10" imgW="22479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00" y="2411080"/>
                        <a:ext cx="44243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97156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534025" y="1652588"/>
            <a:ext cx="3046413" cy="2214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4308" name="Object 11"/>
          <p:cNvGraphicFramePr>
            <a:graphicFrameLocks noChangeAspect="1"/>
          </p:cNvGraphicFramePr>
          <p:nvPr/>
        </p:nvGraphicFramePr>
        <p:xfrm>
          <a:off x="3798888" y="3635375"/>
          <a:ext cx="3136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00" name="公式" r:id="rId13" imgW="1104900" imgH="241300" progId="Equation.3">
                  <p:embed/>
                </p:oleObj>
              </mc:Choice>
              <mc:Fallback>
                <p:oleObj name="公式" r:id="rId13" imgW="1104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3635375"/>
                        <a:ext cx="3136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99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1913" y="2173288"/>
            <a:ext cx="4356100" cy="3360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915988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</a:rPr>
              <a:t>扩散系数和</a:t>
            </a:r>
            <a:r>
              <a:rPr lang="zh-CN" altLang="en-US" sz="4000" dirty="0">
                <a:solidFill>
                  <a:schemeClr val="tx2"/>
                </a:solidFill>
              </a:rPr>
              <a:t>迁移率的关系</a:t>
            </a:r>
            <a:endParaRPr lang="zh-CN" altLang="en-US" sz="4000" dirty="0" smtClean="0">
              <a:solidFill>
                <a:schemeClr val="tx2"/>
              </a:solidFill>
            </a:endParaRPr>
          </a:p>
        </p:txBody>
      </p:sp>
      <p:sp>
        <p:nvSpPr>
          <p:cNvPr id="1048596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265238"/>
            <a:ext cx="8877300" cy="5440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考虑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热平衡状态下、非均匀、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型半导体</a:t>
            </a:r>
            <a:r>
              <a:rPr lang="en-US" altLang="zh-CN" sz="2800" dirty="0" smtClean="0"/>
              <a:t>, n</a:t>
            </a:r>
            <a:r>
              <a:rPr lang="en-US" altLang="zh-CN" sz="2800" baseline="-25000" dirty="0" smtClean="0"/>
              <a:t>o</a:t>
            </a:r>
            <a:r>
              <a:rPr lang="en-US" altLang="zh-CN" sz="2800" dirty="0" smtClean="0"/>
              <a:t>(x) 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扩散运动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内建电场、漂移运动</a:t>
            </a:r>
            <a:endParaRPr lang="en-US" altLang="zh-CN" sz="2800" dirty="0" smtClean="0"/>
          </a:p>
        </p:txBody>
      </p:sp>
      <p:sp>
        <p:nvSpPr>
          <p:cNvPr id="1048597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F5C0D5-E628-4271-A7BE-BCE25FE8DD61}" type="slidenum"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2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915988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tx2"/>
                </a:solidFill>
              </a:rPr>
              <a:t>扩散系数和迁移率</a:t>
            </a:r>
            <a:endParaRPr lang="zh-CN" altLang="en-US" sz="4000" dirty="0" smtClean="0">
              <a:solidFill>
                <a:schemeClr val="tx2"/>
              </a:solidFill>
            </a:endParaRPr>
          </a:p>
        </p:txBody>
      </p:sp>
      <p:sp>
        <p:nvSpPr>
          <p:cNvPr id="1048602" name="Rectangle 3"/>
          <p:cNvSpPr>
            <a:spLocks noGrp="1" noChangeArrowheads="1"/>
          </p:cNvSpPr>
          <p:nvPr>
            <p:ph idx="1"/>
          </p:nvPr>
        </p:nvSpPr>
        <p:spPr>
          <a:xfrm>
            <a:off x="133350" y="1298575"/>
            <a:ext cx="8877300" cy="3273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扩散和漂移电流</a:t>
            </a:r>
            <a:r>
              <a:rPr lang="en-US" altLang="zh-CN" sz="2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无宏观电流，总电子电流和空穴电流为零</a:t>
            </a:r>
          </a:p>
        </p:txBody>
      </p:sp>
      <p:sp>
        <p:nvSpPr>
          <p:cNvPr id="1048603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D516FA-01E3-477F-996F-9E9FFDBC0763}" type="slidenum"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94309" name="Object 4"/>
          <p:cNvGraphicFramePr>
            <a:graphicFrameLocks noChangeAspect="1"/>
          </p:cNvGraphicFramePr>
          <p:nvPr/>
        </p:nvGraphicFramePr>
        <p:xfrm>
          <a:off x="582613" y="1949450"/>
          <a:ext cx="3709987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0" name="公式" r:id="rId4" imgW="2032000" imgH="812800" progId="Equation.3">
                  <p:embed/>
                </p:oleObj>
              </mc:Choice>
              <mc:Fallback>
                <p:oleObj name="公式" r:id="rId4" imgW="20320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949450"/>
                        <a:ext cx="3709987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0" name="Object 9"/>
          <p:cNvGraphicFramePr>
            <a:graphicFrameLocks noChangeAspect="1"/>
          </p:cNvGraphicFramePr>
          <p:nvPr/>
        </p:nvGraphicFramePr>
        <p:xfrm>
          <a:off x="4935538" y="2041525"/>
          <a:ext cx="26257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1" name="公式" r:id="rId6" imgW="1332921" imgH="266584" progId="Equation.3">
                  <p:embed/>
                </p:oleObj>
              </mc:Choice>
              <mc:Fallback>
                <p:oleObj name="公式" r:id="rId6" imgW="1332921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041525"/>
                        <a:ext cx="26257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1" name="Object 7"/>
          <p:cNvGraphicFramePr>
            <a:graphicFrameLocks noChangeAspect="1"/>
          </p:cNvGraphicFramePr>
          <p:nvPr/>
        </p:nvGraphicFramePr>
        <p:xfrm>
          <a:off x="4897438" y="2836863"/>
          <a:ext cx="27003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2" name="公式" r:id="rId8" imgW="1371600" imgH="279400" progId="Equation.3">
                  <p:embed/>
                </p:oleObj>
              </mc:Choice>
              <mc:Fallback>
                <p:oleObj name="公式" r:id="rId8" imgW="1371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2836863"/>
                        <a:ext cx="27003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2" name="对象 1"/>
          <p:cNvGraphicFramePr>
            <a:graphicFrameLocks noChangeAspect="1"/>
          </p:cNvGraphicFramePr>
          <p:nvPr/>
        </p:nvGraphicFramePr>
        <p:xfrm>
          <a:off x="1489075" y="4689475"/>
          <a:ext cx="3848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3" name="公式" r:id="rId10" imgW="1739900" imgH="241300" progId="Equation.3">
                  <p:embed/>
                </p:oleObj>
              </mc:Choice>
              <mc:Fallback>
                <p:oleObj name="公式" r:id="rId10" imgW="1739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4689475"/>
                        <a:ext cx="3848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3" name="对象 16"/>
          <p:cNvGraphicFramePr>
            <a:graphicFrameLocks noChangeAspect="1"/>
          </p:cNvGraphicFramePr>
          <p:nvPr/>
        </p:nvGraphicFramePr>
        <p:xfrm>
          <a:off x="1446213" y="5340350"/>
          <a:ext cx="3933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4" name="公式" r:id="rId12" imgW="1778000" imgH="241300" progId="Equation.3">
                  <p:embed/>
                </p:oleObj>
              </mc:Choice>
              <mc:Fallback>
                <p:oleObj name="公式" r:id="rId12" imgW="1778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5340350"/>
                        <a:ext cx="3933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0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915988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tx2"/>
                </a:solidFill>
              </a:rPr>
              <a:t>扩散系数和迁移率</a:t>
            </a:r>
            <a:endParaRPr lang="zh-CN" altLang="en-US" sz="4000" dirty="0" smtClean="0">
              <a:solidFill>
                <a:schemeClr val="tx2"/>
              </a:solidFill>
            </a:endParaRPr>
          </a:p>
        </p:txBody>
      </p:sp>
      <p:sp>
        <p:nvSpPr>
          <p:cNvPr id="1048608" name="Rectangle 3"/>
          <p:cNvSpPr>
            <a:spLocks noGrp="1" noChangeArrowheads="1"/>
          </p:cNvSpPr>
          <p:nvPr>
            <p:ph idx="1"/>
          </p:nvPr>
        </p:nvSpPr>
        <p:spPr>
          <a:xfrm>
            <a:off x="719957" y="4602871"/>
            <a:ext cx="6264696" cy="6164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利用迁移率的值计算扩散系数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</p:txBody>
      </p:sp>
      <p:sp>
        <p:nvSpPr>
          <p:cNvPr id="1048609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CC811B-E6D6-4113-9C78-F8B6CC73E49A}" type="slidenum"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94314" name="Object 4"/>
          <p:cNvGraphicFramePr>
            <a:graphicFrameLocks noChangeAspect="1"/>
          </p:cNvGraphicFramePr>
          <p:nvPr/>
        </p:nvGraphicFramePr>
        <p:xfrm>
          <a:off x="766763" y="1446213"/>
          <a:ext cx="35052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9" name="公式" r:id="rId4" imgW="1536033" imgH="393529" progId="Equation.3">
                  <p:embed/>
                </p:oleObj>
              </mc:Choice>
              <mc:Fallback>
                <p:oleObj name="公式" r:id="rId4" imgW="153603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446213"/>
                        <a:ext cx="35052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5" name="Object 5"/>
          <p:cNvGraphicFramePr>
            <a:graphicFrameLocks noChangeAspect="1"/>
          </p:cNvGraphicFramePr>
          <p:nvPr/>
        </p:nvGraphicFramePr>
        <p:xfrm>
          <a:off x="842963" y="2343150"/>
          <a:ext cx="1828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0" name="公式" r:id="rId6" imgW="863225" imgH="393529" progId="Equation.3">
                  <p:embed/>
                </p:oleObj>
              </mc:Choice>
              <mc:Fallback>
                <p:oleObj name="公式" r:id="rId6" imgW="8632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2343150"/>
                        <a:ext cx="18288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6" name="Object 6"/>
          <p:cNvGraphicFramePr>
            <a:graphicFrameLocks noChangeAspect="1"/>
          </p:cNvGraphicFramePr>
          <p:nvPr/>
        </p:nvGraphicFramePr>
        <p:xfrm>
          <a:off x="881063" y="2882900"/>
          <a:ext cx="3581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1" name="公式" r:id="rId8" imgW="1346200" imgH="368300" progId="Equation.3">
                  <p:embed/>
                </p:oleObj>
              </mc:Choice>
              <mc:Fallback>
                <p:oleObj name="公式" r:id="rId8" imgW="1346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2882900"/>
                        <a:ext cx="35814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10" name="AutoShape 7"/>
          <p:cNvSpPr/>
          <p:nvPr/>
        </p:nvSpPr>
        <p:spPr bwMode="auto">
          <a:xfrm>
            <a:off x="4500563" y="1501775"/>
            <a:ext cx="76200" cy="2286000"/>
          </a:xfrm>
          <a:prstGeom prst="rightBrace">
            <a:avLst>
              <a:gd name="adj1" fmla="val 2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611" name="AutoShape 8"/>
          <p:cNvSpPr>
            <a:spLocks noChangeArrowheads="1"/>
          </p:cNvSpPr>
          <p:nvPr/>
        </p:nvSpPr>
        <p:spPr bwMode="auto">
          <a:xfrm>
            <a:off x="4805363" y="2416175"/>
            <a:ext cx="524683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943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060962"/>
              </p:ext>
            </p:extLst>
          </p:nvPr>
        </p:nvGraphicFramePr>
        <p:xfrm>
          <a:off x="5689253" y="1318747"/>
          <a:ext cx="1295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2" name="公式" r:id="rId10" imgW="647700" imgH="431800" progId="Equation.3">
                  <p:embed/>
                </p:oleObj>
              </mc:Choice>
              <mc:Fallback>
                <p:oleObj name="公式" r:id="rId10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253" y="1318747"/>
                        <a:ext cx="1295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093894"/>
              </p:ext>
            </p:extLst>
          </p:nvPr>
        </p:nvGraphicFramePr>
        <p:xfrm>
          <a:off x="5694933" y="3085564"/>
          <a:ext cx="12954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3" name="公式" r:id="rId12" imgW="660113" imgH="469696" progId="Equation.3">
                  <p:embed/>
                </p:oleObj>
              </mc:Choice>
              <mc:Fallback>
                <p:oleObj name="公式" r:id="rId12" imgW="660113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933" y="3085564"/>
                        <a:ext cx="12954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12" name="AutoShape 11"/>
          <p:cNvSpPr/>
          <p:nvPr/>
        </p:nvSpPr>
        <p:spPr bwMode="auto">
          <a:xfrm>
            <a:off x="5520546" y="1606912"/>
            <a:ext cx="76200" cy="21336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95280" y="2359025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爱因斯坦关系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57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8" grpId="0" build="p"/>
      <p:bldP spid="1048610" grpId="0" animBg="1"/>
      <p:bldP spid="1048611" grpId="0" animBg="1"/>
      <p:bldP spid="1048612" grpId="0" animBg="1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爱因斯坦关系</a:t>
            </a:r>
            <a:endParaRPr lang="zh-CN" altLang="en-US" smtClean="0"/>
          </a:p>
        </p:txBody>
      </p:sp>
      <p:grpSp>
        <p:nvGrpSpPr>
          <p:cNvPr id="86" name="组合 6"/>
          <p:cNvGrpSpPr/>
          <p:nvPr/>
        </p:nvGrpSpPr>
        <p:grpSpPr bwMode="auto">
          <a:xfrm>
            <a:off x="785813" y="1341438"/>
            <a:ext cx="7877175" cy="4608512"/>
            <a:chOff x="785034" y="1340768"/>
            <a:chExt cx="7877457" cy="4608512"/>
          </a:xfrm>
        </p:grpSpPr>
        <p:pic>
          <p:nvPicPr>
            <p:cNvPr id="209718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5034" y="1340768"/>
              <a:ext cx="7877457" cy="4608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621" name="矩形 5"/>
            <p:cNvSpPr>
              <a:spLocks noChangeArrowheads="1"/>
            </p:cNvSpPr>
            <p:nvPr/>
          </p:nvSpPr>
          <p:spPr bwMode="auto">
            <a:xfrm>
              <a:off x="785034" y="5733256"/>
              <a:ext cx="40259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97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solidFill>
                  <a:schemeClr val="tx2"/>
                </a:solidFill>
              </a:rPr>
              <a:t>俄歇复合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F23516-7AFC-4AE4-BE92-D6006CFCEC3F}" type="slidenum"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3732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230313"/>
            <a:ext cx="5691187" cy="547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937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DDB8EE6-A63C-47E1-9700-7978F2DC86C5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 smtClean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带间俄歇复合</a:t>
            </a:r>
          </a:p>
        </p:txBody>
      </p:sp>
      <p:sp>
        <p:nvSpPr>
          <p:cNvPr id="11272" name="内容占位符 2"/>
          <p:cNvSpPr>
            <a:spLocks noGrp="1"/>
          </p:cNvSpPr>
          <p:nvPr>
            <p:ph idx="1"/>
          </p:nvPr>
        </p:nvSpPr>
        <p:spPr>
          <a:xfrm>
            <a:off x="76199" y="1828800"/>
            <a:ext cx="6475413" cy="4302125"/>
          </a:xfrm>
        </p:spPr>
        <p:txBody>
          <a:bodyPr/>
          <a:lstStyle/>
          <a:p>
            <a:r>
              <a:rPr lang="zh-CN" altLang="en-US" sz="2400" dirty="0" smtClean="0"/>
              <a:t>电子空穴对的复合率</a:t>
            </a:r>
            <a:r>
              <a:rPr lang="zh-CN" altLang="en-US" sz="2000" dirty="0" smtClean="0"/>
              <a:t>（单位体积、单位时间）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n</a:t>
            </a:r>
            <a:r>
              <a:rPr lang="zh-CN" altLang="en-US" sz="2000" dirty="0" smtClean="0"/>
              <a:t>型半导体：</a:t>
            </a:r>
            <a:endParaRPr lang="en-US" altLang="zh-CN" sz="20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p</a:t>
            </a:r>
            <a:r>
              <a:rPr lang="zh-CN" altLang="en-US" sz="2400" dirty="0" smtClean="0"/>
              <a:t>型半导体：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电子空穴对的</a:t>
            </a:r>
            <a:r>
              <a:rPr lang="zh-CN" altLang="en-US" sz="2400" dirty="0"/>
              <a:t>产生率</a:t>
            </a:r>
            <a:r>
              <a:rPr lang="zh-CN" altLang="en-US" sz="2000" dirty="0"/>
              <a:t>（单位体积、单位时间）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n</a:t>
            </a:r>
            <a:r>
              <a:rPr lang="zh-CN" altLang="en-US" sz="2400" dirty="0" smtClean="0"/>
              <a:t>型半导体：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p</a:t>
            </a:r>
            <a:r>
              <a:rPr lang="zh-CN" altLang="en-US" sz="2400" dirty="0" smtClean="0"/>
              <a:t>型半导体：</a:t>
            </a:r>
            <a:endParaRPr lang="en-US" altLang="zh-CN" sz="2400" dirty="0" smtClean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extLst/>
          </p:nvPr>
        </p:nvGraphicFramePr>
        <p:xfrm>
          <a:off x="2782887" y="2207418"/>
          <a:ext cx="3440113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0" name="公式" r:id="rId3" imgW="1485900" imgH="457200" progId="Equation.3">
                  <p:embed/>
                </p:oleObj>
              </mc:Choice>
              <mc:Fallback>
                <p:oleObj name="公式" r:id="rId3" imgW="1485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7" y="2207418"/>
                        <a:ext cx="3440113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>
            <p:extLst/>
          </p:nvPr>
        </p:nvGraphicFramePr>
        <p:xfrm>
          <a:off x="2203450" y="3103562"/>
          <a:ext cx="33607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1" name="公式" r:id="rId5" imgW="1498600" imgH="457200" progId="Equation.3">
                  <p:embed/>
                </p:oleObj>
              </mc:Choice>
              <mc:Fallback>
                <p:oleObj name="公式" r:id="rId5" imgW="149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103562"/>
                        <a:ext cx="336073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>
            <p:extLst/>
          </p:nvPr>
        </p:nvGraphicFramePr>
        <p:xfrm>
          <a:off x="2782887" y="4476750"/>
          <a:ext cx="3270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2" name="公式" r:id="rId7" imgW="1307532" imgH="342751" progId="Equation.3">
                  <p:embed/>
                </p:oleObj>
              </mc:Choice>
              <mc:Fallback>
                <p:oleObj name="公式" r:id="rId7" imgW="1307532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7" y="4476750"/>
                        <a:ext cx="32702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/>
          </p:nvPr>
        </p:nvGraphicFramePr>
        <p:xfrm>
          <a:off x="2791619" y="5451475"/>
          <a:ext cx="32512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3" name="公式" r:id="rId9" imgW="1371600" imgH="368300" progId="Equation.3">
                  <p:embed/>
                </p:oleObj>
              </mc:Choice>
              <mc:Fallback>
                <p:oleObj name="公式" r:id="rId9" imgW="13716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619" y="5451475"/>
                        <a:ext cx="32512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457200" y="6248400"/>
          <a:ext cx="5486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4" name="公式" r:id="rId11" imgW="2832100" imgH="228600" progId="Equation.3">
                  <p:embed/>
                </p:oleObj>
              </mc:Choice>
              <mc:Fallback>
                <p:oleObj name="公式" r:id="rId11" imgW="2832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248400"/>
                        <a:ext cx="5486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6419850" y="4117975"/>
          <a:ext cx="20685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5" name="公式" r:id="rId13" imgW="787400" imgH="1016000" progId="Equation.3">
                  <p:embed/>
                </p:oleObj>
              </mc:Choice>
              <mc:Fallback>
                <p:oleObj name="公式" r:id="rId13" imgW="7874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4117975"/>
                        <a:ext cx="20685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7" name="图片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017" y="602507"/>
            <a:ext cx="890363" cy="180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8" name="图片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940" y="2543452"/>
            <a:ext cx="1006673" cy="161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7"/>
          <a:srcRect t="56846"/>
          <a:stretch/>
        </p:blipFill>
        <p:spPr>
          <a:xfrm>
            <a:off x="6662999" y="2611930"/>
            <a:ext cx="1152381" cy="14795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7"/>
          <a:srcRect b="50000"/>
          <a:stretch/>
        </p:blipFill>
        <p:spPr>
          <a:xfrm>
            <a:off x="6626636" y="690267"/>
            <a:ext cx="1152381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E15ABCF-2CE6-4D6F-B0C8-5EBA81A38E47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 smtClean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7680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净复合率</a:t>
            </a:r>
          </a:p>
        </p:txBody>
      </p:sp>
      <p:sp>
        <p:nvSpPr>
          <p:cNvPr id="12295" name="内容占位符 2"/>
          <p:cNvSpPr>
            <a:spLocks noGrp="1"/>
          </p:cNvSpPr>
          <p:nvPr>
            <p:ph idx="1"/>
          </p:nvPr>
        </p:nvSpPr>
        <p:spPr>
          <a:xfrm>
            <a:off x="461727" y="3143250"/>
            <a:ext cx="8229600" cy="1295400"/>
          </a:xfrm>
        </p:spPr>
        <p:txBody>
          <a:bodyPr/>
          <a:lstStyle/>
          <a:p>
            <a:r>
              <a:rPr lang="zh-CN" altLang="en-US" sz="2400" dirty="0" smtClean="0"/>
              <a:t>非简并时，俄歇复合的普遍理论公式</a:t>
            </a:r>
            <a:endParaRPr lang="en-US" altLang="zh-CN" sz="2400" dirty="0" smtClean="0"/>
          </a:p>
          <a:p>
            <a:r>
              <a:rPr lang="zh-CN" altLang="en-US" sz="2400" dirty="0" smtClean="0"/>
              <a:t>寿命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extLst/>
          </p:nvPr>
        </p:nvGraphicFramePr>
        <p:xfrm>
          <a:off x="533400" y="2376488"/>
          <a:ext cx="4953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4" name="公式" r:id="rId3" imgW="1739900" imgH="228600" progId="Equation.3">
                  <p:embed/>
                </p:oleObj>
              </mc:Choice>
              <mc:Fallback>
                <p:oleObj name="公式" r:id="rId3" imgW="1739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76488"/>
                        <a:ext cx="49530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/>
          </p:nvPr>
        </p:nvGraphicFramePr>
        <p:xfrm>
          <a:off x="5486400" y="2413000"/>
          <a:ext cx="33147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5" name="公式" r:id="rId5" imgW="1384300" imgH="241300" progId="Equation.3">
                  <p:embed/>
                </p:oleObj>
              </mc:Choice>
              <mc:Fallback>
                <p:oleObj name="公式" r:id="rId5" imgW="1384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413000"/>
                        <a:ext cx="33147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533400" y="4025900"/>
          <a:ext cx="46355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6" name="公式" r:id="rId7" imgW="1816100" imgH="482600" progId="Equation.3">
                  <p:embed/>
                </p:oleObj>
              </mc:Choice>
              <mc:Fallback>
                <p:oleObj name="公式" r:id="rId7" imgW="1816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25900"/>
                        <a:ext cx="46355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412750" y="5349875"/>
          <a:ext cx="49276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7" name="Equation" r:id="rId9" imgW="1930400" imgH="469900" progId="Equation.DSMT4">
                  <p:embed/>
                </p:oleObj>
              </mc:Choice>
              <mc:Fallback>
                <p:oleObj name="Equation" r:id="rId9" imgW="1930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5349875"/>
                        <a:ext cx="49276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57200" y="1775111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C6D"/>
              </a:buClr>
              <a:buSzPct val="70000"/>
              <a:buFont typeface="Wingdings" panose="05000000000000000000" pitchFamily="2" charset="2"/>
              <a:buChar char="o"/>
            </a:pPr>
            <a:r>
              <a:rPr lang="zh-CN" altLang="en-US" sz="2400" kern="0" dirty="0" smtClean="0">
                <a:solidFill>
                  <a:srgbClr val="000033"/>
                </a:solidFill>
              </a:rPr>
              <a:t>以上两种复合同时存在时</a:t>
            </a:r>
            <a:endParaRPr lang="en-US" altLang="zh-CN" sz="2400" kern="0" dirty="0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441485F-5EEA-4E22-B998-476CEA1953A6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 smtClean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4013" y="838200"/>
            <a:ext cx="8637587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5400" dirty="0" smtClean="0">
                <a:latin typeface="+mj-ea"/>
              </a:rPr>
              <a:t>陷阱效应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04025" y="1828800"/>
            <a:ext cx="576263" cy="3238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E</a:t>
            </a:r>
            <a:r>
              <a:rPr lang="en-US" altLang="zh-CN" sz="2800" baseline="-25000" smtClean="0"/>
              <a:t>c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E</a:t>
            </a:r>
            <a:r>
              <a:rPr lang="en-US" altLang="zh-CN" sz="2800" baseline="-25000" smtClean="0"/>
              <a:t>t</a:t>
            </a:r>
            <a:endParaRPr lang="en-US" altLang="zh-CN" sz="2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E</a:t>
            </a:r>
            <a:r>
              <a:rPr lang="en-US" altLang="zh-CN" sz="2800" baseline="-25000" smtClean="0"/>
              <a:t>v</a:t>
            </a:r>
            <a:endParaRPr lang="en-US" altLang="zh-CN" sz="2800" smtClean="0"/>
          </a:p>
        </p:txBody>
      </p:sp>
      <p:grpSp>
        <p:nvGrpSpPr>
          <p:cNvPr id="77829" name="Group 4"/>
          <p:cNvGrpSpPr>
            <a:grpSpLocks/>
          </p:cNvGrpSpPr>
          <p:nvPr/>
        </p:nvGrpSpPr>
        <p:grpSpPr bwMode="auto">
          <a:xfrm>
            <a:off x="3348038" y="1793875"/>
            <a:ext cx="3463925" cy="3159125"/>
            <a:chOff x="1968" y="624"/>
            <a:chExt cx="2448" cy="2413"/>
          </a:xfrm>
        </p:grpSpPr>
        <p:graphicFrame>
          <p:nvGraphicFramePr>
            <p:cNvPr id="77832" name="Object 5"/>
            <p:cNvGraphicFramePr>
              <a:graphicFrameLocks noChangeAspect="1"/>
            </p:cNvGraphicFramePr>
            <p:nvPr/>
          </p:nvGraphicFramePr>
          <p:xfrm>
            <a:off x="1968" y="624"/>
            <a:ext cx="2400" cy="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75" name="BMP 图象" r:id="rId3" imgW="1800476" imgH="1809524" progId="Paint.Picture">
                    <p:embed/>
                  </p:oleObj>
                </mc:Choice>
                <mc:Fallback>
                  <p:oleObj name="BMP 图象" r:id="rId3" imgW="1800476" imgH="1809524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624"/>
                          <a:ext cx="2400" cy="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3" name="Line 6"/>
            <p:cNvSpPr>
              <a:spLocks noChangeShapeType="1"/>
            </p:cNvSpPr>
            <p:nvPr/>
          </p:nvSpPr>
          <p:spPr bwMode="auto">
            <a:xfrm flipH="1" flipV="1">
              <a:off x="2784" y="1584"/>
              <a:ext cx="1584" cy="2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34" name="Line 7"/>
            <p:cNvSpPr>
              <a:spLocks noChangeShapeType="1"/>
            </p:cNvSpPr>
            <p:nvPr/>
          </p:nvSpPr>
          <p:spPr bwMode="auto">
            <a:xfrm flipH="1">
              <a:off x="3651" y="1920"/>
              <a:ext cx="765" cy="37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7830" name="Rectangle 8"/>
          <p:cNvSpPr>
            <a:spLocks noChangeArrowheads="1"/>
          </p:cNvSpPr>
          <p:nvPr/>
        </p:nvSpPr>
        <p:spPr bwMode="auto">
          <a:xfrm>
            <a:off x="381000" y="1865313"/>
            <a:ext cx="23034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3366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3200" b="1">
                <a:solidFill>
                  <a:srgbClr val="003366"/>
                </a:solidFill>
                <a:latin typeface="宋体" panose="02010600030101010101" pitchFamily="2" charset="-122"/>
              </a:rPr>
              <a:t>、陷阱</a:t>
            </a:r>
            <a:r>
              <a:rPr kumimoji="1" lang="zh-CN" altLang="en-US" sz="3200">
                <a:solidFill>
                  <a:srgbClr val="003366"/>
                </a:solidFill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457200" y="4876800"/>
            <a:ext cx="845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75C6D"/>
              </a:buClr>
              <a:buSzPct val="80000"/>
              <a:buFont typeface="Wingdings" pitchFamily="2" charset="2"/>
              <a:buChar char="®"/>
              <a:defRPr/>
            </a:pPr>
            <a:r>
              <a:rPr kumimoji="1" lang="zh-CN" altLang="en-US" sz="2400" dirty="0">
                <a:solidFill>
                  <a:srgbClr val="000033"/>
                </a:solidFill>
                <a:latin typeface="宋体" panose="02010600030101010101" pitchFamily="2" charset="-122"/>
              </a:rPr>
              <a:t>在非平衡时，一部分附加产生的电子</a:t>
            </a:r>
            <a:r>
              <a:rPr kumimoji="1" lang="el-GR" altLang="zh-CN" sz="2400" dirty="0">
                <a:solidFill>
                  <a:srgbClr val="000033"/>
                </a:solidFill>
                <a:latin typeface="+mn-ea"/>
              </a:rPr>
              <a:t>Δ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宋体" panose="02010600030101010101" pitchFamily="2" charset="-122"/>
              </a:rPr>
              <a:t>n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宋体" panose="02010600030101010101" pitchFamily="2" charset="-122"/>
              </a:rPr>
              <a:t>t</a:t>
            </a:r>
            <a:r>
              <a:rPr kumimoji="1" lang="zh-CN" altLang="en-US" sz="2400" dirty="0">
                <a:solidFill>
                  <a:srgbClr val="000033"/>
                </a:solidFill>
                <a:latin typeface="宋体" panose="02010600030101010101" pitchFamily="2" charset="-122"/>
              </a:rPr>
              <a:t>（或空穴</a:t>
            </a:r>
            <a:r>
              <a:rPr kumimoji="1" lang="el-GR" altLang="zh-CN" sz="2400" dirty="0">
                <a:solidFill>
                  <a:srgbClr val="000033"/>
                </a:solidFill>
                <a:latin typeface="+mn-ea"/>
              </a:rPr>
              <a:t>Δ</a:t>
            </a:r>
            <a:r>
              <a:rPr kumimoji="1" lang="en-US" altLang="zh-CN" sz="2400" dirty="0">
                <a:solidFill>
                  <a:srgbClr val="000033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sz="2400" baseline="-25000" dirty="0">
                <a:solidFill>
                  <a:srgbClr val="000033"/>
                </a:solidFill>
                <a:latin typeface="宋体" panose="02010600030101010101" pitchFamily="2" charset="-122"/>
              </a:rPr>
              <a:t>t</a:t>
            </a:r>
            <a:r>
              <a:rPr kumimoji="1" lang="en-US" altLang="zh-CN" sz="2400" dirty="0">
                <a:solidFill>
                  <a:srgbClr val="000033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dirty="0">
                <a:solidFill>
                  <a:srgbClr val="000033"/>
                </a:solidFill>
                <a:latin typeface="宋体" panose="02010600030101010101" pitchFamily="2" charset="-122"/>
              </a:rPr>
              <a:t>）落入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宋体" panose="02010600030101010101" pitchFamily="2" charset="-122"/>
              </a:rPr>
              <a:t>E</a:t>
            </a:r>
            <a:r>
              <a:rPr kumimoji="1" lang="en-US" altLang="zh-CN" sz="2400" b="1" i="1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t</a:t>
            </a:r>
            <a:r>
              <a:rPr kumimoji="1" lang="zh-CN" altLang="en-US" sz="2400" dirty="0">
                <a:solidFill>
                  <a:srgbClr val="000033"/>
                </a:solidFill>
                <a:latin typeface="宋体" panose="02010600030101010101" pitchFamily="2" charset="-122"/>
              </a:rPr>
              <a:t>中，起这种作用的杂质或缺陷能级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宋体" panose="02010600030101010101" pitchFamily="2" charset="-122"/>
              </a:rPr>
              <a:t>E</a:t>
            </a:r>
            <a:r>
              <a:rPr kumimoji="1" lang="en-US" altLang="zh-CN" sz="2400" b="1" i="1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t</a:t>
            </a:r>
            <a:r>
              <a:rPr kumimoji="1" lang="zh-CN" altLang="en-US" sz="2400" dirty="0">
                <a:solidFill>
                  <a:srgbClr val="000033"/>
                </a:solidFill>
                <a:latin typeface="宋体" panose="02010600030101010101" pitchFamily="2" charset="-122"/>
              </a:rPr>
              <a:t>就叫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陷阱</a:t>
            </a:r>
            <a:r>
              <a:rPr kumimoji="1" lang="zh-CN" altLang="en-US" sz="2400" dirty="0" smtClean="0">
                <a:solidFill>
                  <a:srgbClr val="000033"/>
                </a:solidFill>
                <a:latin typeface="宋体" panose="02010600030101010101" pitchFamily="2" charset="-122"/>
              </a:rPr>
              <a:t>。</a:t>
            </a:r>
            <a:endParaRPr kumimoji="1" lang="en-US" altLang="zh-CN" sz="2400" dirty="0" smtClean="0">
              <a:solidFill>
                <a:srgbClr val="000033"/>
              </a:solidFill>
              <a:latin typeface="宋体" panose="02010600030101010101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75C6D"/>
              </a:buClr>
              <a:buSzPct val="80000"/>
              <a:buFont typeface="Wingdings" pitchFamily="2" charset="2"/>
              <a:buChar char="®"/>
              <a:defRPr/>
            </a:pPr>
            <a:r>
              <a:rPr kumimoji="1"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陷阱效应：杂质能级积累非平衡载流子的作用称为陷阱效应。</a:t>
            </a:r>
            <a:endParaRPr kumimoji="1" lang="zh-CN" altLang="en-US" sz="24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425436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陷阱效应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1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5538"/>
                <a:ext cx="8229600" cy="5373687"/>
              </a:xfrm>
            </p:spPr>
            <p:txBody>
              <a:bodyPr/>
              <a:lstStyle/>
              <a:p>
                <a:r>
                  <a:rPr lang="zh-CN" altLang="en-US" sz="2800" dirty="0" smtClean="0"/>
                  <a:t>热平衡状态         </a:t>
                </a:r>
                <a:r>
                  <a:rPr lang="en-US" altLang="zh-CN" sz="2800" dirty="0" smtClean="0"/>
                  <a:t>                  </a:t>
                </a:r>
                <a:r>
                  <a:rPr lang="zh-CN" altLang="en-US" sz="2800" dirty="0" smtClean="0"/>
                  <a:t>非平衡状态</a:t>
                </a:r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△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≠ △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 △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 △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+△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baseline="-25000" dirty="0" err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800" baseline="-25000" dirty="0" smtClean="0"/>
              </a:p>
              <a:p>
                <a:r>
                  <a:rPr lang="zh-CN" altLang="en-US" sz="2800" dirty="0" smtClean="0"/>
                  <a:t>陷阱效应</a:t>
                </a:r>
                <a:endParaRPr lang="en-US" altLang="zh-CN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△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＞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收集电子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△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＜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收集空穴</a:t>
                </a:r>
                <a:endParaRPr lang="zh-CN" altLang="en-US" sz="2400" baseline="-25000" dirty="0" smtClean="0"/>
              </a:p>
              <a:p>
                <a:r>
                  <a:rPr lang="zh-CN" altLang="en-US" sz="2800" dirty="0" smtClean="0"/>
                  <a:t>明显的陷阱效应</a:t>
                </a:r>
                <a:r>
                  <a:rPr lang="en-US" altLang="zh-CN" sz="2800" dirty="0" smtClean="0"/>
                  <a:t>: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△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baseline="-25000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≧ △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(△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 smtClean="0"/>
              </a:p>
              <a:p>
                <a:r>
                  <a:rPr lang="zh-CN" altLang="en-US" sz="2800" dirty="0" smtClean="0"/>
                  <a:t>陷阱</a:t>
                </a:r>
                <a:r>
                  <a:rPr lang="en-US" altLang="zh-CN" sz="2800" dirty="0" smtClean="0"/>
                  <a:t>: </a:t>
                </a:r>
                <a:r>
                  <a:rPr lang="zh-CN" altLang="en-US" sz="2800" dirty="0" smtClean="0"/>
                  <a:t>杂质能级</a:t>
                </a:r>
                <a:endParaRPr lang="en-US" altLang="zh-CN" sz="2800" dirty="0" smtClean="0"/>
              </a:p>
              <a:p>
                <a:endParaRPr lang="zh-CN" altLang="en-US" sz="2800" dirty="0" smtClean="0"/>
              </a:p>
            </p:txBody>
          </p:sp>
        </mc:Choice>
        <mc:Fallback xmlns="">
          <p:sp>
            <p:nvSpPr>
              <p:cNvPr id="13" name="内容占位符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5538"/>
                <a:ext cx="8229600" cy="5373687"/>
              </a:xfrm>
              <a:blipFill rotWithShape="0">
                <a:blip r:embed="rId2"/>
                <a:stretch>
                  <a:fillRect l="-1333" t="-1703" b="-5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5003800" y="1515599"/>
            <a:ext cx="2736850" cy="2161063"/>
            <a:chOff x="5003279" y="1668120"/>
            <a:chExt cx="2736850" cy="2161126"/>
          </a:xfrm>
        </p:grpSpPr>
        <p:sp>
          <p:nvSpPr>
            <p:cNvPr id="78864" name="Line 4"/>
            <p:cNvSpPr>
              <a:spLocks noChangeShapeType="1"/>
            </p:cNvSpPr>
            <p:nvPr/>
          </p:nvSpPr>
          <p:spPr bwMode="auto">
            <a:xfrm>
              <a:off x="5508104" y="2132137"/>
              <a:ext cx="2087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865" name="Line 5"/>
            <p:cNvSpPr>
              <a:spLocks noChangeShapeType="1"/>
            </p:cNvSpPr>
            <p:nvPr/>
          </p:nvSpPr>
          <p:spPr bwMode="auto">
            <a:xfrm>
              <a:off x="5508104" y="3645024"/>
              <a:ext cx="22320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866" name="Line 6"/>
            <p:cNvSpPr>
              <a:spLocks noChangeShapeType="1"/>
            </p:cNvSpPr>
            <p:nvPr/>
          </p:nvSpPr>
          <p:spPr bwMode="auto">
            <a:xfrm>
              <a:off x="5508104" y="3068762"/>
              <a:ext cx="2087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6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074716" y="1916237"/>
                  <a:ext cx="503664" cy="4001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2000" b="1" i="1" baseline="-25000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867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74716" y="1916237"/>
                  <a:ext cx="503664" cy="40012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68" name="Rectangle 8"/>
                <p:cNvSpPr>
                  <a:spLocks noChangeArrowheads="1"/>
                </p:cNvSpPr>
                <p:nvPr/>
              </p:nvSpPr>
              <p:spPr bwMode="auto">
                <a:xfrm>
                  <a:off x="5074716" y="3429124"/>
                  <a:ext cx="519694" cy="4001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2000" b="1" i="1" baseline="-25000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868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74716" y="3429124"/>
                  <a:ext cx="519694" cy="40012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69" name="Rectangle 9"/>
                <p:cNvSpPr>
                  <a:spLocks noChangeArrowheads="1"/>
                </p:cNvSpPr>
                <p:nvPr/>
              </p:nvSpPr>
              <p:spPr bwMode="auto">
                <a:xfrm>
                  <a:off x="5003279" y="2779837"/>
                  <a:ext cx="489236" cy="4001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2000" b="1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869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03279" y="2779837"/>
                  <a:ext cx="489236" cy="40012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7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858147" y="1668120"/>
                  <a:ext cx="1371466" cy="461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+△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870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58147" y="1668120"/>
                  <a:ext cx="1371466" cy="46167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7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912637" y="3165385"/>
                  <a:ext cx="1355436" cy="461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400" b="1" i="1" baseline="-250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+△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87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2637" y="3165385"/>
                  <a:ext cx="1355436" cy="4616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7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858147" y="2589137"/>
                  <a:ext cx="1531937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b="1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+△</m:t>
                        </m:r>
                        <m:r>
                          <a:rPr lang="en-US" altLang="zh-CN" sz="2400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baseline="-25000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872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58147" y="2589137"/>
                  <a:ext cx="1531937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2"/>
          <p:cNvGrpSpPr>
            <a:grpSpLocks/>
          </p:cNvGrpSpPr>
          <p:nvPr/>
        </p:nvGrpSpPr>
        <p:grpSpPr bwMode="auto">
          <a:xfrm>
            <a:off x="1042988" y="1557338"/>
            <a:ext cx="2736850" cy="2119362"/>
            <a:chOff x="899592" y="1701172"/>
            <a:chExt cx="2736850" cy="2119629"/>
          </a:xfrm>
        </p:grpSpPr>
        <p:sp>
          <p:nvSpPr>
            <p:cNvPr id="78855" name="Line 4"/>
            <p:cNvSpPr>
              <a:spLocks noChangeShapeType="1"/>
            </p:cNvSpPr>
            <p:nvPr/>
          </p:nvSpPr>
          <p:spPr bwMode="auto">
            <a:xfrm>
              <a:off x="1404417" y="2123654"/>
              <a:ext cx="2087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856" name="Line 5"/>
            <p:cNvSpPr>
              <a:spLocks noChangeShapeType="1"/>
            </p:cNvSpPr>
            <p:nvPr/>
          </p:nvSpPr>
          <p:spPr bwMode="auto">
            <a:xfrm>
              <a:off x="1404417" y="3636541"/>
              <a:ext cx="22320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857" name="Line 6"/>
            <p:cNvSpPr>
              <a:spLocks noChangeShapeType="1"/>
            </p:cNvSpPr>
            <p:nvPr/>
          </p:nvSpPr>
          <p:spPr bwMode="auto">
            <a:xfrm>
              <a:off x="1404417" y="3060279"/>
              <a:ext cx="2087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5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971029" y="1907754"/>
                  <a:ext cx="503664" cy="400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2000" b="1" i="1" baseline="-25000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858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1029" y="1907754"/>
                  <a:ext cx="503664" cy="40016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59" name="Rectangle 8"/>
                <p:cNvSpPr>
                  <a:spLocks noChangeArrowheads="1"/>
                </p:cNvSpPr>
                <p:nvPr/>
              </p:nvSpPr>
              <p:spPr bwMode="auto">
                <a:xfrm>
                  <a:off x="971029" y="3420641"/>
                  <a:ext cx="519694" cy="400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2000" b="1" i="1" baseline="-25000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85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1029" y="3420641"/>
                  <a:ext cx="519694" cy="40016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60" name="Rectangle 9"/>
                <p:cNvSpPr>
                  <a:spLocks noChangeArrowheads="1"/>
                </p:cNvSpPr>
                <p:nvPr/>
              </p:nvSpPr>
              <p:spPr bwMode="auto">
                <a:xfrm>
                  <a:off x="899592" y="2771354"/>
                  <a:ext cx="489236" cy="400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2000" b="1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86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9592" y="2771354"/>
                  <a:ext cx="489236" cy="40016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6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035908" y="1701172"/>
                  <a:ext cx="583814" cy="4617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861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35908" y="1701172"/>
                  <a:ext cx="583814" cy="46172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394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6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014504" y="3156895"/>
                  <a:ext cx="655433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400" b="1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86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4504" y="3156895"/>
                  <a:ext cx="655433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6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045970" y="2598614"/>
                  <a:ext cx="645371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b="1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863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45970" y="2598614"/>
                  <a:ext cx="645371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5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648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507F5C6-3006-4D13-ABC2-B54E8E68DE88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zh-CN" smtClean="0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381000" y="1044575"/>
            <a:ext cx="4800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4400" b="1">
                <a:solidFill>
                  <a:srgbClr val="000033"/>
                </a:solidFill>
                <a:latin typeface="Times New Roman" panose="02020603050405020304" pitchFamily="18" charset="0"/>
              </a:rPr>
              <a:t>陷阱效应的分析</a:t>
            </a:r>
            <a:endParaRPr kumimoji="1" lang="en-US" altLang="zh-CN" sz="4400" b="1">
              <a:solidFill>
                <a:srgbClr val="00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304800" y="2057400"/>
            <a:ext cx="601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33"/>
                </a:solidFill>
                <a:latin typeface="Times New Roman" panose="02020603050405020304" pitchFamily="18" charset="0"/>
              </a:rPr>
              <a:t>陷阱效应中的载流子浓度</a:t>
            </a:r>
            <a:endParaRPr kumimoji="1" lang="en-US" altLang="zh-CN" sz="2800" b="1" dirty="0">
              <a:solidFill>
                <a:srgbClr val="00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762000" y="2649918"/>
            <a:ext cx="55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33"/>
                </a:solidFill>
                <a:latin typeface="Times New Roman" panose="02020603050405020304" pitchFamily="18" charset="0"/>
              </a:rPr>
              <a:t>稳态</a:t>
            </a:r>
            <a:r>
              <a:rPr kumimoji="1" lang="zh-CN" altLang="en-US" sz="2400" dirty="0" smtClean="0">
                <a:solidFill>
                  <a:srgbClr val="000033"/>
                </a:solidFill>
                <a:latin typeface="Times New Roman" panose="02020603050405020304" pitchFamily="18" charset="0"/>
              </a:rPr>
              <a:t>时杂质能级上</a:t>
            </a:r>
            <a:r>
              <a:rPr kumimoji="1" lang="zh-CN" altLang="en-US" sz="2400" dirty="0">
                <a:solidFill>
                  <a:srgbClr val="000033"/>
                </a:solidFill>
                <a:latin typeface="Times New Roman" panose="02020603050405020304" pitchFamily="18" charset="0"/>
              </a:rPr>
              <a:t>的电子浓度</a:t>
            </a:r>
            <a:r>
              <a:rPr kumimoji="1" lang="en-US" altLang="zh-CN" sz="2400" b="1" i="1" dirty="0" err="1">
                <a:solidFill>
                  <a:srgbClr val="0000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i="1" baseline="-30000" dirty="0" err="1">
                <a:solidFill>
                  <a:srgbClr val="000033"/>
                </a:solidFill>
                <a:latin typeface="Times New Roman" panose="02020603050405020304" pitchFamily="18" charset="0"/>
              </a:rPr>
              <a:t>t</a:t>
            </a:r>
            <a:endParaRPr kumimoji="1" lang="en-US" altLang="zh-CN" sz="2400" b="1" i="1" dirty="0">
              <a:solidFill>
                <a:srgbClr val="00003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0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516461"/>
              </p:ext>
            </p:extLst>
          </p:nvPr>
        </p:nvGraphicFramePr>
        <p:xfrm>
          <a:off x="539552" y="3252492"/>
          <a:ext cx="3698304" cy="882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2" name="公式" r:id="rId3" imgW="1968480" imgH="469800" progId="Equation.3">
                  <p:embed/>
                </p:oleObj>
              </mc:Choice>
              <mc:Fallback>
                <p:oleObj name="公式" r:id="rId3" imgW="1968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252492"/>
                        <a:ext cx="3698304" cy="882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058319" y="4839874"/>
          <a:ext cx="470376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3" name="公式" r:id="rId5" imgW="2057400" imgH="495000" progId="Equation.3">
                  <p:embed/>
                </p:oleObj>
              </mc:Choice>
              <mc:Fallback>
                <p:oleObj name="公式" r:id="rId5" imgW="205740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8319" y="4839874"/>
                        <a:ext cx="4703762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860032" y="3475165"/>
                <a:ext cx="3312368" cy="66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33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0000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3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00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rgbClr val="0000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rgbClr val="0000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rgbClr val="0000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rgbClr val="0000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i="1" smtClean="0">
                                          <a:solidFill>
                                            <a:srgbClr val="0000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 smtClean="0">
                                          <a:solidFill>
                                            <a:srgbClr val="0000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i="1" smtClean="0">
                                      <a:solidFill>
                                        <a:srgbClr val="000033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 smtClean="0">
                                      <a:solidFill>
                                        <a:srgbClr val="0000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i="1" smtClean="0">
                              <a:solidFill>
                                <a:srgbClr val="00003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00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 smtClean="0">
                          <a:solidFill>
                            <a:srgbClr val="0000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smtClean="0">
                          <a:solidFill>
                            <a:srgbClr val="0000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00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33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 smtClean="0">
                                      <a:solidFill>
                                        <a:srgbClr val="0000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rgbClr val="00003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 smtClean="0">
                          <a:solidFill>
                            <a:srgbClr val="0000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>
                  <a:solidFill>
                    <a:srgbClr val="000033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75165"/>
                <a:ext cx="3312368" cy="660181"/>
              </a:xfrm>
              <a:prstGeom prst="rect">
                <a:avLst/>
              </a:prstGeom>
              <a:blipFill rotWithShape="0">
                <a:blip r:embed="rId7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93877" y="5030355"/>
                <a:ext cx="2174250" cy="752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33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3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00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33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solidFill>
                                        <a:srgbClr val="0000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rgbClr val="00003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solidFill>
                            <a:srgbClr val="0000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smtClean="0">
                          <a:solidFill>
                            <a:srgbClr val="0000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rgbClr val="000033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77" y="5030355"/>
                <a:ext cx="2174250" cy="7525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42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Quadrant">
  <a:themeElements>
    <a:clrScheme name="Quadrant 8">
      <a:dk1>
        <a:srgbClr val="000033"/>
      </a:dk1>
      <a:lt1>
        <a:srgbClr val="FFFFFF"/>
      </a:lt1>
      <a:dk2>
        <a:srgbClr val="003366"/>
      </a:dk2>
      <a:lt2>
        <a:srgbClr val="275C6D"/>
      </a:lt2>
      <a:accent1>
        <a:srgbClr val="A7D2DF"/>
      </a:accent1>
      <a:accent2>
        <a:srgbClr val="108DA6"/>
      </a:accent2>
      <a:accent3>
        <a:srgbClr val="FFFFFF"/>
      </a:accent3>
      <a:accent4>
        <a:srgbClr val="00002A"/>
      </a:accent4>
      <a:accent5>
        <a:srgbClr val="D0E5EC"/>
      </a:accent5>
      <a:accent6>
        <a:srgbClr val="0D7F96"/>
      </a:accent6>
      <a:hlink>
        <a:srgbClr val="666699"/>
      </a:hlink>
      <a:folHlink>
        <a:srgbClr val="99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Quadrant">
  <a:themeElements>
    <a:clrScheme name="Quadrant 8">
      <a:dk1>
        <a:srgbClr val="000033"/>
      </a:dk1>
      <a:lt1>
        <a:srgbClr val="FFFFFF"/>
      </a:lt1>
      <a:dk2>
        <a:srgbClr val="003366"/>
      </a:dk2>
      <a:lt2>
        <a:srgbClr val="275C6D"/>
      </a:lt2>
      <a:accent1>
        <a:srgbClr val="A7D2DF"/>
      </a:accent1>
      <a:accent2>
        <a:srgbClr val="108DA6"/>
      </a:accent2>
      <a:accent3>
        <a:srgbClr val="FFFFFF"/>
      </a:accent3>
      <a:accent4>
        <a:srgbClr val="00002A"/>
      </a:accent4>
      <a:accent5>
        <a:srgbClr val="D0E5EC"/>
      </a:accent5>
      <a:accent6>
        <a:srgbClr val="0D7F96"/>
      </a:accent6>
      <a:hlink>
        <a:srgbClr val="666699"/>
      </a:hlink>
      <a:folHlink>
        <a:srgbClr val="99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Quadrant">
  <a:themeElements>
    <a:clrScheme name="Quadrant 8">
      <a:dk1>
        <a:srgbClr val="000033"/>
      </a:dk1>
      <a:lt1>
        <a:srgbClr val="FFFFFF"/>
      </a:lt1>
      <a:dk2>
        <a:srgbClr val="003366"/>
      </a:dk2>
      <a:lt2>
        <a:srgbClr val="275C6D"/>
      </a:lt2>
      <a:accent1>
        <a:srgbClr val="A7D2DF"/>
      </a:accent1>
      <a:accent2>
        <a:srgbClr val="108DA6"/>
      </a:accent2>
      <a:accent3>
        <a:srgbClr val="FFFFFF"/>
      </a:accent3>
      <a:accent4>
        <a:srgbClr val="00002A"/>
      </a:accent4>
      <a:accent5>
        <a:srgbClr val="D0E5EC"/>
      </a:accent5>
      <a:accent6>
        <a:srgbClr val="0D7F96"/>
      </a:accent6>
      <a:hlink>
        <a:srgbClr val="666699"/>
      </a:hlink>
      <a:folHlink>
        <a:srgbClr val="99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Quadrant">
  <a:themeElements>
    <a:clrScheme name="Quadrant 8">
      <a:dk1>
        <a:srgbClr val="000033"/>
      </a:dk1>
      <a:lt1>
        <a:srgbClr val="FFFFFF"/>
      </a:lt1>
      <a:dk2>
        <a:srgbClr val="003366"/>
      </a:dk2>
      <a:lt2>
        <a:srgbClr val="275C6D"/>
      </a:lt2>
      <a:accent1>
        <a:srgbClr val="A7D2DF"/>
      </a:accent1>
      <a:accent2>
        <a:srgbClr val="108DA6"/>
      </a:accent2>
      <a:accent3>
        <a:srgbClr val="FFFFFF"/>
      </a:accent3>
      <a:accent4>
        <a:srgbClr val="00002A"/>
      </a:accent4>
      <a:accent5>
        <a:srgbClr val="D0E5EC"/>
      </a:accent5>
      <a:accent6>
        <a:srgbClr val="0D7F96"/>
      </a:accent6>
      <a:hlink>
        <a:srgbClr val="666699"/>
      </a:hlink>
      <a:folHlink>
        <a:srgbClr val="99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1091</Words>
  <Application>Microsoft Office PowerPoint</Application>
  <PresentationFormat>全屏显示(4:3)</PresentationFormat>
  <Paragraphs>306</Paragraphs>
  <Slides>36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36</vt:i4>
      </vt:variant>
    </vt:vector>
  </HeadingPairs>
  <TitlesOfParts>
    <vt:vector size="61" baseType="lpstr">
      <vt:lpstr>楷体_GB2312</vt:lpstr>
      <vt:lpstr>宋体</vt:lpstr>
      <vt:lpstr>Arial</vt:lpstr>
      <vt:lpstr>Calibri</vt:lpstr>
      <vt:lpstr>Cambria Math</vt:lpstr>
      <vt:lpstr>Garamond</vt:lpstr>
      <vt:lpstr>Symbol</vt:lpstr>
      <vt:lpstr>Times New Roman</vt:lpstr>
      <vt:lpstr>Wingdings</vt:lpstr>
      <vt:lpstr>3_Office Theme</vt:lpstr>
      <vt:lpstr>7_Quadrant</vt:lpstr>
      <vt:lpstr>6_Office Theme</vt:lpstr>
      <vt:lpstr>7_Office Theme</vt:lpstr>
      <vt:lpstr>2_Office Theme</vt:lpstr>
      <vt:lpstr>1_Quadrant</vt:lpstr>
      <vt:lpstr>5_Office Theme</vt:lpstr>
      <vt:lpstr>6_Quadrant</vt:lpstr>
      <vt:lpstr>5_Quadrant</vt:lpstr>
      <vt:lpstr>8_Office Theme</vt:lpstr>
      <vt:lpstr>公式</vt:lpstr>
      <vt:lpstr>Equation</vt:lpstr>
      <vt:lpstr>BMP 图象</vt:lpstr>
      <vt:lpstr>Equation.3</vt:lpstr>
      <vt:lpstr>位图图像</vt:lpstr>
      <vt:lpstr>Microsoft 公式 3.0</vt:lpstr>
      <vt:lpstr>复习</vt:lpstr>
      <vt:lpstr>复习</vt:lpstr>
      <vt:lpstr>4.俄歇复合</vt:lpstr>
      <vt:lpstr>俄歇复合</vt:lpstr>
      <vt:lpstr>带间俄歇复合</vt:lpstr>
      <vt:lpstr>净复合率</vt:lpstr>
      <vt:lpstr>陷阱效应</vt:lpstr>
      <vt:lpstr>陷阱效应</vt:lpstr>
      <vt:lpstr>PowerPoint 演示文稿</vt:lpstr>
      <vt:lpstr>陷阱效应</vt:lpstr>
      <vt:lpstr>PowerPoint 演示文稿</vt:lpstr>
      <vt:lpstr>电子陷阱</vt:lpstr>
      <vt:lpstr>电子陷阱</vt:lpstr>
      <vt:lpstr>电子陷阱</vt:lpstr>
      <vt:lpstr>陷阱效应</vt:lpstr>
      <vt:lpstr>陷阱和复合中心的区别</vt:lpstr>
      <vt:lpstr>PowerPoint 演示文稿</vt:lpstr>
      <vt:lpstr>陷阱对非子寿命的影响</vt:lpstr>
      <vt:lpstr>陷阱效应</vt:lpstr>
      <vt:lpstr>PowerPoint 演示文稿</vt:lpstr>
      <vt:lpstr>PowerPoint 演示文稿</vt:lpstr>
      <vt:lpstr>稳定扩散</vt:lpstr>
      <vt:lpstr>1.稳态扩散方程</vt:lpstr>
      <vt:lpstr>PowerPoint 演示文稿</vt:lpstr>
      <vt:lpstr>例1：样品足够厚时</vt:lpstr>
      <vt:lpstr>PowerPoint 演示文稿</vt:lpstr>
      <vt:lpstr>PowerPoint 演示文稿</vt:lpstr>
      <vt:lpstr>PowerPoint 演示文稿</vt:lpstr>
      <vt:lpstr>p-type 半导体</vt:lpstr>
      <vt:lpstr>扩散电流密度</vt:lpstr>
      <vt:lpstr>Chapter 5</vt:lpstr>
      <vt:lpstr>载流子的漂移运动</vt:lpstr>
      <vt:lpstr>扩散系数和迁移率的关系</vt:lpstr>
      <vt:lpstr>扩散系数和迁移率</vt:lpstr>
      <vt:lpstr>扩散系数和迁移率</vt:lpstr>
      <vt:lpstr>爱因斯坦关系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lenovo</dc:creator>
  <cp:lastModifiedBy>niu qiaoli</cp:lastModifiedBy>
  <cp:revision>64</cp:revision>
  <dcterms:created xsi:type="dcterms:W3CDTF">2017-08-31T23:51:26Z</dcterms:created>
  <dcterms:modified xsi:type="dcterms:W3CDTF">2020-11-30T00:46:05Z</dcterms:modified>
</cp:coreProperties>
</file>