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35" r:id="rId2"/>
    <p:sldMasterId id="2147483757" r:id="rId3"/>
    <p:sldMasterId id="2147483780" r:id="rId4"/>
  </p:sldMasterIdLst>
  <p:notesMasterIdLst>
    <p:notesMasterId r:id="rId50"/>
  </p:notesMasterIdLst>
  <p:sldIdLst>
    <p:sldId id="337" r:id="rId5"/>
    <p:sldId id="271" r:id="rId6"/>
    <p:sldId id="299" r:id="rId7"/>
    <p:sldId id="300" r:id="rId8"/>
    <p:sldId id="301" r:id="rId9"/>
    <p:sldId id="302" r:id="rId10"/>
    <p:sldId id="303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859" r:id="rId40"/>
    <p:sldId id="860" r:id="rId41"/>
    <p:sldId id="861" r:id="rId42"/>
    <p:sldId id="862" r:id="rId43"/>
    <p:sldId id="863" r:id="rId44"/>
    <p:sldId id="864" r:id="rId45"/>
    <p:sldId id="865" r:id="rId46"/>
    <p:sldId id="868" r:id="rId47"/>
    <p:sldId id="869" r:id="rId48"/>
    <p:sldId id="870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77" autoAdjust="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7DDA2-AAF1-4260-A9E9-EF202D1EB471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5CD9-0C84-4806-ABED-161F0A0D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A096B7-4CD4-440A-AFBA-AAA556E71D16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9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4859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F1ED1FF-EE25-4B49-BAB3-3CBF6B5BC779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0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886DE5-2A34-49CB-B4B6-884C98A74D3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5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0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2F1EEB-C331-436C-875B-FF0278834069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1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A746D7-C9B4-4C20-A4A0-47F69FF14D0C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5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25CD9-0C84-4806-ABED-161F0A0D36CF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9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34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3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3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3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/>
          </a:lstStyle>
          <a:p>
            <a:fld id="{2FF33F66-9D0B-4C09-9EF9-0AE8EB360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14344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17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18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19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188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1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40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06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49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60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1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52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53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4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/>
          </a:lstStyle>
          <a:p>
            <a:fld id="{18090CDE-1C27-45F4-8BF0-6F2F979AA5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511903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6691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754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9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58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0458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121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7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08BA40-CAB4-415F-83D5-3D8B1262E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118359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3B95E3-3EF1-40A7-808E-006E9E213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84524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2FF33F66-9D0B-4C09-9EF9-0AE8EB360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7087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2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27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1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42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29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913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13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8EA2436E-BB3C-4221-B2D0-7E68101BD2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0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8EA2436E-BB3C-4221-B2D0-7E68101BD2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2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3145730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F27C2571-AC76-442E-BEFE-CB5C061029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7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1E7675-6214-44E3-90E2-9321403FA9CE}" type="slidenum">
              <a:rPr lang="zh-CN" altLang="en-US"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2"/>
                </a:solidFill>
              </a:rPr>
              <a:t>复习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3405" y="1124744"/>
            <a:ext cx="8229600" cy="4830762"/>
          </a:xfrm>
        </p:spPr>
        <p:txBody>
          <a:bodyPr/>
          <a:lstStyle/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/>
              <a:t>陷阱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明显的陷阱效应</a:t>
            </a:r>
            <a:r>
              <a:rPr lang="en-US" altLang="zh-CN" sz="2400" dirty="0"/>
              <a:t>: </a:t>
            </a:r>
            <a:r>
              <a:rPr lang="zh-CN" altLang="en-US" sz="2400" dirty="0">
                <a:latin typeface="宋体" panose="02010600030101010101" pitchFamily="2" charset="-122"/>
              </a:rPr>
              <a:t>△</a:t>
            </a:r>
            <a:r>
              <a:rPr lang="en-US" altLang="zh-CN" sz="2400" i="1" dirty="0" err="1">
                <a:latin typeface="宋体" panose="02010600030101010101" pitchFamily="2" charset="-122"/>
              </a:rPr>
              <a:t>n</a:t>
            </a:r>
            <a:r>
              <a:rPr lang="en-US" altLang="zh-CN" sz="2400" baseline="-25000" dirty="0" err="1">
                <a:latin typeface="宋体" panose="02010600030101010101" pitchFamily="2" charset="-122"/>
              </a:rPr>
              <a:t>t</a:t>
            </a:r>
            <a:r>
              <a:rPr lang="en-US" altLang="zh-CN" sz="2400" dirty="0">
                <a:latin typeface="宋体" panose="02010600030101010101" pitchFamily="2" charset="-122"/>
              </a:rPr>
              <a:t>≧△</a:t>
            </a:r>
            <a:r>
              <a:rPr lang="en-US" altLang="zh-CN" sz="2400" i="1" dirty="0">
                <a:latin typeface="宋体" panose="02010600030101010101" pitchFamily="2" charset="-122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(△</a:t>
            </a:r>
            <a:r>
              <a:rPr lang="en-US" altLang="zh-CN" sz="2400" i="1" dirty="0">
                <a:latin typeface="宋体" panose="02010600030101010101" pitchFamily="2" charset="-122"/>
              </a:rPr>
              <a:t>p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电子陷阱</a:t>
            </a:r>
            <a:r>
              <a:rPr lang="en-US" altLang="zh-CN" sz="2400" dirty="0"/>
              <a:t>: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kumimoji="1" lang="en-US" altLang="zh-CN" sz="2400" i="1" dirty="0"/>
              <a:t>r</a:t>
            </a:r>
            <a:r>
              <a:rPr kumimoji="1" lang="en-US" altLang="zh-CN" sz="2400" baseline="-25000" dirty="0"/>
              <a:t>n</a:t>
            </a:r>
            <a:r>
              <a:rPr kumimoji="1" lang="en-US" altLang="zh-CN" sz="2400" dirty="0"/>
              <a:t>&gt;&gt;</a:t>
            </a:r>
            <a:r>
              <a:rPr kumimoji="1" lang="en-US" altLang="zh-CN" sz="2400" i="1" dirty="0" err="1"/>
              <a:t>r</a:t>
            </a:r>
            <a:r>
              <a:rPr kumimoji="1" lang="en-US" altLang="zh-CN" sz="2400" baseline="-25000" dirty="0" err="1"/>
              <a:t>p</a:t>
            </a:r>
            <a:r>
              <a:rPr lang="en-US" altLang="zh-CN" sz="2400" dirty="0"/>
              <a:t>; </a:t>
            </a:r>
            <a:r>
              <a:rPr lang="zh-CN" altLang="en-US" sz="2400" dirty="0"/>
              <a:t>空穴陷阱</a:t>
            </a:r>
            <a:r>
              <a:rPr lang="en-US" altLang="zh-CN" sz="2400" dirty="0"/>
              <a:t>: </a:t>
            </a:r>
            <a:r>
              <a:rPr kumimoji="1" lang="en-US" altLang="zh-CN" sz="2400" i="1" dirty="0" err="1"/>
              <a:t>r</a:t>
            </a:r>
            <a:r>
              <a:rPr kumimoji="1" lang="en-US" altLang="zh-CN" sz="2400" baseline="-25000" dirty="0" err="1"/>
              <a:t>p</a:t>
            </a:r>
            <a:r>
              <a:rPr kumimoji="1" lang="en-US" altLang="zh-CN" sz="2400" dirty="0"/>
              <a:t>&gt;&gt;</a:t>
            </a:r>
            <a:r>
              <a:rPr kumimoji="1" lang="en-US" altLang="zh-CN" sz="2400" i="1" dirty="0"/>
              <a:t>r</a:t>
            </a:r>
            <a:r>
              <a:rPr kumimoji="1" lang="en-US" altLang="zh-CN" sz="2400" baseline="-25000" dirty="0"/>
              <a:t>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少数载流子的陷阱效应较明显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陷阱与费米能级重合时，最显著陷阱效应</a:t>
            </a:r>
            <a:endParaRPr lang="en-US" altLang="zh-CN" sz="2400" dirty="0"/>
          </a:p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>
              <a:spcBef>
                <a:spcPct val="0"/>
              </a:spcBef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/>
              <a:t>扩散运动</a:t>
            </a:r>
            <a:endParaRPr lang="en-US" altLang="zh-CN" sz="2400" dirty="0"/>
          </a:p>
          <a:p>
            <a:pPr lvl="1"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/>
              <a:t>由于载流子的浓度梯度引起的运动</a:t>
            </a:r>
            <a:endParaRPr lang="en-US" altLang="zh-CN" sz="2400" dirty="0"/>
          </a:p>
          <a:p>
            <a:pPr lvl="1"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/>
              <a:t>扩散定律</a:t>
            </a:r>
            <a:endParaRPr lang="en-US" altLang="zh-CN" sz="2400" dirty="0"/>
          </a:p>
          <a:p>
            <a:pPr lvl="1"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/>
              <a:t>一维稳态方程</a:t>
            </a:r>
            <a:endParaRPr lang="en-US" altLang="zh-CN" sz="2400" dirty="0"/>
          </a:p>
          <a:p>
            <a:pPr lvl="1"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/>
              <a:t>扩散长度 </a:t>
            </a:r>
            <a:r>
              <a:rPr lang="en-US" altLang="zh-CN" sz="2400" dirty="0" err="1"/>
              <a:t>L</a:t>
            </a:r>
            <a:r>
              <a:rPr lang="en-US" altLang="zh-CN" sz="2400" baseline="-25000" dirty="0" err="1"/>
              <a:t>p</a:t>
            </a:r>
            <a:endParaRPr lang="zh-CN" altLang="en-US" sz="2400" baseline="-2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843808" y="4869681"/>
            <a:ext cx="2806693" cy="920463"/>
            <a:chOff x="2108281" y="4221088"/>
            <a:chExt cx="2806693" cy="92046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l="70977"/>
            <a:stretch/>
          </p:blipFill>
          <p:spPr>
            <a:xfrm>
              <a:off x="2483768" y="4221088"/>
              <a:ext cx="2431206" cy="9204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108281" y="4437112"/>
                  <a:ext cx="375487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281" y="4437112"/>
                  <a:ext cx="375487" cy="397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672" r="-819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630878"/>
            <a:ext cx="3075203" cy="9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C:\Users\liucf\AppData\Roaming\Tencent\Users\360662121\QQ\WinTemp\RichOle\JVZOH_A(0K_NIUTWLMOZLS6.png">
            <a:extLst>
              <a:ext uri="{FF2B5EF4-FFF2-40B4-BE49-F238E27FC236}">
                <a16:creationId xmlns:a16="http://schemas.microsoft.com/office/drawing/2014/main" xmlns="" id="{130B4347-9D00-4310-8CA5-B97D76E6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94385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4">
            <a:extLst>
              <a:ext uri="{FF2B5EF4-FFF2-40B4-BE49-F238E27FC236}">
                <a16:creationId xmlns:a16="http://schemas.microsoft.com/office/drawing/2014/main" xmlns="" id="{0067F3F3-CC63-4122-A013-26B8BBF149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组合 7">
            <a:extLst>
              <a:ext uri="{FF2B5EF4-FFF2-40B4-BE49-F238E27FC236}">
                <a16:creationId xmlns:a16="http://schemas.microsoft.com/office/drawing/2014/main" xmlns="" id="{8F19D132-6BF6-44DD-A305-52AC4BB58F4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341438"/>
            <a:ext cx="7993062" cy="4751387"/>
            <a:chOff x="683568" y="1340768"/>
            <a:chExt cx="7994268" cy="4752528"/>
          </a:xfrm>
        </p:grpSpPr>
        <p:pic>
          <p:nvPicPr>
            <p:cNvPr id="93188" name="Picture 1" descr="C:\Users\liucf\AppData\Roaming\Tencent\Users\360662121\QQ\WinTemp\RichOle\H_VDN$X[@`BW7L65{H%DF}L.png">
              <a:extLst>
                <a:ext uri="{FF2B5EF4-FFF2-40B4-BE49-F238E27FC236}">
                  <a16:creationId xmlns:a16="http://schemas.microsoft.com/office/drawing/2014/main" xmlns="" id="{C7354F66-6EA0-445D-95D9-48FE5F50E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340768"/>
              <a:ext cx="7994268" cy="475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89" name="矩形 6">
              <a:extLst>
                <a:ext uri="{FF2B5EF4-FFF2-40B4-BE49-F238E27FC236}">
                  <a16:creationId xmlns:a16="http://schemas.microsoft.com/office/drawing/2014/main" xmlns="" id="{D7077443-A1A8-4AC6-BFB5-BD567431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5949280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3187" name="Rectangle 4">
            <a:extLst>
              <a:ext uri="{FF2B5EF4-FFF2-40B4-BE49-F238E27FC236}">
                <a16:creationId xmlns:a16="http://schemas.microsoft.com/office/drawing/2014/main" xmlns="" id="{8FA32999-BA43-4CA6-A46A-BEE39ABEE2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" descr="C:\Users\liucf\AppData\Roaming\Tencent\Users\360662121\QQ\WinTemp\RichOle\]92~J(URUFAI4%4]K_X]GL6.png">
            <a:extLst>
              <a:ext uri="{FF2B5EF4-FFF2-40B4-BE49-F238E27FC236}">
                <a16:creationId xmlns:a16="http://schemas.microsoft.com/office/drawing/2014/main" xmlns="" id="{6F398271-CFC1-4211-AA65-43F27937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8027988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Rectangle 4">
            <a:extLst>
              <a:ext uri="{FF2B5EF4-FFF2-40B4-BE49-F238E27FC236}">
                <a16:creationId xmlns:a16="http://schemas.microsoft.com/office/drawing/2014/main" xmlns="" id="{45F352F2-3BED-42C6-9DB0-CB3E4F28727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1" descr="C:\Users\liucf\AppData\Roaming\Tencent\Users\360662121\QQ\WinTemp\RichOle\DNZN~DAAP(Y29Y9W)E}Y.png">
            <a:extLst>
              <a:ext uri="{FF2B5EF4-FFF2-40B4-BE49-F238E27FC236}">
                <a16:creationId xmlns:a16="http://schemas.microsoft.com/office/drawing/2014/main" xmlns="" id="{C043B898-B2B0-4BBF-8FEA-5F0B58FAD4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5" name="AutoShape 2" descr="C:\Users\liucf\AppData\Roaming\Tencent\Users\360662121\QQ\WinTemp\RichOle\DNZN~DAAP(Y29Y9W)E}Y.png">
            <a:extLst>
              <a:ext uri="{FF2B5EF4-FFF2-40B4-BE49-F238E27FC236}">
                <a16:creationId xmlns:a16="http://schemas.microsoft.com/office/drawing/2014/main" xmlns="" id="{D406D2C6-EB21-4F4A-A4D3-7CA60B512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5236" name="Picture 3" descr="C:\Users\liucf\AppData\Roaming\Tencent\Users\360662121\QQ\WinTemp\RichOle\ZHC]XI1BFFO]9%H65@(PEAI.png">
            <a:extLst>
              <a:ext uri="{FF2B5EF4-FFF2-40B4-BE49-F238E27FC236}">
                <a16:creationId xmlns:a16="http://schemas.microsoft.com/office/drawing/2014/main" xmlns="" id="{3799600D-B45C-4529-9EE3-31578850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661511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4">
            <a:extLst>
              <a:ext uri="{FF2B5EF4-FFF2-40B4-BE49-F238E27FC236}">
                <a16:creationId xmlns:a16="http://schemas.microsoft.com/office/drawing/2014/main" xmlns="" id="{90F6FAE1-2874-42CB-95DC-7DB9F6C7DC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 descr="C:\Users\liucf\AppData\Roaming\Tencent\Users\360662121\QQ\WinTemp\RichOle\{}XG}F{3(]930BW)OZTRKUY.png">
            <a:extLst>
              <a:ext uri="{FF2B5EF4-FFF2-40B4-BE49-F238E27FC236}">
                <a16:creationId xmlns:a16="http://schemas.microsoft.com/office/drawing/2014/main" xmlns="" id="{0435AD72-9E2F-48BF-8F6E-9319D89A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341438"/>
            <a:ext cx="7761288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4">
            <a:extLst>
              <a:ext uri="{FF2B5EF4-FFF2-40B4-BE49-F238E27FC236}">
                <a16:creationId xmlns:a16="http://schemas.microsoft.com/office/drawing/2014/main" xmlns="" id="{D346EAEF-8431-48A3-BA20-BDDBAA245C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组合 9">
            <a:extLst>
              <a:ext uri="{FF2B5EF4-FFF2-40B4-BE49-F238E27FC236}">
                <a16:creationId xmlns:a16="http://schemas.microsoft.com/office/drawing/2014/main" xmlns="" id="{AFBE86C6-AF51-4157-9323-90E31D71A42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7848600" cy="4837112"/>
            <a:chOff x="899592" y="1268760"/>
            <a:chExt cx="7848872" cy="4837224"/>
          </a:xfrm>
        </p:grpSpPr>
        <p:pic>
          <p:nvPicPr>
            <p:cNvPr id="97284" name="Picture 1" descr="C:\Users\liucf\AppData\Roaming\Tencent\Users\360662121\QQ\WinTemp\RichOle\IS~24C)7DSK%UED2~FYGF0J.png">
              <a:extLst>
                <a:ext uri="{FF2B5EF4-FFF2-40B4-BE49-F238E27FC236}">
                  <a16:creationId xmlns:a16="http://schemas.microsoft.com/office/drawing/2014/main" xmlns="" id="{617E7D3A-D3B6-45F3-8309-F508678F4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68760"/>
              <a:ext cx="6984776" cy="13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285" name="Picture 2" descr="C:\Users\liucf\AppData\Roaming\Tencent\Users\360662121\QQ\WinTemp\RichOle\ZCUOH2VR87`O)GF1$3S~5G7.png">
              <a:extLst>
                <a:ext uri="{FF2B5EF4-FFF2-40B4-BE49-F238E27FC236}">
                  <a16:creationId xmlns:a16="http://schemas.microsoft.com/office/drawing/2014/main" xmlns="" id="{E5DB0513-8EEA-4455-8623-FEB326893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636912"/>
              <a:ext cx="4392488" cy="337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86" name="矩形 7">
              <a:extLst>
                <a:ext uri="{FF2B5EF4-FFF2-40B4-BE49-F238E27FC236}">
                  <a16:creationId xmlns:a16="http://schemas.microsoft.com/office/drawing/2014/main" xmlns="" id="{726BF482-F1EF-42BB-8DC2-04988E71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592" y="5949280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7287" name="Picture 3" descr="C:\Users\liucf\AppData\Roaming\Tencent\Users\360662121\QQ\WinTemp\RichOle\B(NST58OMJ}$$Y8NC~5K5(X.png">
              <a:extLst>
                <a:ext uri="{FF2B5EF4-FFF2-40B4-BE49-F238E27FC236}">
                  <a16:creationId xmlns:a16="http://schemas.microsoft.com/office/drawing/2014/main" xmlns="" id="{7F51955B-BF34-49C7-BFE1-140215573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924944"/>
              <a:ext cx="3240360" cy="318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7283" name="Rectangle 4">
            <a:extLst>
              <a:ext uri="{FF2B5EF4-FFF2-40B4-BE49-F238E27FC236}">
                <a16:creationId xmlns:a16="http://schemas.microsoft.com/office/drawing/2014/main" xmlns="" id="{52B4FA7A-3191-48BF-8D90-7A62F061C9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7">
            <a:extLst>
              <a:ext uri="{FF2B5EF4-FFF2-40B4-BE49-F238E27FC236}">
                <a16:creationId xmlns:a16="http://schemas.microsoft.com/office/drawing/2014/main" xmlns="" id="{3E744658-1C72-47EA-8B68-9831718F45A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341438"/>
            <a:ext cx="8281987" cy="4751387"/>
            <a:chOff x="611560" y="1340768"/>
            <a:chExt cx="8280920" cy="4752528"/>
          </a:xfrm>
        </p:grpSpPr>
        <p:pic>
          <p:nvPicPr>
            <p:cNvPr id="98308" name="Picture 1" descr="C:\Users\liucf\AppData\Roaming\Tencent\Users\360662121\QQ\WinTemp\RichOle\(KO70@9HIZZ5HVR{(BEB%$L.png">
              <a:extLst>
                <a:ext uri="{FF2B5EF4-FFF2-40B4-BE49-F238E27FC236}">
                  <a16:creationId xmlns:a16="http://schemas.microsoft.com/office/drawing/2014/main" xmlns="" id="{89EE2504-DE78-4313-9AE3-DF1A847FA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340768"/>
              <a:ext cx="8280920" cy="4732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09" name="矩形 6">
              <a:extLst>
                <a:ext uri="{FF2B5EF4-FFF2-40B4-BE49-F238E27FC236}">
                  <a16:creationId xmlns:a16="http://schemas.microsoft.com/office/drawing/2014/main" xmlns="" id="{95E46E3B-0392-48DF-8715-A9004C6F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5805264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8307" name="Rectangle 4">
            <a:extLst>
              <a:ext uri="{FF2B5EF4-FFF2-40B4-BE49-F238E27FC236}">
                <a16:creationId xmlns:a16="http://schemas.microsoft.com/office/drawing/2014/main" xmlns="" id="{FD70E593-A112-4EC8-ADDF-69EE3286594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 descr="C:\Users\liucf\AppData\Roaming\Tencent\Users\360662121\QQ\WinTemp\RichOle\P4R{I0$BHGUN%L$W[~DHI7X.png">
            <a:extLst>
              <a:ext uri="{FF2B5EF4-FFF2-40B4-BE49-F238E27FC236}">
                <a16:creationId xmlns:a16="http://schemas.microsoft.com/office/drawing/2014/main" xmlns="" id="{4F790E98-B3CF-4FA1-B87F-C58F844D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313"/>
            <a:ext cx="489585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Picture 2" descr="C:\Users\liucf\AppData\Roaming\Tencent\Users\360662121\QQ\WinTemp\RichOle\NKF)SG()U@NQ_12X@%DR_%M.png">
            <a:extLst>
              <a:ext uri="{FF2B5EF4-FFF2-40B4-BE49-F238E27FC236}">
                <a16:creationId xmlns:a16="http://schemas.microsoft.com/office/drawing/2014/main" xmlns="" id="{5949A10F-CE03-4822-A750-9084425F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6338"/>
            <a:ext cx="33035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2" name="Picture 3" descr="C:\Users\liucf\AppData\Roaming\Tencent\Users\360662121\QQ\WinTemp\RichOle\HT)Y5CYD]L~9FG9J`$N[(%U.png">
            <a:extLst>
              <a:ext uri="{FF2B5EF4-FFF2-40B4-BE49-F238E27FC236}">
                <a16:creationId xmlns:a16="http://schemas.microsoft.com/office/drawing/2014/main" xmlns="" id="{C77FCF7E-DE23-4B26-8E40-96AFD0A2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92600"/>
            <a:ext cx="24669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Rectangle 4">
            <a:extLst>
              <a:ext uri="{FF2B5EF4-FFF2-40B4-BE49-F238E27FC236}">
                <a16:creationId xmlns:a16="http://schemas.microsoft.com/office/drawing/2014/main" xmlns="" id="{8B30851A-7803-493E-8E6C-D813DC5230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" descr="C:\Users\liucf\AppData\Roaming\Tencent\Users\360662121\QQ\WinTemp\RichOle\[~KAX0[60DMR8NRJU]P1@MS.png">
            <a:extLst>
              <a:ext uri="{FF2B5EF4-FFF2-40B4-BE49-F238E27FC236}">
                <a16:creationId xmlns:a16="http://schemas.microsoft.com/office/drawing/2014/main" xmlns="" id="{C65C1777-AE29-4BDE-A6AB-12041893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881937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Rectangle 4">
            <a:extLst>
              <a:ext uri="{FF2B5EF4-FFF2-40B4-BE49-F238E27FC236}">
                <a16:creationId xmlns:a16="http://schemas.microsoft.com/office/drawing/2014/main" xmlns="" id="{56A0C030-97F4-40A7-A313-9EA005308A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" descr="C:\Users\liucf\AppData\Roaming\Tencent\Users\360662121\QQ\WinTemp\RichOle\CZWC8LZ[B%[0E~UH]ZWN}]3.png">
            <a:extLst>
              <a:ext uri="{FF2B5EF4-FFF2-40B4-BE49-F238E27FC236}">
                <a16:creationId xmlns:a16="http://schemas.microsoft.com/office/drawing/2014/main" xmlns="" id="{4091946F-014B-47FF-BC27-426660CC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56297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4">
            <a:extLst>
              <a:ext uri="{FF2B5EF4-FFF2-40B4-BE49-F238E27FC236}">
                <a16:creationId xmlns:a16="http://schemas.microsoft.com/office/drawing/2014/main" xmlns="" id="{4431F135-0DC5-49C0-91D7-16EF03507A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Chapter 5</a:t>
            </a:r>
            <a:endParaRPr lang="zh-CN" altLang="en-US" sz="4800"/>
          </a:p>
        </p:txBody>
      </p:sp>
      <p:sp>
        <p:nvSpPr>
          <p:cNvPr id="83971" name="内容占位符 3"/>
          <p:cNvSpPr>
            <a:spLocks noGrp="1"/>
          </p:cNvSpPr>
          <p:nvPr>
            <p:ph idx="1"/>
          </p:nvPr>
        </p:nvSpPr>
        <p:spPr>
          <a:xfrm>
            <a:off x="445499" y="1267245"/>
            <a:ext cx="8435975" cy="50625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5.7</a:t>
            </a:r>
            <a:r>
              <a:rPr lang="zh-CN" altLang="en-US" sz="2800" dirty="0">
                <a:solidFill>
                  <a:srgbClr val="FF0000"/>
                </a:solidFill>
              </a:rPr>
              <a:t>、载流子的漂移扩散，爱因斯坦关系式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5.8</a:t>
            </a:r>
            <a:r>
              <a:rPr lang="zh-CN" altLang="en-US" sz="2800" dirty="0"/>
              <a:t>、连续性方程</a:t>
            </a:r>
            <a:endParaRPr lang="en-US" altLang="zh-CN" sz="2800" dirty="0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272463" y="6299200"/>
            <a:ext cx="8270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C00506-E8B2-4418-97DB-E729A7816CD0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59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" descr="C:\Users\liucf\AppData\Roaming\Tencent\Users\360662121\QQ\WinTemp\RichOle\HJRO2UZD%2H$FH4672X5DNS.png">
            <a:extLst>
              <a:ext uri="{FF2B5EF4-FFF2-40B4-BE49-F238E27FC236}">
                <a16:creationId xmlns:a16="http://schemas.microsoft.com/office/drawing/2014/main" xmlns="" id="{A167EBFD-35F0-4164-A829-B0B3AD64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5342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4">
            <a:extLst>
              <a:ext uri="{FF2B5EF4-FFF2-40B4-BE49-F238E27FC236}">
                <a16:creationId xmlns:a16="http://schemas.microsoft.com/office/drawing/2014/main" xmlns="" id="{BE6E9179-B1BF-4327-B465-BFEBD0466B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" descr="C:\Users\liucf\AppData\Roaming\Tencent\Users\360662121\QQ\WinTemp\RichOle\TR4EEAMY$J)GIIR12(VX]4N.png">
            <a:extLst>
              <a:ext uri="{FF2B5EF4-FFF2-40B4-BE49-F238E27FC236}">
                <a16:creationId xmlns:a16="http://schemas.microsoft.com/office/drawing/2014/main" xmlns="" id="{2116BC8D-5305-47B3-B823-62109757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818312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2" descr="C:\Users\liucf\AppData\Roaming\Tencent\Users\360662121\QQ\WinTemp\RichOle\83KNC1YYEV]VD[OSSDJW@%S.png">
            <a:extLst>
              <a:ext uri="{FF2B5EF4-FFF2-40B4-BE49-F238E27FC236}">
                <a16:creationId xmlns:a16="http://schemas.microsoft.com/office/drawing/2014/main" xmlns="" id="{83168BD9-9F2D-4767-AEEA-1914427A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08500"/>
            <a:ext cx="53911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4">
            <a:extLst>
              <a:ext uri="{FF2B5EF4-FFF2-40B4-BE49-F238E27FC236}">
                <a16:creationId xmlns:a16="http://schemas.microsoft.com/office/drawing/2014/main" xmlns="" id="{B35FE8FB-0AD3-4FE6-9543-927096EC7A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" descr="C:\Users\liucf\AppData\Roaming\Tencent\Users\360662121\QQ\WinTemp\RichOle\`8QQ0]F[]Y3A(OQ0%Z5L2`B.png">
            <a:extLst>
              <a:ext uri="{FF2B5EF4-FFF2-40B4-BE49-F238E27FC236}">
                <a16:creationId xmlns:a16="http://schemas.microsoft.com/office/drawing/2014/main" xmlns="" id="{AD3B777D-A995-44B1-85FF-B1B460F3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766603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4">
            <a:extLst>
              <a:ext uri="{FF2B5EF4-FFF2-40B4-BE49-F238E27FC236}">
                <a16:creationId xmlns:a16="http://schemas.microsoft.com/office/drawing/2014/main" xmlns="" id="{DFC1ED13-8139-4361-B3CF-2B8E9B1C4C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1" descr="C:\Users\liucf\AppData\Roaming\Tencent\Users\360662121\QQ\WinTemp\RichOle\BZ16Q]BQS@(6]VXBYK~G74N.png">
            <a:extLst>
              <a:ext uri="{FF2B5EF4-FFF2-40B4-BE49-F238E27FC236}">
                <a16:creationId xmlns:a16="http://schemas.microsoft.com/office/drawing/2014/main" xmlns="" id="{96B12882-99C7-4E19-ADE1-E17B1673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540000"/>
            <a:ext cx="74517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2" descr="C:\Users\liucf\AppData\Roaming\Tencent\Users\360662121\QQ\WinTemp\RichOle\GDG1I{UV2Q)~JO}(R}YEMTK.png">
            <a:extLst>
              <a:ext uri="{FF2B5EF4-FFF2-40B4-BE49-F238E27FC236}">
                <a16:creationId xmlns:a16="http://schemas.microsoft.com/office/drawing/2014/main" xmlns="" id="{20B922F2-E082-4C42-9163-4FCE7E0E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9119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xmlns="" id="{D129BC83-1D48-409C-B2DB-8C73E846876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1" descr="C:\Users\liucf\AppData\Roaming\Tencent\Users\360662121\QQ\WinTemp\RichOle\@C]I}RMD454PGRZ4%0)R[UN.png">
            <a:extLst>
              <a:ext uri="{FF2B5EF4-FFF2-40B4-BE49-F238E27FC236}">
                <a16:creationId xmlns:a16="http://schemas.microsoft.com/office/drawing/2014/main" xmlns="" id="{FADE2F6E-5B19-4512-9874-64696B5C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6697662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2" descr="C:\Users\liucf\AppData\Roaming\Tencent\Users\360662121\QQ\WinTemp\RichOle\{IG~@}[JO@LU8@CC6)TZXAJ.png">
            <a:extLst>
              <a:ext uri="{FF2B5EF4-FFF2-40B4-BE49-F238E27FC236}">
                <a16:creationId xmlns:a16="http://schemas.microsoft.com/office/drawing/2014/main" xmlns="" id="{604B224A-F72B-4249-A421-DBE69062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508500"/>
            <a:ext cx="50419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xmlns="" id="{8A8F1F30-BE63-484A-901D-86358968CB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1" descr="C:\Users\liucf\AppData\Roaming\Tencent\Users\360662121\QQ\WinTemp\RichOle\CNZ}F46ZKP5_F_WIW8JV]PD.png">
            <a:extLst>
              <a:ext uri="{FF2B5EF4-FFF2-40B4-BE49-F238E27FC236}">
                <a16:creationId xmlns:a16="http://schemas.microsoft.com/office/drawing/2014/main" xmlns="" id="{985D65A9-A0BC-45DA-8D82-5E1026E9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7073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4">
            <a:extLst>
              <a:ext uri="{FF2B5EF4-FFF2-40B4-BE49-F238E27FC236}">
                <a16:creationId xmlns:a16="http://schemas.microsoft.com/office/drawing/2014/main" xmlns="" id="{68D6F157-3181-44C3-9A2C-A4854946CE9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pic>
        <p:nvPicPr>
          <p:cNvPr id="2097221" name="Picture 1" descr="C:\Users\liucf\AppData\Roaming\Tencent\Users\360662121\QQ\WinTemp\RichOle\PP6ZJFKS$@IMXS]K5{NI$J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7676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857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1048691" name="Text Box 3"/>
          <p:cNvSpPr txBox="1">
            <a:spLocks noChangeArrowheads="1"/>
          </p:cNvSpPr>
          <p:nvPr/>
        </p:nvSpPr>
        <p:spPr bwMode="auto">
          <a:xfrm>
            <a:off x="898525" y="3790950"/>
            <a:ext cx="7777163" cy="19812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F497D"/>
                </a:solidFill>
              </a:rPr>
              <a:t>      </a:t>
            </a:r>
            <a:r>
              <a:rPr lang="zh-CN" altLang="en-US" sz="2800">
                <a:solidFill>
                  <a:srgbClr val="1F497D"/>
                </a:solidFill>
              </a:rPr>
              <a:t>注： 非平衡载流子越多，准费米能级偏离     就越远。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1F497D"/>
                </a:solidFill>
              </a:rPr>
              <a:t>       在非平衡态时，一般情况下，少数载流子的准费米能级偏离费米能级较大</a:t>
            </a:r>
          </a:p>
        </p:txBody>
      </p:sp>
      <p:graphicFrame>
        <p:nvGraphicFramePr>
          <p:cNvPr id="419433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0688" y="1555750"/>
          <a:ext cx="58324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6" name="Equation" r:id="rId3" imgW="2286000" imgH="762000" progId="">
                  <p:embed/>
                </p:oleObj>
              </mc:Choice>
              <mc:Fallback>
                <p:oleObj name="Equation" r:id="rId3" imgW="2286000" imgH="7620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555750"/>
                        <a:ext cx="583247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8074025" y="3838575"/>
          <a:ext cx="47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7" name="Equation" r:id="rId5" imgW="215806" imgH="228501" progId="">
                  <p:embed/>
                </p:oleObj>
              </mc:Choice>
              <mc:Fallback>
                <p:oleObj name="Equation" r:id="rId5" imgW="215806" imgH="22850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3838575"/>
                        <a:ext cx="47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850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26" name="Picture 1" descr="C:\Users\liucf\AppData\Roaming\Tencent\Users\360662121\QQ\WinTemp\RichOle\0EMRKKKC6(I`WA}]S}JYI)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84313"/>
            <a:ext cx="79057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93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27" name="Picture 1" descr="C:\Users\liucf\AppData\Roaming\Tencent\Users\360662121\QQ\WinTemp\RichOle\N5YR%]Z_0D5OXB@J%J73@O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341438"/>
            <a:ext cx="76184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062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载流子的漂移运动</a:t>
            </a:r>
          </a:p>
        </p:txBody>
      </p:sp>
      <p:sp>
        <p:nvSpPr>
          <p:cNvPr id="1048590" name="内容占位符 1"/>
          <p:cNvSpPr>
            <a:spLocks noGrp="1"/>
          </p:cNvSpPr>
          <p:nvPr>
            <p:ph idx="1"/>
          </p:nvPr>
        </p:nvSpPr>
        <p:spPr>
          <a:xfrm>
            <a:off x="246063" y="1146175"/>
            <a:ext cx="8229600" cy="4830763"/>
          </a:xfrm>
        </p:spPr>
        <p:txBody>
          <a:bodyPr/>
          <a:lstStyle/>
          <a:p>
            <a:r>
              <a:rPr lang="zh-CN" altLang="en-US" sz="2800" dirty="0"/>
              <a:t>外加电场下，电子和空穴的电流密度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总电流密度</a:t>
            </a:r>
            <a:endParaRPr lang="en-US" altLang="zh-CN" sz="2800" dirty="0"/>
          </a:p>
        </p:txBody>
      </p:sp>
      <p:sp>
        <p:nvSpPr>
          <p:cNvPr id="104859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5CC12-8B60-443A-837B-9A9DB785094C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04" name="Object 10"/>
          <p:cNvGraphicFramePr>
            <a:graphicFrameLocks noChangeAspect="1"/>
          </p:cNvGraphicFramePr>
          <p:nvPr/>
        </p:nvGraphicFramePr>
        <p:xfrm>
          <a:off x="1066800" y="4402138"/>
          <a:ext cx="72501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6" name="公式" r:id="rId4" imgW="2832100" imgH="241300" progId="Equation.3">
                  <p:embed/>
                </p:oleObj>
              </mc:Choice>
              <mc:Fallback>
                <p:oleObj name="公式" r:id="rId4" imgW="283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02138"/>
                        <a:ext cx="72501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4"/>
          <p:cNvGraphicFramePr>
            <a:graphicFrameLocks noChangeAspect="1"/>
          </p:cNvGraphicFramePr>
          <p:nvPr/>
        </p:nvGraphicFramePr>
        <p:xfrm>
          <a:off x="1331913" y="5211763"/>
          <a:ext cx="3919537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7" name="公式" r:id="rId6" imgW="2146300" imgH="838200" progId="Equation.3">
                  <p:embed/>
                </p:oleObj>
              </mc:Choice>
              <mc:Fallback>
                <p:oleObj name="公式" r:id="rId6" imgW="2146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11763"/>
                        <a:ext cx="3919537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6" name="Object 9"/>
          <p:cNvGraphicFramePr>
            <a:graphicFrameLocks noChangeAspect="1"/>
          </p:cNvGraphicFramePr>
          <p:nvPr/>
        </p:nvGraphicFramePr>
        <p:xfrm>
          <a:off x="671513" y="1827199"/>
          <a:ext cx="43005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8" name="公式" r:id="rId8" imgW="2183452" imgH="266584" progId="Equation.3">
                  <p:embed/>
                </p:oleObj>
              </mc:Choice>
              <mc:Fallback>
                <p:oleObj name="公式" r:id="rId8" imgW="218345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827199"/>
                        <a:ext cx="43005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8"/>
          <p:cNvGraphicFramePr>
            <a:graphicFrameLocks noChangeAspect="1"/>
          </p:cNvGraphicFramePr>
          <p:nvPr/>
        </p:nvGraphicFramePr>
        <p:xfrm>
          <a:off x="670200" y="2411080"/>
          <a:ext cx="4424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9" name="公式" r:id="rId10" imgW="2247900" imgH="279400" progId="Equation.3">
                  <p:embed/>
                </p:oleObj>
              </mc:Choice>
              <mc:Fallback>
                <p:oleObj name="公式" r:id="rId10" imgW="2247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00" y="2411080"/>
                        <a:ext cx="44243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34025" y="1652588"/>
            <a:ext cx="3046413" cy="2214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8" name="Object 11"/>
          <p:cNvGraphicFramePr>
            <a:graphicFrameLocks noChangeAspect="1"/>
          </p:cNvGraphicFramePr>
          <p:nvPr/>
        </p:nvGraphicFramePr>
        <p:xfrm>
          <a:off x="3798888" y="3635375"/>
          <a:ext cx="313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0" name="公式" r:id="rId13" imgW="1104900" imgH="241300" progId="Equation.3">
                  <p:embed/>
                </p:oleObj>
              </mc:Choice>
              <mc:Fallback>
                <p:oleObj name="公式" r:id="rId13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635375"/>
                        <a:ext cx="3136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9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28" name="Picture 1" descr="C:\Users\liucf\AppData\Roaming\Tencent\Users\360662121\QQ\WinTemp\RichOle\YOLXFAHU}L@Q`Q3{NUTSL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341438"/>
            <a:ext cx="792638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203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29" name="Picture 1" descr="C:\Users\liucf\AppData\Roaming\Tencent\Users\360662121\QQ\WinTemp\RichOle\FQ39MQH6HMVJ~O0UQ`%{YE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33600"/>
            <a:ext cx="81581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888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30" name="Picture 1" descr="C:\Users\liucf\AppData\Roaming\Tencent\Users\360662121\QQ\WinTemp\RichOle\DHGJ}HSY0TA$$[U)50[C3UT.png"/>
          <p:cNvPicPr>
            <a:picLocks noChangeAspect="1" noChangeArrowheads="1"/>
          </p:cNvPicPr>
          <p:nvPr/>
        </p:nvPicPr>
        <p:blipFill rotWithShape="1">
          <a:blip r:embed="rId2"/>
          <a:srcRect b="15376"/>
          <a:stretch/>
        </p:blipFill>
        <p:spPr bwMode="auto">
          <a:xfrm>
            <a:off x="1222375" y="1700808"/>
            <a:ext cx="6692900" cy="396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4170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31" name="Picture 1" descr="C:\Users\liucf\AppData\Roaming\Tencent\Users\360662121\QQ\WinTemp\RichOle\E)5TR_6YN3{07]GFKJJZ0S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341438"/>
            <a:ext cx="754062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0153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32" name="Picture 1" descr="C:\Users\liucf\AppData\Roaming\Tencent\Users\360662121\QQ\WinTemp\RichOle\}}{H@XLRL~FCU}P$D)BI4~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916113"/>
            <a:ext cx="8686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300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2097233" name="Picture 1" descr="C:\Users\liucf\AppData\Roaming\Tencent\Users\360662121\QQ\WinTemp\RichOle\DAL2PHP{38TD1Y[082G1U]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412875"/>
            <a:ext cx="8243887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765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xmlns="" id="{03DC24F2-6C20-41EE-A88F-D31191BA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55309A6-9E6A-4903-9635-CDF81356F992}"/>
              </a:ext>
            </a:extLst>
          </p:cNvPr>
          <p:cNvSpPr/>
          <p:nvPr/>
        </p:nvSpPr>
        <p:spPr>
          <a:xfrm>
            <a:off x="684213" y="1628775"/>
            <a:ext cx="799147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zh-CN" altLang="en-US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一个</a:t>
            </a:r>
            <a:r>
              <a:rPr lang="en-US" altLang="zh-CN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型半导体样品的过剩空穴密度为</a:t>
            </a:r>
            <a:r>
              <a:rPr lang="en-US" altLang="zh-CN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en-US" altLang="zh-CN" sz="2000" b="0" i="0" baseline="30000" dirty="0">
                <a:latin typeface="Times New Roman" pitchFamily="18" charset="0"/>
                <a:ea typeface="+mn-ea"/>
                <a:cs typeface="Times New Roman" pitchFamily="18" charset="0"/>
              </a:rPr>
              <a:t>13</a:t>
            </a:r>
            <a:r>
              <a:rPr lang="en-US" altLang="zh-CN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cm</a:t>
            </a:r>
            <a:r>
              <a:rPr lang="en-US" altLang="zh-CN" sz="2000" b="0" i="0" baseline="30000" dirty="0">
                <a:latin typeface="Times New Roman" pitchFamily="18" charset="0"/>
                <a:ea typeface="+mn-ea"/>
                <a:cs typeface="Times New Roman" pitchFamily="18" charset="0"/>
              </a:rPr>
              <a:t>-3</a:t>
            </a:r>
            <a:r>
              <a:rPr lang="zh-CN" altLang="en-US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，已知空穴寿命为</a:t>
            </a:r>
            <a:r>
              <a:rPr lang="en-US" altLang="zh-CN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100s</a:t>
            </a:r>
            <a:r>
              <a:rPr lang="zh-CN" altLang="en-US" sz="2000" b="0" i="0" dirty="0">
                <a:latin typeface="Times New Roman" pitchFamily="18" charset="0"/>
                <a:ea typeface="+mn-ea"/>
                <a:cs typeface="Times New Roman" pitchFamily="18" charset="0"/>
              </a:rPr>
              <a:t>，计算空穴的复合率。</a:t>
            </a:r>
          </a:p>
        </p:txBody>
      </p:sp>
      <p:pic>
        <p:nvPicPr>
          <p:cNvPr id="452609" name="Picture 1" descr="C:\Users\liucf\AppData\Roaming\Tencent\Users\360662121\QQ\WinTemp\RichOle\]@8~S8]IBLFH]MHFJ$TXY]L.png">
            <a:extLst>
              <a:ext uri="{FF2B5EF4-FFF2-40B4-BE49-F238E27FC236}">
                <a16:creationId xmlns:a16="http://schemas.microsoft.com/office/drawing/2014/main" xmlns="" id="{95D435E7-0E2A-434B-A931-5293A19E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41663"/>
            <a:ext cx="75612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xmlns="" id="{D6EE6E0D-9232-4058-BC04-4A14EDBB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51585" name="Picture 1" descr="C:\Users\liucf\AppData\Roaming\Tencent\Users\360662121\QQ\WinTemp\RichOle\Q%RB]UF@C_R](_7@_6`K4WN.png">
            <a:extLst>
              <a:ext uri="{FF2B5EF4-FFF2-40B4-BE49-F238E27FC236}">
                <a16:creationId xmlns:a16="http://schemas.microsoft.com/office/drawing/2014/main" xmlns="" id="{C196B731-DC5A-4FDA-B719-C4E232D8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56126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6" name="Picture 2" descr="C:\Users\liucf\AppData\Roaming\Tencent\Users\360662121\QQ\WinTemp\RichOle\P})B(SF9O)4OV97PBU8(%)J.png">
            <a:extLst>
              <a:ext uri="{FF2B5EF4-FFF2-40B4-BE49-F238E27FC236}">
                <a16:creationId xmlns:a16="http://schemas.microsoft.com/office/drawing/2014/main" xmlns="" id="{FE286916-F372-4379-8320-F809A5A1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77120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>
            <a:extLst>
              <a:ext uri="{FF2B5EF4-FFF2-40B4-BE49-F238E27FC236}">
                <a16:creationId xmlns:a16="http://schemas.microsoft.com/office/drawing/2014/main" xmlns="" id="{F08CA89D-C18C-451A-9796-27A29B5C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grpSp>
        <p:nvGrpSpPr>
          <p:cNvPr id="2" name="组合 18">
            <a:extLst>
              <a:ext uri="{FF2B5EF4-FFF2-40B4-BE49-F238E27FC236}">
                <a16:creationId xmlns:a16="http://schemas.microsoft.com/office/drawing/2014/main" xmlns="" id="{6A3943F6-570B-44C7-8D73-792F0D34583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12875"/>
            <a:ext cx="7559675" cy="976313"/>
            <a:chOff x="683569" y="1628801"/>
            <a:chExt cx="7560840" cy="977012"/>
          </a:xfrm>
        </p:grpSpPr>
        <p:pic>
          <p:nvPicPr>
            <p:cNvPr id="119816" name="Picture 4" descr="C:\Users\liucf\AppData\Roaming\Tencent\Users\360662121\QQ\WinTemp\RichOle\]K(H}9G]39@ZT8519R7(}X0.png">
              <a:extLst>
                <a:ext uri="{FF2B5EF4-FFF2-40B4-BE49-F238E27FC236}">
                  <a16:creationId xmlns:a16="http://schemas.microsoft.com/office/drawing/2014/main" xmlns="" id="{72A68B21-0231-4A6C-AE3D-1EDC2B4BE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9" y="1628801"/>
              <a:ext cx="7560840" cy="97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17" name="Picture 3" descr="C:\Users\liucf\AppData\Roaming\Tencent\Users\360662121\QQ\WinTemp\RichOle\LXF@IPL0A`]2`2NSJFR9GMU.png">
              <a:extLst>
                <a:ext uri="{FF2B5EF4-FFF2-40B4-BE49-F238E27FC236}">
                  <a16:creationId xmlns:a16="http://schemas.microsoft.com/office/drawing/2014/main" xmlns="" id="{230BDFE8-7D70-4AF0-94A8-8055CE103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276872"/>
              <a:ext cx="37623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18" name="矩形 13">
              <a:extLst>
                <a:ext uri="{FF2B5EF4-FFF2-40B4-BE49-F238E27FC236}">
                  <a16:creationId xmlns:a16="http://schemas.microsoft.com/office/drawing/2014/main" xmlns="" id="{A7F07278-7174-4233-BB9D-FD705D73D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930" y="1988840"/>
              <a:ext cx="14401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819" name="TextBox 14">
              <a:extLst>
                <a:ext uri="{FF2B5EF4-FFF2-40B4-BE49-F238E27FC236}">
                  <a16:creationId xmlns:a16="http://schemas.microsoft.com/office/drawing/2014/main" xmlns="" id="{8D33298C-ECE0-4415-AA05-96691329B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026" y="1945710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0" i="0"/>
                <a:t>载</a:t>
              </a:r>
            </a:p>
          </p:txBody>
        </p:sp>
      </p:grpSp>
      <p:grpSp>
        <p:nvGrpSpPr>
          <p:cNvPr id="3" name="组合 21">
            <a:extLst>
              <a:ext uri="{FF2B5EF4-FFF2-40B4-BE49-F238E27FC236}">
                <a16:creationId xmlns:a16="http://schemas.microsoft.com/office/drawing/2014/main" xmlns="" id="{85AA1DF2-8E93-408F-8C82-CFD715635D5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492375"/>
            <a:ext cx="4419600" cy="3600450"/>
            <a:chOff x="2411760" y="2492896"/>
            <a:chExt cx="4418672" cy="3600400"/>
          </a:xfrm>
        </p:grpSpPr>
        <p:pic>
          <p:nvPicPr>
            <p:cNvPr id="119813" name="Picture 7" descr="C:\Users\liucf\AppData\Roaming\Tencent\Users\360662121\QQ\WinTemp\RichOle\5[C1R`$)[Q4TBEFLUY(UP[H.png">
              <a:extLst>
                <a:ext uri="{FF2B5EF4-FFF2-40B4-BE49-F238E27FC236}">
                  <a16:creationId xmlns:a16="http://schemas.microsoft.com/office/drawing/2014/main" xmlns="" id="{3F306EF6-A26B-4E85-BC17-10264E485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492896"/>
              <a:ext cx="4418672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814" name="矩形 20">
              <a:extLst>
                <a:ext uri="{FF2B5EF4-FFF2-40B4-BE49-F238E27FC236}">
                  <a16:creationId xmlns:a16="http://schemas.microsoft.com/office/drawing/2014/main" xmlns="" id="{FBBD6EB1-4A6C-46B6-95B0-3D5535277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434" y="5571988"/>
              <a:ext cx="720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4FEEDEB-03B7-4E55-A723-BC9C7B3FC1AA}"/>
                </a:ext>
              </a:extLst>
            </p:cNvPr>
            <p:cNvSpPr txBox="1"/>
            <p:nvPr/>
          </p:nvSpPr>
          <p:spPr>
            <a:xfrm>
              <a:off x="2743477" y="5499579"/>
              <a:ext cx="269818" cy="277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b="0" i="0" dirty="0">
                  <a:latin typeface="+mn-lt"/>
                </a:rPr>
                <a:t>q</a:t>
              </a:r>
              <a:endParaRPr lang="zh-CN" altLang="en-US" sz="1200" b="0" i="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>
            <a:extLst>
              <a:ext uri="{FF2B5EF4-FFF2-40B4-BE49-F238E27FC236}">
                <a16:creationId xmlns:a16="http://schemas.microsoft.com/office/drawing/2014/main" xmlns="" id="{E65509AC-1C6C-4BE1-B8BB-BFEC823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49537" name="Picture 1" descr="C:\Users\liucf\AppData\Roaming\Tencent\Users\360662121\QQ\WinTemp\RichOle\)GB6R00VORUMG`(CLSTZ~8B.png">
            <a:extLst>
              <a:ext uri="{FF2B5EF4-FFF2-40B4-BE49-F238E27FC236}">
                <a16:creationId xmlns:a16="http://schemas.microsoft.com/office/drawing/2014/main" xmlns="" id="{3EA1E033-8B88-4FC4-8B96-440C6038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422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38" name="Picture 2" descr="C:\Users\liucf\AppData\Roaming\Tencent\Users\360662121\QQ\WinTemp\RichOle\1PQV9~RUGQD5MI951WUV[4P.png">
            <a:extLst>
              <a:ext uri="{FF2B5EF4-FFF2-40B4-BE49-F238E27FC236}">
                <a16:creationId xmlns:a16="http://schemas.microsoft.com/office/drawing/2014/main" xmlns="" id="{A3D043F6-531B-4D0C-83EE-5FDFE5A7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20938"/>
            <a:ext cx="626427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1913" y="2173288"/>
            <a:ext cx="4356100" cy="336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2"/>
                </a:solidFill>
              </a:rPr>
              <a:t>扩散系数和迁移率的关系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65238"/>
            <a:ext cx="8877300" cy="544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考虑</a:t>
            </a:r>
            <a:r>
              <a:rPr lang="en-US" altLang="zh-CN" sz="2800" dirty="0"/>
              <a:t>: </a:t>
            </a:r>
            <a:r>
              <a:rPr lang="zh-CN" altLang="en-US" sz="2800" dirty="0"/>
              <a:t>热平衡状态下、非均匀、</a:t>
            </a:r>
            <a:r>
              <a:rPr lang="en-US" altLang="zh-CN" sz="2800" dirty="0"/>
              <a:t>n</a:t>
            </a:r>
            <a:r>
              <a:rPr lang="zh-CN" altLang="en-US" sz="2800" dirty="0"/>
              <a:t>型半导体</a:t>
            </a:r>
            <a:r>
              <a:rPr lang="en-US" altLang="zh-CN" sz="2800" dirty="0"/>
              <a:t>, n</a:t>
            </a:r>
            <a:r>
              <a:rPr lang="en-US" altLang="zh-CN" sz="2800" baseline="-25000" dirty="0"/>
              <a:t>o</a:t>
            </a:r>
            <a:r>
              <a:rPr lang="en-US" altLang="zh-CN" sz="2800" dirty="0"/>
              <a:t>(x)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扩散运动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内建电场、漂移运动</a:t>
            </a:r>
            <a:endParaRPr lang="en-US" altLang="zh-CN" sz="2800" dirty="0"/>
          </a:p>
        </p:txBody>
      </p:sp>
      <p:sp>
        <p:nvSpPr>
          <p:cNvPr id="1048597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5C0D5-E628-4271-A7BE-BCE25FE8DD61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>
            <a:extLst>
              <a:ext uri="{FF2B5EF4-FFF2-40B4-BE49-F238E27FC236}">
                <a16:creationId xmlns:a16="http://schemas.microsoft.com/office/drawing/2014/main" xmlns="" id="{CEADD793-DEB5-4865-9C85-4D08464F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48513" name="Picture 1" descr="C:\Users\liucf\AppData\Roaming\Tencent\Users\360662121\QQ\WinTemp\RichOle\HGK6N5VX9O74CMHQ)_%A0@Q.png">
            <a:extLst>
              <a:ext uri="{FF2B5EF4-FFF2-40B4-BE49-F238E27FC236}">
                <a16:creationId xmlns:a16="http://schemas.microsoft.com/office/drawing/2014/main" xmlns="" id="{1B0B11B6-E64D-48B1-AADC-6B16D7C3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8422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4" name="Picture 2" descr="C:\Users\liucf\AppData\Roaming\Tencent\Users\360662121\QQ\WinTemp\RichOle\WSID~Y_A)IRW@$C(8SAVT92.png">
            <a:extLst>
              <a:ext uri="{FF2B5EF4-FFF2-40B4-BE49-F238E27FC236}">
                <a16:creationId xmlns:a16="http://schemas.microsoft.com/office/drawing/2014/main" xmlns="" id="{DBEB83B5-5A0F-4B95-ADE0-4517C6F9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73882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>
            <a:extLst>
              <a:ext uri="{FF2B5EF4-FFF2-40B4-BE49-F238E27FC236}">
                <a16:creationId xmlns:a16="http://schemas.microsoft.com/office/drawing/2014/main" xmlns="" id="{FC75511A-11FD-440F-A669-37DBD89D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71041" name="Picture 1" descr="C:\Users\liucf\AppData\Roaming\Tencent\Users\360662121\QQ\WinTemp\RichOle\}0QO6HY[E@GKTUI{X~8I__1.png">
            <a:extLst>
              <a:ext uri="{FF2B5EF4-FFF2-40B4-BE49-F238E27FC236}">
                <a16:creationId xmlns:a16="http://schemas.microsoft.com/office/drawing/2014/main" xmlns="" id="{90E710CA-E87F-4A2F-9250-9C393769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2739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2" name="Picture 2" descr="C:\Users\liucf\AppData\Roaming\Tencent\Users\360662121\QQ\WinTemp\RichOle\5)FV(])WT4PTT6J2{PR~$QU.png">
            <a:extLst>
              <a:ext uri="{FF2B5EF4-FFF2-40B4-BE49-F238E27FC236}">
                <a16:creationId xmlns:a16="http://schemas.microsoft.com/office/drawing/2014/main" xmlns="" id="{2C1CD644-D840-4D26-9919-0920C340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9500"/>
            <a:ext cx="66770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>
            <a:extLst>
              <a:ext uri="{FF2B5EF4-FFF2-40B4-BE49-F238E27FC236}">
                <a16:creationId xmlns:a16="http://schemas.microsoft.com/office/drawing/2014/main" xmlns="" id="{243B03A9-B7F4-42E0-A232-5EC43541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70017" name="Picture 1" descr="C:\Users\liucf\AppData\Roaming\Tencent\Users\360662121\QQ\WinTemp\RichOle\8B_VFJ)8I~)606QNUZN5AYW.png">
            <a:extLst>
              <a:ext uri="{FF2B5EF4-FFF2-40B4-BE49-F238E27FC236}">
                <a16:creationId xmlns:a16="http://schemas.microsoft.com/office/drawing/2014/main" xmlns="" id="{3BAABB52-4D1E-4099-A0CC-57D06142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12875"/>
            <a:ext cx="8724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0">
            <a:extLst>
              <a:ext uri="{FF2B5EF4-FFF2-40B4-BE49-F238E27FC236}">
                <a16:creationId xmlns:a16="http://schemas.microsoft.com/office/drawing/2014/main" xmlns="" id="{6396F1F0-F125-4191-B384-16EC3FF38E8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76475"/>
            <a:ext cx="6192838" cy="3541713"/>
            <a:chOff x="1403648" y="2276873"/>
            <a:chExt cx="6192688" cy="3541024"/>
          </a:xfrm>
        </p:grpSpPr>
        <p:pic>
          <p:nvPicPr>
            <p:cNvPr id="123909" name="Picture 2" descr="C:\Users\liucf\AppData\Roaming\Tencent\Users\360662121\QQ\WinTemp\RichOle\]J]5FBQ~]4BE00U)[5%NW~1.png">
              <a:extLst>
                <a:ext uri="{FF2B5EF4-FFF2-40B4-BE49-F238E27FC236}">
                  <a16:creationId xmlns:a16="http://schemas.microsoft.com/office/drawing/2014/main" xmlns="" id="{F7B5F27A-D58D-46EC-B50E-075ABA0C1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276873"/>
              <a:ext cx="6192688" cy="352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10" name="TextBox 7">
              <a:extLst>
                <a:ext uri="{FF2B5EF4-FFF2-40B4-BE49-F238E27FC236}">
                  <a16:creationId xmlns:a16="http://schemas.microsoft.com/office/drawing/2014/main" xmlns="" id="{BCAD810A-F548-471A-A6C6-9AA8535B7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439" y="3501008"/>
              <a:ext cx="86485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i="0"/>
                <a:t>1.0×10</a:t>
              </a:r>
              <a:r>
                <a:rPr lang="en-US" altLang="zh-CN" sz="1200" i="0" baseline="30000"/>
                <a:t>10</a:t>
              </a:r>
              <a:endParaRPr lang="zh-CN" altLang="en-US" sz="1200" i="0" baseline="30000"/>
            </a:p>
          </p:txBody>
        </p:sp>
        <p:sp>
          <p:nvSpPr>
            <p:cNvPr id="123911" name="TextBox 8">
              <a:extLst>
                <a:ext uri="{FF2B5EF4-FFF2-40B4-BE49-F238E27FC236}">
                  <a16:creationId xmlns:a16="http://schemas.microsoft.com/office/drawing/2014/main" xmlns="" id="{A1E65267-4B36-4FC7-AE86-41F413FE2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189" y="4640419"/>
              <a:ext cx="86485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i="0"/>
                <a:t>1.0×10</a:t>
              </a:r>
              <a:r>
                <a:rPr lang="en-US" altLang="zh-CN" sz="1200" i="0" baseline="30000"/>
                <a:t>10</a:t>
              </a:r>
              <a:endParaRPr lang="zh-CN" altLang="en-US" sz="1200" i="0" baseline="30000"/>
            </a:p>
          </p:txBody>
        </p:sp>
        <p:sp>
          <p:nvSpPr>
            <p:cNvPr id="123912" name="TextBox 9">
              <a:extLst>
                <a:ext uri="{FF2B5EF4-FFF2-40B4-BE49-F238E27FC236}">
                  <a16:creationId xmlns:a16="http://schemas.microsoft.com/office/drawing/2014/main" xmlns="" id="{E4CCACBE-5EAE-4B85-8523-B180FCBA7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806" y="5540898"/>
              <a:ext cx="86485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i="0"/>
                <a:t>1.0×10</a:t>
              </a:r>
              <a:r>
                <a:rPr lang="en-US" altLang="zh-CN" sz="1200" i="0" baseline="30000"/>
                <a:t>10</a:t>
              </a:r>
              <a:endParaRPr lang="zh-CN" altLang="en-US" sz="1200" i="0" baseline="30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>
            <a:extLst>
              <a:ext uri="{FF2B5EF4-FFF2-40B4-BE49-F238E27FC236}">
                <a16:creationId xmlns:a16="http://schemas.microsoft.com/office/drawing/2014/main" xmlns="" id="{D388BEB8-FCE3-43F2-90F6-966F7781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xmlns="" id="{33583C05-F485-46CE-89CF-C1B651801D4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341438"/>
            <a:ext cx="6985000" cy="962025"/>
            <a:chOff x="1116285" y="1340767"/>
            <a:chExt cx="6984504" cy="962167"/>
          </a:xfrm>
        </p:grpSpPr>
        <p:pic>
          <p:nvPicPr>
            <p:cNvPr id="126998" name="Picture 1" descr="C:\Users\liucf\AppData\Roaming\Tencent\Users\360662121\QQ\WinTemp\RichOle\OF7AK2~8GS0_]P~R}YW1R9Y.png">
              <a:extLst>
                <a:ext uri="{FF2B5EF4-FFF2-40B4-BE49-F238E27FC236}">
                  <a16:creationId xmlns:a16="http://schemas.microsoft.com/office/drawing/2014/main" xmlns="" id="{47859929-026D-440A-9C76-9B68A8EAA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285" y="1340767"/>
              <a:ext cx="6984504" cy="675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999" name="Picture 2" descr="C:\Users\liucf\AppData\Roaming\Tencent\Users\360662121\QQ\WinTemp\RichOle\WLU4G[W5FP8`B%SYWUP3[DY.png">
              <a:extLst>
                <a:ext uri="{FF2B5EF4-FFF2-40B4-BE49-F238E27FC236}">
                  <a16:creationId xmlns:a16="http://schemas.microsoft.com/office/drawing/2014/main" xmlns="" id="{748F4760-FA15-4E61-84ED-5A87CBD18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404" y="1988839"/>
              <a:ext cx="2069689" cy="30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000" name="Picture 3" descr="C:\Users\liucf\AppData\Roaming\Tencent\Users\360662121\QQ\WinTemp\RichOle\B84_$XRK1Y~(]9Z8Y8[OQ_9.png">
              <a:extLst>
                <a:ext uri="{FF2B5EF4-FFF2-40B4-BE49-F238E27FC236}">
                  <a16:creationId xmlns:a16="http://schemas.microsoft.com/office/drawing/2014/main" xmlns="" id="{590B97C2-6879-4FB2-9B1A-FA43E32B8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52" y="1988839"/>
              <a:ext cx="1727523" cy="31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6948" name="Picture 4" descr="C:\Users\liucf\AppData\Roaming\Tencent\Users\360662121\QQ\WinTemp\RichOle\MBGHOYSY6173498T6C4BF$7.png">
            <a:extLst>
              <a:ext uri="{FF2B5EF4-FFF2-40B4-BE49-F238E27FC236}">
                <a16:creationId xmlns:a16="http://schemas.microsoft.com/office/drawing/2014/main" xmlns="" id="{C5E50C4F-84C7-4EA5-A725-B6759F2D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20938"/>
            <a:ext cx="53990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4">
            <a:extLst>
              <a:ext uri="{FF2B5EF4-FFF2-40B4-BE49-F238E27FC236}">
                <a16:creationId xmlns:a16="http://schemas.microsoft.com/office/drawing/2014/main" xmlns="" id="{ED766769-99E5-47FA-89FF-A6ED397FF6DE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560888"/>
            <a:ext cx="6307137" cy="1531937"/>
            <a:chOff x="2267744" y="4561383"/>
            <a:chExt cx="6307491" cy="1531913"/>
          </a:xfrm>
        </p:grpSpPr>
        <p:cxnSp>
          <p:nvCxnSpPr>
            <p:cNvPr id="126982" name="直接连接符 8">
              <a:extLst>
                <a:ext uri="{FF2B5EF4-FFF2-40B4-BE49-F238E27FC236}">
                  <a16:creationId xmlns:a16="http://schemas.microsoft.com/office/drawing/2014/main" xmlns="" id="{248532E8-5677-4F89-81B5-399145AA30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6136" y="4941168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6983" name="直接连接符 9">
              <a:extLst>
                <a:ext uri="{FF2B5EF4-FFF2-40B4-BE49-F238E27FC236}">
                  <a16:creationId xmlns:a16="http://schemas.microsoft.com/office/drawing/2014/main" xmlns="" id="{80AE83D0-96DA-4C3B-B25E-20710EF270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6136" y="6093296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6984" name="直接连接符 10">
              <a:extLst>
                <a:ext uri="{FF2B5EF4-FFF2-40B4-BE49-F238E27FC236}">
                  <a16:creationId xmlns:a16="http://schemas.microsoft.com/office/drawing/2014/main" xmlns="" id="{34376621-5746-4781-9786-9B2FF19232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4941168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6985" name="直接连接符 11">
              <a:extLst>
                <a:ext uri="{FF2B5EF4-FFF2-40B4-BE49-F238E27FC236}">
                  <a16:creationId xmlns:a16="http://schemas.microsoft.com/office/drawing/2014/main" xmlns="" id="{85A81ACA-78D4-4AFA-9A34-EC195B2865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6093296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6986" name="直接连接符 12">
              <a:extLst>
                <a:ext uri="{FF2B5EF4-FFF2-40B4-BE49-F238E27FC236}">
                  <a16:creationId xmlns:a16="http://schemas.microsoft.com/office/drawing/2014/main" xmlns="" id="{E8E818DF-AD38-4159-B2A0-DAD42B7D7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20644" y="5093568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</p:spPr>
        </p:cxnSp>
        <p:cxnSp>
          <p:nvCxnSpPr>
            <p:cNvPr id="126987" name="直接连接符 13">
              <a:extLst>
                <a:ext uri="{FF2B5EF4-FFF2-40B4-BE49-F238E27FC236}">
                  <a16:creationId xmlns:a16="http://schemas.microsoft.com/office/drawing/2014/main" xmlns="" id="{A8F55070-405B-4A4C-9E50-335188BE2B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9128" y="5433349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26988" name="直接连接符 14">
              <a:extLst>
                <a:ext uri="{FF2B5EF4-FFF2-40B4-BE49-F238E27FC236}">
                  <a16:creationId xmlns:a16="http://schemas.microsoft.com/office/drawing/2014/main" xmlns="" id="{AF2EF35C-2D94-47B9-950F-12CD3F221F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47413" y="5949280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</p:spPr>
        </p:cxnSp>
        <p:cxnSp>
          <p:nvCxnSpPr>
            <p:cNvPr id="126989" name="直接连接符 15">
              <a:extLst>
                <a:ext uri="{FF2B5EF4-FFF2-40B4-BE49-F238E27FC236}">
                  <a16:creationId xmlns:a16="http://schemas.microsoft.com/office/drawing/2014/main" xmlns="" id="{73EFD4AE-99DE-41B0-BC33-6777FC91C0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48171" y="5733256"/>
              <a:ext cx="864096" cy="0"/>
            </a:xfrm>
            <a:prstGeom prst="line">
              <a:avLst/>
            </a:prstGeom>
            <a:noFill/>
            <a:ln w="2540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26990" name="TextBox 16">
              <a:extLst>
                <a:ext uri="{FF2B5EF4-FFF2-40B4-BE49-F238E27FC236}">
                  <a16:creationId xmlns:a16="http://schemas.microsoft.com/office/drawing/2014/main" xmlns="" id="{AC554539-237F-40DF-A570-92BF5503E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4187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E</a:t>
              </a:r>
              <a:r>
                <a:rPr lang="en-US" altLang="zh-CN" sz="1400" b="0" baseline="-25000"/>
                <a:t>tA</a:t>
              </a:r>
              <a:endParaRPr lang="zh-CN" altLang="en-US" sz="1400" b="0" baseline="-25000"/>
            </a:p>
          </p:txBody>
        </p:sp>
        <p:sp>
          <p:nvSpPr>
            <p:cNvPr id="126991" name="TextBox 17">
              <a:extLst>
                <a:ext uri="{FF2B5EF4-FFF2-40B4-BE49-F238E27FC236}">
                  <a16:creationId xmlns:a16="http://schemas.microsoft.com/office/drawing/2014/main" xmlns="" id="{7797986C-BF39-4CFC-B7D1-9A72C737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0119" y="5529107"/>
              <a:ext cx="4251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E</a:t>
              </a:r>
              <a:r>
                <a:rPr lang="en-US" altLang="zh-CN" sz="1400" b="0" baseline="-25000"/>
                <a:t>tD</a:t>
              </a:r>
              <a:endParaRPr lang="zh-CN" altLang="en-US" sz="1400" b="0" baseline="-25000"/>
            </a:p>
          </p:txBody>
        </p:sp>
        <p:sp>
          <p:nvSpPr>
            <p:cNvPr id="126992" name="TextBox 18">
              <a:extLst>
                <a:ext uri="{FF2B5EF4-FFF2-40B4-BE49-F238E27FC236}">
                  <a16:creationId xmlns:a16="http://schemas.microsoft.com/office/drawing/2014/main" xmlns="" id="{9D29CC27-D02D-4EA4-8A9F-167B0CEC6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1020" y="4904785"/>
              <a:ext cx="3786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E</a:t>
              </a:r>
              <a:r>
                <a:rPr lang="en-US" altLang="zh-CN" sz="1400" b="0" baseline="-25000"/>
                <a:t>F</a:t>
              </a:r>
              <a:endParaRPr lang="zh-CN" altLang="en-US" sz="1400" b="0" baseline="-25000"/>
            </a:p>
          </p:txBody>
        </p:sp>
        <p:sp>
          <p:nvSpPr>
            <p:cNvPr id="126993" name="TextBox 19">
              <a:extLst>
                <a:ext uri="{FF2B5EF4-FFF2-40B4-BE49-F238E27FC236}">
                  <a16:creationId xmlns:a16="http://schemas.microsoft.com/office/drawing/2014/main" xmlns="" id="{F52CC294-5524-4BD5-9FA1-2C5441ADA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0525" y="5761011"/>
              <a:ext cx="3786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E</a:t>
              </a:r>
              <a:r>
                <a:rPr lang="en-US" altLang="zh-CN" sz="1400" b="0" baseline="-25000"/>
                <a:t>F</a:t>
              </a:r>
              <a:endParaRPr lang="zh-CN" altLang="en-US" sz="1400" b="0" baseline="-25000"/>
            </a:p>
          </p:txBody>
        </p:sp>
        <p:sp>
          <p:nvSpPr>
            <p:cNvPr id="126994" name="TextBox 20">
              <a:extLst>
                <a:ext uri="{FF2B5EF4-FFF2-40B4-BE49-F238E27FC236}">
                  <a16:creationId xmlns:a16="http://schemas.microsoft.com/office/drawing/2014/main" xmlns="" id="{E00D9BED-91A7-4A51-A805-7B2650244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570" y="4561383"/>
              <a:ext cx="463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n</a:t>
              </a:r>
              <a:r>
                <a:rPr lang="zh-CN" altLang="en-US" sz="1400" b="0" i="0"/>
                <a:t>型</a:t>
              </a:r>
              <a:endParaRPr lang="zh-CN" altLang="en-US" sz="1400" b="0" i="0" baseline="-25000"/>
            </a:p>
          </p:txBody>
        </p:sp>
        <p:sp>
          <p:nvSpPr>
            <p:cNvPr id="126995" name="TextBox 21">
              <a:extLst>
                <a:ext uri="{FF2B5EF4-FFF2-40B4-BE49-F238E27FC236}">
                  <a16:creationId xmlns:a16="http://schemas.microsoft.com/office/drawing/2014/main" xmlns="" id="{232EA43A-4107-4599-8D5D-E7C2B8FEE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2788" y="4561383"/>
              <a:ext cx="463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/>
                <a:t>p</a:t>
              </a:r>
              <a:r>
                <a:rPr lang="zh-CN" altLang="en-US" sz="1400" b="0" i="0"/>
                <a:t>型</a:t>
              </a:r>
              <a:endParaRPr lang="zh-CN" altLang="en-US" sz="1400" b="0" i="0" baseline="-25000"/>
            </a:p>
          </p:txBody>
        </p:sp>
        <p:sp>
          <p:nvSpPr>
            <p:cNvPr id="126996" name="TextBox 22">
              <a:extLst>
                <a:ext uri="{FF2B5EF4-FFF2-40B4-BE49-F238E27FC236}">
                  <a16:creationId xmlns:a16="http://schemas.microsoft.com/office/drawing/2014/main" xmlns="" id="{F43D0567-991A-4D1E-8684-D67C7753F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301208"/>
              <a:ext cx="23503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0" i="0"/>
                <a:t>p</a:t>
              </a:r>
              <a:r>
                <a:rPr lang="zh-CN" altLang="en-US" sz="1600" b="0" i="0"/>
                <a:t>型硅中只存在施主能级</a:t>
              </a:r>
              <a:endParaRPr lang="en-US" altLang="zh-CN" sz="1600" b="0" i="0"/>
            </a:p>
            <a:p>
              <a:pPr eaLnBrk="1" hangingPunct="1"/>
              <a:r>
                <a:rPr lang="en-US" altLang="zh-CN" sz="1600" b="0" i="0"/>
                <a:t>n</a:t>
              </a:r>
              <a:r>
                <a:rPr lang="zh-CN" altLang="en-US" sz="1600" b="0" i="0"/>
                <a:t>型硅中只存在受主能级</a:t>
              </a:r>
            </a:p>
          </p:txBody>
        </p:sp>
        <p:sp>
          <p:nvSpPr>
            <p:cNvPr id="126997" name="右箭头 23">
              <a:extLst>
                <a:ext uri="{FF2B5EF4-FFF2-40B4-BE49-F238E27FC236}">
                  <a16:creationId xmlns:a16="http://schemas.microsoft.com/office/drawing/2014/main" xmlns="" id="{7905EB50-9542-471E-89B2-3E6935D9B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5445224"/>
              <a:ext cx="432048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>
            <a:extLst>
              <a:ext uri="{FF2B5EF4-FFF2-40B4-BE49-F238E27FC236}">
                <a16:creationId xmlns:a16="http://schemas.microsoft.com/office/drawing/2014/main" xmlns="" id="{01A4CF07-36BD-498C-9FA0-CB1254B1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65921" name="Picture 1" descr="C:\Users\liucf\AppData\Roaming\Tencent\Users\360662121\QQ\WinTemp\RichOle\~%B0AENK5%UY%WBKJ{7HE@M.png">
            <a:extLst>
              <a:ext uri="{FF2B5EF4-FFF2-40B4-BE49-F238E27FC236}">
                <a16:creationId xmlns:a16="http://schemas.microsoft.com/office/drawing/2014/main" xmlns="" id="{BCD861E5-9ABD-4A3D-BE66-B31B0ED1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962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xmlns="" id="{A0C160EC-2E5E-4B81-AD41-7F00014533F6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420938"/>
            <a:ext cx="2803525" cy="3168650"/>
            <a:chOff x="2916238" y="2420938"/>
            <a:chExt cx="2803525" cy="3168650"/>
          </a:xfrm>
        </p:grpSpPr>
        <p:pic>
          <p:nvPicPr>
            <p:cNvPr id="128005" name="Picture 2" descr="C:\Users\liucf\AppData\Roaming\Tencent\Users\360662121\QQ\WinTemp\RichOle\9A~@%_U2O9LS~BFT9(G`@XG.png">
              <a:extLst>
                <a:ext uri="{FF2B5EF4-FFF2-40B4-BE49-F238E27FC236}">
                  <a16:creationId xmlns:a16="http://schemas.microsoft.com/office/drawing/2014/main" xmlns="" id="{E3CAA5C0-9A56-4134-A9FB-C26425AD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238" y="2420938"/>
              <a:ext cx="2803525" cy="316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06" name="Picture 5" descr="C:\Users\liucf\AppData\Roaming\Tencent\Users\360662121\QQ\WinTemp\RichOle\6_8AO7]O(QPXG@4`{THABA9.png">
              <a:extLst>
                <a:ext uri="{FF2B5EF4-FFF2-40B4-BE49-F238E27FC236}">
                  <a16:creationId xmlns:a16="http://schemas.microsoft.com/office/drawing/2014/main" xmlns="" id="{CBAC1271-062D-4E73-BAC1-DE135674A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412604"/>
              <a:ext cx="288032" cy="31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>
            <a:extLst>
              <a:ext uri="{FF2B5EF4-FFF2-40B4-BE49-F238E27FC236}">
                <a16:creationId xmlns:a16="http://schemas.microsoft.com/office/drawing/2014/main" xmlns="" id="{7B170670-ADB8-4BA7-92DD-F982CB3D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pic>
        <p:nvPicPr>
          <p:cNvPr id="464897" name="Picture 1" descr="C:\Users\liucf\AppData\Roaming\Tencent\Users\360662121\QQ\WinTemp\RichOle\7_OU~[}M3OLXUG)KU]TJ_@B.png">
            <a:extLst>
              <a:ext uri="{FF2B5EF4-FFF2-40B4-BE49-F238E27FC236}">
                <a16:creationId xmlns:a16="http://schemas.microsoft.com/office/drawing/2014/main" xmlns="" id="{5218B844-5F0D-434B-8EA2-96CD28B4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65722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8">
            <a:extLst>
              <a:ext uri="{FF2B5EF4-FFF2-40B4-BE49-F238E27FC236}">
                <a16:creationId xmlns:a16="http://schemas.microsoft.com/office/drawing/2014/main" xmlns="" id="{5E6CF985-5F3B-49F2-BCC9-44FBD9F3B3B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060575"/>
            <a:ext cx="5400675" cy="4119563"/>
            <a:chOff x="1835696" y="2060848"/>
            <a:chExt cx="5400600" cy="4118907"/>
          </a:xfrm>
        </p:grpSpPr>
        <p:pic>
          <p:nvPicPr>
            <p:cNvPr id="129029" name="Picture 2" descr="C:\Users\liucf\AppData\Roaming\Tencent\Users\360662121\QQ\WinTemp\RichOle\J[@$[8DXGG$@OEUJY7@`F[C.png">
              <a:extLst>
                <a:ext uri="{FF2B5EF4-FFF2-40B4-BE49-F238E27FC236}">
                  <a16:creationId xmlns:a16="http://schemas.microsoft.com/office/drawing/2014/main" xmlns="" id="{102985A5-0B20-48A7-88C3-4A906C0A1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060848"/>
              <a:ext cx="4968552" cy="24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030" name="Picture 3" descr="C:\Users\liucf\AppData\Roaming\Tencent\Users\360662121\QQ\WinTemp\RichOle\29`5S`B}][G${K}HRVWUM}X.png">
              <a:extLst>
                <a:ext uri="{FF2B5EF4-FFF2-40B4-BE49-F238E27FC236}">
                  <a16:creationId xmlns:a16="http://schemas.microsoft.com/office/drawing/2014/main" xmlns="" id="{CF305FC9-7D50-46B4-AD33-5149BD06B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348880"/>
              <a:ext cx="5400600" cy="38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2"/>
                </a:solidFill>
              </a:rPr>
              <a:t>扩散系数和迁移率</a:t>
            </a:r>
          </a:p>
        </p:txBody>
      </p:sp>
      <p:sp>
        <p:nvSpPr>
          <p:cNvPr id="1048602" name="Rectangle 3"/>
          <p:cNvSpPr>
            <a:spLocks noGrp="1" noChangeArrowheads="1"/>
          </p:cNvSpPr>
          <p:nvPr>
            <p:ph idx="1"/>
          </p:nvPr>
        </p:nvSpPr>
        <p:spPr>
          <a:xfrm>
            <a:off x="133350" y="1298575"/>
            <a:ext cx="8877300" cy="327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扩散和漂移电流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无宏观电流，总电子电流和空穴电流为零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D516FA-01E3-477F-996F-9E9FFDBC0763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09" name="Object 4"/>
          <p:cNvGraphicFramePr>
            <a:graphicFrameLocks noChangeAspect="1"/>
          </p:cNvGraphicFramePr>
          <p:nvPr/>
        </p:nvGraphicFramePr>
        <p:xfrm>
          <a:off x="582613" y="1949450"/>
          <a:ext cx="3709987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0" name="公式" r:id="rId4" imgW="2032000" imgH="812800" progId="Equation.3">
                  <p:embed/>
                </p:oleObj>
              </mc:Choice>
              <mc:Fallback>
                <p:oleObj name="公式" r:id="rId4" imgW="2032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949450"/>
                        <a:ext cx="3709987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Object 9"/>
          <p:cNvGraphicFramePr>
            <a:graphicFrameLocks noChangeAspect="1"/>
          </p:cNvGraphicFramePr>
          <p:nvPr/>
        </p:nvGraphicFramePr>
        <p:xfrm>
          <a:off x="4935538" y="2041525"/>
          <a:ext cx="2625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1" name="公式" r:id="rId6" imgW="1332921" imgH="266584" progId="Equation.3">
                  <p:embed/>
                </p:oleObj>
              </mc:Choice>
              <mc:Fallback>
                <p:oleObj name="公式" r:id="rId6" imgW="13329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041525"/>
                        <a:ext cx="26257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1" name="Object 7"/>
          <p:cNvGraphicFramePr>
            <a:graphicFrameLocks noChangeAspect="1"/>
          </p:cNvGraphicFramePr>
          <p:nvPr/>
        </p:nvGraphicFramePr>
        <p:xfrm>
          <a:off x="4897438" y="2836863"/>
          <a:ext cx="2700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2" name="公式" r:id="rId8" imgW="1371600" imgH="279400" progId="Equation.3">
                  <p:embed/>
                </p:oleObj>
              </mc:Choice>
              <mc:Fallback>
                <p:oleObj name="公式" r:id="rId8" imgW="1371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836863"/>
                        <a:ext cx="2700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对象 1"/>
          <p:cNvGraphicFramePr>
            <a:graphicFrameLocks noChangeAspect="1"/>
          </p:cNvGraphicFramePr>
          <p:nvPr/>
        </p:nvGraphicFramePr>
        <p:xfrm>
          <a:off x="1489075" y="4689475"/>
          <a:ext cx="384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3" name="公式" r:id="rId10" imgW="1739900" imgH="241300" progId="Equation.3">
                  <p:embed/>
                </p:oleObj>
              </mc:Choice>
              <mc:Fallback>
                <p:oleObj name="公式" r:id="rId10" imgW="1739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689475"/>
                        <a:ext cx="3848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3" name="对象 16"/>
          <p:cNvGraphicFramePr>
            <a:graphicFrameLocks noChangeAspect="1"/>
          </p:cNvGraphicFramePr>
          <p:nvPr/>
        </p:nvGraphicFramePr>
        <p:xfrm>
          <a:off x="1446213" y="5340350"/>
          <a:ext cx="3933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4" name="公式" r:id="rId12" imgW="1778000" imgH="241300" progId="Equation.3">
                  <p:embed/>
                </p:oleObj>
              </mc:Choice>
              <mc:Fallback>
                <p:oleObj name="公式" r:id="rId12" imgW="177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340350"/>
                        <a:ext cx="3933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0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159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2"/>
                </a:solidFill>
              </a:rPr>
              <a:t>扩散系数和迁移率</a:t>
            </a:r>
          </a:p>
        </p:txBody>
      </p:sp>
      <p:sp>
        <p:nvSpPr>
          <p:cNvPr id="1048608" name="Rectangle 3"/>
          <p:cNvSpPr>
            <a:spLocks noGrp="1" noChangeArrowheads="1"/>
          </p:cNvSpPr>
          <p:nvPr>
            <p:ph idx="1"/>
          </p:nvPr>
        </p:nvSpPr>
        <p:spPr>
          <a:xfrm>
            <a:off x="719957" y="4602871"/>
            <a:ext cx="6264696" cy="616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利用迁移率的值计算扩散系数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1048609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C811B-E6D6-4113-9C78-F8B6CC73E49A}" type="slidenum"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14" name="Object 4"/>
          <p:cNvGraphicFramePr>
            <a:graphicFrameLocks noChangeAspect="1"/>
          </p:cNvGraphicFramePr>
          <p:nvPr/>
        </p:nvGraphicFramePr>
        <p:xfrm>
          <a:off x="766763" y="1446213"/>
          <a:ext cx="35052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9" name="公式" r:id="rId4" imgW="1536033" imgH="393529" progId="Equation.3">
                  <p:embed/>
                </p:oleObj>
              </mc:Choice>
              <mc:Fallback>
                <p:oleObj name="公式" r:id="rId4" imgW="153603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446213"/>
                        <a:ext cx="35052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5" name="Object 5"/>
          <p:cNvGraphicFramePr>
            <a:graphicFrameLocks noChangeAspect="1"/>
          </p:cNvGraphicFramePr>
          <p:nvPr/>
        </p:nvGraphicFramePr>
        <p:xfrm>
          <a:off x="842963" y="2343150"/>
          <a:ext cx="1828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0" name="公式" r:id="rId6" imgW="863225" imgH="393529" progId="Equation.3">
                  <p:embed/>
                </p:oleObj>
              </mc:Choice>
              <mc:Fallback>
                <p:oleObj name="公式" r:id="rId6" imgW="8632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343150"/>
                        <a:ext cx="1828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6" name="Object 6"/>
          <p:cNvGraphicFramePr>
            <a:graphicFrameLocks noChangeAspect="1"/>
          </p:cNvGraphicFramePr>
          <p:nvPr/>
        </p:nvGraphicFramePr>
        <p:xfrm>
          <a:off x="881063" y="2882900"/>
          <a:ext cx="3581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1" name="公式" r:id="rId8" imgW="1346200" imgH="368300" progId="Equation.3">
                  <p:embed/>
                </p:oleObj>
              </mc:Choice>
              <mc:Fallback>
                <p:oleObj name="公式" r:id="rId8" imgW="1346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882900"/>
                        <a:ext cx="3581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0" name="AutoShape 7"/>
          <p:cNvSpPr/>
          <p:nvPr/>
        </p:nvSpPr>
        <p:spPr bwMode="auto">
          <a:xfrm>
            <a:off x="4500563" y="1501775"/>
            <a:ext cx="76200" cy="2286000"/>
          </a:xfrm>
          <a:prstGeom prst="rightBrace">
            <a:avLst>
              <a:gd name="adj1" fmla="val 2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611" name="AutoShape 8"/>
          <p:cNvSpPr>
            <a:spLocks noChangeArrowheads="1"/>
          </p:cNvSpPr>
          <p:nvPr/>
        </p:nvSpPr>
        <p:spPr bwMode="auto">
          <a:xfrm>
            <a:off x="4805363" y="2416175"/>
            <a:ext cx="52468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60962"/>
              </p:ext>
            </p:extLst>
          </p:nvPr>
        </p:nvGraphicFramePr>
        <p:xfrm>
          <a:off x="5689253" y="1318747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2" name="公式" r:id="rId10" imgW="647700" imgH="431800" progId="Equation.3">
                  <p:embed/>
                </p:oleObj>
              </mc:Choice>
              <mc:Fallback>
                <p:oleObj name="公式" r:id="rId10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253" y="1318747"/>
                        <a:ext cx="129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93894"/>
              </p:ext>
            </p:extLst>
          </p:nvPr>
        </p:nvGraphicFramePr>
        <p:xfrm>
          <a:off x="5694933" y="3085564"/>
          <a:ext cx="1295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3" name="公式" r:id="rId12" imgW="660113" imgH="469696" progId="Equation.3">
                  <p:embed/>
                </p:oleObj>
              </mc:Choice>
              <mc:Fallback>
                <p:oleObj name="公式" r:id="rId12" imgW="660113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933" y="3085564"/>
                        <a:ext cx="1295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2" name="AutoShape 11"/>
          <p:cNvSpPr/>
          <p:nvPr/>
        </p:nvSpPr>
        <p:spPr bwMode="auto">
          <a:xfrm>
            <a:off x="5520546" y="1606912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95280" y="2359025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爱因斯坦关系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5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build="p"/>
      <p:bldP spid="1048610" grpId="0" animBg="1"/>
      <p:bldP spid="1048611" grpId="0" animBg="1"/>
      <p:bldP spid="1048612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爱因斯坦关系</a:t>
            </a:r>
            <a:endParaRPr lang="zh-CN" altLang="en-US"/>
          </a:p>
        </p:txBody>
      </p:sp>
      <p:grpSp>
        <p:nvGrpSpPr>
          <p:cNvPr id="86" name="组合 6"/>
          <p:cNvGrpSpPr/>
          <p:nvPr/>
        </p:nvGrpSpPr>
        <p:grpSpPr bwMode="auto">
          <a:xfrm>
            <a:off x="785813" y="1341438"/>
            <a:ext cx="7877175" cy="4608512"/>
            <a:chOff x="785034" y="1340768"/>
            <a:chExt cx="7877457" cy="4608512"/>
          </a:xfrm>
        </p:grpSpPr>
        <p:pic>
          <p:nvPicPr>
            <p:cNvPr id="20971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034" y="1340768"/>
              <a:ext cx="7877457" cy="4608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21" name="矩形 5"/>
            <p:cNvSpPr>
              <a:spLocks noChangeArrowheads="1"/>
            </p:cNvSpPr>
            <p:nvPr/>
          </p:nvSpPr>
          <p:spPr bwMode="auto">
            <a:xfrm>
              <a:off x="785034" y="5733256"/>
              <a:ext cx="40259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9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2">
            <a:extLst>
              <a:ext uri="{FF2B5EF4-FFF2-40B4-BE49-F238E27FC236}">
                <a16:creationId xmlns:a16="http://schemas.microsoft.com/office/drawing/2014/main" xmlns="" id="{8B91CC46-6952-442E-BEB6-DBA01C03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906963"/>
            <a:ext cx="6480175" cy="1008062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xmlns="" id="{F0A994B2-9658-4E72-A7B3-D513AD7B37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  <p:graphicFrame>
        <p:nvGraphicFramePr>
          <p:cNvPr id="12290" name="Object 12">
            <a:extLst>
              <a:ext uri="{FF2B5EF4-FFF2-40B4-BE49-F238E27FC236}">
                <a16:creationId xmlns:a16="http://schemas.microsoft.com/office/drawing/2014/main" xmlns="" id="{4A3B90B0-836A-4B88-8B07-3BF811286AF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71550" y="3789363"/>
          <a:ext cx="302418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3" imgW="1371600" imgH="444500" progId="">
                  <p:embed/>
                </p:oleObj>
              </mc:Choice>
              <mc:Fallback>
                <p:oleObj name="Equation" r:id="rId3" imgW="1371600" imgH="444500" progId="">
                  <p:embed/>
                  <p:pic>
                    <p:nvPicPr>
                      <p:cNvPr id="12290" name="Object 12">
                        <a:extLst>
                          <a:ext uri="{FF2B5EF4-FFF2-40B4-BE49-F238E27FC236}">
                            <a16:creationId xmlns:a16="http://schemas.microsoft.com/office/drawing/2014/main" xmlns="" id="{4A3B90B0-836A-4B88-8B07-3BF811286AF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3024188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>
            <a:extLst>
              <a:ext uri="{FF2B5EF4-FFF2-40B4-BE49-F238E27FC236}">
                <a16:creationId xmlns:a16="http://schemas.microsoft.com/office/drawing/2014/main" xmlns="" id="{5C4A9346-E52D-4477-B85C-D7B36F47F48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56100" y="3860800"/>
          <a:ext cx="4067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Equation" r:id="rId5" imgW="2032000" imgH="431800" progId="">
                  <p:embed/>
                </p:oleObj>
              </mc:Choice>
              <mc:Fallback>
                <p:oleObj name="Equation" r:id="rId5" imgW="2032000" imgH="431800" progId="">
                  <p:embed/>
                  <p:pic>
                    <p:nvPicPr>
                      <p:cNvPr id="12291" name="Object 15">
                        <a:extLst>
                          <a:ext uri="{FF2B5EF4-FFF2-40B4-BE49-F238E27FC236}">
                            <a16:creationId xmlns:a16="http://schemas.microsoft.com/office/drawing/2014/main" xmlns="" id="{5C4A9346-E52D-4477-B85C-D7B36F47F48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60800"/>
                        <a:ext cx="4067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5" name="Picture 14">
            <a:extLst>
              <a:ext uri="{FF2B5EF4-FFF2-40B4-BE49-F238E27FC236}">
                <a16:creationId xmlns:a16="http://schemas.microsoft.com/office/drawing/2014/main" xmlns="" id="{9F16EE45-369B-4945-9A1C-AEA0BE13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68413"/>
            <a:ext cx="4103687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20">
            <a:extLst>
              <a:ext uri="{FF2B5EF4-FFF2-40B4-BE49-F238E27FC236}">
                <a16:creationId xmlns:a16="http://schemas.microsoft.com/office/drawing/2014/main" xmlns="" id="{7E6A4739-62CC-4517-AC33-AD3693F3ABA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868863"/>
          <a:ext cx="6121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8" imgW="2628900" imgH="419100" progId="">
                  <p:embed/>
                </p:oleObj>
              </mc:Choice>
              <mc:Fallback>
                <p:oleObj name="Equation" r:id="rId8" imgW="2628900" imgH="419100" progId="">
                  <p:embed/>
                  <p:pic>
                    <p:nvPicPr>
                      <p:cNvPr id="12292" name="Object 20">
                        <a:extLst>
                          <a:ext uri="{FF2B5EF4-FFF2-40B4-BE49-F238E27FC236}">
                            <a16:creationId xmlns:a16="http://schemas.microsoft.com/office/drawing/2014/main" xmlns="" id="{7E6A4739-62CC-4517-AC33-AD3693F3ABA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68863"/>
                        <a:ext cx="61214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 descr="C:\Users\liucf\AppData\Roaming\Tencent\Users\360662121\QQ\WinTemp\RichOle\[_]C0}K7373I0~{SLIS59MG.png">
            <a:extLst>
              <a:ext uri="{FF2B5EF4-FFF2-40B4-BE49-F238E27FC236}">
                <a16:creationId xmlns:a16="http://schemas.microsoft.com/office/drawing/2014/main" xmlns="" id="{940013BC-63F3-4A12-B944-DA1E13CC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96461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2" descr="C:\Users\liucf\AppData\Roaming\Tencent\Users\360662121\QQ\WinTemp\RichOle\H$`N)_BBHA]O9HI7%[PF%3Y.png">
            <a:extLst>
              <a:ext uri="{FF2B5EF4-FFF2-40B4-BE49-F238E27FC236}">
                <a16:creationId xmlns:a16="http://schemas.microsoft.com/office/drawing/2014/main" xmlns="" id="{765F894D-1EBF-4C55-A575-A63FAAE6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38325"/>
            <a:ext cx="64087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3" descr="C:\Users\liucf\AppData\Roaming\Tencent\Users\360662121\QQ\WinTemp\RichOle\~2LIG@9ULF[%~3{6T%X4{UR.png">
            <a:extLst>
              <a:ext uri="{FF2B5EF4-FFF2-40B4-BE49-F238E27FC236}">
                <a16:creationId xmlns:a16="http://schemas.microsoft.com/office/drawing/2014/main" xmlns="" id="{AD47BBC3-37B7-4C7B-9D87-1CF41A60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424815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4" descr="C:\Users\liucf\AppData\Roaming\Tencent\Users\360662121\QQ\WinTemp\RichOle\AR%ZN1U{BOJZ21$$NH]@G_V.png">
            <a:extLst>
              <a:ext uri="{FF2B5EF4-FFF2-40B4-BE49-F238E27FC236}">
                <a16:creationId xmlns:a16="http://schemas.microsoft.com/office/drawing/2014/main" xmlns="" id="{42135F4A-CA65-4B7F-89D4-F771D8F9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87963"/>
            <a:ext cx="135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5" descr="C:\Users\liucf\AppData\Roaming\Tencent\Users\360662121\QQ\WinTemp\RichOle\@C][L~]K{}553H2~B]YKNTL.png">
            <a:extLst>
              <a:ext uri="{FF2B5EF4-FFF2-40B4-BE49-F238E27FC236}">
                <a16:creationId xmlns:a16="http://schemas.microsoft.com/office/drawing/2014/main" xmlns="" id="{6D173EA9-E7C8-4107-9362-E2DBAA8D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229225"/>
            <a:ext cx="5159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6" descr="C:\Users\liucf\AppData\Roaming\Tencent\Users\360662121\QQ\WinTemp\RichOle\X6G%}Y]VUC2FI6(VJRZW5}F.png">
            <a:extLst>
              <a:ext uri="{FF2B5EF4-FFF2-40B4-BE49-F238E27FC236}">
                <a16:creationId xmlns:a16="http://schemas.microsoft.com/office/drawing/2014/main" xmlns="" id="{7716BF1B-FE77-4DE6-907A-C4BDF12F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81300"/>
            <a:ext cx="367188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4" name="Rectangle 4">
            <a:extLst>
              <a:ext uri="{FF2B5EF4-FFF2-40B4-BE49-F238E27FC236}">
                <a16:creationId xmlns:a16="http://schemas.microsoft.com/office/drawing/2014/main" xmlns="" id="{C6F40D09-DD64-4DEA-93A1-46C9A3C7DFD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连续性方程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281</Words>
  <Application>Microsoft Office PowerPoint</Application>
  <PresentationFormat>全屏显示(4:3)</PresentationFormat>
  <Paragraphs>116</Paragraphs>
  <Slides>45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7_Office Theme</vt:lpstr>
      <vt:lpstr>2_Office Theme</vt:lpstr>
      <vt:lpstr>4_Office Theme</vt:lpstr>
      <vt:lpstr>5_Office Theme</vt:lpstr>
      <vt:lpstr>公式</vt:lpstr>
      <vt:lpstr>Equation</vt:lpstr>
      <vt:lpstr>复习</vt:lpstr>
      <vt:lpstr>Chapter 5</vt:lpstr>
      <vt:lpstr>载流子的漂移运动</vt:lpstr>
      <vt:lpstr>扩散系数和迁移率的关系</vt:lpstr>
      <vt:lpstr>扩散系数和迁移率</vt:lpstr>
      <vt:lpstr>扩散系数和迁移率</vt:lpstr>
      <vt:lpstr>爱因斯坦关系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连续性方程</vt:lpstr>
      <vt:lpstr>本章小结</vt:lpstr>
      <vt:lpstr>小结</vt:lpstr>
      <vt:lpstr>小结</vt:lpstr>
      <vt:lpstr>小结</vt:lpstr>
      <vt:lpstr>小结</vt:lpstr>
      <vt:lpstr>小结</vt:lpstr>
      <vt:lpstr>小结</vt:lpstr>
      <vt:lpstr>小结</vt:lpstr>
      <vt:lpstr>小结</vt:lpstr>
      <vt:lpstr>小结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lenovo</dc:creator>
  <cp:lastModifiedBy>Liu Chengfang</cp:lastModifiedBy>
  <cp:revision>84</cp:revision>
  <dcterms:created xsi:type="dcterms:W3CDTF">2017-08-31T23:51:26Z</dcterms:created>
  <dcterms:modified xsi:type="dcterms:W3CDTF">2021-12-18T13:19:51Z</dcterms:modified>
</cp:coreProperties>
</file>