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  <p:sldMasterId id="2147483710" r:id="rId3"/>
    <p:sldMasterId id="2147483718" r:id="rId4"/>
    <p:sldMasterId id="2147483730" r:id="rId5"/>
  </p:sldMasterIdLst>
  <p:notesMasterIdLst>
    <p:notesMasterId r:id="rId63"/>
  </p:notesMasterIdLst>
  <p:sldIdLst>
    <p:sldId id="285" r:id="rId6"/>
    <p:sldId id="286" r:id="rId7"/>
    <p:sldId id="337" r:id="rId8"/>
    <p:sldId id="298" r:id="rId9"/>
    <p:sldId id="299" r:id="rId10"/>
    <p:sldId id="301" r:id="rId11"/>
    <p:sldId id="302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77" autoAdjust="0"/>
  </p:normalViewPr>
  <p:slideViewPr>
    <p:cSldViewPr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87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87.wmf"/><Relationship Id="rId4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0.wmf"/><Relationship Id="rId4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7" Type="http://schemas.openxmlformats.org/officeDocument/2006/relationships/image" Target="../media/image138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4" Type="http://schemas.openxmlformats.org/officeDocument/2006/relationships/image" Target="../media/image16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7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9" Type="http://schemas.openxmlformats.org/officeDocument/2006/relationships/image" Target="../media/image16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2.wmf"/><Relationship Id="rId1" Type="http://schemas.openxmlformats.org/officeDocument/2006/relationships/image" Target="../media/image190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4" Type="http://schemas.openxmlformats.org/officeDocument/2006/relationships/image" Target="../media/image19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85.wmf"/><Relationship Id="rId1" Type="http://schemas.openxmlformats.org/officeDocument/2006/relationships/image" Target="../media/image182.wmf"/><Relationship Id="rId4" Type="http://schemas.openxmlformats.org/officeDocument/2006/relationships/image" Target="../media/image19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2.wmf"/><Relationship Id="rId1" Type="http://schemas.openxmlformats.org/officeDocument/2006/relationships/image" Target="../media/image2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9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7DDA2-AAF1-4260-A9E9-EF202D1EB47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104929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29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9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29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5CD9-0C84-4806-ABED-161F0A0D3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1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25CD9-0C84-4806-ABED-161F0A0D36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4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2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zh-CN" sz="2000" smtClean="0"/>
              <a:t> </a:t>
            </a:r>
            <a:endParaRPr lang="zh-CN" altLang="en-US" sz="2000" smtClean="0"/>
          </a:p>
          <a:p>
            <a:pPr eaLnBrk="1" hangingPunct="1"/>
            <a:endParaRPr lang="zh-CN" altLang="en-US" smtClean="0"/>
          </a:p>
        </p:txBody>
      </p:sp>
      <p:sp>
        <p:nvSpPr>
          <p:cNvPr id="10489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06B394-BA06-4728-8574-BC0CF70AFB96}" type="slidenum">
              <a:rPr lang="en-US" altLang="zh-CN">
                <a:solidFill>
                  <a:srgbClr val="000000"/>
                </a:solidFill>
              </a:r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8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07CEF-D620-4285-BF3B-15DDCB0D9BA8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8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25CD9-0C84-4806-ABED-161F0A0D36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8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FB24D9-D0E6-4B5A-A59A-09226A5A7DD8}" type="slidenum">
              <a:rPr lang="zh-CN" altLang="en-US">
                <a:solidFill>
                  <a:srgbClr val="000000"/>
                </a:solidFill>
              </a:rPr>
              <a:pPr/>
              <a:t>46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7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grpSp>
        <p:nvGrpSpPr>
          <p:cNvPr id="165" name="Group 8"/>
          <p:cNvGrpSpPr/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1048775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48776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48777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48778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48779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80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104878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/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487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4878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04878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 altLang="zh-CN"/>
          </a:p>
        </p:txBody>
      </p:sp>
      <p:sp>
        <p:nvSpPr>
          <p:cNvPr id="104878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CEF8053B-750B-48F1-9540-337D55BFC9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8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92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 altLang="zh-CN"/>
          </a:p>
        </p:txBody>
      </p:sp>
      <p:sp>
        <p:nvSpPr>
          <p:cNvPr id="10492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63AE-8DA8-47AE-B941-027CCEB085E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4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92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 altLang="zh-CN"/>
          </a:p>
        </p:txBody>
      </p:sp>
      <p:sp>
        <p:nvSpPr>
          <p:cNvPr id="10492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69BE-3CAF-43CC-94F3-34D8A778B4B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3" name="Straight Connector 3"/>
          <p:cNvCxnSpPr>
            <a:cxnSpLocks/>
          </p:cNvCxnSpPr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82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37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4923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3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3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4923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4" name="Straight Connector 3"/>
          <p:cNvCxnSpPr>
            <a:cxnSpLocks/>
          </p:cNvCxnSpPr>
          <p:nvPr userDrawn="1"/>
        </p:nvCxnSpPr>
        <p:spPr>
          <a:xfrm>
            <a:off x="571500" y="3571875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24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/>
          </a:p>
        </p:txBody>
      </p:sp>
      <p:sp>
        <p:nvSpPr>
          <p:cNvPr id="104924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/>
          </a:p>
        </p:txBody>
      </p:sp>
      <p:sp>
        <p:nvSpPr>
          <p:cNvPr id="104924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fld id="{74932ABD-0C67-4907-B4D2-20D5AC2564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9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4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/>
          </a:p>
        </p:txBody>
      </p:sp>
      <p:sp>
        <p:nvSpPr>
          <p:cNvPr id="104924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/>
          </a:p>
        </p:txBody>
      </p:sp>
      <p:sp>
        <p:nvSpPr>
          <p:cNvPr id="104924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fld id="{D2A884EA-85C2-4706-BFD9-8769961BB73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0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0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87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 altLang="zh-CN"/>
          </a:p>
        </p:txBody>
      </p:sp>
      <p:sp>
        <p:nvSpPr>
          <p:cNvPr id="10487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28B-11EF-4FF4-8202-B616024AD79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39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2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1500" y="3571875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fld id="{74932ABD-0C67-4907-B4D2-20D5AC256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051088"/>
      </p:ext>
    </p:extLst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fld id="{D2A884EA-85C2-4706-BFD9-8769961BB7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722220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fld id="{B6E75FB2-3DD5-4014-B2B4-1B065C150AB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37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358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EC35D4A9-7B88-4F54-9B14-6658FD6178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03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452BC-434F-44E4-8DFA-ADF992A19B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5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9B7E1-001D-4D29-8733-767834DBDC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25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37A1A-144D-4503-976C-BAE5F1BC68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80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9B9F2-3CAC-4A38-9683-A7B0E31EAF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9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70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2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92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 altLang="zh-CN"/>
          </a:p>
        </p:txBody>
      </p:sp>
      <p:sp>
        <p:nvSpPr>
          <p:cNvPr id="10492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A3117-E450-47B3-AB4B-2F9564C085B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06DE5-388D-4505-8EC4-1338BB7FEA9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114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2FB5F-7673-4FED-B36A-234461689B8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16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D191C-CD31-4EA7-9136-1AD38849FDD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928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C41E0-7B18-4F6E-8F34-46F6CBC32DD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915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D94B0-4954-4A8E-AE77-8EAB0E7CFC7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455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87C42-B7DE-4C08-968A-52E78843EC8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343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1" name="Straight Connector 3"/>
          <p:cNvCxnSpPr>
            <a:cxnSpLocks/>
          </p:cNvCxnSpPr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598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39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598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49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49150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1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52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53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4915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4800" y="6324600"/>
            <a:ext cx="533400" cy="304800"/>
          </a:xfr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55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56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5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925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 altLang="zh-CN"/>
          </a:p>
        </p:txBody>
      </p:sp>
      <p:sp>
        <p:nvSpPr>
          <p:cNvPr id="10492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62D2-B158-4675-AD8C-0517EA9C38E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229600" cy="5597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1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491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prstClr val="black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4914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/>
          </a:lstStyle>
          <a:p>
            <a:fld id="{18090CDE-1C27-45F4-8BF0-6F2F979AA5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699834"/>
      </p:ext>
    </p:extLst>
  </p:cSld>
  <p:clrMapOvr>
    <a:masterClrMapping/>
  </p:clrMapOvr>
  <p:transition spd="med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8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980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88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480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</a:endParaRPr>
          </a:p>
        </p:txBody>
      </p:sp>
      <p:grpSp>
        <p:nvGrpSpPr>
          <p:cNvPr id="165" name="Group 8"/>
          <p:cNvGrpSpPr/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1048775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48776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48777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48778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48779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80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104878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/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487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4878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4878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4878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CEF8053B-750B-48F1-9540-337D55BFC9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902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/>
          </a:p>
        </p:txBody>
      </p:sp>
      <p:sp>
        <p:nvSpPr>
          <p:cNvPr id="104883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hangingPunct="1">
              <a:defRPr>
                <a:latin typeface="Arial" panose="020B0604020202020204" pitchFamily="34" charset="0"/>
              </a:defRPr>
            </a:lvl1pPr>
          </a:lstStyle>
          <a:p>
            <a:fld id="{B6E75FB2-3DD5-4014-B2B4-1B065C150AB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48831" name="页脚占位符 3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prstClr val="black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28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4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75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276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7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278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7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928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 altLang="zh-CN"/>
          </a:p>
        </p:txBody>
      </p:sp>
      <p:sp>
        <p:nvSpPr>
          <p:cNvPr id="104928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8365-F064-4970-9985-48A105B0870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6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926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 altLang="zh-CN"/>
          </a:p>
        </p:txBody>
      </p:sp>
      <p:sp>
        <p:nvSpPr>
          <p:cNvPr id="104926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912D-E33F-4E42-8045-1A4EAA760D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879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 altLang="zh-CN"/>
          </a:p>
        </p:txBody>
      </p:sp>
      <p:sp>
        <p:nvSpPr>
          <p:cNvPr id="10487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8F00E-B6F4-4F46-B778-23A3EB12FF2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8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49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250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25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925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 altLang="zh-CN"/>
          </a:p>
        </p:txBody>
      </p:sp>
      <p:sp>
        <p:nvSpPr>
          <p:cNvPr id="104925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67E3-7392-4060-A211-1F932D3201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28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104928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928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928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 altLang="zh-CN"/>
          </a:p>
        </p:txBody>
      </p:sp>
      <p:sp>
        <p:nvSpPr>
          <p:cNvPr id="104928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D85A-0839-480F-ACB1-290DADE451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876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876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4876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4876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0B9199-1FC0-4E7A-8DEA-629B94062B12}" type="slidenum">
              <a:rPr lang="en-US" altLang="zh-CN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152" name="Group 7"/>
          <p:cNvGrpSpPr/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48769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70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48771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48772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48773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48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3145732" name="Straight Connector 3"/>
          <p:cNvCxnSpPr>
            <a:cxnSpLocks/>
          </p:cNvCxnSpPr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20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45F71B4-2CA8-413D-906B-A6D6745743B5}" type="slidenum">
              <a:rPr lang="zh-CN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45F71B4-2CA8-413D-906B-A6D6745743B5}" type="slidenum">
              <a:rPr lang="zh-CN" alt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8FD9A5-CEA7-4ED7-9C31-138FDF6B234D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69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6988"/>
            <a:ext cx="82296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cxnSp>
        <p:nvCxnSpPr>
          <p:cNvPr id="3145730" name="Straight Connector 3"/>
          <p:cNvCxnSpPr>
            <a:cxnSpLocks/>
          </p:cNvCxnSpPr>
          <p:nvPr userDrawn="1"/>
        </p:nvCxnSpPr>
        <p:spPr>
          <a:xfrm>
            <a:off x="457200" y="1143000"/>
            <a:ext cx="8229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420100" y="6278563"/>
            <a:ext cx="533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000000"/>
                </a:solidFill>
              </a:defRPr>
            </a:lvl1pPr>
          </a:lstStyle>
          <a:p>
            <a:fld id="{F27C2571-AC76-442E-BEFE-CB5C061029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4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9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7.png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6.png"/><Relationship Id="rId4" Type="http://schemas.openxmlformats.org/officeDocument/2006/relationships/image" Target="../media/image32.wmf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7.wmf"/><Relationship Id="rId5" Type="http://schemas.openxmlformats.org/officeDocument/2006/relationships/image" Target="../media/image28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3.png"/><Relationship Id="rId1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5.png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6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9.png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7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6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7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3.png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101.png"/><Relationship Id="rId4" Type="http://schemas.openxmlformats.org/officeDocument/2006/relationships/image" Target="../media/image9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9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87.wmf"/><Relationship Id="rId3" Type="http://schemas.openxmlformats.org/officeDocument/2006/relationships/image" Target="../media/image113.png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11.wmf"/><Relationship Id="rId14" Type="http://schemas.openxmlformats.org/officeDocument/2006/relationships/image" Target="../media/image11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6.wmf"/><Relationship Id="rId11" Type="http://schemas.openxmlformats.org/officeDocument/2006/relationships/image" Target="../media/image119.e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0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2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image" Target="../media/image101.png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33.png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2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43.wmf"/><Relationship Id="rId17" Type="http://schemas.openxmlformats.org/officeDocument/2006/relationships/image" Target="../media/image138.wmf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12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image" Target="../media/image101.png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44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2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9.wmf"/><Relationship Id="rId11" Type="http://schemas.openxmlformats.org/officeDocument/2006/relationships/image" Target="../media/image152.png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3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5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2.wmf"/><Relationship Id="rId11" Type="http://schemas.openxmlformats.org/officeDocument/2006/relationships/image" Target="../media/image165.png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4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49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2.wmf"/><Relationship Id="rId11" Type="http://schemas.openxmlformats.org/officeDocument/2006/relationships/image" Target="../media/image175.png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5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5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8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66.bin"/><Relationship Id="rId18" Type="http://schemas.openxmlformats.org/officeDocument/2006/relationships/oleObject" Target="../embeddings/oleObject168.bin"/><Relationship Id="rId3" Type="http://schemas.openxmlformats.org/officeDocument/2006/relationships/oleObject" Target="../embeddings/oleObject161.bin"/><Relationship Id="rId21" Type="http://schemas.openxmlformats.org/officeDocument/2006/relationships/image" Target="../media/image168.wmf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86.wmf"/><Relationship Id="rId17" Type="http://schemas.openxmlformats.org/officeDocument/2006/relationships/image" Target="../media/image189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88.wmf"/><Relationship Id="rId20" Type="http://schemas.openxmlformats.org/officeDocument/2006/relationships/oleObject" Target="../embeddings/oleObject169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85.wmf"/><Relationship Id="rId19" Type="http://schemas.openxmlformats.org/officeDocument/2006/relationships/image" Target="../media/image180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87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91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7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78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98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8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9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1.png"/><Relationship Id="rId5" Type="http://schemas.openxmlformats.org/officeDocument/2006/relationships/image" Target="../media/image16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0B2538-3B66-4E8F-AF8F-0AFE1D4B64F9}" type="slidenum">
              <a:rPr lang="en-US" altLang="zh-CN">
                <a:solidFill>
                  <a:srgbClr val="000000"/>
                </a:solidFill>
              </a:r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4878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第六章 </a:t>
            </a:r>
            <a:r>
              <a:rPr lang="en-US" altLang="zh-CN" smtClean="0"/>
              <a:t>pn</a:t>
            </a:r>
            <a:r>
              <a:rPr lang="zh-CN" altLang="en-US" smtClean="0"/>
              <a:t>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2296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7AC7D6-D1FF-4BC7-9864-8E844C0852E3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2991" y="3021012"/>
            <a:ext cx="3206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点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处的电子浓度：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8226"/>
              </p:ext>
            </p:extLst>
          </p:nvPr>
        </p:nvGraphicFramePr>
        <p:xfrm>
          <a:off x="1071364" y="3550393"/>
          <a:ext cx="6629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8" name="公式" r:id="rId3" imgW="2870200" imgH="444500" progId="Equation.3">
                  <p:embed/>
                </p:oleObj>
              </mc:Choice>
              <mc:Fallback>
                <p:oleObj name="公式" r:id="rId3" imgW="2870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364" y="3550393"/>
                        <a:ext cx="66294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91857"/>
              </p:ext>
            </p:extLst>
          </p:nvPr>
        </p:nvGraphicFramePr>
        <p:xfrm>
          <a:off x="1680392" y="5732463"/>
          <a:ext cx="22860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9" name="公式" r:id="rId5" imgW="787400" imgH="368300" progId="Equation.3">
                  <p:embed/>
                </p:oleObj>
              </mc:Choice>
              <mc:Fallback>
                <p:oleObj name="公式" r:id="rId5" imgW="787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392" y="5732463"/>
                        <a:ext cx="22860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/>
          </p:nvPr>
        </p:nvGraphicFramePr>
        <p:xfrm>
          <a:off x="272143" y="1349375"/>
          <a:ext cx="57340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00" name="公式" r:id="rId7" imgW="2324100" imgH="203200" progId="Equation.3">
                  <p:embed/>
                </p:oleObj>
              </mc:Choice>
              <mc:Fallback>
                <p:oleObj name="公式" r:id="rId7" imgW="2324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43" y="1349375"/>
                        <a:ext cx="57340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047364"/>
              </p:ext>
            </p:extLst>
          </p:nvPr>
        </p:nvGraphicFramePr>
        <p:xfrm>
          <a:off x="1720774" y="4698256"/>
          <a:ext cx="62182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01" name="公式" r:id="rId9" imgW="2692400" imgH="444500" progId="Equation.3">
                  <p:embed/>
                </p:oleObj>
              </mc:Choice>
              <mc:Fallback>
                <p:oleObj name="公式" r:id="rId9" imgW="269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774" y="4698256"/>
                        <a:ext cx="62182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079748" y="1916832"/>
            <a:ext cx="5940524" cy="976337"/>
            <a:chOff x="698477" y="2132856"/>
            <a:chExt cx="5940524" cy="97633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6087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98830273"/>
                    </p:ext>
                  </p:extLst>
                </p:nvPr>
              </p:nvGraphicFramePr>
              <p:xfrm>
                <a:off x="698477" y="2132856"/>
                <a:ext cx="5940524" cy="9763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0902" name="Equation" r:id="rId11" imgW="2705100" imgH="444500" progId="Equation.DSMT4">
                        <p:embed/>
                      </p:oleObj>
                    </mc:Choice>
                    <mc:Fallback>
                      <p:oleObj name="Equation" r:id="rId11" imgW="2705100" imgH="4445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8477" y="2132856"/>
                              <a:ext cx="5940524" cy="9763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6087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98830273"/>
                    </p:ext>
                  </p:extLst>
                </p:nvPr>
              </p:nvGraphicFramePr>
              <p:xfrm>
                <a:off x="698477" y="2132856"/>
                <a:ext cx="5940524" cy="97633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0847" name="Equation" r:id="rId13" imgW="2705100" imgH="444500" progId="Equation.DSMT4">
                        <p:embed/>
                      </p:oleObj>
                    </mc:Choice>
                    <mc:Fallback>
                      <p:oleObj name="Equation" r:id="rId13" imgW="2705100" imgH="4445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8477" y="2132856"/>
                              <a:ext cx="5940524" cy="9763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731666" y="2361550"/>
                  <a:ext cx="583429" cy="5539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66" y="2361550"/>
                  <a:ext cx="583429" cy="55399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37CF1D-2C0C-492B-B118-A0709E487935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/>
          </p:nvPr>
        </p:nvGraphicFramePr>
        <p:xfrm>
          <a:off x="5616575" y="574675"/>
          <a:ext cx="25749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4" name="公式" r:id="rId3" imgW="1168400" imgH="1244600" progId="Equation.3">
                  <p:embed/>
                </p:oleObj>
              </mc:Choice>
              <mc:Fallback>
                <p:oleObj name="公式" r:id="rId3" imgW="1168400" imgH="124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574675"/>
                        <a:ext cx="25749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>
            <p:extLst/>
          </p:nvPr>
        </p:nvGraphicFramePr>
        <p:xfrm>
          <a:off x="5440802" y="3557610"/>
          <a:ext cx="3276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5" name="公式" r:id="rId5" imgW="1181100" imgH="368300" progId="Equation.3">
                  <p:embed/>
                </p:oleObj>
              </mc:Choice>
              <mc:Fallback>
                <p:oleObj name="公式" r:id="rId5" imgW="1181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802" y="3557610"/>
                        <a:ext cx="32766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4283959" y="1897856"/>
            <a:ext cx="533400" cy="363537"/>
          </a:xfrm>
          <a:prstGeom prst="rightArrow">
            <a:avLst>
              <a:gd name="adj1" fmla="val 50000"/>
              <a:gd name="adj2" fmla="val 6985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5983" y="4773612"/>
            <a:ext cx="7391400" cy="1474788"/>
            <a:chOff x="2168" y="1999"/>
            <a:chExt cx="3496" cy="737"/>
          </a:xfrm>
        </p:grpSpPr>
        <p:graphicFrame>
          <p:nvGraphicFramePr>
            <p:cNvPr id="13316" name="Object 6"/>
            <p:cNvGraphicFramePr>
              <a:graphicFrameLocks noChangeAspect="1"/>
            </p:cNvGraphicFramePr>
            <p:nvPr/>
          </p:nvGraphicFramePr>
          <p:xfrm>
            <a:off x="2168" y="1999"/>
            <a:ext cx="3208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6" name="公式" r:id="rId7" imgW="2654300" imgH="609600" progId="Equation.3">
                    <p:embed/>
                  </p:oleObj>
                </mc:Choice>
                <mc:Fallback>
                  <p:oleObj name="公式" r:id="rId7" imgW="265430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1999"/>
                          <a:ext cx="3208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7"/>
            <p:cNvGraphicFramePr>
              <a:graphicFrameLocks noChangeAspect="1"/>
            </p:cNvGraphicFramePr>
            <p:nvPr/>
          </p:nvGraphicFramePr>
          <p:xfrm>
            <a:off x="5264" y="2448"/>
            <a:ext cx="40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7" name="公式" r:id="rId9" imgW="355446" imgH="241195" progId="Equation.3">
                    <p:embed/>
                  </p:oleObj>
                </mc:Choice>
                <mc:Fallback>
                  <p:oleObj name="公式" r:id="rId9" imgW="35544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4" y="2448"/>
                          <a:ext cx="40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321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56" y="684212"/>
            <a:ext cx="3633788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3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4342" name="灯片编号占位符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FF8DC4-9D18-4533-8DA3-77BD2C4F928D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30775" y="1393463"/>
            <a:ext cx="433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同理，得到点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处的空穴浓度：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660400" y="2055813"/>
          <a:ext cx="297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0" name="公式" r:id="rId3" imgW="1231366" imgH="368140" progId="Equation.3">
                  <p:embed/>
                </p:oleObj>
              </mc:Choice>
              <mc:Fallback>
                <p:oleObj name="公式" r:id="rId3" imgW="123136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055813"/>
                        <a:ext cx="297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999307"/>
              </p:ext>
            </p:extLst>
          </p:nvPr>
        </p:nvGraphicFramePr>
        <p:xfrm>
          <a:off x="1031736" y="4555063"/>
          <a:ext cx="2346960" cy="103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1" name="公式" r:id="rId5" imgW="863225" imgH="380835" progId="Equation.3">
                  <p:embed/>
                </p:oleObj>
              </mc:Choice>
              <mc:Fallback>
                <p:oleObj name="公式" r:id="rId5" imgW="863225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736" y="4555063"/>
                        <a:ext cx="2346960" cy="1034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/>
          </p:nvPr>
        </p:nvGraphicFramePr>
        <p:xfrm>
          <a:off x="369751" y="3118322"/>
          <a:ext cx="6524897" cy="1326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2" name="公式" r:id="rId7" imgW="2997200" imgH="609600" progId="Equation.3">
                  <p:embed/>
                </p:oleObj>
              </mc:Choice>
              <mc:Fallback>
                <p:oleObj name="公式" r:id="rId7" imgW="29972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51" y="3118322"/>
                        <a:ext cx="6524897" cy="1326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57200" y="5818886"/>
            <a:ext cx="83632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同一种载流子在势垒区两边的浓度</a:t>
            </a:r>
            <a:r>
              <a:rPr lang="zh-CN" altLang="en-US" sz="2400" dirty="0" smtClean="0">
                <a:solidFill>
                  <a:srgbClr val="FF0000"/>
                </a:solidFill>
              </a:rPr>
              <a:t>关系服从</a:t>
            </a:r>
            <a:r>
              <a:rPr lang="zh-CN" altLang="en-US" sz="2400" dirty="0">
                <a:solidFill>
                  <a:srgbClr val="FF0000"/>
                </a:solidFill>
              </a:rPr>
              <a:t>波尔兹曼分布函数关系</a:t>
            </a:r>
          </a:p>
        </p:txBody>
      </p:sp>
      <p:pic>
        <p:nvPicPr>
          <p:cNvPr id="14345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0" y="1389063"/>
            <a:ext cx="306070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0"/>
          <a:srcRect l="73548" t="39286"/>
          <a:stretch/>
        </p:blipFill>
        <p:spPr>
          <a:xfrm>
            <a:off x="3779913" y="4694256"/>
            <a:ext cx="2088232" cy="9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估算载流子浓度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idx="1"/>
          </p:nvPr>
        </p:nvSpPr>
        <p:spPr>
          <a:xfrm>
            <a:off x="133350" y="5826125"/>
            <a:ext cx="8785225" cy="855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耗尽层</a:t>
            </a:r>
            <a:r>
              <a:rPr lang="zh-CN" altLang="en-US" sz="2400" dirty="0" smtClean="0"/>
              <a:t>：势垒区中载流子浓度比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区和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区的多数载流子浓度小得多，势垒区又称</a:t>
            </a:r>
            <a:r>
              <a:rPr lang="zh-CN" altLang="en-US" sz="2400" dirty="0" smtClean="0">
                <a:solidFill>
                  <a:srgbClr val="FF0000"/>
                </a:solidFill>
              </a:rPr>
              <a:t>耗尽层</a:t>
            </a:r>
            <a:r>
              <a:rPr lang="zh-CN" altLang="en-US" sz="2400" dirty="0" smtClean="0"/>
              <a:t>；</a:t>
            </a:r>
          </a:p>
        </p:txBody>
      </p:sp>
      <p:sp>
        <p:nvSpPr>
          <p:cNvPr id="15371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45377" y="6323013"/>
            <a:ext cx="48550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F26637-EA4D-405A-A81F-1BB507AF7CE9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>
            <p:extLst/>
          </p:nvPr>
        </p:nvGraphicFramePr>
        <p:xfrm>
          <a:off x="3425099" y="1458182"/>
          <a:ext cx="2545125" cy="794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6" name="公式" r:id="rId4" imgW="1181100" imgH="368300" progId="Equation.3">
                  <p:embed/>
                </p:oleObj>
              </mc:Choice>
              <mc:Fallback>
                <p:oleObj name="公式" r:id="rId4" imgW="1181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099" y="1458182"/>
                        <a:ext cx="2545125" cy="794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>
            <p:extLst/>
          </p:nvPr>
        </p:nvGraphicFramePr>
        <p:xfrm>
          <a:off x="3434193" y="2413900"/>
          <a:ext cx="2275613" cy="680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7" name="公式" r:id="rId6" imgW="1231366" imgH="368140" progId="Equation.3">
                  <p:embed/>
                </p:oleObj>
              </mc:Choice>
              <mc:Fallback>
                <p:oleObj name="公式" r:id="rId6" imgW="123136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193" y="2413900"/>
                        <a:ext cx="2275613" cy="680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1430338"/>
            <a:ext cx="23415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74" y="1216751"/>
            <a:ext cx="3121025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133350" y="3682935"/>
          <a:ext cx="41322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8" name="公式" r:id="rId10" imgW="2286000" imgH="228600" progId="Equation.3">
                  <p:embed/>
                </p:oleObj>
              </mc:Choice>
              <mc:Fallback>
                <p:oleObj name="公式" r:id="rId10" imgW="228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3682935"/>
                        <a:ext cx="41322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162153" y="4091231"/>
          <a:ext cx="2425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9" name="公式" r:id="rId12" imgW="1358900" imgH="419100" progId="Equation.3">
                  <p:embed/>
                </p:oleObj>
              </mc:Choice>
              <mc:Fallback>
                <p:oleObj name="公式" r:id="rId12" imgW="135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53" y="4091231"/>
                        <a:ext cx="2425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/>
          </p:nvPr>
        </p:nvGraphicFramePr>
        <p:xfrm>
          <a:off x="4383222" y="3662086"/>
          <a:ext cx="14922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0" name="公式" r:id="rId14" imgW="825142" imgH="215806" progId="Equation.3">
                  <p:embed/>
                </p:oleObj>
              </mc:Choice>
              <mc:Fallback>
                <p:oleObj name="公式" r:id="rId14" imgW="82514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222" y="3662086"/>
                        <a:ext cx="14922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/>
          </p:nvPr>
        </p:nvGraphicFramePr>
        <p:xfrm>
          <a:off x="162153" y="4860221"/>
          <a:ext cx="67214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1" name="公式" r:id="rId16" imgW="3289300" imgH="381000" progId="Equation.3">
                  <p:embed/>
                </p:oleObj>
              </mc:Choice>
              <mc:Fallback>
                <p:oleObj name="公式" r:id="rId16" imgW="3289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53" y="4860221"/>
                        <a:ext cx="67214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/>
          </p:nvPr>
        </p:nvGraphicFramePr>
        <p:xfrm>
          <a:off x="6559143" y="5082382"/>
          <a:ext cx="24717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2" name="公式" r:id="rId18" imgW="1383699" imgH="355446" progId="Equation.3">
                  <p:embed/>
                </p:oleObj>
              </mc:Choice>
              <mc:Fallback>
                <p:oleObj name="公式" r:id="rId18" imgW="1383699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143" y="5082382"/>
                        <a:ext cx="247173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0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pn </a:t>
            </a:r>
            <a:r>
              <a:rPr lang="zh-CN" altLang="en-US" dirty="0" smtClean="0"/>
              <a:t>结</a:t>
            </a:r>
          </a:p>
        </p:txBody>
      </p:sp>
      <p:sp>
        <p:nvSpPr>
          <p:cNvPr id="62467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热平衡状态下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宽度和势垒高度恒定；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有统一的费米能级；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流过</a:t>
            </a:r>
            <a:r>
              <a:rPr lang="en-US" altLang="zh-CN" dirty="0" smtClean="0"/>
              <a:t>pn</a:t>
            </a:r>
            <a:r>
              <a:rPr lang="zh-CN" altLang="en-US" dirty="0" smtClean="0"/>
              <a:t>结的净电流为零；</a:t>
            </a:r>
            <a:endParaRPr lang="en-US" altLang="zh-CN" dirty="0" smtClean="0"/>
          </a:p>
          <a:p>
            <a:r>
              <a:rPr lang="zh-CN" altLang="en-US" dirty="0" smtClean="0"/>
              <a:t>非平衡状态</a:t>
            </a:r>
            <a:endParaRPr lang="en-US" altLang="zh-CN" dirty="0"/>
          </a:p>
          <a:p>
            <a:pPr lvl="1"/>
            <a:r>
              <a:rPr lang="en-US" altLang="zh-CN" dirty="0" smtClean="0"/>
              <a:t> </a:t>
            </a:r>
            <a:r>
              <a:rPr lang="zh-CN" altLang="en-US" dirty="0" smtClean="0"/>
              <a:t>外加电压时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50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292725" y="5646738"/>
            <a:ext cx="324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>
                <a:solidFill>
                  <a:srgbClr val="FFFFFF"/>
                </a:solidFill>
              </a:rPr>
              <a:t>1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>
                <a:solidFill>
                  <a:srgbClr val="FFFFFF"/>
                </a:solidFill>
              </a:rPr>
              <a:t> </a:t>
            </a:r>
            <a:r>
              <a:rPr lang="zh-CN" altLang="en-US" sz="2800" b="1">
                <a:solidFill>
                  <a:srgbClr val="FFFFFF"/>
                </a:solidFill>
              </a:rPr>
              <a:t>外加正向电压</a:t>
            </a:r>
            <a:endParaRPr lang="zh-CN" altLang="en-US" sz="2800">
              <a:solidFill>
                <a:srgbClr val="FFFFFF"/>
              </a:solidFill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254539" y="4855647"/>
            <a:ext cx="11079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prstClr val="black"/>
                </a:solidFill>
              </a:rPr>
              <a:t>内建电场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83075" y="5676900"/>
            <a:ext cx="1143000" cy="928688"/>
            <a:chOff x="2544" y="3351"/>
            <a:chExt cx="720" cy="585"/>
          </a:xfrm>
        </p:grpSpPr>
        <p:sp>
          <p:nvSpPr>
            <p:cNvPr id="56493" name="Line 5"/>
            <p:cNvSpPr>
              <a:spLocks noChangeShapeType="1"/>
            </p:cNvSpPr>
            <p:nvPr/>
          </p:nvSpPr>
          <p:spPr bwMode="auto">
            <a:xfrm>
              <a:off x="3120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94" name="Line 6"/>
            <p:cNvSpPr>
              <a:spLocks noChangeShapeType="1"/>
            </p:cNvSpPr>
            <p:nvPr/>
          </p:nvSpPr>
          <p:spPr bwMode="auto">
            <a:xfrm>
              <a:off x="2976" y="355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95" name="Line 7"/>
            <p:cNvSpPr>
              <a:spLocks noChangeShapeType="1"/>
            </p:cNvSpPr>
            <p:nvPr/>
          </p:nvSpPr>
          <p:spPr bwMode="auto">
            <a:xfrm>
              <a:off x="2832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96" name="Line 8"/>
            <p:cNvSpPr>
              <a:spLocks noChangeShapeType="1"/>
            </p:cNvSpPr>
            <p:nvPr/>
          </p:nvSpPr>
          <p:spPr bwMode="auto">
            <a:xfrm>
              <a:off x="2688" y="355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97" name="Line 9"/>
            <p:cNvSpPr>
              <a:spLocks noChangeShapeType="1"/>
            </p:cNvSpPr>
            <p:nvPr/>
          </p:nvSpPr>
          <p:spPr bwMode="auto">
            <a:xfrm flipV="1">
              <a:off x="2544" y="3600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98" name="Text Box 10"/>
            <p:cNvSpPr txBox="1">
              <a:spLocks noChangeArrowheads="1"/>
            </p:cNvSpPr>
            <p:nvPr/>
          </p:nvSpPr>
          <p:spPr bwMode="auto">
            <a:xfrm>
              <a:off x="2823" y="335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prstClr val="black"/>
                  </a:solidFill>
                </a:rPr>
                <a:t>E</a:t>
              </a:r>
              <a:endParaRPr lang="en-US" altLang="zh-CN" sz="1600">
                <a:solidFill>
                  <a:prstClr val="black"/>
                </a:solidFill>
              </a:endParaRPr>
            </a:p>
          </p:txBody>
        </p:sp>
      </p:grpSp>
      <p:sp>
        <p:nvSpPr>
          <p:cNvPr id="56325" name="Rectangle 11"/>
          <p:cNvSpPr>
            <a:spLocks noChangeArrowheads="1"/>
          </p:cNvSpPr>
          <p:nvPr/>
        </p:nvSpPr>
        <p:spPr bwMode="auto">
          <a:xfrm>
            <a:off x="8701088" y="5070475"/>
            <a:ext cx="228600" cy="685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26" name="Line 12"/>
          <p:cNvSpPr>
            <a:spLocks noChangeShapeType="1"/>
          </p:cNvSpPr>
          <p:nvPr/>
        </p:nvSpPr>
        <p:spPr bwMode="auto">
          <a:xfrm flipV="1">
            <a:off x="8824913" y="57562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27" name="Line 13"/>
          <p:cNvSpPr>
            <a:spLocks noChangeShapeType="1"/>
          </p:cNvSpPr>
          <p:nvPr/>
        </p:nvSpPr>
        <p:spPr bwMode="auto">
          <a:xfrm flipV="1">
            <a:off x="8829675" y="3241675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28" name="Line 14"/>
          <p:cNvSpPr>
            <a:spLocks noChangeShapeType="1"/>
          </p:cNvSpPr>
          <p:nvPr/>
        </p:nvSpPr>
        <p:spPr bwMode="auto">
          <a:xfrm flipH="1">
            <a:off x="8248650" y="324167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29" name="Line 15"/>
          <p:cNvSpPr>
            <a:spLocks noChangeShapeType="1"/>
          </p:cNvSpPr>
          <p:nvPr/>
        </p:nvSpPr>
        <p:spPr bwMode="auto">
          <a:xfrm flipH="1">
            <a:off x="609600" y="324167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30" name="Line 16"/>
          <p:cNvSpPr>
            <a:spLocks noChangeShapeType="1"/>
          </p:cNvSpPr>
          <p:nvPr/>
        </p:nvSpPr>
        <p:spPr bwMode="auto">
          <a:xfrm>
            <a:off x="609600" y="3241675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31" name="Line 17"/>
          <p:cNvSpPr>
            <a:spLocks noChangeShapeType="1"/>
          </p:cNvSpPr>
          <p:nvPr/>
        </p:nvSpPr>
        <p:spPr bwMode="auto">
          <a:xfrm>
            <a:off x="609600" y="6289675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359275" y="5427696"/>
            <a:ext cx="1268803" cy="406334"/>
            <a:chOff x="2237" y="3024"/>
            <a:chExt cx="1363" cy="267"/>
          </a:xfrm>
        </p:grpSpPr>
        <p:sp>
          <p:nvSpPr>
            <p:cNvPr id="56491" name="Line 19"/>
            <p:cNvSpPr>
              <a:spLocks noChangeShapeType="1"/>
            </p:cNvSpPr>
            <p:nvPr/>
          </p:nvSpPr>
          <p:spPr bwMode="auto">
            <a:xfrm>
              <a:off x="2256" y="3024"/>
              <a:ext cx="13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92" name="Text Box 20"/>
            <p:cNvSpPr txBox="1">
              <a:spLocks noChangeArrowheads="1"/>
            </p:cNvSpPr>
            <p:nvPr/>
          </p:nvSpPr>
          <p:spPr bwMode="auto">
            <a:xfrm>
              <a:off x="2237" y="3048"/>
              <a:ext cx="119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FF0000"/>
                  </a:solidFill>
                </a:rPr>
                <a:t>外加电压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6333" name="Text Box 21"/>
          <p:cNvSpPr txBox="1">
            <a:spLocks noChangeArrowheads="1"/>
          </p:cNvSpPr>
          <p:nvPr/>
        </p:nvSpPr>
        <p:spPr bwMode="auto">
          <a:xfrm>
            <a:off x="8296275" y="51577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</a:rPr>
              <a:t>R</a:t>
            </a:r>
            <a:endParaRPr lang="en-US" altLang="zh-CN">
              <a:solidFill>
                <a:prstClr val="black"/>
              </a:solidFill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77875" y="4338638"/>
            <a:ext cx="381000" cy="1066800"/>
            <a:chOff x="553" y="2688"/>
            <a:chExt cx="240" cy="672"/>
          </a:xfrm>
        </p:grpSpPr>
        <p:sp>
          <p:nvSpPr>
            <p:cNvPr id="56489" name="Line 23"/>
            <p:cNvSpPr>
              <a:spLocks noChangeShapeType="1"/>
            </p:cNvSpPr>
            <p:nvPr/>
          </p:nvSpPr>
          <p:spPr bwMode="auto">
            <a:xfrm flipV="1">
              <a:off x="553" y="2688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90" name="Text Box 24"/>
            <p:cNvSpPr txBox="1">
              <a:spLocks noChangeArrowheads="1"/>
            </p:cNvSpPr>
            <p:nvPr/>
          </p:nvSpPr>
          <p:spPr bwMode="auto">
            <a:xfrm>
              <a:off x="602" y="2929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FF0000"/>
                  </a:solidFill>
                  <a:ea typeface="方正琥珀繁体"/>
                  <a:cs typeface="方正琥珀繁体"/>
                </a:rPr>
                <a:t>I</a:t>
              </a:r>
            </a:p>
          </p:txBody>
        </p:sp>
      </p:grpSp>
      <p:sp>
        <p:nvSpPr>
          <p:cNvPr id="56335" name="Oval 25"/>
          <p:cNvSpPr>
            <a:spLocks noChangeArrowheads="1"/>
          </p:cNvSpPr>
          <p:nvPr/>
        </p:nvSpPr>
        <p:spPr bwMode="auto">
          <a:xfrm>
            <a:off x="2378075" y="21129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36" name="Line 26"/>
          <p:cNvSpPr>
            <a:spLocks noChangeShapeType="1"/>
          </p:cNvSpPr>
          <p:nvPr/>
        </p:nvSpPr>
        <p:spPr bwMode="auto">
          <a:xfrm>
            <a:off x="2530475" y="2417763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37" name="Oval 27"/>
          <p:cNvSpPr>
            <a:spLocks noChangeArrowheads="1"/>
          </p:cNvSpPr>
          <p:nvPr/>
        </p:nvSpPr>
        <p:spPr bwMode="auto">
          <a:xfrm>
            <a:off x="1539875" y="21129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38" name="Line 28"/>
          <p:cNvSpPr>
            <a:spLocks noChangeShapeType="1"/>
          </p:cNvSpPr>
          <p:nvPr/>
        </p:nvSpPr>
        <p:spPr bwMode="auto">
          <a:xfrm>
            <a:off x="1692275" y="2417763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39" name="Oval 29"/>
          <p:cNvSpPr>
            <a:spLocks noChangeArrowheads="1"/>
          </p:cNvSpPr>
          <p:nvPr/>
        </p:nvSpPr>
        <p:spPr bwMode="auto">
          <a:xfrm>
            <a:off x="4054475" y="21129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40" name="Line 30"/>
          <p:cNvSpPr>
            <a:spLocks noChangeShapeType="1"/>
          </p:cNvSpPr>
          <p:nvPr/>
        </p:nvSpPr>
        <p:spPr bwMode="auto">
          <a:xfrm>
            <a:off x="4206875" y="2417763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41" name="Oval 31"/>
          <p:cNvSpPr>
            <a:spLocks noChangeArrowheads="1"/>
          </p:cNvSpPr>
          <p:nvPr/>
        </p:nvSpPr>
        <p:spPr bwMode="auto">
          <a:xfrm>
            <a:off x="3216275" y="21129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42" name="Line 32"/>
          <p:cNvSpPr>
            <a:spLocks noChangeShapeType="1"/>
          </p:cNvSpPr>
          <p:nvPr/>
        </p:nvSpPr>
        <p:spPr bwMode="auto">
          <a:xfrm>
            <a:off x="3368675" y="2417763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43" name="Oval 33"/>
          <p:cNvSpPr>
            <a:spLocks noChangeArrowheads="1"/>
          </p:cNvSpPr>
          <p:nvPr/>
        </p:nvSpPr>
        <p:spPr bwMode="auto">
          <a:xfrm>
            <a:off x="2378075" y="29511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44" name="Line 34"/>
          <p:cNvSpPr>
            <a:spLocks noChangeShapeType="1"/>
          </p:cNvSpPr>
          <p:nvPr/>
        </p:nvSpPr>
        <p:spPr bwMode="auto">
          <a:xfrm>
            <a:off x="2530475" y="3255963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Oval 35"/>
          <p:cNvSpPr>
            <a:spLocks noChangeArrowheads="1"/>
          </p:cNvSpPr>
          <p:nvPr/>
        </p:nvSpPr>
        <p:spPr bwMode="auto">
          <a:xfrm>
            <a:off x="1539875" y="29511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46" name="Line 36"/>
          <p:cNvSpPr>
            <a:spLocks noChangeShapeType="1"/>
          </p:cNvSpPr>
          <p:nvPr/>
        </p:nvSpPr>
        <p:spPr bwMode="auto">
          <a:xfrm>
            <a:off x="1692275" y="3255963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47" name="Oval 37"/>
          <p:cNvSpPr>
            <a:spLocks noChangeArrowheads="1"/>
          </p:cNvSpPr>
          <p:nvPr/>
        </p:nvSpPr>
        <p:spPr bwMode="auto">
          <a:xfrm>
            <a:off x="4054475" y="29511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48" name="Line 38"/>
          <p:cNvSpPr>
            <a:spLocks noChangeShapeType="1"/>
          </p:cNvSpPr>
          <p:nvPr/>
        </p:nvSpPr>
        <p:spPr bwMode="auto">
          <a:xfrm>
            <a:off x="4206875" y="3255963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49" name="Oval 39"/>
          <p:cNvSpPr>
            <a:spLocks noChangeArrowheads="1"/>
          </p:cNvSpPr>
          <p:nvPr/>
        </p:nvSpPr>
        <p:spPr bwMode="auto">
          <a:xfrm>
            <a:off x="3216275" y="29511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50" name="Line 40"/>
          <p:cNvSpPr>
            <a:spLocks noChangeShapeType="1"/>
          </p:cNvSpPr>
          <p:nvPr/>
        </p:nvSpPr>
        <p:spPr bwMode="auto">
          <a:xfrm>
            <a:off x="3368675" y="3255963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51" name="Oval 41"/>
          <p:cNvSpPr>
            <a:spLocks noChangeArrowheads="1"/>
          </p:cNvSpPr>
          <p:nvPr/>
        </p:nvSpPr>
        <p:spPr bwMode="auto">
          <a:xfrm>
            <a:off x="2378075" y="37893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52" name="Line 42"/>
          <p:cNvSpPr>
            <a:spLocks noChangeShapeType="1"/>
          </p:cNvSpPr>
          <p:nvPr/>
        </p:nvSpPr>
        <p:spPr bwMode="auto">
          <a:xfrm>
            <a:off x="2530475" y="4094163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53" name="Oval 43"/>
          <p:cNvSpPr>
            <a:spLocks noChangeArrowheads="1"/>
          </p:cNvSpPr>
          <p:nvPr/>
        </p:nvSpPr>
        <p:spPr bwMode="auto">
          <a:xfrm>
            <a:off x="1539875" y="37893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54" name="Line 44"/>
          <p:cNvSpPr>
            <a:spLocks noChangeShapeType="1"/>
          </p:cNvSpPr>
          <p:nvPr/>
        </p:nvSpPr>
        <p:spPr bwMode="auto">
          <a:xfrm>
            <a:off x="1692275" y="4094163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55" name="Oval 45"/>
          <p:cNvSpPr>
            <a:spLocks noChangeArrowheads="1"/>
          </p:cNvSpPr>
          <p:nvPr/>
        </p:nvSpPr>
        <p:spPr bwMode="auto">
          <a:xfrm>
            <a:off x="4054475" y="37893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56" name="Line 46"/>
          <p:cNvSpPr>
            <a:spLocks noChangeShapeType="1"/>
          </p:cNvSpPr>
          <p:nvPr/>
        </p:nvSpPr>
        <p:spPr bwMode="auto">
          <a:xfrm>
            <a:off x="4206875" y="4094163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57" name="Oval 47"/>
          <p:cNvSpPr>
            <a:spLocks noChangeArrowheads="1"/>
          </p:cNvSpPr>
          <p:nvPr/>
        </p:nvSpPr>
        <p:spPr bwMode="auto">
          <a:xfrm>
            <a:off x="3216275" y="37893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58" name="Line 48"/>
          <p:cNvSpPr>
            <a:spLocks noChangeShapeType="1"/>
          </p:cNvSpPr>
          <p:nvPr/>
        </p:nvSpPr>
        <p:spPr bwMode="auto">
          <a:xfrm>
            <a:off x="3368675" y="4094163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59" name="Oval 49"/>
          <p:cNvSpPr>
            <a:spLocks noChangeArrowheads="1"/>
          </p:cNvSpPr>
          <p:nvPr/>
        </p:nvSpPr>
        <p:spPr bwMode="auto">
          <a:xfrm>
            <a:off x="4892675" y="21129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60" name="Line 50"/>
          <p:cNvSpPr>
            <a:spLocks noChangeShapeType="1"/>
          </p:cNvSpPr>
          <p:nvPr/>
        </p:nvSpPr>
        <p:spPr bwMode="auto">
          <a:xfrm>
            <a:off x="5045075" y="2417763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61" name="Line 51"/>
          <p:cNvSpPr>
            <a:spLocks noChangeShapeType="1"/>
          </p:cNvSpPr>
          <p:nvPr/>
        </p:nvSpPr>
        <p:spPr bwMode="auto">
          <a:xfrm>
            <a:off x="5197475" y="2265363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62" name="Oval 52"/>
          <p:cNvSpPr>
            <a:spLocks noChangeArrowheads="1"/>
          </p:cNvSpPr>
          <p:nvPr/>
        </p:nvSpPr>
        <p:spPr bwMode="auto">
          <a:xfrm>
            <a:off x="5730875" y="21129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63" name="Line 53"/>
          <p:cNvSpPr>
            <a:spLocks noChangeShapeType="1"/>
          </p:cNvSpPr>
          <p:nvPr/>
        </p:nvSpPr>
        <p:spPr bwMode="auto">
          <a:xfrm>
            <a:off x="5883275" y="2417763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64" name="Line 54"/>
          <p:cNvSpPr>
            <a:spLocks noChangeShapeType="1"/>
          </p:cNvSpPr>
          <p:nvPr/>
        </p:nvSpPr>
        <p:spPr bwMode="auto">
          <a:xfrm>
            <a:off x="6035675" y="2265363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65" name="Oval 55"/>
          <p:cNvSpPr>
            <a:spLocks noChangeArrowheads="1"/>
          </p:cNvSpPr>
          <p:nvPr/>
        </p:nvSpPr>
        <p:spPr bwMode="auto">
          <a:xfrm>
            <a:off x="6569075" y="21129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66" name="Line 56"/>
          <p:cNvSpPr>
            <a:spLocks noChangeShapeType="1"/>
          </p:cNvSpPr>
          <p:nvPr/>
        </p:nvSpPr>
        <p:spPr bwMode="auto">
          <a:xfrm>
            <a:off x="6721475" y="2417763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67" name="Line 57"/>
          <p:cNvSpPr>
            <a:spLocks noChangeShapeType="1"/>
          </p:cNvSpPr>
          <p:nvPr/>
        </p:nvSpPr>
        <p:spPr bwMode="auto">
          <a:xfrm>
            <a:off x="6873875" y="2265363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68" name="Oval 58"/>
          <p:cNvSpPr>
            <a:spLocks noChangeArrowheads="1"/>
          </p:cNvSpPr>
          <p:nvPr/>
        </p:nvSpPr>
        <p:spPr bwMode="auto">
          <a:xfrm>
            <a:off x="7407275" y="21129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69" name="Line 59"/>
          <p:cNvSpPr>
            <a:spLocks noChangeShapeType="1"/>
          </p:cNvSpPr>
          <p:nvPr/>
        </p:nvSpPr>
        <p:spPr bwMode="auto">
          <a:xfrm>
            <a:off x="7559675" y="2417763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70" name="Line 60"/>
          <p:cNvSpPr>
            <a:spLocks noChangeShapeType="1"/>
          </p:cNvSpPr>
          <p:nvPr/>
        </p:nvSpPr>
        <p:spPr bwMode="auto">
          <a:xfrm>
            <a:off x="7712075" y="2265363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71" name="Oval 61"/>
          <p:cNvSpPr>
            <a:spLocks noChangeArrowheads="1"/>
          </p:cNvSpPr>
          <p:nvPr/>
        </p:nvSpPr>
        <p:spPr bwMode="auto">
          <a:xfrm>
            <a:off x="4892675" y="29511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72" name="Line 62"/>
          <p:cNvSpPr>
            <a:spLocks noChangeShapeType="1"/>
          </p:cNvSpPr>
          <p:nvPr/>
        </p:nvSpPr>
        <p:spPr bwMode="auto">
          <a:xfrm>
            <a:off x="5045075" y="3255963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73" name="Line 63"/>
          <p:cNvSpPr>
            <a:spLocks noChangeShapeType="1"/>
          </p:cNvSpPr>
          <p:nvPr/>
        </p:nvSpPr>
        <p:spPr bwMode="auto">
          <a:xfrm>
            <a:off x="5197475" y="3103563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74" name="Oval 64"/>
          <p:cNvSpPr>
            <a:spLocks noChangeArrowheads="1"/>
          </p:cNvSpPr>
          <p:nvPr/>
        </p:nvSpPr>
        <p:spPr bwMode="auto">
          <a:xfrm>
            <a:off x="5730875" y="29511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75" name="Line 65"/>
          <p:cNvSpPr>
            <a:spLocks noChangeShapeType="1"/>
          </p:cNvSpPr>
          <p:nvPr/>
        </p:nvSpPr>
        <p:spPr bwMode="auto">
          <a:xfrm>
            <a:off x="5883275" y="3255963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76" name="Line 66"/>
          <p:cNvSpPr>
            <a:spLocks noChangeShapeType="1"/>
          </p:cNvSpPr>
          <p:nvPr/>
        </p:nvSpPr>
        <p:spPr bwMode="auto">
          <a:xfrm>
            <a:off x="6035675" y="3103563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77" name="Oval 67"/>
          <p:cNvSpPr>
            <a:spLocks noChangeArrowheads="1"/>
          </p:cNvSpPr>
          <p:nvPr/>
        </p:nvSpPr>
        <p:spPr bwMode="auto">
          <a:xfrm>
            <a:off x="6569075" y="29511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78" name="Line 68"/>
          <p:cNvSpPr>
            <a:spLocks noChangeShapeType="1"/>
          </p:cNvSpPr>
          <p:nvPr/>
        </p:nvSpPr>
        <p:spPr bwMode="auto">
          <a:xfrm>
            <a:off x="6721475" y="3255963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79" name="Line 69"/>
          <p:cNvSpPr>
            <a:spLocks noChangeShapeType="1"/>
          </p:cNvSpPr>
          <p:nvPr/>
        </p:nvSpPr>
        <p:spPr bwMode="auto">
          <a:xfrm>
            <a:off x="6873875" y="3103563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80" name="Oval 70"/>
          <p:cNvSpPr>
            <a:spLocks noChangeArrowheads="1"/>
          </p:cNvSpPr>
          <p:nvPr/>
        </p:nvSpPr>
        <p:spPr bwMode="auto">
          <a:xfrm>
            <a:off x="7407275" y="29511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81" name="Line 71"/>
          <p:cNvSpPr>
            <a:spLocks noChangeShapeType="1"/>
          </p:cNvSpPr>
          <p:nvPr/>
        </p:nvSpPr>
        <p:spPr bwMode="auto">
          <a:xfrm>
            <a:off x="7559675" y="3255963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82" name="Line 72"/>
          <p:cNvSpPr>
            <a:spLocks noChangeShapeType="1"/>
          </p:cNvSpPr>
          <p:nvPr/>
        </p:nvSpPr>
        <p:spPr bwMode="auto">
          <a:xfrm>
            <a:off x="7712075" y="3103563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83" name="Oval 73"/>
          <p:cNvSpPr>
            <a:spLocks noChangeArrowheads="1"/>
          </p:cNvSpPr>
          <p:nvPr/>
        </p:nvSpPr>
        <p:spPr bwMode="auto">
          <a:xfrm>
            <a:off x="4892675" y="37893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84" name="Line 74"/>
          <p:cNvSpPr>
            <a:spLocks noChangeShapeType="1"/>
          </p:cNvSpPr>
          <p:nvPr/>
        </p:nvSpPr>
        <p:spPr bwMode="auto">
          <a:xfrm>
            <a:off x="5045075" y="4094163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85" name="Line 75"/>
          <p:cNvSpPr>
            <a:spLocks noChangeShapeType="1"/>
          </p:cNvSpPr>
          <p:nvPr/>
        </p:nvSpPr>
        <p:spPr bwMode="auto">
          <a:xfrm>
            <a:off x="5197475" y="3941763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86" name="Oval 76"/>
          <p:cNvSpPr>
            <a:spLocks noChangeArrowheads="1"/>
          </p:cNvSpPr>
          <p:nvPr/>
        </p:nvSpPr>
        <p:spPr bwMode="auto">
          <a:xfrm>
            <a:off x="5730875" y="37893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87" name="Line 77"/>
          <p:cNvSpPr>
            <a:spLocks noChangeShapeType="1"/>
          </p:cNvSpPr>
          <p:nvPr/>
        </p:nvSpPr>
        <p:spPr bwMode="auto">
          <a:xfrm>
            <a:off x="5883275" y="4094163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88" name="Line 78"/>
          <p:cNvSpPr>
            <a:spLocks noChangeShapeType="1"/>
          </p:cNvSpPr>
          <p:nvPr/>
        </p:nvSpPr>
        <p:spPr bwMode="auto">
          <a:xfrm>
            <a:off x="6035675" y="3941763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89" name="Oval 79"/>
          <p:cNvSpPr>
            <a:spLocks noChangeArrowheads="1"/>
          </p:cNvSpPr>
          <p:nvPr/>
        </p:nvSpPr>
        <p:spPr bwMode="auto">
          <a:xfrm>
            <a:off x="6569075" y="37893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90" name="Line 80"/>
          <p:cNvSpPr>
            <a:spLocks noChangeShapeType="1"/>
          </p:cNvSpPr>
          <p:nvPr/>
        </p:nvSpPr>
        <p:spPr bwMode="auto">
          <a:xfrm>
            <a:off x="6721475" y="4094163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91" name="Line 81"/>
          <p:cNvSpPr>
            <a:spLocks noChangeShapeType="1"/>
          </p:cNvSpPr>
          <p:nvPr/>
        </p:nvSpPr>
        <p:spPr bwMode="auto">
          <a:xfrm>
            <a:off x="6873875" y="3941763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92" name="Oval 82"/>
          <p:cNvSpPr>
            <a:spLocks noChangeArrowheads="1"/>
          </p:cNvSpPr>
          <p:nvPr/>
        </p:nvSpPr>
        <p:spPr bwMode="auto">
          <a:xfrm>
            <a:off x="7407275" y="3789363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93" name="Line 83"/>
          <p:cNvSpPr>
            <a:spLocks noChangeShapeType="1"/>
          </p:cNvSpPr>
          <p:nvPr/>
        </p:nvSpPr>
        <p:spPr bwMode="auto">
          <a:xfrm>
            <a:off x="7559675" y="4094163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94" name="Line 84"/>
          <p:cNvSpPr>
            <a:spLocks noChangeShapeType="1"/>
          </p:cNvSpPr>
          <p:nvPr/>
        </p:nvSpPr>
        <p:spPr bwMode="auto">
          <a:xfrm>
            <a:off x="7712075" y="3941763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95" name="Oval 85"/>
          <p:cNvSpPr>
            <a:spLocks noChangeArrowheads="1"/>
          </p:cNvSpPr>
          <p:nvPr/>
        </p:nvSpPr>
        <p:spPr bwMode="auto">
          <a:xfrm>
            <a:off x="6432550" y="292100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96" name="Oval 86"/>
          <p:cNvSpPr>
            <a:spLocks noChangeArrowheads="1"/>
          </p:cNvSpPr>
          <p:nvPr/>
        </p:nvSpPr>
        <p:spPr bwMode="auto">
          <a:xfrm>
            <a:off x="2987675" y="295116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97" name="Rectangle 87"/>
          <p:cNvSpPr>
            <a:spLocks noChangeArrowheads="1"/>
          </p:cNvSpPr>
          <p:nvPr/>
        </p:nvSpPr>
        <p:spPr bwMode="auto">
          <a:xfrm>
            <a:off x="1235075" y="1900238"/>
            <a:ext cx="7010400" cy="2743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398" name="Line 88"/>
          <p:cNvSpPr>
            <a:spLocks noChangeShapeType="1"/>
          </p:cNvSpPr>
          <p:nvPr/>
        </p:nvSpPr>
        <p:spPr bwMode="auto">
          <a:xfrm>
            <a:off x="4740275" y="1884363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399" name="Text Box 89"/>
          <p:cNvSpPr txBox="1">
            <a:spLocks noChangeArrowheads="1"/>
          </p:cNvSpPr>
          <p:nvPr/>
        </p:nvSpPr>
        <p:spPr bwMode="auto">
          <a:xfrm>
            <a:off x="2614613" y="4687888"/>
            <a:ext cx="890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</a:rPr>
              <a:t>P-type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6400" name="Text Box 90"/>
          <p:cNvSpPr txBox="1">
            <a:spLocks noChangeArrowheads="1"/>
          </p:cNvSpPr>
          <p:nvPr/>
        </p:nvSpPr>
        <p:spPr bwMode="auto">
          <a:xfrm>
            <a:off x="6354763" y="4648200"/>
            <a:ext cx="966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</a:rPr>
              <a:t>N -type</a:t>
            </a:r>
            <a:endParaRPr lang="zh-CN" altLang="en-US" b="1">
              <a:solidFill>
                <a:prstClr val="black"/>
              </a:solidFill>
            </a:endParaRPr>
          </a:p>
        </p:txBody>
      </p:sp>
      <p:grpSp>
        <p:nvGrpSpPr>
          <p:cNvPr id="56401" name="Group 91"/>
          <p:cNvGrpSpPr>
            <a:grpSpLocks/>
          </p:cNvGrpSpPr>
          <p:nvPr/>
        </p:nvGrpSpPr>
        <p:grpSpPr bwMode="auto">
          <a:xfrm>
            <a:off x="1387475" y="1927225"/>
            <a:ext cx="1628775" cy="2624138"/>
            <a:chOff x="960" y="1611"/>
            <a:chExt cx="1026" cy="1653"/>
          </a:xfrm>
        </p:grpSpPr>
        <p:sp>
          <p:nvSpPr>
            <p:cNvPr id="56482" name="Oval 92"/>
            <p:cNvSpPr>
              <a:spLocks noChangeArrowheads="1"/>
            </p:cNvSpPr>
            <p:nvPr/>
          </p:nvSpPr>
          <p:spPr bwMode="auto">
            <a:xfrm>
              <a:off x="960" y="216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83" name="Oval 93"/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84" name="Oval 94"/>
            <p:cNvSpPr>
              <a:spLocks noChangeArrowheads="1"/>
            </p:cNvSpPr>
            <p:nvPr/>
          </p:nvSpPr>
          <p:spPr bwMode="auto">
            <a:xfrm>
              <a:off x="1872" y="264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85" name="Oval 95"/>
            <p:cNvSpPr>
              <a:spLocks noChangeArrowheads="1"/>
            </p:cNvSpPr>
            <p:nvPr/>
          </p:nvSpPr>
          <p:spPr bwMode="auto">
            <a:xfrm>
              <a:off x="1488" y="3168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86" name="Oval 96"/>
            <p:cNvSpPr>
              <a:spLocks noChangeArrowheads="1"/>
            </p:cNvSpPr>
            <p:nvPr/>
          </p:nvSpPr>
          <p:spPr bwMode="auto">
            <a:xfrm>
              <a:off x="1872" y="2112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87" name="Oval 97"/>
            <p:cNvSpPr>
              <a:spLocks noChangeArrowheads="1"/>
            </p:cNvSpPr>
            <p:nvPr/>
          </p:nvSpPr>
          <p:spPr bwMode="auto">
            <a:xfrm>
              <a:off x="1890" y="1611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88" name="Oval 98"/>
            <p:cNvSpPr>
              <a:spLocks noChangeArrowheads="1"/>
            </p:cNvSpPr>
            <p:nvPr/>
          </p:nvSpPr>
          <p:spPr bwMode="auto">
            <a:xfrm>
              <a:off x="960" y="1632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6402" name="Group 99"/>
          <p:cNvGrpSpPr>
            <a:grpSpLocks/>
          </p:cNvGrpSpPr>
          <p:nvPr/>
        </p:nvGrpSpPr>
        <p:grpSpPr bwMode="auto">
          <a:xfrm>
            <a:off x="6492875" y="1960563"/>
            <a:ext cx="1600200" cy="2590800"/>
            <a:chOff x="4176" y="1632"/>
            <a:chExt cx="1008" cy="1632"/>
          </a:xfrm>
        </p:grpSpPr>
        <p:sp>
          <p:nvSpPr>
            <p:cNvPr id="56475" name="Oval 100"/>
            <p:cNvSpPr>
              <a:spLocks noChangeArrowheads="1"/>
            </p:cNvSpPr>
            <p:nvPr/>
          </p:nvSpPr>
          <p:spPr bwMode="auto">
            <a:xfrm>
              <a:off x="5088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76" name="Oval 101"/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77" name="Oval 102"/>
            <p:cNvSpPr>
              <a:spLocks noChangeArrowheads="1"/>
            </p:cNvSpPr>
            <p:nvPr/>
          </p:nvSpPr>
          <p:spPr bwMode="auto">
            <a:xfrm>
              <a:off x="4176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78" name="Oval 103"/>
            <p:cNvSpPr>
              <a:spLocks noChangeArrowheads="1"/>
            </p:cNvSpPr>
            <p:nvPr/>
          </p:nvSpPr>
          <p:spPr bwMode="auto">
            <a:xfrm>
              <a:off x="5088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79" name="Oval 104"/>
            <p:cNvSpPr>
              <a:spLocks noChangeArrowheads="1"/>
            </p:cNvSpPr>
            <p:nvPr/>
          </p:nvSpPr>
          <p:spPr bwMode="auto">
            <a:xfrm>
              <a:off x="4560" y="31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80" name="Oval 105"/>
            <p:cNvSpPr>
              <a:spLocks noChangeArrowheads="1"/>
            </p:cNvSpPr>
            <p:nvPr/>
          </p:nvSpPr>
          <p:spPr bwMode="auto">
            <a:xfrm>
              <a:off x="5088" y="31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81" name="Oval 106"/>
            <p:cNvSpPr>
              <a:spLocks noChangeArrowheads="1"/>
            </p:cNvSpPr>
            <p:nvPr/>
          </p:nvSpPr>
          <p:spPr bwMode="auto">
            <a:xfrm>
              <a:off x="4608" y="16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2149475" y="1960563"/>
            <a:ext cx="1628775" cy="2624137"/>
            <a:chOff x="960" y="1611"/>
            <a:chExt cx="1026" cy="1653"/>
          </a:xfrm>
        </p:grpSpPr>
        <p:sp>
          <p:nvSpPr>
            <p:cNvPr id="56468" name="Oval 108"/>
            <p:cNvSpPr>
              <a:spLocks noChangeArrowheads="1"/>
            </p:cNvSpPr>
            <p:nvPr/>
          </p:nvSpPr>
          <p:spPr bwMode="auto">
            <a:xfrm>
              <a:off x="960" y="216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69" name="Oval 109"/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70" name="Oval 110"/>
            <p:cNvSpPr>
              <a:spLocks noChangeArrowheads="1"/>
            </p:cNvSpPr>
            <p:nvPr/>
          </p:nvSpPr>
          <p:spPr bwMode="auto">
            <a:xfrm>
              <a:off x="1872" y="264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71" name="Oval 111"/>
            <p:cNvSpPr>
              <a:spLocks noChangeArrowheads="1"/>
            </p:cNvSpPr>
            <p:nvPr/>
          </p:nvSpPr>
          <p:spPr bwMode="auto">
            <a:xfrm>
              <a:off x="1488" y="3168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72" name="Oval 112"/>
            <p:cNvSpPr>
              <a:spLocks noChangeArrowheads="1"/>
            </p:cNvSpPr>
            <p:nvPr/>
          </p:nvSpPr>
          <p:spPr bwMode="auto">
            <a:xfrm>
              <a:off x="1872" y="2112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73" name="Oval 113"/>
            <p:cNvSpPr>
              <a:spLocks noChangeArrowheads="1"/>
            </p:cNvSpPr>
            <p:nvPr/>
          </p:nvSpPr>
          <p:spPr bwMode="auto">
            <a:xfrm>
              <a:off x="1890" y="1611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74" name="Oval 114"/>
            <p:cNvSpPr>
              <a:spLocks noChangeArrowheads="1"/>
            </p:cNvSpPr>
            <p:nvPr/>
          </p:nvSpPr>
          <p:spPr bwMode="auto">
            <a:xfrm>
              <a:off x="960" y="1632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1801813" y="1960563"/>
            <a:ext cx="1628775" cy="2624137"/>
            <a:chOff x="960" y="1611"/>
            <a:chExt cx="1026" cy="1653"/>
          </a:xfrm>
        </p:grpSpPr>
        <p:sp>
          <p:nvSpPr>
            <p:cNvPr id="56461" name="Oval 116"/>
            <p:cNvSpPr>
              <a:spLocks noChangeArrowheads="1"/>
            </p:cNvSpPr>
            <p:nvPr/>
          </p:nvSpPr>
          <p:spPr bwMode="auto">
            <a:xfrm>
              <a:off x="960" y="216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62" name="Oval 117"/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63" name="Oval 118"/>
            <p:cNvSpPr>
              <a:spLocks noChangeArrowheads="1"/>
            </p:cNvSpPr>
            <p:nvPr/>
          </p:nvSpPr>
          <p:spPr bwMode="auto">
            <a:xfrm>
              <a:off x="1872" y="2640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64" name="Oval 119"/>
            <p:cNvSpPr>
              <a:spLocks noChangeArrowheads="1"/>
            </p:cNvSpPr>
            <p:nvPr/>
          </p:nvSpPr>
          <p:spPr bwMode="auto">
            <a:xfrm>
              <a:off x="1488" y="3168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65" name="Oval 120"/>
            <p:cNvSpPr>
              <a:spLocks noChangeArrowheads="1"/>
            </p:cNvSpPr>
            <p:nvPr/>
          </p:nvSpPr>
          <p:spPr bwMode="auto">
            <a:xfrm>
              <a:off x="1872" y="2112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66" name="Oval 121"/>
            <p:cNvSpPr>
              <a:spLocks noChangeArrowheads="1"/>
            </p:cNvSpPr>
            <p:nvPr/>
          </p:nvSpPr>
          <p:spPr bwMode="auto">
            <a:xfrm>
              <a:off x="1890" y="1611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67" name="Oval 122"/>
            <p:cNvSpPr>
              <a:spLocks noChangeArrowheads="1"/>
            </p:cNvSpPr>
            <p:nvPr/>
          </p:nvSpPr>
          <p:spPr bwMode="auto">
            <a:xfrm>
              <a:off x="960" y="1632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1377950" y="1941513"/>
            <a:ext cx="1628775" cy="2624137"/>
            <a:chOff x="960" y="1611"/>
            <a:chExt cx="1026" cy="1653"/>
          </a:xfrm>
        </p:grpSpPr>
        <p:sp>
          <p:nvSpPr>
            <p:cNvPr id="56454" name="Oval 124"/>
            <p:cNvSpPr>
              <a:spLocks noChangeArrowheads="1"/>
            </p:cNvSpPr>
            <p:nvPr/>
          </p:nvSpPr>
          <p:spPr bwMode="auto">
            <a:xfrm>
              <a:off x="960" y="2160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55" name="Oval 125"/>
            <p:cNvSpPr>
              <a:spLocks noChangeArrowheads="1"/>
            </p:cNvSpPr>
            <p:nvPr/>
          </p:nvSpPr>
          <p:spPr bwMode="auto">
            <a:xfrm>
              <a:off x="960" y="2736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56" name="Oval 126"/>
            <p:cNvSpPr>
              <a:spLocks noChangeArrowheads="1"/>
            </p:cNvSpPr>
            <p:nvPr/>
          </p:nvSpPr>
          <p:spPr bwMode="auto">
            <a:xfrm>
              <a:off x="1872" y="2640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57" name="Oval 127"/>
            <p:cNvSpPr>
              <a:spLocks noChangeArrowheads="1"/>
            </p:cNvSpPr>
            <p:nvPr/>
          </p:nvSpPr>
          <p:spPr bwMode="auto">
            <a:xfrm>
              <a:off x="1488" y="3168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58" name="Oval 128"/>
            <p:cNvSpPr>
              <a:spLocks noChangeArrowheads="1"/>
            </p:cNvSpPr>
            <p:nvPr/>
          </p:nvSpPr>
          <p:spPr bwMode="auto">
            <a:xfrm>
              <a:off x="1872" y="2112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59" name="Oval 129"/>
            <p:cNvSpPr>
              <a:spLocks noChangeArrowheads="1"/>
            </p:cNvSpPr>
            <p:nvPr/>
          </p:nvSpPr>
          <p:spPr bwMode="auto">
            <a:xfrm>
              <a:off x="1890" y="1611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60" name="Oval 130"/>
            <p:cNvSpPr>
              <a:spLocks noChangeArrowheads="1"/>
            </p:cNvSpPr>
            <p:nvPr/>
          </p:nvSpPr>
          <p:spPr bwMode="auto">
            <a:xfrm>
              <a:off x="960" y="1632"/>
              <a:ext cx="96" cy="9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131"/>
          <p:cNvGrpSpPr>
            <a:grpSpLocks/>
          </p:cNvGrpSpPr>
          <p:nvPr/>
        </p:nvGrpSpPr>
        <p:grpSpPr bwMode="auto">
          <a:xfrm>
            <a:off x="5849938" y="1982788"/>
            <a:ext cx="1600200" cy="2590800"/>
            <a:chOff x="4176" y="1632"/>
            <a:chExt cx="1008" cy="1632"/>
          </a:xfrm>
        </p:grpSpPr>
        <p:sp>
          <p:nvSpPr>
            <p:cNvPr id="56447" name="Oval 132"/>
            <p:cNvSpPr>
              <a:spLocks noChangeArrowheads="1"/>
            </p:cNvSpPr>
            <p:nvPr/>
          </p:nvSpPr>
          <p:spPr bwMode="auto">
            <a:xfrm>
              <a:off x="5088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48" name="Oval 133"/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49" name="Oval 134"/>
            <p:cNvSpPr>
              <a:spLocks noChangeArrowheads="1"/>
            </p:cNvSpPr>
            <p:nvPr/>
          </p:nvSpPr>
          <p:spPr bwMode="auto">
            <a:xfrm>
              <a:off x="4176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50" name="Oval 135"/>
            <p:cNvSpPr>
              <a:spLocks noChangeArrowheads="1"/>
            </p:cNvSpPr>
            <p:nvPr/>
          </p:nvSpPr>
          <p:spPr bwMode="auto">
            <a:xfrm>
              <a:off x="5088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51" name="Oval 136"/>
            <p:cNvSpPr>
              <a:spLocks noChangeArrowheads="1"/>
            </p:cNvSpPr>
            <p:nvPr/>
          </p:nvSpPr>
          <p:spPr bwMode="auto">
            <a:xfrm>
              <a:off x="4560" y="31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52" name="Oval 137"/>
            <p:cNvSpPr>
              <a:spLocks noChangeArrowheads="1"/>
            </p:cNvSpPr>
            <p:nvPr/>
          </p:nvSpPr>
          <p:spPr bwMode="auto">
            <a:xfrm>
              <a:off x="5088" y="31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53" name="Oval 138"/>
            <p:cNvSpPr>
              <a:spLocks noChangeArrowheads="1"/>
            </p:cNvSpPr>
            <p:nvPr/>
          </p:nvSpPr>
          <p:spPr bwMode="auto">
            <a:xfrm>
              <a:off x="4608" y="16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39"/>
          <p:cNvGrpSpPr>
            <a:grpSpLocks/>
          </p:cNvGrpSpPr>
          <p:nvPr/>
        </p:nvGrpSpPr>
        <p:grpSpPr bwMode="auto">
          <a:xfrm>
            <a:off x="6165850" y="1960563"/>
            <a:ext cx="1600200" cy="2590800"/>
            <a:chOff x="4176" y="1632"/>
            <a:chExt cx="1008" cy="1632"/>
          </a:xfrm>
        </p:grpSpPr>
        <p:sp>
          <p:nvSpPr>
            <p:cNvPr id="56440" name="Oval 140"/>
            <p:cNvSpPr>
              <a:spLocks noChangeArrowheads="1"/>
            </p:cNvSpPr>
            <p:nvPr/>
          </p:nvSpPr>
          <p:spPr bwMode="auto">
            <a:xfrm>
              <a:off x="5088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41" name="Oval 141"/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42" name="Oval 142"/>
            <p:cNvSpPr>
              <a:spLocks noChangeArrowheads="1"/>
            </p:cNvSpPr>
            <p:nvPr/>
          </p:nvSpPr>
          <p:spPr bwMode="auto">
            <a:xfrm>
              <a:off x="4176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43" name="Oval 143"/>
            <p:cNvSpPr>
              <a:spLocks noChangeArrowheads="1"/>
            </p:cNvSpPr>
            <p:nvPr/>
          </p:nvSpPr>
          <p:spPr bwMode="auto">
            <a:xfrm>
              <a:off x="5088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44" name="Oval 144"/>
            <p:cNvSpPr>
              <a:spLocks noChangeArrowheads="1"/>
            </p:cNvSpPr>
            <p:nvPr/>
          </p:nvSpPr>
          <p:spPr bwMode="auto">
            <a:xfrm>
              <a:off x="4560" y="31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45" name="Oval 145"/>
            <p:cNvSpPr>
              <a:spLocks noChangeArrowheads="1"/>
            </p:cNvSpPr>
            <p:nvPr/>
          </p:nvSpPr>
          <p:spPr bwMode="auto">
            <a:xfrm>
              <a:off x="5088" y="31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46" name="Oval 146"/>
            <p:cNvSpPr>
              <a:spLocks noChangeArrowheads="1"/>
            </p:cNvSpPr>
            <p:nvPr/>
          </p:nvSpPr>
          <p:spPr bwMode="auto">
            <a:xfrm>
              <a:off x="4608" y="16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Group 147"/>
          <p:cNvGrpSpPr>
            <a:grpSpLocks/>
          </p:cNvGrpSpPr>
          <p:nvPr/>
        </p:nvGrpSpPr>
        <p:grpSpPr bwMode="auto">
          <a:xfrm>
            <a:off x="6489700" y="1960563"/>
            <a:ext cx="1600200" cy="2590800"/>
            <a:chOff x="4176" y="1632"/>
            <a:chExt cx="1008" cy="1632"/>
          </a:xfrm>
        </p:grpSpPr>
        <p:sp>
          <p:nvSpPr>
            <p:cNvPr id="56433" name="Oval 148"/>
            <p:cNvSpPr>
              <a:spLocks noChangeArrowheads="1"/>
            </p:cNvSpPr>
            <p:nvPr/>
          </p:nvSpPr>
          <p:spPr bwMode="auto">
            <a:xfrm>
              <a:off x="5088" y="2112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34" name="Oval 149"/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35" name="Oval 150"/>
            <p:cNvSpPr>
              <a:spLocks noChangeArrowheads="1"/>
            </p:cNvSpPr>
            <p:nvPr/>
          </p:nvSpPr>
          <p:spPr bwMode="auto">
            <a:xfrm>
              <a:off x="4176" y="2640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36" name="Oval 151"/>
            <p:cNvSpPr>
              <a:spLocks noChangeArrowheads="1"/>
            </p:cNvSpPr>
            <p:nvPr/>
          </p:nvSpPr>
          <p:spPr bwMode="auto">
            <a:xfrm>
              <a:off x="5088" y="2688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37" name="Oval 152"/>
            <p:cNvSpPr>
              <a:spLocks noChangeArrowheads="1"/>
            </p:cNvSpPr>
            <p:nvPr/>
          </p:nvSpPr>
          <p:spPr bwMode="auto">
            <a:xfrm>
              <a:off x="4560" y="3168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38" name="Oval 153"/>
            <p:cNvSpPr>
              <a:spLocks noChangeArrowheads="1"/>
            </p:cNvSpPr>
            <p:nvPr/>
          </p:nvSpPr>
          <p:spPr bwMode="auto">
            <a:xfrm>
              <a:off x="5088" y="3168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39" name="Oval 154"/>
            <p:cNvSpPr>
              <a:spLocks noChangeArrowheads="1"/>
            </p:cNvSpPr>
            <p:nvPr/>
          </p:nvSpPr>
          <p:spPr bwMode="auto">
            <a:xfrm>
              <a:off x="4608" y="1632"/>
              <a:ext cx="96" cy="9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6409" name="Line 155"/>
          <p:cNvSpPr>
            <a:spLocks noChangeShapeType="1"/>
          </p:cNvSpPr>
          <p:nvPr/>
        </p:nvSpPr>
        <p:spPr bwMode="auto">
          <a:xfrm>
            <a:off x="1187450" y="3043238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410" name="Line 156"/>
          <p:cNvSpPr>
            <a:spLocks noChangeShapeType="1"/>
          </p:cNvSpPr>
          <p:nvPr/>
        </p:nvSpPr>
        <p:spPr bwMode="auto">
          <a:xfrm>
            <a:off x="8269288" y="3038475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6411" name="Line 157"/>
          <p:cNvSpPr>
            <a:spLocks noChangeShapeType="1"/>
          </p:cNvSpPr>
          <p:nvPr/>
        </p:nvSpPr>
        <p:spPr bwMode="auto">
          <a:xfrm flipH="1">
            <a:off x="4284663" y="4795838"/>
            <a:ext cx="10652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oup 160"/>
          <p:cNvGrpSpPr>
            <a:grpSpLocks/>
          </p:cNvGrpSpPr>
          <p:nvPr/>
        </p:nvGrpSpPr>
        <p:grpSpPr bwMode="auto">
          <a:xfrm>
            <a:off x="3902075" y="1260475"/>
            <a:ext cx="1752600" cy="3306763"/>
            <a:chOff x="2352" y="317"/>
            <a:chExt cx="1104" cy="2083"/>
          </a:xfrm>
        </p:grpSpPr>
        <p:sp>
          <p:nvSpPr>
            <p:cNvPr id="56427" name="Text Box 161"/>
            <p:cNvSpPr txBox="1">
              <a:spLocks noChangeArrowheads="1"/>
            </p:cNvSpPr>
            <p:nvPr/>
          </p:nvSpPr>
          <p:spPr bwMode="auto">
            <a:xfrm>
              <a:off x="2352" y="317"/>
              <a:ext cx="1104" cy="2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prstClr val="black"/>
                  </a:solidFill>
                </a:rPr>
                <a:t>势垒宽度变窄</a:t>
              </a:r>
              <a:endParaRPr lang="zh-CN" altLang="en-US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56428" name="Line 162"/>
            <p:cNvSpPr>
              <a:spLocks noChangeShapeType="1"/>
            </p:cNvSpPr>
            <p:nvPr/>
          </p:nvSpPr>
          <p:spPr bwMode="auto">
            <a:xfrm>
              <a:off x="2400" y="675"/>
              <a:ext cx="100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29" name="Line 163"/>
            <p:cNvSpPr>
              <a:spLocks noChangeShapeType="1"/>
            </p:cNvSpPr>
            <p:nvPr/>
          </p:nvSpPr>
          <p:spPr bwMode="auto">
            <a:xfrm flipV="1">
              <a:off x="2400" y="336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30" name="Line 164"/>
            <p:cNvSpPr>
              <a:spLocks noChangeShapeType="1"/>
            </p:cNvSpPr>
            <p:nvPr/>
          </p:nvSpPr>
          <p:spPr bwMode="auto">
            <a:xfrm flipV="1">
              <a:off x="3408" y="336"/>
              <a:ext cx="0" cy="33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31" name="Line 165"/>
            <p:cNvSpPr>
              <a:spLocks noChangeShapeType="1"/>
            </p:cNvSpPr>
            <p:nvPr/>
          </p:nvSpPr>
          <p:spPr bwMode="auto">
            <a:xfrm>
              <a:off x="2400" y="720"/>
              <a:ext cx="0" cy="168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32" name="Line 166"/>
            <p:cNvSpPr>
              <a:spLocks noChangeShapeType="1"/>
            </p:cNvSpPr>
            <p:nvPr/>
          </p:nvSpPr>
          <p:spPr bwMode="auto">
            <a:xfrm>
              <a:off x="3408" y="720"/>
              <a:ext cx="0" cy="168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67"/>
          <p:cNvGrpSpPr>
            <a:grpSpLocks/>
          </p:cNvGrpSpPr>
          <p:nvPr/>
        </p:nvGrpSpPr>
        <p:grpSpPr bwMode="auto">
          <a:xfrm>
            <a:off x="762000" y="2908300"/>
            <a:ext cx="685800" cy="152400"/>
            <a:chOff x="543" y="1787"/>
            <a:chExt cx="432" cy="96"/>
          </a:xfrm>
        </p:grpSpPr>
        <p:sp>
          <p:nvSpPr>
            <p:cNvPr id="56424" name="Oval 168"/>
            <p:cNvSpPr>
              <a:spLocks noChangeArrowheads="1"/>
            </p:cNvSpPr>
            <p:nvPr/>
          </p:nvSpPr>
          <p:spPr bwMode="auto">
            <a:xfrm>
              <a:off x="879" y="1787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25" name="Oval 169"/>
            <p:cNvSpPr>
              <a:spLocks noChangeArrowheads="1"/>
            </p:cNvSpPr>
            <p:nvPr/>
          </p:nvSpPr>
          <p:spPr bwMode="auto">
            <a:xfrm>
              <a:off x="687" y="178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426" name="Line 170"/>
            <p:cNvSpPr>
              <a:spLocks noChangeShapeType="1"/>
            </p:cNvSpPr>
            <p:nvPr/>
          </p:nvSpPr>
          <p:spPr bwMode="auto">
            <a:xfrm flipH="1">
              <a:off x="543" y="1835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71"/>
          <p:cNvGrpSpPr>
            <a:grpSpLocks/>
          </p:cNvGrpSpPr>
          <p:nvPr/>
        </p:nvGrpSpPr>
        <p:grpSpPr bwMode="auto">
          <a:xfrm>
            <a:off x="8016875" y="2857500"/>
            <a:ext cx="822325" cy="155575"/>
            <a:chOff x="4992" y="1707"/>
            <a:chExt cx="518" cy="98"/>
          </a:xfrm>
        </p:grpSpPr>
        <p:grpSp>
          <p:nvGrpSpPr>
            <p:cNvPr id="56420" name="Group 172"/>
            <p:cNvGrpSpPr>
              <a:grpSpLocks/>
            </p:cNvGrpSpPr>
            <p:nvPr/>
          </p:nvGrpSpPr>
          <p:grpSpPr bwMode="auto">
            <a:xfrm>
              <a:off x="5222" y="1709"/>
              <a:ext cx="288" cy="96"/>
              <a:chOff x="4944" y="1536"/>
              <a:chExt cx="288" cy="96"/>
            </a:xfrm>
          </p:grpSpPr>
          <p:sp>
            <p:nvSpPr>
              <p:cNvPr id="56422" name="Oval 173"/>
              <p:cNvSpPr>
                <a:spLocks noChangeArrowheads="1"/>
              </p:cNvSpPr>
              <p:nvPr/>
            </p:nvSpPr>
            <p:spPr bwMode="auto">
              <a:xfrm>
                <a:off x="5136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423" name="Line 174"/>
              <p:cNvSpPr>
                <a:spLocks noChangeShapeType="1"/>
              </p:cNvSpPr>
              <p:nvPr/>
            </p:nvSpPr>
            <p:spPr bwMode="auto">
              <a:xfrm flipH="1">
                <a:off x="4944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6421" name="Oval 175"/>
            <p:cNvSpPr>
              <a:spLocks noChangeArrowheads="1"/>
            </p:cNvSpPr>
            <p:nvPr/>
          </p:nvSpPr>
          <p:spPr bwMode="auto">
            <a:xfrm>
              <a:off x="4992" y="1707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6418" name="Line 177"/>
          <p:cNvSpPr>
            <a:spLocks noChangeShapeType="1"/>
          </p:cNvSpPr>
          <p:nvPr/>
        </p:nvSpPr>
        <p:spPr bwMode="auto">
          <a:xfrm>
            <a:off x="5178425" y="6291263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80" name="Rectangle 33"/>
          <p:cNvSpPr txBox="1">
            <a:spLocks noChangeArrowheads="1"/>
          </p:cNvSpPr>
          <p:nvPr/>
        </p:nvSpPr>
        <p:spPr bwMode="auto">
          <a:xfrm>
            <a:off x="457200" y="76200"/>
            <a:ext cx="8229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 smtClean="0">
                <a:solidFill>
                  <a:prstClr val="black"/>
                </a:solidFill>
              </a:rPr>
              <a:t>6.2  pn</a:t>
            </a:r>
            <a:r>
              <a:rPr lang="zh-CN" altLang="en-US" dirty="0" smtClean="0">
                <a:solidFill>
                  <a:prstClr val="black"/>
                </a:solidFill>
              </a:rPr>
              <a:t>结电流电压特性</a:t>
            </a:r>
          </a:p>
        </p:txBody>
      </p:sp>
      <p:sp>
        <p:nvSpPr>
          <p:cNvPr id="6" name="矩形 5"/>
          <p:cNvSpPr/>
          <p:nvPr/>
        </p:nvSpPr>
        <p:spPr>
          <a:xfrm>
            <a:off x="355708" y="124777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外加正向电压下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7" name="Text Box 161"/>
          <p:cNvSpPr txBox="1">
            <a:spLocks noChangeArrowheads="1"/>
          </p:cNvSpPr>
          <p:nvPr/>
        </p:nvSpPr>
        <p:spPr bwMode="auto">
          <a:xfrm>
            <a:off x="5845175" y="1258888"/>
            <a:ext cx="1752600" cy="4000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prstClr val="black"/>
                </a:solidFill>
              </a:rPr>
              <a:t>势垒高度下降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631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1900"/>
                            </p:stCondLst>
                            <p:childTnLst>
                              <p:par>
                                <p:cTn id="27" presetID="1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2175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675"/>
                            </p:stCondLst>
                            <p:childTnLst>
                              <p:par>
                                <p:cTn id="33" presetID="1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495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65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8150"/>
                            </p:stCondLst>
                            <p:childTnLst>
                              <p:par>
                                <p:cTn id="44" presetID="17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65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3150"/>
                            </p:stCondLst>
                            <p:childTnLst>
                              <p:par>
                                <p:cTn id="54" presetID="17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 pn</a:t>
            </a:r>
            <a:r>
              <a:rPr lang="zh-CN" altLang="en-US" dirty="0" smtClean="0"/>
              <a:t>结电流电压特性</a:t>
            </a:r>
          </a:p>
        </p:txBody>
      </p:sp>
      <p:sp>
        <p:nvSpPr>
          <p:cNvPr id="50210" name="Rectangle 34"/>
          <p:cNvSpPr>
            <a:spLocks noGrp="1" noChangeArrowheads="1"/>
          </p:cNvSpPr>
          <p:nvPr>
            <p:ph idx="1"/>
          </p:nvPr>
        </p:nvSpPr>
        <p:spPr>
          <a:xfrm>
            <a:off x="232570" y="2587625"/>
            <a:ext cx="891143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正向偏压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势垒降为</a:t>
            </a:r>
            <a:r>
              <a:rPr lang="en-US" altLang="zh-CN" sz="2400" dirty="0" smtClean="0"/>
              <a:t>q(V</a:t>
            </a:r>
            <a:r>
              <a:rPr lang="en-US" altLang="zh-CN" sz="2400" baseline="-25000" dirty="0" smtClean="0"/>
              <a:t>D</a:t>
            </a:r>
            <a:r>
              <a:rPr lang="en-US" altLang="zh-CN" sz="2400" dirty="0" smtClean="0"/>
              <a:t>-V)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J</a:t>
            </a:r>
            <a:r>
              <a:rPr lang="zh-CN" altLang="en-US" sz="2400" baseline="-25000" dirty="0" smtClean="0"/>
              <a:t>扩</a:t>
            </a:r>
            <a:r>
              <a:rPr lang="en-US" altLang="zh-CN" sz="2400" dirty="0" smtClean="0"/>
              <a:t>&gt;J</a:t>
            </a:r>
            <a:r>
              <a:rPr lang="zh-CN" altLang="en-US" sz="2400" baseline="-25000" dirty="0" smtClean="0"/>
              <a:t>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扩散区的形成：非平衡少子边扩散边与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区空穴符合，经过比扩散长度大若干倍的距离被复合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zh-CN" altLang="en-US" sz="2400" dirty="0" smtClean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偏压一定：稳定的电子和空穴扩散电流</a:t>
            </a:r>
          </a:p>
          <a:p>
            <a:pPr>
              <a:lnSpc>
                <a:spcPct val="9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非平衡载流子的电注入</a:t>
            </a:r>
            <a:r>
              <a:rPr lang="zh-CN" altLang="en-US" sz="2000" dirty="0" smtClean="0"/>
              <a:t>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由于偏压作用使得非平衡载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/>
              <a:t>流子进入半导体的过程</a:t>
            </a:r>
          </a:p>
        </p:txBody>
      </p:sp>
      <p:sp>
        <p:nvSpPr>
          <p:cNvPr id="5734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4605CE-1942-4939-8653-FF84A2232F03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19076" y="1304924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、非平衡状态下的</a:t>
            </a:r>
            <a:r>
              <a:rPr kumimoji="1" lang="en-US" altLang="zh-CN" sz="28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p-n</a:t>
            </a:r>
            <a:r>
              <a:rPr kumimoji="1" lang="zh-CN" altLang="en-US" sz="28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结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19076" y="1873252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1.1  </a:t>
            </a:r>
            <a:r>
              <a:rPr kumimoji="1" lang="zh-CN" altLang="en-US" sz="24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外加电压下，</a:t>
            </a:r>
            <a:r>
              <a:rPr kumimoji="1" lang="en-US" altLang="zh-CN" sz="24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p-n</a:t>
            </a:r>
            <a:r>
              <a:rPr kumimoji="1" lang="zh-CN" altLang="en-US" sz="24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结的势垒变化和载流子的运动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1F497D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23085" y="2671763"/>
            <a:ext cx="4740275" cy="1327150"/>
            <a:chOff x="2327" y="2016"/>
            <a:chExt cx="2986" cy="836"/>
          </a:xfrm>
        </p:grpSpPr>
        <p:sp>
          <p:nvSpPr>
            <p:cNvPr id="57369" name="Rectangle 5"/>
            <p:cNvSpPr>
              <a:spLocks noChangeArrowheads="1"/>
            </p:cNvSpPr>
            <p:nvPr/>
          </p:nvSpPr>
          <p:spPr bwMode="auto">
            <a:xfrm>
              <a:off x="2767" y="2131"/>
              <a:ext cx="2071" cy="42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370" name="Line 6"/>
            <p:cNvSpPr>
              <a:spLocks noChangeShapeType="1"/>
            </p:cNvSpPr>
            <p:nvPr/>
          </p:nvSpPr>
          <p:spPr bwMode="auto">
            <a:xfrm>
              <a:off x="3516" y="213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71" name="Line 7"/>
            <p:cNvSpPr>
              <a:spLocks noChangeShapeType="1"/>
            </p:cNvSpPr>
            <p:nvPr/>
          </p:nvSpPr>
          <p:spPr bwMode="auto">
            <a:xfrm>
              <a:off x="4032" y="2131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72" name="Text Box 8"/>
            <p:cNvSpPr txBox="1">
              <a:spLocks noChangeArrowheads="1"/>
            </p:cNvSpPr>
            <p:nvPr/>
          </p:nvSpPr>
          <p:spPr bwMode="auto">
            <a:xfrm>
              <a:off x="2979" y="215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57373" name="Text Box 9"/>
            <p:cNvSpPr txBox="1">
              <a:spLocks noChangeArrowheads="1"/>
            </p:cNvSpPr>
            <p:nvPr/>
          </p:nvSpPr>
          <p:spPr bwMode="auto">
            <a:xfrm>
              <a:off x="4256" y="215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374" name="Line 10"/>
            <p:cNvSpPr>
              <a:spLocks noChangeShapeType="1"/>
            </p:cNvSpPr>
            <p:nvPr/>
          </p:nvSpPr>
          <p:spPr bwMode="auto">
            <a:xfrm flipH="1">
              <a:off x="3467" y="2782"/>
              <a:ext cx="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75" name="Text Box 11"/>
            <p:cNvSpPr txBox="1">
              <a:spLocks noChangeArrowheads="1"/>
            </p:cNvSpPr>
            <p:nvPr/>
          </p:nvSpPr>
          <p:spPr bwMode="auto">
            <a:xfrm>
              <a:off x="2979" y="2564"/>
              <a:ext cx="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Ε</a:t>
              </a:r>
              <a:r>
                <a:rPr kumimoji="1" lang="zh-CN" altLang="en-US" sz="2400" baseline="-25000">
                  <a:solidFill>
                    <a:prstClr val="black"/>
                  </a:solidFill>
                  <a:latin typeface="Times New Roman" panose="02020603050405020304" pitchFamily="18" charset="0"/>
                </a:rPr>
                <a:t>内</a:t>
              </a: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76" name="Line 12"/>
            <p:cNvSpPr>
              <a:spLocks noChangeShapeType="1"/>
            </p:cNvSpPr>
            <p:nvPr/>
          </p:nvSpPr>
          <p:spPr bwMode="auto">
            <a:xfrm>
              <a:off x="2327" y="2342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77" name="Line 13"/>
            <p:cNvSpPr>
              <a:spLocks noChangeShapeType="1"/>
            </p:cNvSpPr>
            <p:nvPr/>
          </p:nvSpPr>
          <p:spPr bwMode="auto">
            <a:xfrm>
              <a:off x="4838" y="2342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78" name="Text Box 14"/>
            <p:cNvSpPr txBox="1">
              <a:spLocks noChangeArrowheads="1"/>
            </p:cNvSpPr>
            <p:nvPr/>
          </p:nvSpPr>
          <p:spPr bwMode="auto">
            <a:xfrm>
              <a:off x="2406" y="206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7379" name="Text Box 15"/>
            <p:cNvSpPr txBox="1">
              <a:spLocks noChangeArrowheads="1"/>
            </p:cNvSpPr>
            <p:nvPr/>
          </p:nvSpPr>
          <p:spPr bwMode="auto">
            <a:xfrm>
              <a:off x="5005" y="201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>
                  <a:solidFill>
                    <a:prstClr val="black"/>
                  </a:solidFill>
                  <a:latin typeface="Times New Roman" panose="02020603050405020304" pitchFamily="18" charset="0"/>
                </a:rPr>
                <a:t>－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348163" y="4581128"/>
            <a:ext cx="4795837" cy="1204912"/>
            <a:chOff x="2547" y="3101"/>
            <a:chExt cx="3021" cy="759"/>
          </a:xfrm>
        </p:grpSpPr>
        <p:sp>
          <p:nvSpPr>
            <p:cNvPr id="57353" name="Line 17"/>
            <p:cNvSpPr>
              <a:spLocks noChangeShapeType="1"/>
            </p:cNvSpPr>
            <p:nvPr/>
          </p:nvSpPr>
          <p:spPr bwMode="auto">
            <a:xfrm>
              <a:off x="2547" y="3101"/>
              <a:ext cx="969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54" name="Line 18"/>
            <p:cNvSpPr>
              <a:spLocks noChangeShapeType="1"/>
            </p:cNvSpPr>
            <p:nvPr/>
          </p:nvSpPr>
          <p:spPr bwMode="auto">
            <a:xfrm>
              <a:off x="2547" y="3480"/>
              <a:ext cx="9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55" name="Line 19"/>
            <p:cNvSpPr>
              <a:spLocks noChangeShapeType="1"/>
            </p:cNvSpPr>
            <p:nvPr/>
          </p:nvSpPr>
          <p:spPr bwMode="auto">
            <a:xfrm>
              <a:off x="3516" y="3480"/>
              <a:ext cx="472" cy="3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56" name="Line 20"/>
            <p:cNvSpPr>
              <a:spLocks noChangeShapeType="1"/>
            </p:cNvSpPr>
            <p:nvPr/>
          </p:nvSpPr>
          <p:spPr bwMode="auto">
            <a:xfrm>
              <a:off x="3503" y="3106"/>
              <a:ext cx="529" cy="4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57" name="Line 21"/>
            <p:cNvSpPr>
              <a:spLocks noChangeShapeType="1"/>
            </p:cNvSpPr>
            <p:nvPr/>
          </p:nvSpPr>
          <p:spPr bwMode="auto">
            <a:xfrm>
              <a:off x="4001" y="3565"/>
              <a:ext cx="969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58" name="Line 22"/>
            <p:cNvSpPr>
              <a:spLocks noChangeShapeType="1"/>
            </p:cNvSpPr>
            <p:nvPr/>
          </p:nvSpPr>
          <p:spPr bwMode="auto">
            <a:xfrm>
              <a:off x="4001" y="3860"/>
              <a:ext cx="105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59" name="Line 23"/>
            <p:cNvSpPr>
              <a:spLocks noChangeShapeType="1"/>
            </p:cNvSpPr>
            <p:nvPr/>
          </p:nvSpPr>
          <p:spPr bwMode="auto">
            <a:xfrm>
              <a:off x="3516" y="3101"/>
              <a:ext cx="529" cy="295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60" name="Line 24"/>
            <p:cNvSpPr>
              <a:spLocks noChangeShapeType="1"/>
            </p:cNvSpPr>
            <p:nvPr/>
          </p:nvSpPr>
          <p:spPr bwMode="auto">
            <a:xfrm>
              <a:off x="4045" y="3396"/>
              <a:ext cx="881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61" name="Line 25"/>
            <p:cNvSpPr>
              <a:spLocks noChangeShapeType="1"/>
            </p:cNvSpPr>
            <p:nvPr/>
          </p:nvSpPr>
          <p:spPr bwMode="auto">
            <a:xfrm>
              <a:off x="3516" y="3480"/>
              <a:ext cx="485" cy="253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62" name="Line 26"/>
            <p:cNvSpPr>
              <a:spLocks noChangeShapeType="1"/>
            </p:cNvSpPr>
            <p:nvPr/>
          </p:nvSpPr>
          <p:spPr bwMode="auto">
            <a:xfrm>
              <a:off x="4001" y="3733"/>
              <a:ext cx="925" cy="0"/>
            </a:xfrm>
            <a:prstGeom prst="line">
              <a:avLst/>
            </a:prstGeom>
            <a:noFill/>
            <a:ln w="2857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63" name="Line 27"/>
            <p:cNvSpPr>
              <a:spLocks noChangeShapeType="1"/>
            </p:cNvSpPr>
            <p:nvPr/>
          </p:nvSpPr>
          <p:spPr bwMode="auto">
            <a:xfrm>
              <a:off x="3516" y="3101"/>
              <a:ext cx="1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64" name="Line 28"/>
            <p:cNvSpPr>
              <a:spLocks noChangeShapeType="1"/>
            </p:cNvSpPr>
            <p:nvPr/>
          </p:nvSpPr>
          <p:spPr bwMode="auto">
            <a:xfrm>
              <a:off x="4926" y="3565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65" name="Line 29"/>
            <p:cNvSpPr>
              <a:spLocks noChangeShapeType="1"/>
            </p:cNvSpPr>
            <p:nvPr/>
          </p:nvSpPr>
          <p:spPr bwMode="auto">
            <a:xfrm>
              <a:off x="5102" y="3101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66" name="Text Box 30"/>
            <p:cNvSpPr txBox="1">
              <a:spLocks noChangeArrowheads="1"/>
            </p:cNvSpPr>
            <p:nvPr/>
          </p:nvSpPr>
          <p:spPr bwMode="auto">
            <a:xfrm>
              <a:off x="5181" y="3235"/>
              <a:ext cx="3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</a:rPr>
                <a:t>qV</a:t>
              </a:r>
              <a:r>
                <a:rPr kumimoji="1" lang="en-US" altLang="zh-CN" sz="2000" baseline="-25000">
                  <a:solidFill>
                    <a:prstClr val="black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0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7" name="Line 31"/>
            <p:cNvSpPr>
              <a:spLocks noChangeShapeType="1"/>
            </p:cNvSpPr>
            <p:nvPr/>
          </p:nvSpPr>
          <p:spPr bwMode="auto">
            <a:xfrm>
              <a:off x="4045" y="3101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68" name="Text Box 32"/>
            <p:cNvSpPr txBox="1">
              <a:spLocks noChangeArrowheads="1"/>
            </p:cNvSpPr>
            <p:nvPr/>
          </p:nvSpPr>
          <p:spPr bwMode="auto">
            <a:xfrm>
              <a:off x="4128" y="3118"/>
              <a:ext cx="97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q(V</a:t>
              </a:r>
              <a:r>
                <a:rPr kumimoji="1" lang="en-US" altLang="zh-CN" sz="2000" baseline="-25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zh-CN" altLang="en-US" sz="2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V)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92292" y="2549279"/>
            <a:ext cx="601663" cy="1045269"/>
            <a:chOff x="4992292" y="2549279"/>
            <a:chExt cx="601663" cy="1045269"/>
          </a:xfrm>
        </p:grpSpPr>
        <p:sp>
          <p:nvSpPr>
            <p:cNvPr id="4" name="矩形 3"/>
            <p:cNvSpPr/>
            <p:nvPr/>
          </p:nvSpPr>
          <p:spPr>
            <a:xfrm>
              <a:off x="4992292" y="2549279"/>
              <a:ext cx="601663" cy="104526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139064" y="2612469"/>
              <a:ext cx="369332" cy="86177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电子扩散区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9772" y="2560636"/>
            <a:ext cx="601663" cy="1045269"/>
            <a:chOff x="6429772" y="2560636"/>
            <a:chExt cx="601663" cy="1045269"/>
          </a:xfrm>
        </p:grpSpPr>
        <p:sp>
          <p:nvSpPr>
            <p:cNvPr id="37" name="矩形 36"/>
            <p:cNvSpPr/>
            <p:nvPr/>
          </p:nvSpPr>
          <p:spPr>
            <a:xfrm>
              <a:off x="6429772" y="2560636"/>
              <a:ext cx="601663" cy="104526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520261" y="2621321"/>
              <a:ext cx="369332" cy="86177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空穴扩散区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5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F7CB92-B7E6-4F81-9473-C84941700420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83568" y="3501008"/>
            <a:ext cx="7543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1F497D"/>
                </a:solidFill>
                <a:latin typeface="Times New Roman" panose="02020603050405020304" pitchFamily="18" charset="0"/>
              </a:rPr>
              <a:t>正偏时载流子的运动和电流成分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77072"/>
            <a:ext cx="7038210" cy="21523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23" y="733931"/>
            <a:ext cx="6867677" cy="27712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624" y="621166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 smtClean="0"/>
              <a:t>区电子经过势垒区，进入</a:t>
            </a:r>
            <a:r>
              <a:rPr lang="en-US" altLang="zh-CN" dirty="0" smtClean="0"/>
              <a:t>p</a:t>
            </a:r>
            <a:r>
              <a:rPr lang="zh-CN" altLang="en-US" dirty="0" smtClean="0"/>
              <a:t>区，构成进入</a:t>
            </a:r>
            <a:r>
              <a:rPr lang="en-US" altLang="zh-CN" dirty="0" smtClean="0"/>
              <a:t>p</a:t>
            </a:r>
            <a:r>
              <a:rPr lang="zh-CN" altLang="en-US" dirty="0" smtClean="0"/>
              <a:t>区的电子电流。</a:t>
            </a:r>
            <a:endParaRPr lang="en-US" altLang="zh-CN" dirty="0" smtClean="0"/>
          </a:p>
          <a:p>
            <a:r>
              <a:rPr lang="zh-CN" altLang="en-US" dirty="0" smtClean="0"/>
              <a:t>扩散时，电子与空穴不断复合，电子电流转化为空穴电流。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96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87413" y="2028825"/>
            <a:ext cx="7162800" cy="2819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800" b="1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3402013" y="2257425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800" b="1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3554413" y="2562225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3402013" y="3095625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800" b="1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3554413" y="3400425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3402013" y="3933825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800" b="1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3554413" y="4238625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5230813" y="2257425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800" b="1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5383213" y="256222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5535613" y="2409825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5230813" y="3095625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800" b="1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5383213" y="340042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5535613" y="3248025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5230813" y="3933825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800" b="1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5383213" y="423862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5535613" y="4086225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4316413" y="2257425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800" b="1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4468813" y="256222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4621213" y="2409825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4316413" y="3095625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800" b="1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4468813" y="340042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4621213" y="3248025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4316413" y="3933825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800" b="1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>
            <a:off x="4468813" y="4238625"/>
            <a:ext cx="304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4621213" y="4086225"/>
            <a:ext cx="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4164013" y="2028825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148" name="Oval 28"/>
          <p:cNvSpPr>
            <a:spLocks noChangeArrowheads="1"/>
          </p:cNvSpPr>
          <p:nvPr/>
        </p:nvSpPr>
        <p:spPr bwMode="auto">
          <a:xfrm>
            <a:off x="7212013" y="3781425"/>
            <a:ext cx="152400" cy="152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800" b="1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 flipH="1">
            <a:off x="3769270" y="5068094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8431213" y="4772025"/>
            <a:ext cx="152400" cy="762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>
            <a:off x="8126413" y="340042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>
            <a:off x="8507413" y="3400425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>
            <a:off x="8507413" y="55340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 flipH="1">
            <a:off x="4926013" y="6219825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14478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800" b="1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 flipH="1">
            <a:off x="582613" y="33242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29" name="Line 37"/>
          <p:cNvSpPr>
            <a:spLocks noChangeShapeType="1"/>
          </p:cNvSpPr>
          <p:nvPr/>
        </p:nvSpPr>
        <p:spPr bwMode="auto">
          <a:xfrm>
            <a:off x="582613" y="3324225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30" name="Line 38"/>
          <p:cNvSpPr>
            <a:spLocks noChangeShapeType="1"/>
          </p:cNvSpPr>
          <p:nvPr/>
        </p:nvSpPr>
        <p:spPr bwMode="auto">
          <a:xfrm flipH="1">
            <a:off x="582613" y="6219825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3690938" y="1433513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1200">
              <a:solidFill>
                <a:prstClr val="black"/>
              </a:solidFill>
            </a:endParaRPr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1046163" y="1585913"/>
            <a:ext cx="338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</a:rPr>
              <a:t>P</a:t>
            </a:r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59433" name="Text Box 41"/>
          <p:cNvSpPr txBox="1">
            <a:spLocks noChangeArrowheads="1"/>
          </p:cNvSpPr>
          <p:nvPr/>
        </p:nvSpPr>
        <p:spPr bwMode="auto">
          <a:xfrm>
            <a:off x="7454900" y="1585913"/>
            <a:ext cx="350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prstClr val="black"/>
                </a:solidFill>
              </a:rPr>
              <a:t>N</a:t>
            </a:r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59434" name="Text Box 42"/>
          <p:cNvSpPr txBox="1">
            <a:spLocks noChangeArrowheads="1"/>
          </p:cNvSpPr>
          <p:nvPr/>
        </p:nvSpPr>
        <p:spPr bwMode="auto">
          <a:xfrm>
            <a:off x="4883150" y="4908550"/>
            <a:ext cx="2506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</a:rPr>
              <a:t>内</a:t>
            </a:r>
            <a:r>
              <a:rPr lang="zh-CN" altLang="en-US" dirty="0" smtClean="0">
                <a:solidFill>
                  <a:prstClr val="black"/>
                </a:solidFill>
              </a:rPr>
              <a:t>建电势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6053138" y="54800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zh-CN" sz="1600">
              <a:solidFill>
                <a:prstClr val="black"/>
              </a:solidFill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011613" y="5624513"/>
            <a:ext cx="1143000" cy="900112"/>
            <a:chOff x="2554" y="3504"/>
            <a:chExt cx="720" cy="567"/>
          </a:xfrm>
        </p:grpSpPr>
        <p:sp>
          <p:nvSpPr>
            <p:cNvPr id="59481" name="Line 45"/>
            <p:cNvSpPr>
              <a:spLocks noChangeShapeType="1"/>
            </p:cNvSpPr>
            <p:nvPr/>
          </p:nvSpPr>
          <p:spPr bwMode="auto">
            <a:xfrm>
              <a:off x="2986" y="3783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82" name="Line 46"/>
            <p:cNvSpPr>
              <a:spLocks noChangeShapeType="1"/>
            </p:cNvSpPr>
            <p:nvPr/>
          </p:nvSpPr>
          <p:spPr bwMode="auto">
            <a:xfrm>
              <a:off x="3130" y="3687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83" name="Line 47"/>
            <p:cNvSpPr>
              <a:spLocks noChangeShapeType="1"/>
            </p:cNvSpPr>
            <p:nvPr/>
          </p:nvSpPr>
          <p:spPr bwMode="auto">
            <a:xfrm>
              <a:off x="2698" y="3783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84" name="Line 48"/>
            <p:cNvSpPr>
              <a:spLocks noChangeShapeType="1"/>
            </p:cNvSpPr>
            <p:nvPr/>
          </p:nvSpPr>
          <p:spPr bwMode="auto">
            <a:xfrm>
              <a:off x="2842" y="3687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85" name="Line 49"/>
            <p:cNvSpPr>
              <a:spLocks noChangeShapeType="1"/>
            </p:cNvSpPr>
            <p:nvPr/>
          </p:nvSpPr>
          <p:spPr bwMode="auto">
            <a:xfrm flipV="1">
              <a:off x="2554" y="3735"/>
              <a:ext cx="72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86" name="Text Box 50"/>
            <p:cNvSpPr txBox="1">
              <a:spLocks noChangeArrowheads="1"/>
            </p:cNvSpPr>
            <p:nvPr/>
          </p:nvSpPr>
          <p:spPr bwMode="auto">
            <a:xfrm>
              <a:off x="2832" y="350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prstClr val="black"/>
                  </a:solidFill>
                </a:rPr>
                <a:t>E</a:t>
              </a:r>
              <a:endParaRPr lang="en-US" altLang="zh-CN" sz="1600">
                <a:solidFill>
                  <a:prstClr val="black"/>
                </a:solidFill>
              </a:endParaRPr>
            </a:p>
          </p:txBody>
        </p:sp>
      </p:grpSp>
      <p:sp>
        <p:nvSpPr>
          <p:cNvPr id="59437" name="Text Box 51"/>
          <p:cNvSpPr txBox="1">
            <a:spLocks noChangeArrowheads="1"/>
          </p:cNvSpPr>
          <p:nvPr/>
        </p:nvSpPr>
        <p:spPr bwMode="auto">
          <a:xfrm>
            <a:off x="8551863" y="49085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</a:rPr>
              <a:t>R</a:t>
            </a:r>
            <a:endParaRPr lang="en-US" altLang="zh-CN" sz="1600">
              <a:solidFill>
                <a:prstClr val="black"/>
              </a:solidFill>
            </a:endParaRPr>
          </a:p>
        </p:txBody>
      </p:sp>
      <p:sp>
        <p:nvSpPr>
          <p:cNvPr id="59438" name="Line 52"/>
          <p:cNvSpPr>
            <a:spLocks noChangeShapeType="1"/>
          </p:cNvSpPr>
          <p:nvPr/>
        </p:nvSpPr>
        <p:spPr bwMode="auto">
          <a:xfrm>
            <a:off x="852488" y="3095625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39" name="Line 53"/>
          <p:cNvSpPr>
            <a:spLocks noChangeShapeType="1"/>
          </p:cNvSpPr>
          <p:nvPr/>
        </p:nvSpPr>
        <p:spPr bwMode="auto">
          <a:xfrm>
            <a:off x="8110538" y="3186113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40" name="Oval 54"/>
          <p:cNvSpPr>
            <a:spLocks noChangeArrowheads="1"/>
          </p:cNvSpPr>
          <p:nvPr/>
        </p:nvSpPr>
        <p:spPr bwMode="auto">
          <a:xfrm>
            <a:off x="2487613" y="2257425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9441" name="Line 55"/>
          <p:cNvSpPr>
            <a:spLocks noChangeShapeType="1"/>
          </p:cNvSpPr>
          <p:nvPr/>
        </p:nvSpPr>
        <p:spPr bwMode="auto">
          <a:xfrm>
            <a:off x="2640013" y="2562225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42" name="Oval 56"/>
          <p:cNvSpPr>
            <a:spLocks noChangeArrowheads="1"/>
          </p:cNvSpPr>
          <p:nvPr/>
        </p:nvSpPr>
        <p:spPr bwMode="auto">
          <a:xfrm>
            <a:off x="2487613" y="3095625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9443" name="Line 57"/>
          <p:cNvSpPr>
            <a:spLocks noChangeShapeType="1"/>
          </p:cNvSpPr>
          <p:nvPr/>
        </p:nvSpPr>
        <p:spPr bwMode="auto">
          <a:xfrm>
            <a:off x="2640013" y="3400425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44" name="Oval 58"/>
          <p:cNvSpPr>
            <a:spLocks noChangeArrowheads="1"/>
          </p:cNvSpPr>
          <p:nvPr/>
        </p:nvSpPr>
        <p:spPr bwMode="auto">
          <a:xfrm>
            <a:off x="2487613" y="3933825"/>
            <a:ext cx="609600" cy="6096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9445" name="Line 59"/>
          <p:cNvSpPr>
            <a:spLocks noChangeShapeType="1"/>
          </p:cNvSpPr>
          <p:nvPr/>
        </p:nvSpPr>
        <p:spPr bwMode="auto">
          <a:xfrm>
            <a:off x="2640013" y="4238625"/>
            <a:ext cx="3048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573213" y="2257425"/>
            <a:ext cx="5181600" cy="2286000"/>
            <a:chOff x="1162" y="1383"/>
            <a:chExt cx="3264" cy="1440"/>
          </a:xfrm>
        </p:grpSpPr>
        <p:sp>
          <p:nvSpPr>
            <p:cNvPr id="59466" name="Oval 61"/>
            <p:cNvSpPr>
              <a:spLocks noChangeArrowheads="1"/>
            </p:cNvSpPr>
            <p:nvPr/>
          </p:nvSpPr>
          <p:spPr bwMode="auto">
            <a:xfrm>
              <a:off x="1162" y="1383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467" name="Oval 62"/>
            <p:cNvSpPr>
              <a:spLocks noChangeArrowheads="1"/>
            </p:cNvSpPr>
            <p:nvPr/>
          </p:nvSpPr>
          <p:spPr bwMode="auto">
            <a:xfrm>
              <a:off x="1162" y="1911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468" name="Oval 63"/>
            <p:cNvSpPr>
              <a:spLocks noChangeArrowheads="1"/>
            </p:cNvSpPr>
            <p:nvPr/>
          </p:nvSpPr>
          <p:spPr bwMode="auto">
            <a:xfrm>
              <a:off x="1162" y="2439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469" name="Oval 64"/>
            <p:cNvSpPr>
              <a:spLocks noChangeArrowheads="1"/>
            </p:cNvSpPr>
            <p:nvPr/>
          </p:nvSpPr>
          <p:spPr bwMode="auto">
            <a:xfrm>
              <a:off x="4042" y="1383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470" name="Oval 65"/>
            <p:cNvSpPr>
              <a:spLocks noChangeArrowheads="1"/>
            </p:cNvSpPr>
            <p:nvPr/>
          </p:nvSpPr>
          <p:spPr bwMode="auto">
            <a:xfrm>
              <a:off x="4042" y="1911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471" name="Oval 66"/>
            <p:cNvSpPr>
              <a:spLocks noChangeArrowheads="1"/>
            </p:cNvSpPr>
            <p:nvPr/>
          </p:nvSpPr>
          <p:spPr bwMode="auto">
            <a:xfrm>
              <a:off x="4042" y="2439"/>
              <a:ext cx="384" cy="3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472" name="Line 67"/>
            <p:cNvSpPr>
              <a:spLocks noChangeShapeType="1"/>
            </p:cNvSpPr>
            <p:nvPr/>
          </p:nvSpPr>
          <p:spPr bwMode="auto">
            <a:xfrm>
              <a:off x="1258" y="1575"/>
              <a:ext cx="19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73" name="Line 68"/>
            <p:cNvSpPr>
              <a:spLocks noChangeShapeType="1"/>
            </p:cNvSpPr>
            <p:nvPr/>
          </p:nvSpPr>
          <p:spPr bwMode="auto">
            <a:xfrm>
              <a:off x="1258" y="2103"/>
              <a:ext cx="19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74" name="Line 69"/>
            <p:cNvSpPr>
              <a:spLocks noChangeShapeType="1"/>
            </p:cNvSpPr>
            <p:nvPr/>
          </p:nvSpPr>
          <p:spPr bwMode="auto">
            <a:xfrm>
              <a:off x="1258" y="2631"/>
              <a:ext cx="19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75" name="Line 70"/>
            <p:cNvSpPr>
              <a:spLocks noChangeShapeType="1"/>
            </p:cNvSpPr>
            <p:nvPr/>
          </p:nvSpPr>
          <p:spPr bwMode="auto">
            <a:xfrm>
              <a:off x="4138" y="1575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76" name="Line 71"/>
            <p:cNvSpPr>
              <a:spLocks noChangeShapeType="1"/>
            </p:cNvSpPr>
            <p:nvPr/>
          </p:nvSpPr>
          <p:spPr bwMode="auto">
            <a:xfrm>
              <a:off x="4234" y="1479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77" name="Line 72"/>
            <p:cNvSpPr>
              <a:spLocks noChangeShapeType="1"/>
            </p:cNvSpPr>
            <p:nvPr/>
          </p:nvSpPr>
          <p:spPr bwMode="auto">
            <a:xfrm>
              <a:off x="4138" y="2103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78" name="Line 73"/>
            <p:cNvSpPr>
              <a:spLocks noChangeShapeType="1"/>
            </p:cNvSpPr>
            <p:nvPr/>
          </p:nvSpPr>
          <p:spPr bwMode="auto">
            <a:xfrm>
              <a:off x="4234" y="2007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79" name="Line 74"/>
            <p:cNvSpPr>
              <a:spLocks noChangeShapeType="1"/>
            </p:cNvSpPr>
            <p:nvPr/>
          </p:nvSpPr>
          <p:spPr bwMode="auto">
            <a:xfrm>
              <a:off x="4138" y="2631"/>
              <a:ext cx="19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80" name="Line 75"/>
            <p:cNvSpPr>
              <a:spLocks noChangeShapeType="1"/>
            </p:cNvSpPr>
            <p:nvPr/>
          </p:nvSpPr>
          <p:spPr bwMode="auto">
            <a:xfrm>
              <a:off x="4234" y="2535"/>
              <a:ext cx="0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608138" y="1443038"/>
            <a:ext cx="5654675" cy="3590925"/>
            <a:chOff x="1008" y="801"/>
            <a:chExt cx="3562" cy="2262"/>
          </a:xfrm>
        </p:grpSpPr>
        <p:sp>
          <p:nvSpPr>
            <p:cNvPr id="59458" name="Line 77"/>
            <p:cNvSpPr>
              <a:spLocks noChangeShapeType="1"/>
            </p:cNvSpPr>
            <p:nvPr/>
          </p:nvSpPr>
          <p:spPr bwMode="auto">
            <a:xfrm flipH="1">
              <a:off x="1008" y="1104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9459" name="Group 78"/>
            <p:cNvGrpSpPr>
              <a:grpSpLocks/>
            </p:cNvGrpSpPr>
            <p:nvPr/>
          </p:nvGrpSpPr>
          <p:grpSpPr bwMode="auto">
            <a:xfrm>
              <a:off x="1018" y="801"/>
              <a:ext cx="3552" cy="2262"/>
              <a:chOff x="1018" y="801"/>
              <a:chExt cx="3552" cy="2262"/>
            </a:xfrm>
          </p:grpSpPr>
          <p:sp>
            <p:nvSpPr>
              <p:cNvPr id="59460" name="Line 79"/>
              <p:cNvSpPr>
                <a:spLocks noChangeShapeType="1"/>
              </p:cNvSpPr>
              <p:nvPr/>
            </p:nvSpPr>
            <p:spPr bwMode="auto">
              <a:xfrm>
                <a:off x="1018" y="1287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461" name="Line 80"/>
              <p:cNvSpPr>
                <a:spLocks noChangeShapeType="1"/>
              </p:cNvSpPr>
              <p:nvPr/>
            </p:nvSpPr>
            <p:spPr bwMode="auto">
              <a:xfrm flipV="1">
                <a:off x="1018" y="903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462" name="Line 81"/>
              <p:cNvSpPr>
                <a:spLocks noChangeShapeType="1"/>
              </p:cNvSpPr>
              <p:nvPr/>
            </p:nvSpPr>
            <p:spPr bwMode="auto">
              <a:xfrm flipV="1">
                <a:off x="4570" y="807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463" name="Line 82"/>
              <p:cNvSpPr>
                <a:spLocks noChangeShapeType="1"/>
              </p:cNvSpPr>
              <p:nvPr/>
            </p:nvSpPr>
            <p:spPr bwMode="auto">
              <a:xfrm>
                <a:off x="2832" y="1104"/>
                <a:ext cx="17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9464" name="Text Box 83"/>
              <p:cNvSpPr txBox="1">
                <a:spLocks noChangeArrowheads="1"/>
              </p:cNvSpPr>
              <p:nvPr/>
            </p:nvSpPr>
            <p:spPr bwMode="auto">
              <a:xfrm>
                <a:off x="1705" y="801"/>
                <a:ext cx="257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势垒区变宽、势垒高度增高</a:t>
                </a:r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465" name="Line 84"/>
              <p:cNvSpPr>
                <a:spLocks noChangeShapeType="1"/>
              </p:cNvSpPr>
              <p:nvPr/>
            </p:nvSpPr>
            <p:spPr bwMode="auto">
              <a:xfrm>
                <a:off x="4570" y="1239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9448" name="Line 85"/>
          <p:cNvSpPr>
            <a:spLocks noChangeShapeType="1"/>
          </p:cNvSpPr>
          <p:nvPr/>
        </p:nvSpPr>
        <p:spPr bwMode="auto">
          <a:xfrm flipV="1">
            <a:off x="1600200" y="2971800"/>
            <a:ext cx="575627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9449" name="Line 86"/>
          <p:cNvSpPr>
            <a:spLocks noChangeShapeType="1"/>
          </p:cNvSpPr>
          <p:nvPr/>
        </p:nvSpPr>
        <p:spPr bwMode="auto">
          <a:xfrm flipH="1" flipV="1">
            <a:off x="1447800" y="3857625"/>
            <a:ext cx="5764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3783013" y="5273675"/>
            <a:ext cx="4478337" cy="369888"/>
            <a:chOff x="2410" y="3283"/>
            <a:chExt cx="2821" cy="233"/>
          </a:xfrm>
        </p:grpSpPr>
        <p:sp>
          <p:nvSpPr>
            <p:cNvPr id="59456" name="Text Box 88"/>
            <p:cNvSpPr txBox="1">
              <a:spLocks noChangeArrowheads="1"/>
            </p:cNvSpPr>
            <p:nvPr/>
          </p:nvSpPr>
          <p:spPr bwMode="auto">
            <a:xfrm>
              <a:off x="3141" y="3283"/>
              <a:ext cx="20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FF0000"/>
                  </a:solidFill>
                </a:rPr>
                <a:t>外加电场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9457" name="Line 89"/>
            <p:cNvSpPr>
              <a:spLocks noChangeShapeType="1"/>
            </p:cNvSpPr>
            <p:nvPr/>
          </p:nvSpPr>
          <p:spPr bwMode="auto">
            <a:xfrm flipH="1">
              <a:off x="2410" y="3399"/>
              <a:ext cx="76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-36513" y="4778375"/>
            <a:ext cx="461963" cy="762000"/>
            <a:chOff x="20" y="2988"/>
            <a:chExt cx="291" cy="480"/>
          </a:xfrm>
        </p:grpSpPr>
        <p:sp>
          <p:nvSpPr>
            <p:cNvPr id="59454" name="Text Box 91"/>
            <p:cNvSpPr txBox="1">
              <a:spLocks noChangeArrowheads="1"/>
            </p:cNvSpPr>
            <p:nvPr/>
          </p:nvSpPr>
          <p:spPr bwMode="auto">
            <a:xfrm>
              <a:off x="20" y="2988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 i="1">
                  <a:solidFill>
                    <a:srgbClr val="C0504D"/>
                  </a:solidFill>
                </a:rPr>
                <a:t>I</a:t>
              </a:r>
              <a:r>
                <a:rPr lang="en-US" altLang="zh-CN" sz="2000" b="1" baseline="-25000">
                  <a:solidFill>
                    <a:srgbClr val="C0504D"/>
                  </a:solidFill>
                </a:rPr>
                <a:t>R</a:t>
              </a:r>
            </a:p>
          </p:txBody>
        </p:sp>
        <p:sp>
          <p:nvSpPr>
            <p:cNvPr id="59455" name="Line 92"/>
            <p:cNvSpPr>
              <a:spLocks noChangeShapeType="1"/>
            </p:cNvSpPr>
            <p:nvPr/>
          </p:nvSpPr>
          <p:spPr bwMode="auto">
            <a:xfrm>
              <a:off x="304" y="3036"/>
              <a:ext cx="0" cy="43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9452" name="Text Box 93"/>
          <p:cNvSpPr txBox="1">
            <a:spLocks noChangeArrowheads="1"/>
          </p:cNvSpPr>
          <p:nvPr/>
        </p:nvSpPr>
        <p:spPr bwMode="auto">
          <a:xfrm>
            <a:off x="5292725" y="5659438"/>
            <a:ext cx="291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</a:rPr>
              <a:t>(2)</a:t>
            </a:r>
            <a:r>
              <a:rPr lang="en-US" altLang="zh-CN" sz="2800" b="1">
                <a:solidFill>
                  <a:srgbClr val="FFFF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</a:rPr>
              <a:t>外加反向电压</a:t>
            </a:r>
          </a:p>
        </p:txBody>
      </p:sp>
      <p:sp>
        <p:nvSpPr>
          <p:cNvPr id="59453" name="Rectangle 33"/>
          <p:cNvSpPr txBox="1">
            <a:spLocks noChangeArrowheads="1"/>
          </p:cNvSpPr>
          <p:nvPr/>
        </p:nvSpPr>
        <p:spPr bwMode="auto">
          <a:xfrm>
            <a:off x="609600" y="227013"/>
            <a:ext cx="8229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外加反向偏压下</a:t>
            </a:r>
            <a:endParaRPr lang="zh-CN" altLang="en-US" sz="44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75FB2-3DD5-4014-B2B4-1B065C150AB8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34182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反向偏压时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67200"/>
            <a:ext cx="8458200" cy="1863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势垒增高为</a:t>
            </a:r>
            <a:r>
              <a:rPr lang="en-US" altLang="zh-CN" sz="2400" dirty="0" smtClean="0"/>
              <a:t>q(V</a:t>
            </a:r>
            <a:r>
              <a:rPr lang="en-US" altLang="zh-CN" sz="2400" baseline="-25000" dirty="0" smtClean="0"/>
              <a:t>D</a:t>
            </a:r>
            <a:r>
              <a:rPr lang="en-US" altLang="zh-CN" sz="2400" dirty="0" smtClean="0"/>
              <a:t>+V)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J</a:t>
            </a:r>
            <a:r>
              <a:rPr lang="zh-CN" altLang="en-US" sz="2400" baseline="-25000" dirty="0" smtClean="0"/>
              <a:t>扩</a:t>
            </a:r>
            <a:r>
              <a:rPr lang="en-US" altLang="zh-CN" sz="2400" dirty="0" smtClean="0"/>
              <a:t>&lt;J</a:t>
            </a:r>
            <a:r>
              <a:rPr lang="zh-CN" altLang="en-US" sz="2400" baseline="-25000" dirty="0" smtClean="0"/>
              <a:t>漂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P</a:t>
            </a:r>
            <a:r>
              <a:rPr lang="zh-CN" altLang="en-US" sz="2400" dirty="0" smtClean="0"/>
              <a:t>区的电子扩散电流、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区的空穴扩散电流：</a:t>
            </a:r>
            <a:r>
              <a:rPr lang="zh-CN" altLang="en-US" sz="2400" b="1" dirty="0" smtClean="0"/>
              <a:t>少数载流子的抽取和吸出</a:t>
            </a:r>
            <a:r>
              <a:rPr lang="en-US" altLang="zh-CN" sz="2400" dirty="0" smtClean="0"/>
              <a:t>-n</a:t>
            </a:r>
            <a:r>
              <a:rPr lang="zh-CN" altLang="en-US" sz="2400" dirty="0" smtClean="0"/>
              <a:t>区的空穴被势垒区的强电场驱向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区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pn</a:t>
            </a:r>
            <a:r>
              <a:rPr lang="zh-CN" altLang="en-US" sz="2400" dirty="0" smtClean="0"/>
              <a:t>结的电流小，且趋于不变。</a:t>
            </a:r>
          </a:p>
        </p:txBody>
      </p:sp>
      <p:sp>
        <p:nvSpPr>
          <p:cNvPr id="6042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6C8EDA-4180-4EDD-A0EA-F790F1815DE1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0421" name="Group 4"/>
          <p:cNvGrpSpPr>
            <a:grpSpLocks/>
          </p:cNvGrpSpPr>
          <p:nvPr/>
        </p:nvGrpSpPr>
        <p:grpSpPr bwMode="auto">
          <a:xfrm>
            <a:off x="1219200" y="2057400"/>
            <a:ext cx="6553201" cy="2057400"/>
            <a:chOff x="864" y="912"/>
            <a:chExt cx="4128" cy="1296"/>
          </a:xfrm>
        </p:grpSpPr>
        <p:sp>
          <p:nvSpPr>
            <p:cNvPr id="60422" name="Line 5"/>
            <p:cNvSpPr>
              <a:spLocks noChangeShapeType="1"/>
            </p:cNvSpPr>
            <p:nvPr/>
          </p:nvSpPr>
          <p:spPr bwMode="auto">
            <a:xfrm>
              <a:off x="864" y="912"/>
              <a:ext cx="134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23" name="Line 6"/>
            <p:cNvSpPr>
              <a:spLocks noChangeShapeType="1"/>
            </p:cNvSpPr>
            <p:nvPr/>
          </p:nvSpPr>
          <p:spPr bwMode="auto">
            <a:xfrm>
              <a:off x="912" y="1392"/>
              <a:ext cx="12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24" name="Line 7"/>
            <p:cNvSpPr>
              <a:spLocks noChangeShapeType="1"/>
            </p:cNvSpPr>
            <p:nvPr/>
          </p:nvSpPr>
          <p:spPr bwMode="auto">
            <a:xfrm>
              <a:off x="2208" y="1392"/>
              <a:ext cx="480" cy="48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25" name="Line 8"/>
            <p:cNvSpPr>
              <a:spLocks noChangeShapeType="1"/>
            </p:cNvSpPr>
            <p:nvPr/>
          </p:nvSpPr>
          <p:spPr bwMode="auto">
            <a:xfrm>
              <a:off x="2208" y="912"/>
              <a:ext cx="528" cy="528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26" name="Line 9"/>
            <p:cNvSpPr>
              <a:spLocks noChangeShapeType="1"/>
            </p:cNvSpPr>
            <p:nvPr/>
          </p:nvSpPr>
          <p:spPr bwMode="auto">
            <a:xfrm>
              <a:off x="2784" y="1440"/>
              <a:ext cx="100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27" name="Line 10"/>
            <p:cNvSpPr>
              <a:spLocks noChangeShapeType="1"/>
            </p:cNvSpPr>
            <p:nvPr/>
          </p:nvSpPr>
          <p:spPr bwMode="auto">
            <a:xfrm>
              <a:off x="2688" y="1872"/>
              <a:ext cx="115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28" name="Line 11"/>
            <p:cNvSpPr>
              <a:spLocks noChangeShapeType="1"/>
            </p:cNvSpPr>
            <p:nvPr/>
          </p:nvSpPr>
          <p:spPr bwMode="auto">
            <a:xfrm>
              <a:off x="2208" y="912"/>
              <a:ext cx="576" cy="7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29" name="Line 12"/>
            <p:cNvSpPr>
              <a:spLocks noChangeShapeType="1"/>
            </p:cNvSpPr>
            <p:nvPr/>
          </p:nvSpPr>
          <p:spPr bwMode="auto">
            <a:xfrm>
              <a:off x="2784" y="1680"/>
              <a:ext cx="110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30" name="Line 13"/>
            <p:cNvSpPr>
              <a:spLocks noChangeShapeType="1"/>
            </p:cNvSpPr>
            <p:nvPr/>
          </p:nvSpPr>
          <p:spPr bwMode="auto">
            <a:xfrm>
              <a:off x="2208" y="1392"/>
              <a:ext cx="576" cy="81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31" name="Line 14"/>
            <p:cNvSpPr>
              <a:spLocks noChangeShapeType="1"/>
            </p:cNvSpPr>
            <p:nvPr/>
          </p:nvSpPr>
          <p:spPr bwMode="auto">
            <a:xfrm>
              <a:off x="2784" y="2208"/>
              <a:ext cx="115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32" name="Line 15"/>
            <p:cNvSpPr>
              <a:spLocks noChangeShapeType="1"/>
            </p:cNvSpPr>
            <p:nvPr/>
          </p:nvSpPr>
          <p:spPr bwMode="auto">
            <a:xfrm>
              <a:off x="2208" y="912"/>
              <a:ext cx="2496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33" name="Line 16"/>
            <p:cNvSpPr>
              <a:spLocks noChangeShapeType="1"/>
            </p:cNvSpPr>
            <p:nvPr/>
          </p:nvSpPr>
          <p:spPr bwMode="auto">
            <a:xfrm>
              <a:off x="2880" y="912"/>
              <a:ext cx="0" cy="528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34" name="Text Box 17"/>
            <p:cNvSpPr txBox="1">
              <a:spLocks noChangeArrowheads="1"/>
            </p:cNvSpPr>
            <p:nvPr/>
          </p:nvSpPr>
          <p:spPr bwMode="auto">
            <a:xfrm>
              <a:off x="2870" y="1034"/>
              <a:ext cx="4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</a:rPr>
                <a:t>qV</a:t>
              </a:r>
              <a:r>
                <a:rPr kumimoji="1" lang="en-US" altLang="zh-CN" sz="2400" baseline="-25000">
                  <a:solidFill>
                    <a:srgbClr val="0033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35" name="Line 18"/>
            <p:cNvSpPr>
              <a:spLocks noChangeShapeType="1"/>
            </p:cNvSpPr>
            <p:nvPr/>
          </p:nvSpPr>
          <p:spPr bwMode="auto">
            <a:xfrm>
              <a:off x="3840" y="1680"/>
              <a:ext cx="91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36" name="Line 19"/>
            <p:cNvSpPr>
              <a:spLocks noChangeShapeType="1"/>
            </p:cNvSpPr>
            <p:nvPr/>
          </p:nvSpPr>
          <p:spPr bwMode="auto">
            <a:xfrm>
              <a:off x="3984" y="912"/>
              <a:ext cx="0" cy="768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37" name="Text Box 20"/>
            <p:cNvSpPr txBox="1">
              <a:spLocks noChangeArrowheads="1"/>
            </p:cNvSpPr>
            <p:nvPr/>
          </p:nvSpPr>
          <p:spPr bwMode="auto">
            <a:xfrm>
              <a:off x="4118" y="1274"/>
              <a:ext cx="8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>
                  <a:solidFill>
                    <a:srgbClr val="003300"/>
                  </a:solidFill>
                  <a:latin typeface="Times New Roman" panose="02020603050405020304" pitchFamily="18" charset="0"/>
                </a:rPr>
                <a:t>q(V</a:t>
              </a:r>
              <a:r>
                <a:rPr kumimoji="1" lang="en-US" altLang="zh-CN" sz="2400" baseline="-25000" dirty="0">
                  <a:solidFill>
                    <a:srgbClr val="0033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dirty="0">
                  <a:solidFill>
                    <a:srgbClr val="0033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solidFill>
                    <a:srgbClr val="003300"/>
                  </a:solidFill>
                  <a:latin typeface="Times New Roman" panose="02020603050405020304" pitchFamily="18" charset="0"/>
                </a:rPr>
                <a:t>+V</a:t>
              </a:r>
              <a:r>
                <a:rPr kumimoji="1" lang="en-US" altLang="zh-CN" sz="2400" dirty="0">
                  <a:solidFill>
                    <a:srgbClr val="0033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50815" y="157336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106988" y="157336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8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Rectangle 5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48794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571500" y="852488"/>
            <a:ext cx="8229600" cy="6858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本章主要内容</a:t>
            </a:r>
          </a:p>
        </p:txBody>
      </p:sp>
      <p:sp>
        <p:nvSpPr>
          <p:cNvPr id="1048795" name="Rectangle 9"/>
          <p:cNvSpPr>
            <a:spLocks noChangeArrowheads="1"/>
          </p:cNvSpPr>
          <p:nvPr/>
        </p:nvSpPr>
        <p:spPr bwMode="auto">
          <a:xfrm>
            <a:off x="571500" y="1905000"/>
            <a:ext cx="7848600" cy="44815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80000"/>
              </a:lnSpc>
              <a:spcBef>
                <a:spcPct val="50000"/>
              </a:spcBef>
              <a:spcAft>
                <a:spcPct val="0"/>
              </a:spcAft>
              <a:buClr>
                <a:srgbClr val="669966"/>
              </a:buClr>
              <a:buSzPct val="75000"/>
            </a:pPr>
            <a:r>
              <a:rPr lang="en-US" altLang="zh-CN" sz="3200" dirty="0" smtClean="0">
                <a:solidFill>
                  <a:srgbClr val="000000"/>
                </a:solidFill>
              </a:rPr>
              <a:t> 6.1 </a:t>
            </a:r>
            <a:r>
              <a:rPr lang="en-US" altLang="zh-CN" sz="3200" dirty="0" err="1">
                <a:solidFill>
                  <a:srgbClr val="000000"/>
                </a:solidFill>
              </a:rPr>
              <a:t>pn</a:t>
            </a:r>
            <a:r>
              <a:rPr lang="zh-CN" altLang="en-US" sz="3200" dirty="0">
                <a:solidFill>
                  <a:srgbClr val="000000"/>
                </a:solidFill>
              </a:rPr>
              <a:t>结及其能带图；</a:t>
            </a:r>
          </a:p>
          <a:p>
            <a:pPr eaLnBrk="0" fontAlgn="base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6.2 </a:t>
            </a:r>
            <a:r>
              <a:rPr lang="en-US" altLang="zh-CN" sz="3200" dirty="0" err="1">
                <a:solidFill>
                  <a:srgbClr val="000000"/>
                </a:solidFill>
              </a:rPr>
              <a:t>pn</a:t>
            </a:r>
            <a:r>
              <a:rPr lang="zh-CN" altLang="en-US" sz="3200" dirty="0">
                <a:solidFill>
                  <a:srgbClr val="000000"/>
                </a:solidFill>
              </a:rPr>
              <a:t>结电流、电压特性；</a:t>
            </a:r>
          </a:p>
          <a:p>
            <a:pPr eaLnBrk="0" fontAlgn="base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6.3 </a:t>
            </a:r>
            <a:r>
              <a:rPr lang="en-US" altLang="zh-CN" sz="3200" dirty="0" err="1">
                <a:solidFill>
                  <a:srgbClr val="000000"/>
                </a:solidFill>
              </a:rPr>
              <a:t>pn</a:t>
            </a:r>
            <a:r>
              <a:rPr lang="zh-CN" altLang="en-US" sz="3200" dirty="0">
                <a:solidFill>
                  <a:srgbClr val="000000"/>
                </a:solidFill>
              </a:rPr>
              <a:t>结电容；</a:t>
            </a:r>
          </a:p>
          <a:p>
            <a:pPr eaLnBrk="0" fontAlgn="base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6.4 </a:t>
            </a:r>
            <a:r>
              <a:rPr lang="en-US" altLang="zh-CN" sz="3200" dirty="0" err="1">
                <a:solidFill>
                  <a:srgbClr val="000000"/>
                </a:solidFill>
              </a:rPr>
              <a:t>pn</a:t>
            </a:r>
            <a:r>
              <a:rPr lang="zh-CN" altLang="en-US" sz="3200" dirty="0">
                <a:solidFill>
                  <a:srgbClr val="000000"/>
                </a:solidFill>
              </a:rPr>
              <a:t>结击穿特性；</a:t>
            </a:r>
          </a:p>
          <a:p>
            <a:pPr eaLnBrk="0" fontAlgn="base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6.5 </a:t>
            </a:r>
            <a:r>
              <a:rPr lang="en-US" altLang="zh-CN" sz="3200" dirty="0" err="1">
                <a:solidFill>
                  <a:srgbClr val="000000"/>
                </a:solidFill>
              </a:rPr>
              <a:t>pn</a:t>
            </a:r>
            <a:r>
              <a:rPr lang="zh-CN" altLang="en-US" sz="3200" dirty="0">
                <a:solidFill>
                  <a:srgbClr val="000000"/>
                </a:solidFill>
              </a:rPr>
              <a:t>隧道特性；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28B-11EF-4FF4-8202-B616024AD795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1.2  </a:t>
            </a:r>
            <a:r>
              <a:rPr lang="zh-CN" altLang="en-US" sz="3600" dirty="0" smtClean="0"/>
              <a:t>外加直流电压下，</a:t>
            </a:r>
            <a:r>
              <a:rPr lang="en-US" altLang="zh-CN" sz="3600" dirty="0" smtClean="0"/>
              <a:t>pn</a:t>
            </a:r>
            <a:r>
              <a:rPr lang="zh-CN" altLang="en-US" sz="3600" dirty="0" smtClean="0"/>
              <a:t>结的能带图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932040" y="1628800"/>
            <a:ext cx="4608512" cy="2549525"/>
          </a:xfrm>
        </p:spPr>
        <p:txBody>
          <a:bodyPr/>
          <a:lstStyle/>
          <a:p>
            <a:r>
              <a:rPr lang="zh-CN" altLang="en-US" sz="2000" dirty="0" smtClean="0"/>
              <a:t>正向偏压下：</a:t>
            </a:r>
          </a:p>
          <a:p>
            <a:pPr lvl="1"/>
            <a:r>
              <a:rPr lang="zh-CN" altLang="en-US" sz="2000" dirty="0" smtClean="0"/>
              <a:t>准费米能级替代</a:t>
            </a:r>
          </a:p>
          <a:p>
            <a:pPr lvl="1"/>
            <a:r>
              <a:rPr lang="zh-CN" altLang="en-US" sz="2000" b="1" dirty="0" smtClean="0"/>
              <a:t>准费米能级变化发生在扩散区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6391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9A961F-CFEE-4665-9C8C-BB56EB1A0035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747330"/>
              </p:ext>
            </p:extLst>
          </p:nvPr>
        </p:nvGraphicFramePr>
        <p:xfrm>
          <a:off x="5868144" y="2780928"/>
          <a:ext cx="2082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1" name="公式" r:id="rId3" imgW="965200" imgH="241300" progId="Equation.3">
                  <p:embed/>
                </p:oleObj>
              </mc:Choice>
              <mc:Fallback>
                <p:oleObj name="公式" r:id="rId3" imgW="965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780928"/>
                        <a:ext cx="2082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2" name="Group 5"/>
          <p:cNvGrpSpPr>
            <a:grpSpLocks/>
          </p:cNvGrpSpPr>
          <p:nvPr/>
        </p:nvGrpSpPr>
        <p:grpSpPr bwMode="auto">
          <a:xfrm>
            <a:off x="323528" y="1484784"/>
            <a:ext cx="4768850" cy="2438400"/>
            <a:chOff x="1460" y="1152"/>
            <a:chExt cx="3004" cy="1536"/>
          </a:xfrm>
        </p:grpSpPr>
        <p:sp>
          <p:nvSpPr>
            <p:cNvPr id="16393" name="Line 6"/>
            <p:cNvSpPr>
              <a:spLocks noChangeShapeType="1"/>
            </p:cNvSpPr>
            <p:nvPr/>
          </p:nvSpPr>
          <p:spPr bwMode="auto">
            <a:xfrm>
              <a:off x="1779" y="1632"/>
              <a:ext cx="9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4" name="Line 7"/>
            <p:cNvSpPr>
              <a:spLocks noChangeShapeType="1"/>
            </p:cNvSpPr>
            <p:nvPr/>
          </p:nvSpPr>
          <p:spPr bwMode="auto">
            <a:xfrm>
              <a:off x="2748" y="1632"/>
              <a:ext cx="32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5" name="Line 8"/>
            <p:cNvSpPr>
              <a:spLocks noChangeShapeType="1"/>
            </p:cNvSpPr>
            <p:nvPr/>
          </p:nvSpPr>
          <p:spPr bwMode="auto">
            <a:xfrm>
              <a:off x="3072" y="1824"/>
              <a:ext cx="1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>
              <a:off x="2748" y="1632"/>
              <a:ext cx="13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 flipH="1">
              <a:off x="3635" y="1632"/>
              <a:ext cx="1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8" name="Text Box 11"/>
            <p:cNvSpPr txBox="1">
              <a:spLocks noChangeArrowheads="1"/>
            </p:cNvSpPr>
            <p:nvPr/>
          </p:nvSpPr>
          <p:spPr bwMode="auto">
            <a:xfrm>
              <a:off x="3648" y="157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q(V</a:t>
              </a:r>
              <a:r>
                <a:rPr kumimoji="1" lang="en-US" altLang="zh-CN" sz="2000" b="1" i="1" baseline="-25000">
                  <a:solidFill>
                    <a:prstClr val="black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zh-CN" altLang="en-US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0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V)</a:t>
              </a:r>
              <a:endParaRPr kumimoji="1" lang="en-US" altLang="zh-CN" sz="2400" b="1" i="1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1779" y="2155"/>
              <a:ext cx="2306" cy="197"/>
              <a:chOff x="2739" y="3211"/>
              <a:chExt cx="2306" cy="197"/>
            </a:xfrm>
          </p:grpSpPr>
          <p:sp>
            <p:nvSpPr>
              <p:cNvPr id="16418" name="Line 13"/>
              <p:cNvSpPr>
                <a:spLocks noChangeShapeType="1"/>
              </p:cNvSpPr>
              <p:nvPr/>
            </p:nvSpPr>
            <p:spPr bwMode="auto">
              <a:xfrm>
                <a:off x="2739" y="3211"/>
                <a:ext cx="9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19" name="Line 14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32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20" name="Line 15"/>
              <p:cNvSpPr>
                <a:spLocks noChangeShapeType="1"/>
              </p:cNvSpPr>
              <p:nvPr/>
            </p:nvSpPr>
            <p:spPr bwMode="auto">
              <a:xfrm>
                <a:off x="4020" y="3408"/>
                <a:ext cx="10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2736" y="187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2736" y="139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3072" y="139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1776" y="206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flipV="1">
              <a:off x="3072" y="1872"/>
              <a:ext cx="5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H="1">
              <a:off x="2208" y="1872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1460" y="1511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prstClr val="black"/>
                  </a:solidFill>
                </a:rPr>
                <a:t>E</a:t>
              </a:r>
              <a:r>
                <a:rPr lang="en-US" altLang="zh-CN" b="1" i="1" baseline="-25000">
                  <a:solidFill>
                    <a:prstClr val="black"/>
                  </a:solidFill>
                </a:rPr>
                <a:t>cp</a:t>
              </a:r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1460" y="2025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prstClr val="black"/>
                  </a:solidFill>
                </a:rPr>
                <a:t>E</a:t>
              </a:r>
              <a:r>
                <a:rPr lang="en-US" altLang="zh-CN" b="1" i="1" baseline="-25000">
                  <a:solidFill>
                    <a:prstClr val="black"/>
                  </a:solidFill>
                </a:rPr>
                <a:t>vp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4072" y="2256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prstClr val="black"/>
                  </a:solidFill>
                </a:rPr>
                <a:t>E</a:t>
              </a:r>
              <a:r>
                <a:rPr lang="en-US" altLang="zh-CN" b="1" i="1" baseline="-25000">
                  <a:solidFill>
                    <a:prstClr val="black"/>
                  </a:solidFill>
                </a:rPr>
                <a:t>vn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4120" y="1728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prstClr val="black"/>
                  </a:solidFill>
                </a:rPr>
                <a:t>E</a:t>
              </a:r>
              <a:r>
                <a:rPr lang="en-US" altLang="zh-CN" b="1" i="1" baseline="-25000">
                  <a:solidFill>
                    <a:prstClr val="black"/>
                  </a:solidFill>
                </a:rPr>
                <a:t>cn</a:t>
              </a:r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336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3094" y="1392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prstClr val="black"/>
                  </a:solidFill>
                </a:rPr>
                <a:t>L</a:t>
              </a:r>
              <a:r>
                <a:rPr lang="en-US" altLang="zh-CN" b="1" i="1" baseline="-25000">
                  <a:solidFill>
                    <a:prstClr val="black"/>
                  </a:solidFill>
                </a:rPr>
                <a:t>p</a:t>
              </a:r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2454" y="1344"/>
              <a:ext cx="2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prstClr val="black"/>
                  </a:solidFill>
                </a:rPr>
                <a:t>L</a:t>
              </a:r>
              <a:r>
                <a:rPr lang="en-US" altLang="zh-CN" b="1" i="1" baseline="-25000">
                  <a:solidFill>
                    <a:prstClr val="black"/>
                  </a:solidFill>
                </a:rPr>
                <a:t>n</a:t>
              </a:r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240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2985" y="1161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prstClr val="black"/>
                  </a:solidFill>
                </a:rPr>
                <a:t>n’</a:t>
              </a:r>
              <a:endParaRPr lang="en-US" altLang="zh-CN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16415" name="Text Box 31"/>
            <p:cNvSpPr txBox="1">
              <a:spLocks noChangeArrowheads="1"/>
            </p:cNvSpPr>
            <p:nvPr/>
          </p:nvSpPr>
          <p:spPr bwMode="auto">
            <a:xfrm>
              <a:off x="2640" y="1152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prstClr val="black"/>
                  </a:solidFill>
                </a:rPr>
                <a:t>p’</a:t>
              </a:r>
              <a:endParaRPr lang="en-US" altLang="zh-CN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16416" name="Text Box 32"/>
            <p:cNvSpPr txBox="1">
              <a:spLocks noChangeArrowheads="1"/>
            </p:cNvSpPr>
            <p:nvPr/>
          </p:nvSpPr>
          <p:spPr bwMode="auto">
            <a:xfrm>
              <a:off x="2976" y="245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prstClr val="black"/>
                  </a:solidFill>
                </a:rPr>
                <a:t>n</a:t>
              </a:r>
              <a:endParaRPr lang="en-US" altLang="zh-CN" b="1" i="1" baseline="-25000">
                <a:solidFill>
                  <a:prstClr val="black"/>
                </a:solidFill>
              </a:endParaRPr>
            </a:p>
          </p:txBody>
        </p:sp>
        <p:sp>
          <p:nvSpPr>
            <p:cNvPr id="16417" name="Text Box 33"/>
            <p:cNvSpPr txBox="1">
              <a:spLocks noChangeArrowheads="1"/>
            </p:cNvSpPr>
            <p:nvPr/>
          </p:nvSpPr>
          <p:spPr bwMode="auto">
            <a:xfrm>
              <a:off x="2640" y="244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prstClr val="black"/>
                  </a:solidFill>
                </a:rPr>
                <a:t>p</a:t>
              </a:r>
              <a:endParaRPr lang="en-US" altLang="zh-CN" b="1" i="1" baseline="-2500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638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085589"/>
              </p:ext>
            </p:extLst>
          </p:nvPr>
        </p:nvGraphicFramePr>
        <p:xfrm>
          <a:off x="4025578" y="2627784"/>
          <a:ext cx="36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2" name="公式" r:id="rId5" imgW="215806" imgH="228501" progId="Equation.3">
                  <p:embed/>
                </p:oleObj>
              </mc:Choice>
              <mc:Fallback>
                <p:oleObj name="公式" r:id="rId5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578" y="2627784"/>
                        <a:ext cx="3603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197"/>
              </p:ext>
            </p:extLst>
          </p:nvPr>
        </p:nvGraphicFramePr>
        <p:xfrm>
          <a:off x="901378" y="2551584"/>
          <a:ext cx="36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3" name="公式" r:id="rId7" imgW="215806" imgH="228501" progId="Equation.3">
                  <p:embed/>
                </p:oleObj>
              </mc:Choice>
              <mc:Fallback>
                <p:oleObj name="公式" r:id="rId7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378" y="2551584"/>
                        <a:ext cx="3603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0887" y="4581128"/>
            <a:ext cx="89178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空穴扩散区：电子浓度高，电子的准费米能级变化小，看做</a:t>
            </a:r>
            <a:r>
              <a:rPr lang="zh-CN" altLang="en-US" sz="2000" b="1" dirty="0" smtClean="0"/>
              <a:t>不变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从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区注入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区的空穴，在边界处浓度很大，随着深入内部，因为和电子复合，</a:t>
            </a:r>
            <a:endParaRPr lang="en-US" altLang="zh-CN" sz="2000" dirty="0" smtClean="0"/>
          </a:p>
          <a:p>
            <a:r>
              <a:rPr lang="zh-CN" altLang="en-US" sz="2000" dirty="0" smtClean="0"/>
              <a:t>空穴浓度逐渐减小，则空穴的准费米能级为</a:t>
            </a:r>
            <a:r>
              <a:rPr lang="zh-CN" altLang="en-US" sz="2000" b="1" dirty="0" smtClean="0"/>
              <a:t>斜线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72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EAFDFF-3840-4AF7-BA29-D98FEF63A4F7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228600" y="4343400"/>
            <a:ext cx="8458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8050" indent="-4365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EEECE1"/>
              </a:buClr>
              <a:buSzPct val="70000"/>
              <a:buFont typeface="Wingdings" panose="05000000000000000000" pitchFamily="2" charset="2"/>
              <a:buChar char="o"/>
            </a:pPr>
            <a:r>
              <a:rPr lang="zh-CN" altLang="en-US" sz="3200" dirty="0">
                <a:solidFill>
                  <a:prstClr val="black"/>
                </a:solidFill>
                <a:latin typeface="Times New Roman" panose="02020603050405020304" pitchFamily="18" charset="0"/>
              </a:rPr>
              <a:t>反向偏压下：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准费米能级变化与正偏时相似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 不同：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2590800" y="5459413"/>
          <a:ext cx="14478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2" name="公式" r:id="rId3" imgW="622030" imgH="241195" progId="Equation.3">
                  <p:embed/>
                </p:oleObj>
              </mc:Choice>
              <mc:Fallback>
                <p:oleObj name="公式" r:id="rId3" imgW="62203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59413"/>
                        <a:ext cx="14478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2366963" y="2590800"/>
            <a:ext cx="153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17" name="Line 6"/>
          <p:cNvSpPr>
            <a:spLocks noChangeShapeType="1"/>
          </p:cNvSpPr>
          <p:nvPr/>
        </p:nvSpPr>
        <p:spPr bwMode="auto">
          <a:xfrm>
            <a:off x="3905250" y="2590800"/>
            <a:ext cx="36195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18" name="Line 7"/>
          <p:cNvSpPr>
            <a:spLocks noChangeShapeType="1"/>
          </p:cNvSpPr>
          <p:nvPr/>
        </p:nvSpPr>
        <p:spPr bwMode="auto">
          <a:xfrm>
            <a:off x="4267200" y="30480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19" name="Line 8"/>
          <p:cNvSpPr>
            <a:spLocks noChangeShapeType="1"/>
          </p:cNvSpPr>
          <p:nvPr/>
        </p:nvSpPr>
        <p:spPr bwMode="auto">
          <a:xfrm>
            <a:off x="5124450" y="2590800"/>
            <a:ext cx="15049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20" name="Line 9"/>
          <p:cNvSpPr>
            <a:spLocks noChangeShapeType="1"/>
          </p:cNvSpPr>
          <p:nvPr/>
        </p:nvSpPr>
        <p:spPr bwMode="auto">
          <a:xfrm flipH="1">
            <a:off x="5389563" y="2590800"/>
            <a:ext cx="2063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21" name="Text Box 10"/>
          <p:cNvSpPr txBox="1">
            <a:spLocks noChangeArrowheads="1"/>
          </p:cNvSpPr>
          <p:nvPr/>
        </p:nvSpPr>
        <p:spPr bwMode="auto">
          <a:xfrm>
            <a:off x="6553200" y="25146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q(V</a:t>
            </a:r>
            <a:r>
              <a:rPr kumimoji="1" lang="en-US" altLang="zh-CN" sz="2000" b="1" i="1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000" b="1" i="1">
                <a:solidFill>
                  <a:prstClr val="black"/>
                </a:solidFill>
                <a:latin typeface="Times New Roman" panose="02020603050405020304" pitchFamily="18" charset="0"/>
              </a:rPr>
              <a:t>+V)</a:t>
            </a:r>
            <a:endParaRPr kumimoji="1" lang="en-US" altLang="zh-CN" sz="2400" b="1" i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2" name="Line 11"/>
          <p:cNvSpPr>
            <a:spLocks noChangeShapeType="1"/>
          </p:cNvSpPr>
          <p:nvPr/>
        </p:nvSpPr>
        <p:spPr bwMode="auto">
          <a:xfrm>
            <a:off x="2366963" y="3124200"/>
            <a:ext cx="153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23" name="Line 12"/>
          <p:cNvSpPr>
            <a:spLocks noChangeShapeType="1"/>
          </p:cNvSpPr>
          <p:nvPr/>
        </p:nvSpPr>
        <p:spPr bwMode="auto">
          <a:xfrm>
            <a:off x="4267200" y="3589338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24" name="Line 13"/>
          <p:cNvSpPr>
            <a:spLocks noChangeShapeType="1"/>
          </p:cNvSpPr>
          <p:nvPr/>
        </p:nvSpPr>
        <p:spPr bwMode="auto">
          <a:xfrm>
            <a:off x="2209800" y="2971800"/>
            <a:ext cx="2085977" cy="79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25" name="Line 14"/>
          <p:cNvSpPr>
            <a:spLocks noChangeShapeType="1"/>
          </p:cNvSpPr>
          <p:nvPr/>
        </p:nvSpPr>
        <p:spPr bwMode="auto">
          <a:xfrm>
            <a:off x="38862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26" name="Line 15"/>
          <p:cNvSpPr>
            <a:spLocks noChangeShapeType="1"/>
          </p:cNvSpPr>
          <p:nvPr/>
        </p:nvSpPr>
        <p:spPr bwMode="auto">
          <a:xfrm>
            <a:off x="4281488" y="21717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27" name="Line 16"/>
          <p:cNvSpPr>
            <a:spLocks noChangeShapeType="1"/>
          </p:cNvSpPr>
          <p:nvPr/>
        </p:nvSpPr>
        <p:spPr bwMode="auto">
          <a:xfrm>
            <a:off x="3886200" y="3276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28" name="Line 17"/>
          <p:cNvSpPr>
            <a:spLocks noChangeShapeType="1"/>
          </p:cNvSpPr>
          <p:nvPr/>
        </p:nvSpPr>
        <p:spPr bwMode="auto">
          <a:xfrm>
            <a:off x="4295777" y="2979738"/>
            <a:ext cx="1190623" cy="29686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29" name="Text Box 18"/>
          <p:cNvSpPr txBox="1">
            <a:spLocks noChangeArrowheads="1"/>
          </p:cNvSpPr>
          <p:nvPr/>
        </p:nvSpPr>
        <p:spPr bwMode="auto">
          <a:xfrm>
            <a:off x="1924050" y="2362200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</a:rPr>
              <a:t>E</a:t>
            </a:r>
            <a:r>
              <a:rPr lang="en-US" altLang="zh-CN" b="1" i="1" baseline="-25000">
                <a:solidFill>
                  <a:prstClr val="black"/>
                </a:solidFill>
              </a:rPr>
              <a:t>cp</a:t>
            </a:r>
          </a:p>
        </p:txBody>
      </p:sp>
      <p:sp>
        <p:nvSpPr>
          <p:cNvPr id="17430" name="Text Box 19"/>
          <p:cNvSpPr txBox="1">
            <a:spLocks noChangeArrowheads="1"/>
          </p:cNvSpPr>
          <p:nvPr/>
        </p:nvSpPr>
        <p:spPr bwMode="auto">
          <a:xfrm>
            <a:off x="1860550" y="2895600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</a:rPr>
              <a:t>E</a:t>
            </a:r>
            <a:r>
              <a:rPr lang="en-US" altLang="zh-CN" b="1" i="1" baseline="-25000">
                <a:solidFill>
                  <a:prstClr val="black"/>
                </a:solidFill>
              </a:rPr>
              <a:t>vp</a:t>
            </a:r>
          </a:p>
        </p:txBody>
      </p:sp>
      <p:sp>
        <p:nvSpPr>
          <p:cNvPr id="17431" name="Text Box 20"/>
          <p:cNvSpPr txBox="1">
            <a:spLocks noChangeArrowheads="1"/>
          </p:cNvSpPr>
          <p:nvPr/>
        </p:nvSpPr>
        <p:spPr bwMode="auto">
          <a:xfrm>
            <a:off x="6007100" y="3581400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</a:rPr>
              <a:t>E</a:t>
            </a:r>
            <a:r>
              <a:rPr lang="en-US" altLang="zh-CN" b="1" i="1" baseline="-25000">
                <a:solidFill>
                  <a:prstClr val="black"/>
                </a:solidFill>
              </a:rPr>
              <a:t>vn</a:t>
            </a:r>
          </a:p>
        </p:txBody>
      </p:sp>
      <p:sp>
        <p:nvSpPr>
          <p:cNvPr id="17432" name="Text Box 21"/>
          <p:cNvSpPr txBox="1">
            <a:spLocks noChangeArrowheads="1"/>
          </p:cNvSpPr>
          <p:nvPr/>
        </p:nvSpPr>
        <p:spPr bwMode="auto">
          <a:xfrm>
            <a:off x="6191250" y="29098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</a:rPr>
              <a:t>E</a:t>
            </a:r>
            <a:r>
              <a:rPr lang="en-US" altLang="zh-CN" b="1" i="1" baseline="-25000">
                <a:solidFill>
                  <a:prstClr val="black"/>
                </a:solidFill>
              </a:rPr>
              <a:t>cn</a:t>
            </a:r>
          </a:p>
        </p:txBody>
      </p:sp>
      <p:sp>
        <p:nvSpPr>
          <p:cNvPr id="17433" name="Line 22"/>
          <p:cNvSpPr>
            <a:spLocks noChangeShapeType="1"/>
          </p:cNvSpPr>
          <p:nvPr/>
        </p:nvSpPr>
        <p:spPr bwMode="auto">
          <a:xfrm>
            <a:off x="48006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34" name="Text Box 23"/>
          <p:cNvSpPr txBox="1">
            <a:spLocks noChangeArrowheads="1"/>
          </p:cNvSpPr>
          <p:nvPr/>
        </p:nvSpPr>
        <p:spPr bwMode="auto">
          <a:xfrm>
            <a:off x="4454525" y="2209800"/>
            <a:ext cx="417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</a:rPr>
              <a:t>L</a:t>
            </a:r>
            <a:r>
              <a:rPr lang="en-US" altLang="zh-CN" b="1" i="1" baseline="-2500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17435" name="Text Box 24"/>
          <p:cNvSpPr txBox="1">
            <a:spLocks noChangeArrowheads="1"/>
          </p:cNvSpPr>
          <p:nvPr/>
        </p:nvSpPr>
        <p:spPr bwMode="auto">
          <a:xfrm>
            <a:off x="3438525" y="2133600"/>
            <a:ext cx="417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</a:rPr>
              <a:t>L</a:t>
            </a:r>
            <a:r>
              <a:rPr lang="en-US" altLang="zh-CN" b="1" i="1" baseline="-2500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17436" name="Line 25"/>
          <p:cNvSpPr>
            <a:spLocks noChangeShapeType="1"/>
          </p:cNvSpPr>
          <p:nvPr/>
        </p:nvSpPr>
        <p:spPr bwMode="auto">
          <a:xfrm flipV="1">
            <a:off x="33528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7437" name="Text Box 26"/>
          <p:cNvSpPr txBox="1">
            <a:spLocks noChangeArrowheads="1"/>
          </p:cNvSpPr>
          <p:nvPr/>
        </p:nvSpPr>
        <p:spPr bwMode="auto">
          <a:xfrm>
            <a:off x="4281488" y="18430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</a:rPr>
              <a:t>n’</a:t>
            </a:r>
            <a:endParaRPr lang="en-US" altLang="zh-CN" b="1" i="1" baseline="-25000">
              <a:solidFill>
                <a:prstClr val="black"/>
              </a:solidFill>
            </a:endParaRPr>
          </a:p>
        </p:txBody>
      </p:sp>
      <p:sp>
        <p:nvSpPr>
          <p:cNvPr id="17438" name="Text Box 27"/>
          <p:cNvSpPr txBox="1">
            <a:spLocks noChangeArrowheads="1"/>
          </p:cNvSpPr>
          <p:nvPr/>
        </p:nvSpPr>
        <p:spPr bwMode="auto">
          <a:xfrm>
            <a:off x="3733800" y="18288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</a:rPr>
              <a:t>p’</a:t>
            </a:r>
            <a:endParaRPr lang="en-US" altLang="zh-CN" b="1" i="1" baseline="-25000">
              <a:solidFill>
                <a:prstClr val="black"/>
              </a:solidFill>
            </a:endParaRPr>
          </a:p>
        </p:txBody>
      </p:sp>
      <p:sp>
        <p:nvSpPr>
          <p:cNvPr id="17439" name="Text Box 28"/>
          <p:cNvSpPr txBox="1">
            <a:spLocks noChangeArrowheads="1"/>
          </p:cNvSpPr>
          <p:nvPr/>
        </p:nvSpPr>
        <p:spPr bwMode="auto">
          <a:xfrm>
            <a:off x="4267200" y="39004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</a:rPr>
              <a:t>n</a:t>
            </a:r>
            <a:endParaRPr lang="en-US" altLang="zh-CN" b="1" i="1" baseline="-25000">
              <a:solidFill>
                <a:prstClr val="black"/>
              </a:solidFill>
            </a:endParaRPr>
          </a:p>
        </p:txBody>
      </p:sp>
      <p:sp>
        <p:nvSpPr>
          <p:cNvPr id="17440" name="Text Box 29"/>
          <p:cNvSpPr txBox="1">
            <a:spLocks noChangeArrowheads="1"/>
          </p:cNvSpPr>
          <p:nvPr/>
        </p:nvSpPr>
        <p:spPr bwMode="auto">
          <a:xfrm>
            <a:off x="3733800" y="38862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prstClr val="black"/>
                </a:solidFill>
              </a:rPr>
              <a:t>p</a:t>
            </a:r>
            <a:endParaRPr lang="en-US" altLang="zh-CN" b="1" i="1" baseline="-25000">
              <a:solidFill>
                <a:prstClr val="black"/>
              </a:solidFill>
            </a:endParaRPr>
          </a:p>
        </p:txBody>
      </p:sp>
      <p:sp>
        <p:nvSpPr>
          <p:cNvPr id="17441" name="Line 30"/>
          <p:cNvSpPr>
            <a:spLocks noChangeShapeType="1"/>
          </p:cNvSpPr>
          <p:nvPr/>
        </p:nvSpPr>
        <p:spPr bwMode="auto">
          <a:xfrm>
            <a:off x="3886200" y="3132138"/>
            <a:ext cx="36195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411" name="Object 31"/>
          <p:cNvGraphicFramePr>
            <a:graphicFrameLocks noChangeAspect="1"/>
          </p:cNvGraphicFramePr>
          <p:nvPr/>
        </p:nvGraphicFramePr>
        <p:xfrm>
          <a:off x="5410200" y="2971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3" name="公式" r:id="rId5" imgW="215806" imgH="228501" progId="Equation.3">
                  <p:embed/>
                </p:oleObj>
              </mc:Choice>
              <mc:Fallback>
                <p:oleObj name="公式" r:id="rId5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971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2"/>
          <p:cNvGraphicFramePr>
            <a:graphicFrameLocks noChangeAspect="1"/>
          </p:cNvGraphicFramePr>
          <p:nvPr/>
        </p:nvGraphicFramePr>
        <p:xfrm>
          <a:off x="2438400" y="2590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4" name="公式" r:id="rId7" imgW="215806" imgH="228501" progId="Equation.3">
                  <p:embed/>
                </p:oleObj>
              </mc:Choice>
              <mc:Fallback>
                <p:oleObj name="公式" r:id="rId7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2" name="Line 33"/>
          <p:cNvSpPr>
            <a:spLocks noChangeShapeType="1"/>
          </p:cNvSpPr>
          <p:nvPr/>
        </p:nvSpPr>
        <p:spPr bwMode="auto">
          <a:xfrm>
            <a:off x="2819400" y="2971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EDA9A1-4DBA-49FB-8484-963B62BB8301}" type="slidenum">
              <a:rPr lang="en-US" altLang="zh-CN">
                <a:solidFill>
                  <a:srgbClr val="000000"/>
                </a:solidFill>
              </a:rPr>
              <a:pPr/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2</a:t>
            </a:r>
            <a:r>
              <a:rPr lang="zh-CN" altLang="en-US" sz="4000" dirty="0" smtClean="0"/>
              <a:t>、理想</a:t>
            </a:r>
            <a:r>
              <a:rPr lang="en-US" altLang="zh-CN" sz="4000" dirty="0" smtClean="0"/>
              <a:t>pn</a:t>
            </a:r>
            <a:r>
              <a:rPr lang="zh-CN" altLang="en-US" sz="4000" dirty="0" smtClean="0"/>
              <a:t>结模型及其电流电压方程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marL="533400" indent="-533400" eaLnBrk="1" hangingPunct="1"/>
            <a:r>
              <a:rPr lang="zh-CN" altLang="en-US" dirty="0" smtClean="0"/>
              <a:t>符合以下假设的</a:t>
            </a:r>
            <a:r>
              <a:rPr lang="en-US" altLang="zh-CN" dirty="0" smtClean="0"/>
              <a:t>pn</a:t>
            </a:r>
            <a:r>
              <a:rPr lang="zh-CN" altLang="en-US" dirty="0" smtClean="0"/>
              <a:t>结为理想</a:t>
            </a:r>
            <a:r>
              <a:rPr lang="en-US" altLang="zh-CN" dirty="0" smtClean="0"/>
              <a:t>pn</a:t>
            </a:r>
            <a:r>
              <a:rPr lang="zh-CN" altLang="en-US" dirty="0" smtClean="0"/>
              <a:t>结</a:t>
            </a:r>
          </a:p>
          <a:p>
            <a:pPr marL="928688" lvl="1" indent="-457200" eaLnBrk="1" hangingPunct="1"/>
            <a:r>
              <a:rPr lang="zh-CN" altLang="en-US" sz="3200" dirty="0" smtClean="0"/>
              <a:t>小注入</a:t>
            </a:r>
          </a:p>
          <a:p>
            <a:pPr marL="928688" lvl="1" indent="-457200" eaLnBrk="1" hangingPunct="1"/>
            <a:r>
              <a:rPr lang="zh-CN" altLang="en-US" sz="3200" dirty="0" smtClean="0"/>
              <a:t>突变耗尽层条件</a:t>
            </a:r>
          </a:p>
          <a:p>
            <a:pPr marL="928688" lvl="1" indent="-457200" eaLnBrk="1" hangingPunct="1"/>
            <a:r>
              <a:rPr lang="zh-CN" altLang="en-US" sz="3200" dirty="0" smtClean="0"/>
              <a:t>通过耗尽层的电子和空穴电流是常量</a:t>
            </a:r>
          </a:p>
          <a:p>
            <a:pPr marL="928688" lvl="1" indent="-457200" eaLnBrk="1" hangingPunct="1"/>
            <a:r>
              <a:rPr lang="zh-CN" altLang="en-US" sz="3200" dirty="0" smtClean="0"/>
              <a:t>玻尔兹曼边界条件</a:t>
            </a:r>
          </a:p>
          <a:p>
            <a:pPr marL="533400" indent="-533400" eaLnBrk="1" hangingPunct="1"/>
            <a:endParaRPr lang="zh-CN" altLang="en-US" dirty="0" smtClean="0"/>
          </a:p>
          <a:p>
            <a:pPr marL="928688" lvl="1" indent="-457200" eaLnBrk="1" hangingPunct="1">
              <a:buClr>
                <a:schemeClr val="tx2"/>
              </a:buClr>
              <a:buFont typeface="Wingdings" panose="05000000000000000000" pitchFamily="2" charset="2"/>
              <a:buAutoNum type="circleNumDbPlain"/>
            </a:pPr>
            <a:endParaRPr lang="zh-CN" altLang="en-US" sz="3200" dirty="0" smtClean="0"/>
          </a:p>
          <a:p>
            <a:pPr marL="928688" lvl="1" indent="-457200" eaLnBrk="1" hangingPunct="1"/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04954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C111AA-2D75-442F-BEBD-CB4B2C50219F}" type="slidenum">
              <a:rPr lang="en-US" altLang="zh-CN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电流电压方程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 smtClean="0"/>
              <a:t>边界非平衡少数载流子浓度</a:t>
            </a:r>
          </a:p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 smtClean="0"/>
              <a:t>扩散区非平衡少数载流子的分布</a:t>
            </a:r>
          </a:p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 smtClean="0"/>
              <a:t>扩散流密度</a:t>
            </a:r>
          </a:p>
          <a:p>
            <a:pPr marL="609600" indent="-609600" eaLnBrk="1" hangingPunct="1">
              <a:buClr>
                <a:schemeClr val="tx2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 smtClean="0"/>
              <a:t>两种载流子的扩散电流密度相加，即得到理想</a:t>
            </a:r>
            <a:r>
              <a:rPr lang="en-US" altLang="zh-CN" sz="2800" dirty="0" smtClean="0"/>
              <a:t>pn</a:t>
            </a:r>
            <a:r>
              <a:rPr lang="zh-CN" altLang="en-US" sz="2800" dirty="0" smtClean="0"/>
              <a:t>结的 </a:t>
            </a:r>
            <a:r>
              <a:rPr lang="en-US" altLang="zh-CN" sz="2800" dirty="0" smtClean="0"/>
              <a:t>J-V</a:t>
            </a:r>
            <a:r>
              <a:rPr lang="zh-CN" altLang="en-US" sz="2800" dirty="0" smtClean="0"/>
              <a:t>方程式。</a:t>
            </a:r>
          </a:p>
        </p:txBody>
      </p:sp>
      <p:grpSp>
        <p:nvGrpSpPr>
          <p:cNvPr id="61445" name="Group 4"/>
          <p:cNvGrpSpPr>
            <a:grpSpLocks/>
          </p:cNvGrpSpPr>
          <p:nvPr/>
        </p:nvGrpSpPr>
        <p:grpSpPr bwMode="auto">
          <a:xfrm>
            <a:off x="762000" y="4419600"/>
            <a:ext cx="7453313" cy="2209800"/>
            <a:chOff x="480" y="2784"/>
            <a:chExt cx="4695" cy="1392"/>
          </a:xfrm>
        </p:grpSpPr>
        <p:sp>
          <p:nvSpPr>
            <p:cNvPr id="61446" name="Line 5"/>
            <p:cNvSpPr>
              <a:spLocks noChangeShapeType="1"/>
            </p:cNvSpPr>
            <p:nvPr/>
          </p:nvSpPr>
          <p:spPr bwMode="auto">
            <a:xfrm>
              <a:off x="700" y="3033"/>
              <a:ext cx="0" cy="9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47" name="Line 6"/>
            <p:cNvSpPr>
              <a:spLocks noChangeShapeType="1"/>
            </p:cNvSpPr>
            <p:nvPr/>
          </p:nvSpPr>
          <p:spPr bwMode="auto">
            <a:xfrm>
              <a:off x="700" y="3976"/>
              <a:ext cx="4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48" name="Line 7"/>
            <p:cNvSpPr>
              <a:spLocks noChangeShapeType="1"/>
            </p:cNvSpPr>
            <p:nvPr/>
          </p:nvSpPr>
          <p:spPr bwMode="auto">
            <a:xfrm>
              <a:off x="1462" y="2963"/>
              <a:ext cx="0" cy="1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49" name="Line 8"/>
            <p:cNvSpPr>
              <a:spLocks noChangeShapeType="1"/>
            </p:cNvSpPr>
            <p:nvPr/>
          </p:nvSpPr>
          <p:spPr bwMode="auto">
            <a:xfrm>
              <a:off x="2435" y="2928"/>
              <a:ext cx="0" cy="1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50" name="Line 9"/>
            <p:cNvSpPr>
              <a:spLocks noChangeShapeType="1"/>
            </p:cNvSpPr>
            <p:nvPr/>
          </p:nvSpPr>
          <p:spPr bwMode="auto">
            <a:xfrm>
              <a:off x="2943" y="2928"/>
              <a:ext cx="0" cy="1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51" name="Line 10"/>
            <p:cNvSpPr>
              <a:spLocks noChangeShapeType="1"/>
            </p:cNvSpPr>
            <p:nvPr/>
          </p:nvSpPr>
          <p:spPr bwMode="auto">
            <a:xfrm>
              <a:off x="3831" y="2928"/>
              <a:ext cx="0" cy="1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52" name="Line 11"/>
            <p:cNvSpPr>
              <a:spLocks noChangeShapeType="1"/>
            </p:cNvSpPr>
            <p:nvPr/>
          </p:nvSpPr>
          <p:spPr bwMode="auto">
            <a:xfrm>
              <a:off x="3831" y="3173"/>
              <a:ext cx="804" cy="0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53" name="Text Box 12"/>
            <p:cNvSpPr txBox="1">
              <a:spLocks noChangeArrowheads="1"/>
            </p:cNvSpPr>
            <p:nvPr/>
          </p:nvSpPr>
          <p:spPr bwMode="auto">
            <a:xfrm>
              <a:off x="4169" y="288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4" name="Freeform 13"/>
            <p:cNvSpPr>
              <a:spLocks/>
            </p:cNvSpPr>
            <p:nvPr/>
          </p:nvSpPr>
          <p:spPr bwMode="auto">
            <a:xfrm>
              <a:off x="2943" y="3173"/>
              <a:ext cx="888" cy="419"/>
            </a:xfrm>
            <a:custGeom>
              <a:avLst/>
              <a:gdLst>
                <a:gd name="T0" fmla="*/ 782 w 1008"/>
                <a:gd name="T1" fmla="*/ 0 h 576"/>
                <a:gd name="T2" fmla="*/ 373 w 1008"/>
                <a:gd name="T3" fmla="*/ 228 h 576"/>
                <a:gd name="T4" fmla="*/ 0 w 1008"/>
                <a:gd name="T5" fmla="*/ 305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0"/>
                  </a:moveTo>
                  <a:cubicBezTo>
                    <a:pt x="828" y="168"/>
                    <a:pt x="648" y="336"/>
                    <a:pt x="480" y="432"/>
                  </a:cubicBezTo>
                  <a:cubicBezTo>
                    <a:pt x="312" y="528"/>
                    <a:pt x="80" y="552"/>
                    <a:pt x="0" y="576"/>
                  </a:cubicBezTo>
                </a:path>
              </a:pathLst>
            </a:custGeom>
            <a:noFill/>
            <a:ln w="38100">
              <a:solidFill>
                <a:srgbClr val="66FF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455" name="Line 14"/>
            <p:cNvSpPr>
              <a:spLocks noChangeShapeType="1"/>
            </p:cNvSpPr>
            <p:nvPr/>
          </p:nvSpPr>
          <p:spPr bwMode="auto">
            <a:xfrm flipH="1">
              <a:off x="2435" y="3592"/>
              <a:ext cx="508" cy="0"/>
            </a:xfrm>
            <a:prstGeom prst="line">
              <a:avLst/>
            </a:prstGeom>
            <a:noFill/>
            <a:ln w="38100">
              <a:solidFill>
                <a:srgbClr val="66FF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56" name="Freeform 15"/>
            <p:cNvSpPr>
              <a:spLocks/>
            </p:cNvSpPr>
            <p:nvPr/>
          </p:nvSpPr>
          <p:spPr bwMode="auto">
            <a:xfrm>
              <a:off x="1462" y="3592"/>
              <a:ext cx="973" cy="384"/>
            </a:xfrm>
            <a:custGeom>
              <a:avLst/>
              <a:gdLst>
                <a:gd name="T0" fmla="*/ 858 w 1104"/>
                <a:gd name="T1" fmla="*/ 0 h 528"/>
                <a:gd name="T2" fmla="*/ 448 w 1104"/>
                <a:gd name="T3" fmla="*/ 203 h 528"/>
                <a:gd name="T4" fmla="*/ 0 w 1104"/>
                <a:gd name="T5" fmla="*/ 279 h 528"/>
                <a:gd name="T6" fmla="*/ 0 60000 65536"/>
                <a:gd name="T7" fmla="*/ 0 60000 65536"/>
                <a:gd name="T8" fmla="*/ 0 60000 65536"/>
                <a:gd name="T9" fmla="*/ 0 w 1104"/>
                <a:gd name="T10" fmla="*/ 0 h 528"/>
                <a:gd name="T11" fmla="*/ 1104 w 110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528">
                  <a:moveTo>
                    <a:pt x="1104" y="0"/>
                  </a:moveTo>
                  <a:cubicBezTo>
                    <a:pt x="932" y="148"/>
                    <a:pt x="760" y="296"/>
                    <a:pt x="576" y="384"/>
                  </a:cubicBezTo>
                  <a:cubicBezTo>
                    <a:pt x="392" y="472"/>
                    <a:pt x="96" y="504"/>
                    <a:pt x="0" y="528"/>
                  </a:cubicBezTo>
                </a:path>
              </a:pathLst>
            </a:custGeom>
            <a:noFill/>
            <a:ln w="38100">
              <a:solidFill>
                <a:srgbClr val="66FF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457" name="Line 16"/>
            <p:cNvSpPr>
              <a:spLocks noChangeShapeType="1"/>
            </p:cNvSpPr>
            <p:nvPr/>
          </p:nvSpPr>
          <p:spPr bwMode="auto">
            <a:xfrm>
              <a:off x="700" y="3173"/>
              <a:ext cx="76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58" name="Text Box 17"/>
            <p:cNvSpPr txBox="1">
              <a:spLocks noChangeArrowheads="1"/>
            </p:cNvSpPr>
            <p:nvPr/>
          </p:nvSpPr>
          <p:spPr bwMode="auto">
            <a:xfrm>
              <a:off x="818" y="2880"/>
              <a:ext cx="5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r>
                <a:rPr kumimoji="1"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1459" name="Freeform 18"/>
            <p:cNvSpPr>
              <a:spLocks/>
            </p:cNvSpPr>
            <p:nvPr/>
          </p:nvSpPr>
          <p:spPr bwMode="auto">
            <a:xfrm>
              <a:off x="1462" y="3173"/>
              <a:ext cx="973" cy="244"/>
            </a:xfrm>
            <a:custGeom>
              <a:avLst/>
              <a:gdLst>
                <a:gd name="T0" fmla="*/ 0 w 1104"/>
                <a:gd name="T1" fmla="*/ 0 h 336"/>
                <a:gd name="T2" fmla="*/ 373 w 1104"/>
                <a:gd name="T3" fmla="*/ 126 h 336"/>
                <a:gd name="T4" fmla="*/ 858 w 1104"/>
                <a:gd name="T5" fmla="*/ 177 h 336"/>
                <a:gd name="T6" fmla="*/ 0 60000 65536"/>
                <a:gd name="T7" fmla="*/ 0 60000 65536"/>
                <a:gd name="T8" fmla="*/ 0 60000 65536"/>
                <a:gd name="T9" fmla="*/ 0 w 1104"/>
                <a:gd name="T10" fmla="*/ 0 h 336"/>
                <a:gd name="T11" fmla="*/ 1104 w 110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336">
                  <a:moveTo>
                    <a:pt x="0" y="0"/>
                  </a:moveTo>
                  <a:cubicBezTo>
                    <a:pt x="148" y="92"/>
                    <a:pt x="296" y="184"/>
                    <a:pt x="480" y="240"/>
                  </a:cubicBezTo>
                  <a:cubicBezTo>
                    <a:pt x="664" y="296"/>
                    <a:pt x="1000" y="320"/>
                    <a:pt x="1104" y="336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460" name="Line 19"/>
            <p:cNvSpPr>
              <a:spLocks noChangeShapeType="1"/>
            </p:cNvSpPr>
            <p:nvPr/>
          </p:nvSpPr>
          <p:spPr bwMode="auto">
            <a:xfrm>
              <a:off x="2435" y="3417"/>
              <a:ext cx="50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461" name="Freeform 20"/>
            <p:cNvSpPr>
              <a:spLocks/>
            </p:cNvSpPr>
            <p:nvPr/>
          </p:nvSpPr>
          <p:spPr bwMode="auto">
            <a:xfrm>
              <a:off x="2943" y="3417"/>
              <a:ext cx="888" cy="559"/>
            </a:xfrm>
            <a:custGeom>
              <a:avLst/>
              <a:gdLst>
                <a:gd name="T0" fmla="*/ 0 w 1008"/>
                <a:gd name="T1" fmla="*/ 0 h 768"/>
                <a:gd name="T2" fmla="*/ 373 w 1008"/>
                <a:gd name="T3" fmla="*/ 330 h 768"/>
                <a:gd name="T4" fmla="*/ 782 w 1008"/>
                <a:gd name="T5" fmla="*/ 407 h 768"/>
                <a:gd name="T6" fmla="*/ 0 60000 65536"/>
                <a:gd name="T7" fmla="*/ 0 60000 65536"/>
                <a:gd name="T8" fmla="*/ 0 60000 65536"/>
                <a:gd name="T9" fmla="*/ 0 w 1008"/>
                <a:gd name="T10" fmla="*/ 0 h 768"/>
                <a:gd name="T11" fmla="*/ 1008 w 100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768">
                  <a:moveTo>
                    <a:pt x="0" y="0"/>
                  </a:moveTo>
                  <a:cubicBezTo>
                    <a:pt x="156" y="248"/>
                    <a:pt x="312" y="496"/>
                    <a:pt x="480" y="624"/>
                  </a:cubicBezTo>
                  <a:cubicBezTo>
                    <a:pt x="648" y="752"/>
                    <a:pt x="920" y="744"/>
                    <a:pt x="1008" y="768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1462" name="Text Box 21"/>
            <p:cNvSpPr txBox="1">
              <a:spLocks noChangeArrowheads="1"/>
            </p:cNvSpPr>
            <p:nvPr/>
          </p:nvSpPr>
          <p:spPr bwMode="auto">
            <a:xfrm>
              <a:off x="4931" y="376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1463" name="Text Box 22"/>
            <p:cNvSpPr txBox="1">
              <a:spLocks noChangeArrowheads="1"/>
            </p:cNvSpPr>
            <p:nvPr/>
          </p:nvSpPr>
          <p:spPr bwMode="auto">
            <a:xfrm>
              <a:off x="480" y="2937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1464" name="Text Box 23"/>
            <p:cNvSpPr txBox="1">
              <a:spLocks noChangeArrowheads="1"/>
            </p:cNvSpPr>
            <p:nvPr/>
          </p:nvSpPr>
          <p:spPr bwMode="auto">
            <a:xfrm>
              <a:off x="2930" y="3888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5" name="Text Box 24"/>
            <p:cNvSpPr txBox="1">
              <a:spLocks noChangeArrowheads="1"/>
            </p:cNvSpPr>
            <p:nvPr/>
          </p:nvSpPr>
          <p:spPr bwMode="auto">
            <a:xfrm>
              <a:off x="2930" y="2784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n’</a:t>
              </a:r>
              <a:endPara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6" name="Text Box 25"/>
            <p:cNvSpPr txBox="1">
              <a:spLocks noChangeArrowheads="1"/>
            </p:cNvSpPr>
            <p:nvPr/>
          </p:nvSpPr>
          <p:spPr bwMode="auto">
            <a:xfrm>
              <a:off x="2208" y="2784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p’</a:t>
              </a:r>
              <a:endPara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67" name="Text Box 26"/>
            <p:cNvSpPr txBox="1">
              <a:spLocks noChangeArrowheads="1"/>
            </p:cNvSpPr>
            <p:nvPr/>
          </p:nvSpPr>
          <p:spPr bwMode="auto">
            <a:xfrm>
              <a:off x="2256" y="3888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3768261" y="5332524"/>
            <a:ext cx="183930" cy="1839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580049" y="5323856"/>
            <a:ext cx="183930" cy="1839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794236" y="5605227"/>
            <a:ext cx="183930" cy="1839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597511" y="5604128"/>
            <a:ext cx="183930" cy="1839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4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0" grpId="0" animBg="1"/>
      <p:bldP spid="31" grpId="0" animBg="1"/>
      <p:bldP spid="32" grpId="0" animBg="1"/>
      <p:bldP spid="3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2B09ED-4FC8-4BE9-AF1B-7447345FA9A8}" type="slidenum">
              <a:rPr lang="en-US" altLang="zh-CN">
                <a:solidFill>
                  <a:srgbClr val="000000"/>
                </a:solidFill>
              </a:rPr>
              <a:pPr/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流过</a:t>
            </a:r>
            <a:r>
              <a:rPr lang="en-US" altLang="zh-CN" dirty="0" smtClean="0"/>
              <a:t>pn</a:t>
            </a:r>
            <a:r>
              <a:rPr lang="zh-CN" altLang="en-US" dirty="0" smtClean="0"/>
              <a:t>结的电流密度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6096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边界非平衡少数载流子浓度</a:t>
            </a:r>
          </a:p>
          <a:p>
            <a:pPr marL="609600" indent="-609600" eaLnBrk="1" hangingPunct="1"/>
            <a:endParaRPr lang="en-US" altLang="zh-CN" smtClean="0"/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081088" y="2514600"/>
          <a:ext cx="3476625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7" name="公式" r:id="rId3" imgW="1562100" imgH="1193800" progId="Equation.3">
                  <p:embed/>
                </p:oleObj>
              </mc:Choice>
              <mc:Fallback>
                <p:oleObj name="公式" r:id="rId3" imgW="1562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514600"/>
                        <a:ext cx="3476625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4572000" y="36576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735891"/>
              </p:ext>
            </p:extLst>
          </p:nvPr>
        </p:nvGraphicFramePr>
        <p:xfrm>
          <a:off x="5285581" y="3057525"/>
          <a:ext cx="29924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8" name="公式" r:id="rId5" imgW="1117600" imgH="381000" progId="Equation.3">
                  <p:embed/>
                </p:oleObj>
              </mc:Choice>
              <mc:Fallback>
                <p:oleObj name="公式" r:id="rId5" imgW="1117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581" y="3057525"/>
                        <a:ext cx="2992438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133600" y="4953000"/>
          <a:ext cx="58213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9" name="公式" r:id="rId7" imgW="2501900" imgH="381000" progId="Equation.3">
                  <p:embed/>
                </p:oleObj>
              </mc:Choice>
              <mc:Fallback>
                <p:oleObj name="公式" r:id="rId7" imgW="25019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953000"/>
                        <a:ext cx="58213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81000" y="6202363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同理得：</a:t>
            </a:r>
          </a:p>
        </p:txBody>
      </p:sp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2133600" y="5827713"/>
          <a:ext cx="60198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0" name="公式" r:id="rId9" imgW="2324100" imgH="368300" progId="Equation.3">
                  <p:embed/>
                </p:oleObj>
              </mc:Choice>
              <mc:Fallback>
                <p:oleObj name="公式" r:id="rId9" imgW="2324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827713"/>
                        <a:ext cx="60198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067377"/>
              </p:ext>
            </p:extLst>
          </p:nvPr>
        </p:nvGraphicFramePr>
        <p:xfrm>
          <a:off x="6705600" y="3807192"/>
          <a:ext cx="20574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1" name="公式" r:id="rId11" imgW="761669" imgH="368140" progId="Equation.3">
                  <p:embed/>
                </p:oleObj>
              </mc:Choice>
              <mc:Fallback>
                <p:oleObj name="公式" r:id="rId11" imgW="761669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07192"/>
                        <a:ext cx="20574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609" y="129807"/>
            <a:ext cx="1749520" cy="183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25055" y="1898207"/>
            <a:ext cx="2741926" cy="14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nimBg="1"/>
      <p:bldP spid="686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63BFF0-1FF6-49B6-B407-9CA6D55BF39F}" type="slidenum">
              <a:rPr lang="en-US" altLang="zh-CN">
                <a:solidFill>
                  <a:srgbClr val="000000"/>
                </a:solidFill>
              </a:rPr>
              <a:pPr/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marL="838200" indent="-838200" eaLnBrk="1" hangingPunct="1">
              <a:buFontTx/>
              <a:buAutoNum type="circleNumDbPlain" startAt="2"/>
            </a:pPr>
            <a:r>
              <a:rPr lang="zh-CN" altLang="en-US" sz="3200" smtClean="0">
                <a:solidFill>
                  <a:schemeClr val="tx1"/>
                </a:solidFill>
              </a:rPr>
              <a:t>扩散区非平衡少数载流子的分布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41300" y="2590800"/>
          <a:ext cx="29591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6" name="公式" r:id="rId3" imgW="1193800" imgH="393700" progId="Equation.3">
                  <p:embed/>
                </p:oleObj>
              </mc:Choice>
              <mc:Fallback>
                <p:oleObj name="公式" r:id="rId3" imgW="1193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2590800"/>
                        <a:ext cx="295910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3200400" y="2586038"/>
          <a:ext cx="14478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7" name="公式" r:id="rId5" imgW="609600" imgH="419100" progId="Equation.3">
                  <p:embed/>
                </p:oleObj>
              </mc:Choice>
              <mc:Fallback>
                <p:oleObj name="公式" r:id="rId5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86038"/>
                        <a:ext cx="1447800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6781800" y="2514600"/>
          <a:ext cx="2362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8" name="公式" r:id="rId7" imgW="888614" imgH="444307" progId="Equation.3">
                  <p:embed/>
                </p:oleObj>
              </mc:Choice>
              <mc:Fallback>
                <p:oleObj name="公式" r:id="rId7" imgW="88861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514600"/>
                        <a:ext cx="23622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381000" y="1905000"/>
          <a:ext cx="8382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9" name="公式" r:id="rId9" imgW="3390900" imgH="203200" progId="Equation.3">
                  <p:embed/>
                </p:oleObj>
              </mc:Choice>
              <mc:Fallback>
                <p:oleObj name="公式" r:id="rId9" imgW="3390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8382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4724400" y="2590800"/>
          <a:ext cx="19177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0" name="公式" r:id="rId11" imgW="787400" imgH="419100" progId="Equation.3">
                  <p:embed/>
                </p:oleObj>
              </mc:Choice>
              <mc:Fallback>
                <p:oleObj name="公式" r:id="rId11" imgW="78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90800"/>
                        <a:ext cx="19177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304800" y="3733800"/>
          <a:ext cx="8382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1" name="公式" r:id="rId13" imgW="3390900" imgH="203200" progId="Equation.3">
                  <p:embed/>
                </p:oleObj>
              </mc:Choice>
              <mc:Fallback>
                <p:oleObj name="公式" r:id="rId13" imgW="3390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8382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304800" y="4343400"/>
          <a:ext cx="19875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2" name="公式" r:id="rId15" imgW="774364" imgH="444307" progId="Equation.3">
                  <p:embed/>
                </p:oleObj>
              </mc:Choice>
              <mc:Fallback>
                <p:oleObj name="公式" r:id="rId15" imgW="77436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198755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2324100" y="4419600"/>
          <a:ext cx="27051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3" name="公式" r:id="rId17" imgW="1143000" imgH="444500" progId="Equation.3">
                  <p:embed/>
                </p:oleObj>
              </mc:Choice>
              <mc:Fallback>
                <p:oleObj name="公式" r:id="rId17" imgW="1143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4419600"/>
                        <a:ext cx="27051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5105400" y="4495800"/>
          <a:ext cx="39370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4" name="公式" r:id="rId19" imgW="1625600" imgH="393700" progId="Equation.3">
                  <p:embed/>
                </p:oleObj>
              </mc:Choice>
              <mc:Fallback>
                <p:oleObj name="公式" r:id="rId19" imgW="1625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39370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381000" y="5715000"/>
          <a:ext cx="67818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5" name="公式" r:id="rId21" imgW="2984500" imgH="393700" progId="Equation.3">
                  <p:embed/>
                </p:oleObj>
              </mc:Choice>
              <mc:Fallback>
                <p:oleObj name="公式" r:id="rId21" imgW="298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15000"/>
                        <a:ext cx="67818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00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724683-4D90-4070-B9A2-B81E1AEB5755}" type="slidenum">
              <a:rPr lang="en-US" altLang="zh-CN">
                <a:solidFill>
                  <a:srgbClr val="000000"/>
                </a:solidFill>
              </a:rPr>
              <a:pPr/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3048000"/>
            <a:ext cx="6781800" cy="1066800"/>
            <a:chOff x="672" y="1440"/>
            <a:chExt cx="4272" cy="672"/>
          </a:xfrm>
        </p:grpSpPr>
        <p:graphicFrame>
          <p:nvGraphicFramePr>
            <p:cNvPr id="3077" name="Object 4"/>
            <p:cNvGraphicFramePr>
              <a:graphicFrameLocks noChangeAspect="1"/>
            </p:cNvGraphicFramePr>
            <p:nvPr/>
          </p:nvGraphicFramePr>
          <p:xfrm>
            <a:off x="672" y="1440"/>
            <a:ext cx="1024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60" name="公式" r:id="rId3" imgW="660400" imgH="419100" progId="Equation.3">
                    <p:embed/>
                  </p:oleObj>
                </mc:Choice>
                <mc:Fallback>
                  <p:oleObj name="公式" r:id="rId3" imgW="660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40"/>
                          <a:ext cx="1024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5"/>
            <p:cNvGraphicFramePr>
              <a:graphicFrameLocks noChangeAspect="1"/>
            </p:cNvGraphicFramePr>
            <p:nvPr/>
          </p:nvGraphicFramePr>
          <p:xfrm>
            <a:off x="1776" y="1514"/>
            <a:ext cx="2112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61" name="公式" r:id="rId5" imgW="1511300" imgH="393700" progId="Equation.3">
                    <p:embed/>
                  </p:oleObj>
                </mc:Choice>
                <mc:Fallback>
                  <p:oleObj name="公式" r:id="rId5" imgW="15113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514"/>
                          <a:ext cx="2112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6"/>
            <p:cNvGraphicFramePr>
              <a:graphicFrameLocks noChangeAspect="1"/>
            </p:cNvGraphicFramePr>
            <p:nvPr/>
          </p:nvGraphicFramePr>
          <p:xfrm>
            <a:off x="3984" y="1492"/>
            <a:ext cx="96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62" name="公式" r:id="rId7" imgW="609336" imgH="393529" progId="Equation.3">
                    <p:embed/>
                  </p:oleObj>
                </mc:Choice>
                <mc:Fallback>
                  <p:oleObj name="公式" r:id="rId7" imgW="609336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492"/>
                          <a:ext cx="960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381000" y="1905000"/>
          <a:ext cx="63246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3" name="公式" r:id="rId9" imgW="2628900" imgH="431800" progId="Equation.3">
                  <p:embed/>
                </p:oleObj>
              </mc:Choice>
              <mc:Fallback>
                <p:oleObj name="公式" r:id="rId9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63246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228600" y="4495800"/>
          <a:ext cx="8686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4" name="Equation" r:id="rId11" imgW="4330700" imgH="228600" progId="Equation.DSMT4">
                  <p:embed/>
                </p:oleObj>
              </mc:Choice>
              <mc:Fallback>
                <p:oleObj name="Equation" r:id="rId11" imgW="433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86868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2819400" y="5080000"/>
          <a:ext cx="3048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5" name="公式" r:id="rId13" imgW="1257300" imgH="419100" progId="Equation.3">
                  <p:embed/>
                </p:oleObj>
              </mc:Choice>
              <mc:Fallback>
                <p:oleObj name="公式" r:id="rId13" imgW="1257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80000"/>
                        <a:ext cx="3048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66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971148-17F6-4790-9422-28547770335D}" type="slidenum">
              <a:rPr lang="en-US" altLang="zh-CN">
                <a:solidFill>
                  <a:srgbClr val="000000"/>
                </a:solidFill>
              </a:rPr>
              <a:pPr/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900" smtClean="0"/>
              <a:t>空穴扩散区连续性方程通解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zh-CN" altLang="en-US" sz="2900" smtClean="0"/>
          </a:p>
          <a:p>
            <a:pPr marL="609600" indent="-609600" eaLnBrk="1" hangingPunct="1">
              <a:lnSpc>
                <a:spcPct val="80000"/>
              </a:lnSpc>
            </a:pPr>
            <a:endParaRPr lang="zh-CN" altLang="en-US" sz="29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900" smtClean="0"/>
              <a:t>边界条件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zh-CN" altLang="en-US" sz="2900" smtClean="0"/>
          </a:p>
          <a:p>
            <a:pPr marL="609600" indent="-609600" eaLnBrk="1" hangingPunct="1">
              <a:lnSpc>
                <a:spcPct val="80000"/>
              </a:lnSpc>
            </a:pPr>
            <a:endParaRPr lang="zh-CN" altLang="en-US" sz="2900" smtClean="0"/>
          </a:p>
          <a:p>
            <a:pPr marL="609600" indent="-609600" eaLnBrk="1" hangingPunct="1">
              <a:lnSpc>
                <a:spcPct val="80000"/>
              </a:lnSpc>
            </a:pPr>
            <a:endParaRPr lang="zh-CN" altLang="en-US" sz="29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900" smtClean="0"/>
              <a:t>得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zh-CN" altLang="en-US" sz="29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900" smtClean="0"/>
              <a:t>同理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buFontTx/>
              <a:buAutoNum type="circleNumDbPlain" startAt="2"/>
            </a:pPr>
            <a:r>
              <a:rPr lang="zh-CN" altLang="en-US" sz="3200" smtClean="0">
                <a:solidFill>
                  <a:schemeClr val="tx1"/>
                </a:solidFill>
              </a:rPr>
              <a:t>扩散区非平衡少数载流子的分布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790700" y="2151063"/>
          <a:ext cx="577373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4" name="公式" r:id="rId3" imgW="2260600" imgH="381000" progId="Equation.3">
                  <p:embed/>
                </p:oleObj>
              </mc:Choice>
              <mc:Fallback>
                <p:oleObj name="公式" r:id="rId3" imgW="2260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51063"/>
                        <a:ext cx="5773738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2819400" y="3276600"/>
          <a:ext cx="4191000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5" name="公式" r:id="rId5" imgW="1752600" imgH="635000" progId="Equation.3">
                  <p:embed/>
                </p:oleObj>
              </mc:Choice>
              <mc:Fallback>
                <p:oleObj name="公式" r:id="rId5" imgW="1752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4191000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2705100" y="4656138"/>
          <a:ext cx="45339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6" name="公式" r:id="rId7" imgW="1905000" imgH="381000" progId="Equation.3">
                  <p:embed/>
                </p:oleObj>
              </mc:Choice>
              <mc:Fallback>
                <p:oleObj name="公式" r:id="rId7" imgW="1905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656138"/>
                        <a:ext cx="45339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787650" y="5518150"/>
          <a:ext cx="46799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7" name="公式" r:id="rId9" imgW="1892300" imgH="393700" progId="Equation.3">
                  <p:embed/>
                </p:oleObj>
              </mc:Choice>
              <mc:Fallback>
                <p:oleObj name="公式" r:id="rId9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5518150"/>
                        <a:ext cx="46799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96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4FCB22-32FE-42C8-8F40-CFBA30EDCEEB}" type="slidenum">
              <a:rPr lang="en-US" altLang="zh-CN">
                <a:solidFill>
                  <a:srgbClr val="000000"/>
                </a:solidFill>
              </a:rPr>
              <a:pPr/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非平衡少数载流子的分布</a:t>
            </a:r>
          </a:p>
        </p:txBody>
      </p:sp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41148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32258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381000" y="5334000"/>
          <a:ext cx="381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8" name="Equation" r:id="rId5" imgW="1905000" imgH="381000" progId="Equation.DSMT4">
                  <p:embed/>
                </p:oleObj>
              </mc:Choice>
              <mc:Fallback>
                <p:oleObj name="Equation" r:id="rId5" imgW="1905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0"/>
                        <a:ext cx="3810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381000" y="6089650"/>
          <a:ext cx="36893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9" name="公式" r:id="rId7" imgW="1892300" imgH="393700" progId="Equation.3">
                  <p:embed/>
                </p:oleObj>
              </mc:Choice>
              <mc:Fallback>
                <p:oleObj name="公式" r:id="rId7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089650"/>
                        <a:ext cx="36893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4953000" y="5334000"/>
          <a:ext cx="3505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0" name="Equation" r:id="rId9" imgW="1955800" imgH="508000" progId="Equation.DSMT4">
                  <p:embed/>
                </p:oleObj>
              </mc:Choice>
              <mc:Fallback>
                <p:oleObj name="Equation" r:id="rId9" imgW="19558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34000"/>
                        <a:ext cx="3505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4953000" y="6303963"/>
          <a:ext cx="34099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1" name="Equation" r:id="rId11" imgW="1485900" imgH="241300" progId="Equation.DSMT4">
                  <p:embed/>
                </p:oleObj>
              </mc:Choice>
              <mc:Fallback>
                <p:oleObj name="Equation" r:id="rId11" imgW="1485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303963"/>
                        <a:ext cx="34099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0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AECB5B-7A48-408B-A92B-E54EE11D4EB7}" type="slidenum">
              <a:rPr lang="en-US" altLang="zh-CN">
                <a:solidFill>
                  <a:srgbClr val="000000"/>
                </a:solidFill>
              </a:rPr>
              <a:pPr/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buFontTx/>
              <a:buAutoNum type="circleNumDbPlain" startAt="3"/>
            </a:pPr>
            <a:r>
              <a:rPr lang="zh-CN" altLang="en-US" sz="3200" smtClean="0">
                <a:solidFill>
                  <a:schemeClr val="tx1"/>
                </a:solidFill>
              </a:rPr>
              <a:t>扩散流密度、少数载流子的电流密度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066800" y="1676400"/>
          <a:ext cx="71628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2" name="公式" r:id="rId3" imgW="2806700" imgH="495300" progId="Equation.3">
                  <p:embed/>
                </p:oleObj>
              </mc:Choice>
              <mc:Fallback>
                <p:oleObj name="公式" r:id="rId3" imgW="2806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71628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952500" y="2743200"/>
          <a:ext cx="73152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3" name="公式" r:id="rId5" imgW="2844800" imgH="482600" progId="Equation.3">
                  <p:embed/>
                </p:oleObj>
              </mc:Choice>
              <mc:Fallback>
                <p:oleObj name="公式" r:id="rId5" imgW="28448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743200"/>
                        <a:ext cx="73152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2" name="Group 5"/>
          <p:cNvGrpSpPr>
            <a:grpSpLocks/>
          </p:cNvGrpSpPr>
          <p:nvPr/>
        </p:nvGrpSpPr>
        <p:grpSpPr bwMode="auto">
          <a:xfrm>
            <a:off x="869950" y="4200525"/>
            <a:ext cx="7299325" cy="2317750"/>
            <a:chOff x="548" y="2646"/>
            <a:chExt cx="4598" cy="1460"/>
          </a:xfrm>
        </p:grpSpPr>
        <p:grpSp>
          <p:nvGrpSpPr>
            <p:cNvPr id="6153" name="Group 6"/>
            <p:cNvGrpSpPr>
              <a:grpSpLocks/>
            </p:cNvGrpSpPr>
            <p:nvPr/>
          </p:nvGrpSpPr>
          <p:grpSpPr bwMode="auto">
            <a:xfrm>
              <a:off x="548" y="2646"/>
              <a:ext cx="4598" cy="1301"/>
              <a:chOff x="548" y="2646"/>
              <a:chExt cx="4598" cy="1301"/>
            </a:xfrm>
          </p:grpSpPr>
          <p:sp>
            <p:nvSpPr>
              <p:cNvPr id="6154" name="Line 7"/>
              <p:cNvSpPr>
                <a:spLocks noChangeShapeType="1"/>
              </p:cNvSpPr>
              <p:nvPr/>
            </p:nvSpPr>
            <p:spPr bwMode="auto">
              <a:xfrm>
                <a:off x="763" y="2807"/>
                <a:ext cx="0" cy="10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55" name="Line 8"/>
              <p:cNvSpPr>
                <a:spLocks noChangeShapeType="1"/>
              </p:cNvSpPr>
              <p:nvPr/>
            </p:nvSpPr>
            <p:spPr bwMode="auto">
              <a:xfrm>
                <a:off x="763" y="3805"/>
                <a:ext cx="40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56" name="Line 9"/>
              <p:cNvSpPr>
                <a:spLocks noChangeShapeType="1"/>
              </p:cNvSpPr>
              <p:nvPr/>
            </p:nvSpPr>
            <p:spPr bwMode="auto">
              <a:xfrm>
                <a:off x="1509" y="2733"/>
                <a:ext cx="0" cy="10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57" name="Line 10"/>
              <p:cNvSpPr>
                <a:spLocks noChangeShapeType="1"/>
              </p:cNvSpPr>
              <p:nvPr/>
            </p:nvSpPr>
            <p:spPr bwMode="auto">
              <a:xfrm>
                <a:off x="2461" y="2696"/>
                <a:ext cx="0" cy="1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58" name="Line 11"/>
              <p:cNvSpPr>
                <a:spLocks noChangeShapeType="1"/>
              </p:cNvSpPr>
              <p:nvPr/>
            </p:nvSpPr>
            <p:spPr bwMode="auto">
              <a:xfrm>
                <a:off x="2958" y="2696"/>
                <a:ext cx="0" cy="1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59" name="Line 12"/>
              <p:cNvSpPr>
                <a:spLocks noChangeShapeType="1"/>
              </p:cNvSpPr>
              <p:nvPr/>
            </p:nvSpPr>
            <p:spPr bwMode="auto">
              <a:xfrm>
                <a:off x="3826" y="2696"/>
                <a:ext cx="0" cy="1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60" name="Line 13"/>
              <p:cNvSpPr>
                <a:spLocks noChangeShapeType="1"/>
              </p:cNvSpPr>
              <p:nvPr/>
            </p:nvSpPr>
            <p:spPr bwMode="auto">
              <a:xfrm>
                <a:off x="3826" y="2956"/>
                <a:ext cx="787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61" name="Text Box 14"/>
              <p:cNvSpPr txBox="1">
                <a:spLocks noChangeArrowheads="1"/>
              </p:cNvSpPr>
              <p:nvPr/>
            </p:nvSpPr>
            <p:spPr bwMode="auto">
              <a:xfrm>
                <a:off x="4157" y="264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r>
                  <a:rPr kumimoji="1" lang="en-US" altLang="zh-CN" sz="24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2" name="Freeform 15"/>
              <p:cNvSpPr>
                <a:spLocks/>
              </p:cNvSpPr>
              <p:nvPr/>
            </p:nvSpPr>
            <p:spPr bwMode="auto">
              <a:xfrm>
                <a:off x="2958" y="2956"/>
                <a:ext cx="868" cy="443"/>
              </a:xfrm>
              <a:custGeom>
                <a:avLst/>
                <a:gdLst>
                  <a:gd name="T0" fmla="*/ 747 w 1008"/>
                  <a:gd name="T1" fmla="*/ 0 h 576"/>
                  <a:gd name="T2" fmla="*/ 356 w 1008"/>
                  <a:gd name="T3" fmla="*/ 255 h 576"/>
                  <a:gd name="T4" fmla="*/ 0 w 1008"/>
                  <a:gd name="T5" fmla="*/ 341 h 576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576"/>
                  <a:gd name="T11" fmla="*/ 1008 w 1008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576">
                    <a:moveTo>
                      <a:pt x="1008" y="0"/>
                    </a:moveTo>
                    <a:cubicBezTo>
                      <a:pt x="828" y="168"/>
                      <a:pt x="648" y="336"/>
                      <a:pt x="480" y="432"/>
                    </a:cubicBezTo>
                    <a:cubicBezTo>
                      <a:pt x="312" y="528"/>
                      <a:pt x="80" y="552"/>
                      <a:pt x="0" y="576"/>
                    </a:cubicBezTo>
                  </a:path>
                </a:pathLst>
              </a:custGeom>
              <a:noFill/>
              <a:ln w="38100">
                <a:solidFill>
                  <a:srgbClr val="66FF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63" name="Line 16"/>
              <p:cNvSpPr>
                <a:spLocks noChangeShapeType="1"/>
              </p:cNvSpPr>
              <p:nvPr/>
            </p:nvSpPr>
            <p:spPr bwMode="auto">
              <a:xfrm flipH="1">
                <a:off x="2461" y="3399"/>
                <a:ext cx="497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64" name="Freeform 17"/>
              <p:cNvSpPr>
                <a:spLocks/>
              </p:cNvSpPr>
              <p:nvPr/>
            </p:nvSpPr>
            <p:spPr bwMode="auto">
              <a:xfrm>
                <a:off x="1509" y="3399"/>
                <a:ext cx="952" cy="406"/>
              </a:xfrm>
              <a:custGeom>
                <a:avLst/>
                <a:gdLst>
                  <a:gd name="T0" fmla="*/ 821 w 1104"/>
                  <a:gd name="T1" fmla="*/ 0 h 528"/>
                  <a:gd name="T2" fmla="*/ 429 w 1104"/>
                  <a:gd name="T3" fmla="*/ 227 h 528"/>
                  <a:gd name="T4" fmla="*/ 0 w 1104"/>
                  <a:gd name="T5" fmla="*/ 312 h 528"/>
                  <a:gd name="T6" fmla="*/ 0 60000 65536"/>
                  <a:gd name="T7" fmla="*/ 0 60000 65536"/>
                  <a:gd name="T8" fmla="*/ 0 60000 65536"/>
                  <a:gd name="T9" fmla="*/ 0 w 1104"/>
                  <a:gd name="T10" fmla="*/ 0 h 528"/>
                  <a:gd name="T11" fmla="*/ 1104 w 1104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4" h="528">
                    <a:moveTo>
                      <a:pt x="1104" y="0"/>
                    </a:moveTo>
                    <a:cubicBezTo>
                      <a:pt x="932" y="148"/>
                      <a:pt x="760" y="296"/>
                      <a:pt x="576" y="384"/>
                    </a:cubicBezTo>
                    <a:cubicBezTo>
                      <a:pt x="392" y="472"/>
                      <a:pt x="96" y="504"/>
                      <a:pt x="0" y="528"/>
                    </a:cubicBezTo>
                  </a:path>
                </a:pathLst>
              </a:custGeom>
              <a:noFill/>
              <a:ln w="38100">
                <a:solidFill>
                  <a:srgbClr val="66FF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65" name="Line 18"/>
              <p:cNvSpPr>
                <a:spLocks noChangeShapeType="1"/>
              </p:cNvSpPr>
              <p:nvPr/>
            </p:nvSpPr>
            <p:spPr bwMode="auto">
              <a:xfrm>
                <a:off x="763" y="2956"/>
                <a:ext cx="74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66" name="Text Box 19"/>
              <p:cNvSpPr txBox="1">
                <a:spLocks noChangeArrowheads="1"/>
              </p:cNvSpPr>
              <p:nvPr/>
            </p:nvSpPr>
            <p:spPr bwMode="auto">
              <a:xfrm>
                <a:off x="879" y="2646"/>
                <a:ext cx="5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r>
                  <a:rPr kumimoji="1" lang="en-US" altLang="zh-CN" sz="24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6167" name="Freeform 20"/>
              <p:cNvSpPr>
                <a:spLocks/>
              </p:cNvSpPr>
              <p:nvPr/>
            </p:nvSpPr>
            <p:spPr bwMode="auto">
              <a:xfrm>
                <a:off x="1509" y="2956"/>
                <a:ext cx="952" cy="258"/>
              </a:xfrm>
              <a:custGeom>
                <a:avLst/>
                <a:gdLst>
                  <a:gd name="T0" fmla="*/ 0 w 1104"/>
                  <a:gd name="T1" fmla="*/ 0 h 336"/>
                  <a:gd name="T2" fmla="*/ 357 w 1104"/>
                  <a:gd name="T3" fmla="*/ 141 h 336"/>
                  <a:gd name="T4" fmla="*/ 821 w 1104"/>
                  <a:gd name="T5" fmla="*/ 198 h 336"/>
                  <a:gd name="T6" fmla="*/ 0 60000 65536"/>
                  <a:gd name="T7" fmla="*/ 0 60000 65536"/>
                  <a:gd name="T8" fmla="*/ 0 60000 65536"/>
                  <a:gd name="T9" fmla="*/ 0 w 1104"/>
                  <a:gd name="T10" fmla="*/ 0 h 336"/>
                  <a:gd name="T11" fmla="*/ 1104 w 1104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4" h="336">
                    <a:moveTo>
                      <a:pt x="0" y="0"/>
                    </a:moveTo>
                    <a:cubicBezTo>
                      <a:pt x="148" y="92"/>
                      <a:pt x="296" y="184"/>
                      <a:pt x="480" y="240"/>
                    </a:cubicBezTo>
                    <a:cubicBezTo>
                      <a:pt x="664" y="296"/>
                      <a:pt x="1000" y="320"/>
                      <a:pt x="1104" y="336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68" name="Line 21"/>
              <p:cNvSpPr>
                <a:spLocks noChangeShapeType="1"/>
              </p:cNvSpPr>
              <p:nvPr/>
            </p:nvSpPr>
            <p:spPr bwMode="auto">
              <a:xfrm>
                <a:off x="2461" y="3214"/>
                <a:ext cx="497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169" name="Freeform 22"/>
              <p:cNvSpPr>
                <a:spLocks/>
              </p:cNvSpPr>
              <p:nvPr/>
            </p:nvSpPr>
            <p:spPr bwMode="auto">
              <a:xfrm>
                <a:off x="2958" y="3214"/>
                <a:ext cx="868" cy="591"/>
              </a:xfrm>
              <a:custGeom>
                <a:avLst/>
                <a:gdLst>
                  <a:gd name="T0" fmla="*/ 0 w 1008"/>
                  <a:gd name="T1" fmla="*/ 0 h 768"/>
                  <a:gd name="T2" fmla="*/ 356 w 1008"/>
                  <a:gd name="T3" fmla="*/ 369 h 768"/>
                  <a:gd name="T4" fmla="*/ 747 w 1008"/>
                  <a:gd name="T5" fmla="*/ 455 h 768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768"/>
                  <a:gd name="T11" fmla="*/ 1008 w 1008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768">
                    <a:moveTo>
                      <a:pt x="0" y="0"/>
                    </a:moveTo>
                    <a:cubicBezTo>
                      <a:pt x="156" y="248"/>
                      <a:pt x="312" y="496"/>
                      <a:pt x="480" y="624"/>
                    </a:cubicBezTo>
                    <a:cubicBezTo>
                      <a:pt x="648" y="752"/>
                      <a:pt x="920" y="744"/>
                      <a:pt x="1008" y="768"/>
                    </a:cubicBezTo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70" name="Text Box 23"/>
              <p:cNvSpPr txBox="1">
                <a:spLocks noChangeArrowheads="1"/>
              </p:cNvSpPr>
              <p:nvPr/>
            </p:nvSpPr>
            <p:spPr bwMode="auto">
              <a:xfrm>
                <a:off x="4902" y="358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171" name="Text Box 24"/>
              <p:cNvSpPr txBox="1">
                <a:spLocks noChangeArrowheads="1"/>
              </p:cNvSpPr>
              <p:nvPr/>
            </p:nvSpPr>
            <p:spPr bwMode="auto">
              <a:xfrm>
                <a:off x="548" y="2706"/>
                <a:ext cx="2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</p:grpSp>
        <p:graphicFrame>
          <p:nvGraphicFramePr>
            <p:cNvPr id="6148" name="Object 25"/>
            <p:cNvGraphicFramePr>
              <a:graphicFrameLocks noChangeAspect="1"/>
            </p:cNvGraphicFramePr>
            <p:nvPr/>
          </p:nvGraphicFramePr>
          <p:xfrm>
            <a:off x="2877" y="3792"/>
            <a:ext cx="24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4" name="公式" r:id="rId7" imgW="177646" imgH="228402" progId="Equation.3">
                    <p:embed/>
                  </p:oleObj>
                </mc:Choice>
                <mc:Fallback>
                  <p:oleObj name="公式" r:id="rId7" imgW="177646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7" y="3792"/>
                          <a:ext cx="24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26"/>
            <p:cNvGraphicFramePr>
              <a:graphicFrameLocks noChangeAspect="1"/>
            </p:cNvGraphicFramePr>
            <p:nvPr/>
          </p:nvGraphicFramePr>
          <p:xfrm>
            <a:off x="2260" y="3792"/>
            <a:ext cx="38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5" name="公式" r:id="rId9" imgW="291973" imgH="241195" progId="Equation.3">
                    <p:embed/>
                  </p:oleObj>
                </mc:Choice>
                <mc:Fallback>
                  <p:oleObj name="公式" r:id="rId9" imgW="291973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0" y="3792"/>
                          <a:ext cx="380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椭圆 27"/>
          <p:cNvSpPr/>
          <p:nvPr/>
        </p:nvSpPr>
        <p:spPr>
          <a:xfrm>
            <a:off x="4605206" y="5024792"/>
            <a:ext cx="183930" cy="1839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822921" y="5342314"/>
            <a:ext cx="183930" cy="1839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3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空间电荷区</a:t>
            </a:r>
          </a:p>
        </p:txBody>
      </p:sp>
      <p:sp>
        <p:nvSpPr>
          <p:cNvPr id="1048920" name="内容占位符 2"/>
          <p:cNvSpPr>
            <a:spLocks noGrp="1"/>
          </p:cNvSpPr>
          <p:nvPr>
            <p:ph idx="1"/>
          </p:nvPr>
        </p:nvSpPr>
        <p:spPr>
          <a:xfrm>
            <a:off x="388938" y="1447800"/>
            <a:ext cx="3816350" cy="3687763"/>
          </a:xfrm>
        </p:spPr>
        <p:txBody>
          <a:bodyPr/>
          <a:lstStyle/>
          <a:p>
            <a:pPr marL="514350" indent="-514350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800" dirty="0" smtClean="0"/>
              <a:t>中性半导体接触</a:t>
            </a:r>
            <a:endParaRPr lang="en-US" altLang="zh-CN" sz="2800" dirty="0" smtClean="0"/>
          </a:p>
          <a:p>
            <a:pPr marL="514350" indent="-514350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800" dirty="0" smtClean="0"/>
              <a:t>电子和空穴的扩散运动</a:t>
            </a:r>
            <a:endParaRPr lang="en-US" altLang="zh-CN" sz="2800" dirty="0" smtClean="0"/>
          </a:p>
          <a:p>
            <a:pPr marL="514350" indent="-514350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zh-CN" altLang="en-US" sz="2800" dirty="0" smtClean="0"/>
              <a:t>形成</a:t>
            </a:r>
            <a:r>
              <a:rPr lang="zh-CN" altLang="en-US" sz="2800" dirty="0" smtClean="0">
                <a:solidFill>
                  <a:srgbClr val="FF0000"/>
                </a:solidFill>
              </a:rPr>
              <a:t>空间电荷区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zh-CN" altLang="en-US" sz="2800" dirty="0" smtClean="0">
                <a:latin typeface="Arial" panose="020B0604020202020204" pitchFamily="34" charset="0"/>
              </a:rPr>
              <a:t>内建电场：方向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zh-CN" altLang="en-US" sz="2800" dirty="0" smtClean="0">
                <a:latin typeface="Arial" panose="020B0604020202020204" pitchFamily="34" charset="0"/>
              </a:rPr>
              <a:t>漂移运动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zh-CN" altLang="en-US" sz="2800" dirty="0" smtClean="0"/>
              <a:t>动态平衡</a:t>
            </a:r>
          </a:p>
        </p:txBody>
      </p:sp>
      <p:sp>
        <p:nvSpPr>
          <p:cNvPr id="1048921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FC0228-2D25-462F-8669-6600A5C36FDC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2097270" name="图片 1"/>
          <p:cNvPicPr>
            <a:picLocks noChangeAspect="1"/>
          </p:cNvPicPr>
          <p:nvPr/>
        </p:nvPicPr>
        <p:blipFill>
          <a:blip r:embed="rId2"/>
          <a:srcRect b="70981"/>
          <a:stretch>
            <a:fillRect/>
          </a:stretch>
        </p:blipFill>
        <p:spPr bwMode="auto">
          <a:xfrm>
            <a:off x="4238625" y="1343025"/>
            <a:ext cx="41148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71" name="图片 12"/>
          <p:cNvPicPr>
            <a:picLocks noChangeAspect="1"/>
          </p:cNvPicPr>
          <p:nvPr/>
        </p:nvPicPr>
        <p:blipFill>
          <a:blip r:embed="rId2"/>
          <a:srcRect t="31734" b="31525"/>
          <a:stretch>
            <a:fillRect/>
          </a:stretch>
        </p:blipFill>
        <p:spPr bwMode="auto">
          <a:xfrm>
            <a:off x="4244975" y="2620963"/>
            <a:ext cx="41148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72" name="图片 13"/>
          <p:cNvPicPr>
            <a:picLocks noChangeAspect="1"/>
          </p:cNvPicPr>
          <p:nvPr/>
        </p:nvPicPr>
        <p:blipFill>
          <a:blip r:embed="rId2"/>
          <a:srcRect t="68266"/>
          <a:stretch>
            <a:fillRect/>
          </a:stretch>
        </p:blipFill>
        <p:spPr bwMode="auto">
          <a:xfrm>
            <a:off x="4205288" y="4295775"/>
            <a:ext cx="4114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95536" y="5157192"/>
            <a:ext cx="6647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内建电场阻碍电子和空穴继续扩散；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电子的扩散电流和漂移电流的大小相等，方向相反且互相抵消；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没有电流流过</a:t>
            </a:r>
            <a:r>
              <a:rPr lang="en-US" altLang="zh-CN" dirty="0" err="1" smtClean="0"/>
              <a:t>pn</a:t>
            </a:r>
            <a:r>
              <a:rPr lang="zh-CN" altLang="en-US" dirty="0" smtClean="0"/>
              <a:t>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6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E10F73-889B-464B-96D8-822D49CA12AE}" type="slidenum">
              <a:rPr lang="en-US" altLang="zh-CN">
                <a:solidFill>
                  <a:srgbClr val="000000"/>
                </a:solidFill>
              </a:rPr>
              <a:pPr/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buFontTx/>
              <a:buAutoNum type="circleNumDbPlain" startAt="4"/>
            </a:pPr>
            <a:r>
              <a:rPr lang="zh-CN" altLang="en-US" sz="3200" dirty="0" smtClean="0">
                <a:solidFill>
                  <a:schemeClr val="tx1"/>
                </a:solidFill>
              </a:rPr>
              <a:t>理想</a:t>
            </a:r>
            <a:r>
              <a:rPr lang="en-US" altLang="zh-CN" sz="3200" dirty="0" smtClean="0">
                <a:solidFill>
                  <a:schemeClr val="tx1"/>
                </a:solidFill>
              </a:rPr>
              <a:t>pn</a:t>
            </a:r>
            <a:r>
              <a:rPr lang="zh-CN" altLang="en-US" sz="3200" dirty="0" smtClean="0">
                <a:solidFill>
                  <a:schemeClr val="tx1"/>
                </a:solidFill>
              </a:rPr>
              <a:t>结的 电流电压方程式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838200" y="2057400"/>
          <a:ext cx="76962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6" name="公式" r:id="rId3" imgW="2628900" imgH="241300" progId="Equation.3">
                  <p:embed/>
                </p:oleObj>
              </mc:Choice>
              <mc:Fallback>
                <p:oleObj name="公式" r:id="rId3" imgW="2628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76962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286000" y="3124200"/>
          <a:ext cx="58674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7" name="公式" r:id="rId5" imgW="2005729" imgH="495085" progId="Equation.3">
                  <p:embed/>
                </p:oleObj>
              </mc:Choice>
              <mc:Fallback>
                <p:oleObj name="公式" r:id="rId5" imgW="200572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58674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066800" y="3535363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得到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136650" y="46783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2286000" y="4495800"/>
          <a:ext cx="38354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8" name="Equation" r:id="rId7" imgW="1422400" imgH="469900" progId="Equation.DSMT4">
                  <p:embed/>
                </p:oleObj>
              </mc:Choice>
              <mc:Fallback>
                <p:oleObj name="Equation" r:id="rId7" imgW="1422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8354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5181600" y="606425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又称为肖克莱方程式</a:t>
            </a:r>
          </a:p>
        </p:txBody>
      </p:sp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2286000" y="5707063"/>
          <a:ext cx="28194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9" name="公式" r:id="rId9" imgW="965200" imgH="368300" progId="Equation.3">
                  <p:embed/>
                </p:oleObj>
              </mc:Choice>
              <mc:Fallback>
                <p:oleObj name="公式" r:id="rId9" imgW="965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07063"/>
                        <a:ext cx="2819400" cy="10747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699792" y="2780928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pp</a:t>
            </a:r>
            <a:r>
              <a:rPr lang="zh-CN" altLang="en-US" dirty="0" smtClean="0"/>
              <a:t>’的空穴电流密度等于通过界面</a:t>
            </a:r>
            <a:r>
              <a:rPr lang="en-US" altLang="zh-CN" dirty="0" err="1" smtClean="0"/>
              <a:t>nn</a:t>
            </a:r>
            <a:r>
              <a:rPr lang="en-US" altLang="zh-CN" dirty="0" smtClean="0"/>
              <a:t>’</a:t>
            </a:r>
            <a:r>
              <a:rPr lang="zh-CN" altLang="en-US" dirty="0" smtClean="0"/>
              <a:t>的空穴电流密度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0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74758" grpId="0"/>
      <p:bldP spid="747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ED5AC8-5A36-401E-BB47-D7C83E25C52E}" type="slidenum">
              <a:rPr lang="en-US" altLang="zh-CN">
                <a:solidFill>
                  <a:srgbClr val="000000"/>
                </a:solidFill>
              </a:rPr>
              <a:pPr/>
              <a:t>31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结论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pn</a:t>
            </a:r>
            <a:r>
              <a:rPr lang="zh-CN" altLang="en-US" dirty="0" smtClean="0"/>
              <a:t>结的单向导电性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89275"/>
            <a:ext cx="8229600" cy="2930525"/>
          </a:xfrm>
        </p:spPr>
        <p:txBody>
          <a:bodyPr/>
          <a:lstStyle/>
          <a:p>
            <a:pPr eaLnBrk="1" hangingPunct="1"/>
            <a:r>
              <a:rPr lang="zh-CN" altLang="en-US" smtClean="0"/>
              <a:t>正偏时：                                      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反偏时：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负号</a:t>
            </a:r>
            <a:r>
              <a:rPr lang="en-US" altLang="zh-CN" sz="2800" smtClean="0"/>
              <a:t>:</a:t>
            </a:r>
            <a:r>
              <a:rPr lang="zh-CN" altLang="en-US" sz="2800" smtClean="0"/>
              <a:t>电流密度方向与正向时相反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533650" y="3005138"/>
          <a:ext cx="12001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5" name="公式" r:id="rId3" imgW="571252" imgH="330057" progId="Equation.3">
                  <p:embed/>
                </p:oleObj>
              </mc:Choice>
              <mc:Fallback>
                <p:oleObj name="公式" r:id="rId3" imgW="571252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005138"/>
                        <a:ext cx="120015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4038600" y="2936875"/>
          <a:ext cx="154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6" name="公式" r:id="rId5" imgW="660400" imgH="368300" progId="Equation.3">
                  <p:embed/>
                </p:oleObj>
              </mc:Choice>
              <mc:Fallback>
                <p:oleObj name="公式" r:id="rId5" imgW="660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36875"/>
                        <a:ext cx="1549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2533650" y="4003675"/>
          <a:ext cx="13525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7" name="公式" r:id="rId7" imgW="571252" imgH="330057" progId="Equation.3">
                  <p:embed/>
                </p:oleObj>
              </mc:Choice>
              <mc:Fallback>
                <p:oleObj name="公式" r:id="rId7" imgW="571252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4003675"/>
                        <a:ext cx="13525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4114800" y="4232275"/>
          <a:ext cx="1320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8" name="公式" r:id="rId9" imgW="508000" imgH="228600" progId="Equation.3">
                  <p:embed/>
                </p:oleObj>
              </mc:Choice>
              <mc:Fallback>
                <p:oleObj name="公式" r:id="rId9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232275"/>
                        <a:ext cx="13208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33400" y="6043613"/>
            <a:ext cx="34195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常数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，反向饱和电流</a:t>
            </a:r>
          </a:p>
        </p:txBody>
      </p:sp>
      <p:graphicFrame>
        <p:nvGraphicFramePr>
          <p:cNvPr id="8198" name="Object 9"/>
          <p:cNvGraphicFramePr>
            <a:graphicFrameLocks noChangeAspect="1"/>
          </p:cNvGraphicFramePr>
          <p:nvPr/>
        </p:nvGraphicFramePr>
        <p:xfrm>
          <a:off x="3581400" y="1828800"/>
          <a:ext cx="28194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9" name="公式" r:id="rId11" imgW="965200" imgH="368300" progId="Equation.3">
                  <p:embed/>
                </p:oleObj>
              </mc:Choice>
              <mc:Fallback>
                <p:oleObj name="公式" r:id="rId11" imgW="965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28800"/>
                        <a:ext cx="2819400" cy="1074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5786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33800"/>
            <a:ext cx="2752725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4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63443E-EF2E-47C0-8113-7DBD529B65D7}" type="slidenum">
              <a:rPr lang="en-US" altLang="zh-CN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结论</a:t>
            </a:r>
            <a:r>
              <a:rPr lang="en-US" altLang="zh-CN" sz="4000" smtClean="0"/>
              <a:t>2</a:t>
            </a:r>
            <a:r>
              <a:rPr lang="zh-CN" altLang="en-US" sz="4000" smtClean="0"/>
              <a:t>：温度对电流密度影响很大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257425" y="1905000"/>
          <a:ext cx="1704975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4" name="公式" r:id="rId3" imgW="876300" imgH="1422400" progId="Equation.3">
                  <p:embed/>
                </p:oleObj>
              </mc:Choice>
              <mc:Fallback>
                <p:oleObj name="公式" r:id="rId3" imgW="8763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1905000"/>
                        <a:ext cx="1704975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4267200" y="29718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5334000" y="2971800"/>
          <a:ext cx="22288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5" name="公式" r:id="rId5" imgW="952087" imgH="380835" progId="Equation.3">
                  <p:embed/>
                </p:oleObj>
              </mc:Choice>
              <mc:Fallback>
                <p:oleObj name="公式" r:id="rId5" imgW="952087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971800"/>
                        <a:ext cx="22288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85737" y="1965326"/>
            <a:ext cx="1403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反偏时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04800" y="4983163"/>
            <a:ext cx="1403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正偏时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4876800" y="3992563"/>
            <a:ext cx="384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随温度升高迅速增大</a:t>
            </a: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905000" y="4794250"/>
          <a:ext cx="21336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6" name="公式" r:id="rId7" imgW="952087" imgH="342751" progId="Equation.3">
                  <p:embed/>
                </p:oleObj>
              </mc:Choice>
              <mc:Fallback>
                <p:oleObj name="公式" r:id="rId7" imgW="952087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94250"/>
                        <a:ext cx="21336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4033838" y="4724400"/>
          <a:ext cx="206851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7" name="公式" r:id="rId9" imgW="965200" imgH="342900" progId="Equation.3">
                  <p:embed/>
                </p:oleObj>
              </mc:Choice>
              <mc:Fallback>
                <p:oleObj name="公式" r:id="rId9" imgW="9652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4724400"/>
                        <a:ext cx="2068512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5029200" y="5534025"/>
            <a:ext cx="3841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随温度升高迅速增大</a:t>
            </a:r>
          </a:p>
        </p:txBody>
      </p:sp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5257800" y="1905000"/>
          <a:ext cx="23622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8" name="公式" r:id="rId11" imgW="1155700" imgH="508000" progId="Equation.3">
                  <p:embed/>
                </p:oleObj>
              </mc:Choice>
              <mc:Fallback>
                <p:oleObj name="公式" r:id="rId11" imgW="1155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05000"/>
                        <a:ext cx="23622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0545"/>
              </p:ext>
            </p:extLst>
          </p:nvPr>
        </p:nvGraphicFramePr>
        <p:xfrm>
          <a:off x="185737" y="2685329"/>
          <a:ext cx="1952625" cy="644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9" name="Equation" r:id="rId13" imgW="1422400" imgH="469900" progId="Equation.DSMT4">
                  <p:embed/>
                </p:oleObj>
              </mc:Choice>
              <mc:Fallback>
                <p:oleObj name="Equation" r:id="rId13" imgW="1422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" y="2685329"/>
                        <a:ext cx="1952625" cy="644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38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  <p:bldP spid="76806" grpId="0"/>
      <p:bldP spid="76807" grpId="0"/>
      <p:bldP spid="76808" grpId="0"/>
      <p:bldP spid="768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FA177E-DD60-4F56-B366-9D182564EE26}" type="slidenum">
              <a:rPr lang="en-US" altLang="zh-CN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、偏离理想方程的因素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5257800" cy="4302125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 smtClean="0"/>
              <a:t>正向小电流：理论小于实验</a:t>
            </a:r>
          </a:p>
          <a:p>
            <a:pPr marL="609600" indent="-609600" eaLnBrk="1" hangingPunct="1"/>
            <a:r>
              <a:rPr lang="zh-CN" altLang="en-US" sz="2800" smtClean="0"/>
              <a:t>正向大电流</a:t>
            </a:r>
            <a:r>
              <a:rPr lang="en-US" altLang="zh-CN" sz="2800" smtClean="0"/>
              <a:t>c</a:t>
            </a:r>
            <a:r>
              <a:rPr lang="zh-CN" altLang="en-US" sz="2800" smtClean="0"/>
              <a:t>段</a:t>
            </a:r>
          </a:p>
          <a:p>
            <a:pPr marL="609600" indent="-609600" eaLnBrk="1" hangingPunct="1"/>
            <a:r>
              <a:rPr lang="en-US" altLang="zh-CN" sz="2800" smtClean="0"/>
              <a:t>d</a:t>
            </a:r>
            <a:r>
              <a:rPr lang="zh-CN" altLang="en-US" sz="2800" smtClean="0"/>
              <a:t>段呈线性关系</a:t>
            </a:r>
          </a:p>
          <a:p>
            <a:pPr marL="609600" indent="-609600" eaLnBrk="1" hangingPunct="1"/>
            <a:r>
              <a:rPr lang="zh-CN" altLang="en-US" sz="2800" smtClean="0"/>
              <a:t>反偏时：实际大于理论，且不饱和</a:t>
            </a:r>
          </a:p>
          <a:p>
            <a:pPr marL="1004888" lvl="1" indent="-533400" eaLnBrk="1" hangingPunct="1"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表面效应</a:t>
            </a:r>
          </a:p>
          <a:p>
            <a:pPr marL="1004888" lvl="1" indent="-533400" eaLnBrk="1" hangingPunct="1"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b="1" smtClean="0"/>
              <a:t>势垒区中的产生和复合</a:t>
            </a:r>
          </a:p>
          <a:p>
            <a:pPr marL="1004888" lvl="1" indent="-533400" eaLnBrk="1" hangingPunct="1"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b="1" smtClean="0"/>
              <a:t>大注入</a:t>
            </a:r>
          </a:p>
          <a:p>
            <a:pPr marL="1004888" lvl="1" indent="-533400" eaLnBrk="1" hangingPunct="1"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mtClean="0"/>
              <a:t>串联电阻效应</a:t>
            </a:r>
            <a:endParaRPr lang="zh-CN" altLang="en-US" sz="2400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/>
          </p:nvPr>
        </p:nvGraphicFramePr>
        <p:xfrm>
          <a:off x="6248400" y="1965325"/>
          <a:ext cx="1981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Equation" r:id="rId3" imgW="965200" imgH="368300" progId="Equation.DSMT4">
                  <p:embed/>
                </p:oleObj>
              </mc:Choice>
              <mc:Fallback>
                <p:oleObj name="Equation" r:id="rId3" imgW="9652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65325"/>
                        <a:ext cx="1981200" cy="755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743200"/>
            <a:ext cx="29718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3505200" y="2209800"/>
          <a:ext cx="1219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6" imgW="583947" imgH="330057" progId="Equation.DSMT4">
                  <p:embed/>
                </p:oleObj>
              </mc:Choice>
              <mc:Fallback>
                <p:oleObj name="Equation" r:id="rId6" imgW="583947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12192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53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956694"/>
            <a:ext cx="266541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87829" y="2107541"/>
            <a:ext cx="5715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0" fontAlgn="base" hangingPunct="0">
              <a:spcBef>
                <a:spcPct val="5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00"/>
                </a:solidFill>
              </a:rPr>
              <a:t>平衡</a:t>
            </a:r>
            <a:r>
              <a:rPr lang="zh-CN" altLang="en-US" sz="2800" dirty="0" smtClean="0">
                <a:solidFill>
                  <a:srgbClr val="000000"/>
                </a:solidFill>
              </a:rPr>
              <a:t>时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457200" indent="-457200" eaLnBrk="0" fontAlgn="base" hangingPunct="0">
              <a:spcBef>
                <a:spcPct val="5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势垒</a:t>
            </a:r>
            <a:r>
              <a:rPr lang="zh-CN" altLang="en-US" sz="2800" dirty="0">
                <a:solidFill>
                  <a:srgbClr val="000000"/>
                </a:solidFill>
              </a:rPr>
              <a:t>区产生率</a:t>
            </a:r>
            <a:r>
              <a:rPr lang="en-US" altLang="zh-CN" sz="2800" dirty="0">
                <a:solidFill>
                  <a:srgbClr val="000000"/>
                </a:solidFill>
              </a:rPr>
              <a:t>=</a:t>
            </a:r>
            <a:r>
              <a:rPr lang="zh-CN" altLang="en-US" sz="2800" dirty="0">
                <a:solidFill>
                  <a:srgbClr val="000000"/>
                </a:solidFill>
              </a:rPr>
              <a:t>复合率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6357" name="Rectangle 5"/>
              <p:cNvSpPr>
                <a:spLocks noChangeArrowheads="1"/>
              </p:cNvSpPr>
              <p:nvPr/>
            </p:nvSpPr>
            <p:spPr bwMode="auto">
              <a:xfrm>
                <a:off x="544286" y="3784923"/>
                <a:ext cx="8599714" cy="2246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反向偏压</a:t>
                </a:r>
                <a:r>
                  <a:rPr lang="zh-CN" altLang="en-US" sz="2800" dirty="0" smtClean="0">
                    <a:solidFill>
                      <a:srgbClr val="000000"/>
                    </a:solidFill>
                  </a:rPr>
                  <a:t>时</a:t>
                </a:r>
                <a:endParaRPr lang="en-US" altLang="zh-CN" sz="2800" dirty="0" smtClean="0">
                  <a:solidFill>
                    <a:srgbClr val="000000"/>
                  </a:solidFill>
                </a:endParaRPr>
              </a:p>
              <a:p>
                <a:pPr marL="457200" indent="-4572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rgbClr val="000000"/>
                    </a:solidFill>
                  </a:rPr>
                  <a:t>势垒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区内电场加强，由于热激发作用，复合中心产生的电子空穴对来不及复合就被电场驱走了。</a:t>
                </a:r>
              </a:p>
              <a:p>
                <a:pPr marL="457200" indent="-457200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rgbClr val="000000"/>
                    </a:solidFill>
                  </a:rPr>
                  <a:t>势垒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区产生率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复合</a:t>
                </a:r>
                <a:r>
                  <a:rPr lang="zh-CN" altLang="en-US" sz="2800" dirty="0" smtClean="0">
                    <a:solidFill>
                      <a:srgbClr val="000000"/>
                    </a:solidFill>
                  </a:rPr>
                  <a:t>率。</a:t>
                </a:r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5635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286" y="3784923"/>
                <a:ext cx="8599714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76" t="-3804" b="-59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D2B1-8FA7-40D3-AD53-F4B940B2D3F6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势垒区的产生电流</a:t>
            </a:r>
          </a:p>
        </p:txBody>
      </p:sp>
    </p:spTree>
    <p:extLst>
      <p:ext uri="{BB962C8B-B14F-4D97-AF65-F5344CB8AC3E}">
        <p14:creationId xmlns:p14="http://schemas.microsoft.com/office/powerpoint/2010/main" val="114553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69FC05-D02C-4CEE-8543-7EBCC09ECCF4}" type="slidenum">
              <a:rPr lang="en-US" altLang="zh-CN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势垒区的产生电流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反向偏压时：有净产生率；形成势垒区产生电流</a:t>
            </a:r>
            <a:r>
              <a:rPr lang="en-US" altLang="zh-CN" smtClean="0"/>
              <a:t>I</a:t>
            </a:r>
            <a:r>
              <a:rPr lang="en-US" altLang="zh-CN" baseline="-25000" smtClean="0"/>
              <a:t>G</a:t>
            </a:r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505200" y="2667000"/>
          <a:ext cx="1981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公式" r:id="rId3" imgW="825500" imgH="228600" progId="Equation.3">
                  <p:embed/>
                </p:oleObj>
              </mc:Choice>
              <mc:Fallback>
                <p:oleObj name="公式" r:id="rId3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67000"/>
                        <a:ext cx="19812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904875" y="3505200"/>
            <a:ext cx="717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其中，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G: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净产生率；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势垒区宽度；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pn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结面积。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57200" y="43434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净复合率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U=-G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6172200" y="5562600"/>
          <a:ext cx="12954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公式" r:id="rId5" imgW="596641" imgH="393529" progId="Equation.3">
                  <p:embed/>
                </p:oleObj>
              </mc:Choice>
              <mc:Fallback>
                <p:oleObj name="公式" r:id="rId5" imgW="59664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12954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3200400" y="4114800"/>
          <a:ext cx="36576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公式" r:id="rId7" imgW="1587500" imgH="660400" progId="Equation.3">
                  <p:embed/>
                </p:oleObj>
              </mc:Choice>
              <mc:Fallback>
                <p:oleObj name="公式" r:id="rId7" imgW="1587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14800"/>
                        <a:ext cx="36576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533400" y="5791200"/>
          <a:ext cx="52578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公式" r:id="rId9" imgW="2095500" imgH="228600" progId="Equation.3">
                  <p:embed/>
                </p:oleObj>
              </mc:Choice>
              <mc:Fallback>
                <p:oleObj name="公式" r:id="rId9" imgW="209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91200"/>
                        <a:ext cx="52578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7162800" y="4191000"/>
          <a:ext cx="10985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6" name="公式" r:id="rId11" imgW="520474" imgH="431613" progId="Equation.3">
                  <p:embed/>
                </p:oleObj>
              </mc:Choice>
              <mc:Fallback>
                <p:oleObj name="公式" r:id="rId11" imgW="52047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191000"/>
                        <a:ext cx="10985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1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893" grpId="0"/>
      <p:bldP spid="3789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2200275"/>
            <a:ext cx="2968625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0548E1-40B8-4FBB-BC92-F86EC9FF9450}" type="slidenum">
              <a:rPr lang="en-US" altLang="zh-CN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762004" y="5011737"/>
            <a:ext cx="1838326" cy="123666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217988" y="2330450"/>
          <a:ext cx="16081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公式" r:id="rId4" imgW="787058" imgH="393529" progId="Equation.3">
                  <p:embed/>
                </p:oleObj>
              </mc:Choice>
              <mc:Fallback>
                <p:oleObj name="公式" r:id="rId4" imgW="78705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8" y="2330450"/>
                        <a:ext cx="16081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9600" y="248285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势垒区的产生电流密度</a:t>
            </a: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352800" y="4114800"/>
          <a:ext cx="18097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公式" r:id="rId6" imgW="875920" imgH="495085" progId="Equation.3">
                  <p:embed/>
                </p:oleObj>
              </mc:Choice>
              <mc:Fallback>
                <p:oleObj name="公式" r:id="rId6" imgW="875920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114800"/>
                        <a:ext cx="18097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609600" y="3390400"/>
            <a:ext cx="21467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aseline="30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结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反向电流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2004" y="5011737"/>
            <a:ext cx="1838326" cy="1200150"/>
            <a:chOff x="4022" y="3038"/>
            <a:chExt cx="1158" cy="756"/>
          </a:xfrm>
        </p:grpSpPr>
        <p:sp>
          <p:nvSpPr>
            <p:cNvPr id="14350" name="Text Box 9"/>
            <p:cNvSpPr txBox="1">
              <a:spLocks noChangeArrowheads="1"/>
            </p:cNvSpPr>
            <p:nvPr/>
          </p:nvSpPr>
          <p:spPr bwMode="auto">
            <a:xfrm>
              <a:off x="4022" y="3038"/>
              <a:ext cx="50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锗：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硅：</a:t>
              </a:r>
            </a:p>
          </p:txBody>
        </p:sp>
        <p:graphicFrame>
          <p:nvGraphicFramePr>
            <p:cNvPr id="14341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4421" y="3086"/>
            <a:ext cx="70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68" name="公式" r:id="rId8" imgW="583947" imgH="228501" progId="Equation.3">
                    <p:embed/>
                  </p:oleObj>
                </mc:Choice>
                <mc:Fallback>
                  <p:oleObj name="公式" r:id="rId8" imgW="58394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" y="3086"/>
                          <a:ext cx="70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420" y="3496"/>
            <a:ext cx="76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69" name="公式" r:id="rId10" imgW="583947" imgH="228501" progId="Equation.3">
                    <p:embed/>
                  </p:oleObj>
                </mc:Choice>
                <mc:Fallback>
                  <p:oleObj name="公式" r:id="rId10" imgW="58394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0" y="3496"/>
                          <a:ext cx="76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3429000" y="3200400"/>
          <a:ext cx="2895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Equation" r:id="rId12" imgW="1422400" imgH="469900" progId="Equation.DSMT4">
                  <p:embed/>
                </p:oleObj>
              </mc:Choice>
              <mc:Fallback>
                <p:oleObj name="Equation" r:id="rId12" imgW="1422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0"/>
                        <a:ext cx="28956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68481" y="6257641"/>
                <a:ext cx="5507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随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电压的增大而增大，因此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随</m:t>
                    </m:r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</a:rPr>
                  <a:t>电压的增大而增大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481" y="6257641"/>
                <a:ext cx="5507149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3333" r="-221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97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nimBg="1"/>
      <p:bldP spid="38917" grpId="0"/>
      <p:bldP spid="38919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0FAD0F-3399-4E36-8A76-C11182635166}" type="slidenum">
              <a:rPr lang="en-US" altLang="zh-CN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势垒区复合电流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29540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正向偏压时：注入的电子和空穴在势垒区复合，形成正向复合电流。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/>
          </p:nvPr>
        </p:nvGraphicFramePr>
        <p:xfrm>
          <a:off x="1344220" y="3335054"/>
          <a:ext cx="2011363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公式" r:id="rId3" imgW="838200" imgH="990600" progId="Equation.3">
                  <p:embed/>
                </p:oleObj>
              </mc:Choice>
              <mc:Fallback>
                <p:oleObj name="公式" r:id="rId3" imgW="8382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220" y="3335054"/>
                        <a:ext cx="2011363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816259" y="4229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>
            <p:extLst/>
          </p:nvPr>
        </p:nvGraphicFramePr>
        <p:xfrm>
          <a:off x="4737100" y="4209256"/>
          <a:ext cx="20447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公式" r:id="rId5" imgW="1040948" imgH="444307" progId="Equation.3">
                  <p:embed/>
                </p:oleObj>
              </mc:Choice>
              <mc:Fallback>
                <p:oleObj name="公式" r:id="rId5" imgW="104094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4209256"/>
                        <a:ext cx="20447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3646714" y="4481511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5365" name="Object 10"/>
          <p:cNvGraphicFramePr>
            <a:graphicFrameLocks noChangeAspect="1"/>
          </p:cNvGraphicFramePr>
          <p:nvPr>
            <p:extLst/>
          </p:nvPr>
        </p:nvGraphicFramePr>
        <p:xfrm>
          <a:off x="3073684" y="5712618"/>
          <a:ext cx="47117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公式" r:id="rId7" imgW="1954951" imgH="444307" progId="Equation.3">
                  <p:embed/>
                </p:oleObj>
              </mc:Choice>
              <mc:Fallback>
                <p:oleObj name="公式" r:id="rId7" imgW="195495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684" y="5712618"/>
                        <a:ext cx="47117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060734" y="6048895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复合电流密度</a:t>
            </a:r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>
            <p:extLst/>
          </p:nvPr>
        </p:nvGraphicFramePr>
        <p:xfrm>
          <a:off x="4006850" y="2507455"/>
          <a:ext cx="35052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公式" r:id="rId9" imgW="1714500" imgH="711200" progId="Equation.3">
                  <p:embed/>
                </p:oleObj>
              </mc:Choice>
              <mc:Fallback>
                <p:oleObj name="公式" r:id="rId9" imgW="1714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2507455"/>
                        <a:ext cx="3505200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1"/>
          <a:srcRect r="44779"/>
          <a:stretch/>
        </p:blipFill>
        <p:spPr>
          <a:xfrm>
            <a:off x="1235167" y="2407593"/>
            <a:ext cx="2601946" cy="10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3" grpId="0" animBg="1"/>
      <p:bldP spid="399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699BA3-CF15-4085-9CD5-6D509DE4BC37}" type="slidenum">
              <a:rPr lang="en-US" altLang="zh-CN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6200" y="19954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正向电流密度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362200" y="2038350"/>
          <a:ext cx="220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公式" r:id="rId3" imgW="863225" imgH="215806" progId="Equation.3">
                  <p:embed/>
                </p:oleObj>
              </mc:Choice>
              <mc:Fallback>
                <p:oleObj name="公式" r:id="rId3" imgW="86322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38350"/>
                        <a:ext cx="2209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04800" y="2681288"/>
          <a:ext cx="48609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公式" r:id="rId5" imgW="2133600" imgH="495300" progId="Equation.3">
                  <p:embed/>
                </p:oleObj>
              </mc:Choice>
              <mc:Fallback>
                <p:oleObj name="公式" r:id="rId5" imgW="21336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81288"/>
                        <a:ext cx="4860925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0" y="3810000"/>
          <a:ext cx="5775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6" name="Equation" r:id="rId7" imgW="1993900" imgH="254000" progId="Equation.DSMT4">
                  <p:embed/>
                </p:oleObj>
              </mc:Choice>
              <mc:Fallback>
                <p:oleObj name="Equation" r:id="rId7" imgW="1993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0"/>
                        <a:ext cx="57753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5638800" y="4267200"/>
            <a:ext cx="990600" cy="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6597650" y="3657600"/>
          <a:ext cx="25463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7" name="公式" r:id="rId9" imgW="1155199" imgH="495085" progId="Equation.3">
                  <p:embed/>
                </p:oleObj>
              </mc:Choice>
              <mc:Fallback>
                <p:oleObj name="公式" r:id="rId9" imgW="1155199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3657600"/>
                        <a:ext cx="25463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2044700" y="4724400"/>
          <a:ext cx="21463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公式" r:id="rId11" imgW="850531" imgH="710891" progId="Equation.3">
                  <p:embed/>
                </p:oleObj>
              </mc:Choice>
              <mc:Fallback>
                <p:oleObj name="公式" r:id="rId11" imgW="850531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724400"/>
                        <a:ext cx="2146300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4572000" y="5562600"/>
            <a:ext cx="990600" cy="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5654675" y="5075238"/>
          <a:ext cx="3005138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公式" r:id="rId13" imgW="1244600" imgH="482600" progId="Equation.3">
                  <p:embed/>
                </p:oleObj>
              </mc:Choice>
              <mc:Fallback>
                <p:oleObj name="公式" r:id="rId13" imgW="1244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5075238"/>
                        <a:ext cx="3005138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4572000" y="1752600"/>
          <a:ext cx="44958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公式" r:id="rId15" imgW="2019300" imgH="533400" progId="Equation.3">
                  <p:embed/>
                </p:oleObj>
              </mc:Choice>
              <mc:Fallback>
                <p:oleObj name="公式" r:id="rId15" imgW="2019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44958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87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67" grpId="0" animBg="1"/>
      <p:bldP spid="4097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10C164-053C-4851-B874-71DF3C9975B3}" type="slidenum">
              <a:rPr lang="en-US" altLang="zh-CN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8229600" cy="312420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                             </a:t>
            </a:r>
            <a:r>
              <a:rPr lang="zh-CN" altLang="en-US" sz="2400" dirty="0" smtClean="0"/>
              <a:t>复合电流为主：</a:t>
            </a:r>
            <a:r>
              <a:rPr lang="en-US" altLang="zh-CN" sz="2400" dirty="0" smtClean="0"/>
              <a:t>m=2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                      </a:t>
            </a:r>
            <a:r>
              <a:rPr lang="zh-CN" altLang="en-US" sz="2400" dirty="0" smtClean="0"/>
              <a:t>扩散电流为主：</a:t>
            </a:r>
            <a:r>
              <a:rPr lang="en-US" altLang="zh-CN" sz="2400" dirty="0" smtClean="0"/>
              <a:t>m=1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复合电流减少了少子注入 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577850" y="2971800"/>
          <a:ext cx="19367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公式" r:id="rId3" imgW="672808" imgH="355446" progId="Equation.3">
                  <p:embed/>
                </p:oleObj>
              </mc:Choice>
              <mc:Fallback>
                <p:oleObj name="公式" r:id="rId3" imgW="672808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971800"/>
                        <a:ext cx="19367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457200" y="4260850"/>
          <a:ext cx="2438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公式" r:id="rId5" imgW="1180588" imgH="482391" progId="Equation.3">
                  <p:embed/>
                </p:oleObj>
              </mc:Choice>
              <mc:Fallback>
                <p:oleObj name="公式" r:id="rId5" imgW="118058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0850"/>
                        <a:ext cx="2438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971800" y="4451350"/>
            <a:ext cx="30035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对硅    低正偏压下：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     高正偏压下：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91200" y="4419600"/>
            <a:ext cx="2514600" cy="1219200"/>
            <a:chOff x="3600" y="2592"/>
            <a:chExt cx="1584" cy="768"/>
          </a:xfrm>
        </p:grpSpPr>
        <p:graphicFrame>
          <p:nvGraphicFramePr>
            <p:cNvPr id="17414" name="Object 8"/>
            <p:cNvGraphicFramePr>
              <a:graphicFrameLocks noChangeAspect="1"/>
            </p:cNvGraphicFramePr>
            <p:nvPr/>
          </p:nvGraphicFramePr>
          <p:xfrm>
            <a:off x="3600" y="2592"/>
            <a:ext cx="72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40" name="公式" r:id="rId7" imgW="558558" imgH="215806" progId="Equation.3">
                    <p:embed/>
                  </p:oleObj>
                </mc:Choice>
                <mc:Fallback>
                  <p:oleObj name="公式" r:id="rId7" imgW="558558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592"/>
                          <a:ext cx="72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Text Box 9"/>
            <p:cNvSpPr txBox="1">
              <a:spLocks noChangeArrowheads="1"/>
            </p:cNvSpPr>
            <p:nvPr/>
          </p:nvSpPr>
          <p:spPr bwMode="auto">
            <a:xfrm>
              <a:off x="4407" y="2592"/>
              <a:ext cx="7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对应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段</a:t>
              </a:r>
            </a:p>
          </p:txBody>
        </p:sp>
        <p:graphicFrame>
          <p:nvGraphicFramePr>
            <p:cNvPr id="17415" name="Object 10"/>
            <p:cNvGraphicFramePr>
              <a:graphicFrameLocks noChangeAspect="1"/>
            </p:cNvGraphicFramePr>
            <p:nvPr/>
          </p:nvGraphicFramePr>
          <p:xfrm>
            <a:off x="3600" y="3082"/>
            <a:ext cx="72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41" name="公式" r:id="rId9" imgW="558558" imgH="215806" progId="Equation.3">
                    <p:embed/>
                  </p:oleObj>
                </mc:Choice>
                <mc:Fallback>
                  <p:oleObj name="公式" r:id="rId9" imgW="558558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082"/>
                          <a:ext cx="72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Text Box 11"/>
            <p:cNvSpPr txBox="1">
              <a:spLocks noChangeArrowheads="1"/>
            </p:cNvSpPr>
            <p:nvPr/>
          </p:nvSpPr>
          <p:spPr bwMode="auto">
            <a:xfrm>
              <a:off x="4396" y="3072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对应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段</a:t>
              </a:r>
            </a:p>
          </p:txBody>
        </p:sp>
      </p:grp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76200" y="2038350"/>
          <a:ext cx="220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2" name="公式" r:id="rId11" imgW="863225" imgH="215806" progId="Equation.3">
                  <p:embed/>
                </p:oleObj>
              </mc:Choice>
              <mc:Fallback>
                <p:oleObj name="公式" r:id="rId11" imgW="86322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38350"/>
                        <a:ext cx="2209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2286000" y="1752600"/>
          <a:ext cx="44958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公式" r:id="rId13" imgW="2019300" imgH="533400" progId="Equation.3">
                  <p:embed/>
                </p:oleObj>
              </mc:Choice>
              <mc:Fallback>
                <p:oleObj name="公式" r:id="rId13" imgW="2019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44958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1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371600"/>
            <a:ext cx="2352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12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空间电荷区</a:t>
            </a:r>
          </a:p>
        </p:txBody>
      </p:sp>
      <p:sp>
        <p:nvSpPr>
          <p:cNvPr id="1048923" name="内容占位符 1"/>
          <p:cNvSpPr>
            <a:spLocks noGrp="1"/>
          </p:cNvSpPr>
          <p:nvPr>
            <p:ph idx="1"/>
          </p:nvPr>
        </p:nvSpPr>
        <p:spPr>
          <a:xfrm>
            <a:off x="336550" y="4473575"/>
            <a:ext cx="8469313" cy="2232025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空间电荷区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由电离施主</a:t>
            </a:r>
            <a:r>
              <a:rPr lang="zh-CN" altLang="en-US" sz="2400" dirty="0"/>
              <a:t>和电离受主</a:t>
            </a:r>
            <a:r>
              <a:rPr lang="zh-CN" altLang="en-US" sz="2400" dirty="0" smtClean="0"/>
              <a:t>电荷组成的区域</a:t>
            </a:r>
            <a:endParaRPr lang="en-US" altLang="zh-CN" sz="2400" dirty="0" smtClean="0"/>
          </a:p>
          <a:p>
            <a:r>
              <a:rPr lang="zh-CN" altLang="en-US" sz="2400" dirty="0" smtClean="0"/>
              <a:t>平衡</a:t>
            </a:r>
            <a:r>
              <a:rPr lang="en-US" altLang="zh-CN" sz="2400" dirty="0" err="1" smtClean="0"/>
              <a:t>pn</a:t>
            </a:r>
            <a:r>
              <a:rPr lang="zh-CN" altLang="en-US" sz="2400" dirty="0" smtClean="0"/>
              <a:t>结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空间电荷数量一定；空间电荷区的宽度一定；</a:t>
            </a:r>
          </a:p>
          <a:p>
            <a:pPr lvl="1"/>
            <a:r>
              <a:rPr lang="zh-CN" altLang="en-US" sz="2000" dirty="0" smtClean="0"/>
              <a:t>流过</a:t>
            </a:r>
            <a:r>
              <a:rPr lang="en-US" altLang="zh-CN" sz="2000" dirty="0" err="1" smtClean="0"/>
              <a:t>pn</a:t>
            </a:r>
            <a:r>
              <a:rPr lang="zh-CN" altLang="en-US" sz="2000" dirty="0" smtClean="0"/>
              <a:t>结的静电流为零。</a:t>
            </a:r>
            <a:endParaRPr lang="en-US" altLang="zh-CN" sz="2000" dirty="0" smtClean="0"/>
          </a:p>
        </p:txBody>
      </p:sp>
      <p:sp>
        <p:nvSpPr>
          <p:cNvPr id="104892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63F6E7-184F-4157-BA4A-D548925CB54F}" type="slidenum">
              <a:rPr lang="en-US" altLang="zh-CN">
                <a:solidFill>
                  <a:srgbClr val="000000"/>
                </a:solidFill>
              </a:r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4194340" name="Object 3"/>
          <p:cNvGraphicFramePr>
            <a:graphicFrameLocks noChangeAspect="1"/>
          </p:cNvGraphicFramePr>
          <p:nvPr/>
        </p:nvGraphicFramePr>
        <p:xfrm>
          <a:off x="152400" y="1122363"/>
          <a:ext cx="88392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Visio" r:id="rId4" imgW="4109113" imgH="1380306" progId="Visio.Drawing.11">
                  <p:embed/>
                </p:oleObj>
              </mc:Choice>
              <mc:Fallback>
                <p:oleObj name="Visio" r:id="rId4" imgW="4109113" imgH="1380306" progId="Visio.Drawing.11">
                  <p:embed/>
                  <p:pic>
                    <p:nvPicPr>
                      <p:cNvPr id="2097273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22363"/>
                        <a:ext cx="88392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3449" y="1787377"/>
            <a:ext cx="72635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大注入：注入的非平衡少子浓度接近或超过多子浓度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3527" name="Rectangle 7"/>
              <p:cNvSpPr>
                <a:spLocks noChangeArrowheads="1"/>
              </p:cNvSpPr>
              <p:nvPr/>
            </p:nvSpPr>
            <p:spPr bwMode="auto">
              <a:xfrm>
                <a:off x="419100" y="2314454"/>
                <a:ext cx="5990409" cy="1231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</a:rPr>
                  <a:t>为例：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正向电流主要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400" baseline="30000" dirty="0">
                    <a:solidFill>
                      <a:srgbClr val="000000"/>
                    </a:solidFill>
                  </a:rPr>
                  <a:t>+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区注入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区的空穴电流，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>
                    <a:solidFill>
                      <a:srgbClr val="000000"/>
                    </a:solidFill>
                  </a:rPr>
                  <a:t>n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区注入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400" baseline="30000" dirty="0">
                    <a:solidFill>
                      <a:srgbClr val="000000"/>
                    </a:solidFill>
                  </a:rPr>
                  <a:t>+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区的电子电流可忽略。</a:t>
                </a:r>
              </a:p>
            </p:txBody>
          </p:sp>
        </mc:Choice>
        <mc:Fallback>
          <p:sp>
            <p:nvSpPr>
              <p:cNvPr id="36352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" y="2314454"/>
                <a:ext cx="5990409" cy="1231940"/>
              </a:xfrm>
              <a:prstGeom prst="rect">
                <a:avLst/>
              </a:prstGeom>
              <a:blipFill rotWithShape="0">
                <a:blip r:embed="rId2"/>
                <a:stretch>
                  <a:fillRect l="-1629" t="-5446" b="-84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3528" name="Rectangle 8"/>
              <p:cNvSpPr>
                <a:spLocks noChangeArrowheads="1"/>
              </p:cNvSpPr>
              <p:nvPr/>
            </p:nvSpPr>
            <p:spPr bwMode="auto">
              <a:xfrm>
                <a:off x="239485" y="3574652"/>
                <a:ext cx="6849292" cy="1565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设注入空穴浓度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en-US" altLang="zh-CN" sz="24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zh-CN" sz="2400" i="1" baseline="-25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d>
                      <m:dPr>
                        <m:ctrlPr>
                          <a:rPr lang="en-US" altLang="zh-CN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altLang="zh-CN" sz="2400" i="1" baseline="-25000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很大，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区多子浓度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为了保持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区电中性，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区的多子相应地增加同等数量</m:t>
                    </m:r>
                  </m:oMath>
                </a14:m>
                <a:endParaRPr lang="en-US" altLang="zh-CN" sz="240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   </m:t>
                      </m:r>
                      <m:r>
                        <a:rPr lang="zh-CN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</m:t>
                      </m:r>
                      <m:r>
                        <a:rPr lang="en-US" altLang="zh-CN" sz="24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𝑝</m:t>
                      </m:r>
                      <m:r>
                        <a:rPr lang="en-US" altLang="zh-CN" sz="2400" i="1" baseline="-25000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zh-CN" sz="24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altLang="zh-CN" sz="2400" i="1" baseline="-25000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)= </m:t>
                      </m:r>
                      <m:r>
                        <a:rPr lang="en-US" altLang="zh-CN" sz="24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zh-CN" sz="2400" i="1" baseline="-25000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). 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6352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485" y="3574652"/>
                <a:ext cx="6849292" cy="1565172"/>
              </a:xfrm>
              <a:prstGeom prst="rect">
                <a:avLst/>
              </a:prstGeom>
              <a:blipFill rotWithShape="0">
                <a:blip r:embed="rId3"/>
                <a:stretch>
                  <a:fillRect l="-1157" t="-1167" r="-11477" b="-5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2165504" y="5373551"/>
            <a:ext cx="40575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电子浓度梯度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=</a:t>
            </a:r>
            <a:r>
              <a:rPr lang="zh-CN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空穴浓度梯度</a:t>
            </a: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611776" y="6008234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</a:rPr>
              <a:t>存在电子浓度梯度，使电子在空穴扩散方向上也发生扩散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4691" y="557458"/>
            <a:ext cx="8229600" cy="1143000"/>
          </a:xfrm>
        </p:spPr>
        <p:txBody>
          <a:bodyPr/>
          <a:lstStyle/>
          <a:p>
            <a:pPr lvl="0"/>
            <a:r>
              <a:rPr lang="zh-CN" altLang="en-US" sz="3600" dirty="0" smtClean="0"/>
              <a:t>大</a:t>
            </a:r>
            <a:r>
              <a:rPr lang="zh-CN" altLang="en-US" sz="3600" dirty="0"/>
              <a:t>注入情况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D28B-11EF-4FF4-8202-B616024AD795}" type="slidenum">
              <a:rPr lang="en-US" altLang="zh-CN" smtClean="0"/>
              <a:pPr/>
              <a:t>40</a:t>
            </a:fld>
            <a:endParaRPr lang="en-US" altLang="zh-CN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996" y="2261926"/>
            <a:ext cx="2391906" cy="209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1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7" grpId="0" autoUpdateAnimBg="0"/>
      <p:bldP spid="363528" grpId="0" autoUpdateAnimBg="0"/>
      <p:bldP spid="363529" grpId="0" autoUpdateAnimBg="0"/>
      <p:bldP spid="36353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1D8BF1-B7A4-4ADF-B3BD-CE240ABFA9F6}" type="slidenum">
              <a:rPr lang="en-US" altLang="zh-CN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大注入情况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191000"/>
          </a:xfrm>
        </p:spPr>
        <p:txBody>
          <a:bodyPr/>
          <a:lstStyle/>
          <a:p>
            <a:pPr marL="566738" indent="-533400" eaLnBrk="1" hangingPunct="1"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浓度分布</a:t>
            </a:r>
          </a:p>
          <a:p>
            <a:pPr marL="1004888" lvl="1" indent="-533400" eaLnBrk="1" hangingPunct="1">
              <a:buClrTx/>
              <a:buSzPct val="80000"/>
              <a:buFont typeface="Wingdings" panose="05000000000000000000" pitchFamily="2" charset="2"/>
              <a:buChar char="p"/>
            </a:pPr>
            <a:endParaRPr lang="zh-CN" altLang="en-US" sz="2400" dirty="0" smtClean="0"/>
          </a:p>
          <a:p>
            <a:pPr marL="566738" indent="-533400" eaLnBrk="1" hangingPunct="1"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静电引力、内建电场</a:t>
            </a:r>
            <a:r>
              <a:rPr lang="en-US" altLang="zh-CN" sz="2400" dirty="0" smtClean="0"/>
              <a:t>E (</a:t>
            </a:r>
            <a:r>
              <a:rPr lang="zh-CN" altLang="en-US" sz="2400" dirty="0" smtClean="0"/>
              <a:t>压降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p</a:t>
            </a:r>
            <a:r>
              <a:rPr lang="en-US" altLang="zh-CN" sz="2400" dirty="0" smtClean="0"/>
              <a:t>)</a:t>
            </a:r>
          </a:p>
          <a:p>
            <a:pPr eaLnBrk="1" hangingPunct="1">
              <a:buClrTx/>
              <a:buSzPct val="80000"/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pPr eaLnBrk="1" hangingPunct="1"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电子总电流为零、空穴的运动加速</a:t>
            </a:r>
            <a:endParaRPr lang="en-US" altLang="zh-CN" sz="2400" dirty="0" smtClean="0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>
            <p:extLst/>
          </p:nvPr>
        </p:nvGraphicFramePr>
        <p:xfrm>
          <a:off x="2927350" y="1828800"/>
          <a:ext cx="22225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公式" r:id="rId3" imgW="1244600" imgH="393700" progId="Equation.3">
                  <p:embed/>
                </p:oleObj>
              </mc:Choice>
              <mc:Fallback>
                <p:oleObj name="公式" r:id="rId3" imgW="124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828800"/>
                        <a:ext cx="22225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>
            <p:extLst/>
          </p:nvPr>
        </p:nvGraphicFramePr>
        <p:xfrm>
          <a:off x="2765425" y="3167062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公式" r:id="rId5" imgW="723586" imgH="241195" progId="Equation.3">
                  <p:embed/>
                </p:oleObj>
              </mc:Choice>
              <mc:Fallback>
                <p:oleObj name="公式" r:id="rId5" imgW="72358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3167062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>
            <p:extLst/>
          </p:nvPr>
        </p:nvGraphicFramePr>
        <p:xfrm>
          <a:off x="815975" y="4090193"/>
          <a:ext cx="66294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4" name="公式" r:id="rId7" imgW="3098800" imgH="393700" progId="Equation.3">
                  <p:embed/>
                </p:oleObj>
              </mc:Choice>
              <mc:Fallback>
                <p:oleObj name="公式" r:id="rId7" imgW="3098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090193"/>
                        <a:ext cx="66294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>
            <p:extLst/>
          </p:nvPr>
        </p:nvGraphicFramePr>
        <p:xfrm>
          <a:off x="2765425" y="4954588"/>
          <a:ext cx="37020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公式" r:id="rId9" imgW="2070100" imgH="482600" progId="Equation.3">
                  <p:embed/>
                </p:oleObj>
              </mc:Choice>
              <mc:Fallback>
                <p:oleObj name="公式" r:id="rId9" imgW="2070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4954588"/>
                        <a:ext cx="370205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597650" y="514697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扩散电流形式</a:t>
            </a: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5105400" y="5791200"/>
          <a:ext cx="33972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Equation" r:id="rId11" imgW="1612900" imgH="393700" progId="Equation.DSMT4">
                  <p:embed/>
                </p:oleObj>
              </mc:Choice>
              <mc:Fallback>
                <p:oleObj name="Equation" r:id="rId11" imgW="1612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791200"/>
                        <a:ext cx="33972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96850" y="5943600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注入的空穴远大于平衡多子浓度时</a:t>
            </a:r>
          </a:p>
        </p:txBody>
      </p:sp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685800"/>
            <a:ext cx="33972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8153400" y="1295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0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18" grpId="0"/>
      <p:bldP spid="430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2B1E4D-796E-41BD-AAAB-027FE4122E14}" type="slidenum">
              <a:rPr lang="en-US" altLang="zh-CN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大注入时电流电压关系式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74638" y="2438400"/>
          <a:ext cx="3208337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Equation" r:id="rId3" imgW="1333500" imgH="609600" progId="Equation.DSMT4">
                  <p:embed/>
                </p:oleObj>
              </mc:Choice>
              <mc:Fallback>
                <p:oleObj name="Equation" r:id="rId3" imgW="13335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2438400"/>
                        <a:ext cx="3208337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2895600" y="32766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3976688" y="2971800"/>
          <a:ext cx="21812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name="Equation" r:id="rId5" imgW="977900" imgH="368300" progId="Equation.DSMT4">
                  <p:embed/>
                </p:oleObj>
              </mc:Choice>
              <mc:Fallback>
                <p:oleObj name="Equation" r:id="rId5" imgW="9779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971800"/>
                        <a:ext cx="21812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81000" y="4516438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空穴扩散区内的空穴分布近似看成线性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867400" y="4343400"/>
          <a:ext cx="3124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8" name="公式" r:id="rId7" imgW="1764534" imgH="444307" progId="Equation.3">
                  <p:embed/>
                </p:oleObj>
              </mc:Choice>
              <mc:Fallback>
                <p:oleObj name="公式" r:id="rId7" imgW="176453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43400"/>
                        <a:ext cx="3124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1143000" y="5988050"/>
          <a:ext cx="2209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Equation" r:id="rId9" imgW="1256755" imgH="495085" progId="Equation.DSMT4">
                  <p:embed/>
                </p:oleObj>
              </mc:Choice>
              <mc:Fallback>
                <p:oleObj name="Equation" r:id="rId9" imgW="1256755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988050"/>
                        <a:ext cx="22098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228600" y="542290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公式" r:id="rId11" imgW="431613" imgH="228501" progId="Equation.3">
                  <p:embed/>
                </p:oleObj>
              </mc:Choice>
              <mc:Fallback>
                <p:oleObj name="公式" r:id="rId11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422900"/>
                        <a:ext cx="83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4235450" y="5241925"/>
            <a:ext cx="475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曲线中的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段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一部分正向电压降落在空穴扩散区的结果</a:t>
            </a: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304800" y="609600"/>
          <a:ext cx="356393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公式" r:id="rId13" imgW="1485900" imgH="393700" progId="Equation.3">
                  <p:embed/>
                </p:oleObj>
              </mc:Choice>
              <mc:Fallback>
                <p:oleObj name="公式" r:id="rId13" imgW="148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"/>
                        <a:ext cx="356393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762000"/>
            <a:ext cx="25431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1219200" y="5257800"/>
          <a:ext cx="2743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2" name="Equation" r:id="rId16" imgW="1612900" imgH="393700" progId="Equation.DSMT4">
                  <p:embed/>
                </p:oleObj>
              </mc:Choice>
              <mc:Fallback>
                <p:oleObj name="Equation" r:id="rId16" imgW="1612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27432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10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8" grpId="0"/>
      <p:bldP spid="4404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43DDDD-04A4-4D88-B97D-7637691E5E69}" type="slidenum">
              <a:rPr lang="en-US" altLang="zh-CN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7432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a</a:t>
            </a:r>
            <a:r>
              <a:rPr lang="zh-CN" altLang="en-US" sz="2800" smtClean="0"/>
              <a:t>段：势垒区的复合电流起主要作用</a:t>
            </a:r>
          </a:p>
          <a:p>
            <a:pPr eaLnBrk="1" hangingPunct="1"/>
            <a:r>
              <a:rPr lang="en-US" altLang="zh-CN" sz="2800" smtClean="0"/>
              <a:t>b</a:t>
            </a:r>
            <a:r>
              <a:rPr lang="zh-CN" altLang="en-US" sz="2800" smtClean="0"/>
              <a:t>段：扩散电流起主要作用</a:t>
            </a:r>
          </a:p>
          <a:p>
            <a:pPr eaLnBrk="1" hangingPunct="1"/>
            <a:r>
              <a:rPr lang="en-US" altLang="zh-CN" sz="2800" smtClean="0"/>
              <a:t>c</a:t>
            </a:r>
            <a:r>
              <a:rPr lang="zh-CN" altLang="en-US" sz="2800" smtClean="0"/>
              <a:t>段：大注入时</a:t>
            </a:r>
          </a:p>
          <a:p>
            <a:pPr eaLnBrk="1" hangingPunct="1"/>
            <a:r>
              <a:rPr lang="en-US" altLang="zh-CN" sz="2800" smtClean="0"/>
              <a:t>d</a:t>
            </a:r>
            <a:r>
              <a:rPr lang="zh-CN" altLang="en-US" sz="2800" smtClean="0"/>
              <a:t>段：考虑体电阻上的电压降</a:t>
            </a:r>
          </a:p>
          <a:p>
            <a:pPr eaLnBrk="1" hangingPunct="1"/>
            <a:r>
              <a:rPr lang="zh-CN" altLang="en-US" sz="2800" smtClean="0"/>
              <a:t>反向：势垒区的产生电流</a:t>
            </a:r>
          </a:p>
        </p:txBody>
      </p:sp>
      <p:pic>
        <p:nvPicPr>
          <p:cNvPr id="6451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2400300"/>
            <a:ext cx="362426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56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72565" y="1020159"/>
            <a:ext cx="28931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dirty="0"/>
              <a:t>6.3 </a:t>
            </a:r>
            <a:r>
              <a:rPr lang="en-US" altLang="zh-CN" sz="3600" dirty="0" err="1"/>
              <a:t>pn</a:t>
            </a:r>
            <a:r>
              <a:rPr lang="zh-CN" altLang="en-US" sz="3600" dirty="0" smtClean="0"/>
              <a:t>结电容</a:t>
            </a:r>
            <a:endParaRPr lang="zh-CN" altLang="en-US" sz="3600" dirty="0"/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620713"/>
            <a:ext cx="312420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72565" y="2877011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sz="2400" dirty="0">
                <a:solidFill>
                  <a:srgbClr val="FF3300"/>
                </a:solidFill>
              </a:rPr>
              <a:t>正向偏压增大时，使势垒区减小</a:t>
            </a:r>
          </a:p>
          <a:p>
            <a:pPr eaLnBrk="0" fontAlgn="base" hangingPunct="0">
              <a:spcAft>
                <a:spcPct val="0"/>
              </a:spcAft>
            </a:pPr>
            <a:r>
              <a:rPr lang="zh-CN" altLang="en-US" sz="2400" dirty="0">
                <a:solidFill>
                  <a:srgbClr val="FF3300"/>
                </a:solidFill>
              </a:rPr>
              <a:t>原因</a:t>
            </a:r>
            <a:r>
              <a:rPr lang="zh-CN" altLang="en-US" sz="2400" dirty="0">
                <a:solidFill>
                  <a:prstClr val="black"/>
                </a:solidFill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</a:rPr>
              <a:t>n</a:t>
            </a:r>
            <a:r>
              <a:rPr lang="zh-CN" altLang="en-US" sz="2400" dirty="0">
                <a:solidFill>
                  <a:prstClr val="black"/>
                </a:solidFill>
              </a:rPr>
              <a:t>区的电子或</a:t>
            </a:r>
            <a:r>
              <a:rPr lang="en-US" altLang="zh-CN" sz="2400" dirty="0">
                <a:solidFill>
                  <a:prstClr val="black"/>
                </a:solidFill>
              </a:rPr>
              <a:t>p</a:t>
            </a:r>
            <a:r>
              <a:rPr lang="zh-CN" altLang="en-US" sz="2400" dirty="0">
                <a:solidFill>
                  <a:prstClr val="black"/>
                </a:solidFill>
              </a:rPr>
              <a:t>区空穴</a:t>
            </a:r>
            <a:r>
              <a:rPr lang="zh-CN" altLang="en-US" sz="2400" dirty="0">
                <a:solidFill>
                  <a:srgbClr val="FF3300"/>
                </a:solidFill>
              </a:rPr>
              <a:t>中和</a:t>
            </a:r>
            <a:r>
              <a:rPr lang="zh-CN" altLang="en-US" sz="2400" dirty="0">
                <a:solidFill>
                  <a:prstClr val="black"/>
                </a:solidFill>
              </a:rPr>
              <a:t>势垒区电离施主或电离受主，</a:t>
            </a:r>
          </a:p>
          <a:p>
            <a:pPr eaLnBrk="0" fontAlgn="base" hangingPunct="0"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效果：</a:t>
            </a:r>
            <a:r>
              <a:rPr lang="zh-CN" altLang="en-US" sz="2400" dirty="0">
                <a:solidFill>
                  <a:srgbClr val="FF3300"/>
                </a:solidFill>
              </a:rPr>
              <a:t>相当于在势垒区“储存”了电子或空穴。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372565" y="4188909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zh-CN" altLang="en-US" sz="2400" dirty="0">
                <a:solidFill>
                  <a:srgbClr val="FF3300"/>
                </a:solidFill>
              </a:rPr>
              <a:t>正向偏压减小时，使势垒区增大</a:t>
            </a:r>
          </a:p>
          <a:p>
            <a:pPr eaLnBrk="0" fontAlgn="base" hangingPunct="0">
              <a:spcAft>
                <a:spcPct val="0"/>
              </a:spcAft>
            </a:pPr>
            <a:r>
              <a:rPr lang="zh-CN" altLang="en-US" sz="2400" dirty="0">
                <a:solidFill>
                  <a:srgbClr val="FF3300"/>
                </a:solidFill>
              </a:rPr>
              <a:t>原因</a:t>
            </a:r>
            <a:r>
              <a:rPr lang="zh-CN" altLang="en-US" sz="2400" dirty="0">
                <a:solidFill>
                  <a:prstClr val="black"/>
                </a:solidFill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</a:rPr>
              <a:t>n</a:t>
            </a:r>
            <a:r>
              <a:rPr lang="zh-CN" altLang="en-US" sz="2400" dirty="0">
                <a:solidFill>
                  <a:prstClr val="black"/>
                </a:solidFill>
              </a:rPr>
              <a:t>区的电子或</a:t>
            </a:r>
            <a:r>
              <a:rPr lang="en-US" altLang="zh-CN" sz="2400" dirty="0">
                <a:solidFill>
                  <a:prstClr val="black"/>
                </a:solidFill>
              </a:rPr>
              <a:t>p</a:t>
            </a:r>
            <a:r>
              <a:rPr lang="zh-CN" altLang="en-US" sz="2400" dirty="0">
                <a:solidFill>
                  <a:prstClr val="black"/>
                </a:solidFill>
              </a:rPr>
              <a:t>区空穴从势垒区抽出，空间电荷数增多。</a:t>
            </a:r>
          </a:p>
          <a:p>
            <a:pPr eaLnBrk="0" fontAlgn="base" hangingPunct="0"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效果：</a:t>
            </a:r>
            <a:r>
              <a:rPr lang="zh-CN" altLang="en-US" sz="2400" dirty="0">
                <a:solidFill>
                  <a:srgbClr val="FF3300"/>
                </a:solidFill>
              </a:rPr>
              <a:t>相当于势垒区“取出”电子或空穴。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428808" y="5569803"/>
            <a:ext cx="7542848" cy="83099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势垒区的空间电荷数随外加偏压发生变化，等价于电容器的充、放电作用。</a:t>
            </a:r>
          </a:p>
        </p:txBody>
      </p:sp>
      <p:sp>
        <p:nvSpPr>
          <p:cNvPr id="65543" name="Text Box 3"/>
          <p:cNvSpPr txBox="1">
            <a:spLocks noChangeArrowheads="1"/>
          </p:cNvSpPr>
          <p:nvPr/>
        </p:nvSpPr>
        <p:spPr bwMode="auto">
          <a:xfrm>
            <a:off x="428808" y="2413025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/>
              <a:t>势垒</a:t>
            </a:r>
            <a:r>
              <a:rPr lang="zh-CN" altLang="en-US" sz="2400" b="1" dirty="0"/>
              <a:t>电容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D2B1-8FA7-40D3-AD53-F4B940B2D3F6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28808" y="1808925"/>
            <a:ext cx="39254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/>
              <a:t>6.3.1 </a:t>
            </a:r>
            <a:r>
              <a:rPr lang="en-US" altLang="zh-CN" sz="2400" dirty="0" err="1"/>
              <a:t>pn</a:t>
            </a:r>
            <a:r>
              <a:rPr lang="zh-CN" altLang="en-US" sz="2400" dirty="0" smtClean="0"/>
              <a:t>结电容的来源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612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7" grpId="0" autoUpdateAnimBg="0"/>
      <p:bldP spid="361478" grpId="0" autoUpdateAnimBg="0"/>
      <p:bldP spid="36147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32188"/>
            <a:ext cx="3567113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38137" y="1121156"/>
            <a:ext cx="2534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 smtClean="0"/>
              <a:t>扩散电容</a:t>
            </a:r>
            <a:endParaRPr lang="zh-CN" altLang="en-US" sz="3200" b="1" dirty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04800" y="2032501"/>
            <a:ext cx="4953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正向偏压时，空穴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电子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>
                <a:solidFill>
                  <a:prstClr val="black"/>
                </a:solidFill>
              </a:rPr>
              <a:t>注入</a:t>
            </a:r>
            <a:r>
              <a:rPr lang="en-US" altLang="zh-CN" sz="2400" dirty="0">
                <a:solidFill>
                  <a:prstClr val="black"/>
                </a:solidFill>
              </a:rPr>
              <a:t>n(p)</a:t>
            </a:r>
            <a:r>
              <a:rPr lang="zh-CN" altLang="en-US" sz="2400" dirty="0">
                <a:solidFill>
                  <a:prstClr val="black"/>
                </a:solidFill>
              </a:rPr>
              <a:t>区，在势垒边界处，积累非平衡少数载流子。</a:t>
            </a: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304800" y="3546521"/>
            <a:ext cx="876141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正向偏压增大时，势垒区边界处积累的非平衡载流子增多；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prstClr val="black"/>
                </a:solidFill>
              </a:rPr>
              <a:t>正向偏压减小时，则相应减小。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338137" y="4916942"/>
            <a:ext cx="8761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3300"/>
                </a:solidFill>
              </a:rPr>
              <a:t>由于正向偏压增大或减小，引起势垒区边界处积累的电荷数量增多或减小产生的电容称为</a:t>
            </a:r>
            <a:r>
              <a:rPr lang="zh-CN" altLang="en-US" sz="2400" dirty="0">
                <a:solidFill>
                  <a:srgbClr val="3333FF"/>
                </a:solidFill>
              </a:rPr>
              <a:t>扩散电容</a:t>
            </a:r>
            <a:r>
              <a:rPr lang="zh-CN" altLang="en-US" sz="2400" dirty="0">
                <a:solidFill>
                  <a:srgbClr val="FF3300"/>
                </a:solidFill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D2B1-8FA7-40D3-AD53-F4B940B2D3F6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09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3" grpId="0" autoUpdateAnimBg="0"/>
      <p:bldP spid="36557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tx1"/>
                </a:solidFill>
              </a:rPr>
              <a:t>微分电容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D2B1-8FA7-40D3-AD53-F4B940B2D3F6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93915" y="2955725"/>
            <a:ext cx="761188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err="1"/>
              <a:t>pn</a:t>
            </a:r>
            <a:r>
              <a:rPr lang="zh-CN" altLang="en-US" sz="2400" dirty="0"/>
              <a:t>结在固定直流偏压</a:t>
            </a:r>
            <a:r>
              <a:rPr lang="en-US" altLang="zh-CN" sz="2400" dirty="0"/>
              <a:t>V</a:t>
            </a:r>
            <a:r>
              <a:rPr lang="zh-CN" altLang="en-US" sz="2400" dirty="0"/>
              <a:t>作用下，叠加一个微小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电压</a:t>
            </a:r>
            <a:r>
              <a:rPr lang="en-US" altLang="zh-CN" sz="2400" dirty="0" err="1" smtClean="0"/>
              <a:t>dV</a:t>
            </a:r>
            <a:r>
              <a:rPr lang="en-US" altLang="zh-CN" sz="2400" dirty="0"/>
              <a:t>,</a:t>
            </a:r>
            <a:endParaRPr lang="zh-CN" altLang="en-US" sz="2400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93915" y="3712070"/>
            <a:ext cx="6399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/>
              <a:t>引起电荷变化</a:t>
            </a:r>
            <a:r>
              <a:rPr lang="en-US" altLang="zh-CN" sz="2400" dirty="0" err="1"/>
              <a:t>dQ</a:t>
            </a:r>
            <a:r>
              <a:rPr lang="en-US" altLang="zh-CN" sz="2400" dirty="0"/>
              <a:t>,</a:t>
            </a:r>
            <a:r>
              <a:rPr lang="zh-CN" altLang="en-US" sz="2400" dirty="0"/>
              <a:t>该直流偏压下的微分电容为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3747451" y="4351745"/>
          <a:ext cx="1085805" cy="82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Equation" r:id="rId4" imgW="520474" imgH="393529" progId="Equation.3">
                  <p:embed/>
                </p:oleObj>
              </mc:Choice>
              <mc:Fallback>
                <p:oleObj name="Equation" r:id="rId4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451" y="4351745"/>
                        <a:ext cx="1085805" cy="821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3915" y="2070496"/>
            <a:ext cx="871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FF"/>
                </a:solidFill>
              </a:rPr>
              <a:t>势垒电容和扩散电容均随外加偏压的变化而变化，均为</a:t>
            </a:r>
            <a:r>
              <a:rPr lang="zh-CN" altLang="en-US" sz="2400" dirty="0">
                <a:solidFill>
                  <a:srgbClr val="FF3300"/>
                </a:solidFill>
              </a:rPr>
              <a:t>可变电容</a:t>
            </a:r>
          </a:p>
        </p:txBody>
      </p:sp>
    </p:spTree>
    <p:extLst>
      <p:ext uri="{BB962C8B-B14F-4D97-AF65-F5344CB8AC3E}">
        <p14:creationId xmlns:p14="http://schemas.microsoft.com/office/powerpoint/2010/main" val="154646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9" grpId="0" autoUpdateAnimBg="0"/>
      <p:bldP spid="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5E939D-4EF3-4700-A0B7-193D97DB8B4D}" type="slidenum">
              <a:rPr lang="en-US" altLang="zh-CN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、突变结的势垒电容</a:t>
            </a:r>
          </a:p>
        </p:txBody>
      </p:sp>
      <p:sp>
        <p:nvSpPr>
          <p:cNvPr id="225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044"/>
            <a:ext cx="6096000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2.1 </a:t>
            </a:r>
            <a:r>
              <a:rPr lang="zh-CN" altLang="en-US" sz="2800" dirty="0" smtClean="0"/>
              <a:t>突变结势垒区中的</a:t>
            </a:r>
            <a:r>
              <a:rPr lang="zh-CN" altLang="en-US" sz="2800" dirty="0" smtClean="0">
                <a:solidFill>
                  <a:srgbClr val="FF3300"/>
                </a:solidFill>
              </a:rPr>
              <a:t>电场、电势</a:t>
            </a:r>
            <a:r>
              <a:rPr lang="zh-CN" altLang="en-US" sz="2800" dirty="0" smtClean="0"/>
              <a:t>分布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92906" y="2336823"/>
            <a:ext cx="607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x=0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为交界面，势垒区的电荷密度为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784350" y="3011488"/>
          <a:ext cx="36258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4" name="公式" r:id="rId3" imgW="1612900" imgH="457200" progId="Equation.3">
                  <p:embed/>
                </p:oleObj>
              </mc:Choice>
              <mc:Fallback>
                <p:oleObj name="公式" r:id="rId3" imgW="1612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011488"/>
                        <a:ext cx="362585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04800" y="414972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势垒区宽度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286000" y="4114800"/>
          <a:ext cx="2514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5" name="公式" r:id="rId5" imgW="825500" imgH="241300" progId="Equation.3">
                  <p:embed/>
                </p:oleObj>
              </mc:Choice>
              <mc:Fallback>
                <p:oleObj name="公式" r:id="rId5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14800"/>
                        <a:ext cx="2514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482441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电中性条件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2286000" y="4762500"/>
          <a:ext cx="3810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6" name="公式" r:id="rId7" imgW="1269449" imgH="241195" progId="Equation.3">
                  <p:embed/>
                </p:oleObj>
              </mc:Choice>
              <mc:Fallback>
                <p:oleObj name="公式" r:id="rId7" imgW="126944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62500"/>
                        <a:ext cx="3810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76200" y="5719763"/>
          <a:ext cx="2057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公式" r:id="rId9" imgW="850531" imgH="241195" progId="Equation.3">
                  <p:embed/>
                </p:oleObj>
              </mc:Choice>
              <mc:Fallback>
                <p:oleObj name="公式" r:id="rId9" imgW="85053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719763"/>
                        <a:ext cx="2057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133600" y="5465763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势垒区宽度和该区杂质浓度成反比</a:t>
            </a:r>
          </a:p>
        </p:txBody>
      </p:sp>
      <p:sp>
        <p:nvSpPr>
          <p:cNvPr id="47116" name="AutoShape 12"/>
          <p:cNvSpPr>
            <a:spLocks/>
          </p:cNvSpPr>
          <p:nvPr/>
        </p:nvSpPr>
        <p:spPr bwMode="auto">
          <a:xfrm>
            <a:off x="2133600" y="57150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178050" y="6019800"/>
            <a:ext cx="272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杂质浓度高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宽度小</a:t>
            </a:r>
          </a:p>
        </p:txBody>
      </p:sp>
      <p:pic>
        <p:nvPicPr>
          <p:cNvPr id="22543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133600"/>
            <a:ext cx="230663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21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10" grpId="0"/>
      <p:bldP spid="47112" grpId="0"/>
      <p:bldP spid="47115" grpId="0"/>
      <p:bldP spid="47116" grpId="0" animBg="1"/>
      <p:bldP spid="471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B5E382-82CD-4C9C-969D-47D79F179C9D}" type="slidenum">
              <a:rPr lang="en-US" altLang="zh-CN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57200" y="2484438"/>
          <a:ext cx="35750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公式" r:id="rId3" imgW="1511300" imgH="431800" progId="Equation.3">
                  <p:embed/>
                </p:oleObj>
              </mc:Choice>
              <mc:Fallback>
                <p:oleObj name="公式" r:id="rId3" imgW="151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84438"/>
                        <a:ext cx="357505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514600" y="1968500"/>
          <a:ext cx="76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9" name="公式" r:id="rId5" imgW="330057" imgH="203112" progId="Equation.3">
                  <p:embed/>
                </p:oleObj>
              </mc:Choice>
              <mc:Fallback>
                <p:oleObj name="公式" r:id="rId5" imgW="33005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68500"/>
                        <a:ext cx="76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267200" y="2057400"/>
          <a:ext cx="1308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公式" r:id="rId7" imgW="634725" imgH="203112" progId="Equation.3">
                  <p:embed/>
                </p:oleObj>
              </mc:Choice>
              <mc:Fallback>
                <p:oleObj name="公式" r:id="rId7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057400"/>
                        <a:ext cx="1308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4343400" y="3151188"/>
          <a:ext cx="1371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公式" r:id="rId9" imgW="647419" imgH="203112" progId="Equation.3">
                  <p:embed/>
                </p:oleObj>
              </mc:Choice>
              <mc:Fallback>
                <p:oleObj name="公式" r:id="rId9" imgW="64741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51188"/>
                        <a:ext cx="13716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Line 7"/>
          <p:cNvSpPr>
            <a:spLocks noChangeShapeType="1"/>
          </p:cNvSpPr>
          <p:nvPr/>
        </p:nvSpPr>
        <p:spPr bwMode="auto">
          <a:xfrm flipV="1">
            <a:off x="2895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V="1">
            <a:off x="3962400" y="2438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962400" y="32766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突变结势垒区内的泊松方程</a:t>
            </a:r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762000" y="4419600"/>
          <a:ext cx="37338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公式" r:id="rId11" imgW="1790700" imgH="914400" progId="Equation.3">
                  <p:embed/>
                </p:oleObj>
              </mc:Choice>
              <mc:Fallback>
                <p:oleObj name="公式" r:id="rId11" imgW="1790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9600"/>
                        <a:ext cx="37338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5943600" y="4800600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公式" r:id="rId13" imgW="355292" imgH="215713" progId="Equation.3">
                  <p:embed/>
                </p:oleObj>
              </mc:Choice>
              <mc:Fallback>
                <p:oleObj name="公式" r:id="rId13" imgW="355292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00600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6934200" y="4811713"/>
          <a:ext cx="7620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公式" r:id="rId15" imgW="368140" imgH="215806" progId="Equation.3">
                  <p:embed/>
                </p:oleObj>
              </mc:Choice>
              <mc:Fallback>
                <p:oleObj name="公式" r:id="rId15" imgW="36814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11713"/>
                        <a:ext cx="7620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029200" y="5484813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负、正空间电荷区各点电势</a:t>
            </a:r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5029200" y="4876800"/>
          <a:ext cx="774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公式" r:id="rId17" imgW="330057" imgH="203112" progId="Equation.3">
                  <p:embed/>
                </p:oleObj>
              </mc:Choice>
              <mc:Fallback>
                <p:oleObj name="公式" r:id="rId17" imgW="33005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76800"/>
                        <a:ext cx="7747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5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  <p:bldP spid="48136" grpId="0" animBg="1"/>
      <p:bldP spid="48137" grpId="0" animBg="1"/>
      <p:bldP spid="48138" grpId="0" build="p"/>
      <p:bldP spid="4814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12759B-D1A1-46A0-A4A1-6FBA347179E4}" type="slidenum">
              <a:rPr lang="en-US" altLang="zh-CN">
                <a:solidFill>
                  <a:srgbClr val="000000"/>
                </a:solidFill>
              </a:rPr>
              <a:pPr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83" name="Text Box 2"/>
          <p:cNvSpPr txBox="1">
            <a:spLocks noChangeArrowheads="1"/>
          </p:cNvSpPr>
          <p:nvPr/>
        </p:nvSpPr>
        <p:spPr bwMode="auto">
          <a:xfrm>
            <a:off x="6248400" y="2971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852613"/>
            <a:ext cx="2673350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积分一次得电场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09600" y="2438400"/>
          <a:ext cx="602932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2" name="公式" r:id="rId3" imgW="2603500" imgH="889000" progId="Equation.3">
                  <p:embed/>
                </p:oleObj>
              </mc:Choice>
              <mc:Fallback>
                <p:oleObj name="公式" r:id="rId3" imgW="2603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6029325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04800" y="4648200"/>
            <a:ext cx="160655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边界条件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981200" y="4724400"/>
          <a:ext cx="371475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name="公式" r:id="rId5" imgW="1790700" imgH="990600" progId="Equation.3">
                  <p:embed/>
                </p:oleObj>
              </mc:Choice>
              <mc:Fallback>
                <p:oleObj name="公式" r:id="rId5" imgW="17907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3714750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6553200" y="2362200"/>
          <a:ext cx="23622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公式" r:id="rId7" imgW="1016000" imgH="457200" progId="Equation.3">
                  <p:embed/>
                </p:oleObj>
              </mc:Choice>
              <mc:Fallback>
                <p:oleObj name="公式" r:id="rId7" imgW="101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3622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6629400" y="3505200"/>
          <a:ext cx="2133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公式" r:id="rId9" imgW="927100" imgH="431800" progId="Equation.3">
                  <p:embed/>
                </p:oleObj>
              </mc:Choice>
              <mc:Fallback>
                <p:oleObj name="公式" r:id="rId9" imgW="92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05200"/>
                        <a:ext cx="21336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67288"/>
            <a:ext cx="312420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73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 </a:t>
            </a:r>
            <a:r>
              <a:rPr lang="en-US" altLang="zh-CN" smtClean="0"/>
              <a:t>pn</a:t>
            </a:r>
            <a:r>
              <a:rPr lang="zh-CN" altLang="en-US" smtClean="0"/>
              <a:t>结能带图</a:t>
            </a:r>
          </a:p>
        </p:txBody>
      </p:sp>
      <p:sp>
        <p:nvSpPr>
          <p:cNvPr id="1048929" name="Rectangle 3"/>
          <p:cNvSpPr>
            <a:spLocks noGrp="1" noChangeArrowheads="1"/>
          </p:cNvSpPr>
          <p:nvPr>
            <p:ph idx="1"/>
          </p:nvPr>
        </p:nvSpPr>
        <p:spPr>
          <a:xfrm>
            <a:off x="434184" y="3435734"/>
            <a:ext cx="8632825" cy="2171700"/>
          </a:xfrm>
        </p:spPr>
        <p:txBody>
          <a:bodyPr/>
          <a:lstStyle/>
          <a:p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Fn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Fp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型和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型半导体的费米能级</a:t>
            </a:r>
          </a:p>
          <a:p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Fn</a:t>
            </a:r>
            <a:r>
              <a:rPr lang="en-US" altLang="zh-CN" sz="2400" dirty="0" smtClean="0"/>
              <a:t>&gt; 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Fp</a:t>
            </a:r>
            <a:r>
              <a:rPr lang="en-US" altLang="zh-CN" sz="2400" baseline="-25000" dirty="0" smtClean="0"/>
              <a:t> </a:t>
            </a:r>
            <a:r>
              <a:rPr lang="zh-CN" altLang="en-US" sz="2400" dirty="0" smtClean="0"/>
              <a:t>电子从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区流向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区，使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Fn</a:t>
            </a:r>
            <a:r>
              <a:rPr lang="zh-CN" altLang="en-US" sz="2400" dirty="0" smtClean="0"/>
              <a:t>不断下降， 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Fp</a:t>
            </a:r>
            <a:r>
              <a:rPr lang="zh-CN" altLang="en-US" sz="2400" dirty="0" smtClean="0"/>
              <a:t>不断升高，直到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Fn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Fp</a:t>
            </a:r>
            <a:r>
              <a:rPr lang="en-US" altLang="zh-CN" sz="2400" baseline="-25000" dirty="0" smtClean="0"/>
              <a:t> </a:t>
            </a:r>
          </a:p>
          <a:p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Fn</a:t>
            </a:r>
            <a:r>
              <a:rPr lang="zh-CN" altLang="en-US" sz="2400" dirty="0" smtClean="0"/>
              <a:t>随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区能带一起下降， 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Fp</a:t>
            </a:r>
            <a:r>
              <a:rPr lang="zh-CN" altLang="en-US" sz="2400" dirty="0" smtClean="0"/>
              <a:t>随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区能带一起上移（内建电场导致电子电势能从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的升高）</a:t>
            </a:r>
            <a:endParaRPr lang="en-US" altLang="zh-CN" sz="2400" dirty="0" smtClean="0"/>
          </a:p>
          <a:p>
            <a:r>
              <a:rPr lang="zh-CN" altLang="en-US" sz="2400" dirty="0"/>
              <a:t>能带弯曲形成势能高坡，空间电荷区又称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势垒区</a:t>
            </a:r>
            <a:r>
              <a:rPr lang="zh-CN" altLang="en-US" sz="2400" dirty="0" smtClean="0"/>
              <a:t>”，电子从势能低的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区向势能高的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区运动，必须克服该势垒区</a:t>
            </a:r>
            <a:endParaRPr lang="zh-CN" altLang="en-US" sz="2400" dirty="0"/>
          </a:p>
          <a:p>
            <a:endParaRPr lang="zh-CN" altLang="en-US" sz="2400" dirty="0" smtClean="0"/>
          </a:p>
        </p:txBody>
      </p:sp>
      <p:sp>
        <p:nvSpPr>
          <p:cNvPr id="104893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484396" y="6309320"/>
            <a:ext cx="4572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801DBC-6832-4AE2-816D-F2DC3B001A8F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fld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8931" name="Rectangle 4"/>
          <p:cNvSpPr>
            <a:spLocks noChangeArrowheads="1"/>
          </p:cNvSpPr>
          <p:nvPr/>
        </p:nvSpPr>
        <p:spPr bwMode="auto">
          <a:xfrm>
            <a:off x="467544" y="6237312"/>
            <a:ext cx="7961312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EEECE1"/>
              </a:buClr>
              <a:buSzPct val="70000"/>
              <a:buFont typeface="Wingdings" panose="05000000000000000000" pitchFamily="2" charset="2"/>
              <a:buChar char="o"/>
            </a:pP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pn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结中有统一的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费米能级标志着流过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pn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结的净电流为零</a:t>
            </a:r>
          </a:p>
        </p:txBody>
      </p:sp>
      <p:pic>
        <p:nvPicPr>
          <p:cNvPr id="209727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552" y="1233367"/>
            <a:ext cx="3878263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7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0597" y="1258286"/>
            <a:ext cx="3857625" cy="1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7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7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7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7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5FFBCC-25C4-431A-B8A6-90E6316D6619}" type="slidenum">
              <a:rPr lang="en-US" altLang="zh-CN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突变结电场分布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6784975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电场强度是位置的函数，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x=0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时达到最大值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304800" y="2743200"/>
          <a:ext cx="54991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6" name="公式" r:id="rId3" imgW="2235200" imgH="457200" progId="Equation.3">
                  <p:embed/>
                </p:oleObj>
              </mc:Choice>
              <mc:Fallback>
                <p:oleObj name="公式" r:id="rId3" imgW="2235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3200"/>
                        <a:ext cx="54991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57800" y="6110288"/>
            <a:ext cx="3841750" cy="519112"/>
            <a:chOff x="2572" y="2367"/>
            <a:chExt cx="2420" cy="327"/>
          </a:xfrm>
        </p:grpSpPr>
        <p:graphicFrame>
          <p:nvGraphicFramePr>
            <p:cNvPr id="25606" name="Object 6"/>
            <p:cNvGraphicFramePr>
              <a:graphicFrameLocks noChangeAspect="1"/>
            </p:cNvGraphicFramePr>
            <p:nvPr/>
          </p:nvGraphicFramePr>
          <p:xfrm>
            <a:off x="2572" y="2393"/>
            <a:ext cx="31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07" name="公式" r:id="rId5" imgW="228501" imgH="215806" progId="Equation.3">
                    <p:embed/>
                  </p:oleObj>
                </mc:Choice>
                <mc:Fallback>
                  <p:oleObj name="公式" r:id="rId5" imgW="22850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2393"/>
                          <a:ext cx="31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1" name="Text Box 7"/>
            <p:cNvSpPr txBox="1">
              <a:spLocks noChangeArrowheads="1"/>
            </p:cNvSpPr>
            <p:nvPr/>
          </p:nvSpPr>
          <p:spPr bwMode="auto">
            <a:xfrm>
              <a:off x="2860" y="2367"/>
              <a:ext cx="2132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轻掺杂一边杂质浓度</a:t>
              </a:r>
            </a:p>
          </p:txBody>
        </p:sp>
      </p:grp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6019800" y="4572000"/>
          <a:ext cx="2667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Equation" r:id="rId7" imgW="965200" imgH="431800" progId="Equation.DSMT4">
                  <p:embed/>
                </p:oleObj>
              </mc:Choice>
              <mc:Fallback>
                <p:oleObj name="Equation" r:id="rId7" imgW="965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72000"/>
                        <a:ext cx="26670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228600" y="4114800"/>
          <a:ext cx="5105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公式" r:id="rId9" imgW="2324100" imgH="431800" progId="Equation.3">
                  <p:embed/>
                </p:oleObj>
              </mc:Choice>
              <mc:Fallback>
                <p:oleObj name="公式" r:id="rId9" imgW="232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51054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85750" y="5195888"/>
          <a:ext cx="48196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公式" r:id="rId11" imgW="2324100" imgH="431800" progId="Equation.3">
                  <p:embed/>
                </p:oleObj>
              </mc:Choice>
              <mc:Fallback>
                <p:oleObj name="公式" r:id="rId11" imgW="232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195888"/>
                        <a:ext cx="48196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7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EFB92D-745A-49D0-8F1D-420C00A734C7}" type="slidenum">
              <a:rPr lang="en-US" altLang="zh-CN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突变结电势分布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562600"/>
            <a:ext cx="60198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电势呈抛物线分布；能带变化趋势与电势变化趋势相反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96850" y="1981200"/>
            <a:ext cx="26225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对电场积分得电势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52400" y="2514600"/>
          <a:ext cx="521652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0" name="公式" r:id="rId3" imgW="2794000" imgH="889000" progId="Equation.3">
                  <p:embed/>
                </p:oleObj>
              </mc:Choice>
              <mc:Fallback>
                <p:oleObj name="公式" r:id="rId3" imgW="2794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14600"/>
                        <a:ext cx="5216525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5410200" y="2416175"/>
          <a:ext cx="35814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1" name="公式" r:id="rId5" imgW="1688367" imgH="482391" progId="Equation.3">
                  <p:embed/>
                </p:oleObj>
              </mc:Choice>
              <mc:Fallback>
                <p:oleObj name="公式" r:id="rId5" imgW="168836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416175"/>
                        <a:ext cx="3581400" cy="1023938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5416550" y="3413125"/>
          <a:ext cx="35750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公式" r:id="rId7" imgW="1968500" imgH="469900" progId="Equation.3">
                  <p:embed/>
                </p:oleObj>
              </mc:Choice>
              <mc:Fallback>
                <p:oleObj name="公式" r:id="rId7" imgW="1968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3413125"/>
                        <a:ext cx="3575050" cy="854075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152400" y="4191000"/>
            <a:ext cx="1403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边界条件</a:t>
            </a: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1828800" y="4221163"/>
          <a:ext cx="19050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3" name="公式" r:id="rId9" imgW="825500" imgH="482600" progId="Equation.3">
                  <p:embed/>
                </p:oleObj>
              </mc:Choice>
              <mc:Fallback>
                <p:oleObj name="公式" r:id="rId9" imgW="825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21163"/>
                        <a:ext cx="190500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8" y="4343400"/>
            <a:ext cx="24685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59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4" grpId="0" animBg="1"/>
      <p:bldP spid="5120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E33C72-7018-4DD9-B2CE-E64C9F27B3E8}" type="slidenum">
              <a:rPr lang="en-US" altLang="zh-CN">
                <a:solidFill>
                  <a:srgbClr val="000000"/>
                </a:solidFill>
              </a:rPr>
              <a:pPr/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</a:t>
            </a:r>
            <a:r>
              <a:rPr lang="zh-CN" altLang="en-US" smtClean="0"/>
              <a:t>、突变结的势垒宽度</a:t>
            </a:r>
            <a:r>
              <a:rPr lang="en-US" altLang="zh-CN" smtClean="0"/>
              <a:t>X</a:t>
            </a:r>
            <a:r>
              <a:rPr lang="en-US" altLang="zh-CN" baseline="-25000" smtClean="0"/>
              <a:t>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229600" cy="4302125"/>
          </a:xfrm>
        </p:spPr>
        <p:txBody>
          <a:bodyPr/>
          <a:lstStyle/>
          <a:p>
            <a:pPr eaLnBrk="1" hangingPunct="1"/>
            <a:r>
              <a:rPr lang="zh-CN" altLang="en-US" smtClean="0"/>
              <a:t>电势差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98463" y="2417763"/>
          <a:ext cx="4765675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" name="公式" r:id="rId3" imgW="3098800" imgH="1498600" progId="Equation.3">
                  <p:embed/>
                </p:oleObj>
              </mc:Choice>
              <mc:Fallback>
                <p:oleObj name="公式" r:id="rId3" imgW="30988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417763"/>
                        <a:ext cx="4765675" cy="230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5886450" y="3081338"/>
          <a:ext cx="31813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" name="公式" r:id="rId5" imgW="1485900" imgH="482600" progId="Equation.3">
                  <p:embed/>
                </p:oleObj>
              </mc:Choice>
              <mc:Fallback>
                <p:oleObj name="公式" r:id="rId5" imgW="1485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3081338"/>
                        <a:ext cx="31813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5257800" y="3200400"/>
            <a:ext cx="4572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4953000" y="4800600"/>
          <a:ext cx="1981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name="公式" r:id="rId7" imgW="990600" imgH="914400" progId="Equation.3">
                  <p:embed/>
                </p:oleObj>
              </mc:Choice>
              <mc:Fallback>
                <p:oleObj name="公式" r:id="rId7" imgW="990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00600"/>
                        <a:ext cx="1981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600200" y="5029200"/>
          <a:ext cx="23622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7" name="公式" r:id="rId9" imgW="952087" imgH="507780" progId="Equation.3">
                  <p:embed/>
                </p:oleObj>
              </mc:Choice>
              <mc:Fallback>
                <p:oleObj name="公式" r:id="rId9" imgW="952087" imgH="507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23622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4267200" y="53340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30" grpId="0" animBg="1"/>
      <p:bldP spid="5223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F305E8-90AD-43A6-92E7-E2E7439F22B5}" type="slidenum">
              <a:rPr lang="en-US" altLang="zh-CN">
                <a:solidFill>
                  <a:srgbClr val="000000"/>
                </a:solidFill>
              </a:rPr>
              <a:pPr/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83" y="4518025"/>
            <a:ext cx="7436031" cy="1711325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势垒宽度随杂质浓度的提高而变窄</a:t>
            </a:r>
          </a:p>
          <a:p>
            <a:pPr eaLnBrk="1" hangingPunct="1"/>
            <a:r>
              <a:rPr lang="zh-CN" altLang="en-US" sz="2800" dirty="0" smtClean="0"/>
              <a:t>杂质浓度一定时，大的接触电势差对应宽的势垒宽度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590800" y="1828800"/>
          <a:ext cx="3886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8" name="Equation" r:id="rId3" imgW="1524000" imgH="431800" progId="Equation.DSMT4">
                  <p:embed/>
                </p:oleObj>
              </mc:Choice>
              <mc:Fallback>
                <p:oleObj name="Equation" r:id="rId3" imgW="1524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28800"/>
                        <a:ext cx="38862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743200" y="3200400"/>
          <a:ext cx="35814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" name="公式" r:id="rId5" imgW="1651000" imgH="482600" progId="Equation.3">
                  <p:embed/>
                </p:oleObj>
              </mc:Choice>
              <mc:Fallback>
                <p:oleObj name="公式" r:id="rId5" imgW="1651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35814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706483" y="2681287"/>
            <a:ext cx="1833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669966"/>
              </a:buClr>
              <a:buSzPct val="70000"/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势垒宽度</a:t>
            </a:r>
          </a:p>
        </p:txBody>
      </p:sp>
    </p:spTree>
    <p:extLst>
      <p:ext uri="{BB962C8B-B14F-4D97-AF65-F5344CB8AC3E}">
        <p14:creationId xmlns:p14="http://schemas.microsoft.com/office/powerpoint/2010/main" val="221553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2BEA89-2620-45EF-9E9A-1C0F0DAE85EB}" type="slidenum">
              <a:rPr lang="en-US" altLang="zh-CN">
                <a:solidFill>
                  <a:srgbClr val="000000"/>
                </a:solidFill>
              </a:rPr>
              <a:pPr/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9708" name="Rectangle 2"/>
          <p:cNvSpPr>
            <a:spLocks noChangeArrowheads="1"/>
          </p:cNvSpPr>
          <p:nvPr/>
        </p:nvSpPr>
        <p:spPr bwMode="auto">
          <a:xfrm>
            <a:off x="4724400" y="1752600"/>
            <a:ext cx="3962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709" name="Rectangle 3"/>
          <p:cNvSpPr>
            <a:spLocks noChangeArrowheads="1"/>
          </p:cNvSpPr>
          <p:nvPr/>
        </p:nvSpPr>
        <p:spPr bwMode="auto">
          <a:xfrm>
            <a:off x="457200" y="1752600"/>
            <a:ext cx="3962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609600" y="1954213"/>
          <a:ext cx="9144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2" name="公式" r:id="rId3" imgW="431613" imgH="228501" progId="Equation.3">
                  <p:embed/>
                </p:oleObj>
              </mc:Choice>
              <mc:Fallback>
                <p:oleObj name="公式" r:id="rId3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54213"/>
                        <a:ext cx="9144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905000" y="1828800"/>
          <a:ext cx="2362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3" name="公式" r:id="rId5" imgW="1447800" imgH="457200" progId="Equation.3">
                  <p:embed/>
                </p:oleObj>
              </mc:Choice>
              <mc:Fallback>
                <p:oleObj name="公式" r:id="rId5" imgW="1447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2362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1917700" y="2667000"/>
          <a:ext cx="16637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" name="公式" r:id="rId7" imgW="1040948" imgH="482391" progId="Equation.3">
                  <p:embed/>
                </p:oleObj>
              </mc:Choice>
              <mc:Fallback>
                <p:oleObj name="公式" r:id="rId7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667000"/>
                        <a:ext cx="16637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4889500" y="1881188"/>
          <a:ext cx="10541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" name="公式" r:id="rId9" imgW="431613" imgH="228501" progId="Equation.3">
                  <p:embed/>
                </p:oleObj>
              </mc:Choice>
              <mc:Fallback>
                <p:oleObj name="公式" r:id="rId9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881188"/>
                        <a:ext cx="10541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6140450" y="1757363"/>
          <a:ext cx="25463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公式" r:id="rId11" imgW="1435100" imgH="469900" progId="Equation.3">
                  <p:embed/>
                </p:oleObj>
              </mc:Choice>
              <mc:Fallback>
                <p:oleObj name="公式" r:id="rId11" imgW="1435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1757363"/>
                        <a:ext cx="25463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6096000" y="2590800"/>
          <a:ext cx="19812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7" name="公式" r:id="rId13" imgW="1040948" imgH="482391" progId="Equation.3">
                  <p:embed/>
                </p:oleObj>
              </mc:Choice>
              <mc:Fallback>
                <p:oleObj name="公式" r:id="rId13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90800"/>
                        <a:ext cx="19812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3733800"/>
            <a:ext cx="8229600" cy="239712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电势差随低掺杂一边杂质浓度增大而升高</a:t>
            </a:r>
          </a:p>
          <a:p>
            <a:pPr eaLnBrk="1" hangingPunct="1"/>
            <a:r>
              <a:rPr lang="zh-CN" altLang="en-US" sz="2400" smtClean="0"/>
              <a:t>势垒宽度随低掺杂一边杂质浓度增大而下降</a:t>
            </a:r>
          </a:p>
          <a:p>
            <a:pPr eaLnBrk="1" hangingPunct="1"/>
            <a:r>
              <a:rPr lang="zh-CN" altLang="en-US" sz="2400" smtClean="0"/>
              <a:t>                                                     电场分布中三角形的面积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r>
              <a:rPr lang="zh-CN" altLang="en-US" sz="2400" smtClean="0"/>
              <a:t>估算平衡</a:t>
            </a:r>
            <a:r>
              <a:rPr lang="en-US" altLang="zh-CN" sz="2400" smtClean="0"/>
              <a:t>pn</a:t>
            </a:r>
            <a:r>
              <a:rPr lang="zh-CN" altLang="en-US" sz="2400" smtClean="0"/>
              <a:t>结势垒宽度</a:t>
            </a:r>
          </a:p>
          <a:p>
            <a:pPr eaLnBrk="1" hangingPunct="1"/>
            <a:endParaRPr lang="zh-CN" altLang="en-US" sz="2400" smtClean="0"/>
          </a:p>
          <a:p>
            <a:pPr eaLnBrk="1" hangingPunct="1"/>
            <a:endParaRPr lang="en-US" altLang="zh-CN" sz="2400" smtClean="0"/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3276600" y="4572000"/>
          <a:ext cx="15049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8" name="公式" r:id="rId15" imgW="875920" imgH="393529" progId="Equation.3">
                  <p:embed/>
                </p:oleObj>
              </mc:Choice>
              <mc:Fallback>
                <p:oleObj name="公式" r:id="rId15" imgW="87592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0"/>
                        <a:ext cx="15049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没有外加电压时</a:t>
            </a:r>
          </a:p>
        </p:txBody>
      </p:sp>
      <p:pic>
        <p:nvPicPr>
          <p:cNvPr id="54285" name="Picture 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67288"/>
            <a:ext cx="312420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5" name="Object 14"/>
          <p:cNvGraphicFramePr>
            <a:graphicFrameLocks noChangeAspect="1"/>
          </p:cNvGraphicFramePr>
          <p:nvPr/>
        </p:nvGraphicFramePr>
        <p:xfrm>
          <a:off x="4876800" y="609600"/>
          <a:ext cx="3886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name="Equation" r:id="rId18" imgW="1524000" imgH="431800" progId="Equation.DSMT4">
                  <p:embed/>
                </p:oleObj>
              </mc:Choice>
              <mc:Fallback>
                <p:oleObj name="Equation" r:id="rId18" imgW="1524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9600"/>
                        <a:ext cx="38862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914400" y="4648200"/>
          <a:ext cx="1752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name="Equation" r:id="rId20" imgW="965200" imgH="431800" progId="Equation.DSMT4">
                  <p:embed/>
                </p:oleObj>
              </mc:Choice>
              <mc:Fallback>
                <p:oleObj name="Equation" r:id="rId20" imgW="965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17526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3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86A74B-71E1-4A25-93F8-CED8BA430FAD}" type="slidenum">
              <a:rPr lang="en-US" altLang="zh-CN">
                <a:solidFill>
                  <a:srgbClr val="000000"/>
                </a:solidFill>
              </a:rPr>
              <a:pPr/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8" name="Rectangle 2"/>
          <p:cNvSpPr>
            <a:spLocks noChangeArrowheads="1"/>
          </p:cNvSpPr>
          <p:nvPr/>
        </p:nvSpPr>
        <p:spPr bwMode="auto">
          <a:xfrm>
            <a:off x="4800600" y="2895600"/>
            <a:ext cx="3962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29" name="Rectangle 3"/>
          <p:cNvSpPr>
            <a:spLocks noChangeArrowheads="1"/>
          </p:cNvSpPr>
          <p:nvPr/>
        </p:nvSpPr>
        <p:spPr bwMode="auto">
          <a:xfrm>
            <a:off x="381000" y="2895600"/>
            <a:ext cx="3962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外加电压</a:t>
            </a:r>
            <a:r>
              <a:rPr lang="en-US" altLang="zh-CN" smtClean="0"/>
              <a:t>V</a:t>
            </a:r>
            <a:r>
              <a:rPr lang="zh-CN" altLang="en-US" smtClean="0"/>
              <a:t>时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914900"/>
            <a:ext cx="8229600" cy="18669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突变结势垒宽度与势垒区上总电压的平方根成正比</a:t>
            </a:r>
          </a:p>
          <a:p>
            <a:pPr eaLnBrk="1" hangingPunct="1"/>
            <a:r>
              <a:rPr lang="zh-CN" altLang="en-US" sz="2400" smtClean="0"/>
              <a:t>外加电压一定时，势垒宽度随</a:t>
            </a:r>
            <a:r>
              <a:rPr lang="en-US" altLang="zh-CN" sz="2400" smtClean="0"/>
              <a:t>pn</a:t>
            </a:r>
            <a:r>
              <a:rPr lang="zh-CN" altLang="en-US" sz="2400" smtClean="0"/>
              <a:t>结两边的杂质浓度的变化而变化</a:t>
            </a:r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371600" y="3505200"/>
          <a:ext cx="29654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6" name="公式" r:id="rId3" imgW="1358310" imgH="482391" progId="Equation.3">
                  <p:embed/>
                </p:oleObj>
              </mc:Choice>
              <mc:Fallback>
                <p:oleObj name="公式" r:id="rId3" imgW="13583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29654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685800" y="3044825"/>
          <a:ext cx="914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公式" r:id="rId5" imgW="431613" imgH="228501" progId="Equation.3">
                  <p:embed/>
                </p:oleObj>
              </mc:Choice>
              <mc:Fallback>
                <p:oleObj name="公式" r:id="rId5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4825"/>
                        <a:ext cx="914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4953000" y="2895600"/>
          <a:ext cx="1054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公式" r:id="rId7" imgW="431613" imgH="228501" progId="Equation.3">
                  <p:embed/>
                </p:oleObj>
              </mc:Choice>
              <mc:Fallback>
                <p:oleObj name="公式" r:id="rId7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95600"/>
                        <a:ext cx="1054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5715000" y="3352800"/>
          <a:ext cx="30607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公式" r:id="rId9" imgW="1397000" imgH="482600" progId="Equation.3">
                  <p:embed/>
                </p:oleObj>
              </mc:Choice>
              <mc:Fallback>
                <p:oleObj name="公式" r:id="rId9" imgW="1397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52800"/>
                        <a:ext cx="30607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2260600" y="1752600"/>
          <a:ext cx="45466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公式" r:id="rId11" imgW="2095500" imgH="482600" progId="Equation.3">
                  <p:embed/>
                </p:oleObj>
              </mc:Choice>
              <mc:Fallback>
                <p:oleObj name="公式" r:id="rId11" imgW="2095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752600"/>
                        <a:ext cx="45466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78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/>
      <p:bldP spid="307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8B5556-7B65-4E11-AA4C-5A8C60E1704B}" type="slidenum">
              <a:rPr lang="en-US" altLang="zh-CN">
                <a:solidFill>
                  <a:srgbClr val="000000"/>
                </a:solidFill>
              </a:rPr>
              <a:pPr/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5" name="Rectangle 2"/>
          <p:cNvSpPr>
            <a:spLocks noChangeArrowheads="1"/>
          </p:cNvSpPr>
          <p:nvPr/>
        </p:nvSpPr>
        <p:spPr bwMode="auto">
          <a:xfrm>
            <a:off x="457200" y="1828800"/>
            <a:ext cx="8305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2.3</a:t>
            </a:r>
            <a:r>
              <a:rPr lang="zh-CN" altLang="en-US" dirty="0" smtClean="0"/>
              <a:t>突变结势垒电容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33400" y="2147888"/>
            <a:ext cx="4451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势垒区内单位面积上总电量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81000" y="33528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外加电压时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81000" y="467042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势垒电容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973638" y="1949450"/>
          <a:ext cx="37893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" name="公式" r:id="rId3" imgW="1600200" imgH="431800" progId="Equation.3">
                  <p:embed/>
                </p:oleObj>
              </mc:Choice>
              <mc:Fallback>
                <p:oleObj name="公式" r:id="rId3" imgW="1600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1949450"/>
                        <a:ext cx="378936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2438400" y="3124200"/>
          <a:ext cx="40386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1" name="公式" r:id="rId5" imgW="1765300" imgH="482600" progId="Equation.3">
                  <p:embed/>
                </p:oleObj>
              </mc:Choice>
              <mc:Fallback>
                <p:oleObj name="公式" r:id="rId5" imgW="1765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40386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2128838" y="4495800"/>
          <a:ext cx="58721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name="公式" r:id="rId7" imgW="2755900" imgH="482600" progId="Equation.3">
                  <p:embed/>
                </p:oleObj>
              </mc:Choice>
              <mc:Fallback>
                <p:oleObj name="公式" r:id="rId7" imgW="2755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4495800"/>
                        <a:ext cx="587216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4572000" y="5562600"/>
          <a:ext cx="1295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公式" r:id="rId9" imgW="558558" imgH="431613" progId="Equation.3">
                  <p:embed/>
                </p:oleObj>
              </mc:Choice>
              <mc:Fallback>
                <p:oleObj name="公式" r:id="rId9" imgW="55855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62600"/>
                        <a:ext cx="12954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051550" y="5791200"/>
            <a:ext cx="240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平行板电容器 </a:t>
            </a:r>
          </a:p>
        </p:txBody>
      </p:sp>
    </p:spTree>
    <p:extLst>
      <p:ext uri="{BB962C8B-B14F-4D97-AF65-F5344CB8AC3E}">
        <p14:creationId xmlns:p14="http://schemas.microsoft.com/office/powerpoint/2010/main" val="327366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49" grpId="0"/>
      <p:bldP spid="57350" grpId="0"/>
      <p:bldP spid="5735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B47EBB-5B77-47C8-89F9-3836FB44F2BF}" type="slidenum">
              <a:rPr lang="en-US" altLang="zh-CN">
                <a:solidFill>
                  <a:srgbClr val="000000"/>
                </a:solidFill>
              </a:rPr>
              <a:pPr/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57200" y="4460875"/>
            <a:ext cx="82296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66"/>
              </a:buClr>
              <a:buSzPct val="70000"/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势垒电容与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和轻掺杂浓度的平方根成正比；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66"/>
              </a:buClr>
              <a:buSzPct val="70000"/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反向偏压越大，势垒电容越小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66"/>
              </a:buClr>
              <a:buSzPct val="70000"/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不适用于正向偏压，用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4C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(0)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近似计算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3317875"/>
            <a:ext cx="5867400" cy="1177925"/>
            <a:chOff x="384" y="1802"/>
            <a:chExt cx="3696" cy="742"/>
          </a:xfrm>
        </p:grpSpPr>
        <p:graphicFrame>
          <p:nvGraphicFramePr>
            <p:cNvPr id="33795" name="Object 5"/>
            <p:cNvGraphicFramePr>
              <a:graphicFrameLocks noChangeAspect="1"/>
            </p:cNvGraphicFramePr>
            <p:nvPr/>
          </p:nvGraphicFramePr>
          <p:xfrm>
            <a:off x="384" y="1984"/>
            <a:ext cx="57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74" name="公式" r:id="rId3" imgW="431613" imgH="228501" progId="Equation.3">
                    <p:embed/>
                  </p:oleObj>
                </mc:Choice>
                <mc:Fallback>
                  <p:oleObj name="公式" r:id="rId3" imgW="43161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984"/>
                          <a:ext cx="57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6" name="Object 6"/>
            <p:cNvGraphicFramePr>
              <a:graphicFrameLocks noChangeAspect="1"/>
            </p:cNvGraphicFramePr>
            <p:nvPr/>
          </p:nvGraphicFramePr>
          <p:xfrm>
            <a:off x="1016" y="1953"/>
            <a:ext cx="66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75" name="公式" r:id="rId5" imgW="431613" imgH="228501" progId="Equation.3">
                    <p:embed/>
                  </p:oleObj>
                </mc:Choice>
                <mc:Fallback>
                  <p:oleObj name="公式" r:id="rId5" imgW="43161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1953"/>
                          <a:ext cx="66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7" name="Object 7"/>
            <p:cNvGraphicFramePr>
              <a:graphicFrameLocks noChangeAspect="1"/>
            </p:cNvGraphicFramePr>
            <p:nvPr/>
          </p:nvGraphicFramePr>
          <p:xfrm>
            <a:off x="2304" y="1802"/>
            <a:ext cx="1776" cy="7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76" name="公式" r:id="rId7" imgW="1155700" imgH="482600" progId="Equation.3">
                    <p:embed/>
                  </p:oleObj>
                </mc:Choice>
                <mc:Fallback>
                  <p:oleObj name="公式" r:id="rId7" imgW="11557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02"/>
                          <a:ext cx="1776" cy="7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533400" y="1906588"/>
          <a:ext cx="42672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name="公式" r:id="rId9" imgW="1803400" imgH="482600" progId="Equation.3">
                  <p:embed/>
                </p:oleObj>
              </mc:Choice>
              <mc:Fallback>
                <p:oleObj name="公式" r:id="rId9" imgW="1803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6588"/>
                        <a:ext cx="42672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zh-CN" altLang="en-US" sz="4000" smtClean="0"/>
              <a:t>由电流密度方程推导</a:t>
            </a:r>
          </a:p>
        </p:txBody>
      </p:sp>
      <p:sp>
        <p:nvSpPr>
          <p:cNvPr id="104893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10600" cy="533400"/>
          </a:xfrm>
          <a:solidFill>
            <a:schemeClr val="accent1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 err="1" smtClean="0">
                <a:solidFill>
                  <a:schemeClr val="bg1"/>
                </a:solidFill>
              </a:rPr>
              <a:t>pn</a:t>
            </a:r>
            <a:r>
              <a:rPr lang="zh-CN" altLang="en-US" sz="2800" dirty="0" smtClean="0">
                <a:solidFill>
                  <a:schemeClr val="bg1"/>
                </a:solidFill>
              </a:rPr>
              <a:t>结中有统一的费米能级标志着流过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pn</a:t>
            </a:r>
            <a:r>
              <a:rPr lang="zh-CN" altLang="en-US" sz="2800" dirty="0" smtClean="0">
                <a:solidFill>
                  <a:schemeClr val="bg1"/>
                </a:solidFill>
              </a:rPr>
              <a:t>结的净电流为</a:t>
            </a:r>
            <a:r>
              <a:rPr lang="en-US" altLang="zh-CN" sz="2800" dirty="0" smtClean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48939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34300" y="6067425"/>
            <a:ext cx="19050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AD7172-81BD-40BD-B9EF-1AB3EB5F2D21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fld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4341" name="Object 4"/>
          <p:cNvGraphicFramePr>
            <a:graphicFrameLocks noChangeAspect="1"/>
          </p:cNvGraphicFramePr>
          <p:nvPr/>
        </p:nvGraphicFramePr>
        <p:xfrm>
          <a:off x="304800" y="2433638"/>
          <a:ext cx="28956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2" name="公式" r:id="rId3" imgW="1422400" imgH="1270000" progId="Equation.3">
                  <p:embed/>
                </p:oleObj>
              </mc:Choice>
              <mc:Fallback>
                <p:oleObj name="公式" r:id="rId3" imgW="1422400" imgH="1270000" progId="Equation.3">
                  <p:embed/>
                  <p:pic>
                    <p:nvPicPr>
                      <p:cNvPr id="2097279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3638"/>
                        <a:ext cx="2895600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40" name="AutoShape 5"/>
          <p:cNvSpPr>
            <a:spLocks noChangeArrowheads="1"/>
          </p:cNvSpPr>
          <p:nvPr/>
        </p:nvSpPr>
        <p:spPr bwMode="auto">
          <a:xfrm>
            <a:off x="3124200" y="36576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aphicFrame>
        <p:nvGraphicFramePr>
          <p:cNvPr id="4194342" name="Object 6"/>
          <p:cNvGraphicFramePr>
            <a:graphicFrameLocks noChangeAspect="1"/>
          </p:cNvGraphicFramePr>
          <p:nvPr/>
        </p:nvGraphicFramePr>
        <p:xfrm>
          <a:off x="4648200" y="2698750"/>
          <a:ext cx="3810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3" name="公式" r:id="rId5" imgW="1955800" imgH="457200" progId="Equation.3">
                  <p:embed/>
                </p:oleObj>
              </mc:Choice>
              <mc:Fallback>
                <p:oleObj name="公式" r:id="rId5" imgW="1955800" imgH="457200" progId="Equation.3">
                  <p:embed/>
                  <p:pic>
                    <p:nvPicPr>
                      <p:cNvPr id="209728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98750"/>
                        <a:ext cx="3810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43" name="Object 7"/>
          <p:cNvGraphicFramePr>
            <a:graphicFrameLocks noChangeAspect="1"/>
          </p:cNvGraphicFramePr>
          <p:nvPr/>
        </p:nvGraphicFramePr>
        <p:xfrm>
          <a:off x="4648200" y="3657600"/>
          <a:ext cx="335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4" name="公式" r:id="rId7" imgW="1485900" imgH="393700" progId="Equation.3">
                  <p:embed/>
                </p:oleObj>
              </mc:Choice>
              <mc:Fallback>
                <p:oleObj name="公式" r:id="rId7" imgW="1485900" imgH="393700" progId="Equation.3">
                  <p:embed/>
                  <p:pic>
                    <p:nvPicPr>
                      <p:cNvPr id="2097281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3352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41" name="Text Box 8"/>
          <p:cNvSpPr txBox="1">
            <a:spLocks noChangeArrowheads="1"/>
          </p:cNvSpPr>
          <p:nvPr/>
        </p:nvSpPr>
        <p:spPr bwMode="auto">
          <a:xfrm>
            <a:off x="1187450" y="5334000"/>
            <a:ext cx="641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t>得到</a:t>
            </a:r>
          </a:p>
        </p:txBody>
      </p:sp>
      <p:graphicFrame>
        <p:nvGraphicFramePr>
          <p:cNvPr id="4194344" name="Object 9"/>
          <p:cNvGraphicFramePr>
            <a:graphicFrameLocks noChangeAspect="1"/>
          </p:cNvGraphicFramePr>
          <p:nvPr/>
        </p:nvGraphicFramePr>
        <p:xfrm>
          <a:off x="1905000" y="4651375"/>
          <a:ext cx="19812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5" name="公式" r:id="rId9" imgW="977476" imgH="863225" progId="Equation.3">
                  <p:embed/>
                </p:oleObj>
              </mc:Choice>
              <mc:Fallback>
                <p:oleObj name="公式" r:id="rId9" imgW="977476" imgH="863225" progId="Equation.3">
                  <p:embed/>
                  <p:pic>
                    <p:nvPicPr>
                      <p:cNvPr id="2097282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51375"/>
                        <a:ext cx="19812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42" name="Text Box 10"/>
          <p:cNvSpPr txBox="1">
            <a:spLocks noChangeArrowheads="1"/>
          </p:cNvSpPr>
          <p:nvPr/>
        </p:nvSpPr>
        <p:spPr bwMode="auto">
          <a:xfrm>
            <a:off x="4038600" y="5257800"/>
            <a:ext cx="20129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t>同理对于空穴得到</a:t>
            </a:r>
          </a:p>
        </p:txBody>
      </p:sp>
      <p:graphicFrame>
        <p:nvGraphicFramePr>
          <p:cNvPr id="4194345" name="Object 11"/>
          <p:cNvGraphicFramePr>
            <a:graphicFrameLocks noChangeAspect="1"/>
          </p:cNvGraphicFramePr>
          <p:nvPr/>
        </p:nvGraphicFramePr>
        <p:xfrm>
          <a:off x="6019800" y="4572000"/>
          <a:ext cx="1905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6" name="公式" r:id="rId11" imgW="1016000" imgH="914400" progId="Equation.3">
                  <p:embed/>
                </p:oleObj>
              </mc:Choice>
              <mc:Fallback>
                <p:oleObj name="公式" r:id="rId11" imgW="1016000" imgH="914400" progId="Equation.3">
                  <p:embed/>
                  <p:pic>
                    <p:nvPicPr>
                      <p:cNvPr id="2097283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72000"/>
                        <a:ext cx="19050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943" name="Text Box 12"/>
          <p:cNvSpPr txBox="1">
            <a:spLocks noChangeArrowheads="1"/>
          </p:cNvSpPr>
          <p:nvPr/>
        </p:nvSpPr>
        <p:spPr bwMode="auto">
          <a:xfrm>
            <a:off x="-76200" y="6400800"/>
            <a:ext cx="9328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</a:rPr>
              <a:t>平衡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</a:rPr>
              <a:t>pn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</a:rPr>
              <a:t>结，费米能级随位置的变化为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</a:rPr>
              <a:t>，故电子和空穴电流密度均为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37" grpId="0"/>
      <p:bldP spid="1048938" grpId="0" build="p" animBg="1"/>
      <p:bldP spid="1048940" grpId="0" animBg="1"/>
      <p:bldP spid="1048941" grpId="0"/>
      <p:bldP spid="1048942" grpId="0"/>
      <p:bldP spid="10489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 </a:t>
            </a:r>
            <a:r>
              <a:rPr lang="en-US" altLang="zh-CN" smtClean="0"/>
              <a:t>pn</a:t>
            </a:r>
            <a:r>
              <a:rPr lang="zh-CN" altLang="en-US" smtClean="0"/>
              <a:t>结接触电势差</a:t>
            </a:r>
          </a:p>
        </p:txBody>
      </p:sp>
      <p:sp>
        <p:nvSpPr>
          <p:cNvPr id="10489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2352675"/>
          </a:xfrm>
        </p:spPr>
        <p:txBody>
          <a:bodyPr/>
          <a:lstStyle/>
          <a:p>
            <a:r>
              <a:rPr lang="zh-CN" altLang="en-US" sz="2800" dirty="0" smtClean="0"/>
              <a:t>定义：平衡</a:t>
            </a:r>
            <a:r>
              <a:rPr lang="en-US" altLang="zh-CN" sz="2800" dirty="0" err="1" smtClean="0"/>
              <a:t>pn</a:t>
            </a:r>
            <a:r>
              <a:rPr lang="zh-CN" altLang="en-US" sz="2800" dirty="0" smtClean="0"/>
              <a:t>结两端间的电势差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D</a:t>
            </a:r>
            <a:r>
              <a:rPr lang="en-US" altLang="zh-CN" sz="2800" dirty="0" smtClean="0"/>
              <a:t>;</a:t>
            </a:r>
          </a:p>
          <a:p>
            <a:r>
              <a:rPr lang="zh-CN" altLang="en-US" sz="2800" dirty="0" smtClean="0"/>
              <a:t>能带弯曲量即电子电势能差</a:t>
            </a:r>
            <a:r>
              <a:rPr lang="en-US" altLang="zh-CN" sz="2800" dirty="0" err="1" smtClean="0"/>
              <a:t>qV</a:t>
            </a:r>
            <a:r>
              <a:rPr lang="en-US" altLang="zh-CN" sz="2800" baseline="-25000" dirty="0" err="1" smtClean="0"/>
              <a:t>D</a:t>
            </a:r>
            <a:r>
              <a:rPr lang="zh-CN" altLang="en-US" sz="2800" dirty="0" smtClean="0"/>
              <a:t>称“</a:t>
            </a:r>
            <a:r>
              <a:rPr lang="en-US" altLang="zh-CN" sz="2800" dirty="0" err="1" smtClean="0"/>
              <a:t>pn</a:t>
            </a:r>
            <a:r>
              <a:rPr lang="zh-CN" altLang="en-US" sz="2800" dirty="0" smtClean="0"/>
              <a:t>结的势垒高度”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补偿了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区和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区费米能级之差，使得费米能级处处相等。</a:t>
            </a:r>
          </a:p>
        </p:txBody>
      </p:sp>
      <p:sp>
        <p:nvSpPr>
          <p:cNvPr id="104894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3907B2-6A43-4B96-A7D7-89A31138D5CA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4346" name="Object 4"/>
          <p:cNvGraphicFramePr>
            <a:graphicFrameLocks noChangeAspect="1"/>
          </p:cNvGraphicFramePr>
          <p:nvPr/>
        </p:nvGraphicFramePr>
        <p:xfrm>
          <a:off x="5257800" y="4951413"/>
          <a:ext cx="22209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1" name="公式" r:id="rId3" imgW="1016000" imgH="241300" progId="Equation.3">
                  <p:embed/>
                </p:oleObj>
              </mc:Choice>
              <mc:Fallback>
                <p:oleObj name="公式" r:id="rId3" imgW="1016000" imgH="241300" progId="Equation.3">
                  <p:embed/>
                  <p:pic>
                    <p:nvPicPr>
                      <p:cNvPr id="2097289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951413"/>
                        <a:ext cx="22209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7290" name="图片 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6600" y="3905250"/>
            <a:ext cx="3835400" cy="2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pn</a:t>
            </a:r>
            <a:r>
              <a:rPr lang="zh-CN" altLang="en-US" dirty="0" smtClean="0"/>
              <a:t>结接触电势差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96888" y="4702970"/>
            <a:ext cx="8229600" cy="1716882"/>
          </a:xfrm>
        </p:spPr>
        <p:txBody>
          <a:bodyPr/>
          <a:lstStyle/>
          <a:p>
            <a:pPr eaLnBrk="1" hangingPunct="1"/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温度</a:t>
            </a:r>
            <a:r>
              <a:rPr lang="en-US" altLang="zh-CN" sz="2400" dirty="0" smtClean="0"/>
              <a:t>T </a:t>
            </a:r>
            <a:r>
              <a:rPr lang="zh-CN" altLang="en-US" sz="2400" dirty="0"/>
              <a:t>一定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N</a:t>
            </a:r>
            <a:r>
              <a:rPr lang="en-US" altLang="zh-CN" sz="2400" baseline="-25000" dirty="0" smtClean="0"/>
              <a:t>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 N</a:t>
            </a:r>
            <a:r>
              <a:rPr lang="en-US" altLang="zh-CN" sz="2400" baseline="-25000" dirty="0" smtClean="0"/>
              <a:t>A </a:t>
            </a:r>
            <a:r>
              <a:rPr lang="zh-CN" altLang="en-US" sz="2400" dirty="0" smtClean="0"/>
              <a:t>成正比例；</a:t>
            </a:r>
            <a:endParaRPr lang="en-US" altLang="zh-CN" sz="2400" baseline="-25000" dirty="0" smtClean="0"/>
          </a:p>
          <a:p>
            <a:pPr eaLnBrk="1" hangingPunct="1"/>
            <a:r>
              <a:rPr lang="zh-CN" altLang="en-US" sz="2400" dirty="0"/>
              <a:t>温度</a:t>
            </a:r>
            <a:r>
              <a:rPr lang="en-US" altLang="zh-CN" sz="2400" dirty="0"/>
              <a:t>T </a:t>
            </a:r>
            <a:r>
              <a:rPr lang="zh-CN" altLang="en-US" sz="2400" dirty="0"/>
              <a:t>一定时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g</a:t>
            </a:r>
            <a:r>
              <a:rPr lang="zh-CN" altLang="en-US" sz="2400" dirty="0" smtClean="0"/>
              <a:t>越大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n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 smtClean="0"/>
              <a:t>越小</a:t>
            </a:r>
            <a:r>
              <a:rPr lang="en-US" altLang="zh-CN" sz="2400" dirty="0" smtClean="0"/>
              <a:t>, V</a:t>
            </a:r>
            <a:r>
              <a:rPr lang="en-US" altLang="zh-CN" sz="2400" baseline="-25000" dirty="0" smtClean="0"/>
              <a:t>D</a:t>
            </a:r>
            <a:r>
              <a:rPr lang="zh-CN" altLang="en-US" sz="2400" dirty="0" smtClean="0"/>
              <a:t>越大</a:t>
            </a:r>
            <a:r>
              <a:rPr lang="zh-CN" altLang="en-US" sz="2400" baseline="-25000" dirty="0" smtClean="0"/>
              <a:t>。</a:t>
            </a:r>
          </a:p>
        </p:txBody>
      </p:sp>
      <p:sp>
        <p:nvSpPr>
          <p:cNvPr id="1024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BFD4AF-1DCC-4EA6-89E6-7A96C9E4B182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>
            <p:extLst/>
          </p:nvPr>
        </p:nvGraphicFramePr>
        <p:xfrm>
          <a:off x="862013" y="1404571"/>
          <a:ext cx="277177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2" name="Equation" r:id="rId3" imgW="1257300" imgH="889000" progId="Equation.DSMT4">
                  <p:embed/>
                </p:oleObj>
              </mc:Choice>
              <mc:Fallback>
                <p:oleObj name="Equation" r:id="rId3" imgW="12573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404571"/>
                        <a:ext cx="2771775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697288" y="2128827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96888" y="4566591"/>
            <a:ext cx="7633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pn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结两边的掺杂浓度、温度、材料的禁带宽度有关</a:t>
            </a:r>
            <a:endParaRPr lang="zh-CN" altLang="en-US" sz="2400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/>
          </p:nvPr>
        </p:nvGraphicFramePr>
        <p:xfrm>
          <a:off x="5165770" y="1192610"/>
          <a:ext cx="22209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3" name="公式" r:id="rId5" imgW="1016000" imgH="241300" progId="Equation.3">
                  <p:embed/>
                </p:oleObj>
              </mc:Choice>
              <mc:Fallback>
                <p:oleObj name="公式" r:id="rId5" imgW="1016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70" y="1192610"/>
                        <a:ext cx="22209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/>
          </p:nvPr>
        </p:nvGraphicFramePr>
        <p:xfrm>
          <a:off x="4896927" y="1951634"/>
          <a:ext cx="363537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4" name="公式" r:id="rId7" imgW="1485255" imgH="444307" progId="Equation.3">
                  <p:embed/>
                </p:oleObj>
              </mc:Choice>
              <mc:Fallback>
                <p:oleObj name="公式" r:id="rId7" imgW="148525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927" y="1951634"/>
                        <a:ext cx="363537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/>
          </p:nvPr>
        </p:nvGraphicFramePr>
        <p:xfrm>
          <a:off x="1558692" y="3190141"/>
          <a:ext cx="551021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5" name="公式" r:id="rId9" imgW="2387520" imgH="507960" progId="Equation.3">
                  <p:embed/>
                </p:oleObj>
              </mc:Choice>
              <mc:Fallback>
                <p:oleObj name="公式" r:id="rId9" imgW="23875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692" y="3190141"/>
                        <a:ext cx="5510212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5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pn</a:t>
            </a:r>
            <a:r>
              <a:rPr lang="zh-CN" altLang="en-US" dirty="0" smtClean="0"/>
              <a:t>结的载流子分布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9839" y="3999633"/>
                <a:ext cx="8305800" cy="2057400"/>
              </a:xfrm>
            </p:spPr>
            <p:txBody>
              <a:bodyPr/>
              <a:lstStyle/>
              <a:p>
                <a:r>
                  <a:rPr lang="zh-CN" altLang="en-US" sz="2800" dirty="0" smtClean="0"/>
                  <a:t>设</a:t>
                </a:r>
              </a:p>
              <a:p>
                <a:r>
                  <a:rPr lang="zh-CN" altLang="en-US" sz="2800" dirty="0" smtClean="0"/>
                  <a:t>而</a:t>
                </a:r>
                <a:endParaRPr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;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zh-CN" altLang="en-US" sz="2800" dirty="0" smtClean="0"/>
              </a:p>
              <a:p>
                <a:endParaRPr lang="zh-CN" altLang="en-US" sz="2800" baseline="-25000" dirty="0" smtClean="0"/>
              </a:p>
              <a:p>
                <a:endParaRPr lang="en-US" altLang="zh-CN" sz="2800" baseline="-25000" dirty="0" smtClean="0"/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39" y="3999633"/>
                <a:ext cx="8305800" cy="2057400"/>
              </a:xfrm>
              <a:blipFill rotWithShape="0">
                <a:blip r:embed="rId3"/>
                <a:stretch>
                  <a:fillRect l="-1321" t="-4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1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832FC-5CE2-4DF8-BB2E-771A3DAA310D}" type="slidenum"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845368"/>
              </p:ext>
            </p:extLst>
          </p:nvPr>
        </p:nvGraphicFramePr>
        <p:xfrm>
          <a:off x="1038250" y="4029883"/>
          <a:ext cx="49657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8" name="公式" r:id="rId4" imgW="2159000" imgH="241300" progId="Equation.3">
                  <p:embed/>
                </p:oleObj>
              </mc:Choice>
              <mc:Fallback>
                <p:oleObj name="公式" r:id="rId4" imgW="2159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50" y="4029883"/>
                        <a:ext cx="49657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522384"/>
              </p:ext>
            </p:extLst>
          </p:nvPr>
        </p:nvGraphicFramePr>
        <p:xfrm>
          <a:off x="1038250" y="4573968"/>
          <a:ext cx="56388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9" name="公式" r:id="rId6" imgW="2311400" imgH="215900" progId="Equation.3">
                  <p:embed/>
                </p:oleObj>
              </mc:Choice>
              <mc:Fallback>
                <p:oleObj name="公式" r:id="rId6" imgW="2311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50" y="4573968"/>
                        <a:ext cx="56388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89797"/>
              </p:ext>
            </p:extLst>
          </p:nvPr>
        </p:nvGraphicFramePr>
        <p:xfrm>
          <a:off x="6156176" y="4043084"/>
          <a:ext cx="2913608" cy="43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0" name="公式" r:id="rId8" imgW="1524000" imgH="228600" progId="Equation.3">
                  <p:embed/>
                </p:oleObj>
              </mc:Choice>
              <mc:Fallback>
                <p:oleObj name="公式" r:id="rId8" imgW="1524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043084"/>
                        <a:ext cx="2913608" cy="43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3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88827"/>
            <a:ext cx="36576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668383" y="1501775"/>
            <a:ext cx="3352800" cy="2179638"/>
            <a:chOff x="668383" y="1501775"/>
            <a:chExt cx="3352800" cy="2179638"/>
          </a:xfrm>
        </p:grpSpPr>
        <p:pic>
          <p:nvPicPr>
            <p:cNvPr id="11272" name="Picture 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383" y="1501775"/>
              <a:ext cx="3352800" cy="2179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2508069" y="3196046"/>
              <a:ext cx="52251" cy="1045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4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Quadrant">
  <a:themeElements>
    <a:clrScheme name="Quadrant 6">
      <a:dk1>
        <a:srgbClr val="000000"/>
      </a:dk1>
      <a:lt1>
        <a:srgbClr val="FFFFFF"/>
      </a:lt1>
      <a:dk2>
        <a:srgbClr val="000000"/>
      </a:dk2>
      <a:lt2>
        <a:srgbClr val="669966"/>
      </a:lt2>
      <a:accent1>
        <a:srgbClr val="CCCC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E2E2FF"/>
      </a:accent5>
      <a:accent6>
        <a:srgbClr val="8A8AB9"/>
      </a:accent6>
      <a:hlink>
        <a:srgbClr val="000066"/>
      </a:hlink>
      <a:folHlink>
        <a:srgbClr val="333399"/>
      </a:folHlink>
    </a:clrScheme>
    <a:fontScheme name="Quadr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Quadrant">
  <a:themeElements>
    <a:clrScheme name="Quadrant 6">
      <a:dk1>
        <a:srgbClr val="000000"/>
      </a:dk1>
      <a:lt1>
        <a:srgbClr val="FFFFFF"/>
      </a:lt1>
      <a:dk2>
        <a:srgbClr val="000000"/>
      </a:dk2>
      <a:lt2>
        <a:srgbClr val="669966"/>
      </a:lt2>
      <a:accent1>
        <a:srgbClr val="CCCC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E2E2FF"/>
      </a:accent5>
      <a:accent6>
        <a:srgbClr val="8A8AB9"/>
      </a:accent6>
      <a:hlink>
        <a:srgbClr val="000066"/>
      </a:hlink>
      <a:folHlink>
        <a:srgbClr val="333399"/>
      </a:folHlink>
    </a:clrScheme>
    <a:fontScheme name="Quadr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2006</Words>
  <Application>Microsoft Office PowerPoint</Application>
  <PresentationFormat>全屏显示(4:3)</PresentationFormat>
  <Paragraphs>405</Paragraphs>
  <Slides>57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73" baseType="lpstr">
      <vt:lpstr>方正琥珀繁体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1_Quadrant</vt:lpstr>
      <vt:lpstr>2_Office Theme</vt:lpstr>
      <vt:lpstr>1_Office Theme</vt:lpstr>
      <vt:lpstr>Quadrant</vt:lpstr>
      <vt:lpstr>4_Office Theme</vt:lpstr>
      <vt:lpstr>Visio</vt:lpstr>
      <vt:lpstr>公式</vt:lpstr>
      <vt:lpstr>Equation</vt:lpstr>
      <vt:lpstr>第六章 pn结</vt:lpstr>
      <vt:lpstr>PowerPoint 演示文稿</vt:lpstr>
      <vt:lpstr>空间电荷区</vt:lpstr>
      <vt:lpstr>空间电荷区</vt:lpstr>
      <vt:lpstr>3、 pn结能带图</vt:lpstr>
      <vt:lpstr> 由电流密度方程推导</vt:lpstr>
      <vt:lpstr>4、 pn结接触电势差</vt:lpstr>
      <vt:lpstr>4、 pn结接触电势差</vt:lpstr>
      <vt:lpstr>5、pn结的载流子分布</vt:lpstr>
      <vt:lpstr>PowerPoint 演示文稿</vt:lpstr>
      <vt:lpstr>PowerPoint 演示文稿</vt:lpstr>
      <vt:lpstr>PowerPoint 演示文稿</vt:lpstr>
      <vt:lpstr>估算载流子浓度</vt:lpstr>
      <vt:lpstr>pn 结</vt:lpstr>
      <vt:lpstr>PowerPoint 演示文稿</vt:lpstr>
      <vt:lpstr>6.2  pn结电流电压特性</vt:lpstr>
      <vt:lpstr>PowerPoint 演示文稿</vt:lpstr>
      <vt:lpstr>PowerPoint 演示文稿</vt:lpstr>
      <vt:lpstr>反向偏压时</vt:lpstr>
      <vt:lpstr>1.2  外加直流电压下，pn结的能带图</vt:lpstr>
      <vt:lpstr>PowerPoint 演示文稿</vt:lpstr>
      <vt:lpstr>2、理想pn结模型及其电流电压方程</vt:lpstr>
      <vt:lpstr>电流电压方程</vt:lpstr>
      <vt:lpstr>流过pn结的电流密度</vt:lpstr>
      <vt:lpstr>扩散区非平衡少数载流子的分布</vt:lpstr>
      <vt:lpstr>PowerPoint 演示文稿</vt:lpstr>
      <vt:lpstr>扩散区非平衡少数载流子的分布</vt:lpstr>
      <vt:lpstr>非平衡少数载流子的分布</vt:lpstr>
      <vt:lpstr>扩散流密度、少数载流子的电流密度</vt:lpstr>
      <vt:lpstr>理想pn结的 电流电压方程式</vt:lpstr>
      <vt:lpstr>结论1： pn结的单向导电性</vt:lpstr>
      <vt:lpstr>结论2：温度对电流密度影响很大</vt:lpstr>
      <vt:lpstr>3、偏离理想方程的因素</vt:lpstr>
      <vt:lpstr>PowerPoint 演示文稿</vt:lpstr>
      <vt:lpstr>势垒区的产生电流</vt:lpstr>
      <vt:lpstr>PowerPoint 演示文稿</vt:lpstr>
      <vt:lpstr>势垒区复合电流</vt:lpstr>
      <vt:lpstr>PowerPoint 演示文稿</vt:lpstr>
      <vt:lpstr>分析</vt:lpstr>
      <vt:lpstr>大注入情况</vt:lpstr>
      <vt:lpstr>大注入情况</vt:lpstr>
      <vt:lpstr>PowerPoint 演示文稿</vt:lpstr>
      <vt:lpstr>总结</vt:lpstr>
      <vt:lpstr>PowerPoint 演示文稿</vt:lpstr>
      <vt:lpstr>PowerPoint 演示文稿</vt:lpstr>
      <vt:lpstr>微分电容</vt:lpstr>
      <vt:lpstr>2、突变结的势垒电容</vt:lpstr>
      <vt:lpstr>PowerPoint 演示文稿</vt:lpstr>
      <vt:lpstr>PowerPoint 演示文稿</vt:lpstr>
      <vt:lpstr>突变结电场分布</vt:lpstr>
      <vt:lpstr>突变结电势分布</vt:lpstr>
      <vt:lpstr>2.2、突变结的势垒宽度XD</vt:lpstr>
      <vt:lpstr>PowerPoint 演示文稿</vt:lpstr>
      <vt:lpstr>没有外加电压时</vt:lpstr>
      <vt:lpstr>外加电压V时</vt:lpstr>
      <vt:lpstr>2.3突变结势垒电容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lenovo</dc:creator>
  <cp:lastModifiedBy>Liu Chengfang</cp:lastModifiedBy>
  <cp:revision>51</cp:revision>
  <dcterms:created xsi:type="dcterms:W3CDTF">2017-08-31T07:51:26Z</dcterms:created>
  <dcterms:modified xsi:type="dcterms:W3CDTF">2021-12-15T14:00:54Z</dcterms:modified>
</cp:coreProperties>
</file>