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5"/>
  </p:notesMasterIdLst>
  <p:sldIdLst>
    <p:sldId id="340" r:id="rId2"/>
    <p:sldId id="304" r:id="rId3"/>
    <p:sldId id="305" r:id="rId4"/>
    <p:sldId id="306" r:id="rId5"/>
    <p:sldId id="307" r:id="rId6"/>
    <p:sldId id="308" r:id="rId7"/>
    <p:sldId id="309" r:id="rId8"/>
    <p:sldId id="317" r:id="rId9"/>
    <p:sldId id="318" r:id="rId10"/>
    <p:sldId id="319" r:id="rId11"/>
    <p:sldId id="320" r:id="rId12"/>
    <p:sldId id="321" r:id="rId13"/>
    <p:sldId id="341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1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6666FF"/>
    <a:srgbClr val="000000"/>
    <a:srgbClr val="3366FF"/>
    <a:srgbClr val="CC0099"/>
    <a:srgbClr val="FF6699"/>
    <a:srgbClr val="FF33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3" autoAdjust="0"/>
    <p:restoredTop sz="94614" autoAdjust="0"/>
  </p:normalViewPr>
  <p:slideViewPr>
    <p:cSldViewPr>
      <p:cViewPr varScale="1">
        <p:scale>
          <a:sx n="81" d="100"/>
          <a:sy n="81" d="100"/>
        </p:scale>
        <p:origin x="1565" y="67"/>
      </p:cViewPr>
      <p:guideLst>
        <p:guide orient="horz" pos="1661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F998E33-427A-4965-81EB-4044638F0E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7DB30D1-DABE-47DF-8686-3119F5CF08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C3F3FE2-C9FF-4A8A-BCDB-1C0D33FDFEE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0306877-FBF2-494F-98B4-72FCB459599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5753DB5-B262-4D08-A034-04640149E4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EB8F347-E6FE-4B36-B33F-AC365ACBD3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286A67A-D4A7-4AAB-AEDF-BF3FDC5BF9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913516-BD71-4A27-A9DE-ABE064CE6D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B669E-788D-4EEF-8414-0C58C9E591A7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C6363E-68CE-4E88-839E-D898FF37B4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静电场与导体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2DD687D-9C3F-4590-8B1C-286F6577E2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7E8F1F-BE92-4B07-899E-1E92709A8E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81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A53BC5-6F85-47DB-9B26-6473C83D32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E5C1D-0BBA-461E-B141-4BF44AB64676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2C15B3E-765F-4BF1-AC1F-8F070B5FF5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静电场与导体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F65A794-1E22-4415-8C59-EBB0294B38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6152B8-B15A-4BA0-B11F-FC3CD1BBF9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062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D62F248-BDD4-479C-BD29-DE6C010E61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99C24-FDCB-4262-86CE-E021DCD15EDD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77E3C43-D74B-4338-81E6-B7D30A44D6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静电场与导体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80155EB-1F97-438E-BA6B-AD1762099A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E6D54D-F8AE-4D6A-B5D1-02BE4DD412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65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3CA7E04-8CAC-44F3-B21D-D66F246EC4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1D2F7-2C02-4660-8722-D58F4FA4A055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ED0B6D-5C94-47EA-B6B9-1E1B71B00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静电场与导体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8922096-9AF5-4AC2-B340-3D78C9607F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2B74C-26D4-42E8-8044-211F43E3BD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52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8B3A0D5-F9A9-483C-9FD3-23E4034336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9B33C-8322-44F6-9A67-AF95547080C1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55E0EE-EA9C-4CD1-8FF4-75BBAD03A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静电场与导体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37A7EE5-179D-4A36-89BE-124528813B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F9836-D92E-42DE-BF84-70D2FEE8DD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86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6AADA3-EB3B-4A10-B0CF-213F698797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FC004-3D5D-42A1-9B1B-47B5C9B09AD8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2E8224-ECDC-437E-817F-6CC1BA8A8F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静电场与导体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3D0E915-3C9D-40AD-A4AB-C9DAF6578E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809DC-CB7E-409C-B82A-F201EACB0C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55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2D1CE34-3514-4BAD-B6C0-848735512B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38AC6-00B1-4418-881B-EFF02BE4544F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7D24E99-4D07-4689-82D4-4C338514ED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静电场与导体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9756B7B0-B130-464C-88E1-713BDCBE38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2839DD-9E07-47B8-8E90-15C006EE6A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612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CD3388A-15EA-44C5-91E6-8BCD35A655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4D400-852C-4B0C-8E8D-E7293E267F61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C54024-D704-4157-BCCC-B1916F15DE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静电场与导体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5D1A1E6-2C8D-4DF9-B7A9-37B58A10A6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12FA3-062F-479E-A9E9-1375511D36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74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524D2A8-0366-465C-A561-9CBE763582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BE9E1-32A1-46F9-8238-AC5B0D68B724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D8F984F-98C8-4ABC-9059-31EBE79686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静电场与导体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A7D66EE-9B33-4097-88F5-94736DE49B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51D0DE-B88A-4D87-9C9D-B8CA271340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321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54A3BD-FA91-4ABB-B9AF-0D95E8B43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4766F-0E02-4F8D-9CB0-B0C7BF672DFE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A7AFC7-2E8A-4BC8-BEF8-CF6EBB8AB4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静电场与导体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DFD39B6-0BEB-4B4C-AB04-529EF3AA84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D45260-C80B-47FC-A405-ADEC2F736D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29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643704-A04B-4DD3-9D00-45F91B339B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EBA60-A522-442F-A256-9A9DA7C456BD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2B449C-DA96-49D4-8B6C-85311AF38B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静电场与导体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F2DD0F7-5AD7-4117-A2A5-72BF9FA33A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2E136-717D-4805-A9C1-6FBE2E3F57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07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幻灯片1">
            <a:extLst>
              <a:ext uri="{FF2B5EF4-FFF2-40B4-BE49-F238E27FC236}">
                <a16:creationId xmlns:a16="http://schemas.microsoft.com/office/drawing/2014/main" id="{CDEB0A0D-3C73-42DF-947D-8156E8027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8B1160F0-B285-4D22-9DBA-39D586C9E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22D94FC-301A-497F-8A98-9F08A66A5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770F4F6B-742F-4630-A5A0-8A1FD7C306B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ffectLst/>
                <a:ea typeface="+mn-ea"/>
              </a:defRPr>
            </a:lvl1pPr>
          </a:lstStyle>
          <a:p>
            <a:pPr>
              <a:defRPr/>
            </a:pPr>
            <a:fld id="{D9E24BCB-A7E7-43F7-B05E-B7B689D5BDE1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AEF8440B-7634-47CA-BA72-DF3D8A61F0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ffectLst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静电场与导体</a:t>
            </a:r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AE38BA19-96E3-4EE0-9093-D751EE7AE2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宋体" panose="02010600030101010101" pitchFamily="2" charset="-122"/>
              </a:defRPr>
            </a:lvl1pPr>
          </a:lstStyle>
          <a:p>
            <a:fld id="{C23C8716-1010-4BF9-B881-80117D2122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image" Target="../media/image6.png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6.png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7.emf"/><Relationship Id="rId17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1.emf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4.emf"/><Relationship Id="rId3" Type="http://schemas.openxmlformats.org/officeDocument/2006/relationships/oleObject" Target="../embeddings/oleObject3.bin"/><Relationship Id="rId21" Type="http://schemas.openxmlformats.org/officeDocument/2006/relationships/image" Target="../media/image6.pn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emf"/><Relationship Id="rId20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0.e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7.emf"/><Relationship Id="rId3" Type="http://schemas.openxmlformats.org/officeDocument/2006/relationships/oleObject" Target="../embeddings/oleObject16.bin"/><Relationship Id="rId21" Type="http://schemas.openxmlformats.org/officeDocument/2006/relationships/image" Target="../media/image6.png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emf"/><Relationship Id="rId20" Type="http://schemas.openxmlformats.org/officeDocument/2006/relationships/image" Target="../media/image28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3.e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6.png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9.emf"/><Relationship Id="rId17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6.png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4.em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88E015C6-41EC-4FD7-B478-6FAB172A77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37B37F6-7B7B-4E55-BA2D-87C9EED67F19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890A6E3B-9CED-471E-8BA0-10EFD8F8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F7AA0AEF-C326-4E41-B6AA-A80C1AFAE902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2052" name="Picture 2" descr="图片2">
            <a:extLst>
              <a:ext uri="{FF2B5EF4-FFF2-40B4-BE49-F238E27FC236}">
                <a16:creationId xmlns:a16="http://schemas.microsoft.com/office/drawing/2014/main" id="{D573E28D-68F5-4C13-85FA-FCA02A5B4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3" name="Group 3">
            <a:extLst>
              <a:ext uri="{FF2B5EF4-FFF2-40B4-BE49-F238E27FC236}">
                <a16:creationId xmlns:a16="http://schemas.microsoft.com/office/drawing/2014/main" id="{CE9B098E-7D84-4AE3-8761-548A3EDA8A3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06375"/>
            <a:ext cx="8686800" cy="857250"/>
            <a:chOff x="192" y="130"/>
            <a:chExt cx="5472" cy="540"/>
          </a:xfrm>
        </p:grpSpPr>
        <p:sp>
          <p:nvSpPr>
            <p:cNvPr id="87044" name="Line 4">
              <a:extLst>
                <a:ext uri="{FF2B5EF4-FFF2-40B4-BE49-F238E27FC236}">
                  <a16:creationId xmlns:a16="http://schemas.microsoft.com/office/drawing/2014/main" id="{95B26842-2656-45E3-A1AF-8A38AB244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0" y="584"/>
              <a:ext cx="2994" cy="0"/>
            </a:xfrm>
            <a:prstGeom prst="line">
              <a:avLst/>
            </a:prstGeom>
            <a:noFill/>
            <a:ln w="25400">
              <a:solidFill>
                <a:srgbClr val="66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1" name="Rectangle 5">
              <a:extLst>
                <a:ext uri="{FF2B5EF4-FFF2-40B4-BE49-F238E27FC236}">
                  <a16:creationId xmlns:a16="http://schemas.microsoft.com/office/drawing/2014/main" id="{C461A8B4-D220-4F22-A774-A1E91490D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0"/>
              <a:ext cx="370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rgbClr val="66FFCC"/>
                  </a:solidFill>
                  <a:latin typeface="Webdings" panose="05030102010509060703" pitchFamily="18" charset="2"/>
                  <a:ea typeface="华文行楷" panose="02010800040101010101" pitchFamily="2" charset="-122"/>
                </a:rPr>
                <a:t>理学院</a:t>
              </a:r>
              <a:r>
                <a:rPr lang="zh-CN" altLang="en-US" b="0">
                  <a:latin typeface="Webdings" panose="05030102010509060703" pitchFamily="18" charset="2"/>
                  <a:ea typeface="华文行楷" panose="02010800040101010101" pitchFamily="2" charset="-122"/>
                </a:rPr>
                <a:t> </a:t>
              </a:r>
              <a:r>
                <a:rPr lang="zh-CN" altLang="en-US" sz="1800" b="0">
                  <a:solidFill>
                    <a:srgbClr val="66FFCC"/>
                  </a:solidFill>
                  <a:ea typeface="黑体" panose="02010609060101010101" pitchFamily="49" charset="-122"/>
                </a:rPr>
                <a:t>大学物理教学中心</a:t>
              </a:r>
            </a:p>
          </p:txBody>
        </p:sp>
        <p:sp>
          <p:nvSpPr>
            <p:cNvPr id="2062" name="Rectangle 6">
              <a:extLst>
                <a:ext uri="{FF2B5EF4-FFF2-40B4-BE49-F238E27FC236}">
                  <a16:creationId xmlns:a16="http://schemas.microsoft.com/office/drawing/2014/main" id="{29520674-E961-457B-AB0F-15AD19C7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488"/>
              <a:ext cx="284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FFFF00"/>
                  </a:solidFill>
                  <a:latin typeface="Century Gothic" panose="020B0502020202020204" pitchFamily="34" charset="0"/>
                </a:rPr>
                <a:t>College  of  Mathematics &amp; Physics</a:t>
              </a:r>
            </a:p>
          </p:txBody>
        </p:sp>
      </p:grpSp>
      <p:pic>
        <p:nvPicPr>
          <p:cNvPr id="2054" name="Picture 7" descr="标题3背景副本">
            <a:extLst>
              <a:ext uri="{FF2B5EF4-FFF2-40B4-BE49-F238E27FC236}">
                <a16:creationId xmlns:a16="http://schemas.microsoft.com/office/drawing/2014/main" id="{6AB5B8A0-7C83-4A88-8A49-FD9A4C7F3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09963"/>
            <a:ext cx="3886200" cy="33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5" name="Group 15">
            <a:extLst>
              <a:ext uri="{FF2B5EF4-FFF2-40B4-BE49-F238E27FC236}">
                <a16:creationId xmlns:a16="http://schemas.microsoft.com/office/drawing/2014/main" id="{203C9829-F5CB-4E67-BF0E-2248096A9570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492375"/>
            <a:ext cx="7488238" cy="1584325"/>
            <a:chOff x="612" y="1570"/>
            <a:chExt cx="4717" cy="998"/>
          </a:xfrm>
        </p:grpSpPr>
        <p:sp>
          <p:nvSpPr>
            <p:cNvPr id="87050" name="AutoShape 10">
              <a:extLst>
                <a:ext uri="{FF2B5EF4-FFF2-40B4-BE49-F238E27FC236}">
                  <a16:creationId xmlns:a16="http://schemas.microsoft.com/office/drawing/2014/main" id="{302B23F8-1446-487F-B8E6-F24DCFE72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797"/>
              <a:ext cx="4445" cy="771"/>
            </a:xfrm>
            <a:prstGeom prst="roundRect">
              <a:avLst>
                <a:gd name="adj" fmla="val 28245"/>
              </a:avLst>
            </a:prstGeom>
            <a:gradFill rotWithShape="1">
              <a:gsLst>
                <a:gs pos="0">
                  <a:srgbClr val="97E5C0"/>
                </a:gs>
                <a:gs pos="100000">
                  <a:srgbClr val="97E5C0">
                    <a:gamma/>
                    <a:shade val="46275"/>
                    <a:invGamma/>
                  </a:srgbClr>
                </a:gs>
              </a:gsLst>
              <a:path path="rect">
                <a:fillToRect l="100000" b="10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051" name="AutoShape 11">
              <a:extLst>
                <a:ext uri="{FF2B5EF4-FFF2-40B4-BE49-F238E27FC236}">
                  <a16:creationId xmlns:a16="http://schemas.microsoft.com/office/drawing/2014/main" id="{7A44538A-CD50-40D6-96C5-4F3E1F34B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570"/>
              <a:ext cx="2586" cy="499"/>
            </a:xfrm>
            <a:prstGeom prst="roundRect">
              <a:avLst>
                <a:gd name="adj" fmla="val 28245"/>
              </a:avLst>
            </a:prstGeom>
            <a:gradFill rotWithShape="1">
              <a:gsLst>
                <a:gs pos="0">
                  <a:srgbClr val="FFCCFF"/>
                </a:gs>
                <a:gs pos="100000">
                  <a:srgbClr val="FFCCFF">
                    <a:gamma/>
                    <a:shade val="46275"/>
                    <a:invGamma/>
                  </a:srgbClr>
                </a:gs>
              </a:gsLst>
              <a:path path="rect">
                <a:fillToRect l="100000" b="10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8" name="Rectangle 12">
              <a:extLst>
                <a:ext uri="{FF2B5EF4-FFF2-40B4-BE49-F238E27FC236}">
                  <a16:creationId xmlns:a16="http://schemas.microsoft.com/office/drawing/2014/main" id="{FD2FC3E5-7744-4726-8440-FF9FD88A7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679"/>
              <a:ext cx="2087" cy="25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tx2"/>
                  </a:solidFill>
                </a:rPr>
                <a:t>第一章   静电场</a:t>
              </a:r>
            </a:p>
          </p:txBody>
        </p:sp>
        <p:sp>
          <p:nvSpPr>
            <p:cNvPr id="2059" name="Rectangle 13">
              <a:extLst>
                <a:ext uri="{FF2B5EF4-FFF2-40B4-BE49-F238E27FC236}">
                  <a16:creationId xmlns:a16="http://schemas.microsoft.com/office/drawing/2014/main" id="{307703E1-1563-488D-993A-070E2FDA8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068"/>
              <a:ext cx="24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1-5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带电体系的静电能</a:t>
              </a: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1">
            <a:extLst>
              <a:ext uri="{FF2B5EF4-FFF2-40B4-BE49-F238E27FC236}">
                <a16:creationId xmlns:a16="http://schemas.microsoft.com/office/drawing/2014/main" id="{C2D4C022-5940-4998-830D-7790648CF6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51700F-E7CE-464D-936F-C73B699C8856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35582796-1A8D-4C16-B969-F0C6C1E2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95F097B7-2783-4545-B7F1-B161F6B4A272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3730" name="Text Box 2">
            <a:extLst>
              <a:ext uri="{FF2B5EF4-FFF2-40B4-BE49-F238E27FC236}">
                <a16:creationId xmlns:a16="http://schemas.microsoft.com/office/drawing/2014/main" id="{5F6923B4-D48B-4810-AB9F-C6459E224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52513"/>
            <a:ext cx="8686800" cy="946150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例题 </a:t>
            </a:r>
            <a:r>
              <a:rPr kumimoji="0"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分别求均匀带电薄球壳和均匀带电球的静电自能。设球的半径为</a:t>
            </a:r>
            <a:r>
              <a:rPr kumimoji="0"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kumimoji="0"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，带电总量为</a:t>
            </a:r>
            <a:r>
              <a:rPr kumimoji="0"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42F71BB6-9DA0-4F11-A612-5EBF438E9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9138"/>
            <a:ext cx="8207375" cy="519112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rgbClr val="99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解 </a:t>
            </a:r>
            <a:r>
              <a:rPr kumimoji="0" lang="zh-CN" altLang="en-US" dirty="0">
                <a:solidFill>
                  <a:srgbClr val="CC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均匀带电薄球壳表面的电势为</a:t>
            </a:r>
          </a:p>
        </p:txBody>
      </p:sp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663A3FCB-8C2D-4F02-918E-B20C42DFE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7800" y="2433638"/>
          <a:ext cx="1839913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公式" r:id="rId3" imgW="752653" imgH="390372" progId="Equation.3">
                  <p:embed/>
                </p:oleObj>
              </mc:Choice>
              <mc:Fallback>
                <p:oleObj name="公式" r:id="rId3" imgW="752653" imgH="39037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2433638"/>
                        <a:ext cx="1839913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>
            <a:extLst>
              <a:ext uri="{FF2B5EF4-FFF2-40B4-BE49-F238E27FC236}">
                <a16:creationId xmlns:a16="http://schemas.microsoft.com/office/drawing/2014/main" id="{6AE7D181-7D83-4437-9CEE-0305AE8F91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3284538"/>
          <a:ext cx="38560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公式" r:id="rId5" imgW="1609750" imgH="409524" progId="Equation.3">
                  <p:embed/>
                </p:oleObj>
              </mc:Choice>
              <mc:Fallback>
                <p:oleObj name="公式" r:id="rId5" imgW="1609750" imgH="4095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284538"/>
                        <a:ext cx="385603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>
            <a:extLst>
              <a:ext uri="{FF2B5EF4-FFF2-40B4-BE49-F238E27FC236}">
                <a16:creationId xmlns:a16="http://schemas.microsoft.com/office/drawing/2014/main" id="{ED4FE174-2C12-40FB-AED6-3E4BC5876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9175" y="3284538"/>
          <a:ext cx="23733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公式" r:id="rId7" imgW="981050" imgH="419304" progId="Equation.3">
                  <p:embed/>
                </p:oleObj>
              </mc:Choice>
              <mc:Fallback>
                <p:oleObj name="公式" r:id="rId7" imgW="981050" imgH="41930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3284538"/>
                        <a:ext cx="2373313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Rectangle 7">
            <a:extLst>
              <a:ext uri="{FF2B5EF4-FFF2-40B4-BE49-F238E27FC236}">
                <a16:creationId xmlns:a16="http://schemas.microsoft.com/office/drawing/2014/main" id="{A83D87DE-3ADE-47DB-BBEB-9A4D549A9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437063"/>
            <a:ext cx="4113212" cy="519112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均匀带电球内的电势</a:t>
            </a:r>
          </a:p>
        </p:txBody>
      </p:sp>
      <p:graphicFrame>
        <p:nvGraphicFramePr>
          <p:cNvPr id="73736" name="Object 8">
            <a:extLst>
              <a:ext uri="{FF2B5EF4-FFF2-40B4-BE49-F238E27FC236}">
                <a16:creationId xmlns:a16="http://schemas.microsoft.com/office/drawing/2014/main" id="{550F19EC-8A02-4AE2-89C7-73CDA69E4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5175" y="4252913"/>
          <a:ext cx="323373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公式" r:id="rId9" imgW="1343152" imgH="390372" progId="Equation.3">
                  <p:embed/>
                </p:oleObj>
              </mc:Choice>
              <mc:Fallback>
                <p:oleObj name="公式" r:id="rId9" imgW="1343152" imgH="39037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4252913"/>
                        <a:ext cx="3233738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>
            <a:extLst>
              <a:ext uri="{FF2B5EF4-FFF2-40B4-BE49-F238E27FC236}">
                <a16:creationId xmlns:a16="http://schemas.microsoft.com/office/drawing/2014/main" id="{ABE35720-D5D3-4819-B428-F880906020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1713" y="5157788"/>
          <a:ext cx="46307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公式" r:id="rId11" imgW="1942998" imgH="409524" progId="Equation.3">
                  <p:embed/>
                </p:oleObj>
              </mc:Choice>
              <mc:Fallback>
                <p:oleObj name="公式" r:id="rId11" imgW="1942998" imgH="4095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5157788"/>
                        <a:ext cx="463073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13">
            <a:extLst>
              <a:ext uri="{FF2B5EF4-FFF2-40B4-BE49-F238E27FC236}">
                <a16:creationId xmlns:a16="http://schemas.microsoft.com/office/drawing/2014/main" id="{2AAFF2D9-9E38-485F-B833-34E171849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170488"/>
          <a:ext cx="24034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公式" r:id="rId13" imgW="990803" imgH="352476" progId="Equation.3">
                  <p:embed/>
                </p:oleObj>
              </mc:Choice>
              <mc:Fallback>
                <p:oleObj name="公式" r:id="rId13" imgW="990803" imgH="35247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170488"/>
                        <a:ext cx="24034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7" name="Group 17">
            <a:extLst>
              <a:ext uri="{FF2B5EF4-FFF2-40B4-BE49-F238E27FC236}">
                <a16:creationId xmlns:a16="http://schemas.microsoft.com/office/drawing/2014/main" id="{22BB9968-F671-42E0-B497-38DC418DFDF4}"/>
              </a:ext>
            </a:extLst>
          </p:cNvPr>
          <p:cNvGrpSpPr>
            <a:grpSpLocks/>
          </p:cNvGrpSpPr>
          <p:nvPr/>
        </p:nvGrpSpPr>
        <p:grpSpPr bwMode="auto">
          <a:xfrm>
            <a:off x="0" y="44450"/>
            <a:ext cx="5715000" cy="1068388"/>
            <a:chOff x="0" y="191"/>
            <a:chExt cx="3600" cy="673"/>
          </a:xfrm>
        </p:grpSpPr>
        <p:pic>
          <p:nvPicPr>
            <p:cNvPr id="11278" name="Picture 18" descr="bar_1">
              <a:extLst>
                <a:ext uri="{FF2B5EF4-FFF2-40B4-BE49-F238E27FC236}">
                  <a16:creationId xmlns:a16="http://schemas.microsoft.com/office/drawing/2014/main" id="{A8235682-91E3-4FD4-9518-6E266A9B5B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Text Box 19">
              <a:extLst>
                <a:ext uri="{FF2B5EF4-FFF2-40B4-BE49-F238E27FC236}">
                  <a16:creationId xmlns:a16="http://schemas.microsoft.com/office/drawing/2014/main" id="{CD3FBAC1-1631-43A2-9C4F-D287708E0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1-5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带电体系的</a:t>
              </a:r>
              <a:r>
                <a:rPr kumimoji="0"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静电能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  <p:bldP spid="73731" grpId="0" autoUpdateAnimBg="0"/>
      <p:bldP spid="7373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">
            <a:extLst>
              <a:ext uri="{FF2B5EF4-FFF2-40B4-BE49-F238E27FC236}">
                <a16:creationId xmlns:a16="http://schemas.microsoft.com/office/drawing/2014/main" id="{1103718E-3EA5-42C6-AFE7-1AD64CB929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15AB340-27FC-469F-9508-BE1806A223A0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EE13563B-8969-46AB-8E27-29161076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0C350CDB-B6E7-4784-9362-D7DC18EE691D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aphicFrame>
        <p:nvGraphicFramePr>
          <p:cNvPr id="74754" name="Object 2">
            <a:extLst>
              <a:ext uri="{FF2B5EF4-FFF2-40B4-BE49-F238E27FC236}">
                <a16:creationId xmlns:a16="http://schemas.microsoft.com/office/drawing/2014/main" id="{A7C455EC-C83E-478A-A024-CDC813200C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638" y="1065213"/>
          <a:ext cx="631031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公式" r:id="rId3" imgW="2857398" imgH="390372" progId="Equation.3">
                  <p:embed/>
                </p:oleObj>
              </mc:Choice>
              <mc:Fallback>
                <p:oleObj name="公式" r:id="rId3" imgW="2857398" imgH="39037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1065213"/>
                        <a:ext cx="6310312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>
            <a:extLst>
              <a:ext uri="{FF2B5EF4-FFF2-40B4-BE49-F238E27FC236}">
                <a16:creationId xmlns:a16="http://schemas.microsoft.com/office/drawing/2014/main" id="{944EB9F9-CCBC-45F0-AE89-8D5D0843F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8963" y="2001838"/>
          <a:ext cx="3763962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公式" r:id="rId5" imgW="1685747" imgH="409524" progId="Equation.3">
                  <p:embed/>
                </p:oleObj>
              </mc:Choice>
              <mc:Fallback>
                <p:oleObj name="公式" r:id="rId5" imgW="1685747" imgH="4095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2001838"/>
                        <a:ext cx="3763962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>
            <a:extLst>
              <a:ext uri="{FF2B5EF4-FFF2-40B4-BE49-F238E27FC236}">
                <a16:creationId xmlns:a16="http://schemas.microsoft.com/office/drawing/2014/main" id="{C2505CEF-94AC-45C8-9266-998959D537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068638"/>
          <a:ext cx="1716088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7" imgW="752653" imgH="419304" progId="Equation.3">
                  <p:embed/>
                </p:oleObj>
              </mc:Choice>
              <mc:Fallback>
                <p:oleObj name="Equation" r:id="rId7" imgW="752653" imgH="41930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068638"/>
                        <a:ext cx="1716088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>
            <a:extLst>
              <a:ext uri="{FF2B5EF4-FFF2-40B4-BE49-F238E27FC236}">
                <a16:creationId xmlns:a16="http://schemas.microsoft.com/office/drawing/2014/main" id="{11A9E866-CC87-4401-B419-6CC54AC083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3000" y="3068638"/>
          <a:ext cx="146526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公式" r:id="rId9" imgW="638048" imgH="419304" progId="Equation.3">
                  <p:embed/>
                </p:oleObj>
              </mc:Choice>
              <mc:Fallback>
                <p:oleObj name="公式" r:id="rId9" imgW="638048" imgH="41930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068638"/>
                        <a:ext cx="1465263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Text Box 7">
            <a:extLst>
              <a:ext uri="{FF2B5EF4-FFF2-40B4-BE49-F238E27FC236}">
                <a16:creationId xmlns:a16="http://schemas.microsoft.com/office/drawing/2014/main" id="{D88485A5-ED5C-4E13-83A6-5C5DEAB21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45125"/>
            <a:ext cx="8424862" cy="519113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solidFill>
                  <a:srgbClr val="CC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点电荷</a:t>
            </a:r>
            <a:r>
              <a:rPr kumimoji="0" lang="en-US" altLang="zh-CN" i="1">
                <a:solidFill>
                  <a:srgbClr val="CC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kumimoji="0" lang="en-US" altLang="zh-CN">
                <a:solidFill>
                  <a:srgbClr val="CC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→0</a:t>
            </a:r>
            <a:r>
              <a:rPr kumimoji="0" lang="zh-CN" altLang="en-US">
                <a:solidFill>
                  <a:srgbClr val="CC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，用上式计算点电荷的自能发散。</a:t>
            </a:r>
            <a:endParaRPr kumimoji="0" lang="zh-CN" altLang="en-US" i="1">
              <a:solidFill>
                <a:srgbClr val="CC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8EF2263D-8696-4675-94C9-4EA5E7E92D8E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1484313"/>
            <a:ext cx="2736850" cy="1584325"/>
            <a:chOff x="1791" y="1026"/>
            <a:chExt cx="1724" cy="998"/>
          </a:xfrm>
        </p:grpSpPr>
        <p:sp>
          <p:nvSpPr>
            <p:cNvPr id="74763" name="AutoShape 11">
              <a:extLst>
                <a:ext uri="{FF2B5EF4-FFF2-40B4-BE49-F238E27FC236}">
                  <a16:creationId xmlns:a16="http://schemas.microsoft.com/office/drawing/2014/main" id="{3C89D595-59F6-4857-8A59-6311D9B15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026"/>
              <a:ext cx="1724" cy="998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gradFill rotWithShape="1">
              <a:gsLst>
                <a:gs pos="0">
                  <a:srgbClr val="66CCFF"/>
                </a:gs>
                <a:gs pos="100000">
                  <a:srgbClr val="66CC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19050">
              <a:solidFill>
                <a:srgbClr val="00CC99"/>
              </a:solidFill>
              <a:miter lim="800000"/>
              <a:headEnd/>
              <a:tailEnd type="none" w="sm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aphicFrame>
          <p:nvGraphicFramePr>
            <p:cNvPr id="12305" name="Object 5">
              <a:extLst>
                <a:ext uri="{FF2B5EF4-FFF2-40B4-BE49-F238E27FC236}">
                  <a16:creationId xmlns:a16="http://schemas.microsoft.com/office/drawing/2014/main" id="{25C01522-F755-499B-9295-971C422D9E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0" y="1162"/>
            <a:ext cx="941" cy="7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0" name="公式" r:id="rId11" imgW="647802" imgH="561924" progId="Equation.3">
                    <p:embed/>
                  </p:oleObj>
                </mc:Choice>
                <mc:Fallback>
                  <p:oleObj name="公式" r:id="rId11" imgW="647802" imgH="561924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162"/>
                          <a:ext cx="941" cy="7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765" name="Object 13">
            <a:extLst>
              <a:ext uri="{FF2B5EF4-FFF2-40B4-BE49-F238E27FC236}">
                <a16:creationId xmlns:a16="http://schemas.microsoft.com/office/drawing/2014/main" id="{42D7BC2D-DB24-4F52-ABF4-81089E588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8263" y="4149725"/>
          <a:ext cx="19875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公式" r:id="rId13" imgW="809549" imgH="419304" progId="Equation.3">
                  <p:embed/>
                </p:oleObj>
              </mc:Choice>
              <mc:Fallback>
                <p:oleObj name="公式" r:id="rId13" imgW="809549" imgH="41930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4149725"/>
                        <a:ext cx="19875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4">
            <a:extLst>
              <a:ext uri="{FF2B5EF4-FFF2-40B4-BE49-F238E27FC236}">
                <a16:creationId xmlns:a16="http://schemas.microsoft.com/office/drawing/2014/main" id="{ECD65DA5-214E-4E72-BCB3-6CFF0DA7DF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4221163"/>
          <a:ext cx="232251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公式" r:id="rId15" imgW="1028598" imgH="419304" progId="Equation.3">
                  <p:embed/>
                </p:oleObj>
              </mc:Choice>
              <mc:Fallback>
                <p:oleObj name="公式" r:id="rId15" imgW="1028598" imgH="41930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221163"/>
                        <a:ext cx="2322513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767" name="Picture 15">
            <a:extLst>
              <a:ext uri="{FF2B5EF4-FFF2-40B4-BE49-F238E27FC236}">
                <a16:creationId xmlns:a16="http://schemas.microsoft.com/office/drawing/2014/main" id="{0029A309-1F30-41F5-B524-EED8CD546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149725"/>
            <a:ext cx="974725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301" name="Group 19">
            <a:extLst>
              <a:ext uri="{FF2B5EF4-FFF2-40B4-BE49-F238E27FC236}">
                <a16:creationId xmlns:a16="http://schemas.microsoft.com/office/drawing/2014/main" id="{93920A24-0D74-4B47-B60B-7AA250FB453A}"/>
              </a:ext>
            </a:extLst>
          </p:cNvPr>
          <p:cNvGrpSpPr>
            <a:grpSpLocks/>
          </p:cNvGrpSpPr>
          <p:nvPr/>
        </p:nvGrpSpPr>
        <p:grpSpPr bwMode="auto">
          <a:xfrm>
            <a:off x="0" y="44450"/>
            <a:ext cx="5715000" cy="1068388"/>
            <a:chOff x="0" y="191"/>
            <a:chExt cx="3600" cy="673"/>
          </a:xfrm>
        </p:grpSpPr>
        <p:pic>
          <p:nvPicPr>
            <p:cNvPr id="12302" name="Picture 20" descr="bar_1">
              <a:extLst>
                <a:ext uri="{FF2B5EF4-FFF2-40B4-BE49-F238E27FC236}">
                  <a16:creationId xmlns:a16="http://schemas.microsoft.com/office/drawing/2014/main" id="{421F4374-4325-4F43-91AC-5C626198A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3" name="Text Box 21">
              <a:extLst>
                <a:ext uri="{FF2B5EF4-FFF2-40B4-BE49-F238E27FC236}">
                  <a16:creationId xmlns:a16="http://schemas.microsoft.com/office/drawing/2014/main" id="{D9B239BB-92E3-4F11-8131-51457B12C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1-5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带电体系的</a:t>
              </a:r>
              <a:r>
                <a:rPr kumimoji="0"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静电能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747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>
            <a:extLst>
              <a:ext uri="{FF2B5EF4-FFF2-40B4-BE49-F238E27FC236}">
                <a16:creationId xmlns:a16="http://schemas.microsoft.com/office/drawing/2014/main" id="{BC052008-1CA1-45C1-A01F-34DB9D5BE6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ADD6F5-F18D-4425-A0A8-53CDBD568202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A95C4B2E-3D57-4FB3-90A2-8716ECAA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238E7157-87D3-489A-976E-CF9D01A70302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5778" name="Text Box 1026">
            <a:extLst>
              <a:ext uri="{FF2B5EF4-FFF2-40B4-BE49-F238E27FC236}">
                <a16:creationId xmlns:a16="http://schemas.microsoft.com/office/drawing/2014/main" id="{DD5F81A2-204D-4C2E-953C-10112664F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5538"/>
            <a:ext cx="8459788" cy="946150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带电体系由多个连续带电的带电体时，总静电能等于带电体的静电自能和相互作用能之和。</a:t>
            </a:r>
          </a:p>
        </p:txBody>
      </p:sp>
      <p:graphicFrame>
        <p:nvGraphicFramePr>
          <p:cNvPr id="75779" name="Object 1027">
            <a:extLst>
              <a:ext uri="{FF2B5EF4-FFF2-40B4-BE49-F238E27FC236}">
                <a16:creationId xmlns:a16="http://schemas.microsoft.com/office/drawing/2014/main" id="{1BDE5051-BFF2-4370-B8F8-A81C45498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2133600"/>
          <a:ext cx="23717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3" imgW="914400" imgH="190704" progId="Equation.3">
                  <p:embed/>
                </p:oleObj>
              </mc:Choice>
              <mc:Fallback>
                <p:oleObj name="Equation" r:id="rId3" imgW="914400" imgH="190704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133600"/>
                        <a:ext cx="23717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1029">
            <a:extLst>
              <a:ext uri="{FF2B5EF4-FFF2-40B4-BE49-F238E27FC236}">
                <a16:creationId xmlns:a16="http://schemas.microsoft.com/office/drawing/2014/main" id="{E65DEAD0-4A9D-4B54-A8AE-735CAF712A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5516563"/>
          <a:ext cx="14859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公式" r:id="rId5" imgW="562051" imgH="190704" progId="Equation.3">
                  <p:embed/>
                </p:oleObj>
              </mc:Choice>
              <mc:Fallback>
                <p:oleObj name="公式" r:id="rId5" imgW="562051" imgH="190704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516563"/>
                        <a:ext cx="14859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1031">
            <a:extLst>
              <a:ext uri="{FF2B5EF4-FFF2-40B4-BE49-F238E27FC236}">
                <a16:creationId xmlns:a16="http://schemas.microsoft.com/office/drawing/2014/main" id="{B287C5C9-3A85-4BC9-8ED8-424D3C6A3F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750" y="3154363"/>
          <a:ext cx="1541463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公式" r:id="rId7" imgW="600253" imgH="390372" progId="Equation.3">
                  <p:embed/>
                </p:oleObj>
              </mc:Choice>
              <mc:Fallback>
                <p:oleObj name="公式" r:id="rId7" imgW="600253" imgH="390372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3154363"/>
                        <a:ext cx="1541463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Text Box 1032">
            <a:extLst>
              <a:ext uri="{FF2B5EF4-FFF2-40B4-BE49-F238E27FC236}">
                <a16:creationId xmlns:a16="http://schemas.microsoft.com/office/drawing/2014/main" id="{D718E997-6687-498A-B445-8D37258F7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08275"/>
            <a:ext cx="8483600" cy="519113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自能和相互作用能的划分是</a:t>
            </a:r>
            <a:r>
              <a:rPr kumimoji="0" lang="zh-CN" altLang="en-US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相对的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，如果积分</a:t>
            </a:r>
          </a:p>
        </p:txBody>
      </p:sp>
      <p:grpSp>
        <p:nvGrpSpPr>
          <p:cNvPr id="13321" name="Group 1041">
            <a:extLst>
              <a:ext uri="{FF2B5EF4-FFF2-40B4-BE49-F238E27FC236}">
                <a16:creationId xmlns:a16="http://schemas.microsoft.com/office/drawing/2014/main" id="{13CC617F-31DB-4E90-A22C-062D5185ECB4}"/>
              </a:ext>
            </a:extLst>
          </p:cNvPr>
          <p:cNvGrpSpPr>
            <a:grpSpLocks/>
          </p:cNvGrpSpPr>
          <p:nvPr/>
        </p:nvGrpSpPr>
        <p:grpSpPr bwMode="auto">
          <a:xfrm>
            <a:off x="0" y="44450"/>
            <a:ext cx="5715000" cy="1068388"/>
            <a:chOff x="0" y="191"/>
            <a:chExt cx="3600" cy="673"/>
          </a:xfrm>
        </p:grpSpPr>
        <p:pic>
          <p:nvPicPr>
            <p:cNvPr id="13323" name="Picture 1042" descr="bar_1">
              <a:extLst>
                <a:ext uri="{FF2B5EF4-FFF2-40B4-BE49-F238E27FC236}">
                  <a16:creationId xmlns:a16="http://schemas.microsoft.com/office/drawing/2014/main" id="{C0153390-7D84-4B64-9D9F-2E8EC6E0A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4" name="Text Box 1043">
              <a:extLst>
                <a:ext uri="{FF2B5EF4-FFF2-40B4-BE49-F238E27FC236}">
                  <a16:creationId xmlns:a16="http://schemas.microsoft.com/office/drawing/2014/main" id="{096A0D77-8226-4C2A-AC75-892D5AF5B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1-5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带电体系的</a:t>
              </a:r>
              <a:r>
                <a:rPr kumimoji="0"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静电能</a:t>
              </a:r>
            </a:p>
          </p:txBody>
        </p:sp>
      </p:grpSp>
      <p:sp>
        <p:nvSpPr>
          <p:cNvPr id="75796" name="Rectangle 1044">
            <a:extLst>
              <a:ext uri="{FF2B5EF4-FFF2-40B4-BE49-F238E27FC236}">
                <a16:creationId xmlns:a16="http://schemas.microsoft.com/office/drawing/2014/main" id="{C8D0F199-FE6A-40FF-B28B-190DFBD99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05263"/>
            <a:ext cx="8628062" cy="13731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遍及全部带电体，则上式就是包含静电自能和相互作用能的总和；如果点电荷系作为一个系统，其相互作用能也就是电荷系的自能；当空间只有一个带电体时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75784" grpId="0"/>
      <p:bldP spid="757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F91758F1-1D5B-4C2D-B321-9AF603C509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F9870AD-5285-403D-998B-666CD36D42F4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B65C1F91-8EFB-4C59-A240-B2BBBC18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FFE1E7E1-60C3-4138-9A63-9B44893BA624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52578" name="Text Box 2">
            <a:extLst>
              <a:ext uri="{FF2B5EF4-FFF2-40B4-BE49-F238E27FC236}">
                <a16:creationId xmlns:a16="http://schemas.microsoft.com/office/drawing/2014/main" id="{01907030-CB92-43A2-852E-F01B69613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33600"/>
            <a:ext cx="690086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复习静电能的基本概念；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2.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复习静电能的计算公式及求解方法；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3.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:P64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1.5-1  1.5-3   </a:t>
            </a:r>
          </a:p>
        </p:txBody>
      </p:sp>
      <p:grpSp>
        <p:nvGrpSpPr>
          <p:cNvPr id="14341" name="Group 4">
            <a:extLst>
              <a:ext uri="{FF2B5EF4-FFF2-40B4-BE49-F238E27FC236}">
                <a16:creationId xmlns:a16="http://schemas.microsoft.com/office/drawing/2014/main" id="{82FD595B-DA4C-4DEC-8A42-A27C98C1E5B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125538"/>
            <a:ext cx="1447800" cy="990600"/>
            <a:chOff x="288" y="384"/>
            <a:chExt cx="912" cy="624"/>
          </a:xfrm>
        </p:grpSpPr>
        <p:sp>
          <p:nvSpPr>
            <p:cNvPr id="152581" name="AutoShape 5">
              <a:extLst>
                <a:ext uri="{FF2B5EF4-FFF2-40B4-BE49-F238E27FC236}">
                  <a16:creationId xmlns:a16="http://schemas.microsoft.com/office/drawing/2014/main" id="{CD8D5C88-D622-4420-BCB3-55C76EB13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84"/>
              <a:ext cx="912" cy="624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rgbClr val="FF9966"/>
                </a:gs>
                <a:gs pos="100000">
                  <a:srgbClr val="FF9966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FF99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2582" name="Rectangle 6">
              <a:extLst>
                <a:ext uri="{FF2B5EF4-FFF2-40B4-BE49-F238E27FC236}">
                  <a16:creationId xmlns:a16="http://schemas.microsoft.com/office/drawing/2014/main" id="{7C5105D8-B5C4-409E-AA6C-B40931909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523"/>
              <a:ext cx="7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彩云" pitchFamily="2" charset="-122"/>
                  <a:ea typeface="华文彩云" pitchFamily="2" charset="-122"/>
                </a:rPr>
                <a:t>作业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彩云" pitchFamily="2" charset="-122"/>
                  <a:ea typeface="华文彩云" pitchFamily="2" charset="-122"/>
                </a:rPr>
                <a:t>:</a:t>
              </a:r>
            </a:p>
          </p:txBody>
        </p:sp>
      </p:grpSp>
      <p:grpSp>
        <p:nvGrpSpPr>
          <p:cNvPr id="14342" name="Group 10">
            <a:extLst>
              <a:ext uri="{FF2B5EF4-FFF2-40B4-BE49-F238E27FC236}">
                <a16:creationId xmlns:a16="http://schemas.microsoft.com/office/drawing/2014/main" id="{E6CA2864-E6C1-47DC-85A9-1A1A3E4FE9DB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14343" name="Picture 11" descr="bar_1">
              <a:extLst>
                <a:ext uri="{FF2B5EF4-FFF2-40B4-BE49-F238E27FC236}">
                  <a16:creationId xmlns:a16="http://schemas.microsoft.com/office/drawing/2014/main" id="{CAA635C0-7F49-40EB-8CFC-344D20096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4" name="Text Box 12">
              <a:extLst>
                <a:ext uri="{FF2B5EF4-FFF2-40B4-BE49-F238E27FC236}">
                  <a16:creationId xmlns:a16="http://schemas.microsoft.com/office/drawing/2014/main" id="{FF4976B2-427E-42D2-90DD-1B9109201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322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1-4 </a:t>
              </a:r>
              <a:r>
                <a:rPr kumimoji="0"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电势及其梯度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>
            <a:extLst>
              <a:ext uri="{FF2B5EF4-FFF2-40B4-BE49-F238E27FC236}">
                <a16:creationId xmlns:a16="http://schemas.microsoft.com/office/drawing/2014/main" id="{049EB055-A870-4229-9AA0-45127D036C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8CD821-E337-41DB-B60E-4E2A72DF120B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B95257B7-7A5E-4C9B-9778-E39E8F76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6EEF993C-AAFC-4906-97C0-BA5A551820D7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441BD07E-8DAD-4B89-99F1-10A9BC5F7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981075"/>
            <a:ext cx="5732462" cy="519113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一、点电荷体系的相互作用能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7AE6883E-405E-49A0-9A46-E4C1FEBB7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57338"/>
            <a:ext cx="8610600" cy="1800225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设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个静止的点电荷组成一个电荷系，将各点电荷从现有的位置彼此分散到无限远处，电荷间的静电力所作的功称作电荷系在原状态的</a:t>
            </a:r>
            <a:r>
              <a:rPr kumimoji="0"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静电能</a:t>
            </a:r>
            <a:r>
              <a:rPr kumimoji="0"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0" lang="en-US" altLang="zh-CN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electrostatic  energy</a:t>
            </a:r>
            <a:r>
              <a:rPr kumimoji="0"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kumimoji="0"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也称作</a:t>
            </a:r>
            <a:r>
              <a:rPr kumimoji="0"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相互作用能</a:t>
            </a:r>
            <a:r>
              <a:rPr kumimoji="0"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0" lang="en-US" altLang="zh-CN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interaction energy</a:t>
            </a:r>
            <a:r>
              <a:rPr kumimoji="0"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</p:txBody>
      </p:sp>
      <p:graphicFrame>
        <p:nvGraphicFramePr>
          <p:cNvPr id="58372" name="Object 4">
            <a:extLst>
              <a:ext uri="{FF2B5EF4-FFF2-40B4-BE49-F238E27FC236}">
                <a16:creationId xmlns:a16="http://schemas.microsoft.com/office/drawing/2014/main" id="{2EC03C80-0538-4E03-A5E9-70776C6FF3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4950" y="4652963"/>
          <a:ext cx="499903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公式" r:id="rId3" imgW="2057603" imgH="219228" progId="Equation.3">
                  <p:embed/>
                </p:oleObj>
              </mc:Choice>
              <mc:Fallback>
                <p:oleObj name="公式" r:id="rId3" imgW="2057603" imgH="21922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652963"/>
                        <a:ext cx="4999038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5">
            <a:extLst>
              <a:ext uri="{FF2B5EF4-FFF2-40B4-BE49-F238E27FC236}">
                <a16:creationId xmlns:a16="http://schemas.microsoft.com/office/drawing/2014/main" id="{3A0F24DD-B7B6-488F-907B-D8FB05EEE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73463"/>
            <a:ext cx="8610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静电能也等于点电荷</a:t>
            </a:r>
            <a:r>
              <a:rPr kumimoji="0" lang="zh-CN" alt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从无限分离的状态聚集到当前位置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时</a:t>
            </a:r>
            <a:r>
              <a:rPr kumimoji="0" lang="zh-CN" altLang="en-US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外力克服静电力所作的功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C2774934-CEA2-4A80-ADC5-E85E276C345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300663"/>
            <a:ext cx="4419600" cy="579437"/>
            <a:chOff x="288" y="3475"/>
            <a:chExt cx="3255" cy="394"/>
          </a:xfrm>
        </p:grpSpPr>
        <p:sp>
          <p:nvSpPr>
            <p:cNvPr id="58375" name="Text Box 7">
              <a:extLst>
                <a:ext uri="{FF2B5EF4-FFF2-40B4-BE49-F238E27FC236}">
                  <a16:creationId xmlns:a16="http://schemas.microsoft.com/office/drawing/2014/main" id="{CE21B241-C36B-486C-8C51-0422E2CE7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475"/>
              <a:ext cx="2631" cy="353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为静电力所作的功。</a:t>
              </a:r>
            </a:p>
          </p:txBody>
        </p:sp>
        <p:graphicFrame>
          <p:nvGraphicFramePr>
            <p:cNvPr id="3084" name="Object 8">
              <a:extLst>
                <a:ext uri="{FF2B5EF4-FFF2-40B4-BE49-F238E27FC236}">
                  <a16:creationId xmlns:a16="http://schemas.microsoft.com/office/drawing/2014/main" id="{106816DB-8F5E-4F1D-9C64-F766A4BFC1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3491"/>
            <a:ext cx="720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Equation" r:id="rId5" imgW="418998" imgH="200076" progId="Equation.3">
                    <p:embed/>
                  </p:oleObj>
                </mc:Choice>
                <mc:Fallback>
                  <p:oleObj name="Equation" r:id="rId5" imgW="418998" imgH="20007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491"/>
                          <a:ext cx="720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081" name="Picture 9" descr="bar_1">
            <a:extLst>
              <a:ext uri="{FF2B5EF4-FFF2-40B4-BE49-F238E27FC236}">
                <a16:creationId xmlns:a16="http://schemas.microsoft.com/office/drawing/2014/main" id="{8636B83A-BB1B-47E6-9E93-DC67DC403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5715000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8" name="Text Box 10">
            <a:extLst>
              <a:ext uri="{FF2B5EF4-FFF2-40B4-BE49-F238E27FC236}">
                <a16:creationId xmlns:a16="http://schemas.microsoft.com/office/drawing/2014/main" id="{427434B2-BC56-488D-A3AC-DADA9B0AB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88913"/>
            <a:ext cx="4694237" cy="5191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folHlink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1-5 </a:t>
            </a:r>
            <a:r>
              <a:rPr lang="zh-CN" altLang="en-US">
                <a:solidFill>
                  <a:srgbClr val="FF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带电体系的</a:t>
            </a:r>
            <a:r>
              <a:rPr kumimoji="0" lang="zh-CN" altLang="en-US">
                <a:solidFill>
                  <a:srgbClr val="FF3399"/>
                </a:solidFill>
                <a:ea typeface="隶书" panose="02010509060101010101" pitchFamily="49" charset="-122"/>
              </a:rPr>
              <a:t>静电能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58371" grpId="0" autoUpdateAnimBg="0"/>
      <p:bldP spid="58373" grpId="0" autoUpdateAnimBg="0"/>
      <p:bldP spid="583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1">
            <a:extLst>
              <a:ext uri="{FF2B5EF4-FFF2-40B4-BE49-F238E27FC236}">
                <a16:creationId xmlns:a16="http://schemas.microsoft.com/office/drawing/2014/main" id="{2A3EB65F-FB67-47B2-A13B-3BC22BE533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7995C6-B14B-42BD-91BB-FB339BEFCF88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1485F23A-E58B-4078-8CD8-C159F3BE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A3145546-9C9B-4E41-A795-C91F440C3E1F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2561052B-BD72-4D3C-AC85-E1C3F44A0B5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924175"/>
            <a:ext cx="4608513" cy="3240088"/>
            <a:chOff x="2608" y="1888"/>
            <a:chExt cx="2903" cy="2041"/>
          </a:xfrm>
        </p:grpSpPr>
        <p:sp>
          <p:nvSpPr>
            <p:cNvPr id="59395" name="Rectangle 3">
              <a:extLst>
                <a:ext uri="{FF2B5EF4-FFF2-40B4-BE49-F238E27FC236}">
                  <a16:creationId xmlns:a16="http://schemas.microsoft.com/office/drawing/2014/main" id="{18DEFAE6-5B53-4CC3-AB7E-034B5336D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888"/>
              <a:ext cx="2903" cy="2041"/>
            </a:xfrm>
            <a:prstGeom prst="rect">
              <a:avLst/>
            </a:prstGeom>
            <a:gradFill rotWithShape="1">
              <a:gsLst>
                <a:gs pos="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path path="rect">
                <a:fillToRect l="100000" b="100000"/>
              </a:path>
            </a:gradFill>
            <a:ln w="19050">
              <a:solidFill>
                <a:srgbClr val="9999FF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396" name="Oval 4">
              <a:extLst>
                <a:ext uri="{FF2B5EF4-FFF2-40B4-BE49-F238E27FC236}">
                  <a16:creationId xmlns:a16="http://schemas.microsoft.com/office/drawing/2014/main" id="{3931D243-4B37-4600-BCEA-AE3C52F78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" y="3339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99FF99"/>
                </a:gs>
                <a:gs pos="100000">
                  <a:srgbClr val="99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397" name="Oval 5">
              <a:extLst>
                <a:ext uri="{FF2B5EF4-FFF2-40B4-BE49-F238E27FC236}">
                  <a16:creationId xmlns:a16="http://schemas.microsoft.com/office/drawing/2014/main" id="{5AAF3980-4E6E-4FEA-AE11-BD150FE5C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" y="241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398" name="Line 6">
              <a:extLst>
                <a:ext uri="{FF2B5EF4-FFF2-40B4-BE49-F238E27FC236}">
                  <a16:creationId xmlns:a16="http://schemas.microsoft.com/office/drawing/2014/main" id="{9377F941-4062-4D69-85DF-0904773184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2496"/>
              <a:ext cx="1588" cy="889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4116" name="Object 7">
              <a:extLst>
                <a:ext uri="{FF2B5EF4-FFF2-40B4-BE49-F238E27FC236}">
                  <a16:creationId xmlns:a16="http://schemas.microsoft.com/office/drawing/2014/main" id="{0D1143F2-9B0E-47C9-B55D-106F1EC3B7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2496"/>
            <a:ext cx="333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" name="公式" r:id="rId3" imgW="143053" imgH="180924" progId="Equation.3">
                    <p:embed/>
                  </p:oleObj>
                </mc:Choice>
                <mc:Fallback>
                  <p:oleObj name="公式" r:id="rId3" imgW="143053" imgH="18092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496"/>
                          <a:ext cx="333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7" name="Object 8">
              <a:extLst>
                <a:ext uri="{FF2B5EF4-FFF2-40B4-BE49-F238E27FC236}">
                  <a16:creationId xmlns:a16="http://schemas.microsoft.com/office/drawing/2014/main" id="{C65995A7-8797-4AAD-B909-38BF994A03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37" y="2931"/>
            <a:ext cx="309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" name="公式" r:id="rId5" imgW="123952" imgH="180924" progId="Equation.3">
                    <p:embed/>
                  </p:oleObj>
                </mc:Choice>
                <mc:Fallback>
                  <p:oleObj name="公式" r:id="rId5" imgW="123952" imgH="180924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" y="2931"/>
                          <a:ext cx="309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8" name="Object 9">
              <a:extLst>
                <a:ext uri="{FF2B5EF4-FFF2-40B4-BE49-F238E27FC236}">
                  <a16:creationId xmlns:a16="http://schemas.microsoft.com/office/drawing/2014/main" id="{21DCB08D-3043-438B-99AC-3FD10F50DC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0" y="2496"/>
            <a:ext cx="309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" name="公式" r:id="rId7" imgW="123952" imgH="180924" progId="Equation.3">
                    <p:embed/>
                  </p:oleObj>
                </mc:Choice>
                <mc:Fallback>
                  <p:oleObj name="公式" r:id="rId7" imgW="123952" imgH="18092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496"/>
                          <a:ext cx="309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402" name="Object 10">
            <a:extLst>
              <a:ext uri="{FF2B5EF4-FFF2-40B4-BE49-F238E27FC236}">
                <a16:creationId xmlns:a16="http://schemas.microsoft.com/office/drawing/2014/main" id="{6B403B98-E267-41B6-B3A0-3EC045562B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2133600"/>
          <a:ext cx="223361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公式" r:id="rId9" imgW="942848" imgH="295428" progId="Equation.3">
                  <p:embed/>
                </p:oleObj>
              </mc:Choice>
              <mc:Fallback>
                <p:oleObj name="公式" r:id="rId9" imgW="942848" imgH="29542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133600"/>
                        <a:ext cx="223361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>
            <a:extLst>
              <a:ext uri="{FF2B5EF4-FFF2-40B4-BE49-F238E27FC236}">
                <a16:creationId xmlns:a16="http://schemas.microsoft.com/office/drawing/2014/main" id="{C955312B-1716-46E8-ADA1-B809F9E48B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475" y="2133600"/>
          <a:ext cx="24463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公式" r:id="rId11" imgW="1028598" imgH="295428" progId="Equation.3">
                  <p:embed/>
                </p:oleObj>
              </mc:Choice>
              <mc:Fallback>
                <p:oleObj name="公式" r:id="rId11" imgW="1028598" imgH="29542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2133600"/>
                        <a:ext cx="24463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>
            <a:extLst>
              <a:ext uri="{FF2B5EF4-FFF2-40B4-BE49-F238E27FC236}">
                <a16:creationId xmlns:a16="http://schemas.microsoft.com/office/drawing/2014/main" id="{A1301631-4D74-4628-A6E8-3BE13147C9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7238" y="2276475"/>
          <a:ext cx="10699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公式" r:id="rId13" imgW="447853" imgH="180924" progId="Equation.3">
                  <p:embed/>
                </p:oleObj>
              </mc:Choice>
              <mc:Fallback>
                <p:oleObj name="公式" r:id="rId13" imgW="447853" imgH="1809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2276475"/>
                        <a:ext cx="10699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5" name="Text Box 13">
            <a:extLst>
              <a:ext uri="{FF2B5EF4-FFF2-40B4-BE49-F238E27FC236}">
                <a16:creationId xmlns:a16="http://schemas.microsoft.com/office/drawing/2014/main" id="{926640E1-D41A-42DB-8A05-584D9834E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25538"/>
            <a:ext cx="8534400" cy="946150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设两个点电荷组成的系统，引入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时外力不做功，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'</a:t>
            </a:r>
            <a:r>
              <a:rPr kumimoji="0"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=0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。再引入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时外力作功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'</a:t>
            </a:r>
            <a:r>
              <a:rPr kumimoji="0"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kumimoji="0" lang="en-US" altLang="zh-CN" baseline="-2500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id="{63BCAD86-4C8D-4EB3-BB59-3A0F22704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81300"/>
            <a:ext cx="3683000" cy="946150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同理先引入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，再引入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时外力作功</a:t>
            </a:r>
          </a:p>
        </p:txBody>
      </p:sp>
      <p:graphicFrame>
        <p:nvGraphicFramePr>
          <p:cNvPr id="59407" name="Object 15">
            <a:extLst>
              <a:ext uri="{FF2B5EF4-FFF2-40B4-BE49-F238E27FC236}">
                <a16:creationId xmlns:a16="http://schemas.microsoft.com/office/drawing/2014/main" id="{049FF17D-8E42-4943-BC6B-34867E170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0313" y="4581525"/>
          <a:ext cx="22034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公式" r:id="rId15" imgW="923747" imgH="295428" progId="Equation.3">
                  <p:embed/>
                </p:oleObj>
              </mc:Choice>
              <mc:Fallback>
                <p:oleObj name="公式" r:id="rId15" imgW="923747" imgH="29542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4581525"/>
                        <a:ext cx="22034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6">
            <a:extLst>
              <a:ext uri="{FF2B5EF4-FFF2-40B4-BE49-F238E27FC236}">
                <a16:creationId xmlns:a16="http://schemas.microsoft.com/office/drawing/2014/main" id="{53EB8E47-B845-4EF8-B214-E967F9136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703638"/>
          <a:ext cx="252571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公式" r:id="rId17" imgW="1057453" imgH="314172" progId="Equation.3">
                  <p:embed/>
                </p:oleObj>
              </mc:Choice>
              <mc:Fallback>
                <p:oleObj name="公式" r:id="rId17" imgW="1057453" imgH="31417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03638"/>
                        <a:ext cx="2525713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7">
            <a:extLst>
              <a:ext uri="{FF2B5EF4-FFF2-40B4-BE49-F238E27FC236}">
                <a16:creationId xmlns:a16="http://schemas.microsoft.com/office/drawing/2014/main" id="{27E218AE-0FC3-4DC5-8406-0DAF525510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8575" y="5516563"/>
          <a:ext cx="10969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公式" r:id="rId19" imgW="428752" imgH="180924" progId="Equation.3">
                  <p:embed/>
                </p:oleObj>
              </mc:Choice>
              <mc:Fallback>
                <p:oleObj name="公式" r:id="rId19" imgW="428752" imgH="18092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516563"/>
                        <a:ext cx="109696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9" name="Group 20">
            <a:extLst>
              <a:ext uri="{FF2B5EF4-FFF2-40B4-BE49-F238E27FC236}">
                <a16:creationId xmlns:a16="http://schemas.microsoft.com/office/drawing/2014/main" id="{0D963544-7228-45C3-9BFF-05123B27D4F5}"/>
              </a:ext>
            </a:extLst>
          </p:cNvPr>
          <p:cNvGrpSpPr>
            <a:grpSpLocks/>
          </p:cNvGrpSpPr>
          <p:nvPr/>
        </p:nvGrpSpPr>
        <p:grpSpPr bwMode="auto">
          <a:xfrm>
            <a:off x="0" y="44450"/>
            <a:ext cx="5715000" cy="1068388"/>
            <a:chOff x="0" y="191"/>
            <a:chExt cx="3600" cy="673"/>
          </a:xfrm>
        </p:grpSpPr>
        <p:pic>
          <p:nvPicPr>
            <p:cNvPr id="4110" name="Picture 18" descr="bar_1">
              <a:extLst>
                <a:ext uri="{FF2B5EF4-FFF2-40B4-BE49-F238E27FC236}">
                  <a16:creationId xmlns:a16="http://schemas.microsoft.com/office/drawing/2014/main" id="{D5C9FD16-65A3-435A-9B70-662A5E981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1" name="Text Box 19">
              <a:extLst>
                <a:ext uri="{FF2B5EF4-FFF2-40B4-BE49-F238E27FC236}">
                  <a16:creationId xmlns:a16="http://schemas.microsoft.com/office/drawing/2014/main" id="{30019112-AF64-4CF7-B5A7-AB590E310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1-5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带电体系的</a:t>
              </a:r>
              <a:r>
                <a:rPr kumimoji="0"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静电能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5" grpId="0" autoUpdateAnimBg="0"/>
      <p:bldP spid="5940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>
            <a:extLst>
              <a:ext uri="{FF2B5EF4-FFF2-40B4-BE49-F238E27FC236}">
                <a16:creationId xmlns:a16="http://schemas.microsoft.com/office/drawing/2014/main" id="{0B736EBA-A5AD-4C90-BDAD-1C9F6FCF98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1DFA2E-64FF-41B7-A179-1E72A314FDC0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00EC5057-FA3D-40D4-814C-3A12065C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317F9E28-A965-4DA8-95B2-2E7D92CDB966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aphicFrame>
        <p:nvGraphicFramePr>
          <p:cNvPr id="60418" name="Object 2">
            <a:extLst>
              <a:ext uri="{FF2B5EF4-FFF2-40B4-BE49-F238E27FC236}">
                <a16:creationId xmlns:a16="http://schemas.microsoft.com/office/drawing/2014/main" id="{C2E3AA1A-4EFC-4452-97AA-BF193215C9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8975" y="1787525"/>
          <a:ext cx="38401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3" imgW="1590650" imgH="390372" progId="Equation.3">
                  <p:embed/>
                </p:oleObj>
              </mc:Choice>
              <mc:Fallback>
                <p:oleObj name="公式" r:id="rId3" imgW="1590650" imgH="39037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1787525"/>
                        <a:ext cx="384016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Text Box 3">
            <a:extLst>
              <a:ext uri="{FF2B5EF4-FFF2-40B4-BE49-F238E27FC236}">
                <a16:creationId xmlns:a16="http://schemas.microsoft.com/office/drawing/2014/main" id="{05116D75-5BEC-4AB1-A2B1-3F09280F9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8496300" cy="519113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无论先引入哪一个点电荷，外力所作的功都相等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55D06633-D245-47AE-81EF-73BCDE973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852738"/>
            <a:ext cx="8591550" cy="1373187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将两个点电荷从</a:t>
            </a:r>
            <a:r>
              <a:rPr kumimoji="0" lang="zh-CN" alt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无穷远处移到指定位置</a:t>
            </a:r>
            <a:r>
              <a:rPr kumimoji="0" lang="zh-CN" altLang="en-US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外力克服电场力所作的功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等于在该位置上这两个点电荷之间的</a:t>
            </a:r>
            <a:r>
              <a:rPr kumimoji="0" lang="zh-CN" altLang="en-US"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静电能</a:t>
            </a:r>
            <a:r>
              <a:rPr kumimoji="0" lang="en-US" altLang="zh-CN"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</a:t>
            </a:r>
            <a:r>
              <a:rPr kumimoji="0" lang="en-US" altLang="zh-CN" i="1"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electrostatic energy</a:t>
            </a:r>
            <a:r>
              <a:rPr kumimoji="0" lang="en-US" altLang="zh-CN"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)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</p:txBody>
      </p:sp>
      <p:graphicFrame>
        <p:nvGraphicFramePr>
          <p:cNvPr id="60421" name="Object 5">
            <a:extLst>
              <a:ext uri="{FF2B5EF4-FFF2-40B4-BE49-F238E27FC236}">
                <a16:creationId xmlns:a16="http://schemas.microsoft.com/office/drawing/2014/main" id="{39EAE4DB-8B83-4D84-9022-7EBF71D56E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850" y="4365625"/>
          <a:ext cx="26130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5" imgW="1114349" imgH="190704" progId="Equation.3">
                  <p:embed/>
                </p:oleObj>
              </mc:Choice>
              <mc:Fallback>
                <p:oleObj name="公式" r:id="rId5" imgW="1114349" imgH="19070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4365625"/>
                        <a:ext cx="26130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>
            <a:extLst>
              <a:ext uri="{FF2B5EF4-FFF2-40B4-BE49-F238E27FC236}">
                <a16:creationId xmlns:a16="http://schemas.microsoft.com/office/drawing/2014/main" id="{443570AD-7073-4B10-A2B0-5600BE5A45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941888"/>
          <a:ext cx="46482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7" imgW="2019402" imgH="447828" progId="Equation.3">
                  <p:embed/>
                </p:oleObj>
              </mc:Choice>
              <mc:Fallback>
                <p:oleObj name="Equation" r:id="rId7" imgW="2019402" imgH="44782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41888"/>
                        <a:ext cx="46482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0">
            <a:extLst>
              <a:ext uri="{FF2B5EF4-FFF2-40B4-BE49-F238E27FC236}">
                <a16:creationId xmlns:a16="http://schemas.microsoft.com/office/drawing/2014/main" id="{8526ABE8-6E4E-4C69-8D0F-793B40ECD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1825" y="4162425"/>
          <a:ext cx="2641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9" imgW="1133450" imgH="352476" progId="Equation.3">
                  <p:embed/>
                </p:oleObj>
              </mc:Choice>
              <mc:Fallback>
                <p:oleObj name="公式" r:id="rId9" imgW="1133450" imgH="35247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4162425"/>
                        <a:ext cx="26416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0" name="Group 14">
            <a:extLst>
              <a:ext uri="{FF2B5EF4-FFF2-40B4-BE49-F238E27FC236}">
                <a16:creationId xmlns:a16="http://schemas.microsoft.com/office/drawing/2014/main" id="{F962C85C-7713-4689-9687-012A21C59A37}"/>
              </a:ext>
            </a:extLst>
          </p:cNvPr>
          <p:cNvGrpSpPr>
            <a:grpSpLocks/>
          </p:cNvGrpSpPr>
          <p:nvPr/>
        </p:nvGrpSpPr>
        <p:grpSpPr bwMode="auto">
          <a:xfrm>
            <a:off x="0" y="44450"/>
            <a:ext cx="5715000" cy="1068388"/>
            <a:chOff x="0" y="191"/>
            <a:chExt cx="3600" cy="673"/>
          </a:xfrm>
        </p:grpSpPr>
        <p:pic>
          <p:nvPicPr>
            <p:cNvPr id="5131" name="Picture 15" descr="bar_1">
              <a:extLst>
                <a:ext uri="{FF2B5EF4-FFF2-40B4-BE49-F238E27FC236}">
                  <a16:creationId xmlns:a16="http://schemas.microsoft.com/office/drawing/2014/main" id="{24E2F978-11EA-4F13-9E2D-C78C1DDDC5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2" name="Text Box 16">
              <a:extLst>
                <a:ext uri="{FF2B5EF4-FFF2-40B4-BE49-F238E27FC236}">
                  <a16:creationId xmlns:a16="http://schemas.microsoft.com/office/drawing/2014/main" id="{7EE8502A-96D3-4640-B3DB-EB650D04A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1-5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带电体系的</a:t>
              </a:r>
              <a:r>
                <a:rPr kumimoji="0"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静电能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  <p:bldP spid="6042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1">
            <a:extLst>
              <a:ext uri="{FF2B5EF4-FFF2-40B4-BE49-F238E27FC236}">
                <a16:creationId xmlns:a16="http://schemas.microsoft.com/office/drawing/2014/main" id="{403210E6-1DCD-4339-9B6A-6A5482FFC7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5B62456-E4AE-4DCF-8CB6-A8F820F88666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23" name="灯片编号占位符 3">
            <a:extLst>
              <a:ext uri="{FF2B5EF4-FFF2-40B4-BE49-F238E27FC236}">
                <a16:creationId xmlns:a16="http://schemas.microsoft.com/office/drawing/2014/main" id="{8DBB7559-4211-4898-BDD4-8CF197E2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8B33294B-0708-455E-BBC8-EB90455AF5D7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BAD6AEB-7AE8-4AE8-9AC7-7A28884B05FE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068638"/>
            <a:ext cx="4608513" cy="3240087"/>
            <a:chOff x="2592" y="2016"/>
            <a:chExt cx="2903" cy="2041"/>
          </a:xfrm>
        </p:grpSpPr>
        <p:sp>
          <p:nvSpPr>
            <p:cNvPr id="61443" name="Rectangle 3">
              <a:extLst>
                <a:ext uri="{FF2B5EF4-FFF2-40B4-BE49-F238E27FC236}">
                  <a16:creationId xmlns:a16="http://schemas.microsoft.com/office/drawing/2014/main" id="{1B32D236-CB9D-4BB9-BB0D-7B0989570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016"/>
              <a:ext cx="2903" cy="2041"/>
            </a:xfrm>
            <a:prstGeom prst="rect">
              <a:avLst/>
            </a:prstGeom>
            <a:gradFill rotWithShape="1">
              <a:gsLst>
                <a:gs pos="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path path="rect">
                <a:fillToRect l="100000" b="100000"/>
              </a:path>
            </a:gradFill>
            <a:ln w="19050">
              <a:solidFill>
                <a:srgbClr val="9999FF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4" name="Oval 4">
              <a:extLst>
                <a:ext uri="{FF2B5EF4-FFF2-40B4-BE49-F238E27FC236}">
                  <a16:creationId xmlns:a16="http://schemas.microsoft.com/office/drawing/2014/main" id="{9D22690E-9A88-44E8-A587-5DBB9D39B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3467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99FF99"/>
                </a:gs>
                <a:gs pos="100000">
                  <a:srgbClr val="99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5" name="Oval 5">
              <a:extLst>
                <a:ext uri="{FF2B5EF4-FFF2-40B4-BE49-F238E27FC236}">
                  <a16:creationId xmlns:a16="http://schemas.microsoft.com/office/drawing/2014/main" id="{68C6BAD9-990E-4493-87D1-027FFC966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" y="2546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6" name="Line 6">
              <a:extLst>
                <a:ext uri="{FF2B5EF4-FFF2-40B4-BE49-F238E27FC236}">
                  <a16:creationId xmlns:a16="http://schemas.microsoft.com/office/drawing/2014/main" id="{1924D801-C6F7-4874-8BB1-AB2EE3DAD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3513"/>
              <a:ext cx="1472" cy="183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6161" name="Object 7">
              <a:extLst>
                <a:ext uri="{FF2B5EF4-FFF2-40B4-BE49-F238E27FC236}">
                  <a16:creationId xmlns:a16="http://schemas.microsoft.com/office/drawing/2014/main" id="{DF26C65B-B495-4036-8681-7B890850EC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6" y="3542"/>
            <a:ext cx="31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" name="Equation" r:id="rId3" imgW="152400" imgH="190704" progId="Equation.3">
                    <p:embed/>
                  </p:oleObj>
                </mc:Choice>
                <mc:Fallback>
                  <p:oleObj name="Equation" r:id="rId3" imgW="152400" imgH="19070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" y="3542"/>
                          <a:ext cx="314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2" name="Object 8">
              <a:extLst>
                <a:ext uri="{FF2B5EF4-FFF2-40B4-BE49-F238E27FC236}">
                  <a16:creationId xmlns:a16="http://schemas.microsoft.com/office/drawing/2014/main" id="{2621871B-F489-431A-91DD-2DBE51D934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1" y="3059"/>
            <a:ext cx="309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" name="公式" r:id="rId5" imgW="123952" imgH="180924" progId="Equation.3">
                    <p:embed/>
                  </p:oleObj>
                </mc:Choice>
                <mc:Fallback>
                  <p:oleObj name="公式" r:id="rId5" imgW="123952" imgH="180924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1" y="3059"/>
                          <a:ext cx="309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3" name="Object 9">
              <a:extLst>
                <a:ext uri="{FF2B5EF4-FFF2-40B4-BE49-F238E27FC236}">
                  <a16:creationId xmlns:a16="http://schemas.microsoft.com/office/drawing/2014/main" id="{4A6A811C-436D-42B8-8B68-7F88C23B4E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2304"/>
            <a:ext cx="309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" name="公式" r:id="rId7" imgW="123952" imgH="180924" progId="Equation.3">
                    <p:embed/>
                  </p:oleObj>
                </mc:Choice>
                <mc:Fallback>
                  <p:oleObj name="公式" r:id="rId7" imgW="123952" imgH="18092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04"/>
                          <a:ext cx="309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0" name="Oval 10">
              <a:extLst>
                <a:ext uri="{FF2B5EF4-FFF2-40B4-BE49-F238E27FC236}">
                  <a16:creationId xmlns:a16="http://schemas.microsoft.com/office/drawing/2014/main" id="{2530B4BC-3785-446D-BE61-8E38A7ACD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360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99FF99"/>
                </a:gs>
                <a:gs pos="100000">
                  <a:srgbClr val="99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1" name="Line 11">
              <a:extLst>
                <a:ext uri="{FF2B5EF4-FFF2-40B4-BE49-F238E27FC236}">
                  <a16:creationId xmlns:a16="http://schemas.microsoft.com/office/drawing/2014/main" id="{E1ECAC2C-F80E-4618-92EE-21C9FF9519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2688"/>
              <a:ext cx="96" cy="960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6166" name="Object 12">
              <a:extLst>
                <a:ext uri="{FF2B5EF4-FFF2-40B4-BE49-F238E27FC236}">
                  <a16:creationId xmlns:a16="http://schemas.microsoft.com/office/drawing/2014/main" id="{B67048E9-CD15-4CFB-A650-654CE5C5DA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7" y="3042"/>
            <a:ext cx="31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" name="Equation" r:id="rId9" imgW="152400" imgH="190704" progId="Equation.3">
                    <p:embed/>
                  </p:oleObj>
                </mc:Choice>
                <mc:Fallback>
                  <p:oleObj name="Equation" r:id="rId9" imgW="152400" imgH="19070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7" y="3042"/>
                          <a:ext cx="31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7" name="Object 13">
              <a:extLst>
                <a:ext uri="{FF2B5EF4-FFF2-40B4-BE49-F238E27FC236}">
                  <a16:creationId xmlns:a16="http://schemas.microsoft.com/office/drawing/2014/main" id="{9677DCB8-C7EF-4B9F-8690-A83FFA0360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3588"/>
            <a:ext cx="309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" name="Equation" r:id="rId11" imgW="123952" imgH="190704" progId="Equation.3">
                    <p:embed/>
                  </p:oleObj>
                </mc:Choice>
                <mc:Fallback>
                  <p:oleObj name="Equation" r:id="rId11" imgW="123952" imgH="190704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588"/>
                          <a:ext cx="309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54" name="Object 14">
            <a:extLst>
              <a:ext uri="{FF2B5EF4-FFF2-40B4-BE49-F238E27FC236}">
                <a16:creationId xmlns:a16="http://schemas.microsoft.com/office/drawing/2014/main" id="{F7BE2B25-E786-4465-993B-C3EDF12311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9888" y="2349500"/>
          <a:ext cx="43291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公式" r:id="rId13" imgW="1790598" imgH="295428" progId="Equation.3">
                  <p:embed/>
                </p:oleObj>
              </mc:Choice>
              <mc:Fallback>
                <p:oleObj name="公式" r:id="rId13" imgW="1790598" imgH="29542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2349500"/>
                        <a:ext cx="4329112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5" name="Object 15">
            <a:extLst>
              <a:ext uri="{FF2B5EF4-FFF2-40B4-BE49-F238E27FC236}">
                <a16:creationId xmlns:a16="http://schemas.microsoft.com/office/drawing/2014/main" id="{049FD3B5-25AC-4654-AE35-24EDF5DB3B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2675" y="1628775"/>
          <a:ext cx="428148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公式" r:id="rId15" imgW="1762150" imgH="295428" progId="Equation.3">
                  <p:embed/>
                </p:oleObj>
              </mc:Choice>
              <mc:Fallback>
                <p:oleObj name="公式" r:id="rId15" imgW="1762150" imgH="29542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1628775"/>
                        <a:ext cx="4281488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6" name="Text Box 16">
            <a:extLst>
              <a:ext uri="{FF2B5EF4-FFF2-40B4-BE49-F238E27FC236}">
                <a16:creationId xmlns:a16="http://schemas.microsoft.com/office/drawing/2014/main" id="{C34A7D26-ECAC-4C70-BCE7-41787662F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52513"/>
            <a:ext cx="6354763" cy="519112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当引入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时外力克服电场力做功为：</a:t>
            </a:r>
          </a:p>
        </p:txBody>
      </p:sp>
      <p:graphicFrame>
        <p:nvGraphicFramePr>
          <p:cNvPr id="61457" name="Object 17">
            <a:extLst>
              <a:ext uri="{FF2B5EF4-FFF2-40B4-BE49-F238E27FC236}">
                <a16:creationId xmlns:a16="http://schemas.microsoft.com/office/drawing/2014/main" id="{34F30D04-EC39-451E-96E8-DA12EABE8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3838" y="3213100"/>
          <a:ext cx="22542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公式" r:id="rId17" imgW="914400" imgH="190704" progId="Equation.3">
                  <p:embed/>
                </p:oleObj>
              </mc:Choice>
              <mc:Fallback>
                <p:oleObj name="公式" r:id="rId17" imgW="914400" imgH="19070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3213100"/>
                        <a:ext cx="22542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8" name="Object 18">
            <a:extLst>
              <a:ext uri="{FF2B5EF4-FFF2-40B4-BE49-F238E27FC236}">
                <a16:creationId xmlns:a16="http://schemas.microsoft.com/office/drawing/2014/main" id="{13A2BBA1-248F-45F1-9E9E-DD272C3B5E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3933825"/>
          <a:ext cx="3646487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公式" r:id="rId19" imgW="1495552" imgH="447828" progId="Equation.3">
                  <p:embed/>
                </p:oleObj>
              </mc:Choice>
              <mc:Fallback>
                <p:oleObj name="公式" r:id="rId19" imgW="1495552" imgH="44782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933825"/>
                        <a:ext cx="3646487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4" name="Group 25">
            <a:extLst>
              <a:ext uri="{FF2B5EF4-FFF2-40B4-BE49-F238E27FC236}">
                <a16:creationId xmlns:a16="http://schemas.microsoft.com/office/drawing/2014/main" id="{D6FD198E-3B1B-4D9B-8809-2D6CB76FD9D0}"/>
              </a:ext>
            </a:extLst>
          </p:cNvPr>
          <p:cNvGrpSpPr>
            <a:grpSpLocks/>
          </p:cNvGrpSpPr>
          <p:nvPr/>
        </p:nvGrpSpPr>
        <p:grpSpPr bwMode="auto">
          <a:xfrm>
            <a:off x="0" y="44450"/>
            <a:ext cx="5715000" cy="1068388"/>
            <a:chOff x="0" y="191"/>
            <a:chExt cx="3600" cy="673"/>
          </a:xfrm>
        </p:grpSpPr>
        <p:pic>
          <p:nvPicPr>
            <p:cNvPr id="6155" name="Picture 26" descr="bar_1">
              <a:extLst>
                <a:ext uri="{FF2B5EF4-FFF2-40B4-BE49-F238E27FC236}">
                  <a16:creationId xmlns:a16="http://schemas.microsoft.com/office/drawing/2014/main" id="{9483B96A-9625-4C1E-998E-8D3A59BB3E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6" name="Text Box 27">
              <a:extLst>
                <a:ext uri="{FF2B5EF4-FFF2-40B4-BE49-F238E27FC236}">
                  <a16:creationId xmlns:a16="http://schemas.microsoft.com/office/drawing/2014/main" id="{8E77A254-4859-4A48-9A74-470DF8A72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1-5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带电体系的</a:t>
              </a:r>
              <a:r>
                <a:rPr kumimoji="0"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静电能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1">
            <a:extLst>
              <a:ext uri="{FF2B5EF4-FFF2-40B4-BE49-F238E27FC236}">
                <a16:creationId xmlns:a16="http://schemas.microsoft.com/office/drawing/2014/main" id="{1DE605F6-A23F-48B6-9636-D9000283E71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CA0A0E-DB96-4FB8-93AF-82C2F82F34B1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ABCD8902-DBA2-4D1F-9EB2-48D080FC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247DA079-FB00-4046-AE8E-C650B0C1ACAB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2466" name="Text Box 2">
            <a:extLst>
              <a:ext uri="{FF2B5EF4-FFF2-40B4-BE49-F238E27FC236}">
                <a16:creationId xmlns:a16="http://schemas.microsoft.com/office/drawing/2014/main" id="{4C8E0128-A11D-4BF1-8389-E8746C746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975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同理，由于</a:t>
            </a:r>
          </a:p>
        </p:txBody>
      </p:sp>
      <p:graphicFrame>
        <p:nvGraphicFramePr>
          <p:cNvPr id="62467" name="Object 3">
            <a:extLst>
              <a:ext uri="{FF2B5EF4-FFF2-40B4-BE49-F238E27FC236}">
                <a16:creationId xmlns:a16="http://schemas.microsoft.com/office/drawing/2014/main" id="{5869CF2C-EB6E-4A31-B48C-327AEC8BAA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4963" y="2290763"/>
          <a:ext cx="52482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公式" r:id="rId3" imgW="2066950" imgH="352476" progId="Equation.3">
                  <p:embed/>
                </p:oleObj>
              </mc:Choice>
              <mc:Fallback>
                <p:oleObj name="公式" r:id="rId3" imgW="2066950" imgH="35247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2290763"/>
                        <a:ext cx="524827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4">
            <a:extLst>
              <a:ext uri="{FF2B5EF4-FFF2-40B4-BE49-F238E27FC236}">
                <a16:creationId xmlns:a16="http://schemas.microsoft.com/office/drawing/2014/main" id="{600FE6FA-F24B-45EA-A389-A57CE5F8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13100"/>
            <a:ext cx="4691063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三个点电荷系统的静电能：</a:t>
            </a:r>
          </a:p>
        </p:txBody>
      </p:sp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68AC2191-5B26-417F-A5C8-802890B20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2938" y="1196975"/>
          <a:ext cx="44529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公式" r:id="rId5" imgW="1752803" imgH="190704" progId="Equation.3">
                  <p:embed/>
                </p:oleObj>
              </mc:Choice>
              <mc:Fallback>
                <p:oleObj name="公式" r:id="rId5" imgW="1752803" imgH="19070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1196975"/>
                        <a:ext cx="4452937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>
            <a:extLst>
              <a:ext uri="{FF2B5EF4-FFF2-40B4-BE49-F238E27FC236}">
                <a16:creationId xmlns:a16="http://schemas.microsoft.com/office/drawing/2014/main" id="{444F7BE6-3342-48C0-9EF3-9120583E8A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5688" y="1773238"/>
          <a:ext cx="28098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公式" r:id="rId7" imgW="1095248" imgH="190704" progId="Equation.3">
                  <p:embed/>
                </p:oleObj>
              </mc:Choice>
              <mc:Fallback>
                <p:oleObj name="公式" r:id="rId7" imgW="1095248" imgH="19070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773238"/>
                        <a:ext cx="28098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>
            <a:extLst>
              <a:ext uri="{FF2B5EF4-FFF2-40B4-BE49-F238E27FC236}">
                <a16:creationId xmlns:a16="http://schemas.microsoft.com/office/drawing/2014/main" id="{19A48454-0936-4FD7-B613-7A30CA7634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8725" y="3860800"/>
          <a:ext cx="26527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公式" r:id="rId9" imgW="1028598" imgH="190704" progId="Equation.3">
                  <p:embed/>
                </p:oleObj>
              </mc:Choice>
              <mc:Fallback>
                <p:oleObj name="公式" r:id="rId9" imgW="1028598" imgH="19070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3860800"/>
                        <a:ext cx="265271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>
            <a:extLst>
              <a:ext uri="{FF2B5EF4-FFF2-40B4-BE49-F238E27FC236}">
                <a16:creationId xmlns:a16="http://schemas.microsoft.com/office/drawing/2014/main" id="{8EAA24BA-8DAC-496B-8288-655B107045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2088" y="4378325"/>
          <a:ext cx="68326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公式" r:id="rId11" imgW="2943149" imgH="352476" progId="Equation.3">
                  <p:embed/>
                </p:oleObj>
              </mc:Choice>
              <mc:Fallback>
                <p:oleObj name="公式" r:id="rId11" imgW="2943149" imgH="35247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4378325"/>
                        <a:ext cx="68326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>
            <a:extLst>
              <a:ext uri="{FF2B5EF4-FFF2-40B4-BE49-F238E27FC236}">
                <a16:creationId xmlns:a16="http://schemas.microsoft.com/office/drawing/2014/main" id="{38C62B4A-92C3-4021-B14A-0A44A7FBE4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1925" y="5273675"/>
          <a:ext cx="50847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公式" r:id="rId13" imgW="2181149" imgH="390372" progId="Equation.3">
                  <p:embed/>
                </p:oleObj>
              </mc:Choice>
              <mc:Fallback>
                <p:oleObj name="公式" r:id="rId13" imgW="2181149" imgH="39037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5273675"/>
                        <a:ext cx="50847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0" name="Group 16">
            <a:extLst>
              <a:ext uri="{FF2B5EF4-FFF2-40B4-BE49-F238E27FC236}">
                <a16:creationId xmlns:a16="http://schemas.microsoft.com/office/drawing/2014/main" id="{3B2C287F-B8E4-4459-9A5F-56D86AA7EB48}"/>
              </a:ext>
            </a:extLst>
          </p:cNvPr>
          <p:cNvGrpSpPr>
            <a:grpSpLocks/>
          </p:cNvGrpSpPr>
          <p:nvPr/>
        </p:nvGrpSpPr>
        <p:grpSpPr bwMode="auto">
          <a:xfrm>
            <a:off x="0" y="44450"/>
            <a:ext cx="5715000" cy="1068388"/>
            <a:chOff x="0" y="191"/>
            <a:chExt cx="3600" cy="673"/>
          </a:xfrm>
        </p:grpSpPr>
        <p:pic>
          <p:nvPicPr>
            <p:cNvPr id="7181" name="Picture 17" descr="bar_1">
              <a:extLst>
                <a:ext uri="{FF2B5EF4-FFF2-40B4-BE49-F238E27FC236}">
                  <a16:creationId xmlns:a16="http://schemas.microsoft.com/office/drawing/2014/main" id="{1825B606-8E94-4DD5-8E70-DB822668E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2" name="Text Box 18">
              <a:extLst>
                <a:ext uri="{FF2B5EF4-FFF2-40B4-BE49-F238E27FC236}">
                  <a16:creationId xmlns:a16="http://schemas.microsoft.com/office/drawing/2014/main" id="{02894AF6-B295-46D4-A482-59AE6E980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1-5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带电体系的</a:t>
              </a:r>
              <a:r>
                <a:rPr kumimoji="0"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静电能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6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1">
            <a:extLst>
              <a:ext uri="{FF2B5EF4-FFF2-40B4-BE49-F238E27FC236}">
                <a16:creationId xmlns:a16="http://schemas.microsoft.com/office/drawing/2014/main" id="{29D0EF87-F5DF-4DD9-93B8-8B03CA28092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2372F6-1049-4939-952B-937FDB5CF176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1FD2CC80-3255-462C-954F-877B146E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7EBD6BAF-281A-4FD2-9FEA-00C1A1ECF1F1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39DA14A3-10E6-447F-A959-F311D9E670E1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2852738"/>
            <a:ext cx="4608513" cy="3240087"/>
            <a:chOff x="2608" y="1888"/>
            <a:chExt cx="2903" cy="2041"/>
          </a:xfrm>
        </p:grpSpPr>
        <p:sp>
          <p:nvSpPr>
            <p:cNvPr id="63491" name="Rectangle 3">
              <a:extLst>
                <a:ext uri="{FF2B5EF4-FFF2-40B4-BE49-F238E27FC236}">
                  <a16:creationId xmlns:a16="http://schemas.microsoft.com/office/drawing/2014/main" id="{8300A4D5-CAB2-4ECF-AB3C-3656B42A2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888"/>
              <a:ext cx="2903" cy="2041"/>
            </a:xfrm>
            <a:prstGeom prst="rect">
              <a:avLst/>
            </a:prstGeom>
            <a:gradFill rotWithShape="1">
              <a:gsLst>
                <a:gs pos="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path path="rect">
                <a:fillToRect l="100000" b="100000"/>
              </a:path>
            </a:gradFill>
            <a:ln w="19050">
              <a:solidFill>
                <a:srgbClr val="9999FF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492" name="Oval 4">
              <a:extLst>
                <a:ext uri="{FF2B5EF4-FFF2-40B4-BE49-F238E27FC236}">
                  <a16:creationId xmlns:a16="http://schemas.microsoft.com/office/drawing/2014/main" id="{CBCBC353-36EC-4926-838F-86FD4733F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" y="3339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99FF99"/>
                </a:gs>
                <a:gs pos="100000">
                  <a:srgbClr val="99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493" name="Oval 5">
              <a:extLst>
                <a:ext uri="{FF2B5EF4-FFF2-40B4-BE49-F238E27FC236}">
                  <a16:creationId xmlns:a16="http://schemas.microsoft.com/office/drawing/2014/main" id="{3A04DD25-75CE-486E-A37B-CA9103637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" y="241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8207" name="Object 6">
              <a:extLst>
                <a:ext uri="{FF2B5EF4-FFF2-40B4-BE49-F238E27FC236}">
                  <a16:creationId xmlns:a16="http://schemas.microsoft.com/office/drawing/2014/main" id="{72FE4940-EB0A-4E65-A77B-E2FCC34612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37" y="2931"/>
            <a:ext cx="309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name="公式" r:id="rId3" imgW="123952" imgH="180924" progId="Equation.3">
                    <p:embed/>
                  </p:oleObj>
                </mc:Choice>
                <mc:Fallback>
                  <p:oleObj name="公式" r:id="rId3" imgW="123952" imgH="180924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" y="2931"/>
                          <a:ext cx="309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7">
              <a:extLst>
                <a:ext uri="{FF2B5EF4-FFF2-40B4-BE49-F238E27FC236}">
                  <a16:creationId xmlns:a16="http://schemas.microsoft.com/office/drawing/2014/main" id="{10D2F0D9-F29F-4ED8-B225-B13CAADE5C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0" y="2496"/>
            <a:ext cx="309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公式" r:id="rId5" imgW="123952" imgH="180924" progId="Equation.3">
                    <p:embed/>
                  </p:oleObj>
                </mc:Choice>
                <mc:Fallback>
                  <p:oleObj name="公式" r:id="rId5" imgW="123952" imgH="18092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496"/>
                          <a:ext cx="309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6" name="Oval 8">
              <a:extLst>
                <a:ext uri="{FF2B5EF4-FFF2-40B4-BE49-F238E27FC236}">
                  <a16:creationId xmlns:a16="http://schemas.microsoft.com/office/drawing/2014/main" id="{4259C139-8A87-404E-8AB9-520F8C76B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2173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8210" name="Object 9">
              <a:extLst>
                <a:ext uri="{FF2B5EF4-FFF2-40B4-BE49-F238E27FC236}">
                  <a16:creationId xmlns:a16="http://schemas.microsoft.com/office/drawing/2014/main" id="{048392D5-9F37-4E79-8B5B-AD9A824FAC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3" y="2239"/>
            <a:ext cx="285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" name="公式" r:id="rId7" imgW="114198" imgH="190704" progId="Equation.3">
                    <p:embed/>
                  </p:oleObj>
                </mc:Choice>
                <mc:Fallback>
                  <p:oleObj name="公式" r:id="rId7" imgW="114198" imgH="19070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3" y="2239"/>
                          <a:ext cx="285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8" name="Oval 10">
              <a:extLst>
                <a:ext uri="{FF2B5EF4-FFF2-40B4-BE49-F238E27FC236}">
                  <a16:creationId xmlns:a16="http://schemas.microsoft.com/office/drawing/2014/main" id="{FAEE6192-0324-47D7-A5A0-F628352A4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080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8212" name="Object 11">
              <a:extLst>
                <a:ext uri="{FF2B5EF4-FFF2-40B4-BE49-F238E27FC236}">
                  <a16:creationId xmlns:a16="http://schemas.microsoft.com/office/drawing/2014/main" id="{DD4A0B4C-4DBC-44C3-BD7B-C9CB88C21F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2" y="3135"/>
            <a:ext cx="309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" name="公式" r:id="rId9" imgW="123952" imgH="200076" progId="Equation.3">
                    <p:embed/>
                  </p:oleObj>
                </mc:Choice>
                <mc:Fallback>
                  <p:oleObj name="公式" r:id="rId9" imgW="123952" imgH="20007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3135"/>
                          <a:ext cx="309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00" name="Text Box 12">
            <a:extLst>
              <a:ext uri="{FF2B5EF4-FFF2-40B4-BE49-F238E27FC236}">
                <a16:creationId xmlns:a16="http://schemas.microsoft.com/office/drawing/2014/main" id="{025B4EA9-9F06-411A-BB64-F9F4AEAE4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52513"/>
            <a:ext cx="8458200" cy="1800225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考虑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个点电荷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……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i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组成，设想依次将各点电荷从无穷远处移到指定的位置，点电荷系的静电相互作用能等于建立整个带电系统</a:t>
            </a:r>
            <a:r>
              <a:rPr kumimoji="0" lang="zh-CN" altLang="en-US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外力克服静电力的总功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，利用归纳法不难证得</a:t>
            </a:r>
          </a:p>
        </p:txBody>
      </p:sp>
      <p:graphicFrame>
        <p:nvGraphicFramePr>
          <p:cNvPr id="63501" name="Object 13">
            <a:extLst>
              <a:ext uri="{FF2B5EF4-FFF2-40B4-BE49-F238E27FC236}">
                <a16:creationId xmlns:a16="http://schemas.microsoft.com/office/drawing/2014/main" id="{3846354F-A551-497D-A61C-F90C5CE6B8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213" y="3022600"/>
          <a:ext cx="30067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公式" r:id="rId11" imgW="1304950" imgH="428676" progId="Equation.3">
                  <p:embed/>
                </p:oleObj>
              </mc:Choice>
              <mc:Fallback>
                <p:oleObj name="公式" r:id="rId11" imgW="1304950" imgH="42867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3022600"/>
                        <a:ext cx="30067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6" name="Object 18">
            <a:extLst>
              <a:ext uri="{FF2B5EF4-FFF2-40B4-BE49-F238E27FC236}">
                <a16:creationId xmlns:a16="http://schemas.microsoft.com/office/drawing/2014/main" id="{9406BDCA-BC22-445C-8651-E3BA2DAA54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0163" y="4208463"/>
          <a:ext cx="2525712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公式" r:id="rId13" imgW="1095248" imgH="524028" progId="Equation.3">
                  <p:embed/>
                </p:oleObj>
              </mc:Choice>
              <mc:Fallback>
                <p:oleObj name="公式" r:id="rId13" imgW="1095248" imgH="52402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208463"/>
                        <a:ext cx="2525712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0" name="Group 22">
            <a:extLst>
              <a:ext uri="{FF2B5EF4-FFF2-40B4-BE49-F238E27FC236}">
                <a16:creationId xmlns:a16="http://schemas.microsoft.com/office/drawing/2014/main" id="{EC316BD0-EF12-4923-BA38-0DE6E12A0750}"/>
              </a:ext>
            </a:extLst>
          </p:cNvPr>
          <p:cNvGrpSpPr>
            <a:grpSpLocks/>
          </p:cNvGrpSpPr>
          <p:nvPr/>
        </p:nvGrpSpPr>
        <p:grpSpPr bwMode="auto">
          <a:xfrm>
            <a:off x="0" y="44450"/>
            <a:ext cx="5715000" cy="1068388"/>
            <a:chOff x="0" y="191"/>
            <a:chExt cx="3600" cy="673"/>
          </a:xfrm>
        </p:grpSpPr>
        <p:pic>
          <p:nvPicPr>
            <p:cNvPr id="8202" name="Picture 23" descr="bar_1">
              <a:extLst>
                <a:ext uri="{FF2B5EF4-FFF2-40B4-BE49-F238E27FC236}">
                  <a16:creationId xmlns:a16="http://schemas.microsoft.com/office/drawing/2014/main" id="{C8DE22E7-7EDC-410A-8A45-8AFAC9624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3" name="Text Box 24">
              <a:extLst>
                <a:ext uri="{FF2B5EF4-FFF2-40B4-BE49-F238E27FC236}">
                  <a16:creationId xmlns:a16="http://schemas.microsoft.com/office/drawing/2014/main" id="{99BD5783-71F5-4CA9-8B18-8EB8B1683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1-5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带电体系的</a:t>
              </a:r>
              <a:r>
                <a:rPr kumimoji="0"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静电能</a:t>
              </a:r>
            </a:p>
          </p:txBody>
        </p:sp>
      </p:grpSp>
      <p:graphicFrame>
        <p:nvGraphicFramePr>
          <p:cNvPr id="24598" name="Object 22">
            <a:extLst>
              <a:ext uri="{FF2B5EF4-FFF2-40B4-BE49-F238E27FC236}">
                <a16:creationId xmlns:a16="http://schemas.microsoft.com/office/drawing/2014/main" id="{0D19DE6E-C15C-40A5-9733-4E00FB343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373688"/>
          <a:ext cx="15113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公式" r:id="rId16" imgW="695350" imgH="390372" progId="Equation.3">
                  <p:embed/>
                </p:oleObj>
              </mc:Choice>
              <mc:Fallback>
                <p:oleObj name="公式" r:id="rId16" imgW="695350" imgH="39037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73688"/>
                        <a:ext cx="15113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3DBAD762-49CC-4B87-A5B0-9E2E21C34C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EFF153-002D-4893-8BC6-687F0BBEB5ED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71682" name="Text Box 2">
            <a:extLst>
              <a:ext uri="{FF2B5EF4-FFF2-40B4-BE49-F238E27FC236}">
                <a16:creationId xmlns:a16="http://schemas.microsoft.com/office/drawing/2014/main" id="{F9BD8709-242A-48C9-9C6A-641CF38B1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81075"/>
            <a:ext cx="6283325" cy="519113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二</a:t>
            </a:r>
            <a:r>
              <a:rPr kumimoji="0"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.</a:t>
            </a:r>
            <a:r>
              <a:rPr kumimoji="0"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电荷连续分布带电体的静电能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C785DBF-A011-469F-8E6B-D6BB61871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1557338"/>
            <a:ext cx="8613775" cy="2227262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       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对于单个电荷连续分布的带电体，设想电荷可以分割为无限多个电荷元，最初彼此相距无限远，当它们聚集成一个带电体时，外力克服静电力所作的功等于该带电体的静电能。这个带电体的静电能也称作带电体的</a:t>
            </a:r>
            <a:r>
              <a:rPr kumimoji="0"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自能</a:t>
            </a:r>
            <a:r>
              <a:rPr kumimoji="0"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0" lang="en-US" altLang="zh-CN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self-energy</a:t>
            </a:r>
            <a:r>
              <a:rPr kumimoji="0"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。由点电荷系的静电能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0216F236-4E9D-4286-AA39-DB8F63399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4797425"/>
            <a:ext cx="7416800" cy="519113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可导出电荷连续分布带电体系的静电能：</a:t>
            </a:r>
          </a:p>
        </p:txBody>
      </p:sp>
      <p:graphicFrame>
        <p:nvGraphicFramePr>
          <p:cNvPr id="71685" name="Object 5">
            <a:extLst>
              <a:ext uri="{FF2B5EF4-FFF2-40B4-BE49-F238E27FC236}">
                <a16:creationId xmlns:a16="http://schemas.microsoft.com/office/drawing/2014/main" id="{D068277E-DC5A-4442-873C-ECAA259E00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7488" y="5314950"/>
          <a:ext cx="22574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公式" r:id="rId3" imgW="952602" imgH="390372" progId="Equation.3">
                  <p:embed/>
                </p:oleObj>
              </mc:Choice>
              <mc:Fallback>
                <p:oleObj name="公式" r:id="rId3" imgW="952602" imgH="39037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5314950"/>
                        <a:ext cx="22574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>
            <a:extLst>
              <a:ext uri="{FF2B5EF4-FFF2-40B4-BE49-F238E27FC236}">
                <a16:creationId xmlns:a16="http://schemas.microsoft.com/office/drawing/2014/main" id="{6C5FB3DD-6728-4A4E-A6C2-9BA0A5FBC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9575" y="3787775"/>
          <a:ext cx="21780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公式" r:id="rId5" imgW="885952" imgH="390372" progId="Equation.3">
                  <p:embed/>
                </p:oleObj>
              </mc:Choice>
              <mc:Fallback>
                <p:oleObj name="公式" r:id="rId5" imgW="885952" imgH="39037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3787775"/>
                        <a:ext cx="21780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4" name="Group 13">
            <a:extLst>
              <a:ext uri="{FF2B5EF4-FFF2-40B4-BE49-F238E27FC236}">
                <a16:creationId xmlns:a16="http://schemas.microsoft.com/office/drawing/2014/main" id="{2CB7BAF6-EBFB-4348-942E-243BADC702A9}"/>
              </a:ext>
            </a:extLst>
          </p:cNvPr>
          <p:cNvGrpSpPr>
            <a:grpSpLocks/>
          </p:cNvGrpSpPr>
          <p:nvPr/>
        </p:nvGrpSpPr>
        <p:grpSpPr bwMode="auto">
          <a:xfrm>
            <a:off x="0" y="44450"/>
            <a:ext cx="5715000" cy="1068388"/>
            <a:chOff x="0" y="191"/>
            <a:chExt cx="3600" cy="673"/>
          </a:xfrm>
        </p:grpSpPr>
        <p:pic>
          <p:nvPicPr>
            <p:cNvPr id="9225" name="Picture 14" descr="bar_1">
              <a:extLst>
                <a:ext uri="{FF2B5EF4-FFF2-40B4-BE49-F238E27FC236}">
                  <a16:creationId xmlns:a16="http://schemas.microsoft.com/office/drawing/2014/main" id="{3CFEEE7C-39FE-4570-9E96-311048601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6" name="Text Box 15">
              <a:extLst>
                <a:ext uri="{FF2B5EF4-FFF2-40B4-BE49-F238E27FC236}">
                  <a16:creationId xmlns:a16="http://schemas.microsoft.com/office/drawing/2014/main" id="{DA3B069D-DD8F-46F4-B9E7-161F8BD94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1-5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带电体系的</a:t>
              </a:r>
              <a:r>
                <a:rPr kumimoji="0"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静电能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  <p:bldP spid="71683" grpId="0" autoUpdateAnimBg="0"/>
      <p:bldP spid="716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2C89C5DB-6001-47E4-AE3F-2F41905359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E1A3F0-282E-4DFA-8B2E-8322E64A7F3E}" type="datetime8">
              <a:rPr lang="en-US"/>
              <a:pPr>
                <a:defRPr/>
              </a:pPr>
              <a:t>3/9/2020 3:12 PM</a:t>
            </a:fld>
            <a:endParaRPr lang="en-US" altLang="zh-CN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70F8495C-8740-4B99-AEEA-405B11A9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70F8E31C-8BEC-4207-96F6-9E330826CF1B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aphicFrame>
        <p:nvGraphicFramePr>
          <p:cNvPr id="72706" name="Object 2">
            <a:extLst>
              <a:ext uri="{FF2B5EF4-FFF2-40B4-BE49-F238E27FC236}">
                <a16:creationId xmlns:a16="http://schemas.microsoft.com/office/drawing/2014/main" id="{EAFA6381-7C5C-47D2-B678-2E4E4494C7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3538" y="1785938"/>
          <a:ext cx="415925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公式" r:id="rId3" imgW="1819453" imgH="390372" progId="Equation.3">
                  <p:embed/>
                </p:oleObj>
              </mc:Choice>
              <mc:Fallback>
                <p:oleObj name="公式" r:id="rId3" imgW="1819453" imgH="39037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1785938"/>
                        <a:ext cx="415925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7" name="Text Box 3">
            <a:extLst>
              <a:ext uri="{FF2B5EF4-FFF2-40B4-BE49-F238E27FC236}">
                <a16:creationId xmlns:a16="http://schemas.microsoft.com/office/drawing/2014/main" id="{A0675C3B-560B-41E3-8699-4FAA43D3D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125538"/>
            <a:ext cx="8366125" cy="519112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如果电荷分别为体、面或线分布，带电体的自能为</a:t>
            </a:r>
          </a:p>
        </p:txBody>
      </p:sp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6D9E8987-A3FC-4689-94C4-BB89716E0F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6238" y="2924175"/>
          <a:ext cx="376078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公式" r:id="rId5" imgW="1667053" imgH="409524" progId="Equation.3">
                  <p:embed/>
                </p:oleObj>
              </mc:Choice>
              <mc:Fallback>
                <p:oleObj name="公式" r:id="rId5" imgW="1667053" imgH="4095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2924175"/>
                        <a:ext cx="376078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>
            <a:extLst>
              <a:ext uri="{FF2B5EF4-FFF2-40B4-BE49-F238E27FC236}">
                <a16:creationId xmlns:a16="http://schemas.microsoft.com/office/drawing/2014/main" id="{98E98448-2F46-4289-837D-95DEB92B94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8938" y="4089400"/>
          <a:ext cx="334486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公式" r:id="rId7" imgW="1524000" imgH="390372" progId="Equation.3">
                  <p:embed/>
                </p:oleObj>
              </mc:Choice>
              <mc:Fallback>
                <p:oleObj name="公式" r:id="rId7" imgW="1524000" imgH="39037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089400"/>
                        <a:ext cx="3344862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Text Box 6">
            <a:extLst>
              <a:ext uri="{FF2B5EF4-FFF2-40B4-BE49-F238E27FC236}">
                <a16:creationId xmlns:a16="http://schemas.microsoft.com/office/drawing/2014/main" id="{3BCD4609-134B-4EC4-93CA-DBA68C232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84763"/>
            <a:ext cx="8610600" cy="946150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一个带电体上的电荷从无限分散的状态聚集起来时外力所作的功，称作</a:t>
            </a:r>
            <a:r>
              <a:rPr kumimoji="0"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带电体的自能。</a:t>
            </a:r>
          </a:p>
        </p:txBody>
      </p:sp>
      <p:grpSp>
        <p:nvGrpSpPr>
          <p:cNvPr id="10249" name="Group 13">
            <a:extLst>
              <a:ext uri="{FF2B5EF4-FFF2-40B4-BE49-F238E27FC236}">
                <a16:creationId xmlns:a16="http://schemas.microsoft.com/office/drawing/2014/main" id="{134FD0A7-749F-4F22-9E6A-8278EC617F5A}"/>
              </a:ext>
            </a:extLst>
          </p:cNvPr>
          <p:cNvGrpSpPr>
            <a:grpSpLocks/>
          </p:cNvGrpSpPr>
          <p:nvPr/>
        </p:nvGrpSpPr>
        <p:grpSpPr bwMode="auto">
          <a:xfrm>
            <a:off x="0" y="44450"/>
            <a:ext cx="5715000" cy="1068388"/>
            <a:chOff x="0" y="191"/>
            <a:chExt cx="3600" cy="673"/>
          </a:xfrm>
        </p:grpSpPr>
        <p:pic>
          <p:nvPicPr>
            <p:cNvPr id="10250" name="Picture 14" descr="bar_1">
              <a:extLst>
                <a:ext uri="{FF2B5EF4-FFF2-40B4-BE49-F238E27FC236}">
                  <a16:creationId xmlns:a16="http://schemas.microsoft.com/office/drawing/2014/main" id="{2501A3C2-962E-43E4-AA51-C7902FD39E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1" name="Text Box 15">
              <a:extLst>
                <a:ext uri="{FF2B5EF4-FFF2-40B4-BE49-F238E27FC236}">
                  <a16:creationId xmlns:a16="http://schemas.microsoft.com/office/drawing/2014/main" id="{19B343E3-D30D-45AC-BCC1-7799046E6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1-5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带电体系的</a:t>
              </a:r>
              <a:r>
                <a:rPr kumimoji="0"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静电能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10" grpId="0" autoUpdateAnimBg="0"/>
    </p:bldLst>
  </p:timing>
</p:sld>
</file>

<file path=ppt/theme/theme1.xml><?xml version="1.0" encoding="utf-8"?>
<a:theme xmlns:a="http://schemas.openxmlformats.org/drawingml/2006/main" name="静电场与导体1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66"/>
      </a:lt2>
      <a:accent1>
        <a:srgbClr val="FF9999"/>
      </a:accent1>
      <a:accent2>
        <a:srgbClr val="3333CC"/>
      </a:accent2>
      <a:accent3>
        <a:srgbClr val="AAB8B8"/>
      </a:accent3>
      <a:accent4>
        <a:srgbClr val="DADADA"/>
      </a:accent4>
      <a:accent5>
        <a:srgbClr val="FFCACA"/>
      </a:accent5>
      <a:accent6>
        <a:srgbClr val="2D2DB9"/>
      </a:accent6>
      <a:hlink>
        <a:srgbClr val="FFCC99"/>
      </a:hlink>
      <a:folHlink>
        <a:srgbClr val="B2B2B2"/>
      </a:folHlink>
    </a:clrScheme>
    <a:fontScheme name="静电场与导体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sm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sm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幼圆" pitchFamily="49" charset="-122"/>
          </a:defRPr>
        </a:defPPr>
      </a:lstStyle>
    </a:lnDef>
  </a:objectDefaults>
  <a:extraClrSchemeLst>
    <a:extraClrScheme>
      <a:clrScheme name="静电场与导体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静电场与导体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静电场与导体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静电场与导体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静电场与导体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静电场与导体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静电场与导体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静电场与导体1 8">
        <a:dk1>
          <a:srgbClr val="FFFFFF"/>
        </a:dk1>
        <a:lt1>
          <a:srgbClr val="FFFFFF"/>
        </a:lt1>
        <a:dk2>
          <a:srgbClr val="FFFF66"/>
        </a:dk2>
        <a:lt2>
          <a:srgbClr val="5F5F5F"/>
        </a:lt2>
        <a:accent1>
          <a:srgbClr val="FF9999"/>
        </a:accent1>
        <a:accent2>
          <a:srgbClr val="3333CC"/>
        </a:accent2>
        <a:accent3>
          <a:srgbClr val="FFFFFF"/>
        </a:accent3>
        <a:accent4>
          <a:srgbClr val="DADADA"/>
        </a:accent4>
        <a:accent5>
          <a:srgbClr val="FFC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静电场与导体1 9">
        <a:dk1>
          <a:srgbClr val="FFFFFF"/>
        </a:dk1>
        <a:lt1>
          <a:srgbClr val="FFFFFF"/>
        </a:lt1>
        <a:dk2>
          <a:srgbClr val="FFFF66"/>
        </a:dk2>
        <a:lt2>
          <a:srgbClr val="000000"/>
        </a:lt2>
        <a:accent1>
          <a:srgbClr val="FF9999"/>
        </a:accent1>
        <a:accent2>
          <a:srgbClr val="3333CC"/>
        </a:accent2>
        <a:accent3>
          <a:srgbClr val="FFFFFF"/>
        </a:accent3>
        <a:accent4>
          <a:srgbClr val="DADADA"/>
        </a:accent4>
        <a:accent5>
          <a:srgbClr val="FFC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静电场与导体1 10">
        <a:dk1>
          <a:srgbClr val="000000"/>
        </a:dk1>
        <a:lt1>
          <a:srgbClr val="FFFFFF"/>
        </a:lt1>
        <a:dk2>
          <a:srgbClr val="008080"/>
        </a:dk2>
        <a:lt2>
          <a:srgbClr val="FFFF66"/>
        </a:lt2>
        <a:accent1>
          <a:srgbClr val="FF9999"/>
        </a:accent1>
        <a:accent2>
          <a:srgbClr val="3333CC"/>
        </a:accent2>
        <a:accent3>
          <a:srgbClr val="AAC0C0"/>
        </a:accent3>
        <a:accent4>
          <a:srgbClr val="DADADA"/>
        </a:accent4>
        <a:accent5>
          <a:srgbClr val="FFC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D:\wlkj\高教贾起民电磁学\静电场与导体1.ppt</Template>
  <TotalTime>3992</TotalTime>
  <Words>627</Words>
  <Application>Microsoft Office PowerPoint</Application>
  <PresentationFormat>全屏显示(4:3)</PresentationFormat>
  <Paragraphs>69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Times New Roman</vt:lpstr>
      <vt:lpstr>幼圆</vt:lpstr>
      <vt:lpstr>Arial</vt:lpstr>
      <vt:lpstr>宋体</vt:lpstr>
      <vt:lpstr>Webdings</vt:lpstr>
      <vt:lpstr>华文行楷</vt:lpstr>
      <vt:lpstr>黑体</vt:lpstr>
      <vt:lpstr>Century Gothic</vt:lpstr>
      <vt:lpstr>隶书</vt:lpstr>
      <vt:lpstr>华文彩云</vt:lpstr>
      <vt:lpstr>静电场与导体1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静电场中的导体与电介质 </dc:title>
  <dc:creator>baog</dc:creator>
  <cp:lastModifiedBy>彭 大鹏</cp:lastModifiedBy>
  <cp:revision>261</cp:revision>
  <dcterms:created xsi:type="dcterms:W3CDTF">2000-04-25T01:18:21Z</dcterms:created>
  <dcterms:modified xsi:type="dcterms:W3CDTF">2020-03-09T07:14:37Z</dcterms:modified>
</cp:coreProperties>
</file>