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56" r:id="rId5"/>
    <p:sldId id="257" r:id="rId6"/>
    <p:sldId id="263" r:id="rId7"/>
    <p:sldId id="258" r:id="rId8"/>
    <p:sldId id="259" r:id="rId9"/>
    <p:sldId id="261" r:id="rId10"/>
    <p:sldId id="262" r:id="rId11"/>
    <p:sldId id="260"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269535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279180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240935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205915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140364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125369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292716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41151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156977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239855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D504B9-1D54-48B9-B31A-BC6D54D1E7DD}"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13434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04B9-1D54-48B9-B31A-BC6D54D1E7DD}" type="datetimeFigureOut">
              <a:rPr lang="zh-CN" altLang="en-US" smtClean="0"/>
              <a:t>2017/5/24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777BC-C355-4647-AE9B-A8F78E57E101}" type="slidenum">
              <a:rPr lang="zh-CN" altLang="en-US" smtClean="0"/>
              <a:t>‹#›</a:t>
            </a:fld>
            <a:endParaRPr lang="zh-CN" altLang="en-US"/>
          </a:p>
        </p:txBody>
      </p:sp>
    </p:spTree>
    <p:extLst>
      <p:ext uri="{BB962C8B-B14F-4D97-AF65-F5344CB8AC3E}">
        <p14:creationId xmlns:p14="http://schemas.microsoft.com/office/powerpoint/2010/main" val="46178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o.com/s?q=%E4%BC%81%E4%B8%9A%E7%9B%AE%E6%A0%87&amp;ie=utf-8&amp;src=wenda_link" TargetMode="External"/><Relationship Id="rId2" Type="http://schemas.openxmlformats.org/officeDocument/2006/relationships/hyperlink" Target="http://www.so.com/s?q=%E7%AE%A1%E7%90%86%E8%81%8C%E8%83%BD&amp;ie=utf-8&amp;src=wenda_link" TargetMode="External"/><Relationship Id="rId1" Type="http://schemas.openxmlformats.org/officeDocument/2006/relationships/slideLayout" Target="../slideLayouts/slideLayout2.xml"/><Relationship Id="rId5" Type="http://schemas.openxmlformats.org/officeDocument/2006/relationships/hyperlink" Target="http://www.so.com/s?q=%E5%8A%A8%E6%80%81%E7%8E%AF%E5%A2%83&amp;ie=utf-8&amp;src=wenda_link" TargetMode="External"/><Relationship Id="rId4" Type="http://schemas.openxmlformats.org/officeDocument/2006/relationships/hyperlink" Target="http://www.so.com/s?q=%E4%BC%81%E4%B8%9A%E7%B3%BB%E7%BB%9F&amp;ie=utf-8&amp;src=wenda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baike.so.com/doc/6905071-7126885.html" TargetMode="External"/><Relationship Id="rId3" Type="http://schemas.openxmlformats.org/officeDocument/2006/relationships/hyperlink" Target="https://baike.so.com/doc/6260949-6474369.html" TargetMode="External"/><Relationship Id="rId7" Type="http://schemas.openxmlformats.org/officeDocument/2006/relationships/hyperlink" Target="https://baike.so.com/doc/6972831-7195517.html" TargetMode="External"/><Relationship Id="rId2" Type="http://schemas.openxmlformats.org/officeDocument/2006/relationships/hyperlink" Target="https://baike.so.com/doc/6774666-6989893.html" TargetMode="External"/><Relationship Id="rId1" Type="http://schemas.openxmlformats.org/officeDocument/2006/relationships/slideLayout" Target="../slideLayouts/slideLayout2.xml"/><Relationship Id="rId6" Type="http://schemas.openxmlformats.org/officeDocument/2006/relationships/hyperlink" Target="https://baike.so.com/doc/2377202-2513553.html" TargetMode="External"/><Relationship Id="rId11" Type="http://schemas.openxmlformats.org/officeDocument/2006/relationships/hyperlink" Target="https://baike.so.com/doc/2961885-3124696.html" TargetMode="External"/><Relationship Id="rId5" Type="http://schemas.openxmlformats.org/officeDocument/2006/relationships/hyperlink" Target="https://baike.so.com/doc/7571313-7845407.html" TargetMode="External"/><Relationship Id="rId10" Type="http://schemas.openxmlformats.org/officeDocument/2006/relationships/hyperlink" Target="https://baike.so.com/doc/3419969-3599502.html" TargetMode="External"/><Relationship Id="rId4" Type="http://schemas.openxmlformats.org/officeDocument/2006/relationships/hyperlink" Target="https://baike.so.com/doc/5384190-5620599.html" TargetMode="External"/><Relationship Id="rId9" Type="http://schemas.openxmlformats.org/officeDocument/2006/relationships/hyperlink" Target="https://baike.so.com/doc/1462322-1546098.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697" y="0"/>
            <a:ext cx="8579893" cy="447130"/>
          </a:xfrm>
        </p:spPr>
        <p:txBody>
          <a:bodyPr>
            <a:normAutofit fontScale="90000"/>
          </a:bodyPr>
          <a:lstStyle/>
          <a:p>
            <a:endParaRPr lang="zh-CN" altLang="en-US" dirty="0"/>
          </a:p>
        </p:txBody>
      </p:sp>
      <p:sp>
        <p:nvSpPr>
          <p:cNvPr id="3" name="副标题 2"/>
          <p:cNvSpPr>
            <a:spLocks noGrp="1"/>
          </p:cNvSpPr>
          <p:nvPr>
            <p:ph type="subTitle" idx="1"/>
          </p:nvPr>
        </p:nvSpPr>
        <p:spPr>
          <a:xfrm>
            <a:off x="436728" y="447130"/>
            <a:ext cx="11559654" cy="5967318"/>
          </a:xfrm>
        </p:spPr>
        <p:txBody>
          <a:bodyPr>
            <a:normAutofit fontScale="92500"/>
          </a:bodyPr>
          <a:lstStyle/>
          <a:p>
            <a:pPr algn="l"/>
            <a:r>
              <a:rPr lang="zh-CN" altLang="en-US" dirty="0" smtClean="0">
                <a:effectLst/>
              </a:rPr>
              <a:t>    </a:t>
            </a:r>
            <a:r>
              <a:rPr lang="zh-CN" altLang="en-US" b="1" dirty="0" smtClean="0">
                <a:effectLst/>
              </a:rPr>
              <a:t>领导</a:t>
            </a:r>
            <a:r>
              <a:rPr lang="zh-CN" altLang="en-US" dirty="0" smtClean="0">
                <a:effectLst/>
              </a:rPr>
              <a:t>就是运用各种影响力带领、引导或鼓励下属为实现目标而努力的过程，领导者就是在组织中发挥领导作用的人。</a:t>
            </a:r>
            <a:endParaRPr lang="en-US" altLang="zh-CN" dirty="0" smtClean="0">
              <a:effectLst/>
            </a:endParaRPr>
          </a:p>
          <a:p>
            <a:pPr algn="l"/>
            <a:r>
              <a:rPr lang="zh-CN" altLang="en-US" b="1" dirty="0" smtClean="0">
                <a:effectLst/>
              </a:rPr>
              <a:t>领导在企业活动中的作用</a:t>
            </a:r>
            <a:r>
              <a:rPr lang="zh-CN" altLang="en-US" dirty="0" smtClean="0">
                <a:effectLst/>
              </a:rPr>
              <a:t>我们可以从</a:t>
            </a:r>
            <a:r>
              <a:rPr lang="en-US" altLang="zh-CN" dirty="0" smtClean="0">
                <a:effectLst/>
              </a:rPr>
              <a:t>3</a:t>
            </a:r>
            <a:r>
              <a:rPr lang="zh-CN" altLang="en-US" dirty="0" smtClean="0">
                <a:effectLst/>
              </a:rPr>
              <a:t>个大方面来认识：</a:t>
            </a:r>
            <a:br>
              <a:rPr lang="zh-CN" altLang="en-US" dirty="0" smtClean="0">
                <a:effectLst/>
              </a:rPr>
            </a:br>
            <a:r>
              <a:rPr lang="en-US" altLang="zh-CN" b="1" dirty="0" smtClean="0">
                <a:effectLst/>
              </a:rPr>
              <a:t>(1)</a:t>
            </a:r>
            <a:r>
              <a:rPr lang="zh-CN" altLang="en-US" b="1" dirty="0" smtClean="0">
                <a:effectLst/>
              </a:rPr>
              <a:t>在决策过程中起指向和决断的作用。</a:t>
            </a:r>
            <a:r>
              <a:rPr lang="zh-CN" altLang="en-US" dirty="0" smtClean="0">
                <a:effectLst/>
              </a:rPr>
              <a:t>一个组织在其存在和发展的过程中，不但需要一个明确的目标，而且还需要选择通往这个目标的道路，所以对组织来说一致性是非常关键的。如果大家的目标不一致，或者说虽然大家的目标一致，但是每个人努力的方式、方法都互相冲突，这样的组织就没法存在和发展。所以任何一个组织都需要有人能够深谋远虑、高瞻远瞩，为组织指明方向。管理者首要的任务也就在于此。不过一个人的力量还是有限的，所以一个企业关于目标和道路的决策，经常都是集体智慧的结晶，而领导者自己是居于这个智慧群体的核心位置的。当有多个方案可以选择、有各种声音争论的时候，领导者就要出面决定到底该选哪一个，并且为这个决定负全责。</a:t>
            </a:r>
            <a:br>
              <a:rPr lang="zh-CN" altLang="en-US" dirty="0" smtClean="0">
                <a:effectLst/>
              </a:rPr>
            </a:br>
            <a:r>
              <a:rPr lang="en-US" altLang="zh-CN" b="1" dirty="0" smtClean="0">
                <a:effectLst/>
              </a:rPr>
              <a:t>(2)</a:t>
            </a:r>
            <a:r>
              <a:rPr lang="zh-CN" altLang="en-US" b="1" dirty="0" smtClean="0">
                <a:effectLst/>
              </a:rPr>
              <a:t>在组织体系中起到权衡和调动的作用。</a:t>
            </a:r>
            <a:r>
              <a:rPr lang="zh-CN" altLang="en-US" dirty="0" smtClean="0">
                <a:effectLst/>
              </a:rPr>
              <a:t>组织的资源从来都是不均衡分布的。有重点才能有成果，到底哪些资源该用在这儿，哪些资源该用在那儿，孰轻孰重，这就需要领导者去权衡，在权衡的基础上才能进行调度和安排。企业有</a:t>
            </a:r>
            <a:r>
              <a:rPr lang="en-US" altLang="zh-CN" dirty="0" smtClean="0">
                <a:effectLst/>
              </a:rPr>
              <a:t>5</a:t>
            </a:r>
            <a:r>
              <a:rPr lang="zh-CN" altLang="en-US" dirty="0" smtClean="0">
                <a:effectLst/>
              </a:rPr>
              <a:t>大资源：人、财、物、信息、时间，对这些资源的数量、质量，领导者都要做到心中有数。领导者自己未必是能者、智者，但一定是贤者，凡事未必自己动手，但一定要善于调动有专门才能的人去动手，在各个领域内都能调动专家的领导者才是好领导。</a:t>
            </a:r>
            <a:br>
              <a:rPr lang="zh-CN" altLang="en-US" dirty="0" smtClean="0">
                <a:effectLst/>
              </a:rPr>
            </a:br>
            <a:r>
              <a:rPr lang="en-US" altLang="zh-CN" b="1" dirty="0" smtClean="0">
                <a:effectLst/>
              </a:rPr>
              <a:t>(3)</a:t>
            </a:r>
            <a:r>
              <a:rPr lang="zh-CN" altLang="en-US" b="1" dirty="0" smtClean="0">
                <a:effectLst/>
              </a:rPr>
              <a:t>在组织行为方面发挥的是激励与协调的作用。</a:t>
            </a:r>
            <a:r>
              <a:rPr lang="zh-CN" altLang="en-US" dirty="0" smtClean="0">
                <a:effectLst/>
              </a:rPr>
              <a:t>在组织的各个部门开始运转、广大员工都开始行动以后，领导者要对这些行为进行主动的追踪和监控。</a:t>
            </a:r>
            <a:endParaRPr lang="en-US" altLang="zh-CN" dirty="0" smtClean="0">
              <a:effectLst/>
            </a:endParaRPr>
          </a:p>
          <a:p>
            <a:pPr algn="l"/>
            <a:endParaRPr lang="zh-CN" altLang="en-US" dirty="0"/>
          </a:p>
        </p:txBody>
      </p:sp>
    </p:spTree>
    <p:extLst>
      <p:ext uri="{BB962C8B-B14F-4D97-AF65-F5344CB8AC3E}">
        <p14:creationId xmlns:p14="http://schemas.microsoft.com/office/powerpoint/2010/main" val="249762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266" y="365125"/>
            <a:ext cx="9620534" cy="303615"/>
          </a:xfrm>
        </p:spPr>
        <p:txBody>
          <a:bodyPr>
            <a:normAutofit fontScale="90000"/>
          </a:bodyPr>
          <a:lstStyle/>
          <a:p>
            <a:r>
              <a:rPr lang="zh-CN" altLang="en-US" b="1" dirty="0" smtClean="0"/>
              <a:t>缺点</a:t>
            </a:r>
            <a:br>
              <a:rPr lang="zh-CN" altLang="en-US" b="1" dirty="0" smtClean="0"/>
            </a:br>
            <a:endParaRPr lang="zh-CN" altLang="en-US" dirty="0"/>
          </a:p>
        </p:txBody>
      </p:sp>
      <p:sp>
        <p:nvSpPr>
          <p:cNvPr id="3" name="内容占位符 2"/>
          <p:cNvSpPr>
            <a:spLocks noGrp="1"/>
          </p:cNvSpPr>
          <p:nvPr>
            <p:ph idx="1"/>
          </p:nvPr>
        </p:nvSpPr>
        <p:spPr>
          <a:xfrm>
            <a:off x="838200" y="668740"/>
            <a:ext cx="10515600" cy="5508223"/>
          </a:xfrm>
        </p:spPr>
        <p:txBody>
          <a:bodyPr>
            <a:normAutofit fontScale="92500" lnSpcReduction="20000"/>
          </a:bodyPr>
          <a:lstStyle/>
          <a:p>
            <a:r>
              <a:rPr lang="zh-CN" altLang="en-US" dirty="0" smtClean="0"/>
              <a:t>群体决策的缺点也是显而易见的。首先，群体决策的速度、效率可能低下。群体决策鼓励各个领域的专家、员工的积极参与，力争以民主的方式拟定出最满意的行动方案。在这个过程中，如果处理不当，就可能陷入盲目讨论的误区之中，既浪费了时间，又降低了速度和决策效率，从而限制了管理人员在必要时做出快速反应的能力。</a:t>
            </a:r>
          </a:p>
          <a:p>
            <a:r>
              <a:rPr lang="zh-CN" altLang="en-US" dirty="0" smtClean="0"/>
              <a:t>在群体决策过程中，决策者存在从众压力。群体成员希望被群体接受和重视的愿望可能会导致不同意见被压制，在决策时使群体成员都追求观点的统一。</a:t>
            </a:r>
          </a:p>
          <a:p>
            <a:r>
              <a:rPr lang="zh-CN" altLang="en-US" dirty="0" smtClean="0"/>
              <a:t>群体决策还会出现少数人控制的现象。群体讨论可能会被一两个人控制，如果这种控制是由低水平的成员所致，群体决策的结果就会收到不利影响。</a:t>
            </a:r>
          </a:p>
          <a:p>
            <a:r>
              <a:rPr lang="zh-CN" altLang="en-US" dirty="0" smtClean="0"/>
              <a:t>群体决策收到责任不清的影响。对于个人决策，谁来承担风险是很明确的。但群体决策中任何成员的责任都被冲淡了。</a:t>
            </a:r>
          </a:p>
          <a:p>
            <a:r>
              <a:rPr lang="zh-CN" altLang="en-US" dirty="0" smtClean="0"/>
              <a:t>群体决策很可能是决策者更关心个人目标。在决策实践中，不同部门的管理者可能会从不同角度对问题进行定义，管理者个人更倾向于对自己部门相关的问题非常敏感。因此，如果处理不当，很可能发生决策目标而偏向个人目标的情况。</a:t>
            </a:r>
          </a:p>
          <a:p>
            <a:endParaRPr lang="zh-CN" altLang="en-US" dirty="0"/>
          </a:p>
        </p:txBody>
      </p:sp>
    </p:spTree>
    <p:extLst>
      <p:ext uri="{BB962C8B-B14F-4D97-AF65-F5344CB8AC3E}">
        <p14:creationId xmlns:p14="http://schemas.microsoft.com/office/powerpoint/2010/main" val="4823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2169994" y="300252"/>
            <a:ext cx="9183806" cy="64874"/>
          </a:xfrm>
        </p:spPr>
        <p:txBody>
          <a:bodyPr>
            <a:normAutofit fontScale="90000"/>
          </a:bodyPr>
          <a:lstStyle/>
          <a:p>
            <a:endParaRPr lang="zh-CN" altLang="en-US" dirty="0"/>
          </a:p>
        </p:txBody>
      </p:sp>
      <p:sp>
        <p:nvSpPr>
          <p:cNvPr id="3" name="内容占位符 2"/>
          <p:cNvSpPr>
            <a:spLocks noGrp="1"/>
          </p:cNvSpPr>
          <p:nvPr>
            <p:ph idx="1"/>
          </p:nvPr>
        </p:nvSpPr>
        <p:spPr>
          <a:xfrm>
            <a:off x="838200" y="996287"/>
            <a:ext cx="10515600" cy="5180676"/>
          </a:xfrm>
        </p:spPr>
        <p:txBody>
          <a:bodyPr>
            <a:normAutofit fontScale="70000" lnSpcReduction="20000"/>
          </a:bodyPr>
          <a:lstStyle/>
          <a:p>
            <a:pPr>
              <a:lnSpc>
                <a:spcPct val="120000"/>
              </a:lnSpc>
            </a:pPr>
            <a:r>
              <a:rPr lang="zh-CN" altLang="en-US" dirty="0" smtClean="0"/>
              <a:t>决策是在一定历史阶段产生并发展起来的，体现着时代的特征。随着环境的变化，决策也日益呈现出一些新的特点，其中最典型的就是群体决策受到重视并获得迅速发展。</a:t>
            </a:r>
          </a:p>
          <a:p>
            <a:pPr>
              <a:lnSpc>
                <a:spcPct val="120000"/>
              </a:lnSpc>
            </a:pPr>
            <a:r>
              <a:rPr lang="zh-CN" altLang="en-US" dirty="0" smtClean="0"/>
              <a:t>对于那些复杂的决策问题，往往涉及到目标的多重性、时间的动态性和状态的不确定性，这是单纯个人的能力远远不能驾驭的。为此，群体决策因其特有的优势得到了越来越多的决策者的认同并日益受到重视。</a:t>
            </a:r>
          </a:p>
          <a:p>
            <a:pPr>
              <a:lnSpc>
                <a:spcPct val="120000"/>
              </a:lnSpc>
            </a:pPr>
            <a:r>
              <a:rPr lang="zh-CN" altLang="en-US" b="1" dirty="0" smtClean="0"/>
              <a:t>首先，决策者面临的内外部环境日益复杂多变</a:t>
            </a:r>
            <a:r>
              <a:rPr lang="zh-CN" altLang="en-US" dirty="0" smtClean="0"/>
              <a:t>，许多问题的复杂性不断提高。相应地，要求综合许多领域的专门知识才能解决问题，这些跨领域的知识往往超出了个人所能掌握的限度。</a:t>
            </a:r>
          </a:p>
          <a:p>
            <a:pPr>
              <a:lnSpc>
                <a:spcPct val="120000"/>
              </a:lnSpc>
            </a:pPr>
            <a:r>
              <a:rPr lang="zh-CN" altLang="en-US" b="1" dirty="0" smtClean="0"/>
              <a:t>其次，决策者个人的价值观、态度、信仰、背景有一定的局限性。</a:t>
            </a:r>
            <a:r>
              <a:rPr lang="zh-CN" altLang="en-US" dirty="0" smtClean="0"/>
              <a:t>一方面，这些因素会对要解决的问题类型和解决问题的思路和方法产生影响。例如，如果决策者注重经济价值，他们就会倾向于对包括市场营销、生产和利润问题在内的实质情况进行决策</a:t>
            </a:r>
            <a:r>
              <a:rPr lang="en-US" altLang="zh-CN" dirty="0" smtClean="0"/>
              <a:t>;</a:t>
            </a:r>
            <a:r>
              <a:rPr lang="zh-CN" altLang="en-US" dirty="0" smtClean="0"/>
              <a:t>如果他们格外关注自然环境，就会用生态平衡的观点来考虑问题。另一方面，决策者个人不可能擅长解决所有类型的问题，进行任何类型的决策。</a:t>
            </a:r>
          </a:p>
          <a:p>
            <a:pPr>
              <a:lnSpc>
                <a:spcPct val="120000"/>
              </a:lnSpc>
            </a:pPr>
            <a:r>
              <a:rPr lang="zh-CN" altLang="en-US" b="1" dirty="0" smtClean="0"/>
              <a:t>再次，决策相互关联的特性客观上也要求不同领域的人积极参与</a:t>
            </a:r>
            <a:r>
              <a:rPr lang="zh-CN" altLang="en-US" dirty="0" smtClean="0"/>
              <a:t>，积极提供相关信息，从不同角度认识问题并进行决策。</a:t>
            </a:r>
          </a:p>
          <a:p>
            <a:endParaRPr lang="zh-CN" altLang="en-US" dirty="0"/>
          </a:p>
        </p:txBody>
      </p:sp>
    </p:spTree>
    <p:extLst>
      <p:ext uri="{BB962C8B-B14F-4D97-AF65-F5344CB8AC3E}">
        <p14:creationId xmlns:p14="http://schemas.microsoft.com/office/powerpoint/2010/main" val="151922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创新与其他职能间的关系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effectLst/>
              </a:rPr>
              <a:t>计划、组织、领导、控制等管理职能属于传统意义上的</a:t>
            </a:r>
            <a:r>
              <a:rPr lang="zh-CN" altLang="en-US" dirty="0">
                <a:hlinkClick r:id="rId2"/>
              </a:rPr>
              <a:t>管理职能</a:t>
            </a:r>
            <a:r>
              <a:rPr lang="zh-CN" altLang="en-US" dirty="0" smtClean="0">
                <a:effectLst/>
              </a:rPr>
              <a:t>，是</a:t>
            </a:r>
            <a:r>
              <a:rPr lang="zh-CN" altLang="en-US" dirty="0">
                <a:hlinkClick r:id="rId3"/>
              </a:rPr>
              <a:t>企业目标</a:t>
            </a:r>
            <a:r>
              <a:rPr lang="zh-CN" altLang="en-US" dirty="0" smtClean="0">
                <a:effectLst/>
              </a:rPr>
              <a:t>的实现所不可能缺少的基本活动，从这个角度看，它们是“维持职能”。它们的任务是保证</a:t>
            </a:r>
            <a:r>
              <a:rPr lang="zh-CN" altLang="en-US" dirty="0">
                <a:hlinkClick r:id="rId4"/>
              </a:rPr>
              <a:t>企业系统</a:t>
            </a:r>
            <a:r>
              <a:rPr lang="zh-CN" altLang="en-US" dirty="0" smtClean="0">
                <a:effectLst/>
              </a:rPr>
              <a:t>按预定的方向和规则进行。创新则企业适应环境变化的一种必然结果。企业是在</a:t>
            </a:r>
            <a:r>
              <a:rPr lang="zh-CN" altLang="en-US" dirty="0">
                <a:hlinkClick r:id="rId5"/>
              </a:rPr>
              <a:t>动态环境</a:t>
            </a:r>
            <a:r>
              <a:rPr lang="zh-CN" altLang="en-US" dirty="0" smtClean="0">
                <a:effectLst/>
              </a:rPr>
              <a:t>中生存的社会经济系统，仅靠一般性维持是不够的，还必须不断调整系统活动的内容和目标，以适应环境变化的要求，于是便有了创新职能。</a:t>
            </a:r>
            <a:br>
              <a:rPr lang="zh-CN" altLang="en-US" dirty="0" smtClean="0">
                <a:effectLst/>
              </a:rPr>
            </a:br>
            <a:r>
              <a:rPr lang="zh-CN" altLang="en-US" dirty="0" smtClean="0">
                <a:effectLst/>
              </a:rPr>
              <a:t/>
            </a:r>
            <a:br>
              <a:rPr lang="zh-CN" altLang="en-US" dirty="0" smtClean="0">
                <a:effectLst/>
              </a:rPr>
            </a:br>
            <a:r>
              <a:rPr lang="zh-CN" altLang="en-US" dirty="0" smtClean="0">
                <a:effectLst/>
              </a:rPr>
              <a:t>它们的关系：创新也是管理的基本职能之一。创新首先是一种思想，其次则是在这种思想指导下的具体实践，是管理的一种基本职能。任何组织系统的管理工作无不包含在“维持”或“创新”中，维持和创新是管理的本质内容，有效的管理就是适度维持与适度创新的结合。“维持”和“创新”作为管理的基本职能系统的生存发展都是非常重要的，它们是相互联系不可或缺的。</a:t>
            </a:r>
            <a:endParaRPr lang="zh-CN" altLang="en-US" dirty="0"/>
          </a:p>
        </p:txBody>
      </p:sp>
    </p:spTree>
    <p:extLst>
      <p:ext uri="{BB962C8B-B14F-4D97-AF65-F5344CB8AC3E}">
        <p14:creationId xmlns:p14="http://schemas.microsoft.com/office/powerpoint/2010/main" val="139950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权力类型</a:t>
            </a:r>
            <a:endParaRPr lang="zh-CN" altLang="en-US" dirty="0"/>
          </a:p>
        </p:txBody>
      </p:sp>
      <p:sp>
        <p:nvSpPr>
          <p:cNvPr id="3" name="内容占位符 2"/>
          <p:cNvSpPr>
            <a:spLocks noGrp="1"/>
          </p:cNvSpPr>
          <p:nvPr>
            <p:ph idx="1"/>
          </p:nvPr>
        </p:nvSpPr>
        <p:spPr/>
        <p:txBody>
          <a:bodyPr/>
          <a:lstStyle/>
          <a:p>
            <a:r>
              <a:rPr lang="zh-CN" altLang="en-US" dirty="0" smtClean="0"/>
              <a:t>权力</a:t>
            </a:r>
            <a:r>
              <a:rPr lang="zh-CN" altLang="en-US" dirty="0"/>
              <a:t>类型</a:t>
            </a:r>
            <a:r>
              <a:rPr lang="en-US" altLang="zh-CN" dirty="0"/>
              <a:t>:</a:t>
            </a:r>
            <a:r>
              <a:rPr lang="zh-CN" altLang="en-US" b="1" dirty="0"/>
              <a:t>职位</a:t>
            </a:r>
            <a:r>
              <a:rPr lang="zh-CN" altLang="en-US" b="1" dirty="0" smtClean="0"/>
              <a:t>权力（</a:t>
            </a:r>
            <a:r>
              <a:rPr lang="zh-CN" altLang="en-US" dirty="0"/>
              <a:t>是指与领导人职位相联系的正式职权以及领导者从上级和整个组织各方面所取得的支持的</a:t>
            </a:r>
            <a:r>
              <a:rPr lang="zh-CN" altLang="en-US" dirty="0" smtClean="0"/>
              <a:t>程度</a:t>
            </a:r>
            <a:r>
              <a:rPr lang="zh-CN" altLang="en-US" b="1" dirty="0" smtClean="0"/>
              <a:t>）和</a:t>
            </a:r>
            <a:r>
              <a:rPr lang="zh-CN" altLang="en-US" b="1" dirty="0"/>
              <a:t>个人权力</a:t>
            </a:r>
            <a:r>
              <a:rPr lang="en-US" altLang="zh-CN" b="1" dirty="0"/>
              <a:t>(</a:t>
            </a:r>
            <a:r>
              <a:rPr lang="zh-CN" altLang="en-US" b="1" dirty="0"/>
              <a:t>非职位权力</a:t>
            </a:r>
            <a:r>
              <a:rPr lang="en-US" altLang="zh-CN" b="1" dirty="0"/>
              <a:t>).</a:t>
            </a:r>
            <a:r>
              <a:rPr lang="en-US" altLang="zh-CN" dirty="0"/>
              <a:t/>
            </a:r>
            <a:br>
              <a:rPr lang="en-US" altLang="zh-CN" dirty="0"/>
            </a:br>
            <a:r>
              <a:rPr lang="zh-CN" altLang="en-US" dirty="0" smtClean="0"/>
              <a:t>其中，个人权力包括：</a:t>
            </a:r>
            <a:r>
              <a:rPr lang="en-US" altLang="zh-CN" dirty="0"/>
              <a:t/>
            </a:r>
            <a:br>
              <a:rPr lang="en-US" altLang="zh-CN" dirty="0"/>
            </a:br>
            <a:r>
              <a:rPr lang="zh-CN" altLang="en-US" b="1" dirty="0"/>
              <a:t>第一</a:t>
            </a:r>
            <a:r>
              <a:rPr lang="en-US" altLang="zh-CN" b="1" dirty="0"/>
              <a:t>,</a:t>
            </a:r>
            <a:r>
              <a:rPr lang="zh-CN" altLang="en-US" b="1" dirty="0"/>
              <a:t>专长权</a:t>
            </a:r>
            <a:r>
              <a:rPr lang="en-US" altLang="zh-CN" dirty="0"/>
              <a:t>.</a:t>
            </a:r>
            <a:r>
              <a:rPr lang="zh-CN" altLang="en-US" dirty="0"/>
              <a:t>专长权来源于专长</a:t>
            </a:r>
            <a:r>
              <a:rPr lang="en-US" altLang="zh-CN" dirty="0"/>
              <a:t>,</a:t>
            </a:r>
            <a:r>
              <a:rPr lang="zh-CN" altLang="en-US" dirty="0"/>
              <a:t>技能和知识</a:t>
            </a:r>
            <a:r>
              <a:rPr lang="en-US" altLang="zh-CN" dirty="0"/>
              <a:t>.</a:t>
            </a:r>
            <a:r>
              <a:rPr lang="zh-CN" altLang="en-US" dirty="0"/>
              <a:t>那些具有专长的人虽不占据某一职位</a:t>
            </a:r>
            <a:r>
              <a:rPr lang="en-US" altLang="zh-CN" dirty="0"/>
              <a:t>,</a:t>
            </a:r>
            <a:r>
              <a:rPr lang="zh-CN" altLang="en-US" dirty="0"/>
              <a:t>但他们却拥有权力</a:t>
            </a:r>
            <a:r>
              <a:rPr lang="en-US" altLang="zh-CN" dirty="0"/>
              <a:t>,</a:t>
            </a:r>
            <a:r>
              <a:rPr lang="zh-CN" altLang="en-US" dirty="0"/>
              <a:t>这一权力就是基于知识和专长而形成的影响力</a:t>
            </a:r>
            <a:r>
              <a:rPr lang="en-US" altLang="zh-CN" dirty="0"/>
              <a:t>.</a:t>
            </a:r>
            <a:br>
              <a:rPr lang="en-US" altLang="zh-CN" dirty="0"/>
            </a:br>
            <a:r>
              <a:rPr lang="zh-CN" altLang="en-US" b="1" dirty="0"/>
              <a:t>第二</a:t>
            </a:r>
            <a:r>
              <a:rPr lang="en-US" altLang="zh-CN" b="1" dirty="0"/>
              <a:t>,</a:t>
            </a:r>
            <a:r>
              <a:rPr lang="zh-CN" altLang="en-US" b="1" dirty="0"/>
              <a:t>参照性权力</a:t>
            </a:r>
            <a:r>
              <a:rPr lang="en-US" altLang="zh-CN" dirty="0"/>
              <a:t>.</a:t>
            </a:r>
            <a:r>
              <a:rPr lang="zh-CN" altLang="en-US" dirty="0"/>
              <a:t>它一般包括以下三种类型</a:t>
            </a:r>
            <a:r>
              <a:rPr lang="en-US" altLang="zh-CN" dirty="0"/>
              <a:t>:(1)</a:t>
            </a:r>
            <a:r>
              <a:rPr lang="zh-CN" altLang="en-US" dirty="0"/>
              <a:t>个人魅力权</a:t>
            </a:r>
            <a:r>
              <a:rPr lang="en-US" altLang="zh-CN" dirty="0"/>
              <a:t>.(2)</a:t>
            </a:r>
            <a:r>
              <a:rPr lang="zh-CN" altLang="en-US" dirty="0"/>
              <a:t>背景权</a:t>
            </a:r>
            <a:r>
              <a:rPr lang="en-US" altLang="zh-CN" dirty="0"/>
              <a:t>.(3)</a:t>
            </a:r>
            <a:r>
              <a:rPr lang="zh-CN" altLang="en-US" dirty="0"/>
              <a:t>感情权</a:t>
            </a:r>
            <a:r>
              <a:rPr lang="en-US" altLang="zh-CN" dirty="0"/>
              <a:t>.</a:t>
            </a:r>
            <a:endParaRPr lang="zh-CN" altLang="en-US" dirty="0"/>
          </a:p>
        </p:txBody>
      </p:sp>
    </p:spTree>
    <p:extLst>
      <p:ext uri="{BB962C8B-B14F-4D97-AF65-F5344CB8AC3E}">
        <p14:creationId xmlns:p14="http://schemas.microsoft.com/office/powerpoint/2010/main" val="40900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论述领导工作的重要性。</a:t>
            </a:r>
          </a:p>
          <a:p>
            <a:r>
              <a:rPr lang="zh-CN" altLang="en-US" dirty="0"/>
              <a:t>答：①领导工作的概念。管理中的领导工作，是指对组织内每个成员（个体）和全体成员（群体）的行为引导和施加影响的活动过程，其目的在于使个体和群体能够自觉自愿而有信心地位实现组织的既定目标努力。</a:t>
            </a:r>
          </a:p>
          <a:p>
            <a:r>
              <a:rPr lang="zh-CN" altLang="en-US" dirty="0"/>
              <a:t>②领导工作的实质就是管理者根据组织的目标和要求，在管理过程中学习和运用有关的理论和方法，以及沟通、鼓励等手段，对被领导者施加影响力，影响力来源于正式的和非正式的权力两方面。</a:t>
            </a:r>
          </a:p>
          <a:p>
            <a:r>
              <a:rPr lang="zh-CN" altLang="en-US" dirty="0"/>
              <a:t>③领导工作的作用：有效、协调地实现组织目标；有利于调动人的积极性；有利于个人目标语组织目标结合。</a:t>
            </a:r>
          </a:p>
          <a:p>
            <a:r>
              <a:rPr lang="zh-CN" altLang="en-US" dirty="0"/>
              <a:t>④为了保证领导工作的有效性，直接管理原理；沟通原理；激励原理。</a:t>
            </a:r>
          </a:p>
          <a:p>
            <a:endParaRPr lang="zh-CN" altLang="en-US" dirty="0"/>
          </a:p>
        </p:txBody>
      </p:sp>
    </p:spTree>
    <p:extLst>
      <p:ext uri="{BB962C8B-B14F-4D97-AF65-F5344CB8AC3E}">
        <p14:creationId xmlns:p14="http://schemas.microsoft.com/office/powerpoint/2010/main" val="312994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75777"/>
          <p:cNvSpPr>
            <a:spLocks noGrp="1"/>
          </p:cNvSpPr>
          <p:nvPr>
            <p:ph idx="1"/>
          </p:nvPr>
        </p:nvSpPr>
        <p:spPr>
          <a:xfrm>
            <a:off x="1992313" y="836614"/>
            <a:ext cx="8229600" cy="4530725"/>
          </a:xfrm>
        </p:spPr>
        <p:txBody>
          <a:bodyPr>
            <a:normAutofit/>
          </a:bodyPr>
          <a:lstStyle/>
          <a:p>
            <a:pPr eaLnBrk="1" hangingPunct="1">
              <a:lnSpc>
                <a:spcPct val="90000"/>
              </a:lnSpc>
              <a:buFont typeface="Wingdings" panose="05000000000000000000" pitchFamily="2" charset="2"/>
              <a:buNone/>
              <a:defRPr/>
            </a:pPr>
            <a:r>
              <a:rPr lang="zh-CN" altLang="en-US" sz="2400" b="1" noProof="1" smtClean="0">
                <a:ea typeface="楷体_GB2312" panose="02010609030101010101" pitchFamily="1" charset="-122"/>
              </a:rPr>
              <a:t>权变管理理论</a:t>
            </a:r>
          </a:p>
          <a:p>
            <a:pPr eaLnBrk="1" hangingPunct="1">
              <a:lnSpc>
                <a:spcPct val="90000"/>
              </a:lnSpc>
              <a:buFont typeface="Wingdings" panose="05000000000000000000" pitchFamily="2" charset="2"/>
              <a:buNone/>
              <a:defRPr/>
            </a:pPr>
            <a:r>
              <a:rPr lang="zh-CN" altLang="en-US" sz="2400" b="1" noProof="1" smtClean="0">
                <a:ea typeface="楷体_GB2312" panose="02010609030101010101" pitchFamily="1" charset="-122"/>
              </a:rPr>
              <a:t>         上世纪</a:t>
            </a:r>
            <a:r>
              <a:rPr lang="en-US" altLang="zh-CN" sz="2400" b="1" noProof="1" smtClean="0">
                <a:ea typeface="楷体_GB2312" panose="02010609030101010101" pitchFamily="1" charset="-122"/>
              </a:rPr>
              <a:t>70</a:t>
            </a:r>
            <a:r>
              <a:rPr lang="zh-CN" altLang="en-US" sz="2400" b="1" noProof="1" smtClean="0">
                <a:ea typeface="楷体_GB2312" panose="02010609030101010101" pitchFamily="1" charset="-122"/>
              </a:rPr>
              <a:t>年代在美国形成的一种管理理论</a:t>
            </a:r>
          </a:p>
          <a:p>
            <a:pPr eaLnBrk="1" hangingPunct="1">
              <a:lnSpc>
                <a:spcPct val="90000"/>
              </a:lnSpc>
              <a:buFont typeface="Wingdings" panose="05000000000000000000" pitchFamily="2" charset="2"/>
              <a:buNone/>
              <a:defRPr/>
            </a:pPr>
            <a:r>
              <a:rPr lang="zh-CN" altLang="en-US" sz="2400" b="1" noProof="1" smtClean="0">
                <a:ea typeface="楷体_GB2312" panose="02010609030101010101" pitchFamily="1" charset="-122"/>
                <a:sym typeface="Symbol" panose="05050102010706020507" pitchFamily="2" charset="2"/>
              </a:rPr>
              <a:t>         </a:t>
            </a:r>
            <a:r>
              <a:rPr lang="en-US" altLang="zh-CN" sz="2400" b="1" noProof="1" smtClean="0">
                <a:ea typeface="楷体_GB2312" panose="02010609030101010101" pitchFamily="1" charset="-122"/>
                <a:sym typeface="Symbol" panose="05050102010706020507" pitchFamily="2" charset="2"/>
              </a:rPr>
              <a:t></a:t>
            </a:r>
            <a:r>
              <a:rPr lang="zh-CN" altLang="en-US" sz="2400" b="1" noProof="1" smtClean="0">
                <a:ea typeface="楷体_GB2312" panose="02010609030101010101" pitchFamily="1" charset="-122"/>
                <a:sym typeface="Symbol" panose="05050102010706020507" pitchFamily="2" charset="2"/>
              </a:rPr>
              <a:t>管理中要根据组织所处的内外部条件随机应变，</a:t>
            </a:r>
          </a:p>
          <a:p>
            <a:pPr eaLnBrk="1" hangingPunct="1">
              <a:lnSpc>
                <a:spcPct val="90000"/>
              </a:lnSpc>
              <a:buFont typeface="Wingdings" panose="05000000000000000000" pitchFamily="2" charset="2"/>
              <a:buNone/>
              <a:defRPr/>
            </a:pPr>
            <a:r>
              <a:rPr lang="zh-CN" altLang="en-US" sz="2400" b="1" noProof="1" smtClean="0">
                <a:ea typeface="楷体_GB2312" panose="02010609030101010101" pitchFamily="1" charset="-122"/>
                <a:sym typeface="Symbol" panose="05050102010706020507" pitchFamily="2" charset="2"/>
              </a:rPr>
              <a:t>针对不同的具体条件寻求不同的、最合适的管理模式、</a:t>
            </a:r>
          </a:p>
          <a:p>
            <a:pPr eaLnBrk="1" hangingPunct="1">
              <a:lnSpc>
                <a:spcPct val="90000"/>
              </a:lnSpc>
              <a:buFont typeface="Wingdings" panose="05000000000000000000" pitchFamily="2" charset="2"/>
              <a:buNone/>
              <a:defRPr/>
            </a:pPr>
            <a:r>
              <a:rPr lang="zh-CN" altLang="en-US" sz="2400" b="1" noProof="1" smtClean="0">
                <a:ea typeface="楷体_GB2312" panose="02010609030101010101" pitchFamily="1" charset="-122"/>
                <a:sym typeface="Symbol" panose="05050102010706020507" pitchFamily="2" charset="2"/>
              </a:rPr>
              <a:t>方案或方法。不存在“放之四海皆准”的管理方法与理论。</a:t>
            </a:r>
          </a:p>
          <a:p>
            <a:pPr eaLnBrk="1" hangingPunct="1">
              <a:lnSpc>
                <a:spcPct val="90000"/>
              </a:lnSpc>
              <a:buFont typeface="Wingdings" panose="05000000000000000000" pitchFamily="2" charset="2"/>
              <a:buNone/>
              <a:defRPr/>
            </a:pPr>
            <a:r>
              <a:rPr lang="zh-CN" altLang="en-US" sz="2400" b="1" noProof="1" smtClean="0">
                <a:ea typeface="楷体_GB2312" panose="02010609030101010101" pitchFamily="1" charset="-122"/>
                <a:sym typeface="Symbol" panose="05050102010706020507" pitchFamily="2" charset="2"/>
              </a:rPr>
              <a:t>        </a:t>
            </a:r>
            <a:r>
              <a:rPr lang="zh-CN" altLang="en-US" sz="2400" b="1" noProof="1">
                <a:ea typeface="楷体_GB2312" panose="02010609030101010101" pitchFamily="1" charset="-122"/>
                <a:sym typeface="Symbol" panose="05050102010706020507" pitchFamily="2" charset="2"/>
              </a:rPr>
              <a:t>代表人物，美国卢桑斯    权变管理理论的核心：</a:t>
            </a:r>
          </a:p>
          <a:p>
            <a:pPr eaLnBrk="1" hangingPunct="1">
              <a:lnSpc>
                <a:spcPct val="90000"/>
              </a:lnSpc>
              <a:buFont typeface="Wingdings" panose="05000000000000000000" pitchFamily="2" charset="2"/>
              <a:buNone/>
              <a:defRPr/>
            </a:pPr>
            <a:r>
              <a:rPr lang="zh-CN" altLang="en-US" sz="2400" b="1" noProof="1">
                <a:ea typeface="楷体_GB2312" panose="02010609030101010101" pitchFamily="1" charset="-122"/>
                <a:sym typeface="Symbol" panose="05050102010706020507" pitchFamily="2" charset="2"/>
              </a:rPr>
              <a:t>        １、管理应与环境相结合，使管理理论与管理实践</a:t>
            </a:r>
          </a:p>
          <a:p>
            <a:pPr eaLnBrk="1" hangingPunct="1">
              <a:lnSpc>
                <a:spcPct val="90000"/>
              </a:lnSpc>
              <a:buFont typeface="Wingdings" panose="05000000000000000000" pitchFamily="2" charset="2"/>
              <a:buNone/>
              <a:defRPr/>
            </a:pPr>
            <a:r>
              <a:rPr lang="zh-CN" altLang="en-US" sz="2400" b="1" noProof="1">
                <a:ea typeface="楷体_GB2312" panose="02010609030101010101" pitchFamily="1" charset="-122"/>
                <a:sym typeface="Symbol" panose="05050102010706020507" pitchFamily="2" charset="2"/>
              </a:rPr>
              <a:t>紧密联系；</a:t>
            </a:r>
          </a:p>
          <a:p>
            <a:pPr eaLnBrk="1" hangingPunct="1">
              <a:lnSpc>
                <a:spcPct val="90000"/>
              </a:lnSpc>
              <a:buFont typeface="Wingdings" panose="05000000000000000000" pitchFamily="2" charset="2"/>
              <a:buNone/>
              <a:defRPr/>
            </a:pPr>
            <a:r>
              <a:rPr lang="zh-CN" altLang="en-US" sz="2400" b="1" noProof="1">
                <a:ea typeface="楷体_GB2312" panose="02010609030101010101" pitchFamily="1" charset="-122"/>
                <a:sym typeface="Symbol" panose="05050102010706020507" pitchFamily="2" charset="2"/>
              </a:rPr>
              <a:t>        ２、管理观念和技术必须与环境变数相结合，才能</a:t>
            </a:r>
          </a:p>
          <a:p>
            <a:pPr eaLnBrk="1" hangingPunct="1">
              <a:lnSpc>
                <a:spcPct val="90000"/>
              </a:lnSpc>
              <a:buFont typeface="Wingdings" panose="05000000000000000000" pitchFamily="2" charset="2"/>
              <a:buNone/>
              <a:defRPr/>
            </a:pPr>
            <a:r>
              <a:rPr lang="zh-CN" altLang="en-US" sz="2400" b="1" noProof="1">
                <a:ea typeface="楷体_GB2312" panose="02010609030101010101" pitchFamily="1" charset="-122"/>
                <a:sym typeface="Symbol" panose="05050102010706020507" pitchFamily="2" charset="2"/>
              </a:rPr>
              <a:t>有效达到目标；</a:t>
            </a:r>
          </a:p>
        </p:txBody>
      </p:sp>
      <p:sp>
        <p:nvSpPr>
          <p:cNvPr id="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A1AC53F1-432C-487D-993B-BF39266B775B}" type="slidenum">
              <a:rPr lang="zh-CN" altLang="en-US" dirty="0" smtClean="0"/>
              <a:pPr>
                <a:defRPr/>
              </a:pPr>
              <a:t>4</a:t>
            </a:fld>
            <a:endParaRPr lang="zh-CN" altLang="en-US" smtClean="0"/>
          </a:p>
        </p:txBody>
      </p:sp>
    </p:spTree>
    <p:extLst>
      <p:ext uri="{BB962C8B-B14F-4D97-AF65-F5344CB8AC3E}">
        <p14:creationId xmlns:p14="http://schemas.microsoft.com/office/powerpoint/2010/main" val="281212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76801"/>
          <p:cNvSpPr>
            <a:spLocks noGrp="1"/>
          </p:cNvSpPr>
          <p:nvPr>
            <p:ph idx="1"/>
          </p:nvPr>
        </p:nvSpPr>
        <p:spPr>
          <a:xfrm>
            <a:off x="1919288" y="836613"/>
            <a:ext cx="8382000" cy="5334000"/>
          </a:xfrm>
        </p:spPr>
        <p:txBody>
          <a:bodyPr/>
          <a:lstStyle/>
          <a:p>
            <a:pPr eaLnBrk="1" hangingPunct="1">
              <a:lnSpc>
                <a:spcPct val="230000"/>
              </a:lnSpc>
              <a:buFont typeface="Wingdings" panose="05000000000000000000" pitchFamily="2" charset="2"/>
              <a:buNone/>
              <a:defRPr/>
            </a:pPr>
            <a:r>
              <a:rPr lang="en-US" altLang="zh-CN" sz="2400" b="1" noProof="1">
                <a:solidFill>
                  <a:srgbClr val="66FF33"/>
                </a:solidFill>
                <a:latin typeface="楷体_GB2312" panose="02010609030101010101" pitchFamily="1" charset="-122"/>
                <a:ea typeface="楷体_GB2312" panose="02010609030101010101" pitchFamily="1" charset="-122"/>
              </a:rPr>
              <a:t> </a:t>
            </a:r>
            <a:r>
              <a:rPr lang="zh-CN" altLang="en-US" sz="2400" b="1" noProof="1">
                <a:solidFill>
                  <a:srgbClr val="66FF33"/>
                </a:solidFill>
                <a:latin typeface="楷体_GB2312" panose="02010609030101010101" pitchFamily="1" charset="-122"/>
                <a:ea typeface="楷体_GB2312" panose="02010609030101010101" pitchFamily="1" charset="-122"/>
              </a:rPr>
              <a:t>如</a:t>
            </a:r>
            <a:r>
              <a:rPr lang="zh-CN" altLang="en-US" sz="2400" b="1" noProof="1">
                <a:latin typeface="楷体_GB2312" panose="02010609030101010101" pitchFamily="1" charset="-122"/>
                <a:ea typeface="楷体_GB2312" panose="02010609030101010101" pitchFamily="1" charset="-122"/>
              </a:rPr>
              <a:t>经济衰退时，市场供过于求，企业应采取集权组织结构；</a:t>
            </a:r>
          </a:p>
          <a:p>
            <a:pPr eaLnBrk="1" hangingPunct="1">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经济繁荣时，市场供不应求，企业采用分权组织结构更好。</a:t>
            </a:r>
          </a:p>
          <a:p>
            <a:pPr eaLnBrk="1" hangingPunct="1">
              <a:lnSpc>
                <a:spcPct val="110000"/>
              </a:lnSpc>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３、环境变量与管理变量之间构成权变函数关系。</a:t>
            </a:r>
          </a:p>
          <a:p>
            <a:pPr eaLnBrk="1" hangingPunct="1">
              <a:lnSpc>
                <a:spcPct val="110000"/>
              </a:lnSpc>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   </a:t>
            </a:r>
          </a:p>
          <a:p>
            <a:pPr eaLnBrk="1" hangingPunct="1">
              <a:lnSpc>
                <a:spcPct val="110000"/>
              </a:lnSpc>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 权变管理理论的特点有二：</a:t>
            </a:r>
          </a:p>
          <a:p>
            <a:pPr eaLnBrk="1" hangingPunct="1">
              <a:lnSpc>
                <a:spcPct val="110000"/>
              </a:lnSpc>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    </a:t>
            </a:r>
            <a:r>
              <a:rPr lang="en-US" altLang="zh-CN" sz="2400" b="1" noProof="1">
                <a:latin typeface="楷体_GB2312" panose="02010609030101010101" pitchFamily="1" charset="-122"/>
                <a:ea typeface="楷体_GB2312" panose="02010609030101010101" pitchFamily="1" charset="-122"/>
                <a:sym typeface="Symbol" panose="05050102010706020507" pitchFamily="2" charset="2"/>
              </a:rPr>
              <a:t> </a:t>
            </a:r>
            <a:r>
              <a:rPr lang="zh-CN" altLang="en-US" sz="2400" b="1" noProof="1">
                <a:latin typeface="楷体_GB2312" panose="02010609030101010101" pitchFamily="1" charset="-122"/>
                <a:ea typeface="楷体_GB2312" panose="02010609030101010101" pitchFamily="1" charset="-122"/>
              </a:rPr>
              <a:t>根据不同具体条件，采取不同组织结构、领导方</a:t>
            </a:r>
          </a:p>
          <a:p>
            <a:pPr eaLnBrk="1" hangingPunct="1">
              <a:lnSpc>
                <a:spcPct val="110000"/>
              </a:lnSpc>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式、管理机制；</a:t>
            </a:r>
          </a:p>
          <a:p>
            <a:pPr eaLnBrk="1" hangingPunct="1">
              <a:lnSpc>
                <a:spcPct val="110000"/>
              </a:lnSpc>
              <a:buFont typeface="Wingdings" panose="05000000000000000000" pitchFamily="2" charset="2"/>
              <a:buNone/>
              <a:defRPr/>
            </a:pPr>
            <a:r>
              <a:rPr lang="zh-CN" altLang="en-US" sz="2400" b="1" noProof="1">
                <a:latin typeface="楷体_GB2312" panose="02010609030101010101" pitchFamily="1" charset="-122"/>
                <a:ea typeface="楷体_GB2312" panose="02010609030101010101" pitchFamily="1" charset="-122"/>
              </a:rPr>
              <a:t>    </a:t>
            </a:r>
            <a:r>
              <a:rPr lang="en-US" altLang="zh-CN" sz="2400" b="1" noProof="1">
                <a:latin typeface="楷体_GB2312" panose="02010609030101010101" pitchFamily="1" charset="-122"/>
                <a:ea typeface="楷体_GB2312" panose="02010609030101010101" pitchFamily="1" charset="-122"/>
                <a:sym typeface="Symbol" panose="05050102010706020507" pitchFamily="2" charset="2"/>
              </a:rPr>
              <a:t> </a:t>
            </a:r>
            <a:r>
              <a:rPr lang="zh-CN" altLang="en-US" sz="2400" b="1" noProof="1">
                <a:latin typeface="楷体_GB2312" panose="02010609030101010101" pitchFamily="1" charset="-122"/>
                <a:ea typeface="楷体_GB2312" panose="02010609030101010101" pitchFamily="1" charset="-122"/>
                <a:sym typeface="Symbol" panose="05050102010706020507" pitchFamily="2" charset="2"/>
              </a:rPr>
              <a:t>任何一个组织都是社会系统中的分系统。</a:t>
            </a:r>
            <a:r>
              <a:rPr lang="zh-CN" altLang="en-US" sz="2400" b="1" noProof="1">
                <a:latin typeface="楷体_GB2312" panose="02010609030101010101" pitchFamily="1" charset="-122"/>
                <a:ea typeface="楷体_GB2312" panose="02010609030101010101" pitchFamily="1" charset="-122"/>
              </a:rPr>
              <a:t> </a:t>
            </a:r>
          </a:p>
        </p:txBody>
      </p:sp>
      <p:sp>
        <p:nvSpPr>
          <p:cNvPr id="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CB20D61-38BA-4DC7-996E-83668FF185D8}" type="slidenum">
              <a:rPr lang="zh-CN" altLang="en-US" dirty="0" smtClean="0"/>
              <a:pPr>
                <a:defRPr/>
              </a:pPr>
              <a:t>5</a:t>
            </a:fld>
            <a:endParaRPr lang="zh-CN" altLang="en-US" smtClean="0"/>
          </a:p>
        </p:txBody>
      </p:sp>
    </p:spTree>
    <p:extLst>
      <p:ext uri="{BB962C8B-B14F-4D97-AF65-F5344CB8AC3E}">
        <p14:creationId xmlns:p14="http://schemas.microsoft.com/office/powerpoint/2010/main" val="191387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领导权变理论</a:t>
            </a:r>
            <a:endParaRPr lang="zh-CN" altLang="en-US" dirty="0"/>
          </a:p>
        </p:txBody>
      </p:sp>
      <p:sp>
        <p:nvSpPr>
          <p:cNvPr id="3" name="内容占位符 2"/>
          <p:cNvSpPr>
            <a:spLocks noGrp="1"/>
          </p:cNvSpPr>
          <p:nvPr>
            <p:ph idx="1"/>
          </p:nvPr>
        </p:nvSpPr>
        <p:spPr>
          <a:xfrm>
            <a:off x="573206" y="1255594"/>
            <a:ext cx="10780594" cy="5459105"/>
          </a:xfrm>
        </p:spPr>
        <p:txBody>
          <a:bodyPr>
            <a:normAutofit fontScale="77500" lnSpcReduction="20000"/>
          </a:bodyPr>
          <a:lstStyle/>
          <a:p>
            <a:pPr>
              <a:lnSpc>
                <a:spcPct val="110000"/>
              </a:lnSpc>
            </a:pPr>
            <a:r>
              <a:rPr lang="en-US" altLang="zh-CN" dirty="0" smtClean="0"/>
              <a:t>"</a:t>
            </a:r>
            <a:r>
              <a:rPr lang="zh-CN" altLang="en-US" dirty="0" smtClean="0"/>
              <a:t>权变</a:t>
            </a:r>
            <a:r>
              <a:rPr lang="en-US" altLang="zh-CN" dirty="0" smtClean="0"/>
              <a:t>"</a:t>
            </a:r>
            <a:r>
              <a:rPr lang="zh-CN" altLang="en-US" dirty="0" smtClean="0"/>
              <a:t>一词有</a:t>
            </a:r>
            <a:r>
              <a:rPr lang="en-US" altLang="zh-CN" dirty="0" smtClean="0"/>
              <a:t>"</a:t>
            </a:r>
            <a:r>
              <a:rPr lang="zh-CN" altLang="en-US" dirty="0" smtClean="0"/>
              <a:t>随具体情境而变</a:t>
            </a:r>
            <a:r>
              <a:rPr lang="en-US" altLang="zh-CN" dirty="0" smtClean="0"/>
              <a:t>"</a:t>
            </a:r>
            <a:r>
              <a:rPr lang="zh-CN" altLang="en-US" dirty="0" smtClean="0"/>
              <a:t>或</a:t>
            </a:r>
            <a:r>
              <a:rPr lang="en-US" altLang="zh-CN" dirty="0" smtClean="0"/>
              <a:t>"</a:t>
            </a:r>
            <a:r>
              <a:rPr lang="zh-CN" altLang="en-US" dirty="0" smtClean="0"/>
              <a:t>依具体情况而定的意思</a:t>
            </a:r>
            <a:r>
              <a:rPr lang="en-US" altLang="zh-CN" dirty="0" smtClean="0"/>
              <a:t>"</a:t>
            </a:r>
            <a:r>
              <a:rPr lang="zh-CN" altLang="en-US" dirty="0" smtClean="0"/>
              <a:t>。领导权变理论主要研究与领导行为有关的情境因素对领导效力的潜在影响。该理论认为，在不同的情境中，不同的领导行为有不同的效果，所以又被称为领导情境理论。</a:t>
            </a:r>
            <a:endParaRPr lang="en-US" altLang="zh-CN" dirty="0" smtClean="0"/>
          </a:p>
          <a:p>
            <a:pPr>
              <a:lnSpc>
                <a:spcPct val="110000"/>
              </a:lnSpc>
            </a:pPr>
            <a:r>
              <a:rPr lang="zh-CN" altLang="en-US" dirty="0" smtClean="0"/>
              <a:t>的中心思想是</a:t>
            </a:r>
            <a:r>
              <a:rPr lang="en-US" altLang="zh-CN" dirty="0" smtClean="0"/>
              <a:t>:①</a:t>
            </a:r>
            <a:r>
              <a:rPr lang="zh-CN" altLang="en-US" dirty="0" smtClean="0"/>
              <a:t>企业组织是社会大系统中的一个开放型的</a:t>
            </a:r>
            <a:r>
              <a:rPr lang="zh-CN" altLang="en-US" dirty="0" smtClean="0">
                <a:hlinkClick r:id="rId2"/>
              </a:rPr>
              <a:t>子系统</a:t>
            </a:r>
            <a:r>
              <a:rPr lang="zh-CN" altLang="en-US" dirty="0" smtClean="0"/>
              <a:t>，受环境的影响。因此，必须根据企业组织在社会大系统中的处境和作用，采取相应的</a:t>
            </a:r>
            <a:r>
              <a:rPr lang="zh-CN" altLang="en-US" dirty="0" smtClean="0">
                <a:hlinkClick r:id="rId3"/>
              </a:rPr>
              <a:t>组织管理</a:t>
            </a:r>
            <a:r>
              <a:rPr lang="zh-CN" altLang="en-US" dirty="0" smtClean="0"/>
              <a:t>措施，从而保持对环境的最佳适应。②组织的活动是在不断变动的条件下以</a:t>
            </a:r>
            <a:r>
              <a:rPr lang="zh-CN" altLang="en-US" dirty="0" smtClean="0">
                <a:hlinkClick r:id="rId4"/>
              </a:rPr>
              <a:t>反馈</a:t>
            </a:r>
            <a:r>
              <a:rPr lang="zh-CN" altLang="en-US" dirty="0" smtClean="0"/>
              <a:t>形式趋向</a:t>
            </a:r>
            <a:r>
              <a:rPr lang="zh-CN" altLang="en-US" dirty="0" smtClean="0">
                <a:hlinkClick r:id="rId5"/>
              </a:rPr>
              <a:t>组织目标</a:t>
            </a:r>
            <a:r>
              <a:rPr lang="zh-CN" altLang="en-US" dirty="0" smtClean="0"/>
              <a:t>的过程。因此，必须根据组织的近远期目标以及当时的条件，采取依势而行的</a:t>
            </a:r>
            <a:r>
              <a:rPr lang="zh-CN" altLang="en-US" dirty="0" smtClean="0">
                <a:hlinkClick r:id="rId6"/>
              </a:rPr>
              <a:t>管理方式</a:t>
            </a:r>
            <a:r>
              <a:rPr lang="zh-CN" altLang="en-US" dirty="0" smtClean="0"/>
              <a:t>。③管理的</a:t>
            </a:r>
            <a:r>
              <a:rPr lang="zh-CN" altLang="en-US" dirty="0" smtClean="0">
                <a:hlinkClick r:id="rId7"/>
              </a:rPr>
              <a:t>功效</a:t>
            </a:r>
            <a:r>
              <a:rPr lang="zh-CN" altLang="en-US" dirty="0" smtClean="0"/>
              <a:t>体现在管理活动和组织的各要素相互作用的过程中。因此，必须根据组织的各要素的关系类型及各要素与管理活动之间相互作用时的一定</a:t>
            </a:r>
            <a:r>
              <a:rPr lang="zh-CN" altLang="en-US" dirty="0" smtClean="0">
                <a:hlinkClick r:id="rId8"/>
              </a:rPr>
              <a:t>函数关系</a:t>
            </a:r>
            <a:r>
              <a:rPr lang="zh-CN" altLang="en-US" dirty="0" smtClean="0"/>
              <a:t>来确定不同的</a:t>
            </a:r>
            <a:r>
              <a:rPr lang="zh-CN" altLang="en-US" dirty="0" smtClean="0">
                <a:hlinkClick r:id="rId6"/>
              </a:rPr>
              <a:t>管理方式</a:t>
            </a:r>
            <a:r>
              <a:rPr lang="zh-CN" altLang="en-US" dirty="0" smtClean="0"/>
              <a:t>。</a:t>
            </a:r>
            <a:endParaRPr lang="en-US" altLang="zh-CN" dirty="0" smtClean="0"/>
          </a:p>
          <a:p>
            <a:pPr>
              <a:lnSpc>
                <a:spcPct val="110000"/>
              </a:lnSpc>
            </a:pPr>
            <a:r>
              <a:rPr lang="zh-CN" altLang="en-US" dirty="0" smtClean="0"/>
              <a:t>领导权变理论</a:t>
            </a:r>
            <a:r>
              <a:rPr lang="en-US" altLang="zh-CN" dirty="0" smtClean="0"/>
              <a:t>(Contingency Theory)</a:t>
            </a:r>
            <a:r>
              <a:rPr lang="zh-CN" altLang="en-US" dirty="0" smtClean="0"/>
              <a:t>的核心概念是指世界上没有一成不变的管理模式。</a:t>
            </a:r>
            <a:r>
              <a:rPr lang="zh-CN" altLang="en-US" dirty="0" smtClean="0">
                <a:hlinkClick r:id="rId9"/>
              </a:rPr>
              <a:t>管理</a:t>
            </a:r>
            <a:r>
              <a:rPr lang="zh-CN" altLang="en-US" dirty="0" smtClean="0"/>
              <a:t>与其说是一门理论，更不如说是一门实操性非常强的技术</a:t>
            </a:r>
            <a:r>
              <a:rPr lang="en-US" altLang="zh-CN" dirty="0" smtClean="0"/>
              <a:t>;</a:t>
            </a:r>
            <a:r>
              <a:rPr lang="zh-CN" altLang="en-US" dirty="0" smtClean="0"/>
              <a:t>与其说它是一门科学，更不如说它是一门艺术，</a:t>
            </a:r>
            <a:r>
              <a:rPr lang="zh-CN" altLang="en-US" dirty="0" smtClean="0">
                <a:hlinkClick r:id="rId10"/>
              </a:rPr>
              <a:t>权变管理</a:t>
            </a:r>
            <a:r>
              <a:rPr lang="zh-CN" altLang="en-US" dirty="0" smtClean="0"/>
              <a:t>能体现出艺术的成分。一名高明的领导者应是一个善变的人，即根据环境的不同而及时变换自己的领导方式。领导权变理论告诉</a:t>
            </a:r>
            <a:r>
              <a:rPr lang="zh-CN" altLang="en-US" dirty="0" smtClean="0">
                <a:hlinkClick r:id="rId11"/>
              </a:rPr>
              <a:t>管理者</a:t>
            </a:r>
            <a:r>
              <a:rPr lang="zh-CN" altLang="en-US" dirty="0" smtClean="0"/>
              <a:t>应不断地调整自己，使自己不失时机地适应外界的变化，或把自己放到一个适应自己的环境中。</a:t>
            </a:r>
            <a:endParaRPr lang="zh-CN" altLang="en-US" dirty="0"/>
          </a:p>
        </p:txBody>
      </p:sp>
    </p:spTree>
    <p:extLst>
      <p:ext uri="{BB962C8B-B14F-4D97-AF65-F5344CB8AC3E}">
        <p14:creationId xmlns:p14="http://schemas.microsoft.com/office/powerpoint/2010/main" val="22974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占位符 159745"/>
          <p:cNvSpPr>
            <a:spLocks noGrp="1"/>
          </p:cNvSpPr>
          <p:nvPr>
            <p:ph type="body" idx="1"/>
          </p:nvPr>
        </p:nvSpPr>
        <p:spPr>
          <a:xfrm>
            <a:off x="1992313" y="836614"/>
            <a:ext cx="8229600" cy="4530725"/>
          </a:xfrm>
        </p:spPr>
        <p:txBody>
          <a:bodyPr>
            <a:normAutofit fontScale="92500" lnSpcReduction="10000"/>
          </a:bodyPr>
          <a:lstStyle/>
          <a:p>
            <a:pPr algn="ctr" eaLnBrk="1" hangingPunct="1">
              <a:buFont typeface="Wingdings" panose="05000000000000000000" pitchFamily="2" charset="2"/>
              <a:buNone/>
              <a:defRPr/>
            </a:pPr>
            <a:r>
              <a:rPr lang="zh-CN" altLang="en-US" noProof="1" smtClean="0"/>
              <a:t>群体决策</a:t>
            </a:r>
            <a:endParaRPr lang="zh-CN" altLang="en-US" noProof="1"/>
          </a:p>
          <a:p>
            <a:pPr eaLnBrk="1" hangingPunct="1">
              <a:buFont typeface="Wingdings" panose="05000000000000000000" pitchFamily="2" charset="2"/>
              <a:buNone/>
              <a:defRPr/>
            </a:pPr>
            <a:r>
              <a:rPr lang="zh-CN" altLang="en-US" noProof="1"/>
              <a:t>一、群体决策的形式</a:t>
            </a:r>
          </a:p>
          <a:p>
            <a:pPr eaLnBrk="1" hangingPunct="1">
              <a:buFont typeface="Wingdings" panose="05000000000000000000" pitchFamily="2" charset="2"/>
              <a:buNone/>
              <a:defRPr/>
            </a:pPr>
            <a:r>
              <a:rPr lang="zh-CN" altLang="en-US" noProof="1"/>
              <a:t>     互动小组</a:t>
            </a:r>
          </a:p>
          <a:p>
            <a:pPr eaLnBrk="1" hangingPunct="1">
              <a:buFont typeface="Wingdings" panose="05000000000000000000" pitchFamily="2" charset="2"/>
              <a:buNone/>
              <a:defRPr/>
            </a:pPr>
            <a:r>
              <a:rPr lang="zh-CN" altLang="en-US" noProof="1"/>
              <a:t>    德尔菲小组</a:t>
            </a:r>
          </a:p>
          <a:p>
            <a:pPr eaLnBrk="1" hangingPunct="1">
              <a:buFont typeface="Wingdings" panose="05000000000000000000" pitchFamily="2" charset="2"/>
              <a:buNone/>
              <a:defRPr/>
            </a:pPr>
            <a:r>
              <a:rPr lang="zh-CN" altLang="en-US" noProof="1"/>
              <a:t>    </a:t>
            </a:r>
            <a:r>
              <a:rPr lang="zh-CN" altLang="en-US" noProof="1"/>
              <a:t>名义</a:t>
            </a:r>
            <a:r>
              <a:rPr lang="zh-CN" altLang="en-US" noProof="1" smtClean="0"/>
              <a:t>小组</a:t>
            </a:r>
            <a:endParaRPr lang="en-US" altLang="zh-CN" noProof="1" smtClean="0"/>
          </a:p>
          <a:p>
            <a:r>
              <a:rPr lang="zh-CN" altLang="en-US" dirty="0" smtClean="0"/>
              <a:t>环境信息、个人偏好、方案评价方法是一个决策好坏的关键。而这些又与个人的经验和对问题的理解有关，特别是对于复杂的决策问题，不仅涉及到多目标、不确定性、时间动态性、竞争性，而且个人的能力已远远</a:t>
            </a:r>
            <a:r>
              <a:rPr lang="zh-CN" altLang="en-US" dirty="0"/>
              <a:t>达不到要求，为此需要发挥集体的智慧，由多人参与</a:t>
            </a:r>
            <a:r>
              <a:rPr lang="zh-CN" altLang="en-US" dirty="0" smtClean="0"/>
              <a:t>决策分析，</a:t>
            </a:r>
            <a:r>
              <a:rPr lang="zh-CN" altLang="en-US" dirty="0"/>
              <a:t>这些</a:t>
            </a:r>
            <a:r>
              <a:rPr lang="zh-CN" altLang="en-US" dirty="0" smtClean="0"/>
              <a:t>参与决策的人，我们称之为决策群体，群体成员制订决策的整个过程就称为群体决策</a:t>
            </a:r>
          </a:p>
          <a:p>
            <a:pPr eaLnBrk="1" hangingPunct="1">
              <a:buFont typeface="Wingdings" panose="05000000000000000000" pitchFamily="2" charset="2"/>
              <a:buNone/>
              <a:defRPr/>
            </a:pPr>
            <a:endParaRPr lang="zh-CN" altLang="en-US" b="1" noProof="1">
              <a:solidFill>
                <a:srgbClr val="FFFF00"/>
              </a:solidFill>
            </a:endParaRPr>
          </a:p>
          <a:p>
            <a:pPr eaLnBrk="1" hangingPunct="1">
              <a:buFont typeface="Wingdings" panose="05000000000000000000" pitchFamily="2" charset="2"/>
              <a:buNone/>
              <a:defRPr/>
            </a:pPr>
            <a:endParaRPr lang="zh-CN" altLang="en-US" noProof="1"/>
          </a:p>
        </p:txBody>
      </p:sp>
      <p:sp>
        <p:nvSpPr>
          <p:cNvPr id="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85D703CE-08A8-40C5-8620-B33D53D455F8}" type="slidenum">
              <a:rPr lang="zh-CN" altLang="en-US" dirty="0" smtClean="0"/>
              <a:pPr>
                <a:defRPr/>
              </a:pPr>
              <a:t>7</a:t>
            </a:fld>
            <a:endParaRPr lang="zh-CN" altLang="en-US" smtClean="0"/>
          </a:p>
        </p:txBody>
      </p:sp>
    </p:spTree>
    <p:extLst>
      <p:ext uri="{BB962C8B-B14F-4D97-AF65-F5344CB8AC3E}">
        <p14:creationId xmlns:p14="http://schemas.microsoft.com/office/powerpoint/2010/main" val="422402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60769"/>
          <p:cNvSpPr>
            <a:spLocks noGrp="1"/>
          </p:cNvSpPr>
          <p:nvPr>
            <p:ph type="title"/>
          </p:nvPr>
        </p:nvSpPr>
        <p:spPr>
          <a:xfrm>
            <a:off x="1992313" y="692150"/>
            <a:ext cx="8229600" cy="1143000"/>
          </a:xfrm>
        </p:spPr>
        <p:txBody>
          <a:bodyPr>
            <a:normAutofit/>
          </a:bodyPr>
          <a:lstStyle/>
          <a:p>
            <a:pPr algn="l" eaLnBrk="1" hangingPunct="1">
              <a:defRPr/>
            </a:pPr>
            <a:r>
              <a:rPr lang="zh-CN" altLang="en-US" sz="2400" b="1" noProof="1">
                <a:latin typeface="+mn-lt"/>
                <a:ea typeface="楷体_GB2312" panose="02010609030101010101" pitchFamily="1" charset="-122"/>
                <a:cs typeface="+mn-cs"/>
              </a:rPr>
              <a:t>二、群体决策的优缺点</a:t>
            </a:r>
          </a:p>
        </p:txBody>
      </p:sp>
      <p:sp>
        <p:nvSpPr>
          <p:cNvPr id="160771" name="文本占位符 160770"/>
          <p:cNvSpPr>
            <a:spLocks noGrp="1"/>
          </p:cNvSpPr>
          <p:nvPr>
            <p:ph type="body" idx="1"/>
          </p:nvPr>
        </p:nvSpPr>
        <p:spPr>
          <a:xfrm>
            <a:off x="2063750" y="1989139"/>
            <a:ext cx="8229600" cy="4530725"/>
          </a:xfrm>
        </p:spPr>
        <p:txBody>
          <a:bodyPr>
            <a:normAutofit lnSpcReduction="10000"/>
          </a:bodyPr>
          <a:lstStyle/>
          <a:p>
            <a:pPr eaLnBrk="1" hangingPunct="1">
              <a:lnSpc>
                <a:spcPct val="85000"/>
              </a:lnSpc>
              <a:buFont typeface="Wingdings" panose="05000000000000000000" pitchFamily="2" charset="2"/>
              <a:buNone/>
              <a:defRPr/>
            </a:pPr>
            <a:r>
              <a:rPr lang="zh-CN" altLang="en-US" sz="2400" b="1" noProof="1"/>
              <a:t>      １、群体决策的优点</a:t>
            </a: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群体比个体有更广泛的知识和经验； 群众参与决 </a:t>
            </a: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策可增加群体成员为决策许诺的责任感。</a:t>
            </a: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没有人比所有人聪明。</a:t>
            </a:r>
          </a:p>
          <a:p>
            <a:pPr eaLnBrk="1" hangingPunct="1">
              <a:lnSpc>
                <a:spcPct val="85000"/>
              </a:lnSpc>
              <a:buFont typeface="Wingdings" panose="05000000000000000000" pitchFamily="2" charset="2"/>
              <a:buNone/>
              <a:defRPr/>
            </a:pPr>
            <a:r>
              <a:rPr lang="zh-CN" altLang="en-US" sz="2400" b="1" noProof="1"/>
              <a:t>      ２、群体决策的缺点</a:t>
            </a:r>
            <a:endParaRPr lang="zh-CN" altLang="en-US" sz="2400" b="1" noProof="1">
              <a:ea typeface="楷体_GB2312" panose="02010609030101010101" pitchFamily="1" charset="-122"/>
            </a:endParaRP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从众现象；</a:t>
            </a: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决策时间花费多于个人决策。</a:t>
            </a:r>
          </a:p>
          <a:p>
            <a:pPr eaLnBrk="1" hangingPunct="1">
              <a:lnSpc>
                <a:spcPct val="85000"/>
              </a:lnSpc>
              <a:buFont typeface="Wingdings" panose="05000000000000000000" pitchFamily="2" charset="2"/>
              <a:buNone/>
              <a:defRPr/>
            </a:pPr>
            <a:r>
              <a:rPr lang="zh-CN" altLang="en-US" sz="2400" b="1" noProof="1"/>
              <a:t>      ３、发挥群体决策的积极作用</a:t>
            </a:r>
            <a:endParaRPr lang="zh-CN" altLang="en-US" sz="2400" b="1" noProof="1">
              <a:ea typeface="楷体_GB2312" panose="02010609030101010101" pitchFamily="1" charset="-122"/>
            </a:endParaRP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群体决策的效益取决于主管人负的领导水平：</a:t>
            </a: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引导群体；</a:t>
            </a:r>
          </a:p>
          <a:p>
            <a:pPr eaLnBrk="1" hangingPunct="1">
              <a:lnSpc>
                <a:spcPct val="85000"/>
              </a:lnSpc>
              <a:buFont typeface="Wingdings" panose="05000000000000000000" pitchFamily="2" charset="2"/>
              <a:buNone/>
              <a:defRPr/>
            </a:pPr>
            <a:r>
              <a:rPr lang="zh-CN" altLang="en-US" sz="2400" b="1" noProof="1">
                <a:ea typeface="楷体_GB2312" panose="02010609030101010101" pitchFamily="1" charset="-122"/>
              </a:rPr>
              <a:t>            不滥用表决，勇于承担抉择和坚持实施的责任。</a:t>
            </a:r>
            <a:endParaRPr lang="zh-CN" altLang="en-US" noProof="1">
              <a:ea typeface="楷体_GB2312" panose="02010609030101010101" pitchFamily="1" charset="-122"/>
            </a:endParaRPr>
          </a:p>
          <a:p>
            <a:pPr eaLnBrk="1" hangingPunct="1">
              <a:defRPr/>
            </a:pPr>
            <a:endParaRPr lang="zh-CN" altLang="en-US" noProof="1"/>
          </a:p>
        </p:txBody>
      </p:sp>
      <p:sp>
        <p:nvSpPr>
          <p:cNvPr id="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BA979B05-5AEF-4B80-B536-9D946BF88C57}" type="slidenum">
              <a:rPr lang="zh-CN" altLang="en-US" dirty="0" smtClean="0"/>
              <a:pPr>
                <a:defRPr/>
              </a:pPr>
              <a:t>8</a:t>
            </a:fld>
            <a:endParaRPr lang="zh-CN" altLang="en-US" smtClean="0"/>
          </a:p>
        </p:txBody>
      </p:sp>
    </p:spTree>
    <p:extLst>
      <p:ext uri="{BB962C8B-B14F-4D97-AF65-F5344CB8AC3E}">
        <p14:creationId xmlns:p14="http://schemas.microsoft.com/office/powerpoint/2010/main" val="113255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6346" y="365126"/>
            <a:ext cx="9197454" cy="153490"/>
          </a:xfrm>
        </p:spPr>
        <p:txBody>
          <a:bodyPr>
            <a:normAutofit fontScale="90000"/>
          </a:bodyPr>
          <a:lstStyle/>
          <a:p>
            <a:r>
              <a:rPr lang="zh-CN" altLang="en-US" dirty="0" smtClean="0"/>
              <a:t>优点</a:t>
            </a:r>
            <a:endParaRPr lang="zh-CN" altLang="en-US" dirty="0"/>
          </a:p>
        </p:txBody>
      </p:sp>
      <p:sp>
        <p:nvSpPr>
          <p:cNvPr id="3" name="内容占位符 2"/>
          <p:cNvSpPr>
            <a:spLocks noGrp="1"/>
          </p:cNvSpPr>
          <p:nvPr>
            <p:ph idx="1"/>
          </p:nvPr>
        </p:nvSpPr>
        <p:spPr>
          <a:xfrm>
            <a:off x="838200" y="832513"/>
            <a:ext cx="10515600" cy="5344450"/>
          </a:xfrm>
        </p:spPr>
        <p:txBody>
          <a:bodyPr>
            <a:normAutofit fontScale="85000" lnSpcReduction="20000"/>
          </a:bodyPr>
          <a:lstStyle/>
          <a:p>
            <a:r>
              <a:rPr lang="zh-CN" altLang="en-US" b="1" dirty="0" smtClean="0"/>
              <a:t>群体决策有利于集中不同领域专家的智慧</a:t>
            </a:r>
            <a:r>
              <a:rPr lang="zh-CN" altLang="en-US" dirty="0" smtClean="0"/>
              <a:t>，应付日益复杂的决策问题。通过这些专家的广泛参与，专家们可以对决策问题提出建设性意见，有利于在决策方案得以贯彻实施之前，发现其中存在的问题，提高决策的针对性。</a:t>
            </a:r>
          </a:p>
          <a:p>
            <a:r>
              <a:rPr lang="zh-CN" altLang="en-US" b="1" dirty="0" smtClean="0"/>
              <a:t>群体决策能够利用更多的知识优势</a:t>
            </a:r>
            <a:r>
              <a:rPr lang="zh-CN" altLang="en-US" dirty="0" smtClean="0"/>
              <a:t>，借助于更多的信息，形成更多的可行性方案。由于决策群体的成员来自不同的部门，从事不同的工作，熟悉不同的知识，掌握不同的信息，容易形成互补性，进而挖掘出更多的令人满意的行动方案。</a:t>
            </a:r>
          </a:p>
          <a:p>
            <a:r>
              <a:rPr lang="zh-CN" altLang="en-US" b="1" dirty="0" smtClean="0"/>
              <a:t>群体决策还有利于充分利用其成员不同的教育程度、经验和背景</a:t>
            </a:r>
            <a:r>
              <a:rPr lang="zh-CN" altLang="en-US" dirty="0" smtClean="0"/>
              <a:t>。具有不同背景、经验的不同成员在选测收集的信息、要解决的问题的类型和解决问题的思路上往往都有很大差异，他们的广泛参与有利于提高决策时考虑问题的全面性，提高决策的科学性。</a:t>
            </a:r>
          </a:p>
          <a:p>
            <a:r>
              <a:rPr lang="zh-CN" altLang="en-US" b="1" dirty="0" smtClean="0"/>
              <a:t>群体决策提供了决策的可接受性，</a:t>
            </a:r>
            <a:r>
              <a:rPr lang="zh-CN" altLang="en-US" dirty="0" smtClean="0"/>
              <a:t>有助于决策的顺利实施。由于决策群体的成员具有广泛的代表性，所形成的决策是在综合各成员意见的基础上形成的对问题的趋于一致的看法，因而有利于有关部门或人员的理解和接受，在实施中也容易得到有关部门的相互支持与配合。从而在很大程度上有利于提高决策实施的质量。</a:t>
            </a:r>
          </a:p>
          <a:p>
            <a:r>
              <a:rPr lang="zh-CN" altLang="en-US" b="1" dirty="0" smtClean="0"/>
              <a:t>另外，群体决策使人们勇于承担风险</a:t>
            </a:r>
            <a:r>
              <a:rPr lang="zh-CN" altLang="en-US" dirty="0" smtClean="0"/>
              <a:t>。有关研究表明，在群体决策中，许多人都比个人更勇于承担风险。</a:t>
            </a:r>
          </a:p>
          <a:p>
            <a:endParaRPr lang="zh-CN" altLang="en-US" dirty="0"/>
          </a:p>
        </p:txBody>
      </p:sp>
    </p:spTree>
    <p:extLst>
      <p:ext uri="{BB962C8B-B14F-4D97-AF65-F5344CB8AC3E}">
        <p14:creationId xmlns:p14="http://schemas.microsoft.com/office/powerpoint/2010/main" val="12806329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1939</Words>
  <Application>Microsoft Office PowerPoint</Application>
  <PresentationFormat>宽屏</PresentationFormat>
  <Paragraphs>72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楷体_GB2312</vt:lpstr>
      <vt:lpstr>宋体</vt:lpstr>
      <vt:lpstr>Arial</vt:lpstr>
      <vt:lpstr>Calibri</vt:lpstr>
      <vt:lpstr>Calibri Light</vt:lpstr>
      <vt:lpstr>Symbol</vt:lpstr>
      <vt:lpstr>Times New Roman</vt:lpstr>
      <vt:lpstr>Wingdings</vt:lpstr>
      <vt:lpstr>Office 主题</vt:lpstr>
      <vt:lpstr>PowerPoint 演示文稿</vt:lpstr>
      <vt:lpstr>权力类型</vt:lpstr>
      <vt:lpstr>PowerPoint 演示文稿</vt:lpstr>
      <vt:lpstr>PowerPoint 演示文稿</vt:lpstr>
      <vt:lpstr>PowerPoint 演示文稿</vt:lpstr>
      <vt:lpstr>领导权变理论</vt:lpstr>
      <vt:lpstr>PowerPoint 演示文稿</vt:lpstr>
      <vt:lpstr>二、群体决策的优缺点</vt:lpstr>
      <vt:lpstr>优点</vt:lpstr>
      <vt:lpstr>缺点 </vt:lpstr>
      <vt:lpstr>PowerPoint 演示文稿</vt:lpstr>
      <vt:lpstr>创新与其他职能间的关系</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TT</dc:creator>
  <cp:lastModifiedBy>TT</cp:lastModifiedBy>
  <cp:revision>3</cp:revision>
  <dcterms:created xsi:type="dcterms:W3CDTF">2017-05-24T12:58:33Z</dcterms:created>
  <dcterms:modified xsi:type="dcterms:W3CDTF">2017-05-24T13:22:16Z</dcterms:modified>
</cp:coreProperties>
</file>