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65" r:id="rId7"/>
    <p:sldId id="262" r:id="rId8"/>
    <p:sldId id="259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BDA9E2F-778E-45F5-B9A4-A3A2E020FA54}" type="datetimeFigureOut">
              <a:rPr lang="zh-CN" altLang="en-US" smtClean="0"/>
              <a:t>2020-8-13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15C016D-920C-4C10-8882-C26A4482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356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9E2F-778E-45F5-B9A4-A3A2E020FA54}" type="datetimeFigureOut">
              <a:rPr lang="zh-CN" altLang="en-US" smtClean="0"/>
              <a:t>2020-8-13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16D-920C-4C10-8882-C26A4482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14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9E2F-778E-45F5-B9A4-A3A2E020FA54}" type="datetimeFigureOut">
              <a:rPr lang="zh-CN" altLang="en-US" smtClean="0"/>
              <a:t>2020-8-13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16D-920C-4C10-8882-C26A4482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568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9E2F-778E-45F5-B9A4-A3A2E020FA54}" type="datetimeFigureOut">
              <a:rPr lang="zh-CN" altLang="en-US" smtClean="0"/>
              <a:t>2020-8-13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16D-920C-4C10-8882-C26A4482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35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9E2F-778E-45F5-B9A4-A3A2E020FA54}" type="datetimeFigureOut">
              <a:rPr lang="zh-CN" altLang="en-US" smtClean="0"/>
              <a:t>2020-8-13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16D-920C-4C10-8882-C26A4482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555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9E2F-778E-45F5-B9A4-A3A2E020FA54}" type="datetimeFigureOut">
              <a:rPr lang="zh-CN" altLang="en-US" smtClean="0"/>
              <a:t>2020-8-13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16D-920C-4C10-8882-C26A4482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892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9E2F-778E-45F5-B9A4-A3A2E020FA54}" type="datetimeFigureOut">
              <a:rPr lang="zh-CN" altLang="en-US" smtClean="0"/>
              <a:t>2020-8-13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16D-920C-4C10-8882-C26A4482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207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9E2F-778E-45F5-B9A4-A3A2E020FA54}" type="datetimeFigureOut">
              <a:rPr lang="zh-CN" altLang="en-US" smtClean="0"/>
              <a:t>2020-8-13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16D-920C-4C10-8882-C26A4482A5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692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9E2F-778E-45F5-B9A4-A3A2E020FA54}" type="datetimeFigureOut">
              <a:rPr lang="zh-CN" altLang="en-US" smtClean="0"/>
              <a:t>2020-8-13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16D-920C-4C10-8882-C26A4482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76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9E2F-778E-45F5-B9A4-A3A2E020FA54}" type="datetimeFigureOut">
              <a:rPr lang="zh-CN" altLang="en-US" smtClean="0"/>
              <a:t>2020-8-13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16D-920C-4C10-8882-C26A4482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60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9E2F-778E-45F5-B9A4-A3A2E020FA54}" type="datetimeFigureOut">
              <a:rPr lang="zh-CN" altLang="en-US" smtClean="0"/>
              <a:t>2020-8-13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16D-920C-4C10-8882-C26A4482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55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9E2F-778E-45F5-B9A4-A3A2E020FA54}" type="datetimeFigureOut">
              <a:rPr lang="zh-CN" altLang="en-US" smtClean="0"/>
              <a:t>2020-8-13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16D-920C-4C10-8882-C26A4482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90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9E2F-778E-45F5-B9A4-A3A2E020FA54}" type="datetimeFigureOut">
              <a:rPr lang="zh-CN" altLang="en-US" smtClean="0"/>
              <a:t>2020-8-13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16D-920C-4C10-8882-C26A4482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54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9E2F-778E-45F5-B9A4-A3A2E020FA54}" type="datetimeFigureOut">
              <a:rPr lang="zh-CN" altLang="en-US" smtClean="0"/>
              <a:t>2020-8-13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16D-920C-4C10-8882-C26A4482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7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9E2F-778E-45F5-B9A4-A3A2E020FA54}" type="datetimeFigureOut">
              <a:rPr lang="zh-CN" altLang="en-US" smtClean="0"/>
              <a:t>2020-8-13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16D-920C-4C10-8882-C26A4482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7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9E2F-778E-45F5-B9A4-A3A2E020FA54}" type="datetimeFigureOut">
              <a:rPr lang="zh-CN" altLang="en-US" smtClean="0"/>
              <a:t>2020-8-13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16D-920C-4C10-8882-C26A4482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74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9E2F-778E-45F5-B9A4-A3A2E020FA54}" type="datetimeFigureOut">
              <a:rPr lang="zh-CN" altLang="en-US" smtClean="0"/>
              <a:t>2020-8-13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16D-920C-4C10-8882-C26A4482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36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DA9E2F-778E-45F5-B9A4-A3A2E020FA54}" type="datetimeFigureOut">
              <a:rPr lang="zh-CN" altLang="en-US" smtClean="0"/>
              <a:t>2020-8-13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5C016D-920C-4C10-8882-C26A4482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456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01296-F2CF-4E72-99D2-7D49F718F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0222" y="1007536"/>
            <a:ext cx="7197726" cy="2421464"/>
          </a:xfrm>
        </p:spPr>
        <p:txBody>
          <a:bodyPr/>
          <a:lstStyle/>
          <a:p>
            <a:r>
              <a:rPr lang="zh-CN" altLang="en-US" dirty="0"/>
              <a:t>迭代</a:t>
            </a:r>
            <a:r>
              <a:rPr lang="en-US" altLang="zh-CN" dirty="0"/>
              <a:t>3</a:t>
            </a:r>
            <a:r>
              <a:rPr lang="zh-CN" altLang="en-US" dirty="0"/>
              <a:t>展示与项目总结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D79836-ECD9-4B99-B328-9CC02834F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9843" y="4187769"/>
            <a:ext cx="7197726" cy="2421464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TEAM:  Kiki and </a:t>
            </a:r>
            <a:r>
              <a:rPr lang="en-US" altLang="zh-CN" dirty="0" err="1"/>
              <a:t>chuchu</a:t>
            </a:r>
            <a:r>
              <a:rPr lang="en-US" altLang="zh-CN" dirty="0"/>
              <a:t> </a:t>
            </a:r>
          </a:p>
          <a:p>
            <a:pPr algn="ctr"/>
            <a:r>
              <a:rPr lang="en-US" altLang="zh-CN" dirty="0"/>
              <a:t>171250538 </a:t>
            </a:r>
            <a:r>
              <a:rPr lang="zh-CN" altLang="en-US" dirty="0"/>
              <a:t>周际宇</a:t>
            </a:r>
            <a:endParaRPr lang="en-US" altLang="zh-CN" dirty="0"/>
          </a:p>
          <a:p>
            <a:pPr algn="ctr"/>
            <a:r>
              <a:rPr lang="en-US" altLang="zh-CN" dirty="0"/>
              <a:t>171250539 </a:t>
            </a:r>
            <a:r>
              <a:rPr lang="zh-CN" altLang="en-US" dirty="0"/>
              <a:t>潘祺阳</a:t>
            </a:r>
            <a:endParaRPr lang="en-US" altLang="zh-CN" dirty="0"/>
          </a:p>
          <a:p>
            <a:pPr algn="ctr"/>
            <a:r>
              <a:rPr lang="en-US" altLang="zh-CN" dirty="0"/>
              <a:t>171250548 </a:t>
            </a:r>
            <a:r>
              <a:rPr lang="zh-CN" altLang="en-US" dirty="0"/>
              <a:t>胡煜之</a:t>
            </a:r>
            <a:endParaRPr lang="en-US" altLang="zh-CN" dirty="0"/>
          </a:p>
          <a:p>
            <a:pPr algn="ctr"/>
            <a:r>
              <a:rPr lang="en-US" altLang="zh-CN" dirty="0"/>
              <a:t>171250676 </a:t>
            </a:r>
            <a:r>
              <a:rPr lang="zh-CN" altLang="en-US" dirty="0"/>
              <a:t>李天宇</a:t>
            </a:r>
          </a:p>
        </p:txBody>
      </p:sp>
    </p:spTree>
    <p:extLst>
      <p:ext uri="{BB962C8B-B14F-4D97-AF65-F5344CB8AC3E}">
        <p14:creationId xmlns:p14="http://schemas.microsoft.com/office/powerpoint/2010/main" val="1650247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2C467-9F62-4C35-BF73-EFF4CA537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260" y="1894788"/>
            <a:ext cx="5910606" cy="3073138"/>
          </a:xfrm>
        </p:spPr>
        <p:txBody>
          <a:bodyPr/>
          <a:lstStyle/>
          <a:p>
            <a:r>
              <a:rPr lang="en-US" altLang="zh-CN" dirty="0"/>
              <a:t>Thanking for watching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22369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B3AC8-6163-4BFA-9B2B-5A9C018AC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zh-CN" altLang="en-US" dirty="0"/>
              <a:t>一、深入方向的选择过程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72DB34-03A0-4FFE-A4E9-063B355FD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801279"/>
            <a:ext cx="10607510" cy="5910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/>
              <a:t>最终选择的方向：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1900" dirty="0"/>
              <a:t>1.</a:t>
            </a:r>
            <a:r>
              <a:rPr lang="zh-CN" altLang="en-US" sz="1900" dirty="0"/>
              <a:t>学术关系</a:t>
            </a:r>
            <a:r>
              <a:rPr lang="en-US" altLang="zh-CN" sz="1900" dirty="0"/>
              <a:t>(</a:t>
            </a:r>
            <a:r>
              <a:rPr lang="zh-CN" altLang="en-US" sz="1900" dirty="0"/>
              <a:t>合作</a:t>
            </a:r>
            <a:r>
              <a:rPr lang="en-US" altLang="zh-CN" sz="1900" dirty="0"/>
              <a:t>)</a:t>
            </a:r>
            <a:r>
              <a:rPr lang="zh-CN" altLang="en-US" sz="1900" dirty="0"/>
              <a:t>预测</a:t>
            </a:r>
          </a:p>
          <a:p>
            <a:pPr marL="0" indent="0">
              <a:buNone/>
            </a:pPr>
            <a:r>
              <a:rPr lang="en-US" altLang="zh-CN" sz="1900" dirty="0"/>
              <a:t>2.</a:t>
            </a:r>
            <a:r>
              <a:rPr lang="zh-CN" altLang="en-US" sz="1900" dirty="0"/>
              <a:t>学术排名系统 </a:t>
            </a:r>
            <a:endParaRPr lang="en-US" altLang="zh-CN" sz="1900" dirty="0"/>
          </a:p>
          <a:p>
            <a:pPr marL="0" indent="0">
              <a:buNone/>
            </a:pPr>
            <a:r>
              <a:rPr lang="en-US" altLang="zh-CN" sz="1900" dirty="0"/>
              <a:t>3.</a:t>
            </a:r>
            <a:r>
              <a:rPr lang="zh-CN" altLang="en-US" sz="1900" dirty="0"/>
              <a:t>优化数据处理过程，强化关系图谱在系统中的作用（迭代三的主要工作）</a:t>
            </a:r>
            <a:endParaRPr lang="en-US" altLang="zh-CN" sz="1900" dirty="0"/>
          </a:p>
          <a:p>
            <a:pPr marL="0" indent="0">
              <a:buNone/>
            </a:pPr>
            <a:r>
              <a:rPr lang="zh-CN" altLang="en-US" sz="3200" dirty="0"/>
              <a:t>最初的选择：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提供高效爬虫，扩展数据源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学术排名系统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3200" dirty="0"/>
              <a:t>遇到的问题：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因种种原因，无法将爬虫集成到项目中，那也就不满足“提供高效爬虫”的要求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随着数据扩展，机构信息复杂度急剧增加，机构的合并去重几乎无法自动化实现，必须人工干预。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如果添加此功能，由谁来执行？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93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9582B-3B03-4E59-B762-CE1AB4CA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二、迭代</a:t>
            </a:r>
            <a:r>
              <a:rPr lang="en-US" altLang="zh-CN" dirty="0"/>
              <a:t>3</a:t>
            </a:r>
            <a:r>
              <a:rPr lang="zh-CN" altLang="en-US" dirty="0"/>
              <a:t>工作（一）</a:t>
            </a:r>
            <a:r>
              <a:rPr lang="en-US" altLang="zh-CN" dirty="0"/>
              <a:t>——</a:t>
            </a:r>
            <a:r>
              <a:rPr lang="zh-CN" altLang="en-US" sz="2400" dirty="0"/>
              <a:t>学术排名系统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91082B0-14F7-4FA5-B5BB-DA0F49BD9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050" y="1821028"/>
            <a:ext cx="4356193" cy="364966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3755ADD-D620-4691-BFBB-3B7E00677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983" y="34565"/>
            <a:ext cx="4180033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F05DDB6-FCBF-40DD-ABDD-B6E24FA423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002" y="1178519"/>
            <a:ext cx="8753180" cy="493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5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9582B-3B03-4E59-B762-CE1AB4CA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二、迭代</a:t>
            </a:r>
            <a:r>
              <a:rPr lang="en-US" altLang="zh-CN" dirty="0"/>
              <a:t>3</a:t>
            </a:r>
            <a:r>
              <a:rPr lang="zh-CN" altLang="en-US" dirty="0"/>
              <a:t>工作（一）</a:t>
            </a:r>
            <a:r>
              <a:rPr lang="en-US" altLang="zh-CN" dirty="0"/>
              <a:t>——</a:t>
            </a:r>
            <a:r>
              <a:rPr lang="zh-CN" altLang="en-US" sz="2400" dirty="0"/>
              <a:t>学术排名系统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1971F8B5-C63B-4BD5-93A1-9F45144C8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600" dirty="0"/>
              <a:t>迭代三的优化：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2000" dirty="0"/>
              <a:t>1.</a:t>
            </a:r>
            <a:r>
              <a:rPr lang="zh-CN" altLang="en-US" sz="2000" dirty="0"/>
              <a:t>迭代一迭代二虽然也有作者活跃度的排行，但是只是发文数量的排行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2.</a:t>
            </a:r>
            <a:r>
              <a:rPr lang="zh-CN" altLang="en-US" sz="2000" dirty="0"/>
              <a:t>迭代三重新定义了活跃度，考虑到活跃度实际上是发文数、发文被引用量、发文时间的一个函数，其中发文被引用量与发文时间和文章质量紧密相关。最终的计算公式为：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				Heat=</a:t>
            </a:r>
            <a:r>
              <a:rPr lang="zh-CN" altLang="en-US" sz="2000" dirty="0"/>
              <a:t>发文数</a:t>
            </a:r>
            <a:r>
              <a:rPr lang="en-US" altLang="zh-CN" sz="2000" dirty="0"/>
              <a:t>+ </a:t>
            </a:r>
            <a:r>
              <a:rPr lang="zh-CN" altLang="en-US" sz="2000" dirty="0"/>
              <a:t>∑ </a:t>
            </a:r>
            <a:r>
              <a:rPr lang="en-US" altLang="zh-CN" sz="2000" dirty="0"/>
              <a:t>{</a:t>
            </a:r>
            <a:r>
              <a:rPr lang="zh-CN" altLang="en-US" sz="2000" dirty="0"/>
              <a:t>（发文年份</a:t>
            </a:r>
            <a:r>
              <a:rPr lang="en-US" altLang="zh-CN" sz="2000" dirty="0"/>
              <a:t>-2000</a:t>
            </a:r>
            <a:r>
              <a:rPr lang="zh-CN" altLang="en-US" sz="2000" dirty="0"/>
              <a:t>）*（引用量</a:t>
            </a:r>
            <a:r>
              <a:rPr lang="en-US" altLang="zh-CN" sz="2000" dirty="0"/>
              <a:t>+1</a:t>
            </a:r>
            <a:r>
              <a:rPr lang="zh-CN" altLang="en-US" sz="2000" dirty="0"/>
              <a:t>）</a:t>
            </a:r>
            <a:r>
              <a:rPr lang="en-US" altLang="zh-CN" sz="2000" dirty="0"/>
              <a:t>}</a:t>
            </a:r>
            <a:br>
              <a:rPr lang="en-US" altLang="zh-CN" sz="2000" dirty="0"/>
            </a:b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94153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9582B-3B03-4E59-B762-CE1AB4CA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二、迭代</a:t>
            </a:r>
            <a:r>
              <a:rPr lang="en-US" altLang="zh-CN" dirty="0"/>
              <a:t>3</a:t>
            </a:r>
            <a:r>
              <a:rPr lang="zh-CN" altLang="en-US" dirty="0"/>
              <a:t>工作（二）</a:t>
            </a:r>
            <a:r>
              <a:rPr lang="en-US" altLang="zh-CN" dirty="0"/>
              <a:t>——</a:t>
            </a:r>
            <a:r>
              <a:rPr lang="zh-CN" altLang="en-US" sz="2400" dirty="0"/>
              <a:t>强化关系图谱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1971F8B5-C63B-4BD5-93A1-9F45144C8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600" dirty="0"/>
              <a:t>迭代三的优化：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2000" dirty="0"/>
              <a:t>1.</a:t>
            </a:r>
            <a:r>
              <a:rPr lang="zh-CN" altLang="en-US" sz="2000" dirty="0"/>
              <a:t>迭代二时并不能称为关系图谱，只能说是关系图，实际上只是显示作者的合作人有哪些，甚至不能体现它们的合作强弱，也无法进行操作，毫无参考价值。只能说是为了</a:t>
            </a:r>
            <a:r>
              <a:rPr lang="en-US" altLang="zh-CN" sz="2000" dirty="0" err="1"/>
              <a:t>ddl</a:t>
            </a:r>
            <a:r>
              <a:rPr lang="zh-CN" altLang="en-US" sz="2000" dirty="0"/>
              <a:t>而放上去的一张图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2.</a:t>
            </a:r>
            <a:r>
              <a:rPr lang="zh-CN" altLang="en-US" sz="2000" dirty="0"/>
              <a:t>考虑到项目名称和用户需求，决定强化关系图谱在项目中的存在感，包括把整个关系图谱存入数据库中方便后续操作。同时，要求前端的展示能体现出关系图谱的作用，首先要具备可操作性，包括可缩放、可拖动、可悬停、可展示合作文章并直接跳转等；另外就是能直观展示合作关系强弱</a:t>
            </a:r>
            <a:br>
              <a:rPr lang="en-US" altLang="zh-CN" sz="2000" dirty="0"/>
            </a:b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6AB428-316D-4BCB-9363-B6FC673B0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387" y="175683"/>
            <a:ext cx="4467225" cy="37909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54682EC-101D-4491-BAA5-4DFB994A7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28" y="3429000"/>
            <a:ext cx="6542203" cy="330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9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9582B-3B03-4E59-B762-CE1AB4CA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二、迭代</a:t>
            </a:r>
            <a:r>
              <a:rPr lang="en-US" altLang="zh-CN" dirty="0"/>
              <a:t>3</a:t>
            </a:r>
            <a:r>
              <a:rPr lang="zh-CN" altLang="en-US" dirty="0"/>
              <a:t>工作（二）</a:t>
            </a:r>
            <a:r>
              <a:rPr lang="en-US" altLang="zh-CN" dirty="0"/>
              <a:t>——</a:t>
            </a:r>
            <a:r>
              <a:rPr lang="zh-CN" altLang="en-US" sz="2400" dirty="0"/>
              <a:t>优化数据处理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1971F8B5-C63B-4BD5-93A1-9F45144C8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600" dirty="0"/>
              <a:t>迭代三的优化：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2000" dirty="0"/>
              <a:t>1.</a:t>
            </a:r>
            <a:r>
              <a:rPr lang="zh-CN" altLang="en-US" sz="2000" dirty="0"/>
              <a:t>引入</a:t>
            </a:r>
            <a:r>
              <a:rPr lang="en-US" altLang="zh-CN" sz="2000" dirty="0"/>
              <a:t>Stanford NLP</a:t>
            </a:r>
            <a:r>
              <a:rPr lang="zh-CN" altLang="en-US" sz="2000" dirty="0"/>
              <a:t>包，协助简化数据，主要是机构名的简化，方便进行去重等。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2.</a:t>
            </a:r>
            <a:r>
              <a:rPr lang="zh-CN" altLang="en-US" sz="2000" dirty="0"/>
              <a:t>尽可能地将机构归入地区，进行地区机构数量排名。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3.</a:t>
            </a:r>
            <a:r>
              <a:rPr lang="zh-CN" altLang="en-US" sz="2000" dirty="0"/>
              <a:t>经过修改</a:t>
            </a:r>
            <a:r>
              <a:rPr lang="en-US" altLang="zh-CN" sz="2000" dirty="0"/>
              <a:t>NLP</a:t>
            </a:r>
            <a:r>
              <a:rPr lang="zh-CN" altLang="en-US" sz="2000" dirty="0"/>
              <a:t>的配置项把本来需要跑几分钟的</a:t>
            </a:r>
            <a:r>
              <a:rPr lang="en-US" altLang="zh-CN" sz="2000" dirty="0" err="1"/>
              <a:t>py</a:t>
            </a:r>
            <a:r>
              <a:rPr lang="zh-CN" altLang="en-US" sz="2000" dirty="0"/>
              <a:t>脚本优化至十几秒（原</a:t>
            </a:r>
            <a:r>
              <a:rPr lang="en-US" altLang="zh-CN" sz="2000" dirty="0"/>
              <a:t>NLP</a:t>
            </a:r>
            <a:r>
              <a:rPr lang="zh-CN" altLang="en-US" sz="2000" dirty="0"/>
              <a:t>可以判断到</a:t>
            </a:r>
            <a:r>
              <a:rPr lang="en-US" altLang="zh-CN" sz="2000" dirty="0"/>
              <a:t>location</a:t>
            </a:r>
            <a:r>
              <a:rPr lang="zh-CN" altLang="en-US" sz="2000" dirty="0"/>
              <a:t>、</a:t>
            </a:r>
            <a:r>
              <a:rPr lang="en-US" altLang="zh-CN" sz="2000" dirty="0"/>
              <a:t>province</a:t>
            </a:r>
            <a:r>
              <a:rPr lang="zh-CN" altLang="en-US" sz="2000" dirty="0"/>
              <a:t>、</a:t>
            </a:r>
            <a:r>
              <a:rPr lang="en-US" altLang="zh-CN" sz="2000" dirty="0"/>
              <a:t>country</a:t>
            </a:r>
            <a:r>
              <a:rPr lang="zh-CN" altLang="en-US" sz="2000" dirty="0"/>
              <a:t>等。通过修改默认配置项，可以让它停在</a:t>
            </a:r>
            <a:r>
              <a:rPr lang="en-US" altLang="zh-CN" sz="2000" dirty="0"/>
              <a:t>location</a:t>
            </a:r>
            <a:r>
              <a:rPr lang="zh-CN" altLang="en-US" sz="2000" dirty="0"/>
              <a:t>即可，这是在自己修改的过程中发现的，网上无相关教程）</a:t>
            </a:r>
            <a:br>
              <a:rPr lang="en-US" altLang="zh-CN" sz="2000" dirty="0"/>
            </a:br>
            <a:r>
              <a:rPr lang="en-US" altLang="zh-CN" sz="2000" dirty="0"/>
              <a:t>4.</a:t>
            </a:r>
            <a:r>
              <a:rPr lang="zh-CN" altLang="en-US" sz="2000" dirty="0"/>
              <a:t>但仍有部分内容无法去重，以南大为例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8DC1A4-FB78-4D32-B46E-2066BB3D6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18" y="2142067"/>
            <a:ext cx="10456681" cy="72720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E0DF04E-CB5B-4D9D-A9DC-19ECD8844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235" y="1204078"/>
            <a:ext cx="4276725" cy="36957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40A3292-9864-49F6-BFAC-B5435D0A7E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774" y="2505669"/>
            <a:ext cx="9605913" cy="199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7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9582B-3B03-4E59-B762-CE1AB4CA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二、迭代</a:t>
            </a:r>
            <a:r>
              <a:rPr lang="en-US" altLang="zh-CN" dirty="0"/>
              <a:t>3</a:t>
            </a:r>
            <a:r>
              <a:rPr lang="zh-CN" altLang="en-US" dirty="0"/>
              <a:t>工作（三）</a:t>
            </a:r>
            <a:r>
              <a:rPr lang="en-US" altLang="zh-CN" dirty="0"/>
              <a:t>——</a:t>
            </a:r>
            <a:r>
              <a:rPr lang="zh-CN" altLang="en-US" sz="2400" dirty="0"/>
              <a:t>学术关系预测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1971F8B5-C63B-4BD5-93A1-9F45144C8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277572" cy="42493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600" dirty="0"/>
              <a:t>迭代三的新增内容：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2200" dirty="0"/>
              <a:t>1.</a:t>
            </a:r>
            <a:r>
              <a:rPr lang="zh-CN" altLang="en-US" sz="2200" dirty="0"/>
              <a:t>这是个依附于关系图谱的功能，实际上如果在关系图谱中存在着作者</a:t>
            </a:r>
            <a:r>
              <a:rPr lang="en-US" altLang="zh-CN" sz="2200" dirty="0"/>
              <a:t>A</a:t>
            </a:r>
            <a:r>
              <a:rPr lang="zh-CN" altLang="en-US" sz="2200" dirty="0"/>
              <a:t>到作者</a:t>
            </a:r>
            <a:r>
              <a:rPr lang="en-US" altLang="zh-CN" sz="2200" dirty="0"/>
              <a:t>B</a:t>
            </a:r>
            <a:r>
              <a:rPr lang="zh-CN" altLang="en-US" sz="2200" dirty="0"/>
              <a:t>的一条通路，就代表他们有合作的可能性。如果是直接存在关系（有过合作）且属于同一机构，则他们后续合作的可能性很高；如果存在间接关系（关系图谱中存在通路），则说明他们后续有合作的可能性，而通路越长，且其中的关系很弱，则这种可能性很低。根据这种思考，我们添加了学术关系预测功能，实际上它的逻辑就是在关系图谱中寻找通路，属于依附在学术关系图谱上的功能。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/>
              <a:t>2.</a:t>
            </a:r>
            <a:r>
              <a:rPr lang="zh-CN" altLang="en-US" sz="2200" dirty="0"/>
              <a:t>我们将这个功能添加在了关系图谱展示中，也因此我们削减关系图谱展示，原本的关系图谱是展示距离</a:t>
            </a:r>
            <a:r>
              <a:rPr lang="en-US" altLang="zh-CN" sz="2200" dirty="0"/>
              <a:t>&lt;=3</a:t>
            </a:r>
            <a:r>
              <a:rPr lang="zh-CN" altLang="en-US" sz="2200" dirty="0"/>
              <a:t>的所有关系，但这样导致展示的杂乱；在添加了这个功能后，我们从用户的角度思考，用户如果选择点开某个学者的主页，期望可以看到该作者的学术关系时，更关注直接的合作，已经他们未来合作的可能，所以我们削减了关系图谱的展示，而添加了他们合作的可能性</a:t>
            </a:r>
            <a:br>
              <a:rPr lang="en-US" altLang="zh-CN" sz="2000" dirty="0"/>
            </a:b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92438F-0845-497B-8773-7CA471DC3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627" y="1097907"/>
            <a:ext cx="9502219" cy="466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9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2C467-9F62-4C35-BF73-EFF4CA53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三、迭代三的反思与遗憾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CFE22-A702-40D2-B9C4-1F90DB071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013636"/>
          </a:xfrm>
        </p:spPr>
        <p:txBody>
          <a:bodyPr/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面对困难没有勇敢的克服：在开始进行数据扩充时，遇到了各种困难：开始时爬取了</a:t>
            </a:r>
            <a:r>
              <a:rPr lang="en-US" altLang="zh-CN" sz="2000" dirty="0"/>
              <a:t>1w</a:t>
            </a:r>
            <a:r>
              <a:rPr lang="zh-CN" altLang="en-US" sz="2000" dirty="0"/>
              <a:t>条数据，给数据处理尤其是机构处理带来很多问题，几乎无法自动化处理，必须人工辅助；爬取的时候遇到数据缺省导致中断；最终经过讨论放弃了扩充数据的方向。现在想来，这些问题也不是不能克服的。</a:t>
            </a:r>
            <a:endParaRPr lang="en-US" altLang="zh-CN" sz="2000" dirty="0"/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没有完成既定的目标，在迭代三开始前，组里讨论争论持续了</a:t>
            </a:r>
            <a:r>
              <a:rPr lang="en-US" altLang="zh-CN" sz="2000" dirty="0"/>
              <a:t>3,4</a:t>
            </a:r>
            <a:r>
              <a:rPr lang="zh-CN" altLang="en-US" sz="2000" dirty="0"/>
              <a:t>天，关于深入的方向与使用的技术。打算引入</a:t>
            </a:r>
            <a:r>
              <a:rPr lang="en-US" altLang="zh-CN" sz="2000" dirty="0"/>
              <a:t>ES</a:t>
            </a:r>
            <a:r>
              <a:rPr lang="zh-CN" altLang="en-US" sz="2000" dirty="0"/>
              <a:t>搜索引擎</a:t>
            </a:r>
            <a:r>
              <a:rPr lang="en-US" altLang="zh-CN" sz="2000" dirty="0"/>
              <a:t>(</a:t>
            </a:r>
            <a:r>
              <a:rPr lang="en-US" altLang="zh-CN" sz="2000" dirty="0" err="1"/>
              <a:t>ElasticSearch</a:t>
            </a:r>
            <a:r>
              <a:rPr lang="en-US" altLang="zh-CN" sz="2000" dirty="0"/>
              <a:t>)</a:t>
            </a:r>
            <a:r>
              <a:rPr lang="zh-CN" altLang="en-US" sz="2000" dirty="0"/>
              <a:t>优化迭代一的搜索功能，引入</a:t>
            </a:r>
            <a:r>
              <a:rPr lang="en-US" altLang="zh-CN" sz="2000" dirty="0"/>
              <a:t>spark </a:t>
            </a:r>
            <a:r>
              <a:rPr lang="en-US" altLang="zh-CN" sz="2000" dirty="0" err="1"/>
              <a:t>GraphX</a:t>
            </a:r>
            <a:r>
              <a:rPr lang="zh-CN" altLang="en-US" sz="2000" dirty="0"/>
              <a:t>进行图计算。但因为种种原因最终也没有成功放到项目中。</a:t>
            </a:r>
            <a:endParaRPr lang="en-US" altLang="zh-CN" sz="2000" dirty="0"/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 最后，要向几位评审老师和助教老师们说一声对不起，项目质量确实不过关，可以说很幼稚。但更要向你们说一声谢谢，谢谢你们耐心的检查与指导。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0398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2C467-9F62-4C35-BF73-EFF4CA537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6149" y="2350723"/>
            <a:ext cx="3499700" cy="1364704"/>
          </a:xfrm>
        </p:spPr>
        <p:txBody>
          <a:bodyPr/>
          <a:lstStyle/>
          <a:p>
            <a:r>
              <a:rPr lang="zh-CN" altLang="en-US" dirty="0"/>
              <a:t>四、提问环节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65D38C0-E53E-43B8-BBA5-2A3AC7DD7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6030798"/>
            <a:ext cx="10131425" cy="3649133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664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114</TotalTime>
  <Words>1027</Words>
  <Application>Microsoft Office PowerPoint</Application>
  <PresentationFormat>宽屏</PresentationFormat>
  <Paragraphs>43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天体</vt:lpstr>
      <vt:lpstr>迭代3展示与项目总结</vt:lpstr>
      <vt:lpstr>一、深入方向的选择过程</vt:lpstr>
      <vt:lpstr>二、迭代3工作（一）——学术排名系统</vt:lpstr>
      <vt:lpstr>二、迭代3工作（一）——学术排名系统</vt:lpstr>
      <vt:lpstr>二、迭代3工作（二）——强化关系图谱</vt:lpstr>
      <vt:lpstr>二、迭代3工作（二）——优化数据处理</vt:lpstr>
      <vt:lpstr>二、迭代3工作（三）——学术关系预测</vt:lpstr>
      <vt:lpstr>三、迭代三的反思与遗憾</vt:lpstr>
      <vt:lpstr>四、提问环节</vt:lpstr>
      <vt:lpstr>Thanking for watching！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迭代3展示与项目总结</dc:title>
  <dc:creator> </dc:creator>
  <cp:lastModifiedBy> </cp:lastModifiedBy>
  <cp:revision>12</cp:revision>
  <dcterms:created xsi:type="dcterms:W3CDTF">2020-08-13T11:33:39Z</dcterms:created>
  <dcterms:modified xsi:type="dcterms:W3CDTF">2020-08-13T13:28:06Z</dcterms:modified>
</cp:coreProperties>
</file>