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94155" y="2323465"/>
            <a:ext cx="1005459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基于</a:t>
            </a:r>
            <a:r>
              <a:rPr lang="en-US" altLang="zh-CN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ALC</a:t>
            </a:r>
            <a:r>
              <a:rPr lang="zh-CN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的多入口</a:t>
            </a:r>
            <a:r>
              <a:rPr lang="en-US" altLang="zh-CN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Android</a:t>
            </a:r>
            <a:r>
              <a:rPr lang="zh-CN" altLang="en-US" sz="72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应用测试方法</a:t>
            </a:r>
            <a:endParaRPr lang="zh-CN" altLang="en-US" sz="72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3230" y="5228590"/>
            <a:ext cx="903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191250100 </a:t>
            </a:r>
            <a:r>
              <a:rPr lang="zh-CN" altLang="en-US"/>
              <a:t>陆健成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030" y="2075180"/>
            <a:ext cx="101657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800"/>
              <a:t>活动启动模型（</a:t>
            </a:r>
            <a:r>
              <a:rPr lang="en-US" altLang="zh-CN" sz="2800"/>
              <a:t>ALM</a:t>
            </a:r>
            <a:r>
              <a:rPr lang="zh-CN" altLang="en-US" sz="2800"/>
              <a:t>）：五元组</a:t>
            </a:r>
            <a:r>
              <a:rPr lang="en-US" altLang="zh-CN" sz="2800"/>
              <a:t>M(entry,Nb,Ne,E,R)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entry:</a:t>
            </a:r>
            <a:r>
              <a:rPr lang="zh-CN" altLang="en-US" sz="2800"/>
              <a:t>根节点，测试入口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Nb:</a:t>
            </a:r>
            <a:r>
              <a:rPr lang="zh-CN" altLang="en-US" sz="2800"/>
              <a:t>基本属性相关节点，描述了基本属性及约束条件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Ne:</a:t>
            </a:r>
            <a:r>
              <a:rPr lang="zh-CN" altLang="en-US" sz="2800"/>
              <a:t>额外参数相关节点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E:</a:t>
            </a:r>
            <a:r>
              <a:rPr lang="zh-CN" altLang="en-US" sz="2800"/>
              <a:t>一组边，连接了同一条执行路径上的各个节点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R:</a:t>
            </a:r>
            <a:r>
              <a:rPr lang="zh-CN" altLang="en-US" sz="2800"/>
              <a:t>元组</a:t>
            </a:r>
            <a:r>
              <a:rPr lang="en-US" altLang="zh-CN" sz="2800"/>
              <a:t>(path,res),path:</a:t>
            </a:r>
            <a:r>
              <a:rPr lang="zh-CN" altLang="en-US" sz="2800"/>
              <a:t>节点列表</a:t>
            </a:r>
            <a:r>
              <a:rPr lang="en-US" altLang="zh-CN" sz="2800"/>
              <a:t>  res:</a:t>
            </a:r>
            <a:r>
              <a:rPr lang="zh-CN" altLang="en-US" sz="2800"/>
              <a:t>符合约束的结果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840740" y="5168900"/>
            <a:ext cx="792353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=&gt;</a:t>
            </a:r>
            <a:r>
              <a:rPr lang="zh-CN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转化为活动启动上下文（</a:t>
            </a:r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ALC)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285"/>
          </a:xfrm>
        </p:spPr>
        <p:txBody>
          <a:bodyPr/>
          <a:p>
            <a:r>
              <a:rPr lang="zh-CN"/>
              <a:t>各节点权重不同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50570" y="3580130"/>
            <a:ext cx="10515600" cy="260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自适应算法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862830" y="2916555"/>
            <a:ext cx="2233930" cy="500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50570" y="1866265"/>
            <a:ext cx="2764790" cy="556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自适应算法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50568" t="18556" r="11323" b="14806"/>
          <a:stretch>
            <a:fillRect/>
          </a:stretch>
        </p:blipFill>
        <p:spPr>
          <a:xfrm>
            <a:off x="5400040" y="520065"/>
            <a:ext cx="5936615" cy="583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78485" y="2221865"/>
            <a:ext cx="10515600" cy="260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/>
              <a:t>各节点权重：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3850" t="54559" r="54372" b="37235"/>
          <a:stretch>
            <a:fillRect/>
          </a:stretch>
        </p:blipFill>
        <p:spPr>
          <a:xfrm>
            <a:off x="2454275" y="2936240"/>
            <a:ext cx="6764655" cy="986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0070" y="4964430"/>
            <a:ext cx="9917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Dis(LA(lc),a j )：</a:t>
            </a:r>
            <a:r>
              <a:rPr lang="en-US" altLang="zh-CN"/>
              <a:t>LA</a:t>
            </a:r>
            <a:r>
              <a:rPr lang="zh-CN" altLang="en-US"/>
              <a:t>（执行的活动）与</a:t>
            </a:r>
            <a:r>
              <a:rPr lang="en-US" altLang="zh-CN"/>
              <a:t>SF</a:t>
            </a:r>
            <a:r>
              <a:rPr lang="zh-CN" altLang="en-US"/>
              <a:t>（从执行的活动进入不可达的活动）之间的距离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3700" y="5772785"/>
            <a:ext cx="1140460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能通过更短的路径遍历更多活动的</a:t>
            </a:r>
            <a:r>
              <a:rPr lang="en-US" altLang="zh-CN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ALC</a:t>
            </a:r>
            <a:r>
              <a:rPr lang="zh-C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将有更高的权重！</a:t>
            </a:r>
            <a:endParaRPr lang="zh-CN" altLang="en-US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78485" y="2221865"/>
            <a:ext cx="10515600" cy="260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/>
              <a:t>优先级：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9960" y="5772785"/>
            <a:ext cx="52120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权重越高，优先级越高</a:t>
            </a:r>
            <a:r>
              <a:rPr lang="zh-C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！</a:t>
            </a:r>
            <a:endParaRPr lang="zh-CN" altLang="en-US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51630" t="38750" r="21844" b="50481"/>
          <a:stretch>
            <a:fillRect/>
          </a:stretch>
        </p:blipFill>
        <p:spPr>
          <a:xfrm>
            <a:off x="2709545" y="2959100"/>
            <a:ext cx="6773545" cy="1546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应用程序日趋复杂</a:t>
            </a:r>
            <a:r>
              <a:rPr lang="en-US" altLang="zh-CN"/>
              <a:t>v.s.</a:t>
            </a:r>
            <a:r>
              <a:rPr lang="zh-CN" altLang="en-US"/>
              <a:t>单一的程序入口</a:t>
            </a:r>
            <a:endParaRPr lang="zh-CN" altLang="en-US"/>
          </a:p>
          <a:p>
            <a:r>
              <a:rPr lang="en-US" altLang="zh-CN"/>
              <a:t>=&gt;</a:t>
            </a:r>
            <a:r>
              <a:rPr lang="zh-CN" altLang="en-US"/>
              <a:t>某些远离程序入口的边沿活动难以到达</a:t>
            </a:r>
            <a:endParaRPr lang="zh-CN" altLang="en-US"/>
          </a:p>
          <a:p>
            <a:r>
              <a:rPr lang="en-US" altLang="zh-CN"/>
              <a:t>=&gt;</a:t>
            </a:r>
            <a:r>
              <a:rPr lang="zh-CN" altLang="en-US"/>
              <a:t>这些活动难以被测试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4878" y="276225"/>
            <a:ext cx="56603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7440"/>
          </a:xfrm>
        </p:spPr>
        <p:txBody>
          <a:bodyPr/>
          <a:p>
            <a:r>
              <a:rPr lang="zh-CN" altLang="en-US"/>
              <a:t>传统的单入口测试（</a:t>
            </a:r>
            <a:r>
              <a:rPr lang="en-US" altLang="zh-CN"/>
              <a:t>Single-Entry Testing,SET</a:t>
            </a:r>
            <a:r>
              <a:rPr lang="zh-CN" altLang="en-US"/>
              <a:t>）：从默认的程序入口点</a:t>
            </a:r>
            <a:r>
              <a:rPr lang="en-US" altLang="zh-CN"/>
              <a:t>(MainActivity)</a:t>
            </a:r>
            <a:r>
              <a:rPr lang="zh-CN" altLang="en-US"/>
              <a:t>开始测试。（入口单一）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4878" y="276225"/>
            <a:ext cx="566039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BACKGROUND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680585" y="3067685"/>
            <a:ext cx="2233930" cy="500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25195" y="5160645"/>
            <a:ext cx="9862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多入口测试（</a:t>
            </a:r>
            <a:r>
              <a:rPr lang="en-US" altLang="zh-CN" sz="2800"/>
              <a:t>Multiple-Entry Testing,MET</a:t>
            </a:r>
            <a:r>
              <a:rPr lang="zh-CN" altLang="en-US" sz="2800"/>
              <a:t>）：将程序的多个节点作为入口进行测试</a:t>
            </a:r>
            <a:r>
              <a:rPr lang="en-US" altLang="zh-CN" sz="2800"/>
              <a:t>=&gt;</a:t>
            </a:r>
            <a:r>
              <a:rPr lang="zh-CN" altLang="en-US" sz="2800"/>
              <a:t>离默认入口</a:t>
            </a:r>
            <a:r>
              <a:rPr lang="en-US" altLang="zh-CN" sz="2800"/>
              <a:t>(MainActivity)</a:t>
            </a:r>
            <a:r>
              <a:rPr lang="zh-CN" altLang="en-US" sz="2800"/>
              <a:t>较远的活动得到了充分测试！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924878" y="380809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9156" t="53324" r="70427" b="18602"/>
          <a:stretch>
            <a:fillRect/>
          </a:stretch>
        </p:blipFill>
        <p:spPr>
          <a:xfrm>
            <a:off x="596900" y="582295"/>
            <a:ext cx="4220845" cy="3265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9313" t="54102" r="50526" b="17593"/>
          <a:stretch>
            <a:fillRect/>
          </a:stretch>
        </p:blipFill>
        <p:spPr>
          <a:xfrm>
            <a:off x="7233285" y="831215"/>
            <a:ext cx="3819525" cy="3016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8695" y="4210050"/>
            <a:ext cx="37033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单入口测试（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Single-Entry Testing,SET)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35215" y="4210050"/>
            <a:ext cx="37033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多入口测试（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Multiple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-Entry Testing,MET)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其他程序节点的程序上下文</a:t>
            </a:r>
            <a:r>
              <a:rPr lang="en-US" altLang="zh-CN"/>
              <a:t>(Activity Launching Contexts,ALC)</a:t>
            </a:r>
            <a:r>
              <a:rPr lang="zh-CN" altLang="en-US"/>
              <a:t>，相关条件（条件不同，执行情况不同）</a:t>
            </a:r>
            <a:endParaRPr lang="zh-CN" altLang="en-US"/>
          </a:p>
          <a:p>
            <a:r>
              <a:rPr lang="zh-CN" altLang="en-US"/>
              <a:t>各个活动的权重不同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7883" y="329565"/>
            <a:ext cx="3937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PROBLEM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285"/>
          </a:xfrm>
        </p:spPr>
        <p:txBody>
          <a:bodyPr/>
          <a:p>
            <a:r>
              <a:rPr lang="zh-CN" altLang="en-US"/>
              <a:t>其他程序节点的程序上下文</a:t>
            </a:r>
            <a:r>
              <a:rPr lang="en-US" altLang="zh-CN"/>
              <a:t>(Activity Launching Contexts,ALC)</a:t>
            </a:r>
            <a:r>
              <a:rPr lang="zh-CN" altLang="en-US"/>
              <a:t>，相关条件（条件不同，执行情况不同）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750570" y="3580130"/>
            <a:ext cx="10515600" cy="260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组件间通信（</a:t>
            </a:r>
            <a:r>
              <a:rPr lang="en-US" altLang="zh-CN"/>
              <a:t>ICC</a:t>
            </a:r>
            <a:r>
              <a:rPr lang="zh-CN" altLang="en-US"/>
              <a:t>）最重要，如何生成？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静态分析</a:t>
            </a:r>
            <a:r>
              <a:rPr lang="en-US" altLang="zh-CN">
                <a:solidFill>
                  <a:srgbClr val="FF0000"/>
                </a:solidFill>
              </a:rPr>
              <a:t>—&gt;</a:t>
            </a:r>
            <a:r>
              <a:rPr lang="zh-CN" altLang="en-US">
                <a:solidFill>
                  <a:srgbClr val="FF0000"/>
                </a:solidFill>
              </a:rPr>
              <a:t>建模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其他因素：设备配置，活动堆栈，全局数据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862830" y="2916555"/>
            <a:ext cx="2233930" cy="500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030" y="2075180"/>
            <a:ext cx="101657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ICC:</a:t>
            </a:r>
            <a:r>
              <a:rPr lang="zh-CN" altLang="en-US" sz="2800"/>
              <a:t>基本属性，额外参数：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基本属性</a:t>
            </a:r>
            <a:r>
              <a:rPr lang="en-US" altLang="zh-CN" sz="2800"/>
              <a:t>(Basic Attribute):</a:t>
            </a:r>
            <a:r>
              <a:rPr lang="zh-CN" altLang="en-US" sz="2800"/>
              <a:t>在</a:t>
            </a:r>
            <a:r>
              <a:rPr lang="en-US" altLang="zh-CN" sz="2800"/>
              <a:t>intent-filter</a:t>
            </a:r>
            <a:r>
              <a:rPr lang="zh-CN" altLang="en-US" sz="2800"/>
              <a:t>或</a:t>
            </a:r>
            <a:r>
              <a:rPr lang="en-US" altLang="zh-CN" sz="2800"/>
              <a:t>Manifest</a:t>
            </a:r>
            <a:r>
              <a:rPr lang="zh-CN" altLang="en-US" sz="2800"/>
              <a:t>中声明，在</a:t>
            </a:r>
            <a:r>
              <a:rPr lang="en-US" altLang="zh-CN" sz="2800"/>
              <a:t>Java</a:t>
            </a:r>
            <a:r>
              <a:rPr lang="zh-CN" altLang="en-US" sz="2800"/>
              <a:t>代码中被使用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额外参数</a:t>
            </a:r>
            <a:r>
              <a:rPr lang="en-US" altLang="zh-CN" sz="2800"/>
              <a:t>(Extra Parameter)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030" y="2075180"/>
            <a:ext cx="10165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Intent_receiving_analysis</a:t>
            </a:r>
            <a:endParaRPr lang="en-US" altLang="zh-CN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0125" t="26648" r="17865" b="12602"/>
          <a:stretch>
            <a:fillRect/>
          </a:stretch>
        </p:blipFill>
        <p:spPr>
          <a:xfrm>
            <a:off x="5092065" y="739140"/>
            <a:ext cx="5535295" cy="590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50570" y="329565"/>
            <a:ext cx="41122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SOLUTION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1030" y="2075180"/>
            <a:ext cx="10165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额外参数的提取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3161" t="27278" r="51109" b="13074"/>
          <a:stretch>
            <a:fillRect/>
          </a:stretch>
        </p:blipFill>
        <p:spPr>
          <a:xfrm>
            <a:off x="5529580" y="458470"/>
            <a:ext cx="4775200" cy="6226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WPS 演示</Application>
  <PresentationFormat>宽屏</PresentationFormat>
  <Paragraphs>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人马座A*黑洞</cp:lastModifiedBy>
  <cp:revision>46</cp:revision>
  <dcterms:created xsi:type="dcterms:W3CDTF">2021-11-29T15:45:00Z</dcterms:created>
  <dcterms:modified xsi:type="dcterms:W3CDTF">2021-11-29T17:32:30Z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F5EB5D5E312447A59887EDF688A41FFE</vt:lpwstr>
  </property>
  <property fmtid="{D5CDD505-2E9C-101B-9397-08002B2CF9AE}" pid="3" name="KSOProductBuildVer">
    <vt:lpwstr>2052-11.1.0.11115</vt:lpwstr>
  </property>
</Properties>
</file>