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标题文本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标题文本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标题文本</a:t>
            </a:r>
          </a:p>
        </p:txBody>
      </p:sp>
      <p:sp>
        <p:nvSpPr>
          <p:cNvPr id="12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666750" y="862012"/>
            <a:ext cx="7810500" cy="1743001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>
              <a:defRPr sz="4200" b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66750" y="2652713"/>
            <a:ext cx="7810500" cy="5952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48" name="Google Shape;60;p13" descr="Google Shape;60;p13"/>
          <p:cNvPicPr>
            <a:picLocks noChangeAspect="1"/>
          </p:cNvPicPr>
          <p:nvPr/>
        </p:nvPicPr>
        <p:blipFill>
          <a:blip r:embed="rId2"/>
          <a:srcRect l="73004" t="87953" b="1569"/>
          <a:stretch>
            <a:fillRect/>
          </a:stretch>
        </p:blipFill>
        <p:spPr>
          <a:xfrm>
            <a:off x="7900826" y="4867685"/>
            <a:ext cx="1136385" cy="248274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" name="Google Shape;27;p5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pic>
        <p:nvPicPr>
          <p:cNvPr id="53" name="Google Shape;29;p5" descr="Google Shape;29;p5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9896" y="0"/>
            <a:ext cx="379573" cy="90577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pic>
        <p:nvPicPr>
          <p:cNvPr id="65" name="Google Shape;33;p6" descr="Google Shape;33;p6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9896" y="0"/>
            <a:ext cx="379573" cy="905775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标题文本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7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42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标题文本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标题文本</a:t>
            </a:r>
          </a:p>
        </p:txBody>
      </p:sp>
      <p:sp>
        <p:nvSpPr>
          <p:cNvPr id="10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Google Shape;45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Google Shape;10;p1" descr="Google Shape;10;p1"/>
          <p:cNvPicPr>
            <a:picLocks noChangeAspect="1"/>
          </p:cNvPicPr>
          <p:nvPr/>
        </p:nvPicPr>
        <p:blipFill>
          <a:blip r:embed="rId2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Google Shape;11;p1" descr="Google Shape;11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14"/>
          <a:srcRect t="5150" r="95845" b="77239"/>
          <a:stretch>
            <a:fillRect/>
          </a:stretch>
        </p:blipFill>
        <p:spPr>
          <a:xfrm>
            <a:off x="-1371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oogle Shape;10;p1" descr="Google Shape;10;p1"/>
          <p:cNvPicPr>
            <a:picLocks noChangeAspect="1"/>
          </p:cNvPicPr>
          <p:nvPr/>
        </p:nvPicPr>
        <p:blipFill>
          <a:blip r:embed="rId14"/>
          <a:srcRect l="73004" t="87953" r="2381" b="1569"/>
          <a:stretch>
            <a:fillRect/>
          </a:stretch>
        </p:blipFill>
        <p:spPr>
          <a:xfrm>
            <a:off x="7912499" y="4846137"/>
            <a:ext cx="1036079" cy="248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Google Shape;11;p1" descr="Google Shape;11;p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311699" y="166538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7" name="Google Shape;23;p4" descr="Google Shape;23;p4"/>
          <p:cNvPicPr>
            <a:picLocks noChangeAspect="1"/>
          </p:cNvPicPr>
          <p:nvPr/>
        </p:nvPicPr>
        <p:blipFill>
          <a:blip r:embed="rId14"/>
          <a:srcRect t="5150" r="95845" b="77239"/>
          <a:stretch>
            <a:fillRect/>
          </a:stretch>
        </p:blipFill>
        <p:spPr>
          <a:xfrm>
            <a:off x="20179" y="13"/>
            <a:ext cx="379573" cy="90577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835447" y="4823354"/>
            <a:ext cx="308561" cy="293827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800">
                <a:solidFill>
                  <a:srgbClr val="B7B7B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666666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chrome://inspect/#devic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65;p14" descr="Google Shape;65;p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50"/>
            <a:ext cx="9135882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Google Shape;66;p14"/>
          <p:cNvSpPr txBox="1"/>
          <p:nvPr/>
        </p:nvSpPr>
        <p:spPr>
          <a:xfrm>
            <a:off x="391726" y="2049899"/>
            <a:ext cx="444210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Android 本地存储</a:t>
            </a:r>
          </a:p>
        </p:txBody>
      </p:sp>
      <p:pic>
        <p:nvPicPr>
          <p:cNvPr id="160" name="Google Shape;68;p14" descr="Google Shape;68;p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99" y="4133800"/>
            <a:ext cx="3369700" cy="1009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Google Shape;69;p14"/>
          <p:cNvSpPr txBox="1"/>
          <p:nvPr/>
        </p:nvSpPr>
        <p:spPr>
          <a:xfrm>
            <a:off x="479900" y="2955875"/>
            <a:ext cx="4655401" cy="513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 b="1">
                <a:solidFill>
                  <a:srgbClr val="59C4D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王中山 - 字节跳动 Android工程师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165;p23" descr="Google Shape;165;p23"/>
          <p:cNvPicPr>
            <a:picLocks noChangeAspect="1"/>
          </p:cNvPicPr>
          <p:nvPr/>
        </p:nvPicPr>
        <p:blipFill>
          <a:blip r:embed="rId2"/>
          <a:srcRect l="9635" t="9635" r="9635" b="9635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Google Shape;166;p23"/>
          <p:cNvSpPr txBox="1"/>
          <p:nvPr/>
        </p:nvSpPr>
        <p:spPr>
          <a:xfrm>
            <a:off x="644525" y="1952955"/>
            <a:ext cx="5146200" cy="5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Files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1800"/>
              </a:spcBef>
              <a:buClr>
                <a:srgbClr val="3A5BAE"/>
              </a:buClr>
              <a:buSzPts val="2400"/>
              <a:defRPr sz="2400" b="1">
                <a:solidFill>
                  <a:srgbClr val="3A5BAE"/>
                </a:solidFill>
              </a:defRPr>
            </a:pPr>
            <a:r>
              <a:rPr dirty="0"/>
              <a:t>Internal</a:t>
            </a:r>
          </a:p>
          <a:p>
            <a:pPr marL="914400" lvl="1" indent="-342900">
              <a:buClr>
                <a:srgbClr val="3A5BAE"/>
              </a:buClr>
              <a:defRPr>
                <a:solidFill>
                  <a:srgbClr val="3A5BAE"/>
                </a:solidFill>
              </a:defRPr>
            </a:pPr>
            <a:r>
              <a:rPr dirty="0"/>
              <a:t>files 目录 : </a:t>
            </a:r>
            <a:r>
              <a:rPr dirty="0">
                <a:solidFill>
                  <a:srgbClr val="9B28B0"/>
                </a:solidFill>
              </a:rPr>
              <a:t>context.getFilesDir()</a:t>
            </a:r>
          </a:p>
          <a:p>
            <a:pPr marL="914400" lvl="1" indent="-342900">
              <a:buClr>
                <a:srgbClr val="3A5BAE"/>
              </a:buClr>
              <a:defRPr>
                <a:solidFill>
                  <a:srgbClr val="3A5BAE"/>
                </a:solidFill>
              </a:defRPr>
            </a:pPr>
            <a:r>
              <a:rPr dirty="0"/>
              <a:t>cache 目录 : </a:t>
            </a:r>
            <a:r>
              <a:rPr dirty="0">
                <a:solidFill>
                  <a:srgbClr val="9B28B0"/>
                </a:solidFill>
              </a:rPr>
              <a:t>context.getCacheDir()</a:t>
            </a:r>
          </a:p>
          <a:p>
            <a:pPr marL="914400" lvl="1" indent="-342900">
              <a:buClr>
                <a:srgbClr val="3A5BAE"/>
              </a:buClr>
              <a:defRPr>
                <a:solidFill>
                  <a:srgbClr val="3A5BAE"/>
                </a:solidFill>
              </a:defRPr>
            </a:pPr>
            <a:r>
              <a:rPr dirty="0"/>
              <a:t>自定义目录 : </a:t>
            </a:r>
            <a:r>
              <a:rPr dirty="0">
                <a:solidFill>
                  <a:srgbClr val="9B28B0"/>
                </a:solidFill>
              </a:rPr>
              <a:t>context.getDir(name, mode)</a:t>
            </a:r>
          </a:p>
          <a:p>
            <a:pPr indent="-381000">
              <a:buClr>
                <a:srgbClr val="3A5BAE"/>
              </a:buClr>
              <a:buSzPts val="2400"/>
              <a:defRPr sz="2400" b="1">
                <a:solidFill>
                  <a:srgbClr val="3A5BAE"/>
                </a:solidFill>
              </a:defRPr>
            </a:pPr>
            <a:r>
              <a:rPr dirty="0"/>
              <a:t>External</a:t>
            </a:r>
          </a:p>
          <a:p>
            <a:pPr marL="914400" lvl="1" indent="-342900">
              <a:buClr>
                <a:srgbClr val="3A5BAE"/>
              </a:buClr>
              <a:defRPr>
                <a:solidFill>
                  <a:srgbClr val="3A5BAE"/>
                </a:solidFill>
              </a:defRPr>
            </a:pPr>
            <a:r>
              <a:rPr dirty="0"/>
              <a:t>files 目录 : </a:t>
            </a:r>
            <a:r>
              <a:rPr dirty="0">
                <a:solidFill>
                  <a:srgbClr val="9B28B0"/>
                </a:solidFill>
              </a:rPr>
              <a:t>context.getExternalFilesDir(String type)</a:t>
            </a:r>
          </a:p>
          <a:p>
            <a:pPr marL="914400" lvl="1" indent="-342900">
              <a:buClr>
                <a:srgbClr val="3A5BAE"/>
              </a:buClr>
              <a:defRPr>
                <a:solidFill>
                  <a:srgbClr val="3A5BAE"/>
                </a:solidFill>
              </a:defRPr>
            </a:pPr>
            <a:r>
              <a:rPr dirty="0"/>
              <a:t>cache 目录：</a:t>
            </a:r>
            <a:r>
              <a:rPr dirty="0">
                <a:solidFill>
                  <a:srgbClr val="9B28B0"/>
                </a:solidFill>
              </a:rPr>
              <a:t>context.getExternalCacheDir()</a:t>
            </a:r>
          </a:p>
        </p:txBody>
      </p:sp>
      <p:sp>
        <p:nvSpPr>
          <p:cNvPr id="225" name="Google Shape;172;p24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App-specific directory 的获取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77;p25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Public directory 的获取 </a:t>
            </a:r>
          </a:p>
        </p:txBody>
      </p:sp>
      <p:sp>
        <p:nvSpPr>
          <p:cNvPr id="22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3A5BAE"/>
              </a:buClr>
              <a:defRPr>
                <a:solidFill>
                  <a:srgbClr val="3A5BAE"/>
                </a:solidFill>
              </a:defRPr>
            </a:pPr>
            <a:r>
              <a:rPr dirty="0"/>
              <a:t>Public</a:t>
            </a:r>
          </a:p>
          <a:p>
            <a:pPr marL="914400" lvl="1" indent="-317500">
              <a:buClr>
                <a:srgbClr val="3A5BAE"/>
              </a:buClr>
              <a:buSzPts val="1400"/>
              <a:defRPr sz="1400">
                <a:solidFill>
                  <a:srgbClr val="3A5BAE"/>
                </a:solidFill>
              </a:defRPr>
            </a:pPr>
            <a:r>
              <a:rPr dirty="0"/>
              <a:t>标准目录：</a:t>
            </a:r>
          </a:p>
          <a:p>
            <a:pPr marL="0" lvl="2" indent="1371600">
              <a:spcBef>
                <a:spcPts val="1600"/>
              </a:spcBef>
              <a:buSzTx/>
              <a:buNone/>
              <a:defRPr sz="1400">
                <a:solidFill>
                  <a:srgbClr val="9B28B0"/>
                </a:solidFill>
              </a:defRPr>
            </a:pPr>
            <a:r>
              <a:rPr dirty="0"/>
              <a:t>Environment.getExternalStoragePublicDirectory(String type)</a:t>
            </a:r>
          </a:p>
          <a:p>
            <a:pPr marL="914400" lvl="1" indent="-317500">
              <a:spcBef>
                <a:spcPts val="1600"/>
              </a:spcBef>
              <a:buClr>
                <a:srgbClr val="3A5BAE"/>
              </a:buClr>
              <a:buSzPts val="1400"/>
              <a:defRPr sz="1400">
                <a:solidFill>
                  <a:srgbClr val="3A5BAE"/>
                </a:solidFill>
              </a:defRPr>
            </a:pPr>
            <a:r>
              <a:rPr dirty="0"/>
              <a:t>根目录：</a:t>
            </a:r>
          </a:p>
          <a:p>
            <a:pPr marL="0" lvl="2" indent="1371600">
              <a:spcBef>
                <a:spcPts val="1600"/>
              </a:spcBef>
              <a:buSzTx/>
              <a:buNone/>
              <a:defRPr sz="1400"/>
            </a:pPr>
            <a:r>
              <a:rPr dirty="0">
                <a:solidFill>
                  <a:srgbClr val="9B28B0"/>
                </a:solidFill>
              </a:rPr>
              <a:t>Environment.getExternalStorageDirectory()</a:t>
            </a:r>
          </a:p>
          <a:p>
            <a:pPr marL="0" indent="1409700">
              <a:buSzTx/>
              <a:buNone/>
            </a:pPr>
            <a:endParaRPr sz="1400" dirty="0"/>
          </a:p>
          <a:p>
            <a:pPr marL="0" indent="914400">
              <a:buSzTx/>
              <a:buNone/>
            </a:pPr>
            <a:endParaRPr sz="1400" dirty="0"/>
          </a:p>
          <a:p>
            <a:pPr marL="0" indent="1409700">
              <a:buSzTx/>
              <a:buNone/>
            </a:pPr>
            <a:endParaRPr sz="1400" dirty="0"/>
          </a:p>
          <a:p>
            <a:pPr marL="0" indent="914400">
              <a:buSzTx/>
              <a:buNone/>
            </a:pPr>
            <a:endParaRPr sz="1400" dirty="0"/>
          </a:p>
          <a:p>
            <a:pPr marL="0" indent="1409700">
              <a:buSzTx/>
              <a:buNone/>
              <a:defRPr sz="1400"/>
            </a:pP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83;p2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Public directory 的前置检查 </a:t>
            </a:r>
          </a:p>
        </p:txBody>
      </p:sp>
      <p:sp>
        <p:nvSpPr>
          <p:cNvPr id="231" name="Google Shape;184;p26"/>
          <p:cNvSpPr txBox="1">
            <a:spLocks noGrp="1"/>
          </p:cNvSpPr>
          <p:nvPr>
            <p:ph type="body" sz="quarter" idx="1"/>
          </p:nvPr>
        </p:nvSpPr>
        <p:spPr>
          <a:xfrm>
            <a:off x="311699" y="1152475"/>
            <a:ext cx="1660270" cy="50035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 defTabSz="365760">
              <a:buSzTx/>
              <a:buNone/>
              <a:defRPr sz="1600">
                <a:solidFill>
                  <a:srgbClr val="3A5BAE"/>
                </a:solidFill>
              </a:defRPr>
            </a:pPr>
            <a:r>
              <a:rPr sz="7200" dirty="0"/>
              <a:t>1. </a:t>
            </a:r>
            <a:r>
              <a:rPr sz="7200" dirty="0" err="1"/>
              <a:t>获取授权</a:t>
            </a:r>
            <a:endParaRPr sz="7200" dirty="0"/>
          </a:p>
          <a:p>
            <a:pPr marL="0" indent="0" defTabSz="365760">
              <a:spcBef>
                <a:spcPts val="600"/>
              </a:spcBef>
              <a:buSzTx/>
              <a:buNone/>
              <a:defRPr sz="720"/>
            </a:pPr>
            <a:endParaRPr dirty="0">
              <a:solidFill>
                <a:srgbClr val="3A5BAE"/>
              </a:solidFill>
            </a:endParaRPr>
          </a:p>
          <a:p>
            <a:pPr marL="0" indent="0" defTabSz="365760">
              <a:spcBef>
                <a:spcPts val="600"/>
              </a:spcBef>
              <a:buSzTx/>
              <a:buNone/>
              <a:defRPr sz="720"/>
            </a:pPr>
            <a:endParaRPr sz="560" dirty="0">
              <a:solidFill>
                <a:srgbClr val="9B28B0"/>
              </a:solidFill>
            </a:endParaRPr>
          </a:p>
          <a:p>
            <a:pPr marL="0" indent="563880" defTabSz="365760">
              <a:spcBef>
                <a:spcPts val="600"/>
              </a:spcBef>
              <a:buSzTx/>
              <a:buNone/>
              <a:defRPr sz="720"/>
            </a:pPr>
            <a:endParaRPr sz="560" dirty="0"/>
          </a:p>
          <a:p>
            <a:pPr marL="0" indent="365760" defTabSz="365760">
              <a:buSzTx/>
              <a:buNone/>
              <a:defRPr sz="720"/>
            </a:pPr>
            <a:endParaRPr sz="560" dirty="0"/>
          </a:p>
          <a:p>
            <a:pPr marL="0" indent="563880" defTabSz="365760">
              <a:buSzTx/>
              <a:buNone/>
              <a:defRPr sz="720"/>
            </a:pPr>
            <a:endParaRPr sz="560" dirty="0"/>
          </a:p>
          <a:p>
            <a:pPr marL="0" indent="365760" defTabSz="365760">
              <a:buSzTx/>
              <a:buNone/>
              <a:defRPr sz="720"/>
            </a:pPr>
            <a:endParaRPr sz="560" dirty="0"/>
          </a:p>
          <a:p>
            <a:pPr marL="0" indent="563880" defTabSz="365760">
              <a:buSzTx/>
              <a:buNone/>
              <a:defRPr sz="560"/>
            </a:pPr>
            <a:r>
              <a:rPr dirty="0"/>
              <a:t> </a:t>
            </a:r>
          </a:p>
        </p:txBody>
      </p:sp>
      <p:sp>
        <p:nvSpPr>
          <p:cNvPr id="232" name="Google Shape;185;p26"/>
          <p:cNvSpPr txBox="1"/>
          <p:nvPr/>
        </p:nvSpPr>
        <p:spPr>
          <a:xfrm>
            <a:off x="1324199" y="1874885"/>
            <a:ext cx="6495602" cy="959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rPr dirty="0"/>
              <a:t>&lt;manifest xmlns:android="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http://schemas.android.com/apk/res/android</a:t>
            </a:r>
            <a:r>
              <a:rPr dirty="0"/>
              <a:t>"&gt;</a:t>
            </a:r>
          </a:p>
          <a:p>
            <a:pPr indent="4572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rPr dirty="0"/>
              <a:t>&lt;uses-permission </a:t>
            </a:r>
            <a:r>
              <a:rPr dirty="0">
                <a:solidFill>
                  <a:srgbClr val="9B28B0"/>
                </a:solidFill>
              </a:rPr>
              <a:t>android:name</a:t>
            </a:r>
            <a:r>
              <a:rPr dirty="0"/>
              <a:t>="</a:t>
            </a:r>
            <a:r>
              <a:rPr dirty="0">
                <a:solidFill>
                  <a:srgbClr val="6AA84F"/>
                </a:solidFill>
              </a:rPr>
              <a:t>android.permission.WRITE_EXTERNAL_STORAGE</a:t>
            </a:r>
            <a:r>
              <a:rPr dirty="0"/>
              <a:t>" /&gt;</a:t>
            </a:r>
          </a:p>
          <a:p>
            <a:pPr indent="4572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rPr dirty="0"/>
              <a:t>&lt;uses-permission </a:t>
            </a:r>
            <a:r>
              <a:rPr dirty="0">
                <a:solidFill>
                  <a:srgbClr val="9B28B0"/>
                </a:solidFill>
              </a:rPr>
              <a:t>android:name</a:t>
            </a:r>
            <a:r>
              <a:rPr dirty="0"/>
              <a:t>="</a:t>
            </a:r>
            <a:r>
              <a:rPr dirty="0">
                <a:solidFill>
                  <a:srgbClr val="38761D"/>
                </a:solidFill>
              </a:rPr>
              <a:t>android.permission.READ_EXTERNAL_STORAGE</a:t>
            </a:r>
            <a:r>
              <a:rPr dirty="0"/>
              <a:t>"/&gt;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rPr dirty="0"/>
              <a:t>&lt;/manifest&gt;</a:t>
            </a:r>
          </a:p>
        </p:txBody>
      </p:sp>
      <p:sp>
        <p:nvSpPr>
          <p:cNvPr id="233" name="Google Shape;186;p26"/>
          <p:cNvSpPr txBox="1"/>
          <p:nvPr/>
        </p:nvSpPr>
        <p:spPr>
          <a:xfrm>
            <a:off x="442149" y="3970248"/>
            <a:ext cx="3753001" cy="50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rgbClr val="3A5BAE"/>
                </a:solidFill>
              </a:defRPr>
            </a:lvl1pPr>
          </a:lstStyle>
          <a:p>
            <a:r>
              <a:rPr dirty="0"/>
              <a:t>2. </a:t>
            </a:r>
            <a:r>
              <a:rPr dirty="0" err="1"/>
              <a:t>检查External</a:t>
            </a:r>
            <a:r>
              <a:rPr dirty="0"/>
              <a:t> </a:t>
            </a:r>
            <a:r>
              <a:rPr dirty="0" err="1"/>
              <a:t>Strage</a:t>
            </a:r>
            <a:r>
              <a:rPr dirty="0"/>
              <a:t> </a:t>
            </a:r>
            <a:r>
              <a:rPr dirty="0" err="1"/>
              <a:t>的可用性</a:t>
            </a:r>
            <a:endParaRPr dirty="0"/>
          </a:p>
        </p:txBody>
      </p:sp>
      <p:sp>
        <p:nvSpPr>
          <p:cNvPr id="234" name="Google Shape;187;p26"/>
          <p:cNvSpPr txBox="1"/>
          <p:nvPr/>
        </p:nvSpPr>
        <p:spPr>
          <a:xfrm>
            <a:off x="1438499" y="3056661"/>
            <a:ext cx="5358002" cy="763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200" i="1">
                <a:solidFill>
                  <a:srgbClr val="66D9EF"/>
                </a:solidFill>
              </a:defRPr>
            </a:pPr>
            <a:r>
              <a:rPr dirty="0"/>
              <a:t>ActivityCompat</a:t>
            </a:r>
            <a:r>
              <a:rPr i="0" dirty="0">
                <a:solidFill>
                  <a:srgbClr val="F92672"/>
                </a:solidFill>
              </a:rPr>
              <a:t>.</a:t>
            </a:r>
            <a:r>
              <a:rPr i="0" dirty="0">
                <a:solidFill>
                  <a:srgbClr val="000000"/>
                </a:solidFill>
              </a:rPr>
              <a:t>requestPermissions(</a:t>
            </a:r>
            <a:r>
              <a:rPr i="0" dirty="0">
                <a:solidFill>
                  <a:srgbClr val="F92672"/>
                </a:solidFill>
              </a:rPr>
              <a:t>this, </a:t>
            </a:r>
            <a:r>
              <a:rPr i="0" dirty="0">
                <a:solidFill>
                  <a:srgbClr val="FD9720"/>
                </a:solidFill>
              </a:rPr>
              <a:t>permisions</a:t>
            </a:r>
            <a:r>
              <a:rPr i="0" dirty="0">
                <a:solidFill>
                  <a:srgbClr val="F92672"/>
                </a:solidFill>
              </a:rPr>
              <a:t>.</a:t>
            </a:r>
            <a:r>
              <a:rPr i="0" dirty="0">
                <a:solidFill>
                  <a:srgbClr val="000000"/>
                </a:solidFill>
              </a:rPr>
              <a:t>toArray(</a:t>
            </a:r>
            <a:r>
              <a:rPr i="0" dirty="0">
                <a:solidFill>
                  <a:srgbClr val="F92672"/>
                </a:solidFill>
              </a:rPr>
              <a:t>new </a:t>
            </a:r>
            <a:r>
              <a:rPr i="0" dirty="0">
                <a:solidFill>
                  <a:srgbClr val="000000"/>
                </a:solidFill>
              </a:rPr>
              <a:t>String[</a:t>
            </a:r>
            <a:r>
              <a:rPr i="0" dirty="0">
                <a:solidFill>
                  <a:srgbClr val="FD9720"/>
                </a:solidFill>
              </a:rPr>
              <a:t>permisions</a:t>
            </a:r>
            <a:r>
              <a:rPr i="0" dirty="0">
                <a:solidFill>
                  <a:srgbClr val="F92672"/>
                </a:solidFill>
              </a:rPr>
              <a:t>.</a:t>
            </a:r>
            <a:r>
              <a:rPr i="0" dirty="0">
                <a:solidFill>
                  <a:srgbClr val="000000"/>
                </a:solidFill>
              </a:rPr>
              <a:t>size()])</a:t>
            </a:r>
            <a:r>
              <a:rPr i="0" dirty="0">
                <a:solidFill>
                  <a:srgbClr val="F92672"/>
                </a:solidFill>
              </a:rPr>
              <a:t>, </a:t>
            </a:r>
            <a:r>
              <a:rPr i="0" dirty="0">
                <a:solidFill>
                  <a:srgbClr val="A7E22E"/>
                </a:solidFill>
              </a:rPr>
              <a:t>REQUEST_CODE_PERMISSION</a:t>
            </a:r>
            <a:r>
              <a:rPr i="0" dirty="0">
                <a:solidFill>
                  <a:srgbClr val="000000"/>
                </a:solidFill>
              </a:rPr>
              <a:t>)</a:t>
            </a:r>
            <a:r>
              <a:rPr i="0" dirty="0">
                <a:solidFill>
                  <a:srgbClr val="F92672"/>
                </a:solidFill>
              </a:rPr>
              <a:t>;</a:t>
            </a:r>
            <a:endParaRPr dirty="0">
              <a:solidFill>
                <a:srgbClr val="F92672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83;p2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Public directory 的前置检查 </a:t>
            </a:r>
          </a:p>
        </p:txBody>
      </p:sp>
      <p:sp>
        <p:nvSpPr>
          <p:cNvPr id="237" name="Google Shape;186;p26"/>
          <p:cNvSpPr txBox="1"/>
          <p:nvPr/>
        </p:nvSpPr>
        <p:spPr>
          <a:xfrm>
            <a:off x="289749" y="986850"/>
            <a:ext cx="3753001" cy="50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rgbClr val="3A5BAE"/>
                </a:solidFill>
              </a:defRPr>
            </a:lvl1pPr>
          </a:lstStyle>
          <a:p>
            <a:r>
              <a:t>2. 检查External Storage 的可用性</a:t>
            </a:r>
          </a:p>
        </p:txBody>
      </p:sp>
      <p:sp>
        <p:nvSpPr>
          <p:cNvPr id="238" name="Google Shape;188;p26"/>
          <p:cNvSpPr txBox="1"/>
          <p:nvPr/>
        </p:nvSpPr>
        <p:spPr>
          <a:xfrm>
            <a:off x="1140450" y="1474999"/>
            <a:ext cx="5358001" cy="328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100">
                <a:solidFill>
                  <a:srgbClr val="D81B60"/>
                </a:solidFill>
              </a:defRPr>
            </a:pPr>
            <a:r>
              <a:rPr dirty="0"/>
              <a:t>/* Checks if external storage is available for read and write */</a:t>
            </a:r>
            <a:endParaRPr sz="1800" dirty="0"/>
          </a:p>
          <a:p>
            <a:pPr>
              <a:defRPr sz="1100">
                <a:solidFill>
                  <a:srgbClr val="3B78E7"/>
                </a:solidFill>
              </a:defRPr>
            </a:pPr>
            <a:r>
              <a:rPr dirty="0"/>
              <a:t>public boolean </a:t>
            </a:r>
            <a:r>
              <a:rPr dirty="0">
                <a:solidFill>
                  <a:srgbClr val="37474F"/>
                </a:solidFill>
              </a:rPr>
              <a:t>isExternalStorageWritable() {</a:t>
            </a:r>
            <a:endParaRPr sz="1800" dirty="0"/>
          </a:p>
          <a:p>
            <a:pPr indent="457200">
              <a:defRPr sz="1100">
                <a:solidFill>
                  <a:srgbClr val="9C27B0"/>
                </a:solidFill>
              </a:defRPr>
            </a:pPr>
            <a:r>
              <a:rPr dirty="0"/>
              <a:t>String </a:t>
            </a:r>
            <a:r>
              <a:rPr dirty="0">
                <a:solidFill>
                  <a:srgbClr val="37474F"/>
                </a:solidFill>
              </a:rPr>
              <a:t>state = </a:t>
            </a:r>
            <a:r>
              <a:rPr dirty="0"/>
              <a:t>Environment</a:t>
            </a:r>
            <a:r>
              <a:rPr dirty="0">
                <a:solidFill>
                  <a:srgbClr val="37474F"/>
                </a:solidFill>
              </a:rPr>
              <a:t>.getExternalStorageState();</a:t>
            </a:r>
          </a:p>
          <a:p>
            <a:pPr>
              <a:lnSpc>
                <a:spcPct val="115000"/>
              </a:lnSpc>
              <a:defRPr sz="1800"/>
            </a:pPr>
            <a:r>
              <a:rPr dirty="0"/>
              <a:t> 	</a:t>
            </a:r>
            <a:r>
              <a:rPr sz="1100" dirty="0">
                <a:solidFill>
                  <a:srgbClr val="3B78E7"/>
                </a:solidFill>
              </a:rPr>
              <a:t>if </a:t>
            </a:r>
            <a:r>
              <a:rPr sz="1100" dirty="0">
                <a:solidFill>
                  <a:srgbClr val="37474F"/>
                </a:solidFill>
              </a:rPr>
              <a:t>(</a:t>
            </a:r>
            <a:r>
              <a:rPr sz="1100" dirty="0">
                <a:solidFill>
                  <a:srgbClr val="9C27B0"/>
                </a:solidFill>
              </a:rPr>
              <a:t>Environment</a:t>
            </a:r>
            <a:r>
              <a:rPr sz="1100" dirty="0">
                <a:solidFill>
                  <a:srgbClr val="37474F"/>
                </a:solidFill>
              </a:rPr>
              <a:t>.MEDIA_MOUNTED.equals(state)) {</a:t>
            </a:r>
          </a:p>
          <a:p>
            <a:pPr indent="914400">
              <a:lnSpc>
                <a:spcPct val="115000"/>
              </a:lnSpc>
              <a:defRPr sz="1100">
                <a:solidFill>
                  <a:srgbClr val="3B78E7"/>
                </a:solidFill>
              </a:defRPr>
            </a:pPr>
            <a:r>
              <a:rPr dirty="0"/>
              <a:t>return true</a:t>
            </a:r>
            <a:r>
              <a:rPr dirty="0">
                <a:solidFill>
                  <a:srgbClr val="37474F"/>
                </a:solidFill>
              </a:rPr>
              <a:t>;</a:t>
            </a:r>
          </a:p>
          <a:p>
            <a:pPr indent="457200">
              <a:lnSpc>
                <a:spcPct val="115000"/>
              </a:lnSpc>
              <a:defRPr sz="1100">
                <a:solidFill>
                  <a:srgbClr val="37474F"/>
                </a:solidFill>
              </a:defRPr>
            </a:pPr>
            <a:r>
              <a:rPr dirty="0"/>
              <a:t>}</a:t>
            </a:r>
          </a:p>
          <a:p>
            <a:pPr>
              <a:defRPr sz="1100">
                <a:solidFill>
                  <a:srgbClr val="3B78E7"/>
                </a:solidFill>
              </a:defRPr>
            </a:pPr>
            <a:r>
              <a:rPr dirty="0"/>
              <a:t>   return false</a:t>
            </a:r>
            <a:r>
              <a:rPr dirty="0">
                <a:solidFill>
                  <a:srgbClr val="37474F"/>
                </a:solidFill>
              </a:rPr>
              <a:t>;</a:t>
            </a:r>
          </a:p>
          <a:p>
            <a:pPr>
              <a:defRPr sz="1100">
                <a:solidFill>
                  <a:srgbClr val="37474F"/>
                </a:solidFill>
              </a:defRPr>
            </a:pPr>
            <a:r>
              <a:rPr dirty="0"/>
              <a:t>}</a:t>
            </a:r>
          </a:p>
          <a:p>
            <a:pPr>
              <a:defRPr sz="1100">
                <a:solidFill>
                  <a:srgbClr val="D81B60"/>
                </a:solidFill>
              </a:defRPr>
            </a:pPr>
            <a:r>
              <a:rPr dirty="0"/>
              <a:t>/* Checks if external storage is available to at least read */</a:t>
            </a:r>
            <a:r>
              <a:rPr sz="1800" dirty="0">
                <a:solidFill>
                  <a:srgbClr val="000000"/>
                </a:solidFill>
              </a:rPr>
              <a:t> </a:t>
            </a:r>
            <a:endParaRPr sz="1800" dirty="0"/>
          </a:p>
          <a:p>
            <a:pPr>
              <a:defRPr sz="1100">
                <a:solidFill>
                  <a:srgbClr val="3B78E7"/>
                </a:solidFill>
              </a:defRPr>
            </a:pPr>
            <a:r>
              <a:rPr dirty="0"/>
              <a:t>public boolean </a:t>
            </a:r>
            <a:r>
              <a:rPr dirty="0">
                <a:solidFill>
                  <a:srgbClr val="37474F"/>
                </a:solidFill>
              </a:rPr>
              <a:t>isExternalStorageReadable() {</a:t>
            </a:r>
            <a:r>
              <a:rPr sz="1800" dirty="0">
                <a:solidFill>
                  <a:srgbClr val="000000"/>
                </a:solidFill>
              </a:rPr>
              <a:t>  </a:t>
            </a:r>
            <a:endParaRPr sz="1800" dirty="0"/>
          </a:p>
          <a:p>
            <a:pPr indent="457200">
              <a:defRPr sz="1100">
                <a:solidFill>
                  <a:srgbClr val="9C27B0"/>
                </a:solidFill>
              </a:defRPr>
            </a:pPr>
            <a:r>
              <a:rPr dirty="0"/>
              <a:t>String </a:t>
            </a:r>
            <a:r>
              <a:rPr dirty="0">
                <a:solidFill>
                  <a:srgbClr val="37474F"/>
                </a:solidFill>
              </a:rPr>
              <a:t>state = </a:t>
            </a:r>
            <a:r>
              <a:rPr dirty="0"/>
              <a:t>Environment</a:t>
            </a:r>
            <a:r>
              <a:rPr dirty="0">
                <a:solidFill>
                  <a:srgbClr val="37474F"/>
                </a:solidFill>
              </a:rPr>
              <a:t>.getExternalStorageState();</a:t>
            </a:r>
            <a:endParaRPr sz="1800" dirty="0"/>
          </a:p>
          <a:p>
            <a:pPr indent="457200">
              <a:defRPr sz="1100">
                <a:solidFill>
                  <a:srgbClr val="3B78E7"/>
                </a:solidFill>
              </a:defRPr>
            </a:pPr>
            <a:r>
              <a:rPr dirty="0"/>
              <a:t>if </a:t>
            </a:r>
            <a:r>
              <a:rPr dirty="0">
                <a:solidFill>
                  <a:srgbClr val="37474F"/>
                </a:solidFill>
              </a:rPr>
              <a:t>(</a:t>
            </a:r>
            <a:r>
              <a:rPr dirty="0">
                <a:solidFill>
                  <a:srgbClr val="9C27B0"/>
                </a:solidFill>
              </a:rPr>
              <a:t>Environment</a:t>
            </a:r>
            <a:r>
              <a:rPr dirty="0">
                <a:solidFill>
                  <a:srgbClr val="37474F"/>
                </a:solidFill>
              </a:rPr>
              <a:t>.MEDIA_MOUNTED.equals(state) ||</a:t>
            </a:r>
          </a:p>
          <a:p>
            <a:pPr indent="457200">
              <a:lnSpc>
                <a:spcPct val="115000"/>
              </a:lnSpc>
              <a:defRPr sz="1100">
                <a:solidFill>
                  <a:srgbClr val="9C27B0"/>
                </a:solidFill>
              </a:defRPr>
            </a:pPr>
            <a:r>
              <a:rPr dirty="0"/>
              <a:t>Environment</a:t>
            </a:r>
            <a:r>
              <a:rPr dirty="0">
                <a:solidFill>
                  <a:srgbClr val="37474F"/>
                </a:solidFill>
              </a:rPr>
              <a:t>.MEDIA_MOUNTED_READ_ONLY.equals(state)) {</a:t>
            </a:r>
          </a:p>
          <a:p>
            <a:pPr indent="914400">
              <a:lnSpc>
                <a:spcPct val="115000"/>
              </a:lnSpc>
              <a:defRPr sz="1100">
                <a:solidFill>
                  <a:srgbClr val="3B78E7"/>
                </a:solidFill>
              </a:defRPr>
            </a:pPr>
            <a:r>
              <a:rPr dirty="0"/>
              <a:t>return true</a:t>
            </a:r>
            <a:r>
              <a:rPr dirty="0">
                <a:solidFill>
                  <a:srgbClr val="37474F"/>
                </a:solidFill>
              </a:rPr>
              <a:t>;</a:t>
            </a:r>
          </a:p>
          <a:p>
            <a:pPr indent="457200">
              <a:lnSpc>
                <a:spcPct val="115000"/>
              </a:lnSpc>
              <a:defRPr sz="1100">
                <a:solidFill>
                  <a:srgbClr val="37474F"/>
                </a:solidFill>
              </a:defRPr>
            </a:pPr>
            <a:r>
              <a:rPr dirty="0"/>
              <a:t>}</a:t>
            </a:r>
          </a:p>
          <a:p>
            <a:pPr indent="457200">
              <a:lnSpc>
                <a:spcPct val="115000"/>
              </a:lnSpc>
              <a:defRPr sz="1100">
                <a:solidFill>
                  <a:srgbClr val="3B78E7"/>
                </a:solidFill>
              </a:defRPr>
            </a:pPr>
            <a:r>
              <a:rPr dirty="0"/>
              <a:t>return false</a:t>
            </a:r>
            <a:r>
              <a:rPr dirty="0">
                <a:solidFill>
                  <a:srgbClr val="37474F"/>
                </a:solidFill>
              </a:rPr>
              <a:t>;</a:t>
            </a:r>
          </a:p>
          <a:p>
            <a:pPr>
              <a:defRPr sz="1100">
                <a:solidFill>
                  <a:srgbClr val="37474F"/>
                </a:solidFill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112;p17" descr="Google Shape;112;p17"/>
          <p:cNvPicPr>
            <a:picLocks noChangeAspect="1"/>
          </p:cNvPicPr>
          <p:nvPr/>
        </p:nvPicPr>
        <p:blipFill>
          <a:blip r:embed="rId2"/>
          <a:srcRect l="9406" t="9406" r="9406" b="9406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Google Shape;113;p17"/>
          <p:cNvSpPr txBox="1"/>
          <p:nvPr/>
        </p:nvSpPr>
        <p:spPr>
          <a:xfrm>
            <a:off x="644525" y="1952955"/>
            <a:ext cx="5146200" cy="5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SharedPreferences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99;p28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448055">
              <a:defRPr sz="1176">
                <a:solidFill>
                  <a:srgbClr val="3A5BAE"/>
                </a:solidFill>
              </a:defRPr>
            </a:lvl1pPr>
          </a:lstStyle>
          <a:p>
            <a:r>
              <a:t> 如何保存用户的配置信息？</a:t>
            </a:r>
          </a:p>
        </p:txBody>
      </p:sp>
      <p:pic>
        <p:nvPicPr>
          <p:cNvPr id="24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468" y="331193"/>
            <a:ext cx="2163064" cy="4481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99;p28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448055">
              <a:defRPr sz="1176">
                <a:solidFill>
                  <a:srgbClr val="3A5BAE"/>
                </a:solidFill>
              </a:defRPr>
            </a:lvl1pPr>
          </a:lstStyle>
          <a:p>
            <a:r>
              <a:rPr dirty="0"/>
              <a:t> SharedPreferences 的原理</a:t>
            </a:r>
          </a:p>
        </p:txBody>
      </p:sp>
      <p:sp>
        <p:nvSpPr>
          <p:cNvPr id="247" name="Google Shape;200;p28"/>
          <p:cNvSpPr txBox="1">
            <a:spLocks noGrp="1"/>
          </p:cNvSpPr>
          <p:nvPr>
            <p:ph type="body" sz="half" idx="1"/>
          </p:nvPr>
        </p:nvSpPr>
        <p:spPr>
          <a:xfrm>
            <a:off x="4572000" y="933400"/>
            <a:ext cx="4203001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3A5BAE"/>
              </a:buClr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通过XML文件存储</a:t>
            </a:r>
          </a:p>
          <a:p>
            <a:pPr>
              <a:buClr>
                <a:srgbClr val="3A5BAE"/>
              </a:buClr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一次性读取到内存</a:t>
            </a:r>
          </a:p>
          <a:p>
            <a:pPr>
              <a:buClr>
                <a:srgbClr val="3A5BAE"/>
              </a:buClr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提供同步和异步两种写回文件的方式</a:t>
            </a:r>
          </a:p>
        </p:txBody>
      </p:sp>
      <p:pic>
        <p:nvPicPr>
          <p:cNvPr id="248" name="Google Shape;201;p28" descr="Google Shape;201;p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8" y="834925"/>
            <a:ext cx="4203102" cy="4051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06;p29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获取 SharedPreferences</a:t>
            </a:r>
          </a:p>
        </p:txBody>
      </p:sp>
      <p:sp>
        <p:nvSpPr>
          <p:cNvPr id="251" name="Google Shape;207;p29"/>
          <p:cNvSpPr txBox="1">
            <a:spLocks noGrp="1"/>
          </p:cNvSpPr>
          <p:nvPr>
            <p:ph type="body" sz="quarter" idx="1"/>
          </p:nvPr>
        </p:nvSpPr>
        <p:spPr>
          <a:xfrm>
            <a:off x="311699" y="1152475"/>
            <a:ext cx="8520602" cy="1041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34340" indent="-325754" defTabSz="868680">
              <a:buClr>
                <a:srgbClr val="9C27B0"/>
              </a:buClr>
              <a:buSzPts val="1700"/>
              <a:defRPr sz="1710">
                <a:solidFill>
                  <a:srgbClr val="9C27B0"/>
                </a:solidFill>
              </a:defRPr>
            </a:pPr>
            <a:r>
              <a:rPr dirty="0"/>
              <a:t>context.getSharedPreferences(name, Context.MODE_PRIVATE);</a:t>
            </a:r>
          </a:p>
          <a:p>
            <a:pPr marL="434340" indent="-325754" defTabSz="868680">
              <a:buClr>
                <a:srgbClr val="9C27B0"/>
              </a:buClr>
              <a:buSzPts val="1700"/>
              <a:defRPr sz="1710">
                <a:solidFill>
                  <a:srgbClr val="9C27B0"/>
                </a:solidFill>
              </a:defRPr>
            </a:pPr>
            <a:r>
              <a:rPr dirty="0"/>
              <a:t>getActivity().getPreferences(Context.MODE_PRIVATE);</a:t>
            </a:r>
          </a:p>
          <a:p>
            <a:pPr marL="0" indent="3040379" defTabSz="868680">
              <a:buSzTx/>
              <a:buNone/>
              <a:defRPr sz="1710"/>
            </a:pPr>
            <a:r>
              <a:rPr dirty="0"/>
              <a:t> </a:t>
            </a:r>
          </a:p>
        </p:txBody>
      </p:sp>
      <p:grpSp>
        <p:nvGrpSpPr>
          <p:cNvPr id="254" name="Google Shape;208;p29"/>
          <p:cNvGrpSpPr/>
          <p:nvPr/>
        </p:nvGrpSpPr>
        <p:grpSpPr>
          <a:xfrm>
            <a:off x="550849" y="2606700"/>
            <a:ext cx="5358002" cy="1731425"/>
            <a:chOff x="0" y="0"/>
            <a:chExt cx="5358000" cy="1731424"/>
          </a:xfrm>
        </p:grpSpPr>
        <p:sp>
          <p:nvSpPr>
            <p:cNvPr id="252" name="矩形"/>
            <p:cNvSpPr/>
            <p:nvPr/>
          </p:nvSpPr>
          <p:spPr>
            <a:xfrm>
              <a:off x="0" y="0"/>
              <a:ext cx="5358001" cy="154890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3A5BAE"/>
                  </a:solidFill>
                </a:defRPr>
              </a:pPr>
              <a:endParaRPr/>
            </a:p>
          </p:txBody>
        </p:sp>
        <p:sp>
          <p:nvSpPr>
            <p:cNvPr id="253" name="Mode 只能填 MODE_PRIVATE，以下都废弃…"/>
            <p:cNvSpPr txBox="1"/>
            <p:nvPr/>
          </p:nvSpPr>
          <p:spPr>
            <a:xfrm>
              <a:off x="0" y="0"/>
              <a:ext cx="5358001" cy="17314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lnSpc>
                  <a:spcPct val="115000"/>
                </a:lnSpc>
                <a:defRPr sz="1800">
                  <a:solidFill>
                    <a:schemeClr val="accent2">
                      <a:lumOff val="21764"/>
                    </a:schemeClr>
                  </a:solidFill>
                </a:defRPr>
              </a:pPr>
              <a:r>
                <a:t>Mode 只能填 </a:t>
              </a:r>
              <a:r>
                <a:rPr>
                  <a:solidFill>
                    <a:srgbClr val="9B28B0"/>
                  </a:solidFill>
                </a:rPr>
                <a:t>MODE_PRIVATE</a:t>
              </a:r>
              <a:r>
                <a:t>，以下都废弃 </a:t>
              </a:r>
            </a:p>
            <a:p>
              <a:pPr marL="457200" indent="-342900">
                <a:lnSpc>
                  <a:spcPct val="115000"/>
                </a:lnSpc>
                <a:buClr>
                  <a:srgbClr val="9B28B0"/>
                </a:buClr>
                <a:buSzPts val="1800"/>
                <a:buFont typeface="Arial"/>
                <a:buChar char="●"/>
                <a:defRPr sz="1800">
                  <a:solidFill>
                    <a:srgbClr val="9B28B0"/>
                  </a:solidFill>
                </a:defRPr>
              </a:pPr>
              <a:r>
                <a:t>MODE_WORLD_READABLE</a:t>
              </a:r>
            </a:p>
            <a:p>
              <a:pPr marL="457200" indent="-342900">
                <a:lnSpc>
                  <a:spcPct val="115000"/>
                </a:lnSpc>
                <a:buClr>
                  <a:srgbClr val="9B28B0"/>
                </a:buClr>
                <a:buSzPts val="1800"/>
                <a:buFont typeface="Arial"/>
                <a:buChar char="●"/>
                <a:defRPr sz="1800">
                  <a:solidFill>
                    <a:srgbClr val="9B28B0"/>
                  </a:solidFill>
                </a:defRPr>
              </a:pPr>
              <a:r>
                <a:t>MODE_WORLD_WRITEABLE</a:t>
              </a:r>
            </a:p>
            <a:p>
              <a:pPr marL="457200" indent="-342900">
                <a:lnSpc>
                  <a:spcPct val="115000"/>
                </a:lnSpc>
                <a:buClr>
                  <a:srgbClr val="9B28B0"/>
                </a:buClr>
                <a:buSzPts val="1800"/>
                <a:buFont typeface="Arial"/>
                <a:buChar char="●"/>
                <a:defRPr sz="1800">
                  <a:solidFill>
                    <a:srgbClr val="9B28B0"/>
                  </a:solidFill>
                </a:defRPr>
              </a:pPr>
              <a:r>
                <a:t>MODE_MULTI_PROCESS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13;p30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读 SharedPreferences</a:t>
            </a:r>
          </a:p>
        </p:txBody>
      </p:sp>
      <p:sp>
        <p:nvSpPr>
          <p:cNvPr id="257" name="Google Shape;214;p3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28698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Clr>
                <a:srgbClr val="9B28B0"/>
              </a:buClr>
              <a:buFontTx/>
              <a:buAutoNum type="arabicPeriod"/>
              <a:defRPr b="1">
                <a:solidFill>
                  <a:srgbClr val="9B28B0"/>
                </a:solidFill>
              </a:defRPr>
            </a:pPr>
            <a:r>
              <a:rPr dirty="0"/>
              <a:t>String</a:t>
            </a:r>
            <a:r>
              <a:rPr b="0" dirty="0"/>
              <a:t> getString(</a:t>
            </a:r>
            <a:r>
              <a:rPr dirty="0"/>
              <a:t>String</a:t>
            </a:r>
            <a:r>
              <a:rPr b="0" dirty="0"/>
              <a:t> key, </a:t>
            </a:r>
            <a:r>
              <a:rPr dirty="0"/>
              <a:t>String</a:t>
            </a:r>
            <a:r>
              <a:rPr b="0" dirty="0"/>
              <a:t> defValue); </a:t>
            </a:r>
          </a:p>
          <a:p>
            <a:pPr>
              <a:lnSpc>
                <a:spcPct val="150000"/>
              </a:lnSpc>
              <a:buClr>
                <a:srgbClr val="9B28B0"/>
              </a:buClr>
              <a:buFontTx/>
              <a:buAutoNum type="arabicPeriod"/>
              <a:defRPr b="1">
                <a:solidFill>
                  <a:srgbClr val="9B28B0"/>
                </a:solidFill>
              </a:defRPr>
            </a:pPr>
            <a:r>
              <a:rPr dirty="0"/>
              <a:t>Set&lt;String&gt;</a:t>
            </a:r>
            <a:r>
              <a:rPr b="0" dirty="0"/>
              <a:t> getStringSet(</a:t>
            </a:r>
            <a:r>
              <a:rPr dirty="0"/>
              <a:t>String</a:t>
            </a:r>
            <a:r>
              <a:rPr b="0" dirty="0"/>
              <a:t> key, </a:t>
            </a:r>
            <a:r>
              <a:rPr dirty="0"/>
              <a:t>Set&lt;String&gt;</a:t>
            </a:r>
            <a:r>
              <a:rPr b="0" dirty="0"/>
              <a:t> defValues);</a:t>
            </a:r>
          </a:p>
          <a:p>
            <a:pPr>
              <a:lnSpc>
                <a:spcPct val="150000"/>
              </a:lnSpc>
              <a:buClr>
                <a:srgbClr val="9B28B0"/>
              </a:buClr>
              <a:buFontTx/>
              <a:buAutoNum type="arabicPeriod"/>
              <a:defRPr b="1">
                <a:solidFill>
                  <a:srgbClr val="9B28B0"/>
                </a:solidFill>
              </a:defRPr>
            </a:pPr>
            <a:r>
              <a:rPr dirty="0"/>
              <a:t>int</a:t>
            </a:r>
            <a:r>
              <a:rPr b="0" dirty="0"/>
              <a:t> getInt(</a:t>
            </a:r>
            <a:r>
              <a:rPr dirty="0"/>
              <a:t>String</a:t>
            </a:r>
            <a:r>
              <a:rPr b="0" dirty="0"/>
              <a:t> key, </a:t>
            </a:r>
            <a:r>
              <a:rPr dirty="0"/>
              <a:t>int</a:t>
            </a:r>
            <a:r>
              <a:rPr b="0" dirty="0"/>
              <a:t> defValue);</a:t>
            </a:r>
          </a:p>
          <a:p>
            <a:pPr>
              <a:lnSpc>
                <a:spcPct val="150000"/>
              </a:lnSpc>
              <a:buClr>
                <a:srgbClr val="9B28B0"/>
              </a:buClr>
              <a:buFontTx/>
              <a:buAutoNum type="arabicPeriod"/>
              <a:defRPr b="1">
                <a:solidFill>
                  <a:srgbClr val="9B28B0"/>
                </a:solidFill>
              </a:defRPr>
            </a:pPr>
            <a:r>
              <a:rPr dirty="0"/>
              <a:t>long</a:t>
            </a:r>
            <a:r>
              <a:rPr b="0" dirty="0"/>
              <a:t> getLong(</a:t>
            </a:r>
            <a:r>
              <a:rPr dirty="0"/>
              <a:t>String</a:t>
            </a:r>
            <a:r>
              <a:rPr b="0" dirty="0"/>
              <a:t> key, </a:t>
            </a:r>
            <a:r>
              <a:rPr dirty="0"/>
              <a:t>long</a:t>
            </a:r>
            <a:r>
              <a:rPr b="0" dirty="0"/>
              <a:t> defValue);</a:t>
            </a:r>
          </a:p>
          <a:p>
            <a:pPr>
              <a:lnSpc>
                <a:spcPct val="150000"/>
              </a:lnSpc>
              <a:buClr>
                <a:srgbClr val="9B28B0"/>
              </a:buClr>
              <a:buFontTx/>
              <a:buAutoNum type="arabicPeriod"/>
              <a:defRPr b="1">
                <a:solidFill>
                  <a:srgbClr val="9B28B0"/>
                </a:solidFill>
              </a:defRPr>
            </a:pPr>
            <a:r>
              <a:rPr dirty="0"/>
              <a:t>float</a:t>
            </a:r>
            <a:r>
              <a:rPr b="0" dirty="0"/>
              <a:t> getFloat(</a:t>
            </a:r>
            <a:r>
              <a:rPr dirty="0"/>
              <a:t>String</a:t>
            </a:r>
            <a:r>
              <a:rPr b="0" dirty="0"/>
              <a:t> key, </a:t>
            </a:r>
            <a:r>
              <a:rPr dirty="0"/>
              <a:t>float</a:t>
            </a:r>
            <a:r>
              <a:rPr b="0" dirty="0"/>
              <a:t> defValue);</a:t>
            </a:r>
          </a:p>
          <a:p>
            <a:pPr>
              <a:lnSpc>
                <a:spcPct val="150000"/>
              </a:lnSpc>
              <a:buClr>
                <a:srgbClr val="9B28B0"/>
              </a:buClr>
              <a:buFontTx/>
              <a:buAutoNum type="arabicPeriod"/>
              <a:defRPr b="1">
                <a:solidFill>
                  <a:srgbClr val="9B28B0"/>
                </a:solidFill>
              </a:defRPr>
            </a:pPr>
            <a:r>
              <a:rPr dirty="0"/>
              <a:t>boolean</a:t>
            </a:r>
            <a:r>
              <a:rPr b="0" dirty="0"/>
              <a:t> getBoolean(</a:t>
            </a:r>
            <a:r>
              <a:rPr dirty="0"/>
              <a:t>String</a:t>
            </a:r>
            <a:r>
              <a:rPr b="0" dirty="0"/>
              <a:t> key, </a:t>
            </a:r>
            <a:r>
              <a:rPr dirty="0"/>
              <a:t>boolean</a:t>
            </a:r>
            <a:r>
              <a:rPr b="0" dirty="0"/>
              <a:t> defValue);</a:t>
            </a:r>
            <a:r>
              <a:rPr b="0" dirty="0">
                <a:solidFill>
                  <a:schemeClr val="accent2">
                    <a:lumOff val="21764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75;p15"/>
          <p:cNvSpPr txBox="1"/>
          <p:nvPr/>
        </p:nvSpPr>
        <p:spPr>
          <a:xfrm>
            <a:off x="2338023" y="1157974"/>
            <a:ext cx="4659217" cy="61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rPr dirty="0"/>
              <a:t>系统理解Android设备的存储设计</a:t>
            </a:r>
          </a:p>
        </p:txBody>
      </p:sp>
      <p:sp>
        <p:nvSpPr>
          <p:cNvPr id="164" name="Google Shape;77;p15"/>
          <p:cNvSpPr txBox="1"/>
          <p:nvPr/>
        </p:nvSpPr>
        <p:spPr>
          <a:xfrm>
            <a:off x="1363360" y="1082485"/>
            <a:ext cx="624652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65" name="Google Shape;78;p15"/>
          <p:cNvSpPr/>
          <p:nvPr/>
        </p:nvSpPr>
        <p:spPr>
          <a:xfrm>
            <a:off x="2146686" y="1451163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Google Shape;79;p15"/>
          <p:cNvSpPr txBox="1"/>
          <p:nvPr/>
        </p:nvSpPr>
        <p:spPr>
          <a:xfrm>
            <a:off x="2339799" y="1948875"/>
            <a:ext cx="6613363" cy="61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rPr dirty="0"/>
              <a:t>学会在应用内以文件、键值对、数据库形式保存数据</a:t>
            </a:r>
          </a:p>
        </p:txBody>
      </p:sp>
      <p:sp>
        <p:nvSpPr>
          <p:cNvPr id="167" name="Google Shape;80;p15"/>
          <p:cNvSpPr txBox="1"/>
          <p:nvPr/>
        </p:nvSpPr>
        <p:spPr>
          <a:xfrm>
            <a:off x="1365141" y="1841591"/>
            <a:ext cx="624652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02</a:t>
            </a:r>
          </a:p>
        </p:txBody>
      </p:sp>
      <p:sp>
        <p:nvSpPr>
          <p:cNvPr id="168" name="Google Shape;81;p15"/>
          <p:cNvSpPr/>
          <p:nvPr/>
        </p:nvSpPr>
        <p:spPr>
          <a:xfrm>
            <a:off x="2148468" y="2226575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Google Shape;82;p15"/>
          <p:cNvSpPr txBox="1"/>
          <p:nvPr/>
        </p:nvSpPr>
        <p:spPr>
          <a:xfrm>
            <a:off x="2342300" y="2764675"/>
            <a:ext cx="4790015" cy="61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/>
          <a:p>
            <a: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pPr>
            <a:r>
              <a:rPr dirty="0" err="1"/>
              <a:t>了解如何在应用间分享文件和数据</a:t>
            </a:r>
            <a:endParaRPr dirty="0"/>
          </a:p>
        </p:txBody>
      </p:sp>
      <p:sp>
        <p:nvSpPr>
          <p:cNvPr id="170" name="Google Shape;83;p15"/>
          <p:cNvSpPr txBox="1"/>
          <p:nvPr/>
        </p:nvSpPr>
        <p:spPr>
          <a:xfrm>
            <a:off x="1367636" y="2649418"/>
            <a:ext cx="624652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171" name="Google Shape;84;p15"/>
          <p:cNvSpPr/>
          <p:nvPr/>
        </p:nvSpPr>
        <p:spPr>
          <a:xfrm>
            <a:off x="2150961" y="3034398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Google Shape;85;p15"/>
          <p:cNvSpPr txBox="1">
            <a:spLocks noGrp="1"/>
          </p:cNvSpPr>
          <p:nvPr>
            <p:ph type="title"/>
          </p:nvPr>
        </p:nvSpPr>
        <p:spPr>
          <a:xfrm>
            <a:off x="311699" y="151912"/>
            <a:ext cx="8520602" cy="572702"/>
          </a:xfrm>
          <a:prstGeom prst="rect">
            <a:avLst/>
          </a:prstGeom>
        </p:spPr>
        <p:txBody>
          <a:bodyPr/>
          <a:lstStyle>
            <a:lvl1pPr defTabSz="667512">
              <a:defRPr sz="219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课程目标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19;p31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写 SharedPreferences</a:t>
            </a:r>
          </a:p>
        </p:txBody>
      </p:sp>
      <p:sp>
        <p:nvSpPr>
          <p:cNvPr id="260" name="Google Shape;220;p31"/>
          <p:cNvSpPr txBox="1">
            <a:spLocks noGrp="1"/>
          </p:cNvSpPr>
          <p:nvPr>
            <p:ph type="body" sz="quarter" idx="1"/>
          </p:nvPr>
        </p:nvSpPr>
        <p:spPr>
          <a:xfrm>
            <a:off x="311699" y="1152475"/>
            <a:ext cx="8520602" cy="572701"/>
          </a:xfrm>
          <a:prstGeom prst="rect">
            <a:avLst/>
          </a:prstGeom>
        </p:spPr>
        <p:txBody>
          <a:bodyPr/>
          <a:lstStyle>
            <a:lvl1pPr>
              <a:buClr>
                <a:srgbClr val="3A5BAE"/>
              </a:buClr>
              <a:buChar char="❏"/>
              <a:defRPr>
                <a:solidFill>
                  <a:srgbClr val="3A5BAE"/>
                </a:solidFill>
              </a:defRPr>
            </a:lvl1pPr>
          </a:lstStyle>
          <a:p>
            <a:r>
              <a:rPr dirty="0"/>
              <a:t>通过 Editor 类来提交修改事务</a:t>
            </a:r>
          </a:p>
        </p:txBody>
      </p:sp>
      <p:sp>
        <p:nvSpPr>
          <p:cNvPr id="261" name="Google Shape;221;p31"/>
          <p:cNvSpPr txBox="1"/>
          <p:nvPr/>
        </p:nvSpPr>
        <p:spPr>
          <a:xfrm>
            <a:off x="836600" y="1907600"/>
            <a:ext cx="7353301" cy="114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9B28B0"/>
                </a:solidFill>
              </a:defRPr>
            </a:pPr>
            <a:r>
              <a:rPr dirty="0"/>
              <a:t>SharedPreferences</a:t>
            </a:r>
            <a:r>
              <a:rPr dirty="0">
                <a:solidFill>
                  <a:schemeClr val="accent2">
                    <a:lumOff val="21764"/>
                  </a:schemeClr>
                </a:solidFill>
              </a:rPr>
              <a:t> sharedPref = getActivity().getPreferences(Context.MODE_PRIVATE); </a:t>
            </a:r>
            <a:r>
              <a:rPr dirty="0"/>
              <a:t>SharedPreferences.Editor</a:t>
            </a:r>
            <a:r>
              <a:rPr dirty="0">
                <a:solidFill>
                  <a:schemeClr val="accent2">
                    <a:lumOff val="21764"/>
                  </a:schemeClr>
                </a:solidFill>
              </a:rPr>
              <a:t> editor = sharedPref.edit(); editor.putInt(getString(R.string.saved_high_score_key), newHighScore);</a:t>
            </a:r>
          </a:p>
          <a:p>
            <a:pPr>
              <a:lnSpc>
                <a:spcPct val="150000"/>
              </a:lnSpc>
              <a:defRPr sz="1200">
                <a:solidFill>
                  <a:schemeClr val="accent2">
                    <a:lumOff val="21764"/>
                  </a:schemeClr>
                </a:solidFill>
              </a:defRPr>
            </a:pPr>
            <a:r>
              <a:rPr dirty="0"/>
              <a:t>editor.commit();</a:t>
            </a:r>
            <a:r>
              <a:rPr dirty="0">
                <a:solidFill>
                  <a:srgbClr val="666666"/>
                </a:solidFill>
              </a:rPr>
              <a:t> // editor.apply();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26;p32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写 SharedPreferences</a:t>
            </a:r>
          </a:p>
        </p:txBody>
      </p:sp>
      <p:sp>
        <p:nvSpPr>
          <p:cNvPr id="264" name="Google Shape;227;p32"/>
          <p:cNvSpPr txBox="1">
            <a:spLocks noGrp="1"/>
          </p:cNvSpPr>
          <p:nvPr>
            <p:ph type="body" sz="quarter" idx="1"/>
          </p:nvPr>
        </p:nvSpPr>
        <p:spPr>
          <a:xfrm>
            <a:off x="311699" y="990550"/>
            <a:ext cx="8520602" cy="572701"/>
          </a:xfrm>
          <a:prstGeom prst="rect">
            <a:avLst/>
          </a:prstGeom>
        </p:spPr>
        <p:txBody>
          <a:bodyPr/>
          <a:lstStyle>
            <a:lvl1pPr>
              <a:buClr>
                <a:srgbClr val="3A5BAE"/>
              </a:buClr>
              <a:buChar char="❏"/>
              <a:defRPr>
                <a:solidFill>
                  <a:srgbClr val="3A5BAE"/>
                </a:solidFill>
              </a:defRPr>
            </a:lvl1pPr>
          </a:lstStyle>
          <a:p>
            <a:r>
              <a:t>commit 和 apply 的区别</a:t>
            </a:r>
          </a:p>
        </p:txBody>
      </p:sp>
      <p:sp>
        <p:nvSpPr>
          <p:cNvPr id="265" name="Google Shape;228;p32"/>
          <p:cNvSpPr txBox="1"/>
          <p:nvPr/>
        </p:nvSpPr>
        <p:spPr>
          <a:xfrm>
            <a:off x="989000" y="1659950"/>
            <a:ext cx="5358001" cy="2945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lnSpc>
                <a:spcPct val="150000"/>
              </a:lnSpc>
              <a:buClr>
                <a:srgbClr val="9B28B0"/>
              </a:buClr>
              <a:buSzPts val="1400"/>
              <a:buFont typeface="Arial"/>
              <a:buChar char="❏"/>
              <a:defRPr>
                <a:solidFill>
                  <a:srgbClr val="9B28B0"/>
                </a:solidFill>
              </a:defRPr>
            </a:pPr>
            <a:r>
              <a:rPr dirty="0"/>
              <a:t>commit()</a:t>
            </a:r>
          </a:p>
          <a:p>
            <a:pPr marL="914400" lvl="1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同步写入内存和磁盘</a:t>
            </a:r>
          </a:p>
          <a:p>
            <a:pPr marL="914400" lvl="1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有返回值</a:t>
            </a:r>
          </a:p>
          <a:p>
            <a:pPr marL="914400" lvl="1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同时调用时，最后一次调用获胜</a:t>
            </a:r>
          </a:p>
          <a:p>
            <a:pPr marL="457200" indent="-317500">
              <a:lnSpc>
                <a:spcPct val="150000"/>
              </a:lnSpc>
              <a:buClr>
                <a:srgbClr val="9B28B0"/>
              </a:buClr>
              <a:buSzPts val="1400"/>
              <a:buFont typeface="Arial"/>
              <a:buChar char="❏"/>
              <a:defRPr>
                <a:solidFill>
                  <a:srgbClr val="9B28B0"/>
                </a:solidFill>
              </a:defRPr>
            </a:pPr>
            <a:r>
              <a:rPr dirty="0"/>
              <a:t>apply()</a:t>
            </a:r>
          </a:p>
          <a:p>
            <a:pPr marL="914400" lvl="1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同步写入内存，异步保存磁盘</a:t>
            </a:r>
          </a:p>
          <a:p>
            <a:pPr marL="914400" lvl="1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无返回值</a:t>
            </a:r>
          </a:p>
          <a:p>
            <a:pPr marL="914400" lvl="1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rPr dirty="0"/>
              <a:t>同时调用时，最后一次调用覆盖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33;p33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注意事项</a:t>
            </a:r>
          </a:p>
        </p:txBody>
      </p:sp>
      <p:sp>
        <p:nvSpPr>
          <p:cNvPr id="268" name="Google Shape;234;p33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/>
          <a:p>
            <a:pPr indent="-317500">
              <a:lnSpc>
                <a:spcPct val="2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sp 适合小量存储数据， 否则加载慢，占用大量内存</a:t>
            </a:r>
          </a:p>
          <a:p>
            <a:pPr indent="-317500">
              <a:lnSpc>
                <a:spcPct val="2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sp每次写入都是全量写入</a:t>
            </a:r>
          </a:p>
          <a:p>
            <a:pPr indent="-317500">
              <a:lnSpc>
                <a:spcPct val="2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不要将太大的配置项（key和value）存储到sp中，否则会占用大量内存</a:t>
            </a:r>
          </a:p>
          <a:p>
            <a:pPr indent="-317500">
              <a:lnSpc>
                <a:spcPct val="2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 获取SharedPreferences对象的时候会读取sp文件，如果文件还没有读完，就执行了get和put操作，可能会出现等待的情况。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112;p17" descr="Google Shape;112;p17"/>
          <p:cNvPicPr>
            <a:picLocks noChangeAspect="1"/>
          </p:cNvPicPr>
          <p:nvPr/>
        </p:nvPicPr>
        <p:blipFill>
          <a:blip r:embed="rId2"/>
          <a:srcRect l="9406" t="9406" r="9406" b="9406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Google Shape;113;p17"/>
          <p:cNvSpPr txBox="1"/>
          <p:nvPr/>
        </p:nvSpPr>
        <p:spPr>
          <a:xfrm>
            <a:off x="644525" y="1952955"/>
            <a:ext cx="5146200" cy="5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Database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45;p35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数据库的使用</a:t>
            </a:r>
          </a:p>
        </p:txBody>
      </p:sp>
      <p:sp>
        <p:nvSpPr>
          <p:cNvPr id="274" name="Google Shape;246;p35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lvl1pPr>
          </a:lstStyle>
          <a:p>
            <a:r>
              <a:rPr dirty="0"/>
              <a:t>1. 定义Contract静态类</a:t>
            </a:r>
            <a:endParaRPr lang="en-US" dirty="0"/>
          </a:p>
        </p:txBody>
      </p:sp>
      <p:pic>
        <p:nvPicPr>
          <p:cNvPr id="275" name="Google Shape;247;p35" descr="Google Shape;247;p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01" y="664649"/>
            <a:ext cx="5830900" cy="2180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Google Shape;248;p35" descr="Google Shape;248;p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00" y="3002475"/>
            <a:ext cx="5830902" cy="1561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45;p35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数据库的使用</a:t>
            </a:r>
          </a:p>
        </p:txBody>
      </p:sp>
      <p:sp>
        <p:nvSpPr>
          <p:cNvPr id="279" name="Google Shape;246;p35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2. 实现一个SQLiteOpenHelper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3. 实现数据库升级逻辑</a:t>
            </a:r>
          </a:p>
        </p:txBody>
      </p:sp>
      <p:pic>
        <p:nvPicPr>
          <p:cNvPr id="280" name="Google Shape;249;p35" descr="Google Shape;249;p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74" y="1039500"/>
            <a:ext cx="5914628" cy="280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54;p3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数据库的使用</a:t>
            </a:r>
          </a:p>
        </p:txBody>
      </p:sp>
      <p:sp>
        <p:nvSpPr>
          <p:cNvPr id="283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4. 获取数据库实例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endParaRPr dirty="0"/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endParaRPr dirty="0"/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endParaRPr dirty="0"/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endParaRPr dirty="0"/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endParaRPr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5. 增删改查</a:t>
            </a:r>
          </a:p>
        </p:txBody>
      </p:sp>
      <p:pic>
        <p:nvPicPr>
          <p:cNvPr id="284" name="Google Shape;256;p36" descr="Google Shape;256;p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49" y="1485101"/>
            <a:ext cx="5849952" cy="47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Google Shape;257;p36" descr="Google Shape;257;p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50" y="1976474"/>
            <a:ext cx="5849950" cy="572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Google Shape;258;p36" descr="Google Shape;258;p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49" y="2925043"/>
            <a:ext cx="5849951" cy="1462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54;p3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数据库的使用</a:t>
            </a:r>
          </a:p>
        </p:txBody>
      </p:sp>
      <p:sp>
        <p:nvSpPr>
          <p:cNvPr id="289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lvl1pPr>
          </a:lstStyle>
          <a:p>
            <a:r>
              <a:t>5. 增删改查</a:t>
            </a:r>
          </a:p>
        </p:txBody>
      </p:sp>
      <p:pic>
        <p:nvPicPr>
          <p:cNvPr id="290" name="Google Shape;260;p36" descr="Google Shape;260;p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50" y="94546"/>
            <a:ext cx="6585550" cy="154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Google Shape;261;p36" descr="Google Shape;261;p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067" y="1689530"/>
            <a:ext cx="5829384" cy="3466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54;p3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数据库的使用</a:t>
            </a:r>
          </a:p>
        </p:txBody>
      </p:sp>
      <p:sp>
        <p:nvSpPr>
          <p:cNvPr id="294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lvl1pPr>
          </a:lstStyle>
          <a:p>
            <a:r>
              <a:t>5. 增删改查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71" y="844550"/>
            <a:ext cx="4641377" cy="3435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54;p3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数据库的使用</a:t>
            </a:r>
          </a:p>
        </p:txBody>
      </p:sp>
      <p:sp>
        <p:nvSpPr>
          <p:cNvPr id="298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lvl1pPr>
          </a:lstStyle>
          <a:p>
            <a:r>
              <a:t>6. 在合适的时机close数据库连接</a:t>
            </a:r>
          </a:p>
        </p:txBody>
      </p:sp>
      <p:pic>
        <p:nvPicPr>
          <p:cNvPr id="299" name="Google Shape;262;p36" descr="Google Shape;262;p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99" y="1840512"/>
            <a:ext cx="3828841" cy="146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91;p16"/>
          <p:cNvSpPr txBox="1"/>
          <p:nvPr/>
        </p:nvSpPr>
        <p:spPr>
          <a:xfrm>
            <a:off x="2338025" y="1157974"/>
            <a:ext cx="3482550" cy="36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t>Storage overview </a:t>
            </a:r>
          </a:p>
        </p:txBody>
      </p:sp>
      <p:sp>
        <p:nvSpPr>
          <p:cNvPr id="175" name="Google Shape;93;p16"/>
          <p:cNvSpPr txBox="1"/>
          <p:nvPr/>
        </p:nvSpPr>
        <p:spPr>
          <a:xfrm>
            <a:off x="1491350" y="1082478"/>
            <a:ext cx="496651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76" name="Google Shape;94;p16"/>
          <p:cNvSpPr/>
          <p:nvPr/>
        </p:nvSpPr>
        <p:spPr>
          <a:xfrm>
            <a:off x="2146686" y="1458842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Google Shape;95;p16"/>
          <p:cNvSpPr txBox="1"/>
          <p:nvPr/>
        </p:nvSpPr>
        <p:spPr>
          <a:xfrm>
            <a:off x="2338000" y="1740878"/>
            <a:ext cx="858419" cy="61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rPr dirty="0"/>
              <a:t>Files</a:t>
            </a:r>
          </a:p>
        </p:txBody>
      </p:sp>
      <p:sp>
        <p:nvSpPr>
          <p:cNvPr id="178" name="Google Shape;96;p16"/>
          <p:cNvSpPr txBox="1"/>
          <p:nvPr/>
        </p:nvSpPr>
        <p:spPr>
          <a:xfrm>
            <a:off x="1423291" y="1665397"/>
            <a:ext cx="556760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02</a:t>
            </a:r>
          </a:p>
        </p:txBody>
      </p:sp>
      <p:sp>
        <p:nvSpPr>
          <p:cNvPr id="179" name="Google Shape;97;p16"/>
          <p:cNvSpPr/>
          <p:nvPr/>
        </p:nvSpPr>
        <p:spPr>
          <a:xfrm>
            <a:off x="2146668" y="2025851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Google Shape;98;p16"/>
          <p:cNvSpPr txBox="1"/>
          <p:nvPr/>
        </p:nvSpPr>
        <p:spPr>
          <a:xfrm>
            <a:off x="2338026" y="2323813"/>
            <a:ext cx="2880979" cy="61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rPr dirty="0" err="1"/>
              <a:t>SharedPreferences</a:t>
            </a:r>
            <a:endParaRPr dirty="0"/>
          </a:p>
        </p:txBody>
      </p:sp>
      <p:sp>
        <p:nvSpPr>
          <p:cNvPr id="181" name="Google Shape;99;p16"/>
          <p:cNvSpPr txBox="1"/>
          <p:nvPr/>
        </p:nvSpPr>
        <p:spPr>
          <a:xfrm>
            <a:off x="1467498" y="2248311"/>
            <a:ext cx="496650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182" name="Google Shape;100;p16"/>
          <p:cNvSpPr/>
          <p:nvPr/>
        </p:nvSpPr>
        <p:spPr>
          <a:xfrm>
            <a:off x="2146687" y="2616718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Google Shape;101;p16"/>
          <p:cNvSpPr txBox="1"/>
          <p:nvPr/>
        </p:nvSpPr>
        <p:spPr>
          <a:xfrm>
            <a:off x="2338000" y="3607869"/>
            <a:ext cx="2782615" cy="61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rPr dirty="0"/>
              <a:t>Content Providers</a:t>
            </a:r>
          </a:p>
        </p:txBody>
      </p:sp>
      <p:sp>
        <p:nvSpPr>
          <p:cNvPr id="184" name="Google Shape;102;p16"/>
          <p:cNvSpPr txBox="1"/>
          <p:nvPr/>
        </p:nvSpPr>
        <p:spPr>
          <a:xfrm>
            <a:off x="1467496" y="3504248"/>
            <a:ext cx="520505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05</a:t>
            </a:r>
          </a:p>
        </p:txBody>
      </p:sp>
      <p:sp>
        <p:nvSpPr>
          <p:cNvPr id="185" name="Google Shape;103;p16"/>
          <p:cNvSpPr/>
          <p:nvPr/>
        </p:nvSpPr>
        <p:spPr>
          <a:xfrm>
            <a:off x="2146681" y="3840846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Google Shape;104;p16"/>
          <p:cNvSpPr txBox="1">
            <a:spLocks noGrp="1"/>
          </p:cNvSpPr>
          <p:nvPr>
            <p:ph type="title"/>
          </p:nvPr>
        </p:nvSpPr>
        <p:spPr>
          <a:xfrm>
            <a:off x="311699" y="151912"/>
            <a:ext cx="8520602" cy="572702"/>
          </a:xfrm>
          <a:prstGeom prst="rect">
            <a:avLst/>
          </a:prstGeom>
        </p:spPr>
        <p:txBody>
          <a:bodyPr/>
          <a:lstStyle>
            <a:lvl1pPr defTabSz="768095">
              <a:defRPr sz="252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Contents</a:t>
            </a:r>
          </a:p>
        </p:txBody>
      </p:sp>
      <p:sp>
        <p:nvSpPr>
          <p:cNvPr id="187" name="Google Shape;105;p16"/>
          <p:cNvSpPr txBox="1"/>
          <p:nvPr/>
        </p:nvSpPr>
        <p:spPr>
          <a:xfrm>
            <a:off x="2338026" y="2926835"/>
            <a:ext cx="2074948" cy="61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>
              <a:lnSpc>
                <a:spcPct val="200000"/>
              </a:lnSpc>
              <a:defRPr sz="2100" b="1">
                <a:solidFill>
                  <a:srgbClr val="5E5E5E"/>
                </a:solidFill>
              </a:defRPr>
            </a:lvl1pPr>
          </a:lstStyle>
          <a:p>
            <a:r>
              <a:rPr dirty="0"/>
              <a:t>Database</a:t>
            </a:r>
          </a:p>
        </p:txBody>
      </p:sp>
      <p:sp>
        <p:nvSpPr>
          <p:cNvPr id="188" name="Google Shape;106;p16"/>
          <p:cNvSpPr txBox="1"/>
          <p:nvPr/>
        </p:nvSpPr>
        <p:spPr>
          <a:xfrm>
            <a:off x="1467497" y="2834547"/>
            <a:ext cx="496651" cy="77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49" tIns="34249" rIns="34249" bIns="34249">
            <a:spAutoFit/>
          </a:bodyPr>
          <a:lstStyle>
            <a:lvl1pPr algn="ctr">
              <a:lnSpc>
                <a:spcPct val="200000"/>
              </a:lnSpc>
              <a:defRPr sz="2700" b="1">
                <a:solidFill>
                  <a:srgbClr val="3A5BAE"/>
                </a:solidFill>
              </a:defRPr>
            </a:lvl1pPr>
          </a:lstStyle>
          <a:p>
            <a:r>
              <a:rPr dirty="0"/>
              <a:t>04</a:t>
            </a:r>
          </a:p>
        </p:txBody>
      </p:sp>
      <p:sp>
        <p:nvSpPr>
          <p:cNvPr id="189" name="Google Shape;107;p16"/>
          <p:cNvSpPr/>
          <p:nvPr/>
        </p:nvSpPr>
        <p:spPr>
          <a:xfrm>
            <a:off x="2146681" y="3210906"/>
            <a:ext cx="1" cy="324001"/>
          </a:xfrm>
          <a:prstGeom prst="line">
            <a:avLst/>
          </a:prstGeom>
          <a:ln w="12700">
            <a:solidFill>
              <a:srgbClr val="3A5BAE"/>
            </a:solidFill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267;p37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A5BAE"/>
                </a:solidFill>
              </a:defRPr>
            </a:lvl1pPr>
          </a:lstStyle>
          <a:p>
            <a:r>
              <a:rPr dirty="0"/>
              <a:t>Room Library *</a:t>
            </a:r>
          </a:p>
        </p:txBody>
      </p:sp>
      <p:sp>
        <p:nvSpPr>
          <p:cNvPr id="302" name="Google Shape;268;p37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/>
          <a:p>
            <a:pPr marL="429768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Room</a:t>
            </a:r>
          </a:p>
          <a:p>
            <a:pPr marL="859536" lvl="1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JetPack 中的库</a:t>
            </a:r>
          </a:p>
          <a:p>
            <a:pPr marL="859536" lvl="1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对数据的使用做了一层ORM抽象</a:t>
            </a:r>
          </a:p>
          <a:p>
            <a:pPr marL="859536" lvl="1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通过APT减少模板代码</a:t>
            </a:r>
          </a:p>
          <a:p>
            <a:pPr marL="429768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SQLite APIs 的痛点：</a:t>
            </a:r>
          </a:p>
          <a:p>
            <a:pPr marL="859536" lvl="1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SQL语句无编译时校验，容易出错，调试成本大；</a:t>
            </a:r>
          </a:p>
          <a:p>
            <a:pPr marL="859536" lvl="1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表结构变化需要手动更新，并处理升级逻辑；</a:t>
            </a:r>
          </a:p>
          <a:p>
            <a:pPr marL="859536" lvl="1" indent="-298450" defTabSz="859536">
              <a:lnSpc>
                <a:spcPct val="150000"/>
              </a:lnSpc>
              <a:buClr>
                <a:srgbClr val="3A5BAE"/>
              </a:buClr>
              <a:buSzPts val="1300"/>
              <a:buChar char="❏"/>
              <a:defRPr sz="1316">
                <a:solidFill>
                  <a:srgbClr val="3A5BAE"/>
                </a:solidFill>
              </a:defRPr>
            </a:pPr>
            <a:r>
              <a:rPr dirty="0"/>
              <a:t>使用大量模板代码从SQL查询向JavaBeans转换。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273;p38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A5BAE"/>
                </a:solidFill>
              </a:defRPr>
            </a:lvl1pPr>
          </a:lstStyle>
          <a:p>
            <a:r>
              <a:t>Room Library *</a:t>
            </a:r>
          </a:p>
        </p:txBody>
      </p:sp>
      <p:sp>
        <p:nvSpPr>
          <p:cNvPr id="305" name="Google Shape;274;p38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lvl1pPr>
          </a:lstStyle>
          <a:p>
            <a:r>
              <a:rPr dirty="0"/>
              <a:t>1. 定义JavaBean类</a:t>
            </a:r>
          </a:p>
        </p:txBody>
      </p:sp>
      <p:pic>
        <p:nvPicPr>
          <p:cNvPr id="306" name="Google Shape;275;p38" descr="Google Shape;275;p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00" y="759775"/>
            <a:ext cx="5138600" cy="3359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273;p38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A5BAE"/>
                </a:solidFill>
              </a:defRPr>
            </a:lvl1pPr>
          </a:lstStyle>
          <a:p>
            <a:r>
              <a:t>Room Library *</a:t>
            </a:r>
          </a:p>
        </p:txBody>
      </p:sp>
      <p:sp>
        <p:nvSpPr>
          <p:cNvPr id="309" name="Google Shape;274;p38"/>
          <p:cNvSpPr txBox="1">
            <a:spLocks noGrp="1"/>
          </p:cNvSpPr>
          <p:nvPr>
            <p:ph type="body" idx="1"/>
          </p:nvPr>
        </p:nvSpPr>
        <p:spPr>
          <a:xfrm>
            <a:off x="311699" y="990550"/>
            <a:ext cx="8520602" cy="28983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2. 定义Dao(Data Access Object)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3. 添加RoomDatabase</a:t>
            </a:r>
          </a:p>
        </p:txBody>
      </p:sp>
      <p:pic>
        <p:nvPicPr>
          <p:cNvPr id="310" name="Google Shape;276;p38" descr="Google Shape;276;p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75" y="241250"/>
            <a:ext cx="5821376" cy="3540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Google Shape;277;p38" descr="Google Shape;277;p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25" y="3873500"/>
            <a:ext cx="6588276" cy="1146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282;p39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rPr dirty="0"/>
              <a:t>调试数据库</a:t>
            </a:r>
          </a:p>
        </p:txBody>
      </p:sp>
      <p:sp>
        <p:nvSpPr>
          <p:cNvPr id="314" name="Google Shape;283;p39"/>
          <p:cNvSpPr txBox="1">
            <a:spLocks noGrp="1"/>
          </p:cNvSpPr>
          <p:nvPr>
            <p:ph type="body" idx="1"/>
          </p:nvPr>
        </p:nvSpPr>
        <p:spPr>
          <a:xfrm>
            <a:off x="311699" y="788541"/>
            <a:ext cx="8520602" cy="3086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sz="1400" dirty="0"/>
              <a:t>1. adb + sqlite3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sz="1400" dirty="0"/>
              <a:t>2. Stetho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lang="en-US" altLang="zh-CN" sz="1400" dirty="0">
                <a:hlinkClick r:id="rId2" action="ppaction://hlinkfile"/>
              </a:rPr>
              <a:t>chrome://ins</a:t>
            </a:r>
            <a:r>
              <a:rPr lang="en-US" altLang="zh-CN" sz="1400" dirty="0">
                <a:hlinkClick r:id="rId2" action="ppaction://hlinkfile"/>
              </a:rPr>
              <a:t>p</a:t>
            </a:r>
            <a:r>
              <a:rPr lang="en-US" altLang="zh-CN" sz="1400" dirty="0">
                <a:hlinkClick r:id="rId2" action="ppaction://hlinkfile"/>
              </a:rPr>
              <a:t>ect/#devices</a:t>
            </a:r>
            <a:r>
              <a:rPr sz="1400" dirty="0"/>
              <a:t>	</a:t>
            </a:r>
          </a:p>
        </p:txBody>
      </p:sp>
      <p:pic>
        <p:nvPicPr>
          <p:cNvPr id="315" name="Google Shape;284;p39" descr="Google Shape;284;p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03" y="1192393"/>
            <a:ext cx="5669475" cy="494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Google Shape;285;p39" descr="Google Shape;285;p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352" y="1927492"/>
            <a:ext cx="7259653" cy="194745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Google Shape;283;p39">
            <a:extLst>
              <a:ext uri="{FF2B5EF4-FFF2-40B4-BE49-F238E27FC236}">
                <a16:creationId xmlns:a16="http://schemas.microsoft.com/office/drawing/2014/main" id="{294DB282-69F1-BD48-9366-4757DDF6288D}"/>
              </a:ext>
            </a:extLst>
          </p:cNvPr>
          <p:cNvSpPr txBox="1">
            <a:spLocks/>
          </p:cNvSpPr>
          <p:nvPr/>
        </p:nvSpPr>
        <p:spPr>
          <a:xfrm>
            <a:off x="391212" y="4082252"/>
            <a:ext cx="2185011" cy="54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1pPr marL="457200" marR="0" indent="-3429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10051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4623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9195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3767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0" indent="0" hangingPunct="1">
              <a:lnSpc>
                <a:spcPct val="100000"/>
              </a:lnSpc>
              <a:buSzTx/>
              <a:buFont typeface="Arial"/>
              <a:buNone/>
              <a:defRPr sz="1400">
                <a:solidFill>
                  <a:srgbClr val="3A5BAE"/>
                </a:solidFill>
              </a:defRPr>
            </a:pPr>
            <a:r>
              <a:rPr lang="en-US" altLang="zh-CN" sz="1400" dirty="0">
                <a:solidFill>
                  <a:srgbClr val="3A5BAE"/>
                </a:solidFill>
              </a:rPr>
              <a:t>3.</a:t>
            </a:r>
            <a:r>
              <a:rPr lang="zh-CN" altLang="en-US" sz="1400" dirty="0">
                <a:solidFill>
                  <a:srgbClr val="3A5BAE"/>
                </a:solidFill>
              </a:rPr>
              <a:t> </a:t>
            </a:r>
            <a:r>
              <a:rPr lang="en-US" altLang="zh-CN" sz="1400" dirty="0">
                <a:solidFill>
                  <a:srgbClr val="3A5BAE"/>
                </a:solidFill>
              </a:rPr>
              <a:t>Database</a:t>
            </a:r>
            <a:r>
              <a:rPr lang="zh-CN" altLang="en-US" sz="1400" dirty="0">
                <a:solidFill>
                  <a:srgbClr val="3A5BAE"/>
                </a:solidFill>
              </a:rPr>
              <a:t> </a:t>
            </a:r>
            <a:r>
              <a:rPr lang="en-US" altLang="zh-CN" sz="1400" dirty="0">
                <a:solidFill>
                  <a:srgbClr val="3A5BAE"/>
                </a:solidFill>
              </a:rPr>
              <a:t>Inspector</a:t>
            </a:r>
            <a:r>
              <a:rPr lang="en" sz="1400" dirty="0">
                <a:solidFill>
                  <a:srgbClr val="3A5BAE"/>
                </a:solidFill>
              </a:rPr>
              <a:t>	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290;p40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注意事项</a:t>
            </a:r>
          </a:p>
        </p:txBody>
      </p:sp>
      <p:sp>
        <p:nvSpPr>
          <p:cNvPr id="319" name="Google Shape;291;p40"/>
          <p:cNvSpPr txBox="1">
            <a:spLocks noGrp="1"/>
          </p:cNvSpPr>
          <p:nvPr>
            <p:ph type="body" idx="1"/>
          </p:nvPr>
        </p:nvSpPr>
        <p:spPr>
          <a:xfrm>
            <a:off x="311699" y="1183575"/>
            <a:ext cx="8520602" cy="3086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1. IO操作不能放在主线程</a:t>
            </a:r>
          </a:p>
          <a:p>
            <a:pPr marL="0" indent="0">
              <a:lnSpc>
                <a:spcPct val="2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2. SQLiteDatabase建议设计成单例，否则在多线程的情况下有抛异常的风险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112;p17" descr="Google Shape;112;p17"/>
          <p:cNvPicPr>
            <a:picLocks noChangeAspect="1"/>
          </p:cNvPicPr>
          <p:nvPr/>
        </p:nvPicPr>
        <p:blipFill>
          <a:blip r:embed="rId2"/>
          <a:srcRect l="9406" t="9406" r="9406" b="9406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Google Shape;113;p17"/>
          <p:cNvSpPr txBox="1"/>
          <p:nvPr/>
        </p:nvSpPr>
        <p:spPr>
          <a:xfrm>
            <a:off x="644525" y="1952955"/>
            <a:ext cx="5146200" cy="5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Content Providers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02;p42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Content provider 架构</a:t>
            </a:r>
          </a:p>
        </p:txBody>
      </p:sp>
      <p:pic>
        <p:nvPicPr>
          <p:cNvPr id="325" name="Google Shape;303;p42" descr="Google Shape;303;p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0" y="1012125"/>
            <a:ext cx="6523000" cy="3483675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Google Shape;304;p42"/>
          <p:cNvSpPr txBox="1"/>
          <p:nvPr/>
        </p:nvSpPr>
        <p:spPr>
          <a:xfrm>
            <a:off x="5091474" y="2936175"/>
            <a:ext cx="4052401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200" b="1">
                <a:solidFill>
                  <a:srgbClr val="3A5BAE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URI 模式是：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>
              <a:defRPr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rPr dirty="0"/>
              <a:t>content://&lt;authority&gt;/&lt;path&gt;/&lt;id&gt;</a:t>
            </a:r>
          </a:p>
          <a:p>
            <a:pPr>
              <a:defRPr sz="110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rPr dirty="0"/>
              <a:t>例子：</a:t>
            </a:r>
          </a:p>
          <a:p>
            <a:pPr>
              <a:defRPr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rPr dirty="0"/>
              <a:t>	</a:t>
            </a:r>
            <a:r>
              <a:rPr dirty="0">
                <a:solidFill>
                  <a:srgbClr val="37474F"/>
                </a:solidFill>
              </a:rPr>
              <a:t>content://com.example.app.provider/table2/*</a:t>
            </a:r>
          </a:p>
          <a:p>
            <a:pPr>
              <a:defRPr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rPr dirty="0"/>
              <a:t>content://com.example.app.provider/table3/6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112;p17" descr="Google Shape;112;p17"/>
          <p:cNvPicPr>
            <a:picLocks noChangeAspect="1"/>
          </p:cNvPicPr>
          <p:nvPr/>
        </p:nvPicPr>
        <p:blipFill>
          <a:blip r:embed="rId2"/>
          <a:srcRect l="9406" t="9406" r="9406" b="9406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Google Shape;113;p17"/>
          <p:cNvSpPr txBox="1"/>
          <p:nvPr/>
        </p:nvSpPr>
        <p:spPr>
          <a:xfrm>
            <a:off x="644525" y="1952955"/>
            <a:ext cx="5146200" cy="5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●● Project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15;p44"/>
          <p:cNvSpPr txBox="1">
            <a:spLocks noGrp="1"/>
          </p:cNvSpPr>
          <p:nvPr>
            <p:ph type="title"/>
          </p:nvPr>
        </p:nvSpPr>
        <p:spPr>
          <a:xfrm>
            <a:off x="311699" y="2285388"/>
            <a:ext cx="8520602" cy="572701"/>
          </a:xfrm>
          <a:prstGeom prst="rect">
            <a:avLst/>
          </a:prstGeom>
        </p:spPr>
        <p:txBody>
          <a:bodyPr/>
          <a:lstStyle>
            <a:lvl1pPr algn="ctr"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一个简单的 To-do List App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20;p45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基础版要求</a:t>
            </a:r>
          </a:p>
        </p:txBody>
      </p:sp>
      <p:sp>
        <p:nvSpPr>
          <p:cNvPr id="334" name="Google Shape;321;p45"/>
          <p:cNvSpPr txBox="1">
            <a:spLocks noGrp="1"/>
          </p:cNvSpPr>
          <p:nvPr>
            <p:ph type="body" idx="1"/>
          </p:nvPr>
        </p:nvSpPr>
        <p:spPr>
          <a:xfrm>
            <a:off x="311699" y="1183575"/>
            <a:ext cx="8520602" cy="3086401"/>
          </a:xfrm>
          <a:prstGeom prst="rect">
            <a:avLst/>
          </a:prstGeom>
        </p:spPr>
        <p:txBody>
          <a:bodyPr/>
          <a:lstStyle/>
          <a:p>
            <a:pPr indent="-317500">
              <a:lnSpc>
                <a:spcPct val="1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t>为To-do List的场景建立一个数据库，</a:t>
            </a:r>
          </a:p>
          <a:p>
            <a:pPr marL="0" indent="45720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t>完成数据库表的设计和创建；</a:t>
            </a:r>
          </a:p>
          <a:p>
            <a:pPr indent="-317500">
              <a:lnSpc>
                <a:spcPct val="100000"/>
              </a:lnSpc>
              <a:spcBef>
                <a:spcPts val="1600"/>
              </a:spcBef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t>进入主页后，从书库中查询所有的数据，并</a:t>
            </a:r>
          </a:p>
          <a:p>
            <a:pPr marL="0" indent="45720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t>以列表形式呈现出来。</a:t>
            </a:r>
          </a:p>
        </p:txBody>
      </p:sp>
      <p:pic>
        <p:nvPicPr>
          <p:cNvPr id="335" name="Google Shape;322;p45" descr="Google Shape;322;p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89" y="0"/>
            <a:ext cx="2889171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12;p17" descr="Google Shape;112;p17"/>
          <p:cNvPicPr>
            <a:picLocks noChangeAspect="1"/>
          </p:cNvPicPr>
          <p:nvPr/>
        </p:nvPicPr>
        <p:blipFill>
          <a:blip r:embed="rId2"/>
          <a:srcRect l="9406" t="9406" r="9406" b="9406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Google Shape;113;p17"/>
          <p:cNvSpPr txBox="1"/>
          <p:nvPr/>
        </p:nvSpPr>
        <p:spPr>
          <a:xfrm>
            <a:off x="644525" y="1952955"/>
            <a:ext cx="5146200" cy="5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●● Storage Overview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27;p46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基础版要求</a:t>
            </a:r>
          </a:p>
        </p:txBody>
      </p:sp>
      <p:sp>
        <p:nvSpPr>
          <p:cNvPr id="338" name="Google Shape;328;p46"/>
          <p:cNvSpPr txBox="1">
            <a:spLocks noGrp="1"/>
          </p:cNvSpPr>
          <p:nvPr>
            <p:ph type="body" idx="1"/>
          </p:nvPr>
        </p:nvSpPr>
        <p:spPr>
          <a:xfrm>
            <a:off x="311699" y="1183575"/>
            <a:ext cx="8520602" cy="3086401"/>
          </a:xfrm>
          <a:prstGeom prst="rect">
            <a:avLst/>
          </a:prstGeom>
        </p:spPr>
        <p:txBody>
          <a:bodyPr/>
          <a:lstStyle/>
          <a:p>
            <a:pPr indent="-317500">
              <a:lnSpc>
                <a:spcPct val="1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t>点击加号后跳转到一个新页面，输入任意内容，</a:t>
            </a:r>
          </a:p>
          <a:p>
            <a:pPr marL="0" indent="45720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t>点击“Confirm”后把内容插入数据库汇总，返回</a:t>
            </a:r>
          </a:p>
          <a:p>
            <a:pPr marL="0" indent="45720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t>主页并更新数据。</a:t>
            </a:r>
          </a:p>
        </p:txBody>
      </p:sp>
      <p:pic>
        <p:nvPicPr>
          <p:cNvPr id="339" name="Google Shape;329;p46" descr="Google Shape;329;p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35" y="0"/>
            <a:ext cx="2920681" cy="5143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34;p47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 基础版要求</a:t>
            </a:r>
          </a:p>
        </p:txBody>
      </p:sp>
      <p:sp>
        <p:nvSpPr>
          <p:cNvPr id="342" name="Google Shape;335;p47"/>
          <p:cNvSpPr txBox="1">
            <a:spLocks noGrp="1"/>
          </p:cNvSpPr>
          <p:nvPr>
            <p:ph type="body" idx="1"/>
          </p:nvPr>
        </p:nvSpPr>
        <p:spPr>
          <a:xfrm>
            <a:off x="311699" y="1183575"/>
            <a:ext cx="8520602" cy="3086401"/>
          </a:xfrm>
          <a:prstGeom prst="rect">
            <a:avLst/>
          </a:prstGeom>
        </p:spPr>
        <p:txBody>
          <a:bodyPr/>
          <a:lstStyle/>
          <a:p>
            <a:pPr indent="-317500">
              <a:lnSpc>
                <a:spcPct val="10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t>点击各个note前边的checkbox能把该条note</a:t>
            </a:r>
          </a:p>
          <a:p>
            <a:pPr marL="0" indent="45720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t>置为“已完成”，并更新数据库和UI；</a:t>
            </a:r>
          </a:p>
          <a:p>
            <a:pPr indent="-317500">
              <a:lnSpc>
                <a:spcPct val="100000"/>
              </a:lnSpc>
              <a:spcBef>
                <a:spcPts val="1600"/>
              </a:spcBef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t>点击每个note后边的x能把该条note删除，</a:t>
            </a:r>
          </a:p>
          <a:p>
            <a:pPr marL="0" indent="45720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A5BAE"/>
                </a:solidFill>
              </a:defRPr>
            </a:pPr>
            <a:r>
              <a:t>并更新数据库和UI.</a:t>
            </a:r>
          </a:p>
        </p:txBody>
      </p:sp>
      <p:pic>
        <p:nvPicPr>
          <p:cNvPr id="343" name="Google Shape;336;p47" descr="Google Shape;336;p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24" y="66675"/>
            <a:ext cx="2916801" cy="5076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1;p48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pro 版要求</a:t>
            </a:r>
          </a:p>
        </p:txBody>
      </p:sp>
      <p:sp>
        <p:nvSpPr>
          <p:cNvPr id="346" name="Google Shape;342;p48"/>
          <p:cNvSpPr txBox="1">
            <a:spLocks noGrp="1"/>
          </p:cNvSpPr>
          <p:nvPr>
            <p:ph type="body" idx="1"/>
          </p:nvPr>
        </p:nvSpPr>
        <p:spPr>
          <a:xfrm>
            <a:off x="311699" y="1183575"/>
            <a:ext cx="8520602" cy="3086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  <a:defRPr sz="1400">
                <a:solidFill>
                  <a:srgbClr val="3A5BAE"/>
                </a:solidFill>
              </a:defRPr>
            </a:pPr>
            <a:r>
              <a:rPr dirty="0"/>
              <a:t>在基础版的基础上增加“优先级”功能：</a:t>
            </a:r>
          </a:p>
          <a:p>
            <a:pPr indent="-317500">
              <a:lnSpc>
                <a:spcPct val="150000"/>
              </a:lnSpc>
              <a:spcBef>
                <a:spcPts val="1600"/>
              </a:spcBef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升级升级原数据库，增加“优先级”字段；</a:t>
            </a:r>
          </a:p>
          <a:p>
            <a:pPr indent="-317500">
              <a:lnSpc>
                <a:spcPct val="15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创建note时可以选择优先级；</a:t>
            </a:r>
          </a:p>
          <a:p>
            <a:pPr indent="-317500">
              <a:lnSpc>
                <a:spcPct val="150000"/>
              </a:lnSpc>
              <a:buClr>
                <a:srgbClr val="3A5BAE"/>
              </a:buClr>
              <a:buSzPts val="1400"/>
              <a:buChar char="❏"/>
              <a:defRPr sz="1400">
                <a:solidFill>
                  <a:srgbClr val="3A5BAE"/>
                </a:solidFill>
              </a:defRPr>
            </a:pPr>
            <a:r>
              <a:rPr dirty="0"/>
              <a:t>优先级越高todo的显示在越顶部。</a:t>
            </a:r>
          </a:p>
        </p:txBody>
      </p:sp>
      <p:pic>
        <p:nvPicPr>
          <p:cNvPr id="347" name="Google Shape;343;p48" descr="Google Shape;343;p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26" y="0"/>
            <a:ext cx="2985298" cy="5143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8;p49" descr="Google Shape;348;p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Google Shape;349;p49"/>
          <p:cNvSpPr txBox="1"/>
          <p:nvPr/>
        </p:nvSpPr>
        <p:spPr>
          <a:xfrm>
            <a:off x="1456772" y="2279931"/>
            <a:ext cx="2045806" cy="5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THANKS</a:t>
            </a:r>
          </a:p>
        </p:txBody>
      </p:sp>
      <p:pic>
        <p:nvPicPr>
          <p:cNvPr id="351" name="Google Shape;350;p49" descr="Google Shape;350;p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45" y="2109199"/>
            <a:ext cx="3609955" cy="1081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18;p18"/>
          <p:cNvSpPr txBox="1">
            <a:spLocks noGrp="1"/>
          </p:cNvSpPr>
          <p:nvPr>
            <p:ph type="title"/>
          </p:nvPr>
        </p:nvSpPr>
        <p:spPr>
          <a:xfrm>
            <a:off x="2354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rPr dirty="0"/>
              <a:t>存储的物理介质</a:t>
            </a:r>
          </a:p>
        </p:txBody>
      </p:sp>
      <p:sp>
        <p:nvSpPr>
          <p:cNvPr id="195" name="Google Shape;119;p18"/>
          <p:cNvSpPr txBox="1"/>
          <p:nvPr/>
        </p:nvSpPr>
        <p:spPr>
          <a:xfrm>
            <a:off x="311699" y="1152475"/>
            <a:ext cx="4141031" cy="794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4A86E8"/>
              </a:buClr>
              <a:buSzPts val="1800"/>
              <a:buFont typeface="Arial"/>
              <a:buChar char="❏"/>
              <a:defRPr sz="1800">
                <a:solidFill>
                  <a:srgbClr val="4A86E8"/>
                </a:solidFill>
              </a:defRPr>
            </a:pPr>
            <a:r>
              <a:rPr dirty="0"/>
              <a:t>Device Storage </a:t>
            </a:r>
          </a:p>
          <a:p>
            <a:pPr marL="457200" indent="-342900">
              <a:lnSpc>
                <a:spcPct val="115000"/>
              </a:lnSpc>
              <a:buClr>
                <a:srgbClr val="4A86E8"/>
              </a:buClr>
              <a:buSzPts val="1800"/>
              <a:buFont typeface="Arial"/>
              <a:buChar char="❏"/>
              <a:defRPr sz="1800">
                <a:solidFill>
                  <a:srgbClr val="4A86E8"/>
                </a:solidFill>
              </a:defRPr>
            </a:pPr>
            <a:r>
              <a:rPr dirty="0"/>
              <a:t>Portable Storeage</a:t>
            </a:r>
          </a:p>
        </p:txBody>
      </p:sp>
      <p:pic>
        <p:nvPicPr>
          <p:cNvPr id="196" name="Google Shape;120;p18" descr="Google Shape;120;p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13" y="4721400"/>
            <a:ext cx="1408689" cy="42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Google Shape;121;p18" descr="Google Shape;121;p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74" y="949736"/>
            <a:ext cx="3495576" cy="3561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Google Shape;122;p18" descr="Google Shape;122;p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25" y="2222325"/>
            <a:ext cx="3148324" cy="2121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27;p19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存储的逻辑分区</a:t>
            </a:r>
          </a:p>
        </p:txBody>
      </p:sp>
      <p:graphicFrame>
        <p:nvGraphicFramePr>
          <p:cNvPr id="201" name="Google Shape;128;p19"/>
          <p:cNvGraphicFramePr/>
          <p:nvPr/>
        </p:nvGraphicFramePr>
        <p:xfrm>
          <a:off x="503549" y="1274525"/>
          <a:ext cx="3887225" cy="27858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8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35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>
                          <a:solidFill>
                            <a:srgbClr val="3A5BAE"/>
                          </a:solidFill>
                        </a:rPr>
                        <a:t>Internal storage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1155CC"/>
                      </a:solidFill>
                    </a:lnL>
                    <a:lnR>
                      <a:solidFill>
                        <a:srgbClr val="1155CC"/>
                      </a:solidFill>
                    </a:lnR>
                    <a:lnT>
                      <a:solidFill>
                        <a:srgbClr val="1155CC"/>
                      </a:solidFill>
                    </a:lnT>
                    <a:lnB>
                      <a:solidFill>
                        <a:srgbClr val="1155CC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275">
                <a:tc>
                  <a:txBody>
                    <a:bodyPr/>
                    <a:lstStyle/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一般只存在于 </a:t>
                      </a:r>
                      <a:r>
                        <a:rPr dirty="0"/>
                        <a:t>Device Storage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/>
                        <a:t>App-private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用户不可以直接读写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保证可用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有且仅有一个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1155CC"/>
                      </a:solidFill>
                      <a:prstDash val="dot"/>
                    </a:lnL>
                    <a:lnR>
                      <a:solidFill>
                        <a:srgbClr val="1155CC"/>
                      </a:solidFill>
                      <a:prstDash val="dot"/>
                    </a:lnR>
                    <a:lnT>
                      <a:solidFill>
                        <a:srgbClr val="1155CC"/>
                      </a:solidFill>
                    </a:lnT>
                    <a:lnB>
                      <a:solidFill>
                        <a:srgbClr val="1155CC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2" name="Google Shape;129;p19"/>
          <p:cNvGraphicFramePr/>
          <p:nvPr/>
        </p:nvGraphicFramePr>
        <p:xfrm>
          <a:off x="4572000" y="1274525"/>
          <a:ext cx="3968550" cy="27858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96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35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>
                          <a:solidFill>
                            <a:srgbClr val="3A5BAE"/>
                          </a:solidFill>
                        </a:rPr>
                        <a:t>External storage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1155CC"/>
                      </a:solidFill>
                    </a:lnL>
                    <a:lnR>
                      <a:solidFill>
                        <a:srgbClr val="1155CC"/>
                      </a:solidFill>
                    </a:lnR>
                    <a:lnT>
                      <a:solidFill>
                        <a:srgbClr val="1155CC"/>
                      </a:solidFill>
                    </a:lnT>
                    <a:lnB>
                      <a:solidFill>
                        <a:srgbClr val="1155CC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275">
                <a:tc>
                  <a:txBody>
                    <a:bodyPr/>
                    <a:lstStyle/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一般只存在于 </a:t>
                      </a:r>
                      <a:r>
                        <a:rPr dirty="0"/>
                        <a:t>Device 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和</a:t>
                      </a:r>
                      <a:r>
                        <a:rPr dirty="0"/>
                        <a:t>Portable Storage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/>
                        <a:t>Word-accessible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用户可以直接读写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可以卸载口仍保留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不保证可用性（可能被挂载或物理移除）</a:t>
                      </a:r>
                    </a:p>
                    <a:p>
                      <a:pPr marL="457200" indent="-317500" algn="l">
                        <a:buClr>
                          <a:srgbClr val="3A5BAE"/>
                        </a:buClr>
                        <a:buSzPts val="1400"/>
                        <a:buFont typeface="Arial"/>
                        <a:buChar char="❏"/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可以有多个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1155CC"/>
                      </a:solidFill>
                      <a:prstDash val="dot"/>
                    </a:lnL>
                    <a:lnR>
                      <a:solidFill>
                        <a:srgbClr val="1155CC"/>
                      </a:solidFill>
                      <a:prstDash val="dot"/>
                    </a:lnR>
                    <a:lnT>
                      <a:solidFill>
                        <a:srgbClr val="1155CC"/>
                      </a:solidFill>
                    </a:lnT>
                    <a:lnB>
                      <a:solidFill>
                        <a:srgbClr val="1155CC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34;p20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存储目录 App-specific directory</a:t>
            </a:r>
          </a:p>
        </p:txBody>
      </p:sp>
      <p:sp>
        <p:nvSpPr>
          <p:cNvPr id="205" name="Google Shape;135;p20"/>
          <p:cNvSpPr txBox="1">
            <a:spLocks noGrp="1"/>
          </p:cNvSpPr>
          <p:nvPr>
            <p:ph type="body" sz="quarter" idx="1"/>
          </p:nvPr>
        </p:nvSpPr>
        <p:spPr>
          <a:xfrm>
            <a:off x="311700" y="1152475"/>
            <a:ext cx="2953200" cy="16245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SzTx/>
              <a:buNone/>
              <a:defRPr sz="1400" b="1">
                <a:solidFill>
                  <a:srgbClr val="3C78D8"/>
                </a:solidFill>
              </a:defRPr>
            </a:pPr>
            <a:r>
              <a:rPr dirty="0"/>
              <a:t>Internal Storage</a:t>
            </a:r>
          </a:p>
          <a:p>
            <a:pPr marL="0" indent="0">
              <a:lnSpc>
                <a:spcPct val="100000"/>
              </a:lnSpc>
              <a:buSzTx/>
              <a:buNone/>
              <a:defRPr sz="1400" b="1">
                <a:solidFill>
                  <a:srgbClr val="3C78D8"/>
                </a:solidFill>
              </a:defRPr>
            </a:pPr>
            <a:r>
              <a:rPr dirty="0"/>
              <a:t>            </a:t>
            </a:r>
          </a:p>
          <a:p>
            <a:pPr marL="0" indent="0">
              <a:lnSpc>
                <a:spcPct val="100000"/>
              </a:lnSpc>
              <a:buSzTx/>
              <a:buNone/>
              <a:defRPr sz="1400" b="1">
                <a:solidFill>
                  <a:srgbClr val="3C78D8"/>
                </a:solidFill>
              </a:defRPr>
            </a:pPr>
            <a:r>
              <a:rPr dirty="0"/>
              <a:t>             </a:t>
            </a:r>
            <a:r>
              <a:rPr b="0" dirty="0"/>
              <a:t>App-specific directory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 b="1">
                <a:solidFill>
                  <a:srgbClr val="3C78D8"/>
                </a:solidFill>
              </a:defRPr>
            </a:pPr>
            <a:r>
              <a:rPr dirty="0"/>
              <a:t>	</a:t>
            </a:r>
            <a:r>
              <a:rPr b="0" dirty="0"/>
              <a:t>files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solidFill>
                  <a:srgbClr val="3C78D8"/>
                </a:solidFill>
              </a:defRPr>
            </a:pPr>
            <a:r>
              <a:rPr dirty="0"/>
              <a:t>	cache</a:t>
            </a:r>
          </a:p>
        </p:txBody>
      </p:sp>
      <p:pic>
        <p:nvPicPr>
          <p:cNvPr id="206" name="Google Shape;136;p20" descr="Google Shape;136;p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00" y="1591499"/>
            <a:ext cx="337282" cy="269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Google Shape;137;p20" descr="Google Shape;137;p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49" y="1956049"/>
            <a:ext cx="268401" cy="311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Google Shape;138;p20" descr="Google Shape;138;p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13" y="2398725"/>
            <a:ext cx="337282" cy="26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Google Shape;139;p20"/>
          <p:cNvSpPr txBox="1"/>
          <p:nvPr/>
        </p:nvSpPr>
        <p:spPr>
          <a:xfrm>
            <a:off x="454500" y="3190200"/>
            <a:ext cx="2953200" cy="162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 lnSpcReduction="10000"/>
          </a:bodyPr>
          <a:lstStyle/>
          <a:p>
            <a:pPr>
              <a:defRPr b="1">
                <a:solidFill>
                  <a:srgbClr val="3C78D8"/>
                </a:solidFill>
              </a:defRPr>
            </a:pPr>
            <a:r>
              <a:rPr dirty="0"/>
              <a:t>External Storage</a:t>
            </a:r>
          </a:p>
          <a:p>
            <a:pPr>
              <a:spcBef>
                <a:spcPts val="1600"/>
              </a:spcBef>
              <a:defRPr b="1">
                <a:solidFill>
                  <a:srgbClr val="3C78D8"/>
                </a:solidFill>
              </a:defRPr>
            </a:pPr>
            <a:r>
              <a:rPr dirty="0"/>
              <a:t>           </a:t>
            </a:r>
            <a:r>
              <a:rPr b="0" dirty="0"/>
              <a:t>App-specific directory</a:t>
            </a:r>
          </a:p>
          <a:p>
            <a:pPr lvl="3">
              <a:spcBef>
                <a:spcPts val="1600"/>
              </a:spcBef>
              <a:defRPr b="1">
                <a:solidFill>
                  <a:srgbClr val="3C78D8"/>
                </a:solidFill>
              </a:defRPr>
            </a:pPr>
            <a:r>
              <a:rPr dirty="0"/>
              <a:t>                  </a:t>
            </a:r>
            <a:r>
              <a:rPr b="0" dirty="0"/>
              <a:t>files</a:t>
            </a:r>
          </a:p>
          <a:p>
            <a:pPr>
              <a:spcBef>
                <a:spcPts val="1600"/>
              </a:spcBef>
              <a:defRPr>
                <a:solidFill>
                  <a:srgbClr val="3C78D8"/>
                </a:solidFill>
              </a:defRPr>
            </a:pPr>
            <a:r>
              <a:rPr dirty="0"/>
              <a:t>                 cache</a:t>
            </a:r>
          </a:p>
        </p:txBody>
      </p:sp>
      <p:pic>
        <p:nvPicPr>
          <p:cNvPr id="210" name="Google Shape;140;p20" descr="Google Shape;140;p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0" y="3641924"/>
            <a:ext cx="337282" cy="269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Google Shape;141;p20" descr="Google Shape;141;p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49" y="4044574"/>
            <a:ext cx="268401" cy="311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Google Shape;142;p20" descr="Google Shape;142;p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3" y="4474550"/>
            <a:ext cx="337282" cy="269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47;p21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832104">
              <a:defRPr sz="2184">
                <a:solidFill>
                  <a:srgbClr val="3A5BAE"/>
                </a:solidFill>
              </a:defRPr>
            </a:lvl1pPr>
          </a:lstStyle>
          <a:p>
            <a:r>
              <a:t>存储目录 Public directory</a:t>
            </a:r>
          </a:p>
        </p:txBody>
      </p:sp>
      <p:pic>
        <p:nvPicPr>
          <p:cNvPr id="215" name="Google Shape;154;p21" descr="Google Shape;154;p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74" y="567788"/>
            <a:ext cx="2646215" cy="4099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876300"/>
            <a:ext cx="3251200" cy="316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59;p22"/>
          <p:cNvSpPr txBox="1">
            <a:spLocks noGrp="1"/>
          </p:cNvSpPr>
          <p:nvPr>
            <p:ph type="title"/>
          </p:nvPr>
        </p:nvSpPr>
        <p:spPr>
          <a:xfrm>
            <a:off x="311699" y="166537"/>
            <a:ext cx="8520602" cy="572702"/>
          </a:xfrm>
          <a:prstGeom prst="rect">
            <a:avLst/>
          </a:prstGeom>
        </p:spPr>
        <p:txBody>
          <a:bodyPr/>
          <a:lstStyle>
            <a:lvl1pPr defTabSz="475487">
              <a:defRPr sz="1248">
                <a:solidFill>
                  <a:srgbClr val="3A5BAE"/>
                </a:solidFill>
              </a:defRPr>
            </a:lvl1pPr>
          </a:lstStyle>
          <a:p>
            <a:r>
              <a:t>总结：存储目录的区别</a:t>
            </a:r>
          </a:p>
        </p:txBody>
      </p:sp>
      <p:graphicFrame>
        <p:nvGraphicFramePr>
          <p:cNvPr id="219" name="Google Shape;160;p22"/>
          <p:cNvGraphicFramePr/>
          <p:nvPr/>
        </p:nvGraphicFramePr>
        <p:xfrm>
          <a:off x="565224" y="1131329"/>
          <a:ext cx="8029575" cy="3280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0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3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 dirty="0">
                          <a:solidFill>
                            <a:srgbClr val="3A5BAE"/>
                          </a:solidFill>
                        </a:rPr>
                        <a:t>Internal Private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 dirty="0">
                          <a:solidFill>
                            <a:srgbClr val="3A5BAE"/>
                          </a:solidFill>
                        </a:rPr>
                        <a:t>External Private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 dirty="0">
                          <a:solidFill>
                            <a:srgbClr val="3A5BAE"/>
                          </a:solidFill>
                        </a:rPr>
                        <a:t>External Public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350">
                <a:tc>
                  <a:txBody>
                    <a:bodyPr/>
                    <a:lstStyle/>
                    <a:p>
                      <a:pPr algn="l">
                        <a:defRPr sz="1400" b="1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本应用可访问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/>
                        <a:t>Yes(4.4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以前需要授权</a:t>
                      </a:r>
                      <a:r>
                        <a:rPr dirty="0"/>
                        <a:t>)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有授权时 </a:t>
                      </a:r>
                      <a:r>
                        <a:rPr dirty="0"/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350">
                <a:tc>
                  <a:txBody>
                    <a:bodyPr/>
                    <a:lstStyle/>
                    <a:p>
                      <a:pPr algn="l">
                        <a:defRPr sz="1400" b="1">
                          <a:solidFill>
                            <a:srgbClr val="3A5BAE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其他应用可访问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No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有授权时 </a:t>
                      </a:r>
                      <a:r>
                        <a:rPr dirty="0"/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有授权时 </a:t>
                      </a:r>
                      <a:r>
                        <a:rPr dirty="0"/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algn="l">
                        <a:defRPr sz="1400" b="1">
                          <a:solidFill>
                            <a:srgbClr val="3A5BAE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用户可访问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olidFill>
                            <a:srgbClr val="3A5BAE"/>
                          </a:solidFill>
                        </a:defRPr>
                      </a:pPr>
                      <a:r>
                        <a:rPr dirty="0"/>
                        <a:t>No(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除非</a:t>
                      </a:r>
                      <a:r>
                        <a:rPr dirty="0"/>
                        <a:t>root)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algn="l">
                        <a:defRPr sz="1400" b="1">
                          <a:solidFill>
                            <a:srgbClr val="3A5BAE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可用性保证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No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olidFill>
                            <a:srgbClr val="3A5BAE"/>
                          </a:solidFill>
                        </a:rPr>
                        <a:t>No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050">
                <a:tc>
                  <a:txBody>
                    <a:bodyPr/>
                    <a:lstStyle/>
                    <a:p>
                      <a:pPr algn="l">
                        <a:defRPr sz="1400" b="1">
                          <a:solidFill>
                            <a:srgbClr val="3A5BAE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卸载后自动清除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olidFill>
                            <a:srgbClr val="3A5BAE"/>
                          </a:solidFill>
                        </a:rPr>
                        <a:t>No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6D9EEB"/>
                      </a:solidFill>
                    </a:lnL>
                    <a:lnR>
                      <a:solidFill>
                        <a:srgbClr val="6D9EEB"/>
                      </a:solidFill>
                    </a:lnR>
                    <a:lnT>
                      <a:solidFill>
                        <a:srgbClr val="6D9EEB"/>
                      </a:solidFill>
                    </a:lnT>
                    <a:lnB>
                      <a:solidFill>
                        <a:srgbClr val="6D9EE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</TotalTime>
  <Words>918</Words>
  <Application>Microsoft Macintosh PowerPoint</Application>
  <PresentationFormat>全屏显示(16:9)</PresentationFormat>
  <Paragraphs>238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Roboto Mono</vt:lpstr>
      <vt:lpstr>Arial</vt:lpstr>
      <vt:lpstr>Helvetica Neue</vt:lpstr>
      <vt:lpstr>Helvetica Neue Light</vt:lpstr>
      <vt:lpstr>Roboto</vt:lpstr>
      <vt:lpstr>Simple Light</vt:lpstr>
      <vt:lpstr>PowerPoint 演示文稿</vt:lpstr>
      <vt:lpstr>●● 课程目标</vt:lpstr>
      <vt:lpstr>●● Contents</vt:lpstr>
      <vt:lpstr>PowerPoint 演示文稿</vt:lpstr>
      <vt:lpstr>存储的物理介质</vt:lpstr>
      <vt:lpstr>存储的逻辑分区</vt:lpstr>
      <vt:lpstr>存储目录 App-specific directory</vt:lpstr>
      <vt:lpstr>存储目录 Public directory</vt:lpstr>
      <vt:lpstr>总结：存储目录的区别</vt:lpstr>
      <vt:lpstr>PowerPoint 演示文稿</vt:lpstr>
      <vt:lpstr>App-specific directory 的获取</vt:lpstr>
      <vt:lpstr> Public directory 的获取 </vt:lpstr>
      <vt:lpstr> Public directory 的前置检查 </vt:lpstr>
      <vt:lpstr> Public directory 的前置检查 </vt:lpstr>
      <vt:lpstr>PowerPoint 演示文稿</vt:lpstr>
      <vt:lpstr> 如何保存用户的配置信息？</vt:lpstr>
      <vt:lpstr> SharedPreferences 的原理</vt:lpstr>
      <vt:lpstr> 获取 SharedPreferences</vt:lpstr>
      <vt:lpstr> 读 SharedPreferences</vt:lpstr>
      <vt:lpstr> 写 SharedPreferences</vt:lpstr>
      <vt:lpstr> 写 SharedPreferences</vt:lpstr>
      <vt:lpstr> 注意事项</vt:lpstr>
      <vt:lpstr>PowerPoint 演示文稿</vt:lpstr>
      <vt:lpstr> 数据库的使用</vt:lpstr>
      <vt:lpstr> 数据库的使用</vt:lpstr>
      <vt:lpstr> 数据库的使用</vt:lpstr>
      <vt:lpstr> 数据库的使用</vt:lpstr>
      <vt:lpstr> 数据库的使用</vt:lpstr>
      <vt:lpstr> 数据库的使用</vt:lpstr>
      <vt:lpstr>Room Library *</vt:lpstr>
      <vt:lpstr>Room Library *</vt:lpstr>
      <vt:lpstr>Room Library *</vt:lpstr>
      <vt:lpstr>调试数据库</vt:lpstr>
      <vt:lpstr>注意事项</vt:lpstr>
      <vt:lpstr>PowerPoint 演示文稿</vt:lpstr>
      <vt:lpstr>Content provider 架构</vt:lpstr>
      <vt:lpstr>PowerPoint 演示文稿</vt:lpstr>
      <vt:lpstr> 一个简单的 To-do List App</vt:lpstr>
      <vt:lpstr>基础版要求</vt:lpstr>
      <vt:lpstr>基础版要求</vt:lpstr>
      <vt:lpstr> 基础版要求</vt:lpstr>
      <vt:lpstr>pro 版要求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 </cp:lastModifiedBy>
  <cp:revision>31</cp:revision>
  <dcterms:modified xsi:type="dcterms:W3CDTF">2021-07-15T02:45:01Z</dcterms:modified>
</cp:coreProperties>
</file>