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9" r:id="rId13"/>
    <p:sldId id="280" r:id="rId14"/>
    <p:sldId id="281" r:id="rId15"/>
    <p:sldId id="282" r:id="rId16"/>
    <p:sldId id="284" r:id="rId17"/>
    <p:sldId id="285" r:id="rId18"/>
    <p:sldId id="271" r:id="rId19"/>
    <p:sldId id="286" r:id="rId20"/>
    <p:sldId id="287" r:id="rId21"/>
    <p:sldId id="274" r:id="rId22"/>
    <p:sldId id="275" r:id="rId23"/>
    <p:sldId id="276" r:id="rId24"/>
    <p:sldId id="277" r:id="rId25"/>
    <p:sldId id="278" r:id="rId26"/>
    <p:sldId id="288" r:id="rId27"/>
    <p:sldId id="290" r:id="rId28"/>
    <p:sldId id="289" r:id="rId29"/>
    <p:sldId id="291" r:id="rId30"/>
    <p:sldId id="292" r:id="rId31"/>
    <p:sldId id="293" r:id="rId32"/>
    <p:sldId id="294" r:id="rId33"/>
    <p:sldId id="295" r:id="rId34"/>
    <p:sldId id="296" r:id="rId35"/>
    <p:sldId id="297" r:id="rId36"/>
    <p:sldId id="298" r:id="rId3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46" y="24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6461A-CED2-4C57-9A19-F5D7026DB409}" type="datetimeFigureOut">
              <a:rPr lang="zh-CN" altLang="en-US" smtClean="0"/>
              <a:t>2025/4/16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E5698-015A-4392-8CF6-199EDC3EC7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3421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6461A-CED2-4C57-9A19-F5D7026DB409}" type="datetimeFigureOut">
              <a:rPr lang="zh-CN" altLang="en-US" smtClean="0"/>
              <a:t>2025/4/16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E5698-015A-4392-8CF6-199EDC3EC7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044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6461A-CED2-4C57-9A19-F5D7026DB409}" type="datetimeFigureOut">
              <a:rPr lang="zh-CN" altLang="en-US" smtClean="0"/>
              <a:t>2025/4/16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E5698-015A-4392-8CF6-199EDC3EC7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7960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6461A-CED2-4C57-9A19-F5D7026DB409}" type="datetimeFigureOut">
              <a:rPr lang="zh-CN" altLang="en-US" smtClean="0"/>
              <a:t>2025/4/16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E5698-015A-4392-8CF6-199EDC3EC7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3862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6461A-CED2-4C57-9A19-F5D7026DB409}" type="datetimeFigureOut">
              <a:rPr lang="zh-CN" altLang="en-US" smtClean="0"/>
              <a:t>2025/4/16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E5698-015A-4392-8CF6-199EDC3EC7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4180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6461A-CED2-4C57-9A19-F5D7026DB409}" type="datetimeFigureOut">
              <a:rPr lang="zh-CN" altLang="en-US" smtClean="0"/>
              <a:t>2025/4/16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E5698-015A-4392-8CF6-199EDC3EC7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5752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6461A-CED2-4C57-9A19-F5D7026DB409}" type="datetimeFigureOut">
              <a:rPr lang="zh-CN" altLang="en-US" smtClean="0"/>
              <a:t>2025/4/16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E5698-015A-4392-8CF6-199EDC3EC7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491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6461A-CED2-4C57-9A19-F5D7026DB409}" type="datetimeFigureOut">
              <a:rPr lang="zh-CN" altLang="en-US" smtClean="0"/>
              <a:t>2025/4/16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E5698-015A-4392-8CF6-199EDC3EC7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324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6461A-CED2-4C57-9A19-F5D7026DB409}" type="datetimeFigureOut">
              <a:rPr lang="zh-CN" altLang="en-US" smtClean="0"/>
              <a:t>2025/4/16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E5698-015A-4392-8CF6-199EDC3EC7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3286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6461A-CED2-4C57-9A19-F5D7026DB409}" type="datetimeFigureOut">
              <a:rPr lang="zh-CN" altLang="en-US" smtClean="0"/>
              <a:t>2025/4/16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E5698-015A-4392-8CF6-199EDC3EC7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2714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6461A-CED2-4C57-9A19-F5D7026DB409}" type="datetimeFigureOut">
              <a:rPr lang="zh-CN" altLang="en-US" smtClean="0"/>
              <a:t>2025/4/16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E5698-015A-4392-8CF6-199EDC3EC7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721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6461A-CED2-4C57-9A19-F5D7026DB409}" type="datetimeFigureOut">
              <a:rPr lang="zh-CN" altLang="en-US" smtClean="0"/>
              <a:t>2025/4/16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1E5698-015A-4392-8CF6-199EDC3EC7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6392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24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2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86" y="939859"/>
            <a:ext cx="12090052" cy="565826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72005" y="208345"/>
            <a:ext cx="4716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1. </a:t>
            </a:r>
            <a:r>
              <a:rPr lang="zh-CN" altLang="en-US" sz="2400" b="1" dirty="0" smtClean="0"/>
              <a:t>软件概览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848860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72005" y="208345"/>
            <a:ext cx="4716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4. Julia</a:t>
            </a:r>
            <a:r>
              <a:rPr lang="zh-CN" altLang="en-US" sz="2400" b="1" dirty="0" smtClean="0"/>
              <a:t>脚本构建</a:t>
            </a:r>
            <a:endParaRPr lang="zh-CN" altLang="en-US" sz="2400" b="1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A31C610-F638-BD11-21C7-A859A21C42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6722" y="344265"/>
            <a:ext cx="8361826" cy="447706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E2CD536-DF79-B602-E75B-70EC5582C5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529" y="807722"/>
            <a:ext cx="1576107" cy="355014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154ADE8-6F37-D335-E849-43139F589231}"/>
              </a:ext>
            </a:extLst>
          </p:cNvPr>
          <p:cNvSpPr txBox="1"/>
          <p:nvPr/>
        </p:nvSpPr>
        <p:spPr>
          <a:xfrm>
            <a:off x="883744" y="5069799"/>
            <a:ext cx="1746602" cy="441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运行当前文件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1E7FCBF-DA7B-64C3-4D5A-3FA19FF6A4AB}"/>
              </a:ext>
            </a:extLst>
          </p:cNvPr>
          <p:cNvSpPr txBox="1"/>
          <p:nvPr/>
        </p:nvSpPr>
        <p:spPr>
          <a:xfrm>
            <a:off x="1012930" y="5592133"/>
            <a:ext cx="390631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+mn-ea"/>
              </a:rPr>
              <a:t>主页工具栏运行按钮</a:t>
            </a:r>
            <a:endParaRPr lang="en-US" altLang="zh-CN" sz="2000" dirty="0">
              <a:latin typeface="+mn-ea"/>
            </a:endParaRPr>
          </a:p>
          <a:p>
            <a:pPr marL="285750" indent="-285750" algn="l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+mn-ea"/>
              </a:rPr>
              <a:t>快捷键：</a:t>
            </a:r>
            <a:r>
              <a:rPr lang="en-US" altLang="zh-CN" sz="2000" dirty="0">
                <a:latin typeface="+mn-ea"/>
              </a:rPr>
              <a:t>Ctrl+F5</a:t>
            </a:r>
            <a:endParaRPr lang="zh-CN" altLang="en-US" sz="2000" dirty="0">
              <a:latin typeface="+mn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8FB1A35-35A4-9ED9-F2F3-A1FAD08E0016}"/>
              </a:ext>
            </a:extLst>
          </p:cNvPr>
          <p:cNvSpPr txBox="1"/>
          <p:nvPr/>
        </p:nvSpPr>
        <p:spPr>
          <a:xfrm>
            <a:off x="5087629" y="5015701"/>
            <a:ext cx="1746602" cy="441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运行部分代码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657E231-CD90-773A-BB74-9060CE11A393}"/>
              </a:ext>
            </a:extLst>
          </p:cNvPr>
          <p:cNvSpPr txBox="1"/>
          <p:nvPr/>
        </p:nvSpPr>
        <p:spPr>
          <a:xfrm>
            <a:off x="5087629" y="5393956"/>
            <a:ext cx="4993163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5000"/>
              </a:lnSpc>
              <a:spcAft>
                <a:spcPts val="1200"/>
              </a:spcAft>
            </a:pPr>
            <a:r>
              <a:rPr lang="zh-CN" altLang="en-US" sz="2000" b="1" dirty="0">
                <a:latin typeface="+mn-ea"/>
              </a:rPr>
              <a:t>第一步：</a:t>
            </a:r>
            <a:r>
              <a:rPr lang="zh-CN" altLang="en-US" sz="2000" dirty="0">
                <a:latin typeface="+mn-ea"/>
              </a:rPr>
              <a:t>左键选中需要运行的代码段落，例如阴影部分</a:t>
            </a:r>
            <a:endParaRPr lang="en-US" altLang="zh-CN" sz="2000" dirty="0">
              <a:latin typeface="+mn-ea"/>
            </a:endParaRPr>
          </a:p>
          <a:p>
            <a:pPr algn="l">
              <a:lnSpc>
                <a:spcPct val="125000"/>
              </a:lnSpc>
              <a:spcAft>
                <a:spcPts val="1200"/>
              </a:spcAft>
            </a:pPr>
            <a:r>
              <a:rPr lang="zh-CN" altLang="en-US" sz="2000" b="1" dirty="0">
                <a:latin typeface="+mn-ea"/>
              </a:rPr>
              <a:t>第二步：</a:t>
            </a:r>
            <a:r>
              <a:rPr lang="zh-CN" altLang="en-US" sz="2000" dirty="0">
                <a:latin typeface="+mn-ea"/>
              </a:rPr>
              <a:t>使用：</a:t>
            </a:r>
            <a:r>
              <a:rPr lang="en-US" altLang="zh-CN" sz="2000" dirty="0" err="1">
                <a:latin typeface="+mn-ea"/>
              </a:rPr>
              <a:t>Ctrl+enter</a:t>
            </a:r>
            <a:endParaRPr lang="zh-CN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95692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72005" y="208345"/>
            <a:ext cx="5225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5</a:t>
            </a:r>
            <a:r>
              <a:rPr lang="en-US" altLang="zh-CN" sz="2400" b="1" dirty="0" smtClean="0"/>
              <a:t>. Julia</a:t>
            </a:r>
            <a:r>
              <a:rPr lang="zh-CN" altLang="en-US" sz="2400" b="1" dirty="0" smtClean="0"/>
              <a:t>基础语法：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变量赋值或定义</a:t>
            </a:r>
            <a:endParaRPr lang="zh-CN" altLang="en-US" sz="2400" b="1" dirty="0">
              <a:solidFill>
                <a:srgbClr val="0000FF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2C3940B-408C-2BA8-B697-AF000C5A0FB5}"/>
              </a:ext>
            </a:extLst>
          </p:cNvPr>
          <p:cNvSpPr txBox="1"/>
          <p:nvPr/>
        </p:nvSpPr>
        <p:spPr>
          <a:xfrm>
            <a:off x="684923" y="819003"/>
            <a:ext cx="5098162" cy="5909310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nn-NO" b="0">
                <a:solidFill>
                  <a:schemeClr val="accent6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julia&gt;</a:t>
            </a:r>
            <a:r>
              <a:rPr lang="en-US">
                <a:solidFill>
                  <a:schemeClr val="accent6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>
                <a:latin typeface="Consolas" panose="020B0609020204030204" pitchFamily="49" charset="0"/>
                <a:ea typeface="微软雅黑" panose="020B0503020204020204" pitchFamily="34" charset="-122"/>
              </a:rPr>
              <a:t>x = 123</a:t>
            </a:r>
            <a:endParaRPr lang="en-US" b="0"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123</a:t>
            </a:r>
          </a:p>
          <a:p>
            <a:endParaRPr lang="nn-NO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nn-NO" b="0">
                <a:solidFill>
                  <a:schemeClr val="accent6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julia&gt;</a:t>
            </a:r>
            <a:r>
              <a:rPr lang="en-US" b="0">
                <a:solidFill>
                  <a:schemeClr val="accent6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b="0"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x = [1, 2, 3, 4];</a:t>
            </a:r>
            <a:endParaRPr lang="nn-NO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nn-NO" b="0">
                <a:solidFill>
                  <a:schemeClr val="accent6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julia&gt; </a:t>
            </a:r>
            <a:r>
              <a:rPr lang="nn-NO" b="0"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y = x;</a:t>
            </a:r>
            <a:endParaRPr lang="nn-NO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nn-NO">
                <a:solidFill>
                  <a:schemeClr val="accent6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julia&gt; </a:t>
            </a:r>
            <a:r>
              <a:rPr lang="nn-NO">
                <a:latin typeface="Consolas" panose="020B0609020204030204" pitchFamily="49" charset="0"/>
                <a:ea typeface="微软雅黑" panose="020B0503020204020204" pitchFamily="34" charset="-122"/>
              </a:rPr>
              <a:t>y[1] = 0;</a:t>
            </a:r>
          </a:p>
          <a:p>
            <a:r>
              <a:rPr lang="nn-NO">
                <a:solidFill>
                  <a:schemeClr val="accent6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julia&gt; </a:t>
            </a:r>
            <a:r>
              <a:rPr lang="nn-NO">
                <a:latin typeface="Consolas" panose="020B0609020204030204" pitchFamily="49" charset="0"/>
                <a:ea typeface="微软雅黑" panose="020B0503020204020204" pitchFamily="34" charset="-122"/>
              </a:rPr>
              <a:t>x</a:t>
            </a:r>
          </a:p>
          <a:p>
            <a:r>
              <a:rPr lang="fr-FR">
                <a:latin typeface="Consolas" panose="020B0609020204030204" pitchFamily="49" charset="0"/>
                <a:ea typeface="微软雅黑" panose="020B0503020204020204" pitchFamily="34" charset="-122"/>
              </a:rPr>
              <a:t>4-element Vector{Int64}:</a:t>
            </a:r>
          </a:p>
          <a:p>
            <a:r>
              <a:rPr lang="fr-FR">
                <a:latin typeface="Consolas" panose="020B0609020204030204" pitchFamily="49" charset="0"/>
                <a:ea typeface="微软雅黑" panose="020B0503020204020204" pitchFamily="34" charset="-122"/>
              </a:rPr>
              <a:t> 0</a:t>
            </a:r>
          </a:p>
          <a:p>
            <a:r>
              <a:rPr lang="fr-FR">
                <a:latin typeface="Consolas" panose="020B0609020204030204" pitchFamily="49" charset="0"/>
                <a:ea typeface="微软雅黑" panose="020B0503020204020204" pitchFamily="34" charset="-122"/>
              </a:rPr>
              <a:t> 2</a:t>
            </a:r>
          </a:p>
          <a:p>
            <a:r>
              <a:rPr lang="fr-FR">
                <a:latin typeface="Consolas" panose="020B0609020204030204" pitchFamily="49" charset="0"/>
                <a:ea typeface="微软雅黑" panose="020B0503020204020204" pitchFamily="34" charset="-122"/>
              </a:rPr>
              <a:t> 3</a:t>
            </a:r>
          </a:p>
          <a:p>
            <a:r>
              <a:rPr lang="fr-FR">
                <a:latin typeface="Consolas" panose="020B0609020204030204" pitchFamily="49" charset="0"/>
                <a:ea typeface="微软雅黑" panose="020B0503020204020204" pitchFamily="34" charset="-122"/>
              </a:rPr>
              <a:t> 4</a:t>
            </a:r>
            <a:endParaRPr lang="nn-NO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endParaRPr lang="nn-NO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nn-NO">
                <a:solidFill>
                  <a:schemeClr val="accent6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julia&gt; </a:t>
            </a:r>
            <a:r>
              <a:rPr lang="nn-NO">
                <a:latin typeface="Consolas" panose="020B0609020204030204" pitchFamily="49" charset="0"/>
                <a:ea typeface="微软雅黑" panose="020B0503020204020204" pitchFamily="34" charset="-122"/>
              </a:rPr>
              <a:t>y = copy(x);</a:t>
            </a:r>
          </a:p>
          <a:p>
            <a:r>
              <a:rPr lang="nn-NO">
                <a:solidFill>
                  <a:schemeClr val="accent6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julia&gt; </a:t>
            </a:r>
            <a:r>
              <a:rPr lang="nn-NO">
                <a:latin typeface="Consolas" panose="020B0609020204030204" pitchFamily="49" charset="0"/>
                <a:ea typeface="微软雅黑" panose="020B0503020204020204" pitchFamily="34" charset="-122"/>
              </a:rPr>
              <a:t>y[2] = 0;</a:t>
            </a:r>
          </a:p>
          <a:p>
            <a:r>
              <a:rPr lang="nn-NO">
                <a:solidFill>
                  <a:schemeClr val="accent6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julia&gt; </a:t>
            </a:r>
            <a:r>
              <a:rPr lang="nn-NO">
                <a:latin typeface="Consolas" panose="020B0609020204030204" pitchFamily="49" charset="0"/>
                <a:ea typeface="微软雅黑" panose="020B0503020204020204" pitchFamily="34" charset="-122"/>
              </a:rPr>
              <a:t>x</a:t>
            </a:r>
          </a:p>
          <a:p>
            <a:r>
              <a:rPr lang="fr-FR">
                <a:latin typeface="Consolas" panose="020B0609020204030204" pitchFamily="49" charset="0"/>
                <a:ea typeface="微软雅黑" panose="020B0503020204020204" pitchFamily="34" charset="-122"/>
              </a:rPr>
              <a:t>4-element Vector{Int64}:</a:t>
            </a:r>
          </a:p>
          <a:p>
            <a:r>
              <a:rPr lang="fr-FR">
                <a:latin typeface="Consolas" panose="020B0609020204030204" pitchFamily="49" charset="0"/>
                <a:ea typeface="微软雅黑" panose="020B0503020204020204" pitchFamily="34" charset="-122"/>
              </a:rPr>
              <a:t> 0</a:t>
            </a:r>
          </a:p>
          <a:p>
            <a:r>
              <a:rPr lang="fr-FR">
                <a:latin typeface="Consolas" panose="020B0609020204030204" pitchFamily="49" charset="0"/>
                <a:ea typeface="微软雅黑" panose="020B0503020204020204" pitchFamily="34" charset="-122"/>
              </a:rPr>
              <a:t> 2</a:t>
            </a:r>
          </a:p>
          <a:p>
            <a:r>
              <a:rPr lang="fr-FR">
                <a:latin typeface="Consolas" panose="020B0609020204030204" pitchFamily="49" charset="0"/>
                <a:ea typeface="微软雅黑" panose="020B0503020204020204" pitchFamily="34" charset="-122"/>
              </a:rPr>
              <a:t> 3</a:t>
            </a:r>
          </a:p>
          <a:p>
            <a:r>
              <a:rPr lang="fr-FR">
                <a:latin typeface="Consolas" panose="020B0609020204030204" pitchFamily="49" charset="0"/>
                <a:ea typeface="微软雅黑" panose="020B0503020204020204" pitchFamily="34" charset="-122"/>
              </a:rPr>
              <a:t> 4</a:t>
            </a:r>
            <a:endParaRPr lang="nn-NO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EFE0B6F-2103-90F3-C91F-850A0ABCDD24}"/>
              </a:ext>
            </a:extLst>
          </p:cNvPr>
          <p:cNvSpPr txBox="1"/>
          <p:nvPr/>
        </p:nvSpPr>
        <p:spPr>
          <a:xfrm>
            <a:off x="6032339" y="1179603"/>
            <a:ext cx="5098162" cy="5029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Julia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中给变量赋值，即将变量名与一个内存中的内容联系起来，也称为绑定（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binding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 使用等号“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=”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，等号左边写变量名，右边写要保存到变量中的值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变量的类型是由它保存的（指向的内存中的）值的类型决定的，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Julia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允许说明变量类型，但一般不需要， 仅在编写函数时为了提高运行效率可以说明自变量和返回值类型。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是一个变量，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y = x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并不是复制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的值给变量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 对于可变类型的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 对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y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做修改时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也会被修改，如果需要复制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x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的值需要用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y = copy(x)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或者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y =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deepcopy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(x)</a:t>
            </a:r>
          </a:p>
        </p:txBody>
      </p:sp>
    </p:spTree>
    <p:extLst>
      <p:ext uri="{BB962C8B-B14F-4D97-AF65-F5344CB8AC3E}">
        <p14:creationId xmlns:p14="http://schemas.microsoft.com/office/powerpoint/2010/main" val="1675405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72005" y="208345"/>
            <a:ext cx="5225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5</a:t>
            </a:r>
            <a:r>
              <a:rPr lang="en-US" altLang="zh-CN" sz="2400" b="1" dirty="0" smtClean="0"/>
              <a:t>. Julia</a:t>
            </a:r>
            <a:r>
              <a:rPr lang="zh-CN" altLang="en-US" sz="2400" b="1" dirty="0" smtClean="0"/>
              <a:t>基础语法：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数据类型</a:t>
            </a:r>
            <a:endParaRPr lang="zh-CN" altLang="en-US" sz="2400" b="1" dirty="0">
              <a:solidFill>
                <a:srgbClr val="0000FF"/>
              </a:solidFill>
            </a:endParaRPr>
          </a:p>
        </p:txBody>
      </p:sp>
      <p:graphicFrame>
        <p:nvGraphicFramePr>
          <p:cNvPr id="6" name="表格 2">
            <a:extLst>
              <a:ext uri="{FF2B5EF4-FFF2-40B4-BE49-F238E27FC236}">
                <a16:creationId xmlns:a16="http://schemas.microsoft.com/office/drawing/2014/main" id="{4E601ED2-5464-4F0D-A540-DF4344C57F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856929"/>
              </p:ext>
            </p:extLst>
          </p:nvPr>
        </p:nvGraphicFramePr>
        <p:xfrm>
          <a:off x="735226" y="1405269"/>
          <a:ext cx="5648211" cy="50513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26013">
                  <a:extLst>
                    <a:ext uri="{9D8B030D-6E8A-4147-A177-3AD203B41FA5}">
                      <a16:colId xmlns:a16="http://schemas.microsoft.com/office/drawing/2014/main" val="550524285"/>
                    </a:ext>
                  </a:extLst>
                </a:gridCol>
                <a:gridCol w="1193711">
                  <a:extLst>
                    <a:ext uri="{9D8B030D-6E8A-4147-A177-3AD203B41FA5}">
                      <a16:colId xmlns:a16="http://schemas.microsoft.com/office/drawing/2014/main" val="3112753691"/>
                    </a:ext>
                  </a:extLst>
                </a:gridCol>
                <a:gridCol w="1142829">
                  <a:extLst>
                    <a:ext uri="{9D8B030D-6E8A-4147-A177-3AD203B41FA5}">
                      <a16:colId xmlns:a16="http://schemas.microsoft.com/office/drawing/2014/main" val="2111153041"/>
                    </a:ext>
                  </a:extLst>
                </a:gridCol>
                <a:gridCol w="1142829">
                  <a:extLst>
                    <a:ext uri="{9D8B030D-6E8A-4147-A177-3AD203B41FA5}">
                      <a16:colId xmlns:a16="http://schemas.microsoft.com/office/drawing/2014/main" val="1243297698"/>
                    </a:ext>
                  </a:extLst>
                </a:gridCol>
                <a:gridCol w="1142829">
                  <a:extLst>
                    <a:ext uri="{9D8B030D-6E8A-4147-A177-3AD203B41FA5}">
                      <a16:colId xmlns:a16="http://schemas.microsoft.com/office/drawing/2014/main" val="4213683763"/>
                    </a:ext>
                  </a:extLst>
                </a:gridCol>
              </a:tblGrid>
              <a:tr h="515074"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Consolas" panose="020B0609020204030204" pitchFamily="49" charset="0"/>
                        </a:rPr>
                        <a:t>类型</a:t>
                      </a:r>
                      <a:endParaRPr lang="zh-CN" altLang="en-US" sz="1800" dirty="0"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Consolas" panose="020B0609020204030204" pitchFamily="49" charset="0"/>
                        </a:rPr>
                        <a:t>是否带符号</a:t>
                      </a:r>
                      <a:endParaRPr lang="zh-CN" altLang="en-US" sz="1800" dirty="0"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Consolas" panose="020B0609020204030204" pitchFamily="49" charset="0"/>
                        </a:rPr>
                        <a:t>比特数</a:t>
                      </a:r>
                      <a:endParaRPr lang="zh-CN" altLang="en-US" sz="1800" dirty="0"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Consolas" panose="020B0609020204030204" pitchFamily="49" charset="0"/>
                        </a:rPr>
                        <a:t>最小值</a:t>
                      </a:r>
                      <a:endParaRPr lang="zh-CN" altLang="en-US" sz="1800" dirty="0"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Consolas" panose="020B0609020204030204" pitchFamily="49" charset="0"/>
                        </a:rPr>
                        <a:t>最大值</a:t>
                      </a:r>
                      <a:endParaRPr lang="zh-CN" altLang="en-US" sz="1800" dirty="0"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5442034"/>
                  </a:ext>
                </a:extLst>
              </a:tr>
              <a:tr h="377122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Consolas" panose="020B0609020204030204" pitchFamily="49" charset="0"/>
                        </a:rPr>
                        <a:t>Int8</a:t>
                      </a:r>
                      <a:endParaRPr lang="zh-CN" altLang="en-US" sz="1800" dirty="0"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Consolas" panose="020B0609020204030204" pitchFamily="49" charset="0"/>
                        </a:rPr>
                        <a:t>√</a:t>
                      </a:r>
                      <a:endParaRPr lang="zh-CN" altLang="en-US" sz="1800" dirty="0"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Consolas" panose="020B0609020204030204" pitchFamily="49" charset="0"/>
                        </a:rPr>
                        <a:t>8</a:t>
                      </a:r>
                      <a:endParaRPr lang="zh-CN" altLang="en-US" sz="1800" dirty="0"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Consolas" panose="020B0609020204030204" pitchFamily="49" charset="0"/>
                        </a:rPr>
                        <a:t>-2^7</a:t>
                      </a:r>
                      <a:endParaRPr lang="zh-CN" altLang="en-US" sz="1800" dirty="0"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atin typeface="Consolas" panose="020B0609020204030204" pitchFamily="49" charset="0"/>
                        </a:rPr>
                        <a:t>2^7-1</a:t>
                      </a:r>
                      <a:endParaRPr lang="zh-CN" altLang="en-US" sz="1800" dirty="0"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50297539"/>
                  </a:ext>
                </a:extLst>
              </a:tr>
              <a:tr h="377122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Consolas" panose="020B0609020204030204" pitchFamily="49" charset="0"/>
                        </a:rPr>
                        <a:t>UInt8</a:t>
                      </a:r>
                      <a:endParaRPr lang="zh-CN" altLang="en-US" sz="1800" dirty="0"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Consolas" panose="020B0609020204030204" pitchFamily="49" charset="0"/>
                        </a:rPr>
                        <a:t>8</a:t>
                      </a:r>
                      <a:endParaRPr lang="zh-CN" altLang="en-US" sz="1800" dirty="0"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sz="1800" dirty="0"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atin typeface="Consolas" panose="020B0609020204030204" pitchFamily="49" charset="0"/>
                        </a:rPr>
                        <a:t>2^8-1</a:t>
                      </a:r>
                      <a:endParaRPr lang="zh-CN" altLang="en-US" sz="1800" dirty="0"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41566231"/>
                  </a:ext>
                </a:extLst>
              </a:tr>
              <a:tr h="377122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Consolas" panose="020B0609020204030204" pitchFamily="49" charset="0"/>
                        </a:rPr>
                        <a:t>Int16</a:t>
                      </a:r>
                      <a:endParaRPr lang="zh-CN" altLang="en-US" sz="1800" dirty="0"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latin typeface="Consolas" panose="020B0609020204030204" pitchFamily="49" charset="0"/>
                        </a:rPr>
                        <a:t>√</a:t>
                      </a:r>
                      <a:endParaRPr lang="zh-CN" altLang="en-US" sz="1800" dirty="0"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Consolas" panose="020B0609020204030204" pitchFamily="49" charset="0"/>
                        </a:rPr>
                        <a:t>16</a:t>
                      </a:r>
                      <a:endParaRPr lang="zh-CN" altLang="en-US" sz="1800" dirty="0"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Consolas" panose="020B0609020204030204" pitchFamily="49" charset="0"/>
                        </a:rPr>
                        <a:t>-2^15</a:t>
                      </a:r>
                      <a:endParaRPr lang="zh-CN" altLang="en-US" sz="1800" dirty="0"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atin typeface="Consolas" panose="020B0609020204030204" pitchFamily="49" charset="0"/>
                        </a:rPr>
                        <a:t>2^15-1</a:t>
                      </a:r>
                      <a:endParaRPr lang="zh-CN" altLang="en-US" sz="1800" dirty="0"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70630471"/>
                  </a:ext>
                </a:extLst>
              </a:tr>
              <a:tr h="377122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Consolas" panose="020B0609020204030204" pitchFamily="49" charset="0"/>
                        </a:rPr>
                        <a:t>UInt16</a:t>
                      </a:r>
                      <a:endParaRPr lang="zh-CN" altLang="en-US" sz="1800" dirty="0"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Consolas" panose="020B0609020204030204" pitchFamily="49" charset="0"/>
                        </a:rPr>
                        <a:t>16</a:t>
                      </a:r>
                      <a:endParaRPr lang="zh-CN" altLang="en-US" sz="1800" dirty="0"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sz="1800" dirty="0"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atin typeface="Consolas" panose="020B0609020204030204" pitchFamily="49" charset="0"/>
                        </a:rPr>
                        <a:t>2^16-1</a:t>
                      </a:r>
                      <a:endParaRPr lang="zh-CN" altLang="en-US" sz="1800" dirty="0"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30569209"/>
                  </a:ext>
                </a:extLst>
              </a:tr>
              <a:tr h="377122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Consolas" panose="020B0609020204030204" pitchFamily="49" charset="0"/>
                        </a:rPr>
                        <a:t>Int32</a:t>
                      </a:r>
                      <a:endParaRPr lang="zh-CN" altLang="en-US" sz="1800" dirty="0"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latin typeface="Consolas" panose="020B0609020204030204" pitchFamily="49" charset="0"/>
                        </a:rPr>
                        <a:t>√</a:t>
                      </a:r>
                      <a:endParaRPr lang="zh-CN" altLang="en-US" sz="1800" dirty="0"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Consolas" panose="020B0609020204030204" pitchFamily="49" charset="0"/>
                        </a:rPr>
                        <a:t>32</a:t>
                      </a:r>
                      <a:endParaRPr lang="zh-CN" altLang="en-US" sz="1800" dirty="0"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Consolas" panose="020B0609020204030204" pitchFamily="49" charset="0"/>
                        </a:rPr>
                        <a:t>-2^31</a:t>
                      </a:r>
                      <a:endParaRPr lang="zh-CN" altLang="en-US" sz="1800" dirty="0"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atin typeface="Consolas" panose="020B0609020204030204" pitchFamily="49" charset="0"/>
                        </a:rPr>
                        <a:t>2^31-1</a:t>
                      </a:r>
                      <a:endParaRPr lang="zh-CN" altLang="en-US" sz="1800" dirty="0"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3922637"/>
                  </a:ext>
                </a:extLst>
              </a:tr>
              <a:tr h="377122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Consolas" panose="020B0609020204030204" pitchFamily="49" charset="0"/>
                        </a:rPr>
                        <a:t>UInt32</a:t>
                      </a:r>
                      <a:endParaRPr lang="zh-CN" altLang="en-US" sz="1800" dirty="0"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800"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Consolas" panose="020B0609020204030204" pitchFamily="49" charset="0"/>
                        </a:rPr>
                        <a:t>32</a:t>
                      </a:r>
                      <a:endParaRPr lang="zh-CN" altLang="en-US" sz="1800" dirty="0"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sz="1800" dirty="0"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atin typeface="Consolas" panose="020B0609020204030204" pitchFamily="49" charset="0"/>
                        </a:rPr>
                        <a:t>2^32-1</a:t>
                      </a:r>
                      <a:endParaRPr lang="zh-CN" altLang="en-US" sz="1800" dirty="0"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23129506"/>
                  </a:ext>
                </a:extLst>
              </a:tr>
              <a:tr h="377122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Consolas" panose="020B0609020204030204" pitchFamily="49" charset="0"/>
                        </a:rPr>
                        <a:t>Int64</a:t>
                      </a:r>
                      <a:endParaRPr lang="zh-CN" altLang="en-US" sz="1800" dirty="0"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latin typeface="Consolas" panose="020B0609020204030204" pitchFamily="49" charset="0"/>
                        </a:rPr>
                        <a:t>√</a:t>
                      </a:r>
                      <a:endParaRPr lang="zh-CN" altLang="en-US" sz="1800" dirty="0"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Consolas" panose="020B0609020204030204" pitchFamily="49" charset="0"/>
                        </a:rPr>
                        <a:t>64</a:t>
                      </a:r>
                      <a:endParaRPr lang="zh-CN" altLang="en-US" sz="1800" dirty="0"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Consolas" panose="020B0609020204030204" pitchFamily="49" charset="0"/>
                        </a:rPr>
                        <a:t>-2^63</a:t>
                      </a:r>
                      <a:endParaRPr lang="zh-CN" altLang="en-US" sz="1800" dirty="0"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atin typeface="Consolas" panose="020B0609020204030204" pitchFamily="49" charset="0"/>
                        </a:rPr>
                        <a:t>2^63-1</a:t>
                      </a:r>
                      <a:endParaRPr lang="zh-CN" altLang="en-US" sz="1800" dirty="0"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77000225"/>
                  </a:ext>
                </a:extLst>
              </a:tr>
              <a:tr h="377122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Consolas" panose="020B0609020204030204" pitchFamily="49" charset="0"/>
                        </a:rPr>
                        <a:t>UInt64</a:t>
                      </a:r>
                      <a:endParaRPr lang="zh-CN" altLang="en-US" sz="1800" dirty="0"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800"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Consolas" panose="020B0609020204030204" pitchFamily="49" charset="0"/>
                        </a:rPr>
                        <a:t>64</a:t>
                      </a:r>
                      <a:endParaRPr lang="zh-CN" altLang="en-US" sz="1800" dirty="0"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sz="1800" dirty="0"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atin typeface="Consolas" panose="020B0609020204030204" pitchFamily="49" charset="0"/>
                        </a:rPr>
                        <a:t>2^64-1</a:t>
                      </a:r>
                      <a:endParaRPr lang="zh-CN" altLang="en-US" sz="1800" dirty="0"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99935461"/>
                  </a:ext>
                </a:extLst>
              </a:tr>
              <a:tr h="377122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Consolas" panose="020B0609020204030204" pitchFamily="49" charset="0"/>
                        </a:rPr>
                        <a:t>Int128</a:t>
                      </a:r>
                      <a:endParaRPr lang="zh-CN" altLang="en-US" sz="1800" dirty="0"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latin typeface="Consolas" panose="020B0609020204030204" pitchFamily="49" charset="0"/>
                        </a:rPr>
                        <a:t>√</a:t>
                      </a:r>
                      <a:endParaRPr lang="zh-CN" altLang="en-US" sz="1800" dirty="0"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Consolas" panose="020B0609020204030204" pitchFamily="49" charset="0"/>
                        </a:rPr>
                        <a:t>128</a:t>
                      </a:r>
                      <a:endParaRPr lang="zh-CN" altLang="en-US" sz="1800" dirty="0"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Consolas" panose="020B0609020204030204" pitchFamily="49" charset="0"/>
                        </a:rPr>
                        <a:t>-2^127</a:t>
                      </a:r>
                      <a:endParaRPr lang="zh-CN" altLang="en-US" sz="1800" dirty="0"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atin typeface="Consolas" panose="020B0609020204030204" pitchFamily="49" charset="0"/>
                        </a:rPr>
                        <a:t>2^127-1</a:t>
                      </a:r>
                      <a:endParaRPr lang="zh-CN" altLang="en-US" sz="1800" dirty="0"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99465291"/>
                  </a:ext>
                </a:extLst>
              </a:tr>
              <a:tr h="526936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Consolas" panose="020B0609020204030204" pitchFamily="49" charset="0"/>
                        </a:rPr>
                        <a:t>UInt128</a:t>
                      </a:r>
                      <a:endParaRPr lang="zh-CN" altLang="en-US" sz="1800" dirty="0"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1800"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Consolas" panose="020B0609020204030204" pitchFamily="49" charset="0"/>
                        </a:rPr>
                        <a:t>128</a:t>
                      </a:r>
                      <a:endParaRPr lang="zh-CN" altLang="en-US" sz="1800" dirty="0"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sz="1800" dirty="0"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atin typeface="Consolas" panose="020B0609020204030204" pitchFamily="49" charset="0"/>
                        </a:rPr>
                        <a:t>2^128-1</a:t>
                      </a:r>
                      <a:endParaRPr lang="zh-CN" altLang="en-US" sz="1800" dirty="0"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55088952"/>
                  </a:ext>
                </a:extLst>
              </a:tr>
              <a:tr h="377122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Consolas" panose="020B0609020204030204" pitchFamily="49" charset="0"/>
                        </a:rPr>
                        <a:t>Bool</a:t>
                      </a:r>
                      <a:endParaRPr lang="zh-CN" altLang="en-US" sz="1800" dirty="0"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Consolas" panose="020B0609020204030204" pitchFamily="49" charset="0"/>
                        </a:rPr>
                        <a:t>N/A</a:t>
                      </a:r>
                      <a:endParaRPr lang="zh-CN" altLang="en-US" sz="1800" dirty="0"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Consolas" panose="020B0609020204030204" pitchFamily="49" charset="0"/>
                        </a:rPr>
                        <a:t>8</a:t>
                      </a:r>
                      <a:endParaRPr lang="zh-CN" altLang="en-US" sz="1800" dirty="0"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Consolas" panose="020B0609020204030204" pitchFamily="49" charset="0"/>
                        </a:rPr>
                        <a:t>false(0)</a:t>
                      </a:r>
                      <a:endParaRPr lang="zh-CN" altLang="en-US" sz="1800" dirty="0"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Consolas" panose="020B0609020204030204" pitchFamily="49" charset="0"/>
                        </a:rPr>
                        <a:t>true(1)</a:t>
                      </a:r>
                      <a:endParaRPr lang="zh-CN" altLang="en-US" sz="1800" dirty="0"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80724695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5BD52D92-4BCD-49AD-8826-E9553E8A8222}"/>
              </a:ext>
            </a:extLst>
          </p:cNvPr>
          <p:cNvSpPr txBox="1"/>
          <p:nvPr/>
        </p:nvSpPr>
        <p:spPr>
          <a:xfrm>
            <a:off x="6669917" y="1320945"/>
            <a:ext cx="425658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说明：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l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根据操作系统不同，整数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可能是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Int32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Int64</a:t>
            </a:r>
          </a:p>
          <a:p>
            <a:pPr marL="285750" indent="-285750" algn="l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超出一个类型可表示的范围会导致环绕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l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无符号整数会使用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0x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为前缀的十六进制来表示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l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可以使用</a:t>
            </a:r>
            <a:r>
              <a:rPr lang="en-US" altLang="zh-CN" sz="2000" dirty="0">
                <a:highlight>
                  <a:srgbClr val="C2C2C2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T()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进行数据类型转换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C7AFDA7-F34C-0438-00CB-BE0587D0E0E3}"/>
              </a:ext>
            </a:extLst>
          </p:cNvPr>
          <p:cNvSpPr txBox="1"/>
          <p:nvPr/>
        </p:nvSpPr>
        <p:spPr>
          <a:xfrm>
            <a:off x="661775" y="751017"/>
            <a:ext cx="521888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整数类型：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60204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72005" y="208345"/>
            <a:ext cx="5225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5</a:t>
            </a:r>
            <a:r>
              <a:rPr lang="en-US" altLang="zh-CN" sz="2400" b="1" dirty="0" smtClean="0"/>
              <a:t>. Julia</a:t>
            </a:r>
            <a:r>
              <a:rPr lang="zh-CN" altLang="en-US" sz="2400" b="1" dirty="0" smtClean="0"/>
              <a:t>基础语法：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数据类型</a:t>
            </a:r>
            <a:endParaRPr lang="zh-CN" altLang="en-US" sz="2400" b="1" dirty="0">
              <a:solidFill>
                <a:srgbClr val="0000FF"/>
              </a:solidFill>
            </a:endParaRPr>
          </a:p>
        </p:txBody>
      </p:sp>
      <p:graphicFrame>
        <p:nvGraphicFramePr>
          <p:cNvPr id="6" name="表格 2">
            <a:extLst>
              <a:ext uri="{FF2B5EF4-FFF2-40B4-BE49-F238E27FC236}">
                <a16:creationId xmlns:a16="http://schemas.microsoft.com/office/drawing/2014/main" id="{4E601ED2-5464-4F0D-A540-DF4344C57F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1110701"/>
              </p:ext>
            </p:extLst>
          </p:nvPr>
        </p:nvGraphicFramePr>
        <p:xfrm>
          <a:off x="708072" y="1451222"/>
          <a:ext cx="4205380" cy="15849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88777">
                  <a:extLst>
                    <a:ext uri="{9D8B030D-6E8A-4147-A177-3AD203B41FA5}">
                      <a16:colId xmlns:a16="http://schemas.microsoft.com/office/drawing/2014/main" val="550524285"/>
                    </a:ext>
                  </a:extLst>
                </a:gridCol>
                <a:gridCol w="1587324">
                  <a:extLst>
                    <a:ext uri="{9D8B030D-6E8A-4147-A177-3AD203B41FA5}">
                      <a16:colId xmlns:a16="http://schemas.microsoft.com/office/drawing/2014/main" val="3112753691"/>
                    </a:ext>
                  </a:extLst>
                </a:gridCol>
                <a:gridCol w="1429279">
                  <a:extLst>
                    <a:ext uri="{9D8B030D-6E8A-4147-A177-3AD203B41FA5}">
                      <a16:colId xmlns:a16="http://schemas.microsoft.com/office/drawing/2014/main" val="21111530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Consolas" panose="020B0609020204030204" pitchFamily="49" charset="0"/>
                        </a:rPr>
                        <a:t>类型</a:t>
                      </a:r>
                      <a:endParaRPr lang="zh-CN" altLang="en-US" sz="2000" dirty="0"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Consolas" panose="020B0609020204030204" pitchFamily="49" charset="0"/>
                        </a:rPr>
                        <a:t>精度</a:t>
                      </a:r>
                      <a:endParaRPr lang="zh-CN" altLang="en-US" sz="2000" dirty="0"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Consolas" panose="020B0609020204030204" pitchFamily="49" charset="0"/>
                        </a:rPr>
                        <a:t>比特数</a:t>
                      </a:r>
                      <a:endParaRPr lang="zh-CN" altLang="en-US" sz="2000" dirty="0"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5442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Consolas" panose="020B0609020204030204" pitchFamily="49" charset="0"/>
                        </a:rPr>
                        <a:t>Float16</a:t>
                      </a:r>
                      <a:endParaRPr lang="zh-CN" altLang="en-US" sz="2000" dirty="0"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Consolas" panose="020B0609020204030204" pitchFamily="49" charset="0"/>
                        </a:rPr>
                        <a:t>半</a:t>
                      </a:r>
                      <a:r>
                        <a:rPr lang="en-US" altLang="zh-CN" sz="2000" dirty="0">
                          <a:latin typeface="Consolas" panose="020B0609020204030204" pitchFamily="49" charset="0"/>
                        </a:rPr>
                        <a:t>(half)</a:t>
                      </a:r>
                      <a:endParaRPr lang="zh-CN" altLang="en-US" sz="2000" dirty="0"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Consolas" panose="020B0609020204030204" pitchFamily="49" charset="0"/>
                        </a:rPr>
                        <a:t>16</a:t>
                      </a:r>
                      <a:endParaRPr lang="zh-CN" altLang="en-US" sz="2000" dirty="0"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0297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Consolas" panose="020B0609020204030204" pitchFamily="49" charset="0"/>
                        </a:rPr>
                        <a:t>Float32</a:t>
                      </a:r>
                      <a:endParaRPr lang="zh-CN" altLang="en-US" sz="2000" dirty="0"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Consolas" panose="020B0609020204030204" pitchFamily="49" charset="0"/>
                        </a:rPr>
                        <a:t>单</a:t>
                      </a:r>
                      <a:r>
                        <a:rPr lang="en-US" altLang="zh-CN" sz="2000" dirty="0">
                          <a:latin typeface="Consolas" panose="020B0609020204030204" pitchFamily="49" charset="0"/>
                        </a:rPr>
                        <a:t>(single)</a:t>
                      </a:r>
                      <a:endParaRPr lang="zh-CN" altLang="en-US" sz="2000" dirty="0"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Consolas" panose="020B0609020204030204" pitchFamily="49" charset="0"/>
                        </a:rPr>
                        <a:t>32</a:t>
                      </a:r>
                      <a:endParaRPr lang="zh-CN" altLang="en-US" sz="2000" dirty="0"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1566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Consolas" panose="020B0609020204030204" pitchFamily="49" charset="0"/>
                        </a:rPr>
                        <a:t>Float64</a:t>
                      </a:r>
                      <a:endParaRPr lang="zh-CN" altLang="en-US" sz="2000" dirty="0"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>
                          <a:latin typeface="Consolas" panose="020B0609020204030204" pitchFamily="49" charset="0"/>
                        </a:rPr>
                        <a:t>双</a:t>
                      </a:r>
                      <a:r>
                        <a:rPr lang="en-US" altLang="zh-CN" sz="2000" dirty="0">
                          <a:latin typeface="Consolas" panose="020B0609020204030204" pitchFamily="49" charset="0"/>
                        </a:rPr>
                        <a:t>(double)</a:t>
                      </a:r>
                      <a:endParaRPr lang="zh-CN" altLang="en-US" sz="2000" dirty="0"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Consolas" panose="020B0609020204030204" pitchFamily="49" charset="0"/>
                        </a:rPr>
                        <a:t>64</a:t>
                      </a:r>
                      <a:endParaRPr lang="zh-CN" altLang="en-US" sz="2000" dirty="0">
                        <a:latin typeface="Consolas" panose="020B0609020204030204" pitchFamily="49" charset="0"/>
                        <a:ea typeface="等线" panose="02010600030101010101" pitchFamily="2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0630471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AD83F373-845A-4B5F-8128-886B1D2EAFE5}"/>
              </a:ext>
            </a:extLst>
          </p:cNvPr>
          <p:cNvSpPr txBox="1"/>
          <p:nvPr/>
        </p:nvSpPr>
        <p:spPr>
          <a:xfrm>
            <a:off x="5573211" y="944810"/>
            <a:ext cx="5058136" cy="3970318"/>
          </a:xfrm>
          <a:prstGeom prst="rect">
            <a:avLst/>
          </a:prstGeom>
          <a:solidFill>
            <a:schemeClr val="bg2"/>
          </a:solidFill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julia&gt; </a:t>
            </a:r>
            <a:r>
              <a:rPr lang="en-US" altLang="zh-CN" b="0" dirty="0"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a = 5.2</a:t>
            </a:r>
          </a:p>
          <a:p>
            <a:r>
              <a:rPr lang="en-US" altLang="zh-CN" b="0" dirty="0"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5.2</a:t>
            </a:r>
          </a:p>
          <a:p>
            <a:endParaRPr lang="en-US" altLang="zh-CN" b="0" dirty="0"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julia&gt; </a:t>
            </a:r>
            <a:r>
              <a:rPr lang="en-US" altLang="zh-CN" b="0" dirty="0"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typeof(a) </a:t>
            </a:r>
            <a:r>
              <a:rPr lang="en-US" altLang="zh-CN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#</a:t>
            </a:r>
            <a:r>
              <a:rPr lang="zh-CN" altLang="en-US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操作系统为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64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位</a:t>
            </a:r>
            <a:endParaRPr lang="en-US" altLang="zh-CN" b="0" dirty="0"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b="0" dirty="0"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Float64</a:t>
            </a:r>
          </a:p>
          <a:p>
            <a:endParaRPr lang="en-US" altLang="zh-CN" b="0" dirty="0"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julia&gt; </a:t>
            </a:r>
            <a:r>
              <a:rPr lang="en-US" altLang="zh-CN" b="0" dirty="0"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typeof(1e5) </a:t>
            </a:r>
            <a:r>
              <a:rPr lang="en-US" altLang="zh-CN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#</a:t>
            </a:r>
            <a:r>
              <a:rPr lang="zh-CN" altLang="en-US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操作系统为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64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位</a:t>
            </a:r>
            <a:endParaRPr lang="en-US" altLang="zh-CN" b="0" dirty="0"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b="0" dirty="0"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Float64</a:t>
            </a:r>
          </a:p>
          <a:p>
            <a:endParaRPr lang="en-US" altLang="zh-CN" b="0" dirty="0"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b="0" dirty="0">
                <a:solidFill>
                  <a:srgbClr val="00B05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julia&gt; </a:t>
            </a:r>
            <a:r>
              <a:rPr lang="en-US" altLang="zh-CN" b="0" dirty="0"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typeof(5.2f0)</a:t>
            </a:r>
            <a:r>
              <a:rPr lang="en-US" altLang="zh-CN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#</a:t>
            </a:r>
            <a:r>
              <a:rPr lang="zh-CN" altLang="en-US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使用</a:t>
            </a:r>
            <a:r>
              <a:rPr lang="en-US" altLang="zh-CN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f</a:t>
            </a:r>
            <a:r>
              <a:rPr lang="zh-CN" altLang="en-US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则为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32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位</a:t>
            </a:r>
            <a:endParaRPr lang="en-US" altLang="zh-CN" b="0" dirty="0"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b="0" dirty="0"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Float32</a:t>
            </a:r>
          </a:p>
          <a:p>
            <a:endParaRPr lang="en-US" altLang="zh-CN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julia&gt; </a:t>
            </a: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Float32(a)</a:t>
            </a:r>
          </a:p>
          <a:p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5.2f0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BD52D92-4BCD-49AD-8826-E9553E8A8222}"/>
              </a:ext>
            </a:extLst>
          </p:cNvPr>
          <p:cNvSpPr txBox="1"/>
          <p:nvPr/>
        </p:nvSpPr>
        <p:spPr>
          <a:xfrm>
            <a:off x="724426" y="3259747"/>
            <a:ext cx="4321128" cy="3446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说明：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l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浮点数的默认类型取决于电脑系统是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位还是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64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l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浮点数可以用科学记数法表示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l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使用“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”替代“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”或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Float32()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可以得到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Float32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的浮点数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l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半精度一般采用软件模拟，性能较差，不推荐使用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1CCD696-81FF-2CB8-004D-ECF54C1DD6E4}"/>
              </a:ext>
            </a:extLst>
          </p:cNvPr>
          <p:cNvSpPr txBox="1"/>
          <p:nvPr/>
        </p:nvSpPr>
        <p:spPr>
          <a:xfrm>
            <a:off x="557602" y="785741"/>
            <a:ext cx="5218884" cy="441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浮点类型</a:t>
            </a:r>
            <a:r>
              <a:rPr lang="zh-CN" altLang="en-US" sz="2000" b="1" dirty="0">
                <a:solidFill>
                  <a:srgbClr val="3B74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用于表示小数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53828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98C5FF15-894D-4945-B584-B246CBD0F83E}"/>
              </a:ext>
            </a:extLst>
          </p:cNvPr>
          <p:cNvSpPr txBox="1"/>
          <p:nvPr/>
        </p:nvSpPr>
        <p:spPr>
          <a:xfrm>
            <a:off x="636999" y="720160"/>
            <a:ext cx="7680148" cy="441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数组：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用于容纳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同种类型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的元素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90890CDF-DAB5-8A24-7BE3-EDFB4B8B87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6587344"/>
              </p:ext>
            </p:extLst>
          </p:nvPr>
        </p:nvGraphicFramePr>
        <p:xfrm>
          <a:off x="1091516" y="3959601"/>
          <a:ext cx="9390517" cy="259884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663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8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89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67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035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8922"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容器类型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元素类型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元素顺序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元素可变性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形式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922">
                <a:tc>
                  <a:txBody>
                    <a:bodyPr/>
                    <a:lstStyle/>
                    <a:p>
                      <a:r>
                        <a:rPr lang="zh-CN" altLang="en-US" sz="2000" b="1" dirty="0"/>
                        <a:t>元组（</a:t>
                      </a:r>
                      <a:r>
                        <a:rPr lang="en-US" altLang="zh-CN" sz="2000" b="1" dirty="0"/>
                        <a:t>Tuple</a:t>
                      </a:r>
                      <a:r>
                        <a:rPr lang="zh-CN" altLang="en-US" sz="2000" b="1" dirty="0"/>
                        <a:t>）</a:t>
                      </a:r>
                      <a:endParaRPr lang="zh-CN" altLang="en-US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任意类型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有序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不可变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(</a:t>
                      </a:r>
                      <a:r>
                        <a:rPr lang="en-US" altLang="zh-CN" sz="2000" dirty="0" err="1"/>
                        <a:t>a,b,c</a:t>
                      </a:r>
                      <a:r>
                        <a:rPr lang="en-US" altLang="zh-CN" sz="2000" dirty="0"/>
                        <a:t>)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922">
                <a:tc>
                  <a:txBody>
                    <a:bodyPr/>
                    <a:lstStyle/>
                    <a:p>
                      <a:r>
                        <a:rPr lang="zh-CN" altLang="en-US" sz="2000" b="1" dirty="0"/>
                        <a:t>字典（</a:t>
                      </a:r>
                      <a:r>
                        <a:rPr lang="en-US" altLang="zh-CN" sz="2000" b="1" dirty="0" err="1"/>
                        <a:t>Dict</a:t>
                      </a:r>
                      <a:r>
                        <a:rPr lang="zh-CN" altLang="en-US" sz="2000" b="1" dirty="0"/>
                        <a:t>）</a:t>
                      </a:r>
                      <a:endParaRPr lang="zh-CN" altLang="en-US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任意类型的键值对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无序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可变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 err="1"/>
                        <a:t>Dict</a:t>
                      </a:r>
                      <a:r>
                        <a:rPr lang="en-US" altLang="zh-CN" sz="2000" dirty="0"/>
                        <a:t>(a</a:t>
                      </a:r>
                      <a:r>
                        <a:rPr lang="zh-CN" altLang="en-US" sz="2000" dirty="0"/>
                        <a:t> </a:t>
                      </a:r>
                      <a:r>
                        <a:rPr lang="en-US" altLang="zh-CN" sz="2000" dirty="0"/>
                        <a:t>=&gt;n, b =&gt;m)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922">
                <a:tc>
                  <a:txBody>
                    <a:bodyPr/>
                    <a:lstStyle/>
                    <a:p>
                      <a:r>
                        <a:rPr lang="zh-CN" altLang="en-US" sz="2000" b="1" dirty="0"/>
                        <a:t>集合（</a:t>
                      </a:r>
                      <a:r>
                        <a:rPr lang="en-US" altLang="zh-CN" sz="2000" b="1" dirty="0"/>
                        <a:t>Set</a:t>
                      </a:r>
                      <a:r>
                        <a:rPr lang="zh-CN" altLang="en-US" sz="2000" b="1" dirty="0"/>
                        <a:t>）</a:t>
                      </a:r>
                      <a:endParaRPr lang="zh-CN" altLang="en-US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同种类型（互不相等）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无序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可变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Set((</a:t>
                      </a:r>
                      <a:r>
                        <a:rPr lang="en-US" altLang="zh-CN" sz="2000" dirty="0" err="1"/>
                        <a:t>a,b,c</a:t>
                      </a:r>
                      <a:r>
                        <a:rPr lang="en-US" altLang="zh-CN" sz="2000" dirty="0"/>
                        <a:t>))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8922">
                <a:tc>
                  <a:txBody>
                    <a:bodyPr/>
                    <a:lstStyle/>
                    <a:p>
                      <a:r>
                        <a:rPr lang="zh-CN" altLang="en-US" sz="2000" b="1" dirty="0"/>
                        <a:t>数组（</a:t>
                      </a:r>
                      <a:r>
                        <a:rPr lang="en-US" altLang="zh-CN" sz="2000" b="1" dirty="0"/>
                        <a:t>Array</a:t>
                      </a:r>
                      <a:r>
                        <a:rPr lang="zh-CN" altLang="en-US" sz="2000" b="1" dirty="0"/>
                        <a:t>）</a:t>
                      </a:r>
                      <a:endParaRPr lang="zh-CN" altLang="en-US" sz="20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相同类型（允许不同类型）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有序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可变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[a, b, c]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8" name="组合 7">
            <a:extLst>
              <a:ext uri="{FF2B5EF4-FFF2-40B4-BE49-F238E27FC236}">
                <a16:creationId xmlns:a16="http://schemas.microsoft.com/office/drawing/2014/main" id="{92816139-BE7D-78C5-EBFE-238DE03393F9}"/>
              </a:ext>
            </a:extLst>
          </p:cNvPr>
          <p:cNvGrpSpPr/>
          <p:nvPr/>
        </p:nvGrpSpPr>
        <p:grpSpPr>
          <a:xfrm>
            <a:off x="1142625" y="1252664"/>
            <a:ext cx="4777826" cy="2400657"/>
            <a:chOff x="6656831" y="877328"/>
            <a:chExt cx="4078758" cy="2231665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9AD0A2CC-7CAC-7894-9931-2842FBB757F8}"/>
                </a:ext>
              </a:extLst>
            </p:cNvPr>
            <p:cNvSpPr txBox="1"/>
            <p:nvPr/>
          </p:nvSpPr>
          <p:spPr>
            <a:xfrm>
              <a:off x="6656831" y="877328"/>
              <a:ext cx="4078758" cy="223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25000"/>
                </a:lnSpc>
              </a:pP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Julia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支持多维数组：</a:t>
              </a:r>
              <a:endPara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marL="285750" indent="-285750" algn="l">
                <a:lnSpc>
                  <a:spcPct val="125000"/>
                </a:lnSpc>
                <a:buFont typeface="Arial" panose="020B0604020202020204" pitchFamily="34" charset="0"/>
                <a:buChar char="•"/>
              </a:pP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1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维数组：向量，如：</a:t>
              </a:r>
              <a:endPara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marL="285750" indent="-285750" algn="l">
                <a:lnSpc>
                  <a:spcPct val="125000"/>
                </a:lnSpc>
                <a:buFont typeface="Arial" panose="020B0604020202020204" pitchFamily="34" charset="0"/>
                <a:buChar char="•"/>
              </a:pP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2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维数组：矩阵，如：</a:t>
              </a:r>
              <a:endPara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algn="l">
                <a:lnSpc>
                  <a:spcPct val="125000"/>
                </a:lnSpc>
              </a:pPr>
              <a:endPara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 algn="l">
                <a:lnSpc>
                  <a:spcPct val="125000"/>
                </a:lnSpc>
              </a:pP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    ……</a:t>
              </a:r>
            </a:p>
            <a:p>
              <a:pPr marL="285750" indent="-285750" algn="l">
                <a:lnSpc>
                  <a:spcPct val="125000"/>
                </a:lnSpc>
                <a:buFont typeface="Arial" panose="020B0604020202020204" pitchFamily="34" charset="0"/>
                <a:buChar char="•"/>
              </a:pP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n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维数组</a:t>
              </a:r>
            </a:p>
          </p:txBody>
        </p:sp>
        <p:graphicFrame>
          <p:nvGraphicFramePr>
            <p:cNvPr id="10" name="对象 9">
              <a:extLst>
                <a:ext uri="{FF2B5EF4-FFF2-40B4-BE49-F238E27FC236}">
                  <a16:creationId xmlns:a16="http://schemas.microsoft.com/office/drawing/2014/main" id="{AAE2CD12-D4D4-7C20-211C-EA35A345D75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018968" y="1250189"/>
            <a:ext cx="907098" cy="3725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8" name="Equation" r:id="rId3" imgW="17068800" imgH="6096000" progId="Equation.DSMT4">
                    <p:embed/>
                  </p:oleObj>
                </mc:Choice>
                <mc:Fallback>
                  <p:oleObj name="Equation" r:id="rId3" imgW="17068800" imgH="6096000" progId="Equation.DSMT4">
                    <p:embed/>
                    <p:pic>
                      <p:nvPicPr>
                        <p:cNvPr id="20" name="对象 19">
                          <a:extLst>
                            <a:ext uri="{FF2B5EF4-FFF2-40B4-BE49-F238E27FC236}">
                              <a16:creationId xmlns:a16="http://schemas.microsoft.com/office/drawing/2014/main" id="{AAE2CD12-D4D4-7C20-211C-EA35A345D75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18968" y="1250189"/>
                          <a:ext cx="907098" cy="372592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对象 10">
              <a:extLst>
                <a:ext uri="{FF2B5EF4-FFF2-40B4-BE49-F238E27FC236}">
                  <a16:creationId xmlns:a16="http://schemas.microsoft.com/office/drawing/2014/main" id="{5DDDCFE1-3772-7E32-6662-C430F459755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018968" y="1587997"/>
            <a:ext cx="907098" cy="8524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9" name="Equation" r:id="rId5" imgW="17068800" imgH="17068800" progId="Equation.DSMT4">
                    <p:embed/>
                  </p:oleObj>
                </mc:Choice>
                <mc:Fallback>
                  <p:oleObj name="Equation" r:id="rId5" imgW="17068800" imgH="17068800" progId="Equation.DSMT4">
                    <p:embed/>
                    <p:pic>
                      <p:nvPicPr>
                        <p:cNvPr id="21" name="对象 20">
                          <a:extLst>
                            <a:ext uri="{FF2B5EF4-FFF2-40B4-BE49-F238E27FC236}">
                              <a16:creationId xmlns:a16="http://schemas.microsoft.com/office/drawing/2014/main" id="{5DDDCFE1-3772-7E32-6662-C430F459755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18968" y="1587997"/>
                          <a:ext cx="907098" cy="852487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2" name="Picture 2">
            <a:extLst>
              <a:ext uri="{FF2B5EF4-FFF2-40B4-BE49-F238E27FC236}">
                <a16:creationId xmlns:a16="http://schemas.microsoft.com/office/drawing/2014/main" id="{375F17FE-CCBA-4937-92E2-E7AD16E77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5134" y="784859"/>
            <a:ext cx="4239348" cy="2977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文本框 12"/>
          <p:cNvSpPr txBox="1"/>
          <p:nvPr/>
        </p:nvSpPr>
        <p:spPr>
          <a:xfrm>
            <a:off x="272005" y="208345"/>
            <a:ext cx="5225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5</a:t>
            </a:r>
            <a:r>
              <a:rPr lang="en-US" altLang="zh-CN" sz="2400" b="1" dirty="0" smtClean="0"/>
              <a:t>. Julia</a:t>
            </a:r>
            <a:r>
              <a:rPr lang="zh-CN" altLang="en-US" sz="2400" b="1" dirty="0" smtClean="0"/>
              <a:t>基础语法：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数据类型</a:t>
            </a:r>
            <a:endParaRPr lang="zh-CN" altLang="en-US" sz="2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6190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70409AF0-21A4-39A0-C39B-3436E7926CF4}"/>
              </a:ext>
            </a:extLst>
          </p:cNvPr>
          <p:cNvSpPr txBox="1"/>
          <p:nvPr/>
        </p:nvSpPr>
        <p:spPr>
          <a:xfrm>
            <a:off x="2308513" y="1251653"/>
            <a:ext cx="5328592" cy="5324535"/>
          </a:xfrm>
          <a:prstGeom prst="rect">
            <a:avLst/>
          </a:prstGeom>
          <a:solidFill>
            <a:schemeClr val="bg2"/>
          </a:solidFill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b="0" dirty="0">
                <a:solidFill>
                  <a:srgbClr val="00B05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julia&gt; </a:t>
            </a:r>
            <a:r>
              <a:rPr lang="en-US" altLang="zh-CN" sz="2000" b="0" dirty="0"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a = [1,2,3]</a:t>
            </a:r>
          </a:p>
          <a:p>
            <a:r>
              <a:rPr lang="en-US" altLang="zh-CN" sz="2000" b="0" dirty="0"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3-element Vector{Int64}:</a:t>
            </a:r>
          </a:p>
          <a:p>
            <a:r>
              <a:rPr lang="en-US" altLang="zh-CN" sz="2000" b="0" dirty="0"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1</a:t>
            </a:r>
          </a:p>
          <a:p>
            <a:r>
              <a:rPr lang="en-US" altLang="zh-CN" sz="2000" b="0" dirty="0"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2</a:t>
            </a:r>
          </a:p>
          <a:p>
            <a:r>
              <a:rPr lang="en-US" altLang="zh-CN" sz="2000" b="0" dirty="0"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3</a:t>
            </a:r>
          </a:p>
          <a:p>
            <a:endParaRPr lang="en-US" altLang="zh-CN" sz="2000" b="0" dirty="0"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000" b="0" dirty="0">
                <a:solidFill>
                  <a:srgbClr val="00B05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julia&gt; </a:t>
            </a:r>
            <a:r>
              <a:rPr lang="en-US" altLang="zh-CN" sz="2000" b="0" dirty="0"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b = [1;2;3]</a:t>
            </a:r>
          </a:p>
          <a:p>
            <a:r>
              <a:rPr lang="en-US" altLang="zh-CN" sz="2000" b="0" dirty="0"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3-element Vector{Int64}:</a:t>
            </a:r>
          </a:p>
          <a:p>
            <a:r>
              <a:rPr lang="en-US" altLang="zh-CN" sz="2000" b="0" dirty="0"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1</a:t>
            </a:r>
          </a:p>
          <a:p>
            <a:r>
              <a:rPr lang="en-US" altLang="zh-CN" sz="2000" b="0" dirty="0"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2</a:t>
            </a:r>
          </a:p>
          <a:p>
            <a:r>
              <a:rPr lang="en-US" altLang="zh-CN" sz="2000" b="0" dirty="0"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3</a:t>
            </a:r>
          </a:p>
          <a:p>
            <a:endParaRPr lang="en-US" altLang="zh-CN" sz="20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0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julia</a:t>
            </a:r>
            <a:r>
              <a:rPr lang="en-US" altLang="zh-CN" sz="2000" b="0" dirty="0">
                <a:solidFill>
                  <a:srgbClr val="00B05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&gt; </a:t>
            </a:r>
            <a:r>
              <a:rPr lang="en-US" altLang="zh-CN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c</a:t>
            </a:r>
            <a:r>
              <a:rPr lang="en-US" altLang="zh-CN" sz="2000" b="0" dirty="0"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= Float64[1;2]</a:t>
            </a:r>
            <a:r>
              <a:rPr lang="en-US" altLang="zh-CN" sz="20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#</a:t>
            </a:r>
            <a:r>
              <a:rPr lang="zh-CN" altLang="en-US" sz="20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构造数组同时约束数值类型</a:t>
            </a:r>
            <a:endParaRPr lang="en-US" altLang="zh-CN" sz="2000" b="0" dirty="0"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000" b="0" dirty="0"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2-element Vector{Float64}:</a:t>
            </a:r>
          </a:p>
          <a:p>
            <a:r>
              <a:rPr lang="en-US" altLang="zh-CN" sz="2000" b="0" dirty="0"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1.0</a:t>
            </a:r>
          </a:p>
          <a:p>
            <a:r>
              <a:rPr lang="en-US" altLang="zh-CN" sz="2000" b="0" dirty="0"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2.0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39E549C-FFFF-9EE4-2223-3403D50FB8BB}"/>
              </a:ext>
            </a:extLst>
          </p:cNvPr>
          <p:cNvSpPr txBox="1"/>
          <p:nvPr/>
        </p:nvSpPr>
        <p:spPr>
          <a:xfrm>
            <a:off x="7792695" y="2166693"/>
            <a:ext cx="4154481" cy="1596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说明：</a:t>
            </a: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l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两种表示形式结果一致，但是分号表示为拼接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l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Julia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的一维向量为列向量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17DDFFD-0A38-899C-887C-FC8B6A76586F}"/>
              </a:ext>
            </a:extLst>
          </p:cNvPr>
          <p:cNvSpPr txBox="1"/>
          <p:nvPr/>
        </p:nvSpPr>
        <p:spPr>
          <a:xfrm>
            <a:off x="314346" y="1251653"/>
            <a:ext cx="239727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1. </a:t>
            </a:r>
            <a:r>
              <a:rPr lang="en-US" altLang="zh-CN" sz="2000" dirty="0">
                <a:highlight>
                  <a:srgbClr val="C2C2C2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2000" dirty="0" err="1">
                <a:highlight>
                  <a:srgbClr val="C2C2C2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a,b,c,d</a:t>
            </a:r>
            <a:r>
              <a:rPr lang="en-US" altLang="zh-CN" sz="2000" dirty="0">
                <a:highlight>
                  <a:srgbClr val="C2C2C2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  <a:p>
            <a:pPr algn="l"/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2. </a:t>
            </a:r>
            <a:r>
              <a:rPr lang="en-US" altLang="zh-CN" sz="2000" dirty="0">
                <a:highlight>
                  <a:srgbClr val="C2C2C2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2000" dirty="0" err="1">
                <a:highlight>
                  <a:srgbClr val="C2C2C2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a;b;c;d</a:t>
            </a:r>
            <a:r>
              <a:rPr lang="en-US" altLang="zh-CN" sz="2000" dirty="0">
                <a:highlight>
                  <a:srgbClr val="C2C2C2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endParaRPr lang="zh-CN" altLang="en-US" sz="2000" dirty="0">
              <a:highlight>
                <a:srgbClr val="C2C2C2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BDCAA0E-EF7F-B1AC-0366-411B67471D8B}"/>
              </a:ext>
            </a:extLst>
          </p:cNvPr>
          <p:cNvSpPr txBox="1"/>
          <p:nvPr/>
        </p:nvSpPr>
        <p:spPr>
          <a:xfrm>
            <a:off x="560570" y="468991"/>
            <a:ext cx="249514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向量常用构造形式：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3452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876AE64A-ECAD-098D-FAEA-13432DADFDDA}"/>
              </a:ext>
            </a:extLst>
          </p:cNvPr>
          <p:cNvSpPr txBox="1"/>
          <p:nvPr/>
        </p:nvSpPr>
        <p:spPr>
          <a:xfrm>
            <a:off x="2359484" y="909794"/>
            <a:ext cx="5113430" cy="5632311"/>
          </a:xfrm>
          <a:prstGeom prst="rect">
            <a:avLst/>
          </a:prstGeom>
          <a:solidFill>
            <a:schemeClr val="bg2"/>
          </a:solidFill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b="0" dirty="0">
                <a:solidFill>
                  <a:srgbClr val="00B05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julia&gt; </a:t>
            </a:r>
            <a:r>
              <a:rPr lang="en-US" altLang="zh-CN" sz="2000" b="0" dirty="0"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a = [1 2 3]</a:t>
            </a:r>
          </a:p>
          <a:p>
            <a:r>
              <a:rPr lang="en-US" altLang="zh-CN" sz="2000" b="0" dirty="0"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1×3 Matrix{Int64}:</a:t>
            </a:r>
          </a:p>
          <a:p>
            <a:r>
              <a:rPr lang="en-US" altLang="zh-CN" sz="2000" b="0" dirty="0"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1  2  3</a:t>
            </a:r>
          </a:p>
          <a:p>
            <a:endParaRPr lang="en-US" altLang="zh-CN" sz="2000" b="0" dirty="0"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000" b="0" dirty="0">
                <a:solidFill>
                  <a:srgbClr val="00B05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julia&gt; </a:t>
            </a:r>
            <a:r>
              <a:rPr lang="en-US" altLang="zh-CN" sz="2000" b="0" dirty="0"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a1=[1;; 2;; 3;; 4]</a:t>
            </a:r>
          </a:p>
          <a:p>
            <a:r>
              <a:rPr lang="en-US" altLang="zh-CN" sz="2000" b="0" dirty="0"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1×4 Matrix{Int64}:</a:t>
            </a:r>
          </a:p>
          <a:p>
            <a:r>
              <a:rPr lang="en-US" altLang="zh-CN" sz="2000" b="0" dirty="0"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1  2  3  4</a:t>
            </a:r>
          </a:p>
          <a:p>
            <a:endParaRPr lang="en-US" altLang="zh-CN" sz="2000" b="0" dirty="0"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000" b="0" dirty="0">
                <a:solidFill>
                  <a:srgbClr val="00B05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julia&gt; </a:t>
            </a:r>
            <a:r>
              <a:rPr lang="fr-FR" altLang="zh-CN" sz="2000" b="0" dirty="0"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b = [1 2;3 4]</a:t>
            </a:r>
          </a:p>
          <a:p>
            <a:r>
              <a:rPr lang="fr-FR" altLang="zh-CN" sz="2000" b="0" dirty="0"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2×2 Matrix{Int64}:</a:t>
            </a:r>
          </a:p>
          <a:p>
            <a:r>
              <a:rPr lang="fr-FR" altLang="zh-CN" sz="2000" b="0" dirty="0"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1  2</a:t>
            </a:r>
          </a:p>
          <a:p>
            <a:r>
              <a:rPr lang="fr-FR" altLang="zh-CN" sz="2000" b="0" dirty="0"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3  4</a:t>
            </a:r>
          </a:p>
          <a:p>
            <a:endParaRPr lang="fr-FR" altLang="zh-CN" sz="2000" dirty="0">
              <a:solidFill>
                <a:srgbClr val="00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s-ES" altLang="zh-CN" sz="2000" dirty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julia&gt; </a:t>
            </a:r>
            <a:r>
              <a:rPr lang="es-E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 = [1 2</a:t>
            </a:r>
          </a:p>
          <a:p>
            <a:r>
              <a:rPr lang="es-E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       3 4]</a:t>
            </a:r>
          </a:p>
          <a:p>
            <a:r>
              <a:rPr lang="es-E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2×2 Matrix{Int64}:</a:t>
            </a:r>
          </a:p>
          <a:p>
            <a:r>
              <a:rPr lang="es-E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1  2</a:t>
            </a:r>
          </a:p>
          <a:p>
            <a:r>
              <a:rPr lang="es-E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3  4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2A96B11-9AA3-6EEA-B386-3D6946535022}"/>
              </a:ext>
            </a:extLst>
          </p:cNvPr>
          <p:cNvSpPr txBox="1"/>
          <p:nvPr/>
        </p:nvSpPr>
        <p:spPr>
          <a:xfrm>
            <a:off x="7754744" y="1901919"/>
            <a:ext cx="3841557" cy="3519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说明：</a:t>
            </a: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分号、换行符表示纵向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行，第一维度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拼接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l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空格、制表符表示横向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列，第二维度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拼接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l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使用双分号进行水平连接时，先纵向拼接再横向拼接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l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空格、制表符的优先级高于分号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9F597E2-CA34-815E-D6F8-D826412FBF2F}"/>
              </a:ext>
            </a:extLst>
          </p:cNvPr>
          <p:cNvSpPr txBox="1"/>
          <p:nvPr/>
        </p:nvSpPr>
        <p:spPr>
          <a:xfrm>
            <a:off x="590770" y="341670"/>
            <a:ext cx="238392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矩阵常用构造形式：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5080CD1-80BC-1E8E-26AD-3C4333EE2C79}"/>
              </a:ext>
            </a:extLst>
          </p:cNvPr>
          <p:cNvSpPr txBox="1"/>
          <p:nvPr/>
        </p:nvSpPr>
        <p:spPr>
          <a:xfrm>
            <a:off x="550259" y="1095217"/>
            <a:ext cx="1654718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1.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highlight>
                  <a:srgbClr val="C2C2C2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[a </a:t>
            </a:r>
            <a:r>
              <a:rPr lang="en-US" altLang="zh-CN" sz="2000" dirty="0" err="1">
                <a:highlight>
                  <a:srgbClr val="C2C2C2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b;c</a:t>
            </a:r>
            <a:r>
              <a:rPr lang="en-US" altLang="zh-CN" sz="2000" dirty="0">
                <a:highlight>
                  <a:srgbClr val="C2C2C2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 d]</a:t>
            </a:r>
          </a:p>
          <a:p>
            <a:pPr algn="l"/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2. </a:t>
            </a:r>
            <a:r>
              <a:rPr lang="en-US" altLang="zh-CN" sz="2000" dirty="0">
                <a:highlight>
                  <a:srgbClr val="C2C2C2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[a b</a:t>
            </a:r>
          </a:p>
          <a:p>
            <a:pPr algn="l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2000" dirty="0">
                <a:highlight>
                  <a:srgbClr val="C2C2C2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c d]</a:t>
            </a:r>
            <a:endParaRPr lang="zh-CN" altLang="en-US" sz="2000" dirty="0">
              <a:highlight>
                <a:srgbClr val="C2C2C2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14929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D21DB107-22C0-45B7-022E-7754F36F06A6}"/>
              </a:ext>
            </a:extLst>
          </p:cNvPr>
          <p:cNvSpPr txBox="1"/>
          <p:nvPr/>
        </p:nvSpPr>
        <p:spPr>
          <a:xfrm>
            <a:off x="5852550" y="206333"/>
            <a:ext cx="3534519" cy="6555641"/>
          </a:xfrm>
          <a:prstGeom prst="rect">
            <a:avLst/>
          </a:prstGeom>
          <a:solidFill>
            <a:schemeClr val="bg2"/>
          </a:solidFill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altLang="zh-CN" sz="1400" b="0" dirty="0">
                <a:solidFill>
                  <a:srgbClr val="00B05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julia&gt; </a:t>
            </a:r>
            <a:r>
              <a:rPr lang="fr-FR" altLang="zh-CN" sz="1400" b="0" dirty="0"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a = Array{Float64}(undef,2,1)</a:t>
            </a:r>
          </a:p>
          <a:p>
            <a:r>
              <a:rPr lang="fr-FR" altLang="zh-CN" sz="1400" b="0" dirty="0"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2×1 Matrix{Float64}:</a:t>
            </a:r>
          </a:p>
          <a:p>
            <a:r>
              <a:rPr lang="fr-FR" altLang="zh-CN" sz="1400" b="0" dirty="0"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6.9522955403409e-310</a:t>
            </a:r>
          </a:p>
          <a:p>
            <a:r>
              <a:rPr lang="fr-FR" altLang="zh-CN" sz="1400" b="0" dirty="0"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6.95229553427217e-310</a:t>
            </a:r>
          </a:p>
          <a:p>
            <a:endParaRPr lang="fr-FR" altLang="zh-CN" sz="1400" b="0" dirty="0"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fr-FR" altLang="zh-CN" sz="1400" b="0" dirty="0">
                <a:solidFill>
                  <a:srgbClr val="00B05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julia&gt; </a:t>
            </a:r>
            <a:r>
              <a:rPr lang="fr-FR" altLang="zh-CN" sz="1400" dirty="0">
                <a:latin typeface="Consolas" panose="020B0609020204030204" pitchFamily="49" charset="0"/>
                <a:ea typeface="微软雅黑" panose="020B0503020204020204" pitchFamily="34" charset="-122"/>
              </a:rPr>
              <a:t>using LinearAlgebra</a:t>
            </a:r>
            <a:endParaRPr lang="fr-FR" altLang="zh-CN" sz="1400" b="0" dirty="0"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fr-FR" altLang="zh-CN" sz="1400" b="0" dirty="0">
                <a:solidFill>
                  <a:srgbClr val="00B05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julia&gt; </a:t>
            </a:r>
            <a:r>
              <a:rPr lang="fr-FR" altLang="zh-CN" sz="1400" b="0" dirty="0"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b = Matrix(I,2,3)</a:t>
            </a:r>
          </a:p>
          <a:p>
            <a:r>
              <a:rPr lang="fr-FR" altLang="zh-CN" sz="1400" b="0" dirty="0"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2×3 Matrix{Bool}:</a:t>
            </a:r>
          </a:p>
          <a:p>
            <a:r>
              <a:rPr lang="fr-FR" altLang="zh-CN" sz="1400" b="0" dirty="0"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1  0  0</a:t>
            </a:r>
          </a:p>
          <a:p>
            <a:r>
              <a:rPr lang="fr-FR" altLang="zh-CN" sz="1400" b="0" dirty="0"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0  1  0</a:t>
            </a:r>
          </a:p>
          <a:p>
            <a:endParaRPr lang="fr-FR" altLang="zh-CN" sz="14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s-ES" altLang="zh-CN" sz="1400" b="0" dirty="0">
                <a:solidFill>
                  <a:srgbClr val="00B05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julia&gt; </a:t>
            </a:r>
            <a:r>
              <a:rPr lang="es-ES" altLang="zh-CN" sz="1400" b="0" dirty="0"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c=trues(1,3)</a:t>
            </a:r>
          </a:p>
          <a:p>
            <a:r>
              <a:rPr lang="es-ES" altLang="zh-CN" sz="1400" b="0" dirty="0"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1×3 BitMatrix:</a:t>
            </a:r>
          </a:p>
          <a:p>
            <a:r>
              <a:rPr lang="es-ES" altLang="zh-CN" sz="1400" b="0" dirty="0"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1  1  1</a:t>
            </a:r>
          </a:p>
          <a:p>
            <a:endParaRPr lang="es-ES" altLang="zh-CN" sz="14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s-ES" altLang="zh-CN" sz="1400" b="0" dirty="0">
                <a:solidFill>
                  <a:srgbClr val="00B05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julia&gt; </a:t>
            </a:r>
            <a:r>
              <a:rPr lang="es-ES" altLang="zh-CN" sz="1400" b="0" dirty="0"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d=rand(1,3)</a:t>
            </a:r>
          </a:p>
          <a:p>
            <a:r>
              <a:rPr lang="es-ES" altLang="zh-CN" sz="1400" b="0" dirty="0"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1×3 Matrix{Float64}:</a:t>
            </a:r>
          </a:p>
          <a:p>
            <a:r>
              <a:rPr lang="es-ES" altLang="zh-CN" sz="1400" b="0" dirty="0"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0.483502  0.491862  0.613609</a:t>
            </a:r>
          </a:p>
          <a:p>
            <a:endParaRPr lang="es-ES" altLang="zh-CN" sz="14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s-ES" altLang="zh-CN" sz="1400" b="0" dirty="0">
                <a:solidFill>
                  <a:srgbClr val="00B05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julia&gt; </a:t>
            </a:r>
            <a:r>
              <a:rPr lang="es-ES" altLang="zh-CN" sz="1400" b="0" dirty="0"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e=range(1,3,3)</a:t>
            </a:r>
          </a:p>
          <a:p>
            <a:r>
              <a:rPr lang="es-ES" altLang="zh-CN" sz="1400" b="0" dirty="0"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1.0:1.0:3.0</a:t>
            </a:r>
          </a:p>
          <a:p>
            <a:endParaRPr lang="es-ES" altLang="zh-CN" sz="14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s-ES" altLang="zh-CN" sz="1400" b="0" dirty="0">
                <a:solidFill>
                  <a:srgbClr val="00B05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julia&gt; </a:t>
            </a:r>
            <a:r>
              <a:rPr lang="en-US" altLang="zh-CN" sz="1400" b="0" dirty="0"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f=range(1,step=1,length=2)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1:1:2</a:t>
            </a:r>
          </a:p>
          <a:p>
            <a:endParaRPr lang="en-US" altLang="zh-CN" sz="14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s-ES" altLang="zh-CN" sz="1400" b="0" dirty="0">
                <a:solidFill>
                  <a:srgbClr val="00B05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julia&gt; </a:t>
            </a:r>
            <a:r>
              <a:rPr lang="fr-FR" altLang="zh-CN" sz="1400" b="0" dirty="0"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[</a:t>
            </a:r>
            <a:r>
              <a:rPr lang="en-US" altLang="zh-CN" sz="1400" dirty="0">
                <a:latin typeface="Consolas" panose="020B0609020204030204" pitchFamily="49" charset="0"/>
                <a:ea typeface="微软雅黑" panose="020B0503020204020204" pitchFamily="34" charset="-122"/>
              </a:rPr>
              <a:t>f</a:t>
            </a:r>
            <a:r>
              <a:rPr lang="fr-FR" altLang="zh-CN" sz="1400" b="0" dirty="0"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;] </a:t>
            </a:r>
            <a:r>
              <a:rPr lang="en-US" altLang="zh-CN" sz="14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#</a:t>
            </a:r>
            <a:r>
              <a:rPr lang="zh-CN" altLang="en-US" sz="14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还可以使用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[f…]</a:t>
            </a:r>
            <a:endParaRPr lang="fr-FR" altLang="zh-CN" sz="1400" b="0" dirty="0">
              <a:solidFill>
                <a:schemeClr val="accent6">
                  <a:lumMod val="75000"/>
                </a:schemeClr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fr-FR" altLang="zh-CN" sz="1400" b="0" dirty="0"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2-element Vector{Int64}:</a:t>
            </a:r>
          </a:p>
          <a:p>
            <a:r>
              <a:rPr lang="fr-FR" altLang="zh-CN" sz="1400" b="0" dirty="0"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1</a:t>
            </a:r>
          </a:p>
          <a:p>
            <a:r>
              <a:rPr lang="fr-FR" altLang="zh-CN" sz="1400" b="0" dirty="0"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2</a:t>
            </a:r>
            <a:endParaRPr lang="es-ES" altLang="zh-CN" sz="1400" b="0" dirty="0"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860861DD-4E57-C191-1252-A91725DAE9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9805228"/>
              </p:ext>
            </p:extLst>
          </p:nvPr>
        </p:nvGraphicFramePr>
        <p:xfrm>
          <a:off x="531251" y="645585"/>
          <a:ext cx="5153544" cy="566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7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58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4767"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函数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描述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767">
                <a:tc>
                  <a:txBody>
                    <a:bodyPr/>
                    <a:lstStyle/>
                    <a:p>
                      <a:r>
                        <a:rPr lang="en-US" altLang="zh-CN" sz="1800" b="0" dirty="0"/>
                        <a:t>Array{T}(</a:t>
                      </a:r>
                      <a:r>
                        <a:rPr lang="en-US" altLang="zh-CN" sz="1800" b="0" dirty="0" err="1"/>
                        <a:t>undef</a:t>
                      </a:r>
                      <a:r>
                        <a:rPr lang="en-US" altLang="zh-CN" sz="1800" b="0" dirty="0"/>
                        <a:t>, dims)</a:t>
                      </a:r>
                      <a:endParaRPr lang="zh-CN" altLang="en-US" sz="18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一个没有初始化的密集</a:t>
                      </a:r>
                      <a:r>
                        <a:rPr lang="en-US" altLang="zh-CN" sz="1800" dirty="0"/>
                        <a:t>Array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4767">
                <a:tc>
                  <a:txBody>
                    <a:bodyPr/>
                    <a:lstStyle/>
                    <a:p>
                      <a:r>
                        <a:rPr lang="en-US" altLang="zh-CN" sz="1800" b="0" dirty="0"/>
                        <a:t>Matrix{T}(</a:t>
                      </a:r>
                      <a:r>
                        <a:rPr lang="en-US" altLang="zh-CN" sz="1800" b="0" dirty="0" err="1"/>
                        <a:t>I,m,n</a:t>
                      </a:r>
                      <a:r>
                        <a:rPr lang="en-US" altLang="zh-CN" sz="1800" b="0" dirty="0"/>
                        <a:t>)</a:t>
                      </a:r>
                      <a:endParaRPr lang="zh-CN" altLang="en-US" sz="18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m</a:t>
                      </a:r>
                      <a:r>
                        <a:rPr lang="zh-CN" altLang="en-US" sz="1800" dirty="0"/>
                        <a:t>行</a:t>
                      </a:r>
                      <a:r>
                        <a:rPr lang="en-US" altLang="zh-CN" sz="1800" dirty="0"/>
                        <a:t>n</a:t>
                      </a:r>
                      <a:r>
                        <a:rPr lang="zh-CN" altLang="en-US" sz="1800" dirty="0"/>
                        <a:t>列的单位矩阵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4767">
                <a:tc>
                  <a:txBody>
                    <a:bodyPr/>
                    <a:lstStyle/>
                    <a:p>
                      <a:r>
                        <a:rPr lang="en-US" altLang="zh-CN" sz="1800" b="0" dirty="0"/>
                        <a:t>zeros(T, dims)</a:t>
                      </a:r>
                      <a:endParaRPr lang="zh-CN" altLang="en-US" sz="18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每个元素均为</a:t>
                      </a:r>
                      <a:r>
                        <a:rPr lang="en-US" altLang="zh-CN" sz="1800" dirty="0"/>
                        <a:t>0</a:t>
                      </a:r>
                      <a:r>
                        <a:rPr lang="zh-CN" altLang="en-US" sz="1800" dirty="0"/>
                        <a:t>的</a:t>
                      </a:r>
                      <a:r>
                        <a:rPr lang="en-US" altLang="zh-CN" sz="1800" dirty="0"/>
                        <a:t>Array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4767">
                <a:tc>
                  <a:txBody>
                    <a:bodyPr/>
                    <a:lstStyle/>
                    <a:p>
                      <a:r>
                        <a:rPr lang="en-US" altLang="zh-CN" sz="1800" b="0" dirty="0"/>
                        <a:t>ones(T, dims)</a:t>
                      </a:r>
                      <a:endParaRPr lang="zh-CN" altLang="en-US" sz="18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每个元素均为</a:t>
                      </a:r>
                      <a:r>
                        <a:rPr lang="en-US" altLang="zh-CN" sz="1800" dirty="0"/>
                        <a:t>1</a:t>
                      </a:r>
                      <a:r>
                        <a:rPr lang="zh-CN" altLang="en-US" sz="1800" dirty="0"/>
                        <a:t>的</a:t>
                      </a:r>
                      <a:r>
                        <a:rPr lang="en-US" altLang="zh-CN" sz="1800" dirty="0"/>
                        <a:t>Array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4767">
                <a:tc>
                  <a:txBody>
                    <a:bodyPr/>
                    <a:lstStyle/>
                    <a:p>
                      <a:r>
                        <a:rPr lang="en-US" altLang="zh-CN" sz="1800" b="0" dirty="0"/>
                        <a:t>trues(dims)</a:t>
                      </a:r>
                      <a:endParaRPr lang="zh-CN" altLang="en-US" sz="18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每个元素均为</a:t>
                      </a:r>
                      <a:r>
                        <a:rPr lang="en-US" altLang="zh-CN" sz="1800" dirty="0"/>
                        <a:t>true</a:t>
                      </a:r>
                      <a:r>
                        <a:rPr lang="zh-CN" altLang="en-US" sz="1800" dirty="0"/>
                        <a:t>的</a:t>
                      </a:r>
                      <a:r>
                        <a:rPr lang="en-US" altLang="zh-CN" sz="1800" dirty="0" err="1"/>
                        <a:t>BitArray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4767">
                <a:tc>
                  <a:txBody>
                    <a:bodyPr/>
                    <a:lstStyle/>
                    <a:p>
                      <a:r>
                        <a:rPr lang="en-US" altLang="zh-CN" sz="1800" b="0" dirty="0"/>
                        <a:t>false(dims)</a:t>
                      </a:r>
                      <a:endParaRPr lang="zh-CN" altLang="en-US" sz="18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dirty="0"/>
                        <a:t>每个元素均为</a:t>
                      </a:r>
                      <a:r>
                        <a:rPr lang="en-US" altLang="zh-CN" sz="1800" dirty="0"/>
                        <a:t>true</a:t>
                      </a:r>
                      <a:r>
                        <a:rPr lang="zh-CN" altLang="en-US" sz="1800" dirty="0"/>
                        <a:t>的</a:t>
                      </a:r>
                      <a:r>
                        <a:rPr lang="en-US" altLang="zh-CN" sz="1800" dirty="0" err="1"/>
                        <a:t>BitArray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808">
                <a:tc>
                  <a:txBody>
                    <a:bodyPr/>
                    <a:lstStyle/>
                    <a:p>
                      <a:r>
                        <a:rPr lang="en-US" altLang="zh-CN" sz="1800" b="0" dirty="0"/>
                        <a:t>rand(T, dims)</a:t>
                      </a:r>
                      <a:endParaRPr lang="zh-CN" altLang="en-US" sz="18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一个随机</a:t>
                      </a:r>
                      <a:r>
                        <a:rPr lang="en-US" altLang="zh-CN" sz="1800" dirty="0"/>
                        <a:t>Array</a:t>
                      </a:r>
                      <a:r>
                        <a:rPr lang="zh-CN" altLang="en-US" sz="1800" dirty="0"/>
                        <a:t>，元素值是</a:t>
                      </a:r>
                      <a:r>
                        <a:rPr lang="en-US" altLang="zh-CN" sz="1800" dirty="0"/>
                        <a:t>[0,1)</a:t>
                      </a:r>
                      <a:r>
                        <a:rPr lang="zh-CN" altLang="en-US" sz="1800" dirty="0"/>
                        <a:t>半开区间中均匀分布且服从一阶独立分布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808">
                <a:tc>
                  <a:txBody>
                    <a:bodyPr/>
                    <a:lstStyle/>
                    <a:p>
                      <a:r>
                        <a:rPr lang="en-US" altLang="zh-CN" sz="1800" b="0" dirty="0" err="1"/>
                        <a:t>randn</a:t>
                      </a:r>
                      <a:r>
                        <a:rPr lang="en-US" altLang="zh-CN" sz="1800" b="0" dirty="0"/>
                        <a:t>(</a:t>
                      </a:r>
                      <a:r>
                        <a:rPr lang="en-US" altLang="zh-CN" sz="1800" b="0" dirty="0" err="1"/>
                        <a:t>T,dims</a:t>
                      </a:r>
                      <a:r>
                        <a:rPr lang="en-US" altLang="zh-CN" sz="1800" b="0" dirty="0"/>
                        <a:t>)</a:t>
                      </a:r>
                      <a:endParaRPr lang="zh-CN" altLang="en-US" sz="18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一个随机 </a:t>
                      </a:r>
                      <a:r>
                        <a:rPr lang="en-US" altLang="zh-CN" sz="1800" dirty="0"/>
                        <a:t>Array</a:t>
                      </a:r>
                      <a:r>
                        <a:rPr lang="zh-CN" altLang="en-US" sz="1800" dirty="0"/>
                        <a:t>，元素为标准正态分布，服从独立同分布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808">
                <a:tc>
                  <a:txBody>
                    <a:bodyPr/>
                    <a:lstStyle/>
                    <a:p>
                      <a:r>
                        <a:rPr lang="en-US" altLang="zh-CN" sz="1800" b="0" dirty="0"/>
                        <a:t>range(start, stop =stop, length = n)</a:t>
                      </a:r>
                      <a:endParaRPr lang="zh-CN" altLang="en-US" sz="18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从</a:t>
                      </a:r>
                      <a:r>
                        <a:rPr lang="en-US" altLang="zh-CN" sz="1800" dirty="0"/>
                        <a:t>start</a:t>
                      </a:r>
                      <a:r>
                        <a:rPr lang="zh-CN" altLang="en-US" sz="1800" dirty="0"/>
                        <a:t>到</a:t>
                      </a:r>
                      <a:r>
                        <a:rPr lang="en-US" altLang="zh-CN" sz="1800" dirty="0"/>
                        <a:t>stop</a:t>
                      </a:r>
                      <a:r>
                        <a:rPr lang="zh-CN" altLang="en-US" sz="1800" dirty="0"/>
                        <a:t>的带有</a:t>
                      </a:r>
                      <a:r>
                        <a:rPr lang="en-US" altLang="zh-CN" sz="1800" dirty="0"/>
                        <a:t>n</a:t>
                      </a:r>
                      <a:r>
                        <a:rPr lang="zh-CN" altLang="en-US" sz="1800" dirty="0"/>
                        <a:t>个线性间隔元素的范围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808">
                <a:tc>
                  <a:txBody>
                    <a:bodyPr/>
                    <a:lstStyle/>
                    <a:p>
                      <a:r>
                        <a:rPr lang="en-US" altLang="zh-CN" sz="1800" b="0" dirty="0"/>
                        <a:t>fill(x, dims)</a:t>
                      </a:r>
                      <a:endParaRPr lang="zh-CN" altLang="en-US" sz="18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一个被值</a:t>
                      </a:r>
                      <a:r>
                        <a:rPr lang="en-US" altLang="zh-CN" sz="1800" dirty="0"/>
                        <a:t>x</a:t>
                      </a:r>
                      <a:r>
                        <a:rPr lang="zh-CN" altLang="en-US" sz="1800" dirty="0"/>
                        <a:t>填充的</a:t>
                      </a:r>
                      <a:r>
                        <a:rPr lang="en-US" altLang="zh-CN" sz="1800" dirty="0"/>
                        <a:t>Array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481152BD-0C02-2D06-C292-26F239214366}"/>
              </a:ext>
            </a:extLst>
          </p:cNvPr>
          <p:cNvSpPr txBox="1"/>
          <p:nvPr/>
        </p:nvSpPr>
        <p:spPr>
          <a:xfrm>
            <a:off x="9491163" y="649514"/>
            <a:ext cx="2458630" cy="2830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说明：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l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Array{T}(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undef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dims)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可以完全确定数组类型，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Array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可以改为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Vector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Matrix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为数据类型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dims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为数组维度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D9BD3E3-F526-8611-578C-FACF23FF0B40}"/>
              </a:ext>
            </a:extLst>
          </p:cNvPr>
          <p:cNvSpPr txBox="1"/>
          <p:nvPr/>
        </p:nvSpPr>
        <p:spPr>
          <a:xfrm>
            <a:off x="458787" y="73220"/>
            <a:ext cx="4552421" cy="441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数组：</a:t>
            </a:r>
            <a:r>
              <a:rPr lang="zh-CN" altLang="en-US" sz="20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特殊数组的构造</a:t>
            </a:r>
            <a:endParaRPr lang="en-US" altLang="zh-CN" sz="2000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23810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AAA6D37B-DAAF-4009-B037-590FDD40E8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231544"/>
              </p:ext>
            </p:extLst>
          </p:nvPr>
        </p:nvGraphicFramePr>
        <p:xfrm>
          <a:off x="1902061" y="768677"/>
          <a:ext cx="7147707" cy="5169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0227">
                  <a:extLst>
                    <a:ext uri="{9D8B030D-6E8A-4147-A177-3AD203B41FA5}">
                      <a16:colId xmlns:a16="http://schemas.microsoft.com/office/drawing/2014/main" val="2816901708"/>
                    </a:ext>
                  </a:extLst>
                </a:gridCol>
                <a:gridCol w="5007480">
                  <a:extLst>
                    <a:ext uri="{9D8B030D-6E8A-4147-A177-3AD203B41FA5}">
                      <a16:colId xmlns:a16="http://schemas.microsoft.com/office/drawing/2014/main" val="83704144"/>
                    </a:ext>
                  </a:extLst>
                </a:gridCol>
              </a:tblGrid>
              <a:tr h="189747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</a:pPr>
                      <a:r>
                        <a:rPr lang="zh-CN" altLang="en-US" sz="1800" b="1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函数</a:t>
                      </a:r>
                      <a:endParaRPr lang="zh-CN" altLang="en-US" sz="1800" b="1" u="none" strike="noStrike" kern="1200" baseline="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274" marR="5274" marT="5274" marB="0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</a:pPr>
                      <a:r>
                        <a:rPr lang="zh-CN" altLang="en-US" sz="1800" b="1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描述</a:t>
                      </a:r>
                      <a:endParaRPr lang="zh-CN" altLang="en-US" sz="1800" b="1" u="none" strike="noStrike" kern="1200" baseline="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274" marR="5274" marT="5274" marB="0"/>
                </a:tc>
                <a:extLst>
                  <a:ext uri="{0D108BD9-81ED-4DB2-BD59-A6C34878D82A}">
                    <a16:rowId xmlns:a16="http://schemas.microsoft.com/office/drawing/2014/main" val="3108177702"/>
                  </a:ext>
                </a:extLst>
              </a:tr>
              <a:tr h="208788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</a:pPr>
                      <a:r>
                        <a:rPr lang="en-US" sz="1800" b="0" u="none" strike="noStrike" kern="1200" baseline="0" dirty="0" err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eltype</a:t>
                      </a:r>
                      <a:r>
                        <a:rPr lang="en-US" sz="1800" b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(A)</a:t>
                      </a:r>
                      <a:endParaRPr lang="en-US" sz="1800" b="0" u="none" strike="noStrike" kern="1200" baseline="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274" marR="5274" marT="5274" marB="0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lnSpc>
                          <a:spcPct val="150000"/>
                        </a:lnSpc>
                      </a:pPr>
                      <a:r>
                        <a:rPr lang="en-US" sz="1800" b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A </a:t>
                      </a:r>
                      <a:r>
                        <a:rPr lang="zh-CN" altLang="en-US" sz="1800" b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中元素的类型</a:t>
                      </a:r>
                      <a:endParaRPr lang="zh-CN" altLang="en-US" sz="1800" b="0" u="none" strike="noStrike" kern="1200" baseline="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274" marR="5274" marT="5274" marB="0"/>
                </a:tc>
                <a:extLst>
                  <a:ext uri="{0D108BD9-81ED-4DB2-BD59-A6C34878D82A}">
                    <a16:rowId xmlns:a16="http://schemas.microsoft.com/office/drawing/2014/main" val="3453789861"/>
                  </a:ext>
                </a:extLst>
              </a:tr>
              <a:tr h="208788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</a:pPr>
                      <a:r>
                        <a:rPr lang="en-US" sz="1800" b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length(A)</a:t>
                      </a:r>
                      <a:endParaRPr lang="en-US" sz="1800" b="0" u="none" strike="noStrike" kern="1200" baseline="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274" marR="5274" marT="5274" marB="0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lnSpc>
                          <a:spcPct val="150000"/>
                        </a:lnSpc>
                      </a:pPr>
                      <a:r>
                        <a:rPr lang="en-US" sz="1800" b="0" u="none" strike="noStrike" kern="1200" baseline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A </a:t>
                      </a:r>
                      <a:r>
                        <a:rPr lang="zh-CN" altLang="en-US" sz="1800" b="0" u="none" strike="noStrike" kern="1200" baseline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中元素的数量</a:t>
                      </a:r>
                      <a:endParaRPr lang="zh-CN" altLang="en-US" sz="1800" b="0" u="none" strike="noStrike" kern="1200" baseline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274" marR="5274" marT="5274" marB="0"/>
                </a:tc>
                <a:extLst>
                  <a:ext uri="{0D108BD9-81ED-4DB2-BD59-A6C34878D82A}">
                    <a16:rowId xmlns:a16="http://schemas.microsoft.com/office/drawing/2014/main" val="3785089965"/>
                  </a:ext>
                </a:extLst>
              </a:tr>
              <a:tr h="208788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</a:pPr>
                      <a:r>
                        <a:rPr lang="en-US" sz="1800" b="0" u="none" strike="noStrike" kern="1200" baseline="0" dirty="0" err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ndims</a:t>
                      </a:r>
                      <a:r>
                        <a:rPr lang="en-US" sz="1800" b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(A)</a:t>
                      </a:r>
                      <a:endParaRPr lang="en-US" sz="1800" b="0" u="none" strike="noStrike" kern="1200" baseline="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274" marR="5274" marT="5274" marB="0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lnSpc>
                          <a:spcPct val="150000"/>
                        </a:lnSpc>
                      </a:pPr>
                      <a:r>
                        <a:rPr lang="en-US" sz="1800" b="0" u="none" strike="noStrike" kern="1200" baseline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A </a:t>
                      </a:r>
                      <a:r>
                        <a:rPr lang="zh-CN" altLang="en-US" sz="1800" b="0" u="none" strike="noStrike" kern="1200" baseline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的维数</a:t>
                      </a:r>
                      <a:endParaRPr lang="zh-CN" altLang="en-US" sz="1800" b="0" u="none" strike="noStrike" kern="1200" baseline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274" marR="5274" marT="5274" marB="0"/>
                </a:tc>
                <a:extLst>
                  <a:ext uri="{0D108BD9-81ED-4DB2-BD59-A6C34878D82A}">
                    <a16:rowId xmlns:a16="http://schemas.microsoft.com/office/drawing/2014/main" val="253096749"/>
                  </a:ext>
                </a:extLst>
              </a:tr>
              <a:tr h="24330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</a:pPr>
                      <a:r>
                        <a:rPr lang="en-US" sz="1800" b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size(A)</a:t>
                      </a:r>
                      <a:endParaRPr lang="en-US" sz="1800" b="0" u="none" strike="noStrike" kern="1200" baseline="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274" marR="5274" marT="5274" marB="0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lnSpc>
                          <a:spcPct val="150000"/>
                        </a:lnSpc>
                      </a:pPr>
                      <a:r>
                        <a:rPr lang="zh-CN" altLang="en-US" sz="1800" b="0" u="none" strike="noStrike" kern="1200" baseline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一个包含 </a:t>
                      </a:r>
                      <a:r>
                        <a:rPr lang="en-US" altLang="zh-CN" sz="1800" b="0" u="none" strike="noStrike" kern="1200" baseline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A </a:t>
                      </a:r>
                      <a:r>
                        <a:rPr lang="zh-CN" altLang="en-US" sz="1800" b="0" u="none" strike="noStrike" kern="1200" baseline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各个维度上元素数量的元组</a:t>
                      </a:r>
                      <a:endParaRPr lang="zh-CN" altLang="en-US" sz="1800" b="0" u="none" strike="noStrike" kern="1200" baseline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274" marR="5274" marT="5274" marB="0"/>
                </a:tc>
                <a:extLst>
                  <a:ext uri="{0D108BD9-81ED-4DB2-BD59-A6C34878D82A}">
                    <a16:rowId xmlns:a16="http://schemas.microsoft.com/office/drawing/2014/main" val="505943259"/>
                  </a:ext>
                </a:extLst>
              </a:tr>
              <a:tr h="304023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</a:pPr>
                      <a:r>
                        <a:rPr lang="en-US" sz="1800" b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size(</a:t>
                      </a:r>
                      <a:r>
                        <a:rPr lang="en-US" sz="1800" b="0" u="none" strike="noStrike" kern="1200" baseline="0" dirty="0" err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A,n</a:t>
                      </a:r>
                      <a:r>
                        <a:rPr lang="en-US" sz="1800" b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)</a:t>
                      </a:r>
                      <a:endParaRPr lang="en-US" sz="1800" b="0" u="none" strike="noStrike" kern="1200" baseline="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274" marR="5274" marT="5274" marB="0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lnSpc>
                          <a:spcPct val="150000"/>
                        </a:lnSpc>
                      </a:pPr>
                      <a:r>
                        <a:rPr lang="en-US" sz="1800" b="0" u="none" strike="noStrike" kern="1200" baseline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A </a:t>
                      </a:r>
                      <a:r>
                        <a:rPr lang="zh-CN" altLang="en-US" sz="1800" b="0" u="none" strike="noStrike" kern="1200" baseline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第 </a:t>
                      </a:r>
                      <a:r>
                        <a:rPr lang="en-US" sz="1800" b="0" u="none" strike="noStrike" kern="1200" baseline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n </a:t>
                      </a:r>
                      <a:r>
                        <a:rPr lang="zh-CN" altLang="en-US" sz="1800" b="0" u="none" strike="noStrike" kern="1200" baseline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维中的元素数量</a:t>
                      </a:r>
                      <a:endParaRPr lang="zh-CN" altLang="en-US" sz="1800" b="0" u="none" strike="noStrike" kern="1200" baseline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274" marR="5274" marT="5274" marB="0"/>
                </a:tc>
                <a:extLst>
                  <a:ext uri="{0D108BD9-81ED-4DB2-BD59-A6C34878D82A}">
                    <a16:rowId xmlns:a16="http://schemas.microsoft.com/office/drawing/2014/main" val="184834564"/>
                  </a:ext>
                </a:extLst>
              </a:tr>
              <a:tr h="304023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</a:pPr>
                      <a:r>
                        <a:rPr lang="en-US" sz="1800" b="0" u="none" strike="noStrike" kern="1200" baseline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axes(A)</a:t>
                      </a:r>
                      <a:endParaRPr lang="en-US" sz="1800" b="0" u="none" strike="noStrike" kern="1200" baseline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274" marR="5274" marT="5274" marB="0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lnSpc>
                          <a:spcPct val="150000"/>
                        </a:lnSpc>
                      </a:pPr>
                      <a:r>
                        <a:rPr lang="zh-CN" altLang="en-US" sz="1800" b="0" u="none" strike="noStrike" kern="1200" baseline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一个包含 </a:t>
                      </a:r>
                      <a:r>
                        <a:rPr lang="en-US" sz="1800" b="0" u="none" strike="noStrike" kern="1200" baseline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A </a:t>
                      </a:r>
                      <a:r>
                        <a:rPr lang="zh-CN" altLang="en-US" sz="1800" b="0" u="none" strike="noStrike" kern="1200" baseline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有效索引的元组</a:t>
                      </a:r>
                      <a:endParaRPr lang="zh-CN" altLang="en-US" sz="1800" b="0" u="none" strike="noStrike" kern="1200" baseline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274" marR="5274" marT="5274" marB="0"/>
                </a:tc>
                <a:extLst>
                  <a:ext uri="{0D108BD9-81ED-4DB2-BD59-A6C34878D82A}">
                    <a16:rowId xmlns:a16="http://schemas.microsoft.com/office/drawing/2014/main" val="2539986760"/>
                  </a:ext>
                </a:extLst>
              </a:tr>
              <a:tr h="304023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</a:pPr>
                      <a:r>
                        <a:rPr lang="en-US" sz="1800" b="0" u="none" strike="noStrike" kern="1200" baseline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axes(A,n)</a:t>
                      </a:r>
                      <a:endParaRPr lang="en-US" sz="1800" b="0" u="none" strike="noStrike" kern="1200" baseline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274" marR="5274" marT="5274" marB="0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lnSpc>
                          <a:spcPct val="150000"/>
                        </a:lnSpc>
                      </a:pPr>
                      <a:r>
                        <a:rPr lang="zh-CN" altLang="en-US" sz="1800" b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第 </a:t>
                      </a:r>
                      <a:r>
                        <a:rPr lang="en-US" sz="1800" b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n </a:t>
                      </a:r>
                      <a:r>
                        <a:rPr lang="zh-CN" altLang="en-US" sz="1800" b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维有效索引的范围</a:t>
                      </a:r>
                      <a:endParaRPr lang="zh-CN" altLang="en-US" sz="1800" b="0" u="none" strike="noStrike" kern="1200" baseline="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274" marR="5274" marT="5274" marB="0"/>
                </a:tc>
                <a:extLst>
                  <a:ext uri="{0D108BD9-81ED-4DB2-BD59-A6C34878D82A}">
                    <a16:rowId xmlns:a16="http://schemas.microsoft.com/office/drawing/2014/main" val="1648608271"/>
                  </a:ext>
                </a:extLst>
              </a:tr>
              <a:tr h="503822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</a:pPr>
                      <a:r>
                        <a:rPr lang="en-US" sz="1800" b="0" u="none" strike="noStrike" kern="1200" baseline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eachindex(A)</a:t>
                      </a:r>
                      <a:endParaRPr lang="en-US" sz="1800" b="0" u="none" strike="noStrike" kern="1200" baseline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274" marR="5274" marT="5274" marB="0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lnSpc>
                          <a:spcPct val="150000"/>
                        </a:lnSpc>
                      </a:pPr>
                      <a:r>
                        <a:rPr lang="zh-CN" altLang="en-US" sz="1800" b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一个访问 </a:t>
                      </a:r>
                      <a:r>
                        <a:rPr lang="en-US" altLang="zh-CN" sz="1800" b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A </a:t>
                      </a:r>
                      <a:r>
                        <a:rPr lang="zh-CN" altLang="en-US" sz="1800" b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中每一个位置的高效迭代器</a:t>
                      </a:r>
                      <a:endParaRPr lang="zh-CN" altLang="en-US" sz="1800" b="0" u="none" strike="noStrike" kern="1200" baseline="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274" marR="5274" marT="5274" marB="0"/>
                </a:tc>
                <a:extLst>
                  <a:ext uri="{0D108BD9-81ED-4DB2-BD59-A6C34878D82A}">
                    <a16:rowId xmlns:a16="http://schemas.microsoft.com/office/drawing/2014/main" val="3338406022"/>
                  </a:ext>
                </a:extLst>
              </a:tr>
              <a:tr h="37343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</a:pPr>
                      <a:r>
                        <a:rPr lang="en-US" sz="1800" b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stride(</a:t>
                      </a:r>
                      <a:r>
                        <a:rPr lang="en-US" sz="1800" b="0" u="none" strike="noStrike" kern="1200" baseline="0" dirty="0" err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A,k</a:t>
                      </a:r>
                      <a:r>
                        <a:rPr lang="en-US" sz="1800" b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)</a:t>
                      </a:r>
                      <a:endParaRPr lang="en-US" sz="1800" b="0" u="none" strike="noStrike" kern="1200" baseline="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274" marR="5274" marT="5274" marB="0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lnSpc>
                          <a:spcPct val="150000"/>
                        </a:lnSpc>
                      </a:pPr>
                      <a:r>
                        <a:rPr lang="zh-CN" altLang="en-US" sz="1800" b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在第 </a:t>
                      </a:r>
                      <a:r>
                        <a:rPr lang="en-US" altLang="zh-CN" sz="1800" b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k </a:t>
                      </a:r>
                      <a:r>
                        <a:rPr lang="zh-CN" altLang="en-US" sz="1800" b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维上的间隔（</a:t>
                      </a:r>
                      <a:r>
                        <a:rPr lang="en-US" altLang="zh-CN" sz="1800" b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stride</a:t>
                      </a:r>
                      <a:r>
                        <a:rPr lang="zh-CN" altLang="en-US" sz="1800" b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）（相邻元素间的线性索引距离）</a:t>
                      </a:r>
                      <a:endParaRPr lang="zh-CN" altLang="en-US" sz="1800" b="0" u="none" strike="noStrike" kern="1200" baseline="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274" marR="5274" marT="5274" marB="0"/>
                </a:tc>
                <a:extLst>
                  <a:ext uri="{0D108BD9-81ED-4DB2-BD59-A6C34878D82A}">
                    <a16:rowId xmlns:a16="http://schemas.microsoft.com/office/drawing/2014/main" val="3843202051"/>
                  </a:ext>
                </a:extLst>
              </a:tr>
              <a:tr h="503822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50000"/>
                        </a:lnSpc>
                      </a:pPr>
                      <a:r>
                        <a:rPr lang="en-US" sz="1800" b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strides(A)</a:t>
                      </a:r>
                      <a:endParaRPr lang="en-US" sz="1800" b="0" u="none" strike="noStrike" kern="1200" baseline="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274" marR="5274" marT="5274" marB="0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>
                        <a:lnSpc>
                          <a:spcPct val="150000"/>
                        </a:lnSpc>
                      </a:pPr>
                      <a:r>
                        <a:rPr lang="zh-CN" altLang="en-US" sz="1800" b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包含每一维上的间隔（</a:t>
                      </a:r>
                      <a:r>
                        <a:rPr lang="en-US" altLang="zh-CN" sz="1800" b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stride</a:t>
                      </a:r>
                      <a:r>
                        <a:rPr lang="zh-CN" altLang="en-US" sz="1800" b="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微软雅黑" panose="020B0503020204020204" pitchFamily="34" charset="-122"/>
                        </a:rPr>
                        <a:t>）的元组</a:t>
                      </a:r>
                      <a:endParaRPr lang="zh-CN" altLang="en-US" sz="1800" b="0" u="none" strike="noStrike" kern="1200" baseline="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5274" marR="5274" marT="5274" marB="0"/>
                </a:tc>
                <a:extLst>
                  <a:ext uri="{0D108BD9-81ED-4DB2-BD59-A6C34878D82A}">
                    <a16:rowId xmlns:a16="http://schemas.microsoft.com/office/drawing/2014/main" val="2042551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50375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597A8B4C-9798-FF39-3484-E6284B278ECD}"/>
              </a:ext>
            </a:extLst>
          </p:cNvPr>
          <p:cNvSpPr txBox="1"/>
          <p:nvPr/>
        </p:nvSpPr>
        <p:spPr>
          <a:xfrm>
            <a:off x="432076" y="327863"/>
            <a:ext cx="7680148" cy="441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数组修改：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使用索引与切片的方式改变数组的值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126B84-828D-74D2-3093-8D8A44D8D6A8}"/>
              </a:ext>
            </a:extLst>
          </p:cNvPr>
          <p:cNvSpPr txBox="1"/>
          <p:nvPr/>
        </p:nvSpPr>
        <p:spPr>
          <a:xfrm>
            <a:off x="237548" y="1196752"/>
            <a:ext cx="3698212" cy="4401205"/>
          </a:xfrm>
          <a:prstGeom prst="rect">
            <a:avLst/>
          </a:prstGeom>
          <a:solidFill>
            <a:schemeClr val="bg2"/>
          </a:solidFill>
          <a:ln w="127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julia</a:t>
            </a:r>
            <a:r>
              <a:rPr lang="en-US" altLang="zh-CN" sz="1400" b="0" dirty="0">
                <a:solidFill>
                  <a:srgbClr val="00B05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&gt; </a:t>
            </a:r>
            <a:r>
              <a:rPr lang="en-US" altLang="zh-CN" sz="1400" b="0" dirty="0"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X = [1</a:t>
            </a:r>
            <a:r>
              <a:rPr lang="en-US" altLang="zh-CN" sz="1400" b="0"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, 2, 3, 4] </a:t>
            </a:r>
            <a:endParaRPr lang="en-US" altLang="zh-CN" sz="1400" b="0" dirty="0"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2-element Vector{Int64}: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1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2</a:t>
            </a:r>
          </a:p>
          <a:p>
            <a:r>
              <a:rPr lang="en-US" altLang="zh-CN" sz="1400" dirty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endParaRPr lang="en-US" altLang="zh-CN" sz="1400" b="0" dirty="0">
              <a:solidFill>
                <a:srgbClr val="00B050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14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julia</a:t>
            </a:r>
            <a:r>
              <a:rPr lang="en-US" altLang="zh-CN" sz="1400" b="0" dirty="0">
                <a:solidFill>
                  <a:srgbClr val="00B05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&gt; </a:t>
            </a:r>
            <a:r>
              <a:rPr lang="en-US" altLang="zh-CN" sz="1400" b="0" dirty="0"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X[1] </a:t>
            </a:r>
            <a:r>
              <a:rPr lang="en-US" altLang="zh-CN" sz="1400" b="0"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= 3; </a:t>
            </a:r>
            <a:r>
              <a:rPr lang="en-US" altLang="zh-CN" sz="14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#</a:t>
            </a:r>
            <a:r>
              <a:rPr lang="zh-CN" altLang="en-US" sz="14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将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X</a:t>
            </a:r>
            <a:r>
              <a:rPr lang="zh-CN" alt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的第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  <a:r>
              <a:rPr lang="zh-CN" alt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个值</a:t>
            </a:r>
            <a:r>
              <a:rPr lang="zh-CN" altLang="en-US" sz="140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改为</a:t>
            </a:r>
            <a:r>
              <a:rPr lang="en-US" altLang="zh-CN" sz="140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3</a:t>
            </a:r>
            <a:endParaRPr lang="fr-FR" altLang="zh-CN" sz="14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fr-FR" altLang="zh-CN" sz="1400" dirty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julia&gt; </a:t>
            </a:r>
            <a:r>
              <a:rPr lang="fr-FR" altLang="zh-CN" sz="1400" dirty="0">
                <a:latin typeface="Consolas" panose="020B0609020204030204" pitchFamily="49" charset="0"/>
                <a:ea typeface="微软雅黑" panose="020B0503020204020204" pitchFamily="34" charset="-122"/>
              </a:rPr>
              <a:t>X</a:t>
            </a:r>
          </a:p>
          <a:p>
            <a:r>
              <a:rPr lang="fr-FR" altLang="zh-CN" sz="1400">
                <a:latin typeface="Consolas" panose="020B0609020204030204" pitchFamily="49" charset="0"/>
                <a:ea typeface="微软雅黑" panose="020B0503020204020204" pitchFamily="34" charset="-122"/>
              </a:rPr>
              <a:t>4-element Vector{Int64}:</a:t>
            </a:r>
          </a:p>
          <a:p>
            <a:r>
              <a:rPr lang="fr-FR" altLang="zh-CN" sz="1400">
                <a:latin typeface="Consolas" panose="020B0609020204030204" pitchFamily="49" charset="0"/>
                <a:ea typeface="微软雅黑" panose="020B0503020204020204" pitchFamily="34" charset="-122"/>
              </a:rPr>
              <a:t> 3</a:t>
            </a:r>
          </a:p>
          <a:p>
            <a:r>
              <a:rPr lang="fr-FR" altLang="zh-CN" sz="1400">
                <a:latin typeface="Consolas" panose="020B0609020204030204" pitchFamily="49" charset="0"/>
                <a:ea typeface="微软雅黑" panose="020B0503020204020204" pitchFamily="34" charset="-122"/>
              </a:rPr>
              <a:t> 2</a:t>
            </a:r>
          </a:p>
          <a:p>
            <a:r>
              <a:rPr lang="fr-FR" altLang="zh-CN" sz="1400">
                <a:latin typeface="Consolas" panose="020B0609020204030204" pitchFamily="49" charset="0"/>
                <a:ea typeface="微软雅黑" panose="020B0503020204020204" pitchFamily="34" charset="-122"/>
              </a:rPr>
              <a:t> 3</a:t>
            </a:r>
          </a:p>
          <a:p>
            <a:r>
              <a:rPr lang="fr-FR" altLang="zh-CN" sz="1400">
                <a:latin typeface="Consolas" panose="020B0609020204030204" pitchFamily="49" charset="0"/>
                <a:ea typeface="微软雅黑" panose="020B0503020204020204" pitchFamily="34" charset="-122"/>
              </a:rPr>
              <a:t> 4</a:t>
            </a:r>
          </a:p>
          <a:p>
            <a:endParaRPr lang="fr-FR" altLang="zh-CN" sz="140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fr-FR" altLang="zh-CN" sz="140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julia&gt; </a:t>
            </a:r>
            <a:r>
              <a:rPr lang="fr-FR" altLang="zh-CN" sz="140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X[2:3] = [0,0];</a:t>
            </a:r>
            <a:endParaRPr lang="fr-FR" altLang="zh-CN" sz="1400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fr-FR" altLang="zh-CN" sz="140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julia&gt;</a:t>
            </a:r>
            <a:r>
              <a:rPr lang="fr-FR" altLang="zh-CN" sz="140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X</a:t>
            </a:r>
            <a:endParaRPr lang="fr-FR" altLang="zh-CN" sz="1400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fr-FR" altLang="zh-CN" sz="140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4-element Vector{Int64}:</a:t>
            </a:r>
          </a:p>
          <a:p>
            <a:r>
              <a:rPr lang="fr-FR" altLang="zh-CN" sz="140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3</a:t>
            </a:r>
          </a:p>
          <a:p>
            <a:r>
              <a:rPr lang="fr-FR" altLang="zh-CN" sz="140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0</a:t>
            </a:r>
          </a:p>
          <a:p>
            <a:r>
              <a:rPr lang="fr-FR" altLang="zh-CN" sz="140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0</a:t>
            </a:r>
          </a:p>
          <a:p>
            <a:r>
              <a:rPr lang="fr-FR" altLang="zh-CN" sz="140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4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703BBC8-F3CC-7B9F-A8D2-80FB80EF6CE9}"/>
              </a:ext>
            </a:extLst>
          </p:cNvPr>
          <p:cNvSpPr txBox="1"/>
          <p:nvPr/>
        </p:nvSpPr>
        <p:spPr>
          <a:xfrm>
            <a:off x="4079776" y="1196752"/>
            <a:ext cx="3967568" cy="4401205"/>
          </a:xfrm>
          <a:prstGeom prst="rect">
            <a:avLst/>
          </a:prstGeom>
          <a:solidFill>
            <a:schemeClr val="bg2"/>
          </a:solidFill>
          <a:ln w="127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julia</a:t>
            </a:r>
            <a:r>
              <a:rPr lang="en-US" altLang="zh-CN" sz="1400" b="0" dirty="0">
                <a:solidFill>
                  <a:srgbClr val="00B05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&gt; </a:t>
            </a:r>
            <a:r>
              <a:rPr lang="en-US" altLang="zh-CN" sz="1400" b="0" dirty="0"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X = [1, 2] 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2-element Vector{Int64}: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1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2</a:t>
            </a:r>
          </a:p>
          <a:p>
            <a:r>
              <a:rPr lang="en-US" altLang="zh-CN" sz="1400" dirty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endParaRPr lang="en-US" altLang="zh-CN" sz="1400" b="0" dirty="0">
              <a:solidFill>
                <a:srgbClr val="00B050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14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julia</a:t>
            </a:r>
            <a:r>
              <a:rPr lang="en-US" altLang="zh-CN" sz="1400" b="0" dirty="0">
                <a:solidFill>
                  <a:srgbClr val="00B05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&gt; </a:t>
            </a:r>
            <a:r>
              <a:rPr lang="en-US" altLang="zh-CN" sz="1400" b="0" dirty="0"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Y = X </a:t>
            </a:r>
          </a:p>
          <a:p>
            <a:r>
              <a:rPr lang="fr-FR" altLang="zh-CN" sz="1400" b="0" dirty="0"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2-element Vector{Int64}:</a:t>
            </a:r>
          </a:p>
          <a:p>
            <a:r>
              <a:rPr lang="fr-FR" altLang="zh-CN" sz="1400" b="0" dirty="0"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1</a:t>
            </a:r>
          </a:p>
          <a:p>
            <a:r>
              <a:rPr lang="fr-FR" altLang="zh-CN" sz="1400" b="0" dirty="0"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2</a:t>
            </a:r>
          </a:p>
          <a:p>
            <a:endParaRPr lang="en-US" altLang="zh-CN" sz="1400" dirty="0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14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julia</a:t>
            </a:r>
            <a:r>
              <a:rPr lang="en-US" altLang="zh-CN" sz="1400" b="0" dirty="0">
                <a:solidFill>
                  <a:srgbClr val="00B05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&gt; </a:t>
            </a:r>
            <a:r>
              <a:rPr lang="en-US" altLang="zh-CN" sz="1400" b="0" dirty="0"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Y[1]=5 </a:t>
            </a:r>
            <a:r>
              <a:rPr lang="en-US" altLang="zh-CN" sz="14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#X</a:t>
            </a:r>
            <a:r>
              <a:rPr lang="zh-CN" altLang="en-US" sz="14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的值是否有变化？</a:t>
            </a:r>
            <a:endParaRPr lang="en-US" altLang="zh-CN" sz="1400" b="0" dirty="0"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fr-FR" altLang="zh-CN" sz="1400" dirty="0">
                <a:latin typeface="Consolas" panose="020B0609020204030204" pitchFamily="49" charset="0"/>
                <a:ea typeface="微软雅黑" panose="020B0503020204020204" pitchFamily="34" charset="-122"/>
              </a:rPr>
              <a:t>5</a:t>
            </a:r>
          </a:p>
          <a:p>
            <a:endParaRPr lang="fr-FR" altLang="zh-CN" sz="14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fr-FR" altLang="zh-CN" sz="1400" dirty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julia&gt; </a:t>
            </a:r>
            <a:r>
              <a:rPr lang="fr-FR" altLang="zh-CN" sz="1400" dirty="0">
                <a:latin typeface="Consolas" panose="020B0609020204030204" pitchFamily="49" charset="0"/>
                <a:ea typeface="微软雅黑" panose="020B0503020204020204" pitchFamily="34" charset="-122"/>
              </a:rPr>
              <a:t>X </a:t>
            </a:r>
            <a:r>
              <a:rPr lang="en-US" altLang="zh-CN" sz="14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#X</a:t>
            </a:r>
            <a:r>
              <a:rPr lang="zh-CN" altLang="en-US" sz="14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的值也会跟随</a:t>
            </a:r>
            <a:r>
              <a:rPr lang="en-US" altLang="zh-CN" sz="14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Y</a:t>
            </a:r>
            <a:r>
              <a:rPr lang="zh-CN" altLang="en-US" sz="14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的值变化</a:t>
            </a:r>
            <a:endParaRPr lang="fr-FR" altLang="zh-CN" sz="14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fr-FR" altLang="zh-CN" sz="1400" dirty="0">
                <a:latin typeface="Consolas" panose="020B0609020204030204" pitchFamily="49" charset="0"/>
                <a:ea typeface="微软雅黑" panose="020B0503020204020204" pitchFamily="34" charset="-122"/>
              </a:rPr>
              <a:t>2-element Vector{Int64}:</a:t>
            </a:r>
          </a:p>
          <a:p>
            <a:r>
              <a:rPr lang="fr-FR" altLang="zh-CN" sz="1400" dirty="0">
                <a:latin typeface="Consolas" panose="020B0609020204030204" pitchFamily="49" charset="0"/>
                <a:ea typeface="微软雅黑" panose="020B0503020204020204" pitchFamily="34" charset="-122"/>
              </a:rPr>
              <a:t> 5</a:t>
            </a:r>
          </a:p>
          <a:p>
            <a:r>
              <a:rPr lang="fr-FR" altLang="zh-CN" sz="1400" dirty="0">
                <a:latin typeface="Consolas" panose="020B0609020204030204" pitchFamily="49" charset="0"/>
                <a:ea typeface="微软雅黑" panose="020B0503020204020204" pitchFamily="34" charset="-122"/>
              </a:rPr>
              <a:t> 2</a:t>
            </a:r>
          </a:p>
          <a:p>
            <a:endParaRPr lang="fr-FR" altLang="zh-CN" sz="14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14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julia</a:t>
            </a:r>
            <a:r>
              <a:rPr lang="en-US" altLang="zh-CN" sz="1400" b="0" dirty="0">
                <a:solidFill>
                  <a:srgbClr val="00B05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&gt; </a:t>
            </a:r>
            <a:r>
              <a:rPr lang="en-US" altLang="zh-CN" sz="1400" b="0" dirty="0"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pointer(X)==pointer(Y)</a:t>
            </a:r>
            <a:r>
              <a:rPr lang="en-US" altLang="zh-CN" sz="14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#</a:t>
            </a:r>
            <a:r>
              <a:rPr lang="zh-CN" altLang="en-US" sz="14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地址相同</a:t>
            </a:r>
            <a:r>
              <a:rPr lang="en-US" altLang="zh-CN" sz="1400" b="0" dirty="0"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 </a:t>
            </a:r>
          </a:p>
          <a:p>
            <a:r>
              <a:rPr lang="en-US" altLang="zh-CN" sz="1400" b="0"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true</a:t>
            </a:r>
            <a:endParaRPr lang="fr-FR" altLang="zh-CN" sz="14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D71CB57-09B3-9116-C248-ABE2F7A20CB7}"/>
              </a:ext>
            </a:extLst>
          </p:cNvPr>
          <p:cNvSpPr txBox="1"/>
          <p:nvPr/>
        </p:nvSpPr>
        <p:spPr>
          <a:xfrm>
            <a:off x="1111536" y="5597957"/>
            <a:ext cx="9809177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</a:t>
            </a: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l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Julia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数组在分配给另一个变量时不会被复制。 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= B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之后，改变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的元素也会改变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的元素。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42B7061-2C7C-3D0E-9E73-1169BCC242FC}"/>
              </a:ext>
            </a:extLst>
          </p:cNvPr>
          <p:cNvSpPr txBox="1"/>
          <p:nvPr/>
        </p:nvSpPr>
        <p:spPr>
          <a:xfrm>
            <a:off x="8112224" y="1196752"/>
            <a:ext cx="3777348" cy="4401205"/>
          </a:xfrm>
          <a:prstGeom prst="rect">
            <a:avLst/>
          </a:prstGeom>
          <a:solidFill>
            <a:schemeClr val="bg2"/>
          </a:solidFill>
          <a:ln w="127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julia</a:t>
            </a:r>
            <a:r>
              <a:rPr lang="en-US" altLang="zh-CN" sz="1400" b="0" dirty="0">
                <a:solidFill>
                  <a:srgbClr val="00B05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&gt; </a:t>
            </a:r>
            <a:r>
              <a:rPr lang="en-US" altLang="zh-CN" sz="1400" b="0" dirty="0"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X = [1, 2]</a:t>
            </a:r>
            <a:r>
              <a:rPr lang="en-US" altLang="zh-CN" sz="1400" dirty="0">
                <a:latin typeface="Consolas" panose="020B0609020204030204" pitchFamily="49" charset="0"/>
                <a:ea typeface="微软雅黑" panose="020B0503020204020204" pitchFamily="34" charset="-122"/>
              </a:rPr>
              <a:t>;</a:t>
            </a:r>
            <a:r>
              <a:rPr lang="en-US" altLang="zh-CN" sz="1400" b="0" dirty="0"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Y = copy(X) 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2-element Vector{Int64}: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1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2</a:t>
            </a:r>
          </a:p>
          <a:p>
            <a:r>
              <a:rPr lang="en-US" altLang="zh-CN" sz="1400" dirty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</a:p>
          <a:p>
            <a:r>
              <a:rPr lang="fr-FR" altLang="zh-CN" sz="1400" dirty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julia&gt; </a:t>
            </a:r>
            <a:r>
              <a:rPr lang="en-US" altLang="zh-CN" sz="1400" b="0" dirty="0"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pointer(X)==pointer(Y)</a:t>
            </a:r>
            <a:r>
              <a:rPr lang="en-US" altLang="zh-CN" sz="14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#</a:t>
            </a:r>
            <a:r>
              <a:rPr lang="zh-CN" altLang="en-US" sz="14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地址不同</a:t>
            </a:r>
            <a:r>
              <a:rPr lang="en-US" altLang="zh-CN" sz="1400" b="0" dirty="0"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 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false</a:t>
            </a:r>
          </a:p>
          <a:p>
            <a:endParaRPr lang="en-US" altLang="zh-CN" sz="1400" dirty="0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fr-FR" altLang="zh-CN" sz="1400" dirty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julia&gt; </a:t>
            </a:r>
            <a:r>
              <a:rPr lang="fr-FR" altLang="zh-CN" sz="1400" dirty="0">
                <a:latin typeface="Consolas" panose="020B0609020204030204" pitchFamily="49" charset="0"/>
                <a:ea typeface="微软雅黑" panose="020B0503020204020204" pitchFamily="34" charset="-122"/>
              </a:rPr>
              <a:t>X == Y </a:t>
            </a:r>
            <a:r>
              <a:rPr lang="en-US" altLang="zh-CN" sz="14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#</a:t>
            </a:r>
            <a:r>
              <a:rPr lang="zh-CN" altLang="en-US" sz="14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数值相同</a:t>
            </a:r>
            <a:endParaRPr lang="fr-FR" altLang="zh-CN" sz="1400" dirty="0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fr-FR" altLang="zh-CN" sz="1400" dirty="0">
                <a:latin typeface="Consolas" panose="020B0609020204030204" pitchFamily="49" charset="0"/>
                <a:ea typeface="微软雅黑" panose="020B0503020204020204" pitchFamily="34" charset="-122"/>
              </a:rPr>
              <a:t>true</a:t>
            </a:r>
          </a:p>
          <a:p>
            <a:endParaRPr lang="en-US" altLang="zh-CN" sz="1400" dirty="0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14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julia</a:t>
            </a:r>
            <a:r>
              <a:rPr lang="en-US" altLang="zh-CN" sz="1400" b="0" dirty="0">
                <a:solidFill>
                  <a:srgbClr val="00B05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&gt; </a:t>
            </a:r>
            <a:r>
              <a:rPr lang="en-US" altLang="zh-CN" sz="1400" b="0" dirty="0"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Y[1]=5 </a:t>
            </a:r>
            <a:r>
              <a:rPr lang="en-US" altLang="zh-CN" sz="14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#X</a:t>
            </a:r>
            <a:r>
              <a:rPr lang="zh-CN" altLang="en-US" sz="14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的值是否有变化？</a:t>
            </a:r>
            <a:endParaRPr lang="en-US" altLang="zh-CN" sz="1400" b="0" dirty="0"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fr-FR" altLang="zh-CN" sz="1400" dirty="0">
                <a:latin typeface="Consolas" panose="020B0609020204030204" pitchFamily="49" charset="0"/>
                <a:ea typeface="微软雅黑" panose="020B0503020204020204" pitchFamily="34" charset="-122"/>
              </a:rPr>
              <a:t>5</a:t>
            </a:r>
          </a:p>
          <a:p>
            <a:endParaRPr lang="fr-FR" altLang="zh-CN" sz="14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endParaRPr lang="fr-FR" altLang="zh-CN" sz="14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fr-FR" altLang="zh-CN" sz="1400" dirty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julia&gt; </a:t>
            </a:r>
            <a:r>
              <a:rPr lang="fr-FR" altLang="zh-CN" sz="1400" dirty="0">
                <a:latin typeface="Consolas" panose="020B0609020204030204" pitchFamily="49" charset="0"/>
                <a:ea typeface="微软雅黑" panose="020B0503020204020204" pitchFamily="34" charset="-122"/>
              </a:rPr>
              <a:t>X </a:t>
            </a:r>
            <a:r>
              <a:rPr lang="en-US" altLang="zh-CN" sz="14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#X</a:t>
            </a:r>
            <a:r>
              <a:rPr lang="zh-CN" altLang="en-US" sz="14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的值</a:t>
            </a:r>
            <a:r>
              <a:rPr lang="zh-CN" alt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不</a:t>
            </a:r>
            <a:r>
              <a:rPr lang="zh-CN" altLang="en-US" sz="14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会跟随</a:t>
            </a:r>
            <a:r>
              <a:rPr lang="en-US" altLang="zh-CN" sz="14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Y</a:t>
            </a:r>
            <a:r>
              <a:rPr lang="zh-CN" altLang="en-US" sz="14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的值变化</a:t>
            </a:r>
            <a:endParaRPr lang="fr-FR" altLang="zh-CN" sz="14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fr-FR" altLang="zh-CN" sz="1400" dirty="0">
                <a:latin typeface="Consolas" panose="020B0609020204030204" pitchFamily="49" charset="0"/>
                <a:ea typeface="微软雅黑" panose="020B0503020204020204" pitchFamily="34" charset="-122"/>
              </a:rPr>
              <a:t>2-element Vector{Int64}:</a:t>
            </a:r>
          </a:p>
          <a:p>
            <a:r>
              <a:rPr lang="fr-FR" altLang="zh-CN" sz="1400" dirty="0">
                <a:latin typeface="Consolas" panose="020B0609020204030204" pitchFamily="49" charset="0"/>
                <a:ea typeface="微软雅黑" panose="020B0503020204020204" pitchFamily="34" charset="-122"/>
              </a:rPr>
              <a:t> 1</a:t>
            </a:r>
          </a:p>
          <a:p>
            <a:r>
              <a:rPr lang="fr-FR" altLang="zh-CN" sz="1400" dirty="0">
                <a:latin typeface="Consolas" panose="020B0609020204030204" pitchFamily="49" charset="0"/>
                <a:ea typeface="微软雅黑" panose="020B0503020204020204" pitchFamily="34" charset="-122"/>
              </a:rPr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2516498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72005" y="208345"/>
            <a:ext cx="9977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科学计算环境</a:t>
            </a:r>
            <a:r>
              <a:rPr lang="en-US" altLang="zh-CN" sz="2400" b="1" dirty="0" err="1" smtClean="0"/>
              <a:t>Syslab</a:t>
            </a:r>
            <a:r>
              <a:rPr lang="en-US" altLang="zh-CN" sz="2400" b="1" dirty="0" smtClean="0"/>
              <a:t>, </a:t>
            </a:r>
            <a:r>
              <a:rPr lang="en-US" altLang="zh-CN" sz="2400" b="1" dirty="0" err="1" smtClean="0"/>
              <a:t>Mworks.Syslab</a:t>
            </a:r>
            <a:r>
              <a:rPr lang="zh-CN" altLang="en-US" sz="2400" b="1" dirty="0" smtClean="0"/>
              <a:t>算法语言：</a:t>
            </a:r>
            <a:r>
              <a:rPr lang="en-US" altLang="zh-CN" sz="2400" b="1" dirty="0" smtClean="0"/>
              <a:t>Julia</a:t>
            </a:r>
            <a:endParaRPr lang="zh-CN" altLang="en-US" sz="24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04E4A97-F1BE-7E50-B885-70E22CE61F78}"/>
              </a:ext>
            </a:extLst>
          </p:cNvPr>
          <p:cNvSpPr txBox="1"/>
          <p:nvPr/>
        </p:nvSpPr>
        <p:spPr>
          <a:xfrm>
            <a:off x="366424" y="843908"/>
            <a:ext cx="6413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软件下载地址：</a:t>
            </a:r>
            <a:r>
              <a:rPr lang="en-US" altLang="zh-CN" sz="2000" b="1" dirty="0"/>
              <a:t>https://www.tongyuan.cc/download</a:t>
            </a:r>
            <a:endParaRPr lang="zh-CN" altLang="en-US" sz="2000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9BCFA3C-D6B9-CE7A-6C48-CF5E39D637F9}"/>
              </a:ext>
            </a:extLst>
          </p:cNvPr>
          <p:cNvSpPr txBox="1"/>
          <p:nvPr/>
        </p:nvSpPr>
        <p:spPr>
          <a:xfrm>
            <a:off x="869292" y="5818676"/>
            <a:ext cx="5034372" cy="37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同元软控官网→技术支持→软件下载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9D1A140-3041-D51D-8801-A8F3FB0B7B54}"/>
              </a:ext>
            </a:extLst>
          </p:cNvPr>
          <p:cNvSpPr txBox="1"/>
          <p:nvPr/>
        </p:nvSpPr>
        <p:spPr>
          <a:xfrm>
            <a:off x="7162653" y="1920727"/>
            <a:ext cx="496855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b="1" dirty="0"/>
              <a:t>安装说明：</a:t>
            </a:r>
            <a:endParaRPr lang="en-US" altLang="zh-CN" b="1" dirty="0"/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zh-CN" altLang="en-US" dirty="0"/>
              <a:t>根据需求下载</a:t>
            </a:r>
            <a:r>
              <a:rPr lang="zh-CN" altLang="en-US" dirty="0" smtClean="0"/>
              <a:t>软件</a:t>
            </a:r>
            <a:endParaRPr lang="en-US" altLang="zh-CN" dirty="0"/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zh-CN" altLang="en-US" dirty="0"/>
              <a:t>安装过程中需关闭杀毒软件或弹窗点击信任</a:t>
            </a:r>
            <a:endParaRPr lang="en-US" altLang="zh-CN" dirty="0"/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zh-CN" altLang="en-US" dirty="0" smtClean="0"/>
              <a:t>软件可</a:t>
            </a:r>
            <a:r>
              <a:rPr lang="zh-CN" altLang="en-US" dirty="0"/>
              <a:t>选择安装在任意磁盘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818" y="1539450"/>
            <a:ext cx="6727525" cy="3975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9448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597A8B4C-9798-FF39-3484-E6284B278ECD}"/>
              </a:ext>
            </a:extLst>
          </p:cNvPr>
          <p:cNvSpPr txBox="1"/>
          <p:nvPr/>
        </p:nvSpPr>
        <p:spPr>
          <a:xfrm>
            <a:off x="578512" y="356800"/>
            <a:ext cx="7680148" cy="441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数组修改：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Julia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不会在赋值语句中自动增长数组。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8373F01-6C6F-515D-C33D-1FD3DF8E8D60}"/>
              </a:ext>
            </a:extLst>
          </p:cNvPr>
          <p:cNvSpPr txBox="1"/>
          <p:nvPr/>
        </p:nvSpPr>
        <p:spPr>
          <a:xfrm>
            <a:off x="2301334" y="961363"/>
            <a:ext cx="6611171" cy="5632311"/>
          </a:xfrm>
          <a:prstGeom prst="rect">
            <a:avLst/>
          </a:prstGeom>
          <a:solidFill>
            <a:schemeClr val="bg2"/>
          </a:solidFill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julia</a:t>
            </a:r>
            <a:r>
              <a:rPr lang="en-US" altLang="zh-CN" sz="2000" b="0" dirty="0">
                <a:solidFill>
                  <a:srgbClr val="00B05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&gt; </a:t>
            </a:r>
            <a:r>
              <a:rPr lang="en-US" altLang="zh-CN" sz="2000" b="0" dirty="0"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a = rand(3,3)</a:t>
            </a:r>
          </a:p>
          <a:p>
            <a:r>
              <a:rPr lang="en-US" altLang="zh-CN" sz="2000" b="0" dirty="0"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3×3 Matrix{Float64}:</a:t>
            </a:r>
          </a:p>
          <a:p>
            <a:r>
              <a:rPr lang="en-US" altLang="zh-CN" sz="2000" b="0" dirty="0"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0.317134    0.808967  0.912479</a:t>
            </a:r>
          </a:p>
          <a:p>
            <a:r>
              <a:rPr lang="en-US" altLang="zh-CN" sz="2000" b="0" dirty="0"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0.241704    0.420218  0.245492</a:t>
            </a:r>
          </a:p>
          <a:p>
            <a:r>
              <a:rPr lang="en-US" altLang="zh-CN" sz="2000" b="0" dirty="0"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0.00407314  0.447554  0.506671</a:t>
            </a:r>
          </a:p>
          <a:p>
            <a:endParaRPr lang="en-US" altLang="zh-CN" sz="2000" b="0" dirty="0">
              <a:solidFill>
                <a:srgbClr val="00B050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0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julia</a:t>
            </a:r>
            <a:r>
              <a:rPr lang="en-US" altLang="zh-CN" sz="2000" b="0" dirty="0">
                <a:solidFill>
                  <a:srgbClr val="00B05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&gt; </a:t>
            </a:r>
            <a:r>
              <a:rPr lang="en-US" altLang="zh-CN" sz="2000" b="0" dirty="0"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a[3,1] </a:t>
            </a:r>
            <a:r>
              <a:rPr lang="en-US" altLang="zh-CN" sz="20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#</a:t>
            </a:r>
            <a:r>
              <a:rPr lang="zh-CN" altLang="en-US" sz="20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索引第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行第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列的值</a:t>
            </a:r>
            <a:endParaRPr lang="en-US" altLang="zh-CN" sz="2000" b="0" dirty="0">
              <a:solidFill>
                <a:schemeClr val="accent6">
                  <a:lumMod val="75000"/>
                </a:schemeClr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000" b="0" dirty="0"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0.0040731381120721055</a:t>
            </a:r>
          </a:p>
          <a:p>
            <a:endParaRPr lang="en-US" altLang="zh-CN" sz="2000" dirty="0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0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julia</a:t>
            </a:r>
            <a:r>
              <a:rPr lang="en-US" altLang="zh-CN" sz="2000" b="0" dirty="0">
                <a:solidFill>
                  <a:srgbClr val="00B05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&gt; </a:t>
            </a:r>
            <a:r>
              <a:rPr lang="en-US" altLang="zh-CN" sz="2000" b="0" dirty="0"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a[4,1]  = 3.4</a:t>
            </a:r>
            <a:r>
              <a:rPr lang="en-US" altLang="zh-CN" sz="20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#</a:t>
            </a:r>
            <a:r>
              <a:rPr lang="zh-CN" altLang="en-US" sz="20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索引第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行第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列的值不存在</a:t>
            </a:r>
            <a:endParaRPr lang="en-US" altLang="zh-CN" sz="2000" b="0" dirty="0"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000" b="1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ERROR: </a:t>
            </a:r>
            <a:r>
              <a:rPr lang="en-US" altLang="zh-CN" sz="2000" b="0" dirty="0" err="1"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BoundsError</a:t>
            </a:r>
            <a:r>
              <a:rPr lang="en-US" altLang="zh-CN" sz="2000" b="0" dirty="0"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: attempt to access 3×3 Matrix{Float64} at index [4, 1]</a:t>
            </a:r>
          </a:p>
          <a:p>
            <a:r>
              <a:rPr lang="en-US" altLang="zh-CN" sz="2000" b="0" dirty="0" err="1"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Stacktrace</a:t>
            </a:r>
            <a:r>
              <a:rPr lang="en-US" altLang="zh-CN" sz="2000" b="0" dirty="0"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:</a:t>
            </a:r>
          </a:p>
          <a:p>
            <a:r>
              <a:rPr lang="en-US" altLang="zh-CN" sz="2000" b="0" dirty="0"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[1] </a:t>
            </a:r>
            <a:r>
              <a:rPr lang="en-US" altLang="zh-CN" sz="2000" b="0" dirty="0" err="1"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getindex</a:t>
            </a:r>
            <a:r>
              <a:rPr lang="en-US" altLang="zh-CN" sz="2000" b="0" dirty="0"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(::Matrix{Float64}, ::Int64, ::Int64)</a:t>
            </a:r>
          </a:p>
          <a:p>
            <a:r>
              <a:rPr lang="en-US" altLang="zh-CN" sz="2000" b="0" dirty="0"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  @ Base .\array.jl:862</a:t>
            </a:r>
          </a:p>
          <a:p>
            <a:r>
              <a:rPr lang="en-US" altLang="zh-CN" sz="2000" b="0" dirty="0"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[2] top-level scope</a:t>
            </a:r>
          </a:p>
          <a:p>
            <a:r>
              <a:rPr lang="en-US" altLang="zh-CN" sz="2000" b="0" dirty="0"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  @ REPL[3]:1</a:t>
            </a:r>
            <a:endParaRPr lang="fr-FR" altLang="zh-CN" sz="20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34906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72005" y="208345"/>
            <a:ext cx="4716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5. Julia</a:t>
            </a:r>
            <a:r>
              <a:rPr lang="zh-CN" altLang="en-US" sz="2400" b="1" dirty="0" smtClean="0"/>
              <a:t>基础语法：</a:t>
            </a:r>
            <a:r>
              <a:rPr lang="zh-CN" altLang="en-US" sz="2400" b="1" dirty="0">
                <a:solidFill>
                  <a:srgbClr val="0000FF"/>
                </a:solidFill>
              </a:rPr>
              <a:t>函数定义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4D89B31-B934-66CA-F812-4B09D2F698C7}"/>
              </a:ext>
            </a:extLst>
          </p:cNvPr>
          <p:cNvSpPr txBox="1"/>
          <p:nvPr/>
        </p:nvSpPr>
        <p:spPr>
          <a:xfrm>
            <a:off x="652562" y="1405109"/>
            <a:ext cx="44004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function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functionname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(</a:t>
            </a:r>
            <a:r>
              <a:rPr lang="en-US" altLang="zh-CN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args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)</a:t>
            </a:r>
          </a:p>
          <a:p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   expression</a:t>
            </a:r>
          </a:p>
          <a:p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   expression</a:t>
            </a:r>
          </a:p>
          <a:p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   expression</a:t>
            </a:r>
          </a:p>
          <a:p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   ...</a:t>
            </a:r>
          </a:p>
          <a:p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   expression</a:t>
            </a:r>
          </a:p>
          <a:p>
            <a:r>
              <a:rPr lang="en-US" altLang="zh-CN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end</a:t>
            </a:r>
            <a:endParaRPr lang="en-US" altLang="zh-CN" sz="2000" b="0" dirty="0">
              <a:solidFill>
                <a:srgbClr val="000000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15A94F1-A90C-85AE-2DE8-D5E7D998D238}"/>
              </a:ext>
            </a:extLst>
          </p:cNvPr>
          <p:cNvSpPr txBox="1"/>
          <p:nvPr/>
        </p:nvSpPr>
        <p:spPr>
          <a:xfrm>
            <a:off x="5855532" y="1325623"/>
            <a:ext cx="4656160" cy="1938992"/>
          </a:xfrm>
          <a:prstGeom prst="rect">
            <a:avLst/>
          </a:prstGeom>
          <a:solidFill>
            <a:schemeClr val="bg2"/>
          </a:solidFill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dirty="0" err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julia</a:t>
            </a:r>
            <a:r>
              <a:rPr lang="en-US" altLang="zh-CN" sz="2000" dirty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&gt; </a:t>
            </a:r>
            <a:r>
              <a:rPr lang="en-US" altLang="zh-CN" sz="2000" dirty="0">
                <a:solidFill>
                  <a:srgbClr val="0000F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function</a:t>
            </a:r>
            <a:r>
              <a:rPr lang="en-US" altLang="zh-CN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795E26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f</a:t>
            </a:r>
            <a:r>
              <a:rPr lang="en-US" altLang="zh-CN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(x, y)</a:t>
            </a:r>
          </a:p>
          <a:p>
            <a:r>
              <a:rPr lang="en-US" altLang="zh-CN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          </a:t>
            </a:r>
            <a:r>
              <a:rPr lang="en-US" altLang="zh-CN" sz="2000" dirty="0">
                <a:solidFill>
                  <a:srgbClr val="AF00DB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return</a:t>
            </a:r>
            <a:r>
              <a:rPr lang="en-US" altLang="zh-CN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 x + y  </a:t>
            </a:r>
          </a:p>
          <a:p>
            <a:r>
              <a:rPr lang="en-US" altLang="zh-CN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          </a:t>
            </a:r>
            <a:r>
              <a:rPr lang="en-US" altLang="zh-CN" sz="2000" dirty="0">
                <a:solidFill>
                  <a:srgbClr val="AF00DB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end</a:t>
            </a:r>
          </a:p>
          <a:p>
            <a:endParaRPr lang="en-US" altLang="zh-CN" sz="20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000" dirty="0" err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julia</a:t>
            </a:r>
            <a:r>
              <a:rPr lang="en-US" altLang="zh-CN" sz="2000" dirty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&gt; </a:t>
            </a:r>
            <a:r>
              <a:rPr lang="en-US" altLang="zh-CN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f(2, 3) </a:t>
            </a:r>
          </a:p>
          <a:p>
            <a:r>
              <a:rPr lang="en-US" altLang="zh-CN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5</a:t>
            </a:r>
          </a:p>
        </p:txBody>
      </p:sp>
      <p:sp>
        <p:nvSpPr>
          <p:cNvPr id="8" name="矩形: 圆角 9">
            <a:extLst>
              <a:ext uri="{FF2B5EF4-FFF2-40B4-BE49-F238E27FC236}">
                <a16:creationId xmlns:a16="http://schemas.microsoft.com/office/drawing/2014/main" id="{1C4EB4CD-D178-EAAE-7690-D722C0D49FE7}"/>
              </a:ext>
            </a:extLst>
          </p:cNvPr>
          <p:cNvSpPr/>
          <p:nvPr/>
        </p:nvSpPr>
        <p:spPr>
          <a:xfrm>
            <a:off x="620909" y="4314423"/>
            <a:ext cx="4463706" cy="447558"/>
          </a:xfrm>
          <a:prstGeom prst="roundRect">
            <a:avLst>
              <a:gd name="adj" fmla="val 1803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AA3497B-54BD-AFDF-A912-BC83B11E92D5}"/>
              </a:ext>
            </a:extLst>
          </p:cNvPr>
          <p:cNvSpPr txBox="1"/>
          <p:nvPr/>
        </p:nvSpPr>
        <p:spPr>
          <a:xfrm>
            <a:off x="557603" y="785741"/>
            <a:ext cx="4337094" cy="441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方式一，完整结构：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23AF5E0-1918-1AD3-F736-A9DD87020407}"/>
              </a:ext>
            </a:extLst>
          </p:cNvPr>
          <p:cNvSpPr txBox="1"/>
          <p:nvPr/>
        </p:nvSpPr>
        <p:spPr>
          <a:xfrm>
            <a:off x="557603" y="3812370"/>
            <a:ext cx="4337094" cy="441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方式二，简化写法：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7578544-A663-E685-EF60-2087A034E1CC}"/>
              </a:ext>
            </a:extLst>
          </p:cNvPr>
          <p:cNvSpPr txBox="1"/>
          <p:nvPr/>
        </p:nvSpPr>
        <p:spPr>
          <a:xfrm>
            <a:off x="5855531" y="4314423"/>
            <a:ext cx="4656162" cy="1323439"/>
          </a:xfrm>
          <a:prstGeom prst="rect">
            <a:avLst/>
          </a:prstGeom>
          <a:solidFill>
            <a:schemeClr val="bg2"/>
          </a:solidFill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dirty="0" err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julia</a:t>
            </a:r>
            <a:r>
              <a:rPr lang="en-US" altLang="zh-CN" sz="2000" dirty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&gt; </a:t>
            </a:r>
            <a:r>
              <a:rPr lang="en-US" altLang="zh-CN" sz="2000" dirty="0">
                <a:solidFill>
                  <a:srgbClr val="795E26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f</a:t>
            </a:r>
            <a:r>
              <a:rPr lang="en-US" altLang="zh-CN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(x, y) = x + y</a:t>
            </a:r>
          </a:p>
          <a:p>
            <a:endParaRPr lang="en-US" altLang="zh-CN" sz="20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000" dirty="0" err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julia</a:t>
            </a:r>
            <a:r>
              <a:rPr lang="en-US" altLang="zh-CN" sz="2000" dirty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&gt; 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f(2, 3)</a:t>
            </a:r>
          </a:p>
          <a:p>
            <a:r>
              <a:rPr lang="en-US" altLang="zh-CN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5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B23D95C-EAA4-04A5-F106-D996AB6287D8}"/>
              </a:ext>
            </a:extLst>
          </p:cNvPr>
          <p:cNvSpPr txBox="1"/>
          <p:nvPr/>
        </p:nvSpPr>
        <p:spPr>
          <a:xfrm>
            <a:off x="652562" y="4314423"/>
            <a:ext cx="45475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functionname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(</a:t>
            </a:r>
            <a:r>
              <a:rPr lang="en-US" altLang="zh-CN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args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) = expression</a:t>
            </a:r>
          </a:p>
        </p:txBody>
      </p:sp>
    </p:spTree>
    <p:extLst>
      <p:ext uri="{BB962C8B-B14F-4D97-AF65-F5344CB8AC3E}">
        <p14:creationId xmlns:p14="http://schemas.microsoft.com/office/powerpoint/2010/main" val="29425599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72005" y="208345"/>
            <a:ext cx="4716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函数的输入参数</a:t>
            </a:r>
            <a:endParaRPr lang="zh-CN" altLang="en-US" sz="24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49A9B1F-004D-A245-7657-473657ECB3F7}"/>
              </a:ext>
            </a:extLst>
          </p:cNvPr>
          <p:cNvSpPr txBox="1"/>
          <p:nvPr/>
        </p:nvSpPr>
        <p:spPr>
          <a:xfrm>
            <a:off x="2774722" y="210993"/>
            <a:ext cx="584319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参数传递行为：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passing-by-sharing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（共享传参）</a:t>
            </a: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05AFA48-1A11-64FC-1311-E68DC2D9E10B}"/>
              </a:ext>
            </a:extLst>
          </p:cNvPr>
          <p:cNvSpPr txBox="1"/>
          <p:nvPr/>
        </p:nvSpPr>
        <p:spPr>
          <a:xfrm>
            <a:off x="413931" y="724355"/>
            <a:ext cx="890947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600"/>
            </a:lvl1pPr>
          </a:lstStyle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变量在传递时并不会被赋值，在函数内对可变值的修改对调用者是可见的。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4D5403B-3DAF-ABF0-EAD3-B3B9FE917A9D}"/>
              </a:ext>
            </a:extLst>
          </p:cNvPr>
          <p:cNvSpPr txBox="1"/>
          <p:nvPr/>
        </p:nvSpPr>
        <p:spPr>
          <a:xfrm>
            <a:off x="531515" y="1278353"/>
            <a:ext cx="5157779" cy="5509200"/>
          </a:xfrm>
          <a:prstGeom prst="rect">
            <a:avLst/>
          </a:prstGeom>
          <a:solidFill>
            <a:schemeClr val="bg2"/>
          </a:solidFill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00" dirty="0" err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julia</a:t>
            </a:r>
            <a:r>
              <a:rPr lang="en-US" altLang="zh-CN" sz="1600" dirty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&gt; </a:t>
            </a:r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function</a:t>
            </a:r>
            <a:r>
              <a:rPr lang="en-US" altLang="zh-CN" sz="1600" dirty="0"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rgbClr val="795E26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f</a:t>
            </a:r>
            <a:r>
              <a:rPr lang="en-US" altLang="zh-CN" sz="1600" dirty="0">
                <a:latin typeface="Consolas" panose="020B0609020204030204" pitchFamily="49" charset="0"/>
                <a:ea typeface="微软雅黑" panose="020B0503020204020204" pitchFamily="34" charset="-122"/>
              </a:rPr>
              <a:t>(x, y)</a:t>
            </a:r>
          </a:p>
          <a:p>
            <a:r>
              <a:rPr lang="en-US" altLang="zh-CN" sz="1600" dirty="0">
                <a:latin typeface="Consolas" panose="020B0609020204030204" pitchFamily="49" charset="0"/>
                <a:ea typeface="微软雅黑" panose="020B0503020204020204" pitchFamily="34" charset="-122"/>
              </a:rPr>
              <a:t>          	</a:t>
            </a:r>
            <a:r>
              <a:rPr lang="es-ES" altLang="zh-CN" sz="1600" dirty="0">
                <a:latin typeface="Consolas" panose="020B0609020204030204" pitchFamily="49" charset="0"/>
                <a:ea typeface="微软雅黑" panose="020B0503020204020204" pitchFamily="34" charset="-122"/>
              </a:rPr>
              <a:t>x[1] = 42    </a:t>
            </a:r>
            <a:r>
              <a:rPr lang="es-ES" altLang="zh-CN" sz="1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 mutates x</a:t>
            </a:r>
          </a:p>
          <a:p>
            <a:r>
              <a:rPr lang="es-ES" altLang="zh-CN" sz="1600" dirty="0">
                <a:latin typeface="Consolas" panose="020B0609020204030204" pitchFamily="49" charset="0"/>
                <a:ea typeface="微软雅黑" panose="020B0503020204020204" pitchFamily="34" charset="-122"/>
              </a:rPr>
              <a:t>          	y = 7 + y    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 new binding for y, no mutation</a:t>
            </a:r>
          </a:p>
          <a:p>
            <a:r>
              <a:rPr lang="en-US" altLang="zh-CN" sz="1600" dirty="0">
                <a:latin typeface="Consolas" panose="020B0609020204030204" pitchFamily="49" charset="0"/>
                <a:ea typeface="微软雅黑" panose="020B0503020204020204" pitchFamily="34" charset="-122"/>
              </a:rPr>
              <a:t>          	</a:t>
            </a:r>
            <a:r>
              <a:rPr lang="en-US" altLang="zh-CN" sz="1600" dirty="0">
                <a:solidFill>
                  <a:srgbClr val="AF00DB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return</a:t>
            </a:r>
            <a:r>
              <a:rPr lang="en-US" altLang="zh-CN" sz="1600" dirty="0">
                <a:latin typeface="Consolas" panose="020B0609020204030204" pitchFamily="49" charset="0"/>
                <a:ea typeface="微软雅黑" panose="020B0503020204020204" pitchFamily="34" charset="-122"/>
              </a:rPr>
              <a:t> y</a:t>
            </a:r>
          </a:p>
          <a:p>
            <a:r>
              <a:rPr lang="en-US" altLang="zh-CN" sz="1600" dirty="0">
                <a:latin typeface="Consolas" panose="020B0609020204030204" pitchFamily="49" charset="0"/>
                <a:ea typeface="微软雅黑" panose="020B0503020204020204" pitchFamily="34" charset="-122"/>
              </a:rPr>
              <a:t>          </a:t>
            </a:r>
            <a:r>
              <a:rPr lang="en-US" altLang="zh-CN" sz="1600" dirty="0">
                <a:solidFill>
                  <a:srgbClr val="AF00DB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end</a:t>
            </a:r>
          </a:p>
          <a:p>
            <a:endParaRPr lang="en-US" altLang="zh-CN" sz="16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1600" dirty="0" err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julia</a:t>
            </a:r>
            <a:r>
              <a:rPr lang="en-US" altLang="zh-CN" sz="1600" dirty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&gt; </a:t>
            </a:r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 = [4,5,6];</a:t>
            </a:r>
          </a:p>
          <a:p>
            <a:endParaRPr lang="en-US" altLang="zh-CN" sz="1600" dirty="0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1600" dirty="0" err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julia</a:t>
            </a:r>
            <a:r>
              <a:rPr lang="en-US" altLang="zh-CN" sz="1600" dirty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&gt;</a:t>
            </a:r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b = 3;</a:t>
            </a:r>
          </a:p>
          <a:p>
            <a:endParaRPr lang="en-US" altLang="zh-CN" sz="1600" dirty="0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1600" dirty="0" err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julia</a:t>
            </a:r>
            <a:r>
              <a:rPr lang="en-US" altLang="zh-CN" sz="1600" dirty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&gt; </a:t>
            </a:r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f(a, b) # returns 7 + b == 10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10</a:t>
            </a:r>
          </a:p>
          <a:p>
            <a:endParaRPr lang="en-US" altLang="zh-CN" sz="1600" dirty="0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1600" dirty="0" err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julia</a:t>
            </a:r>
            <a:r>
              <a:rPr lang="en-US" altLang="zh-CN" sz="1600" dirty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&gt; </a:t>
            </a:r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  # a[1] is changed to 42 by f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3-element Vector{Int64}: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42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5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6</a:t>
            </a:r>
          </a:p>
          <a:p>
            <a:endParaRPr lang="en-US" altLang="zh-CN" sz="1600" dirty="0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1600" dirty="0" err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julia</a:t>
            </a:r>
            <a:r>
              <a:rPr lang="en-US" altLang="zh-CN" sz="1600" dirty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&gt;</a:t>
            </a:r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b  # not changed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3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6ED6F0C2-AB81-1331-D659-830EBC686C80}"/>
              </a:ext>
            </a:extLst>
          </p:cNvPr>
          <p:cNvGrpSpPr/>
          <p:nvPr/>
        </p:nvGrpSpPr>
        <p:grpSpPr>
          <a:xfrm>
            <a:off x="5773142" y="2592493"/>
            <a:ext cx="2639541" cy="889083"/>
            <a:chOff x="7507705" y="1953126"/>
            <a:chExt cx="2639541" cy="88908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3D7E5A0F-14B8-30AB-8B76-E87085DD025F}"/>
                </a:ext>
              </a:extLst>
            </p:cNvPr>
            <p:cNvSpPr/>
            <p:nvPr/>
          </p:nvSpPr>
          <p:spPr>
            <a:xfrm>
              <a:off x="8855241" y="2109536"/>
              <a:ext cx="1292005" cy="576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latin typeface="微软雅黑" panose="020B0503020204020204" pitchFamily="34" charset="-122"/>
                  <a:ea typeface="微软雅黑" panose="020B0503020204020204" pitchFamily="34" charset="-122"/>
                </a:rPr>
                <a:t>[4, 5, 6]</a:t>
              </a: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E617B5A1-7432-8E4A-AF33-2C8D339050D5}"/>
                </a:ext>
              </a:extLst>
            </p:cNvPr>
            <p:cNvSpPr/>
            <p:nvPr/>
          </p:nvSpPr>
          <p:spPr>
            <a:xfrm>
              <a:off x="7507705" y="1953126"/>
              <a:ext cx="577516" cy="3128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C7963433-5014-A7C9-43C3-23BB9B6F94EF}"/>
                </a:ext>
              </a:extLst>
            </p:cNvPr>
            <p:cNvSpPr/>
            <p:nvPr/>
          </p:nvSpPr>
          <p:spPr>
            <a:xfrm>
              <a:off x="7507705" y="2529388"/>
              <a:ext cx="577516" cy="3128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latin typeface="微软雅黑" panose="020B0503020204020204" pitchFamily="34" charset="-122"/>
                  <a:ea typeface="微软雅黑" panose="020B0503020204020204" pitchFamily="34" charset="-122"/>
                </a:rPr>
                <a:t>x</a:t>
              </a: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D4BF49DE-C9D7-2192-0A93-CAC56585CD71}"/>
                </a:ext>
              </a:extLst>
            </p:cNvPr>
            <p:cNvCxnSpPr>
              <a:stCxn id="11" idx="3"/>
              <a:endCxn id="10" idx="1"/>
            </p:cNvCxnSpPr>
            <p:nvPr/>
          </p:nvCxnSpPr>
          <p:spPr>
            <a:xfrm>
              <a:off x="8085221" y="2109537"/>
              <a:ext cx="770020" cy="2881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8392431D-E514-55FC-90AC-C2D2CB10A6C2}"/>
                </a:ext>
              </a:extLst>
            </p:cNvPr>
            <p:cNvCxnSpPr>
              <a:stCxn id="12" idx="3"/>
              <a:endCxn id="10" idx="1"/>
            </p:cNvCxnSpPr>
            <p:nvPr/>
          </p:nvCxnSpPr>
          <p:spPr>
            <a:xfrm flipV="1">
              <a:off x="8085221" y="2397667"/>
              <a:ext cx="770020" cy="2881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D6D27F73-8699-16C6-4280-F1B6BCC8FCDF}"/>
              </a:ext>
            </a:extLst>
          </p:cNvPr>
          <p:cNvGrpSpPr/>
          <p:nvPr/>
        </p:nvGrpSpPr>
        <p:grpSpPr>
          <a:xfrm>
            <a:off x="9392652" y="2592493"/>
            <a:ext cx="2639541" cy="889083"/>
            <a:chOff x="7507705" y="3125454"/>
            <a:chExt cx="2639541" cy="889083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46EBBA02-9F47-AD7B-6FE4-F3AB03FA4684}"/>
                </a:ext>
              </a:extLst>
            </p:cNvPr>
            <p:cNvSpPr/>
            <p:nvPr/>
          </p:nvSpPr>
          <p:spPr>
            <a:xfrm>
              <a:off x="8855241" y="3281864"/>
              <a:ext cx="1292005" cy="576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latin typeface="微软雅黑" panose="020B0503020204020204" pitchFamily="34" charset="-122"/>
                  <a:ea typeface="微软雅黑" panose="020B0503020204020204" pitchFamily="34" charset="-122"/>
                </a:rPr>
                <a:t>[42, 5, 6]</a:t>
              </a: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135A9DBE-96C6-E225-F819-E4FCD07CFFCC}"/>
                </a:ext>
              </a:extLst>
            </p:cNvPr>
            <p:cNvSpPr/>
            <p:nvPr/>
          </p:nvSpPr>
          <p:spPr>
            <a:xfrm>
              <a:off x="7507705" y="3125454"/>
              <a:ext cx="577516" cy="3128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171996EE-BB25-D1E6-876F-B16013C4587B}"/>
                </a:ext>
              </a:extLst>
            </p:cNvPr>
            <p:cNvSpPr/>
            <p:nvPr/>
          </p:nvSpPr>
          <p:spPr>
            <a:xfrm>
              <a:off x="7507705" y="3701716"/>
              <a:ext cx="577516" cy="3128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latin typeface="微软雅黑" panose="020B0503020204020204" pitchFamily="34" charset="-122"/>
                  <a:ea typeface="微软雅黑" panose="020B0503020204020204" pitchFamily="34" charset="-122"/>
                </a:rPr>
                <a:t>x</a:t>
              </a: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91F14A42-8AFC-E6C5-2138-97446B0F188C}"/>
                </a:ext>
              </a:extLst>
            </p:cNvPr>
            <p:cNvCxnSpPr>
              <a:stCxn id="17" idx="3"/>
              <a:endCxn id="16" idx="1"/>
            </p:cNvCxnSpPr>
            <p:nvPr/>
          </p:nvCxnSpPr>
          <p:spPr>
            <a:xfrm>
              <a:off x="8085221" y="3281865"/>
              <a:ext cx="770020" cy="2881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178E8FC1-6B33-6F3B-6A8C-4DC286C59172}"/>
              </a:ext>
            </a:extLst>
          </p:cNvPr>
          <p:cNvGrpSpPr/>
          <p:nvPr/>
        </p:nvGrpSpPr>
        <p:grpSpPr>
          <a:xfrm>
            <a:off x="5773142" y="4293548"/>
            <a:ext cx="2639539" cy="889083"/>
            <a:chOff x="7507705" y="4294647"/>
            <a:chExt cx="2639539" cy="889083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2A2B8AB4-0C0C-7759-081E-EE45345265C3}"/>
                </a:ext>
              </a:extLst>
            </p:cNvPr>
            <p:cNvSpPr/>
            <p:nvPr/>
          </p:nvSpPr>
          <p:spPr>
            <a:xfrm>
              <a:off x="8855240" y="4511050"/>
              <a:ext cx="1292004" cy="3896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B0B724FD-71BA-3F3E-8888-71C7B589C3EC}"/>
                </a:ext>
              </a:extLst>
            </p:cNvPr>
            <p:cNvSpPr/>
            <p:nvPr/>
          </p:nvSpPr>
          <p:spPr>
            <a:xfrm>
              <a:off x="7507705" y="4294647"/>
              <a:ext cx="577516" cy="3128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AA1A35B5-FA9A-219E-BCC7-4344B70435A9}"/>
                </a:ext>
              </a:extLst>
            </p:cNvPr>
            <p:cNvSpPr/>
            <p:nvPr/>
          </p:nvSpPr>
          <p:spPr>
            <a:xfrm>
              <a:off x="7507705" y="4870909"/>
              <a:ext cx="577516" cy="3128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latin typeface="微软雅黑" panose="020B0503020204020204" pitchFamily="34" charset="-122"/>
                  <a:ea typeface="微软雅黑" panose="020B0503020204020204" pitchFamily="34" charset="-122"/>
                </a:rPr>
                <a:t>y</a:t>
              </a: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6B58902A-4FE6-1271-B07A-EC53EADBF964}"/>
                </a:ext>
              </a:extLst>
            </p:cNvPr>
            <p:cNvCxnSpPr>
              <a:cxnSpLocks/>
              <a:stCxn id="22" idx="3"/>
              <a:endCxn id="21" idx="1"/>
            </p:cNvCxnSpPr>
            <p:nvPr/>
          </p:nvCxnSpPr>
          <p:spPr>
            <a:xfrm>
              <a:off x="8085221" y="4451058"/>
              <a:ext cx="770019" cy="2548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B64F7A43-10F1-0A20-4CF4-CF100FBA1B0F}"/>
                </a:ext>
              </a:extLst>
            </p:cNvPr>
            <p:cNvCxnSpPr>
              <a:cxnSpLocks/>
              <a:stCxn id="23" idx="3"/>
              <a:endCxn id="21" idx="1"/>
            </p:cNvCxnSpPr>
            <p:nvPr/>
          </p:nvCxnSpPr>
          <p:spPr>
            <a:xfrm flipV="1">
              <a:off x="8085221" y="4705897"/>
              <a:ext cx="770019" cy="3214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CE7DABB5-70BE-E830-65D6-1FE338218F84}"/>
              </a:ext>
            </a:extLst>
          </p:cNvPr>
          <p:cNvGrpSpPr/>
          <p:nvPr/>
        </p:nvGrpSpPr>
        <p:grpSpPr>
          <a:xfrm>
            <a:off x="7748498" y="3850359"/>
            <a:ext cx="5093822" cy="1328498"/>
            <a:chOff x="5855530" y="4997161"/>
            <a:chExt cx="5093822" cy="1328498"/>
          </a:xfrm>
        </p:grpSpPr>
        <p:sp>
          <p:nvSpPr>
            <p:cNvPr id="27" name="矩形: 圆角 9">
              <a:extLst>
                <a:ext uri="{FF2B5EF4-FFF2-40B4-BE49-F238E27FC236}">
                  <a16:creationId xmlns:a16="http://schemas.microsoft.com/office/drawing/2014/main" id="{F61AFB6F-1E4A-42B6-A08A-57E29AFA6B5C}"/>
                </a:ext>
              </a:extLst>
            </p:cNvPr>
            <p:cNvSpPr/>
            <p:nvPr/>
          </p:nvSpPr>
          <p:spPr>
            <a:xfrm>
              <a:off x="5855530" y="4997161"/>
              <a:ext cx="5093822" cy="1240425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BD043643-16AB-0266-987F-45A4664C2B8A}"/>
                </a:ext>
              </a:extLst>
            </p:cNvPr>
            <p:cNvSpPr/>
            <p:nvPr/>
          </p:nvSpPr>
          <p:spPr>
            <a:xfrm>
              <a:off x="7507705" y="5406234"/>
              <a:ext cx="577516" cy="3128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19A5327E-7D1F-B608-3E89-B12DDACA7B2D}"/>
                </a:ext>
              </a:extLst>
            </p:cNvPr>
            <p:cNvSpPr/>
            <p:nvPr/>
          </p:nvSpPr>
          <p:spPr>
            <a:xfrm>
              <a:off x="7507705" y="5982496"/>
              <a:ext cx="577516" cy="3128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latin typeface="微软雅黑" panose="020B0503020204020204" pitchFamily="34" charset="-122"/>
                  <a:ea typeface="微软雅黑" panose="020B0503020204020204" pitchFamily="34" charset="-122"/>
                </a:rPr>
                <a:t>y</a:t>
              </a: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905A1063-DA2E-27B1-5FF2-C51FBED8DA7B}"/>
                </a:ext>
              </a:extLst>
            </p:cNvPr>
            <p:cNvSpPr/>
            <p:nvPr/>
          </p:nvSpPr>
          <p:spPr>
            <a:xfrm>
              <a:off x="8855240" y="5367797"/>
              <a:ext cx="1292004" cy="3896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AD2283BE-3E9D-436D-BAEB-847846E5FA6D}"/>
                </a:ext>
              </a:extLst>
            </p:cNvPr>
            <p:cNvSpPr/>
            <p:nvPr/>
          </p:nvSpPr>
          <p:spPr>
            <a:xfrm>
              <a:off x="8855240" y="5935966"/>
              <a:ext cx="1292004" cy="3896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latin typeface="微软雅黑" panose="020B0503020204020204" pitchFamily="34" charset="-122"/>
                  <a:ea typeface="微软雅黑" panose="020B0503020204020204" pitchFamily="34" charset="-122"/>
                </a:rPr>
                <a:t>7 + 3</a:t>
              </a: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34E871FD-961B-7B99-0C75-FAA2B4FA7CD1}"/>
                </a:ext>
              </a:extLst>
            </p:cNvPr>
            <p:cNvCxnSpPr>
              <a:stCxn id="28" idx="3"/>
              <a:endCxn id="30" idx="1"/>
            </p:cNvCxnSpPr>
            <p:nvPr/>
          </p:nvCxnSpPr>
          <p:spPr>
            <a:xfrm flipV="1">
              <a:off x="8085221" y="5562644"/>
              <a:ext cx="77001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DAE95561-6063-BBCB-EC8B-7FE2B2D6E4A3}"/>
                </a:ext>
              </a:extLst>
            </p:cNvPr>
            <p:cNvCxnSpPr>
              <a:stCxn id="29" idx="3"/>
              <a:endCxn id="31" idx="1"/>
            </p:cNvCxnSpPr>
            <p:nvPr/>
          </p:nvCxnSpPr>
          <p:spPr>
            <a:xfrm flipV="1">
              <a:off x="8085221" y="6130813"/>
              <a:ext cx="770019" cy="80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箭头: 右 48">
            <a:extLst>
              <a:ext uri="{FF2B5EF4-FFF2-40B4-BE49-F238E27FC236}">
                <a16:creationId xmlns:a16="http://schemas.microsoft.com/office/drawing/2014/main" id="{89899B74-3836-17BE-D849-C3C037956395}"/>
              </a:ext>
            </a:extLst>
          </p:cNvPr>
          <p:cNvSpPr/>
          <p:nvPr/>
        </p:nvSpPr>
        <p:spPr>
          <a:xfrm>
            <a:off x="8617919" y="2941307"/>
            <a:ext cx="577516" cy="28813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箭头: 右 49">
            <a:extLst>
              <a:ext uri="{FF2B5EF4-FFF2-40B4-BE49-F238E27FC236}">
                <a16:creationId xmlns:a16="http://schemas.microsoft.com/office/drawing/2014/main" id="{42591C48-E043-9BA4-AD87-6A8DEA81272B}"/>
              </a:ext>
            </a:extLst>
          </p:cNvPr>
          <p:cNvSpPr/>
          <p:nvPr/>
        </p:nvSpPr>
        <p:spPr>
          <a:xfrm>
            <a:off x="8617919" y="4581680"/>
            <a:ext cx="577516" cy="28813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82968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BBF9D856-CCC3-0809-67A9-08A72CC63A87}"/>
              </a:ext>
            </a:extLst>
          </p:cNvPr>
          <p:cNvSpPr txBox="1"/>
          <p:nvPr/>
        </p:nvSpPr>
        <p:spPr>
          <a:xfrm>
            <a:off x="557602" y="269529"/>
            <a:ext cx="5218884" cy="441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return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关键字</a:t>
            </a:r>
            <a:endParaRPr lang="en-US" altLang="zh-CN" sz="20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3B92721-E781-1F1B-9F1F-B006CF4A2AC5}"/>
              </a:ext>
            </a:extLst>
          </p:cNvPr>
          <p:cNvSpPr txBox="1"/>
          <p:nvPr/>
        </p:nvSpPr>
        <p:spPr>
          <a:xfrm>
            <a:off x="511303" y="828614"/>
            <a:ext cx="10972800" cy="961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默认情况下，返回值函数定义体中的最后一个表达式。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在函数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中，返回表达式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 + y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的值：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22F4020-8EFE-EF50-6790-851464D305B0}"/>
              </a:ext>
            </a:extLst>
          </p:cNvPr>
          <p:cNvSpPr txBox="1"/>
          <p:nvPr/>
        </p:nvSpPr>
        <p:spPr>
          <a:xfrm>
            <a:off x="557602" y="1989327"/>
            <a:ext cx="4746310" cy="1889556"/>
          </a:xfrm>
          <a:prstGeom prst="rect">
            <a:avLst/>
          </a:prstGeom>
          <a:solidFill>
            <a:schemeClr val="bg2"/>
          </a:solidFill>
          <a:ln>
            <a:solidFill>
              <a:srgbClr val="3B66B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function</a:t>
            </a:r>
            <a:r>
              <a:rPr lang="en-US" altLang="zh-CN" sz="2000"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2000">
                <a:solidFill>
                  <a:srgbClr val="795E26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f</a:t>
            </a:r>
            <a:r>
              <a:rPr lang="en-US" altLang="zh-CN" sz="2000">
                <a:latin typeface="Consolas" panose="020B0609020204030204" pitchFamily="49" charset="0"/>
                <a:ea typeface="微软雅黑" panose="020B0503020204020204" pitchFamily="34" charset="-122"/>
              </a:rPr>
              <a:t>(x, y)</a:t>
            </a:r>
          </a:p>
          <a:p>
            <a:r>
              <a:rPr lang="en-US" altLang="zh-CN" sz="2000">
                <a:latin typeface="Consolas" panose="020B0609020204030204" pitchFamily="49" charset="0"/>
                <a:ea typeface="微软雅黑" panose="020B0503020204020204" pitchFamily="34" charset="-122"/>
              </a:rPr>
              <a:t>    x + y  </a:t>
            </a:r>
          </a:p>
          <a:p>
            <a:r>
              <a:rPr lang="en-US" altLang="zh-CN" sz="2000">
                <a:solidFill>
                  <a:srgbClr val="AF00DB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end</a:t>
            </a:r>
            <a:endParaRPr lang="en-US" altLang="zh-CN" sz="200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>
                <a:latin typeface="Consolas" panose="020B0609020204030204" pitchFamily="49" charset="0"/>
                <a:ea typeface="微软雅黑" panose="020B0503020204020204" pitchFamily="34" charset="-122"/>
              </a:rPr>
              <a:t>f(1, 2)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8B192B1-7F3C-B438-9D15-0E205B93B9C9}"/>
              </a:ext>
            </a:extLst>
          </p:cNvPr>
          <p:cNvSpPr txBox="1"/>
          <p:nvPr/>
        </p:nvSpPr>
        <p:spPr>
          <a:xfrm>
            <a:off x="557602" y="4003553"/>
            <a:ext cx="10972800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与许多其他语言中一样，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return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关键字会导致函数立即返回，提供一个返回值的表达式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F1FB162-7135-0B51-DEC0-1CEA6A25DD9F}"/>
              </a:ext>
            </a:extLst>
          </p:cNvPr>
          <p:cNvSpPr txBox="1"/>
          <p:nvPr/>
        </p:nvSpPr>
        <p:spPr>
          <a:xfrm>
            <a:off x="609600" y="4620346"/>
            <a:ext cx="4694312" cy="2043445"/>
          </a:xfrm>
          <a:prstGeom prst="rect">
            <a:avLst/>
          </a:prstGeom>
          <a:solidFill>
            <a:schemeClr val="bg2"/>
          </a:solidFill>
          <a:ln>
            <a:solidFill>
              <a:srgbClr val="3B66B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function</a:t>
            </a:r>
            <a:r>
              <a:rPr lang="en-US" altLang="zh-CN" sz="2000">
                <a:latin typeface="Consolas" panose="020B0609020204030204" pitchFamily="49" charset="0"/>
                <a:ea typeface="微软雅黑" panose="020B0503020204020204" pitchFamily="34" charset="-122"/>
              </a:rPr>
              <a:t> g(x, y)</a:t>
            </a:r>
          </a:p>
          <a:p>
            <a:r>
              <a:rPr lang="en-US" altLang="zh-CN" sz="2000">
                <a:latin typeface="Consolas" panose="020B0609020204030204" pitchFamily="49" charset="0"/>
                <a:ea typeface="微软雅黑" panose="020B0503020204020204" pitchFamily="34" charset="-122"/>
              </a:rPr>
              <a:t>    </a:t>
            </a:r>
            <a:r>
              <a:rPr lang="en-US" altLang="zh-CN" sz="2000">
                <a:solidFill>
                  <a:srgbClr val="AF00DB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return</a:t>
            </a:r>
            <a:r>
              <a:rPr lang="en-US" altLang="zh-CN" sz="2000">
                <a:latin typeface="Consolas" panose="020B0609020204030204" pitchFamily="49" charset="0"/>
                <a:ea typeface="微软雅黑" panose="020B0503020204020204" pitchFamily="34" charset="-122"/>
              </a:rPr>
              <a:t> x + y</a:t>
            </a:r>
          </a:p>
          <a:p>
            <a:r>
              <a:rPr lang="en-US" altLang="zh-CN" sz="2000">
                <a:latin typeface="Consolas" panose="020B0609020204030204" pitchFamily="49" charset="0"/>
                <a:ea typeface="微软雅黑" panose="020B0503020204020204" pitchFamily="34" charset="-122"/>
              </a:rPr>
              <a:t>    x * y</a:t>
            </a:r>
          </a:p>
          <a:p>
            <a:r>
              <a:rPr lang="en-US" altLang="zh-CN" sz="2000">
                <a:solidFill>
                  <a:srgbClr val="AF00DB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end</a:t>
            </a:r>
          </a:p>
          <a:p>
            <a:endParaRPr lang="en-US" altLang="zh-CN" sz="200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>
                <a:latin typeface="Consolas" panose="020B0609020204030204" pitchFamily="49" charset="0"/>
                <a:ea typeface="微软雅黑" panose="020B0503020204020204" pitchFamily="34" charset="-122"/>
              </a:rPr>
              <a:t>g(1, 2)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E7FF2E23-B678-ED14-5CFE-660D5D75D8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24"/>
          <a:stretch/>
        </p:blipFill>
        <p:spPr>
          <a:xfrm>
            <a:off x="6427693" y="1993596"/>
            <a:ext cx="5056410" cy="1552526"/>
          </a:xfrm>
          <a:prstGeom prst="rect">
            <a:avLst/>
          </a:prstGeom>
          <a:ln>
            <a:solidFill>
              <a:srgbClr val="3B66B2"/>
            </a:solidFill>
          </a:ln>
        </p:spPr>
      </p:pic>
      <p:sp>
        <p:nvSpPr>
          <p:cNvPr id="17" name="箭头: 右 8">
            <a:extLst>
              <a:ext uri="{FF2B5EF4-FFF2-40B4-BE49-F238E27FC236}">
                <a16:creationId xmlns:a16="http://schemas.microsoft.com/office/drawing/2014/main" id="{C4F9AC67-3746-48C4-05F8-2D477B914478}"/>
              </a:ext>
            </a:extLst>
          </p:cNvPr>
          <p:cNvSpPr/>
          <p:nvPr/>
        </p:nvSpPr>
        <p:spPr>
          <a:xfrm>
            <a:off x="5615048" y="2394366"/>
            <a:ext cx="577516" cy="28813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BC43A982-BCD3-4E51-3EF0-98CDFFE057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7693" y="4569974"/>
            <a:ext cx="5026700" cy="1886140"/>
          </a:xfrm>
          <a:prstGeom prst="rect">
            <a:avLst/>
          </a:prstGeom>
          <a:ln>
            <a:solidFill>
              <a:srgbClr val="3B66B2"/>
            </a:solidFill>
          </a:ln>
        </p:spPr>
      </p:pic>
      <p:sp>
        <p:nvSpPr>
          <p:cNvPr id="19" name="箭头: 右 10">
            <a:extLst>
              <a:ext uri="{FF2B5EF4-FFF2-40B4-BE49-F238E27FC236}">
                <a16:creationId xmlns:a16="http://schemas.microsoft.com/office/drawing/2014/main" id="{FA2A3686-7AA8-A9B8-0432-66A161CCFADA}"/>
              </a:ext>
            </a:extLst>
          </p:cNvPr>
          <p:cNvSpPr/>
          <p:nvPr/>
        </p:nvSpPr>
        <p:spPr>
          <a:xfrm>
            <a:off x="5598696" y="4869967"/>
            <a:ext cx="577516" cy="28813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51883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BBF9D856-CCC3-0809-67A9-08A72CC63A87}"/>
              </a:ext>
            </a:extLst>
          </p:cNvPr>
          <p:cNvSpPr txBox="1"/>
          <p:nvPr/>
        </p:nvSpPr>
        <p:spPr>
          <a:xfrm>
            <a:off x="557602" y="472343"/>
            <a:ext cx="5218884" cy="441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多返回值</a:t>
            </a:r>
            <a:endParaRPr lang="en-US" altLang="zh-CN" sz="20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3B92721-E781-1F1B-9F1F-B006CF4A2AC5}"/>
              </a:ext>
            </a:extLst>
          </p:cNvPr>
          <p:cNvSpPr txBox="1"/>
          <p:nvPr/>
        </p:nvSpPr>
        <p:spPr>
          <a:xfrm>
            <a:off x="557602" y="1124493"/>
            <a:ext cx="10972800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0" i="0" dirty="0"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可以通过返回元组或其他可迭代值来从函数返回多个值。例如，下面的函数返回两个值</a:t>
            </a:r>
            <a:r>
              <a:rPr lang="en-US" altLang="zh-CN" sz="2000" b="0" i="0" dirty="0"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C5FC356-7AF8-59E1-3EF9-DB6EDE2B83AD}"/>
              </a:ext>
            </a:extLst>
          </p:cNvPr>
          <p:cNvSpPr txBox="1"/>
          <p:nvPr/>
        </p:nvSpPr>
        <p:spPr>
          <a:xfrm>
            <a:off x="573971" y="1834351"/>
            <a:ext cx="5281559" cy="3170099"/>
          </a:xfrm>
          <a:prstGeom prst="rect">
            <a:avLst/>
          </a:prstGeom>
          <a:solidFill>
            <a:schemeClr val="bg2"/>
          </a:solidFill>
          <a:ln>
            <a:solidFill>
              <a:srgbClr val="3B66B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rgbClr val="0000F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function</a:t>
            </a:r>
            <a:r>
              <a:rPr lang="en-US" altLang="zh-CN" sz="2000">
                <a:latin typeface="Consolas" panose="020B0609020204030204" pitchFamily="49" charset="0"/>
                <a:ea typeface="微软雅黑" panose="020B0503020204020204" pitchFamily="34" charset="-122"/>
              </a:rPr>
              <a:t> foo(a, b)</a:t>
            </a:r>
          </a:p>
          <a:p>
            <a:r>
              <a:rPr lang="en-US" altLang="zh-CN" sz="2000">
                <a:latin typeface="Consolas" panose="020B0609020204030204" pitchFamily="49" charset="0"/>
                <a:ea typeface="微软雅黑" panose="020B0503020204020204" pitchFamily="34" charset="-122"/>
              </a:rPr>
              <a:t>    a + b, a * b</a:t>
            </a:r>
          </a:p>
          <a:p>
            <a:r>
              <a:rPr lang="en-US" altLang="zh-CN" sz="2000">
                <a:solidFill>
                  <a:srgbClr val="9933F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end</a:t>
            </a:r>
          </a:p>
          <a:p>
            <a:endParaRPr lang="en-US" altLang="zh-CN" sz="200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00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 </a:t>
            </a:r>
            <a:r>
              <a:rPr lang="zh-CN" altLang="en-US" sz="200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如果在交互式会话中调用它，而没有在任何地方分配返回值，您将看到元组返回</a:t>
            </a:r>
            <a:endParaRPr lang="en-US" altLang="zh-CN" sz="20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000">
                <a:solidFill>
                  <a:srgbClr val="6633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foo</a:t>
            </a:r>
            <a:r>
              <a:rPr lang="en-US" altLang="zh-CN" sz="2000">
                <a:latin typeface="Consolas" panose="020B0609020204030204" pitchFamily="49" charset="0"/>
                <a:ea typeface="微软雅黑" panose="020B0503020204020204" pitchFamily="34" charset="-122"/>
              </a:rPr>
              <a:t>(2, 3)</a:t>
            </a:r>
          </a:p>
          <a:p>
            <a:endParaRPr lang="en-US" altLang="zh-CN" sz="20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00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 </a:t>
            </a:r>
            <a:r>
              <a:rPr lang="zh-CN" altLang="en-US" sz="200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将每个值提取到一个变量中</a:t>
            </a:r>
            <a:r>
              <a:rPr lang="en-US" altLang="zh-CN" sz="200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:</a:t>
            </a:r>
          </a:p>
          <a:p>
            <a:r>
              <a:rPr lang="en-US" altLang="zh-CN" sz="2000">
                <a:latin typeface="Consolas" panose="020B0609020204030204" pitchFamily="49" charset="0"/>
                <a:ea typeface="微软雅黑" panose="020B0503020204020204" pitchFamily="34" charset="-122"/>
              </a:rPr>
              <a:t>x, y = </a:t>
            </a:r>
            <a:r>
              <a:rPr lang="en-US" altLang="zh-CN" sz="2000">
                <a:solidFill>
                  <a:srgbClr val="6633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foo</a:t>
            </a:r>
            <a:r>
              <a:rPr lang="en-US" altLang="zh-CN" sz="2000">
                <a:latin typeface="Consolas" panose="020B0609020204030204" pitchFamily="49" charset="0"/>
                <a:ea typeface="微软雅黑" panose="020B0503020204020204" pitchFamily="34" charset="-122"/>
              </a:rPr>
              <a:t>(2, 3)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3E6A08E-D17D-45DD-4DCE-4D5D1B5D8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6524" y="1794540"/>
            <a:ext cx="4823878" cy="2994920"/>
          </a:xfrm>
          <a:prstGeom prst="rect">
            <a:avLst/>
          </a:prstGeom>
          <a:ln>
            <a:solidFill>
              <a:srgbClr val="3B66B2"/>
            </a:solidFill>
          </a:ln>
        </p:spPr>
      </p:pic>
      <p:sp>
        <p:nvSpPr>
          <p:cNvPr id="10" name="箭头: 右 6">
            <a:extLst>
              <a:ext uri="{FF2B5EF4-FFF2-40B4-BE49-F238E27FC236}">
                <a16:creationId xmlns:a16="http://schemas.microsoft.com/office/drawing/2014/main" id="{DA3CBF7C-3F41-F759-449F-7B33EAEFF292}"/>
              </a:ext>
            </a:extLst>
          </p:cNvPr>
          <p:cNvSpPr/>
          <p:nvPr/>
        </p:nvSpPr>
        <p:spPr>
          <a:xfrm>
            <a:off x="5992269" y="2967558"/>
            <a:ext cx="577516" cy="28813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8261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BBF9D856-CCC3-0809-67A9-08A72CC63A87}"/>
              </a:ext>
            </a:extLst>
          </p:cNvPr>
          <p:cNvSpPr txBox="1"/>
          <p:nvPr/>
        </p:nvSpPr>
        <p:spPr>
          <a:xfrm>
            <a:off x="626961" y="219646"/>
            <a:ext cx="5218884" cy="441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向量化</a:t>
            </a:r>
            <a:endParaRPr lang="en-US" altLang="zh-CN" sz="20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3B92721-E781-1F1B-9F1F-B006CF4A2AC5}"/>
              </a:ext>
            </a:extLst>
          </p:cNvPr>
          <p:cNvSpPr txBox="1"/>
          <p:nvPr/>
        </p:nvSpPr>
        <p:spPr>
          <a:xfrm>
            <a:off x="580751" y="862834"/>
            <a:ext cx="10972800" cy="1884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科学计算语言中，通常会有函数的「向量化」版本，这种语法便于数据处理，但在其它语言中，向量化通常也是性能所需要的：如果循环很慢，函数的「向量化」版本可以调用由低级语言编写的、快速的库代码。任何 </a:t>
            </a:r>
            <a:r>
              <a:rPr lang="en-US" altLang="zh-CN" sz="20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Julia </a:t>
            </a:r>
            <a:r>
              <a:rPr lang="zh-CN" altLang="en-US" sz="20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 </a:t>
            </a:r>
            <a:r>
              <a:rPr lang="en-US" altLang="zh-CN" sz="20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 </a:t>
            </a:r>
            <a:r>
              <a:rPr lang="zh-CN" altLang="en-US" sz="20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能够以元素方式作用于任何数组（或者其它集合），这通过语法 </a:t>
            </a:r>
            <a:r>
              <a:rPr lang="en-US" altLang="zh-CN" sz="20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f.(A) </a:t>
            </a:r>
            <a:r>
              <a:rPr lang="zh-CN" altLang="en-US" sz="20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实现。例如，</a:t>
            </a:r>
            <a:r>
              <a:rPr lang="en-US" altLang="zh-CN" sz="20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sin </a:t>
            </a:r>
            <a:r>
              <a:rPr lang="zh-CN" altLang="en-US" sz="20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可以作用于向量 </a:t>
            </a:r>
            <a:r>
              <a:rPr lang="en-US" altLang="zh-CN" sz="20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zh-CN" altLang="en-US" sz="20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中的所有元素：</a:t>
            </a:r>
            <a:endParaRPr lang="en-US" altLang="zh-CN" sz="2000" dirty="0">
              <a:solidFill>
                <a:srgbClr val="2222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EBC9517-EFD3-35DD-14DA-2703B18ED5F5}"/>
              </a:ext>
            </a:extLst>
          </p:cNvPr>
          <p:cNvSpPr txBox="1"/>
          <p:nvPr/>
        </p:nvSpPr>
        <p:spPr>
          <a:xfrm>
            <a:off x="626961" y="3094007"/>
            <a:ext cx="10972800" cy="224676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s-ES" altLang="zh-CN" sz="2000" dirty="0">
                <a:solidFill>
                  <a:schemeClr val="accent6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julia&gt; </a:t>
            </a:r>
            <a:r>
              <a:rPr lang="es-ES" altLang="zh-CN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A = [1.0, 2.0, 3.0];</a:t>
            </a:r>
          </a:p>
          <a:p>
            <a:endParaRPr lang="es-ES" altLang="zh-CN" sz="2000" dirty="0">
              <a:solidFill>
                <a:schemeClr val="accent6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s-ES" altLang="zh-CN" sz="2000" dirty="0">
                <a:solidFill>
                  <a:schemeClr val="accent6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julia&gt; </a:t>
            </a:r>
            <a:r>
              <a:rPr lang="es-ES" altLang="zh-CN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sin.(A)</a:t>
            </a:r>
          </a:p>
          <a:p>
            <a:r>
              <a:rPr lang="es-ES" altLang="zh-CN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3-element Vector{Float64}:</a:t>
            </a:r>
          </a:p>
          <a:p>
            <a:r>
              <a:rPr lang="es-ES" altLang="zh-CN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 0.8414709848078965</a:t>
            </a:r>
          </a:p>
          <a:p>
            <a:r>
              <a:rPr lang="es-ES" altLang="zh-CN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 0.9092974268256817</a:t>
            </a:r>
          </a:p>
          <a:p>
            <a:r>
              <a:rPr lang="es-ES" altLang="zh-CN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 0.1411200080598672</a:t>
            </a:r>
          </a:p>
        </p:txBody>
      </p:sp>
    </p:spTree>
    <p:extLst>
      <p:ext uri="{BB962C8B-B14F-4D97-AF65-F5344CB8AC3E}">
        <p14:creationId xmlns:p14="http://schemas.microsoft.com/office/powerpoint/2010/main" val="36095690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72005" y="208345"/>
            <a:ext cx="5949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6. Julia</a:t>
            </a:r>
            <a:r>
              <a:rPr lang="zh-CN" altLang="en-US" sz="2400" b="1" dirty="0" smtClean="0"/>
              <a:t>语言与</a:t>
            </a:r>
            <a:r>
              <a:rPr lang="en-US" altLang="zh-CN" sz="2400" b="1" dirty="0" err="1" smtClean="0"/>
              <a:t>Matlab</a:t>
            </a:r>
            <a:r>
              <a:rPr lang="zh-CN" altLang="en-US" sz="2400" b="1" dirty="0" smtClean="0"/>
              <a:t>的差异：数值</a:t>
            </a:r>
            <a:endParaRPr lang="zh-CN" altLang="en-US" sz="2400" b="1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EC62B6E-9106-B156-CAD9-725EE095F2CF}"/>
              </a:ext>
            </a:extLst>
          </p:cNvPr>
          <p:cNvSpPr/>
          <p:nvPr/>
        </p:nvSpPr>
        <p:spPr>
          <a:xfrm>
            <a:off x="623390" y="803239"/>
            <a:ext cx="11017224" cy="1312568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Julia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中，没有小数点的数字字面量会</a:t>
            </a: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创建整数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而不是浮点数。</a:t>
            </a:r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Julia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中，复数虚部为 </a:t>
            </a:r>
            <a:r>
              <a:rPr lang="en-US" altLang="zh-CN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，而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MATLAB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中为 </a:t>
            </a:r>
            <a:r>
              <a:rPr lang="en-US" altLang="zh-CN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 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 </a:t>
            </a:r>
            <a:r>
              <a:rPr lang="en-US" altLang="zh-CN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9769641-EE5E-4855-4194-A563C94B3D75}"/>
              </a:ext>
            </a:extLst>
          </p:cNvPr>
          <p:cNvSpPr/>
          <p:nvPr/>
        </p:nvSpPr>
        <p:spPr>
          <a:xfrm>
            <a:off x="623390" y="2636911"/>
            <a:ext cx="5005619" cy="4111129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a=-</a:t>
            </a:r>
            <a:r>
              <a:rPr lang="en-US" altLang="zh-CN" sz="17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altLang="zh-CN" sz="17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70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lang="en-US" altLang="zh-CN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(a) </a:t>
            </a:r>
            <a:r>
              <a:rPr lang="en-US" altLang="zh-CN" sz="17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Int64</a:t>
            </a:r>
            <a:endParaRPr lang="en-US" altLang="zh-CN" sz="17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zh-CN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7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7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报错</a:t>
            </a:r>
            <a:endParaRPr lang="zh-CN" altLang="en-US" sz="17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7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^a</a:t>
            </a:r>
          </a:p>
          <a:p>
            <a:r>
              <a:rPr lang="en-US" altLang="zh-CN" sz="17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#=</a:t>
            </a:r>
            <a:endParaRPr lang="en-US" altLang="zh-CN" sz="17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7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ERROR: </a:t>
            </a:r>
            <a:r>
              <a:rPr lang="en-US" altLang="zh-CN" sz="170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DomainError</a:t>
            </a:r>
            <a:r>
              <a:rPr lang="en-US" altLang="zh-CN" sz="17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with -1:</a:t>
            </a:r>
            <a:endParaRPr lang="en-US" altLang="zh-CN" sz="17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7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Cannot raise an integer x to a negative power -1.</a:t>
            </a:r>
            <a:endParaRPr lang="en-US" altLang="zh-CN" sz="17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7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=#</a:t>
            </a:r>
            <a:endParaRPr lang="en-US" altLang="zh-CN" sz="17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zh-CN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7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ok</a:t>
            </a:r>
            <a:endParaRPr lang="en-US" altLang="zh-CN" sz="17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7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^</a:t>
            </a:r>
            <a:r>
              <a:rPr lang="en-US" altLang="zh-CN" sz="170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zh-CN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(a)</a:t>
            </a:r>
          </a:p>
          <a:p>
            <a:endParaRPr lang="en-US" altLang="zh-CN" sz="17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7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b = </a:t>
            </a:r>
            <a:r>
              <a:rPr lang="en-US" altLang="zh-CN" sz="17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7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zh-CN" sz="17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im</a:t>
            </a:r>
            <a:endParaRPr lang="en-US" altLang="zh-CN" sz="17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zh-CN" altLang="en-US" sz="17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7D245A7-AA60-003D-4AAF-77F75D06A919}"/>
              </a:ext>
            </a:extLst>
          </p:cNvPr>
          <p:cNvSpPr/>
          <p:nvPr/>
        </p:nvSpPr>
        <p:spPr>
          <a:xfrm>
            <a:off x="6551243" y="2636911"/>
            <a:ext cx="5077624" cy="4111129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70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=-</a:t>
            </a:r>
            <a:r>
              <a:rPr lang="en-US" altLang="zh-CN" sz="17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altLang="zh-CN" sz="17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70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70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zh-CN" sz="17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% 'double'</a:t>
            </a:r>
            <a:endParaRPr lang="en-US" altLang="zh-CN" sz="17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zh-CN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7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% ok</a:t>
            </a:r>
            <a:endParaRPr lang="en-US" altLang="zh-CN" sz="17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7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^</a:t>
            </a:r>
            <a:r>
              <a:rPr lang="en-US" altLang="zh-CN" sz="170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endParaRPr lang="en-US" altLang="zh-CN" sz="17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zh-CN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7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% </a:t>
            </a:r>
            <a:r>
              <a:rPr lang="zh-CN" altLang="en-US" sz="17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报错</a:t>
            </a:r>
            <a:endParaRPr lang="zh-CN" altLang="en-US" sz="17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70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70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int64</a:t>
            </a:r>
            <a:r>
              <a:rPr lang="en-US" altLang="zh-CN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(-</a:t>
            </a:r>
            <a:r>
              <a:rPr lang="en-US" altLang="zh-CN" sz="17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7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^</a:t>
            </a:r>
            <a:r>
              <a:rPr lang="en-US" altLang="zh-CN" sz="170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endParaRPr lang="en-US" altLang="zh-CN" sz="17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7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% Error using  .^ </a:t>
            </a:r>
            <a:endParaRPr lang="en-US" altLang="zh-CN" sz="17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7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% Integers can only be raised to positive integral powers.</a:t>
            </a:r>
          </a:p>
          <a:p>
            <a:endParaRPr lang="en-US" altLang="zh-CN" sz="17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altLang="zh-CN" sz="17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b = </a:t>
            </a:r>
            <a:r>
              <a:rPr lang="en-US" altLang="zh-CN" sz="17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7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zh-CN" sz="17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endParaRPr lang="en-US" altLang="zh-CN" sz="17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700" dirty="0">
                <a:solidFill>
                  <a:schemeClr val="tx1"/>
                </a:solidFill>
                <a:latin typeface="Consolas" panose="020B0609020204030204" pitchFamily="49" charset="0"/>
              </a:rPr>
              <a:t>b = </a:t>
            </a:r>
            <a:r>
              <a:rPr lang="en-US" altLang="zh-CN" sz="17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700" dirty="0">
                <a:solidFill>
                  <a:schemeClr val="tx1"/>
                </a:solidFill>
                <a:latin typeface="Consolas" panose="020B0609020204030204" pitchFamily="49" charset="0"/>
              </a:rPr>
              <a:t> + j</a:t>
            </a:r>
            <a:endParaRPr lang="en-US" altLang="zh-CN" sz="17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Julia 函数 (function) 由多个方法 (method) 共同定义，多重派发调用最匹配的方法定义">
            <a:extLst>
              <a:ext uri="{FF2B5EF4-FFF2-40B4-BE49-F238E27FC236}">
                <a16:creationId xmlns:a16="http://schemas.microsoft.com/office/drawing/2014/main" id="{C9A3DC9C-8921-E4BA-04DC-69FCA67F9014}"/>
              </a:ext>
            </a:extLst>
          </p:cNvPr>
          <p:cNvSpPr txBox="1"/>
          <p:nvPr/>
        </p:nvSpPr>
        <p:spPr>
          <a:xfrm>
            <a:off x="623390" y="2298358"/>
            <a:ext cx="936105" cy="338554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r>
              <a:rPr lang="en-US" altLang="zh-CN" sz="1600">
                <a:solidFill>
                  <a:srgbClr val="146DB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Julia</a:t>
            </a:r>
            <a:endParaRPr sz="1600">
              <a:solidFill>
                <a:srgbClr val="146DB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Julia 函数 (function) 由多个方法 (method) 共同定义，多重派发调用最匹配的方法定义">
            <a:extLst>
              <a:ext uri="{FF2B5EF4-FFF2-40B4-BE49-F238E27FC236}">
                <a16:creationId xmlns:a16="http://schemas.microsoft.com/office/drawing/2014/main" id="{ED8D5058-B42C-14E5-FA0E-42D3F0E0C14F}"/>
              </a:ext>
            </a:extLst>
          </p:cNvPr>
          <p:cNvSpPr txBox="1"/>
          <p:nvPr/>
        </p:nvSpPr>
        <p:spPr>
          <a:xfrm>
            <a:off x="6551243" y="2298358"/>
            <a:ext cx="1128933" cy="338554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defPPr>
              <a:defRPr lang="zh-CN"/>
            </a:defPPr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1600">
                <a:solidFill>
                  <a:srgbClr val="146DBD"/>
                </a:solidFill>
              </a:rPr>
              <a:t>MATLAB</a:t>
            </a:r>
            <a:endParaRPr sz="1600">
              <a:solidFill>
                <a:srgbClr val="146D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038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72005" y="208345"/>
            <a:ext cx="5949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6. Julia</a:t>
            </a:r>
            <a:r>
              <a:rPr lang="zh-CN" altLang="en-US" sz="2400" b="1" dirty="0" smtClean="0"/>
              <a:t>语言与</a:t>
            </a:r>
            <a:r>
              <a:rPr lang="en-US" altLang="zh-CN" sz="2400" b="1" dirty="0" err="1" smtClean="0"/>
              <a:t>Matlab</a:t>
            </a:r>
            <a:r>
              <a:rPr lang="zh-CN" altLang="en-US" sz="2400" b="1" dirty="0" smtClean="0"/>
              <a:t>的差异：数组</a:t>
            </a:r>
            <a:endParaRPr lang="zh-CN" altLang="en-US" sz="2400" b="1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EC62B6E-9106-B156-CAD9-725EE095F2CF}"/>
              </a:ext>
            </a:extLst>
          </p:cNvPr>
          <p:cNvSpPr/>
          <p:nvPr/>
        </p:nvSpPr>
        <p:spPr>
          <a:xfrm>
            <a:off x="623390" y="803239"/>
            <a:ext cx="11017224" cy="1312568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一维数组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Julia </a:t>
            </a: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拥有真正的一维数组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，列向量的大小为 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，而不是 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Nx1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9769641-EE5E-4855-4194-A563C94B3D75}"/>
              </a:ext>
            </a:extLst>
          </p:cNvPr>
          <p:cNvSpPr/>
          <p:nvPr/>
        </p:nvSpPr>
        <p:spPr>
          <a:xfrm>
            <a:off x="623390" y="2636912"/>
            <a:ext cx="5005619" cy="3744416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= [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zh-CN" sz="20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1×3 </a:t>
            </a:r>
            <a:r>
              <a:rPr lang="zh-CN" altLang="en-US" sz="20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矩阵</a:t>
            </a:r>
            <a:endParaRPr lang="zh-CN" altLang="en-US" sz="20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zh-CN" alt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 = [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zh-CN" sz="20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20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向量</a:t>
            </a:r>
            <a:endParaRPr lang="zh-CN" altLang="en-US" sz="20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zh-CN" alt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 = [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zh-CN" sz="20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20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向量</a:t>
            </a:r>
            <a:endParaRPr lang="zh-CN" altLang="en-US" sz="20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zh-CN" alt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 = [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;;]</a:t>
            </a:r>
          </a:p>
          <a:p>
            <a:r>
              <a:rPr lang="en-US" altLang="zh-CN" sz="20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3x1 </a:t>
            </a:r>
            <a:r>
              <a:rPr lang="zh-CN" altLang="en-US" sz="20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矩阵</a:t>
            </a:r>
            <a:endParaRPr lang="zh-CN" altLang="en-US" sz="20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7D245A7-AA60-003D-4AAF-77F75D06A919}"/>
              </a:ext>
            </a:extLst>
          </p:cNvPr>
          <p:cNvSpPr/>
          <p:nvPr/>
        </p:nvSpPr>
        <p:spPr>
          <a:xfrm>
            <a:off x="6551243" y="2636912"/>
            <a:ext cx="5077624" cy="3744416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2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zh-CN" sz="20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% 1x3 </a:t>
            </a:r>
            <a:r>
              <a:rPr lang="zh-CN" altLang="en-US" sz="20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矩阵</a:t>
            </a:r>
            <a:endParaRPr lang="zh-CN" altLang="en-US" sz="20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zh-CN" alt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zh-CN" sz="20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% 1x3 </a:t>
            </a:r>
            <a:r>
              <a:rPr lang="zh-CN" altLang="en-US" sz="20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矩阵</a:t>
            </a:r>
            <a:endParaRPr lang="zh-CN" altLang="en-US" sz="20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zh-CN" alt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zh-CN" sz="20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% 3x1 </a:t>
            </a:r>
            <a:r>
              <a:rPr lang="zh-CN" altLang="en-US" sz="20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矩阵</a:t>
            </a:r>
            <a:endParaRPr lang="zh-CN" altLang="en-US" sz="20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Julia 函数 (function) 由多个方法 (method) 共同定义，多重派发调用最匹配的方法定义">
            <a:extLst>
              <a:ext uri="{FF2B5EF4-FFF2-40B4-BE49-F238E27FC236}">
                <a16:creationId xmlns:a16="http://schemas.microsoft.com/office/drawing/2014/main" id="{C9A3DC9C-8921-E4BA-04DC-69FCA67F9014}"/>
              </a:ext>
            </a:extLst>
          </p:cNvPr>
          <p:cNvSpPr txBox="1"/>
          <p:nvPr/>
        </p:nvSpPr>
        <p:spPr>
          <a:xfrm>
            <a:off x="623390" y="2298358"/>
            <a:ext cx="936105" cy="338554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r>
              <a:rPr lang="en-US" altLang="zh-CN" sz="1600">
                <a:solidFill>
                  <a:srgbClr val="146DB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Julia</a:t>
            </a:r>
            <a:endParaRPr sz="1600">
              <a:solidFill>
                <a:srgbClr val="146DB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Julia 函数 (function) 由多个方法 (method) 共同定义，多重派发调用最匹配的方法定义">
            <a:extLst>
              <a:ext uri="{FF2B5EF4-FFF2-40B4-BE49-F238E27FC236}">
                <a16:creationId xmlns:a16="http://schemas.microsoft.com/office/drawing/2014/main" id="{ED8D5058-B42C-14E5-FA0E-42D3F0E0C14F}"/>
              </a:ext>
            </a:extLst>
          </p:cNvPr>
          <p:cNvSpPr txBox="1"/>
          <p:nvPr/>
        </p:nvSpPr>
        <p:spPr>
          <a:xfrm>
            <a:off x="6551243" y="2298358"/>
            <a:ext cx="1128933" cy="338554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defPPr>
              <a:defRPr lang="zh-CN"/>
            </a:defPPr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1600">
                <a:solidFill>
                  <a:srgbClr val="146DBD"/>
                </a:solidFill>
              </a:rPr>
              <a:t>MATLAB</a:t>
            </a:r>
            <a:endParaRPr sz="1600">
              <a:solidFill>
                <a:srgbClr val="146D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36358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9EC62B6E-9106-B156-CAD9-725EE095F2CF}"/>
              </a:ext>
            </a:extLst>
          </p:cNvPr>
          <p:cNvSpPr/>
          <p:nvPr/>
        </p:nvSpPr>
        <p:spPr>
          <a:xfrm>
            <a:off x="623390" y="803239"/>
            <a:ext cx="11017224" cy="1312568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一维数组：</a:t>
            </a:r>
            <a:r>
              <a:rPr lang="en-US" altLang="zh-CN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Julia </a:t>
            </a:r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拥有真正的一维数组，列向量的大小为 </a:t>
            </a:r>
            <a:r>
              <a:rPr lang="en-US" altLang="zh-CN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，而不是 </a:t>
            </a:r>
            <a:r>
              <a:rPr lang="en-US" altLang="zh-CN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Nx1</a:t>
            </a:r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数组索引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Julia 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数组使用方括号 </a:t>
            </a:r>
            <a:r>
              <a:rPr lang="en-US" altLang="zh-CN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A[i,j]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进行索引，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MATLAB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 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A(i,j) 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进行索引。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9769641-EE5E-4855-4194-A563C94B3D75}"/>
              </a:ext>
            </a:extLst>
          </p:cNvPr>
          <p:cNvSpPr/>
          <p:nvPr/>
        </p:nvSpPr>
        <p:spPr>
          <a:xfrm>
            <a:off x="623390" y="2636912"/>
            <a:ext cx="5005619" cy="3744416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a=Float64[</a:t>
            </a:r>
            <a:r>
              <a:rPr lang="en-US" altLang="zh-CN" sz="20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CN" sz="20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zh-CN" sz="20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#=</a:t>
            </a:r>
            <a:endParaRPr lang="en-US" altLang="zh-CN" sz="20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2×3 Matrix{Float64}:</a:t>
            </a:r>
            <a:endParaRPr lang="en-US" altLang="zh-CN" sz="20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1.0  2.0  3.0</a:t>
            </a:r>
            <a:endParaRPr lang="en-US" altLang="zh-CN" sz="20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4.0  5.0  6.0</a:t>
            </a:r>
            <a:endParaRPr lang="en-US" altLang="zh-CN" sz="20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=#</a:t>
            </a:r>
            <a:endParaRPr lang="en-US" altLang="zh-CN" sz="20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zh-C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a[</a:t>
            </a:r>
            <a:r>
              <a:rPr lang="en-US" altLang="zh-CN" sz="20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20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zh-CN" sz="20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5.0</a:t>
            </a:r>
            <a:endParaRPr lang="en-US" altLang="zh-CN" sz="20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7D245A7-AA60-003D-4AAF-77F75D06A919}"/>
              </a:ext>
            </a:extLst>
          </p:cNvPr>
          <p:cNvSpPr/>
          <p:nvPr/>
        </p:nvSpPr>
        <p:spPr>
          <a:xfrm>
            <a:off x="6551243" y="2636912"/>
            <a:ext cx="5077624" cy="3744416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altLang="zh-CN" sz="200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pt-BR" altLang="zh-CN" sz="20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lang="pt-BR" altLang="zh-CN" sz="200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altLang="zh-CN" sz="20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altLang="zh-CN" sz="200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altLang="zh-CN" sz="20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altLang="zh-CN" sz="200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pt-BR" altLang="zh-CN" sz="20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pt-BR" altLang="zh-CN" sz="200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pt-BR" altLang="zh-CN" sz="20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altLang="zh-CN" sz="200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pt-BR" altLang="zh-CN" sz="20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altLang="zh-CN" sz="200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pt-BR" altLang="zh-CN" sz="20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pt-BR" altLang="zh-CN" sz="200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% a =</a:t>
            </a:r>
            <a:endParaRPr lang="pt-BR" altLang="zh-CN" sz="200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altLang="zh-CN" sz="200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%     1   2   3</a:t>
            </a:r>
            <a:endParaRPr lang="pt-BR" altLang="zh-CN" sz="200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altLang="zh-CN" sz="200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%     4   5   6</a:t>
            </a:r>
            <a:endParaRPr lang="pt-BR" altLang="zh-CN" sz="200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altLang="zh-CN" sz="20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pt-BR" altLang="zh-CN" sz="20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altLang="zh-CN" sz="200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pt-BR" altLang="zh-CN" sz="20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altLang="zh-CN" sz="200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altLang="zh-CN" sz="20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altLang="zh-CN" sz="200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altLang="zh-CN" sz="20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altLang="zh-CN" sz="200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% 5</a:t>
            </a:r>
            <a:endParaRPr lang="pt-BR" altLang="zh-CN" sz="200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Julia 函数 (function) 由多个方法 (method) 共同定义，多重派发调用最匹配的方法定义">
            <a:extLst>
              <a:ext uri="{FF2B5EF4-FFF2-40B4-BE49-F238E27FC236}">
                <a16:creationId xmlns:a16="http://schemas.microsoft.com/office/drawing/2014/main" id="{C9A3DC9C-8921-E4BA-04DC-69FCA67F9014}"/>
              </a:ext>
            </a:extLst>
          </p:cNvPr>
          <p:cNvSpPr txBox="1"/>
          <p:nvPr/>
        </p:nvSpPr>
        <p:spPr>
          <a:xfrm>
            <a:off x="623390" y="2298358"/>
            <a:ext cx="936105" cy="338554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r>
              <a:rPr lang="en-US" altLang="zh-CN" sz="1600">
                <a:solidFill>
                  <a:srgbClr val="146DB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Julia</a:t>
            </a:r>
            <a:endParaRPr sz="1600">
              <a:solidFill>
                <a:srgbClr val="146DB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Julia 函数 (function) 由多个方法 (method) 共同定义，多重派发调用最匹配的方法定义">
            <a:extLst>
              <a:ext uri="{FF2B5EF4-FFF2-40B4-BE49-F238E27FC236}">
                <a16:creationId xmlns:a16="http://schemas.microsoft.com/office/drawing/2014/main" id="{ED8D5058-B42C-14E5-FA0E-42D3F0E0C14F}"/>
              </a:ext>
            </a:extLst>
          </p:cNvPr>
          <p:cNvSpPr txBox="1"/>
          <p:nvPr/>
        </p:nvSpPr>
        <p:spPr>
          <a:xfrm>
            <a:off x="6551243" y="2298358"/>
            <a:ext cx="1128933" cy="338554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defPPr>
              <a:defRPr lang="zh-CN"/>
            </a:defPPr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1600">
                <a:solidFill>
                  <a:srgbClr val="146DBD"/>
                </a:solidFill>
              </a:rPr>
              <a:t>MATLAB</a:t>
            </a:r>
            <a:endParaRPr sz="1600">
              <a:solidFill>
                <a:srgbClr val="146DBD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72005" y="208345"/>
            <a:ext cx="5949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6. Julia</a:t>
            </a:r>
            <a:r>
              <a:rPr lang="zh-CN" altLang="en-US" sz="2400" b="1" dirty="0" smtClean="0"/>
              <a:t>语言与</a:t>
            </a:r>
            <a:r>
              <a:rPr lang="en-US" altLang="zh-CN" sz="2400" b="1" dirty="0" err="1" smtClean="0"/>
              <a:t>Matlab</a:t>
            </a:r>
            <a:r>
              <a:rPr lang="zh-CN" altLang="en-US" sz="2400" b="1" dirty="0" smtClean="0"/>
              <a:t>的差异：数组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7492067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9769641-EE5E-4855-4194-A563C94B3D75}"/>
              </a:ext>
            </a:extLst>
          </p:cNvPr>
          <p:cNvSpPr/>
          <p:nvPr/>
        </p:nvSpPr>
        <p:spPr>
          <a:xfrm>
            <a:off x="623390" y="2636912"/>
            <a:ext cx="5005619" cy="3744416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 [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zh-CN" sz="20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1×6 Matrix{Int64}</a:t>
            </a:r>
            <a:endParaRPr lang="en-US" altLang="zh-CN" sz="20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zh-CN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0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20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提取部分元素，返回向量</a:t>
            </a:r>
            <a:endParaRPr lang="zh-CN" altLang="en-US" sz="20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px = x[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zh-CN" sz="20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5-element Vector{Int64}</a:t>
            </a:r>
            <a:endParaRPr lang="en-US" altLang="zh-CN" sz="20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zh-CN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0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20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该用法与</a:t>
            </a:r>
            <a:r>
              <a:rPr lang="en-US" altLang="zh-CN" sz="20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MATLAB</a:t>
            </a:r>
            <a:r>
              <a:rPr lang="zh-CN" altLang="en-US" sz="20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的</a:t>
            </a:r>
            <a:r>
              <a:rPr lang="en-US" altLang="zh-CN" sz="20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x(2:end)</a:t>
            </a:r>
            <a:r>
              <a:rPr lang="zh-CN" altLang="en-US" sz="20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或</a:t>
            </a:r>
            <a:r>
              <a:rPr lang="en-US" altLang="zh-CN" sz="20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x(:,2:end)</a:t>
            </a:r>
            <a:r>
              <a:rPr lang="zh-CN" altLang="en-US" sz="20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等价</a:t>
            </a:r>
            <a:endParaRPr lang="zh-CN" altLang="en-US" sz="20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0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px = x[:, </a:t>
            </a:r>
            <a:r>
              <a:rPr lang="en-US" altLang="zh-CN" sz="2000" b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20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sz="2000" b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altLang="zh-CN" sz="20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zh-CN" sz="20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1×5 Matrix{Int64}</a:t>
            </a:r>
            <a:endParaRPr lang="zh-CN" altLang="en-US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7D245A7-AA60-003D-4AAF-77F75D06A919}"/>
              </a:ext>
            </a:extLst>
          </p:cNvPr>
          <p:cNvSpPr/>
          <p:nvPr/>
        </p:nvSpPr>
        <p:spPr>
          <a:xfrm>
            <a:off x="6551243" y="2636912"/>
            <a:ext cx="5077624" cy="3744416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2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zh-CN" sz="20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% 1x6 </a:t>
            </a:r>
            <a:r>
              <a:rPr lang="zh-CN" altLang="en-US" sz="20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矩阵</a:t>
            </a:r>
            <a:endParaRPr lang="zh-CN" altLang="en-US" sz="20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zh-CN" alt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2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sz="2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0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% 1x5 </a:t>
            </a:r>
            <a:r>
              <a:rPr lang="zh-CN" altLang="en-US" sz="20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矩阵</a:t>
            </a:r>
            <a:endParaRPr lang="zh-CN" altLang="en-US" sz="20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zh-CN" alt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px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2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(:,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sz="2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0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% 1x5 </a:t>
            </a:r>
            <a:r>
              <a:rPr lang="zh-CN" altLang="en-US" sz="20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矩阵</a:t>
            </a:r>
            <a:endParaRPr lang="zh-CN" altLang="en-US" sz="20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sz="20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Julia 函数 (function) 由多个方法 (method) 共同定义，多重派发调用最匹配的方法定义">
            <a:extLst>
              <a:ext uri="{FF2B5EF4-FFF2-40B4-BE49-F238E27FC236}">
                <a16:creationId xmlns:a16="http://schemas.microsoft.com/office/drawing/2014/main" id="{C9A3DC9C-8921-E4BA-04DC-69FCA67F9014}"/>
              </a:ext>
            </a:extLst>
          </p:cNvPr>
          <p:cNvSpPr txBox="1"/>
          <p:nvPr/>
        </p:nvSpPr>
        <p:spPr>
          <a:xfrm>
            <a:off x="623390" y="2298358"/>
            <a:ext cx="936105" cy="338554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r>
              <a:rPr lang="en-US" altLang="zh-CN" sz="1600">
                <a:solidFill>
                  <a:srgbClr val="146DB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Julia</a:t>
            </a:r>
            <a:endParaRPr sz="1600">
              <a:solidFill>
                <a:srgbClr val="146DB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Julia 函数 (function) 由多个方法 (method) 共同定义，多重派发调用最匹配的方法定义">
            <a:extLst>
              <a:ext uri="{FF2B5EF4-FFF2-40B4-BE49-F238E27FC236}">
                <a16:creationId xmlns:a16="http://schemas.microsoft.com/office/drawing/2014/main" id="{ED8D5058-B42C-14E5-FA0E-42D3F0E0C14F}"/>
              </a:ext>
            </a:extLst>
          </p:cNvPr>
          <p:cNvSpPr txBox="1"/>
          <p:nvPr/>
        </p:nvSpPr>
        <p:spPr>
          <a:xfrm>
            <a:off x="6551243" y="2298358"/>
            <a:ext cx="1128933" cy="338554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defPPr>
              <a:defRPr lang="zh-CN"/>
            </a:defPPr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1600">
                <a:solidFill>
                  <a:srgbClr val="146DBD"/>
                </a:solidFill>
              </a:rPr>
              <a:t>MATLAB</a:t>
            </a:r>
            <a:endParaRPr sz="1600">
              <a:solidFill>
                <a:srgbClr val="146DBD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574AC74-8A74-A4CD-852A-483A4CDC461D}"/>
              </a:ext>
            </a:extLst>
          </p:cNvPr>
          <p:cNvSpPr/>
          <p:nvPr/>
        </p:nvSpPr>
        <p:spPr>
          <a:xfrm>
            <a:off x="623390" y="803239"/>
            <a:ext cx="11017224" cy="1312568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一维数组：</a:t>
            </a:r>
            <a:r>
              <a:rPr lang="en-US" altLang="zh-CN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Julia </a:t>
            </a:r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拥有真正的一维数组，列向量的大小为 </a:t>
            </a:r>
            <a:r>
              <a:rPr lang="en-US" altLang="zh-CN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，而不是 </a:t>
            </a:r>
            <a:r>
              <a:rPr lang="en-US" altLang="zh-CN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Nx1</a:t>
            </a:r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数组索引：</a:t>
            </a:r>
            <a:r>
              <a:rPr lang="en-US" altLang="zh-CN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Julia </a:t>
            </a:r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数组使用方括号 </a:t>
            </a:r>
            <a:r>
              <a:rPr lang="en-US" altLang="zh-CN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A[i,j] </a:t>
            </a:r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进行索引，</a:t>
            </a:r>
            <a:r>
              <a:rPr lang="en-US" altLang="zh-CN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MATLAB</a:t>
            </a:r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 </a:t>
            </a:r>
            <a:r>
              <a:rPr lang="en-US" altLang="zh-CN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A(i,j) </a:t>
            </a:r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进行索引。</a:t>
            </a:r>
            <a:endParaRPr lang="en-US" altLang="zh-CN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数组切片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Julia 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对行向量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(1xN)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提取部分元素，可能返回向量。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272005" y="208345"/>
            <a:ext cx="5949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6. Julia</a:t>
            </a:r>
            <a:r>
              <a:rPr lang="zh-CN" altLang="en-US" sz="2400" b="1" dirty="0" smtClean="0"/>
              <a:t>语言与</a:t>
            </a:r>
            <a:r>
              <a:rPr lang="en-US" altLang="zh-CN" sz="2400" b="1" dirty="0" err="1" smtClean="0"/>
              <a:t>Matlab</a:t>
            </a:r>
            <a:r>
              <a:rPr lang="zh-CN" altLang="en-US" sz="2400" b="1" dirty="0" smtClean="0"/>
              <a:t>的差异：数组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931836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F70F7C57-C9C4-EDE4-4C62-D99CF3D44561}"/>
              </a:ext>
            </a:extLst>
          </p:cNvPr>
          <p:cNvSpPr txBox="1"/>
          <p:nvPr/>
        </p:nvSpPr>
        <p:spPr>
          <a:xfrm>
            <a:off x="376539" y="362818"/>
            <a:ext cx="705440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2000" b="1" dirty="0"/>
              <a:t>激活方式：</a:t>
            </a:r>
            <a:endParaRPr lang="en-US" altLang="zh-CN" sz="2000" b="1" dirty="0"/>
          </a:p>
          <a:p>
            <a:pPr>
              <a:spcBef>
                <a:spcPts val="600"/>
              </a:spcBef>
            </a:pPr>
            <a:r>
              <a:rPr lang="zh-CN" altLang="en-US" sz="2000" b="1" dirty="0">
                <a:solidFill>
                  <a:srgbClr val="C00000"/>
                </a:solidFill>
              </a:rPr>
              <a:t>个人：通过学校邮箱注册账号激活</a:t>
            </a:r>
            <a:endParaRPr lang="en-US" altLang="zh-CN" sz="2000" b="1" dirty="0">
              <a:solidFill>
                <a:srgbClr val="C00000"/>
              </a:solidFill>
            </a:endParaRPr>
          </a:p>
          <a:p>
            <a:pPr>
              <a:spcBef>
                <a:spcPts val="600"/>
              </a:spcBef>
            </a:pPr>
            <a:r>
              <a:rPr lang="zh-CN" altLang="en-US" sz="2000" b="1" dirty="0"/>
              <a:t>机房：连接校园网通过服务器地址激活</a:t>
            </a:r>
            <a:r>
              <a:rPr lang="en-US" altLang="zh-CN" sz="2000" b="1" dirty="0"/>
              <a:t>(</a:t>
            </a:r>
            <a:r>
              <a:rPr lang="zh-CN" altLang="en-US" sz="2000" b="1" dirty="0"/>
              <a:t>部分高校已部署可用</a:t>
            </a:r>
            <a:r>
              <a:rPr lang="en-US" altLang="zh-CN" sz="2000" b="1" dirty="0"/>
              <a:t>)</a:t>
            </a:r>
            <a:endParaRPr lang="zh-CN" altLang="en-US" sz="2000" b="1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9D1B215-1D22-9E75-A100-4A10D218175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0685"/>
          <a:stretch/>
        </p:blipFill>
        <p:spPr>
          <a:xfrm>
            <a:off x="197396" y="2606387"/>
            <a:ext cx="3344233" cy="312686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73F9415-D500-B0F4-048B-23099DB69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396" y="1800692"/>
            <a:ext cx="6264696" cy="68302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E8CFB08-5073-01C5-7A1C-D86D0E86CA6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66626"/>
          <a:stretch/>
        </p:blipFill>
        <p:spPr>
          <a:xfrm>
            <a:off x="3657746" y="2606387"/>
            <a:ext cx="1405690" cy="312686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A8100C1-0829-92EB-18C8-CFCABAB691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1396" y="2609987"/>
            <a:ext cx="3534884" cy="312326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03B1125-D308-A58B-61DC-597CF04537C8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r="21620"/>
          <a:stretch/>
        </p:blipFill>
        <p:spPr>
          <a:xfrm>
            <a:off x="8728430" y="2606387"/>
            <a:ext cx="3344234" cy="315215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D8F5057B-EC92-EA08-AA9C-65953925C8D8}"/>
              </a:ext>
            </a:extLst>
          </p:cNvPr>
          <p:cNvSpPr txBox="1"/>
          <p:nvPr/>
        </p:nvSpPr>
        <p:spPr>
          <a:xfrm>
            <a:off x="191344" y="5805264"/>
            <a:ext cx="2800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通过</a:t>
            </a:r>
            <a:r>
              <a:rPr lang="en-US" altLang="zh-CN" dirty="0" err="1"/>
              <a:t>edu</a:t>
            </a:r>
            <a:r>
              <a:rPr lang="zh-CN" altLang="en-US" dirty="0"/>
              <a:t>邮箱注册账号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799CDF6-9F30-476E-2520-7F30F9AD8AFF}"/>
              </a:ext>
            </a:extLst>
          </p:cNvPr>
          <p:cNvSpPr txBox="1"/>
          <p:nvPr/>
        </p:nvSpPr>
        <p:spPr>
          <a:xfrm>
            <a:off x="3532230" y="5805264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 </a:t>
            </a:r>
            <a:r>
              <a:rPr lang="zh-CN" altLang="en-US" dirty="0"/>
              <a:t>申请对应软件的许可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999861C-ABA8-E69B-6730-4028F63E75CE}"/>
              </a:ext>
            </a:extLst>
          </p:cNvPr>
          <p:cNvSpPr txBox="1"/>
          <p:nvPr/>
        </p:nvSpPr>
        <p:spPr>
          <a:xfrm>
            <a:off x="8616280" y="5803389"/>
            <a:ext cx="3575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 </a:t>
            </a:r>
            <a:r>
              <a:rPr lang="zh-CN" altLang="en-US" dirty="0"/>
              <a:t>激活软件，过期后可重复申请</a:t>
            </a:r>
          </a:p>
        </p:txBody>
      </p:sp>
    </p:spTree>
    <p:extLst>
      <p:ext uri="{BB962C8B-B14F-4D97-AF65-F5344CB8AC3E}">
        <p14:creationId xmlns:p14="http://schemas.microsoft.com/office/powerpoint/2010/main" val="38381480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9EC62B6E-9106-B156-CAD9-725EE095F2CF}"/>
              </a:ext>
            </a:extLst>
          </p:cNvPr>
          <p:cNvSpPr/>
          <p:nvPr/>
        </p:nvSpPr>
        <p:spPr>
          <a:xfrm>
            <a:off x="623390" y="803239"/>
            <a:ext cx="11017224" cy="1312568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数组扩展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Julia 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不会在赋值语句中自动增长数组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 而在 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MATLAB 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 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a(4) = 3.2 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可以创建数组 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= [0 0 0 3.2]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Julia 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 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push! 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append! 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来增长 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Vector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9769641-EE5E-4855-4194-A563C94B3D75}"/>
              </a:ext>
            </a:extLst>
          </p:cNvPr>
          <p:cNvSpPr/>
          <p:nvPr/>
        </p:nvSpPr>
        <p:spPr>
          <a:xfrm>
            <a:off x="623390" y="2636912"/>
            <a:ext cx="5005619" cy="3744416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20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20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针对向量</a:t>
            </a:r>
            <a:endParaRPr lang="zh-CN" altLang="en-US" sz="20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= [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3.2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zh-CN" sz="20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push!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(a,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0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[0.0, 0.0, 0.0, 3.2, 7.0]</a:t>
            </a:r>
            <a:endParaRPr lang="en-US" altLang="zh-CN" sz="20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zh-CN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0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20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针对矩阵</a:t>
            </a:r>
            <a:endParaRPr lang="zh-CN" altLang="en-US" sz="20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= [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3.2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= [a 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zh-CN" sz="20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20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等价于 </a:t>
            </a:r>
            <a:r>
              <a:rPr lang="en-US" altLang="zh-CN" sz="20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 = hcat(a, 7)</a:t>
            </a:r>
            <a:endParaRPr lang="en-US" altLang="zh-CN" sz="20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0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[0.0 0.0 0.0 3.2 7.0]</a:t>
            </a:r>
            <a:endParaRPr lang="en-US" altLang="zh-CN" sz="20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7D245A7-AA60-003D-4AAF-77F75D06A919}"/>
              </a:ext>
            </a:extLst>
          </p:cNvPr>
          <p:cNvSpPr/>
          <p:nvPr/>
        </p:nvSpPr>
        <p:spPr>
          <a:xfrm>
            <a:off x="6551243" y="2636912"/>
            <a:ext cx="5077624" cy="3744416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2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3.2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zh-CN" sz="20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% 1x4 </a:t>
            </a:r>
            <a:r>
              <a:rPr lang="zh-CN" altLang="en-US" sz="20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矩阵</a:t>
            </a:r>
            <a:endParaRPr lang="zh-CN" altLang="en-US" sz="20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zh-CN" alt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= 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</a:t>
            </a:r>
            <a:endParaRPr lang="en-US" altLang="zh-CN" sz="20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0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% a = [0  0  0  3.2000  7.0000]</a:t>
            </a:r>
            <a:endParaRPr lang="en-US" altLang="zh-CN" sz="20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Julia 函数 (function) 由多个方法 (method) 共同定义，多重派发调用最匹配的方法定义">
            <a:extLst>
              <a:ext uri="{FF2B5EF4-FFF2-40B4-BE49-F238E27FC236}">
                <a16:creationId xmlns:a16="http://schemas.microsoft.com/office/drawing/2014/main" id="{C9A3DC9C-8921-E4BA-04DC-69FCA67F9014}"/>
              </a:ext>
            </a:extLst>
          </p:cNvPr>
          <p:cNvSpPr txBox="1"/>
          <p:nvPr/>
        </p:nvSpPr>
        <p:spPr>
          <a:xfrm>
            <a:off x="623390" y="2298358"/>
            <a:ext cx="936105" cy="338554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r>
              <a:rPr lang="en-US" altLang="zh-CN" sz="1600">
                <a:solidFill>
                  <a:srgbClr val="146DB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Julia</a:t>
            </a:r>
            <a:endParaRPr sz="1600">
              <a:solidFill>
                <a:srgbClr val="146DB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Julia 函数 (function) 由多个方法 (method) 共同定义，多重派发调用最匹配的方法定义">
            <a:extLst>
              <a:ext uri="{FF2B5EF4-FFF2-40B4-BE49-F238E27FC236}">
                <a16:creationId xmlns:a16="http://schemas.microsoft.com/office/drawing/2014/main" id="{ED8D5058-B42C-14E5-FA0E-42D3F0E0C14F}"/>
              </a:ext>
            </a:extLst>
          </p:cNvPr>
          <p:cNvSpPr txBox="1"/>
          <p:nvPr/>
        </p:nvSpPr>
        <p:spPr>
          <a:xfrm>
            <a:off x="6551243" y="2298358"/>
            <a:ext cx="1128933" cy="338554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defPPr>
              <a:defRPr lang="zh-CN"/>
            </a:defPPr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1600">
                <a:solidFill>
                  <a:srgbClr val="146DBD"/>
                </a:solidFill>
              </a:rPr>
              <a:t>MATLAB</a:t>
            </a:r>
            <a:endParaRPr sz="1600">
              <a:solidFill>
                <a:srgbClr val="146DBD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72005" y="208345"/>
            <a:ext cx="5949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6. Julia</a:t>
            </a:r>
            <a:r>
              <a:rPr lang="zh-CN" altLang="en-US" sz="2400" b="1" dirty="0" smtClean="0"/>
              <a:t>语言与</a:t>
            </a:r>
            <a:r>
              <a:rPr lang="en-US" altLang="zh-CN" sz="2400" b="1" dirty="0" err="1" smtClean="0"/>
              <a:t>Matlab</a:t>
            </a:r>
            <a:r>
              <a:rPr lang="zh-CN" altLang="en-US" sz="2400" b="1" dirty="0" smtClean="0"/>
              <a:t>的差异：数组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2514346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9EC62B6E-9106-B156-CAD9-725EE095F2CF}"/>
              </a:ext>
            </a:extLst>
          </p:cNvPr>
          <p:cNvSpPr/>
          <p:nvPr/>
        </p:nvSpPr>
        <p:spPr>
          <a:xfrm>
            <a:off x="623390" y="803239"/>
            <a:ext cx="11017224" cy="1312568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运算符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：在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Julia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...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运算符有两种用法：一是将多个参数组合成一个参数，二是将一个参数分解成多个不同参数；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但在</a:t>
            </a:r>
            <a:r>
              <a:rPr lang="en-US" altLang="zh-CN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Matlab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... 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表示续行符。</a:t>
            </a:r>
            <a:endParaRPr lang="en-US" altLang="zh-CN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Julia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没有续行符，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Julia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中不完整的表达式会自动延续到下一行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9769641-EE5E-4855-4194-A563C94B3D75}"/>
              </a:ext>
            </a:extLst>
          </p:cNvPr>
          <p:cNvSpPr/>
          <p:nvPr/>
        </p:nvSpPr>
        <p:spPr>
          <a:xfrm>
            <a:off x="623390" y="2636912"/>
            <a:ext cx="3888433" cy="3744416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用法</a:t>
            </a:r>
            <a:r>
              <a:rPr lang="en-US" altLang="zh-CN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zh-CN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：将多个参数组合成一个参数</a:t>
            </a:r>
            <a:endParaRPr lang="zh-CN" altLang="en-US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zh-CN" sz="16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printargs</a:t>
            </a:r>
            <a:r>
              <a:rPr lang="en-US" altLang="zh-CN" sz="16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(args...)</a:t>
            </a:r>
          </a:p>
          <a:p>
            <a:r>
              <a:rPr lang="en-US" altLang="zh-CN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altLang="zh-CN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lang="en-US" altLang="zh-CN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(args))</a:t>
            </a:r>
          </a:p>
          <a:p>
            <a:r>
              <a:rPr lang="en-US" altLang="zh-CN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(i, arg) in </a:t>
            </a:r>
            <a:r>
              <a:rPr lang="en-US" altLang="zh-CN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enumerate</a:t>
            </a:r>
            <a:r>
              <a:rPr lang="en-US" altLang="zh-CN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(args)</a:t>
            </a:r>
          </a:p>
          <a:p>
            <a:r>
              <a:rPr lang="en-US" altLang="zh-CN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altLang="zh-CN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"Arg #</a:t>
            </a:r>
            <a:r>
              <a:rPr lang="en-US" altLang="zh-CN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$i</a:t>
            </a:r>
            <a:r>
              <a:rPr lang="en-US" altLang="zh-CN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$arg</a:t>
            </a:r>
            <a:r>
              <a:rPr lang="en-US" altLang="zh-CN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end</a:t>
            </a:r>
            <a:endParaRPr lang="en-US" altLang="zh-CN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end</a:t>
            </a:r>
            <a:endParaRPr lang="en-US" altLang="zh-CN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printargs</a:t>
            </a:r>
            <a:r>
              <a:rPr lang="en-US" altLang="zh-CN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CN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zh-CN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zh-CN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#=</a:t>
            </a:r>
            <a:endParaRPr lang="en-US" altLang="zh-CN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Tuple{Int64, Int64, Int64}</a:t>
            </a:r>
            <a:endParaRPr lang="en-US" altLang="zh-CN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Arg #1 = 10</a:t>
            </a:r>
            <a:endParaRPr lang="en-US" altLang="zh-CN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Arg #2 = 20</a:t>
            </a:r>
            <a:endParaRPr lang="en-US" altLang="zh-CN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Arg #3 = 30</a:t>
            </a:r>
            <a:endParaRPr lang="en-US" altLang="zh-CN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=#</a:t>
            </a:r>
            <a:endParaRPr lang="en-US" altLang="zh-CN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7D245A7-AA60-003D-4AAF-77F75D06A919}"/>
              </a:ext>
            </a:extLst>
          </p:cNvPr>
          <p:cNvSpPr/>
          <p:nvPr/>
        </p:nvSpPr>
        <p:spPr>
          <a:xfrm>
            <a:off x="9336358" y="4825805"/>
            <a:ext cx="2304256" cy="1555523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% ...</a:t>
            </a:r>
            <a:r>
              <a:rPr lang="zh-CN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表示续行符</a:t>
            </a:r>
            <a:endParaRPr lang="zh-CN" altLang="en-US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zh-CN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</a:t>
            </a:r>
            <a:r>
              <a:rPr lang="en-US" altLang="zh-CN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...</a:t>
            </a:r>
            <a:endParaRPr lang="en-US" altLang="zh-CN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</a:t>
            </a:r>
            <a:r>
              <a:rPr lang="en-US" altLang="zh-CN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...</a:t>
            </a:r>
            <a:endParaRPr lang="en-US" altLang="zh-CN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endParaRPr lang="en-US" altLang="zh-CN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% 7</a:t>
            </a:r>
            <a:endParaRPr lang="en-US" altLang="zh-CN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Julia 函数 (function) 由多个方法 (method) 共同定义，多重派发调用最匹配的方法定义">
            <a:extLst>
              <a:ext uri="{FF2B5EF4-FFF2-40B4-BE49-F238E27FC236}">
                <a16:creationId xmlns:a16="http://schemas.microsoft.com/office/drawing/2014/main" id="{C9A3DC9C-8921-E4BA-04DC-69FCA67F9014}"/>
              </a:ext>
            </a:extLst>
          </p:cNvPr>
          <p:cNvSpPr txBox="1"/>
          <p:nvPr/>
        </p:nvSpPr>
        <p:spPr>
          <a:xfrm>
            <a:off x="623390" y="2298358"/>
            <a:ext cx="936105" cy="338554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r>
              <a:rPr lang="en-US" altLang="zh-CN" sz="1600">
                <a:solidFill>
                  <a:srgbClr val="146DB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Julia</a:t>
            </a:r>
            <a:endParaRPr sz="1600">
              <a:solidFill>
                <a:srgbClr val="146DB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Julia 函数 (function) 由多个方法 (method) 共同定义，多重派发调用最匹配的方法定义">
            <a:extLst>
              <a:ext uri="{FF2B5EF4-FFF2-40B4-BE49-F238E27FC236}">
                <a16:creationId xmlns:a16="http://schemas.microsoft.com/office/drawing/2014/main" id="{ED8D5058-B42C-14E5-FA0E-42D3F0E0C14F}"/>
              </a:ext>
            </a:extLst>
          </p:cNvPr>
          <p:cNvSpPr txBox="1"/>
          <p:nvPr/>
        </p:nvSpPr>
        <p:spPr>
          <a:xfrm>
            <a:off x="9336358" y="2298358"/>
            <a:ext cx="1128933" cy="338554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defPPr>
              <a:defRPr lang="zh-CN"/>
            </a:defPPr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1600">
                <a:solidFill>
                  <a:srgbClr val="146DBD"/>
                </a:solidFill>
              </a:rPr>
              <a:t>Julia</a:t>
            </a:r>
            <a:endParaRPr sz="1600">
              <a:solidFill>
                <a:srgbClr val="146DBD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E12FC57-85AA-73EE-0B76-15B391549A10}"/>
              </a:ext>
            </a:extLst>
          </p:cNvPr>
          <p:cNvSpPr/>
          <p:nvPr/>
        </p:nvSpPr>
        <p:spPr>
          <a:xfrm>
            <a:off x="4871862" y="2636912"/>
            <a:ext cx="4104458" cy="3744416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用法</a:t>
            </a:r>
            <a:r>
              <a:rPr lang="en-US" altLang="zh-CN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zh-CN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：将一个参数分解成多个不同参数</a:t>
            </a:r>
            <a:endParaRPr lang="zh-CN" altLang="en-US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zh-CN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threeargs</a:t>
            </a:r>
            <a:r>
              <a:rPr lang="en-US" altLang="zh-CN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(a, b, c)</a:t>
            </a:r>
          </a:p>
          <a:p>
            <a:r>
              <a:rPr lang="en-US" altLang="zh-CN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altLang="zh-CN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 = </a:t>
            </a:r>
            <a:r>
              <a:rPr lang="en-US" altLang="zh-CN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$a</a:t>
            </a:r>
            <a:r>
              <a:rPr lang="en-US" altLang="zh-CN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$(</a:t>
            </a:r>
            <a:r>
              <a:rPr lang="en-US" altLang="zh-CN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lang="en-US" altLang="zh-CN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(a))</a:t>
            </a:r>
            <a:r>
              <a:rPr lang="en-US" altLang="zh-CN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altLang="zh-CN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 = </a:t>
            </a:r>
            <a:r>
              <a:rPr lang="en-US" altLang="zh-CN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$b</a:t>
            </a:r>
            <a:r>
              <a:rPr lang="en-US" altLang="zh-CN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$(</a:t>
            </a:r>
            <a:r>
              <a:rPr lang="en-US" altLang="zh-CN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lang="en-US" altLang="zh-CN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(b))</a:t>
            </a:r>
            <a:r>
              <a:rPr lang="en-US" altLang="zh-CN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altLang="zh-CN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 = </a:t>
            </a:r>
            <a:r>
              <a:rPr lang="en-US" altLang="zh-CN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$c</a:t>
            </a:r>
            <a:r>
              <a:rPr lang="en-US" altLang="zh-CN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$(</a:t>
            </a:r>
            <a:r>
              <a:rPr lang="en-US" altLang="zh-CN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lang="en-US" altLang="zh-CN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(c))</a:t>
            </a:r>
            <a:r>
              <a:rPr lang="en-US" altLang="zh-CN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end</a:t>
            </a:r>
            <a:endParaRPr lang="en-US" altLang="zh-CN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zh-CN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 [</a:t>
            </a:r>
            <a:r>
              <a:rPr lang="en-US" altLang="zh-CN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zh-CN" sz="1600" b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threeargs</a:t>
            </a:r>
            <a:r>
              <a:rPr lang="en-US" altLang="zh-CN" sz="16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(x...)</a:t>
            </a:r>
          </a:p>
          <a:p>
            <a:r>
              <a:rPr lang="en-US" altLang="zh-CN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#=</a:t>
            </a:r>
            <a:endParaRPr lang="en-US" altLang="zh-CN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 = 1::Int64</a:t>
            </a:r>
            <a:endParaRPr lang="en-US" altLang="zh-CN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b = 2::Int64</a:t>
            </a:r>
            <a:endParaRPr lang="en-US" altLang="zh-CN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 = 3::Int64</a:t>
            </a:r>
            <a:endParaRPr lang="en-US" altLang="zh-CN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=#</a:t>
            </a:r>
            <a:endParaRPr lang="en-US" altLang="zh-CN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Julia 函数 (function) 由多个方法 (method) 共同定义，多重派发调用最匹配的方法定义">
            <a:extLst>
              <a:ext uri="{FF2B5EF4-FFF2-40B4-BE49-F238E27FC236}">
                <a16:creationId xmlns:a16="http://schemas.microsoft.com/office/drawing/2014/main" id="{9108744F-5445-8CAA-0396-3E33C1903B7D}"/>
              </a:ext>
            </a:extLst>
          </p:cNvPr>
          <p:cNvSpPr txBox="1"/>
          <p:nvPr/>
        </p:nvSpPr>
        <p:spPr>
          <a:xfrm>
            <a:off x="4871864" y="2298358"/>
            <a:ext cx="936105" cy="338554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r>
              <a:rPr lang="en-US" altLang="zh-CN" sz="1600">
                <a:solidFill>
                  <a:srgbClr val="146DB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Julia</a:t>
            </a:r>
            <a:endParaRPr sz="1600">
              <a:solidFill>
                <a:srgbClr val="146DB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9A42B57-0A28-D78C-C9B8-5901215052D7}"/>
              </a:ext>
            </a:extLst>
          </p:cNvPr>
          <p:cNvSpPr/>
          <p:nvPr/>
        </p:nvSpPr>
        <p:spPr>
          <a:xfrm>
            <a:off x="9336358" y="2636912"/>
            <a:ext cx="2304256" cy="1512168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Julia</a:t>
            </a:r>
            <a:r>
              <a:rPr lang="zh-CN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没有续行符</a:t>
            </a:r>
            <a:endParaRPr lang="en-US" altLang="zh-CN" sz="1600" b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 = </a:t>
            </a:r>
            <a:r>
              <a:rPr lang="en-US" altLang="zh-CN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</a:t>
            </a:r>
          </a:p>
          <a:p>
            <a:r>
              <a:rPr lang="en-US" altLang="zh-CN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</a:t>
            </a:r>
          </a:p>
          <a:p>
            <a:r>
              <a:rPr lang="en-US" altLang="zh-CN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endParaRPr lang="en-US" altLang="zh-CN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7</a:t>
            </a:r>
            <a:endParaRPr lang="en-US" altLang="zh-CN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72005" y="208345"/>
            <a:ext cx="5949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6. Julia</a:t>
            </a:r>
            <a:r>
              <a:rPr lang="zh-CN" altLang="en-US" sz="2400" b="1" dirty="0" smtClean="0"/>
              <a:t>语言与</a:t>
            </a:r>
            <a:r>
              <a:rPr lang="en-US" altLang="zh-CN" sz="2400" b="1" dirty="0" err="1" smtClean="0"/>
              <a:t>Matlab</a:t>
            </a:r>
            <a:r>
              <a:rPr lang="zh-CN" altLang="en-US" sz="2400" b="1" dirty="0" smtClean="0"/>
              <a:t>的差异：运算符</a:t>
            </a:r>
            <a:endParaRPr lang="zh-CN" altLang="en-US" sz="2400" b="1" dirty="0"/>
          </a:p>
        </p:txBody>
      </p:sp>
      <p:sp>
        <p:nvSpPr>
          <p:cNvPr id="17" name="Julia 函数 (function) 由多个方法 (method) 共同定义，多重派发调用最匹配的方法定义">
            <a:extLst>
              <a:ext uri="{FF2B5EF4-FFF2-40B4-BE49-F238E27FC236}">
                <a16:creationId xmlns:a16="http://schemas.microsoft.com/office/drawing/2014/main" id="{FE5A448F-BE14-2924-3C32-8EBFC3CB9D07}"/>
              </a:ext>
            </a:extLst>
          </p:cNvPr>
          <p:cNvSpPr txBox="1"/>
          <p:nvPr/>
        </p:nvSpPr>
        <p:spPr>
          <a:xfrm>
            <a:off x="9336358" y="4487251"/>
            <a:ext cx="1128933" cy="338554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defPPr>
              <a:defRPr lang="zh-CN"/>
            </a:defPPr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1600" dirty="0">
                <a:solidFill>
                  <a:srgbClr val="146DBD"/>
                </a:solidFill>
              </a:rPr>
              <a:t>MATLAB</a:t>
            </a:r>
            <a:endParaRPr sz="1600" dirty="0">
              <a:solidFill>
                <a:srgbClr val="146D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88112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72005" y="208345"/>
            <a:ext cx="5949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6. Julia</a:t>
            </a:r>
            <a:r>
              <a:rPr lang="zh-CN" altLang="en-US" sz="2400" b="1" dirty="0" smtClean="0"/>
              <a:t>语言与</a:t>
            </a:r>
            <a:r>
              <a:rPr lang="en-US" altLang="zh-CN" sz="2400" b="1" dirty="0" err="1" smtClean="0"/>
              <a:t>Matlab</a:t>
            </a:r>
            <a:r>
              <a:rPr lang="zh-CN" altLang="en-US" sz="2400" b="1" dirty="0" smtClean="0"/>
              <a:t>的差异：运算符</a:t>
            </a:r>
            <a:endParaRPr lang="zh-CN" altLang="en-US" sz="2400" b="1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EC62B6E-9106-B156-CAD9-725EE095F2CF}"/>
              </a:ext>
            </a:extLst>
          </p:cNvPr>
          <p:cNvSpPr/>
          <p:nvPr/>
        </p:nvSpPr>
        <p:spPr>
          <a:xfrm>
            <a:off x="623390" y="803238"/>
            <a:ext cx="11017224" cy="1257609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运算符优先级：</a:t>
            </a:r>
            <a:r>
              <a:rPr lang="zh-CN" altLang="en-US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 </a:t>
            </a:r>
            <a:r>
              <a:rPr lang="en-US" altLang="zh-CN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Julia </a:t>
            </a:r>
            <a:r>
              <a:rPr lang="zh-CN" altLang="en-US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</a:t>
            </a:r>
            <a:r>
              <a:rPr lang="en-US" altLang="zh-CN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a^b^c </a:t>
            </a:r>
            <a:r>
              <a:rPr lang="zh-CN" altLang="en-US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被认为是 </a:t>
            </a:r>
            <a:r>
              <a:rPr lang="en-US" altLang="zh-CN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a^(b^c) </a:t>
            </a:r>
            <a:r>
              <a:rPr lang="zh-CN" altLang="en-US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而在 </a:t>
            </a:r>
            <a:r>
              <a:rPr lang="en-US" altLang="zh-CN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MATLAB </a:t>
            </a:r>
            <a:r>
              <a:rPr lang="zh-CN" altLang="en-US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中它是 </a:t>
            </a:r>
            <a:r>
              <a:rPr lang="en-US" altLang="zh-CN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(a^b)^c</a:t>
            </a:r>
            <a:r>
              <a:rPr lang="zh-CN" altLang="en-US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，这是因为</a:t>
            </a:r>
            <a:r>
              <a:rPr lang="en-US" altLang="zh-CN"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Julia</a:t>
            </a:r>
            <a:r>
              <a:rPr lang="zh-CN" altLang="en-US"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 </a:t>
            </a:r>
            <a:r>
              <a:rPr lang="en-US" altLang="zh-CN"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^ </a:t>
            </a:r>
            <a:r>
              <a:rPr lang="zh-CN" altLang="en-US" sz="2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是右结合</a:t>
            </a:r>
            <a:r>
              <a:rPr lang="zh-CN" altLang="en-US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。建议使用</a:t>
            </a:r>
            <a:r>
              <a:rPr lang="en-US" altLang="zh-CN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`()`</a:t>
            </a:r>
            <a:r>
              <a:rPr lang="zh-CN" altLang="en-US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指定优先级。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9769641-EE5E-4855-4194-A563C94B3D75}"/>
              </a:ext>
            </a:extLst>
          </p:cNvPr>
          <p:cNvSpPr/>
          <p:nvPr/>
        </p:nvSpPr>
        <p:spPr>
          <a:xfrm>
            <a:off x="623390" y="2687434"/>
            <a:ext cx="5005619" cy="369389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20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Julia</a:t>
            </a:r>
            <a:r>
              <a:rPr lang="zh-CN" altLang="en-US" sz="20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中，</a:t>
            </a:r>
            <a:r>
              <a:rPr lang="en-US" altLang="zh-CN" sz="20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^</a:t>
            </a:r>
            <a:r>
              <a:rPr lang="zh-CN" altLang="en-US" sz="20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是右结合</a:t>
            </a:r>
            <a:endParaRPr lang="zh-CN" altLang="en-US" sz="20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0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4^3^2</a:t>
            </a:r>
            <a:r>
              <a:rPr lang="zh-CN" alt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20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等价于 </a:t>
            </a:r>
            <a:r>
              <a:rPr lang="en-US" altLang="zh-CN" sz="20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4^(3^2)</a:t>
            </a:r>
            <a:endParaRPr lang="zh-CN" altLang="en-US" sz="20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0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262144</a:t>
            </a:r>
            <a:endParaRPr lang="zh-CN" altLang="en-US" sz="20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zh-CN" alt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0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(4^3)^2</a:t>
            </a:r>
            <a:endParaRPr lang="zh-CN" altLang="en-US" sz="2000" b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0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4096</a:t>
            </a:r>
            <a:endParaRPr lang="zh-CN" altLang="en-US" sz="20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7D245A7-AA60-003D-4AAF-77F75D06A919}"/>
              </a:ext>
            </a:extLst>
          </p:cNvPr>
          <p:cNvSpPr/>
          <p:nvPr/>
        </p:nvSpPr>
        <p:spPr>
          <a:xfrm>
            <a:off x="6551243" y="2687434"/>
            <a:ext cx="5077624" cy="3693894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% M</a:t>
            </a:r>
            <a:r>
              <a:rPr lang="zh-CN" alt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语言中，</a:t>
            </a:r>
            <a:r>
              <a:rPr lang="en-US" altLang="zh-CN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^</a:t>
            </a:r>
            <a:r>
              <a:rPr lang="zh-CN" alt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是左结合</a:t>
            </a:r>
            <a:endParaRPr lang="zh-CN" alt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4^3^2</a:t>
            </a:r>
            <a:r>
              <a:rPr lang="zh-CN" alt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% </a:t>
            </a:r>
            <a:r>
              <a:rPr lang="zh-CN" alt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等价于 </a:t>
            </a:r>
            <a:r>
              <a:rPr lang="en-US" altLang="zh-CN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(4^3)^2</a:t>
            </a:r>
            <a:endParaRPr lang="zh-CN" alt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% 4096</a:t>
            </a:r>
            <a:endParaRPr lang="zh-CN" alt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zh-CN" alt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4^(3^2)</a:t>
            </a:r>
          </a:p>
          <a:p>
            <a:r>
              <a:rPr lang="en-US" altLang="zh-CN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% 262144</a:t>
            </a:r>
            <a:endParaRPr lang="zh-CN" alt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Julia 函数 (function) 由多个方法 (method) 共同定义，多重派发调用最匹配的方法定义">
            <a:extLst>
              <a:ext uri="{FF2B5EF4-FFF2-40B4-BE49-F238E27FC236}">
                <a16:creationId xmlns:a16="http://schemas.microsoft.com/office/drawing/2014/main" id="{C9A3DC9C-8921-E4BA-04DC-69FCA67F9014}"/>
              </a:ext>
            </a:extLst>
          </p:cNvPr>
          <p:cNvSpPr txBox="1"/>
          <p:nvPr/>
        </p:nvSpPr>
        <p:spPr>
          <a:xfrm>
            <a:off x="623390" y="2348880"/>
            <a:ext cx="936105" cy="338554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r>
              <a:rPr lang="en-US" altLang="zh-CN" sz="1600">
                <a:solidFill>
                  <a:srgbClr val="146DB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Julia</a:t>
            </a:r>
            <a:endParaRPr sz="1600">
              <a:solidFill>
                <a:srgbClr val="146DB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Julia 函数 (function) 由多个方法 (method) 共同定义，多重派发调用最匹配的方法定义">
            <a:extLst>
              <a:ext uri="{FF2B5EF4-FFF2-40B4-BE49-F238E27FC236}">
                <a16:creationId xmlns:a16="http://schemas.microsoft.com/office/drawing/2014/main" id="{ED8D5058-B42C-14E5-FA0E-42D3F0E0C14F}"/>
              </a:ext>
            </a:extLst>
          </p:cNvPr>
          <p:cNvSpPr txBox="1"/>
          <p:nvPr/>
        </p:nvSpPr>
        <p:spPr>
          <a:xfrm>
            <a:off x="6551243" y="2348880"/>
            <a:ext cx="1128933" cy="338554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defPPr>
              <a:defRPr lang="zh-CN"/>
            </a:defPPr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1600">
                <a:solidFill>
                  <a:srgbClr val="146DBD"/>
                </a:solidFill>
              </a:rPr>
              <a:t>MATLAB</a:t>
            </a:r>
            <a:endParaRPr sz="1600">
              <a:solidFill>
                <a:srgbClr val="146D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9106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9EC62B6E-9106-B156-CAD9-725EE095F2CF}"/>
              </a:ext>
            </a:extLst>
          </p:cNvPr>
          <p:cNvSpPr/>
          <p:nvPr/>
        </p:nvSpPr>
        <p:spPr>
          <a:xfrm>
            <a:off x="623390" y="803238"/>
            <a:ext cx="11017224" cy="1448037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 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Julia 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中，每个模块有自身的全局作用域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命名空间，而在 </a:t>
            </a:r>
            <a:r>
              <a:rPr lang="en-US" altLang="zh-CN" sz="2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Matlab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中只有一个全局作用域。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Julia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中，用户难以理解的问题是 </a:t>
            </a:r>
            <a:r>
              <a:rPr lang="en-US" altLang="zh-CN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 </a:t>
            </a:r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作用域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，参见 </a:t>
            </a:r>
            <a:r>
              <a:rPr lang="en-US" altLang="zh-CN" sz="2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Syslab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帮助文档中的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en-US" altLang="zh-CN" sz="20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Syslab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&gt;Julia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语言概览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变量作用域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9769641-EE5E-4855-4194-A563C94B3D75}"/>
              </a:ext>
            </a:extLst>
          </p:cNvPr>
          <p:cNvSpPr/>
          <p:nvPr/>
        </p:nvSpPr>
        <p:spPr>
          <a:xfrm>
            <a:off x="623390" y="2636912"/>
            <a:ext cx="3228611" cy="3744416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20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20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在交互式环境下，如</a:t>
            </a:r>
            <a:r>
              <a:rPr lang="en-US" altLang="zh-CN" sz="20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REPL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 = 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altLang="zh-CN" sz="20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 = 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endParaRPr lang="en-US" altLang="zh-CN" sz="20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 += i </a:t>
            </a:r>
          </a:p>
          <a:p>
            <a:r>
              <a:rPr lang="en-US" altLang="zh-CN" sz="2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 </a:t>
            </a:r>
            <a:r>
              <a:rPr lang="en-US" altLang="zh-CN" sz="20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55</a:t>
            </a:r>
            <a:endParaRPr lang="en-US" altLang="zh-CN" sz="20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7D245A7-AA60-003D-4AAF-77F75D06A919}"/>
              </a:ext>
            </a:extLst>
          </p:cNvPr>
          <p:cNvSpPr/>
          <p:nvPr/>
        </p:nvSpPr>
        <p:spPr>
          <a:xfrm>
            <a:off x="8400255" y="2636912"/>
            <a:ext cx="3228611" cy="3744416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20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% </a:t>
            </a:r>
            <a:r>
              <a:rPr lang="zh-CN" altLang="en-US" sz="20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在文件中执行，与在命令行窗口执行，表现一致</a:t>
            </a:r>
            <a:endParaRPr lang="zh-CN" altLang="en-US" sz="20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altLang="zh-CN" sz="20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endParaRPr lang="en-US" altLang="zh-CN" sz="20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2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2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CN" sz="2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0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2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20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% 55</a:t>
            </a:r>
            <a:endParaRPr lang="zh-CN" altLang="en-US" sz="20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Julia 函数 (function) 由多个方法 (method) 共同定义，多重派发调用最匹配的方法定义">
            <a:extLst>
              <a:ext uri="{FF2B5EF4-FFF2-40B4-BE49-F238E27FC236}">
                <a16:creationId xmlns:a16="http://schemas.microsoft.com/office/drawing/2014/main" id="{C9A3DC9C-8921-E4BA-04DC-69FCA67F9014}"/>
              </a:ext>
            </a:extLst>
          </p:cNvPr>
          <p:cNvSpPr txBox="1"/>
          <p:nvPr/>
        </p:nvSpPr>
        <p:spPr>
          <a:xfrm>
            <a:off x="623390" y="2295868"/>
            <a:ext cx="1296146" cy="338554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r>
              <a:rPr lang="en-US" altLang="zh-CN" sz="1600">
                <a:solidFill>
                  <a:srgbClr val="146DB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Julia</a:t>
            </a:r>
            <a:r>
              <a:rPr lang="zh-CN" altLang="en-US" sz="1600">
                <a:solidFill>
                  <a:srgbClr val="146DB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rgbClr val="146DB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REPL</a:t>
            </a:r>
            <a:endParaRPr sz="1600">
              <a:solidFill>
                <a:srgbClr val="146DB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Julia 函数 (function) 由多个方法 (method) 共同定义，多重派发调用最匹配的方法定义">
            <a:extLst>
              <a:ext uri="{FF2B5EF4-FFF2-40B4-BE49-F238E27FC236}">
                <a16:creationId xmlns:a16="http://schemas.microsoft.com/office/drawing/2014/main" id="{ED8D5058-B42C-14E5-FA0E-42D3F0E0C14F}"/>
              </a:ext>
            </a:extLst>
          </p:cNvPr>
          <p:cNvSpPr txBox="1"/>
          <p:nvPr/>
        </p:nvSpPr>
        <p:spPr>
          <a:xfrm>
            <a:off x="8400254" y="2295868"/>
            <a:ext cx="1068525" cy="338554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defPPr>
              <a:defRPr lang="zh-CN"/>
            </a:defPPr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1600">
                <a:solidFill>
                  <a:srgbClr val="146DBD"/>
                </a:solidFill>
              </a:rPr>
              <a:t>MATLAB</a:t>
            </a:r>
            <a:endParaRPr sz="1600">
              <a:solidFill>
                <a:srgbClr val="146DBD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A7252CE-C230-116F-6DC8-05DADF5A11AE}"/>
              </a:ext>
            </a:extLst>
          </p:cNvPr>
          <p:cNvSpPr/>
          <p:nvPr/>
        </p:nvSpPr>
        <p:spPr>
          <a:xfrm>
            <a:off x="4511822" y="2636502"/>
            <a:ext cx="3228611" cy="3744416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在非交互环境下运行，如文件</a:t>
            </a:r>
            <a:endParaRPr lang="en-US" altLang="zh-CN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 = </a:t>
            </a:r>
            <a:r>
              <a:rPr lang="en-US" altLang="zh-CN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altLang="zh-CN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endParaRPr lang="en-US" altLang="zh-CN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 += </a:t>
            </a:r>
            <a:r>
              <a:rPr lang="en-US" altLang="zh-CN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endParaRPr lang="en-US" altLang="zh-CN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ERROR: </a:t>
            </a:r>
            <a:r>
              <a:rPr lang="en-US" altLang="zh-CN" sz="20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UndefVarError</a:t>
            </a:r>
            <a:r>
              <a:rPr lang="en-US" altLang="zh-CN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: `s` not defined</a:t>
            </a:r>
            <a:endParaRPr lang="en-US" altLang="zh-CN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Julia 函数 (function) 由多个方法 (method) 共同定义，多重派发调用最匹配的方法定义">
            <a:extLst>
              <a:ext uri="{FF2B5EF4-FFF2-40B4-BE49-F238E27FC236}">
                <a16:creationId xmlns:a16="http://schemas.microsoft.com/office/drawing/2014/main" id="{981CA8BF-E7B0-4C39-DF64-2B76A540F98A}"/>
              </a:ext>
            </a:extLst>
          </p:cNvPr>
          <p:cNvSpPr txBox="1"/>
          <p:nvPr/>
        </p:nvSpPr>
        <p:spPr>
          <a:xfrm>
            <a:off x="4511822" y="2295868"/>
            <a:ext cx="1296146" cy="338554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r>
              <a:rPr lang="en-US" altLang="zh-CN" sz="1600">
                <a:solidFill>
                  <a:srgbClr val="146DB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Julia </a:t>
            </a:r>
            <a:r>
              <a:rPr lang="zh-CN" altLang="en-US" sz="1600">
                <a:solidFill>
                  <a:srgbClr val="146DB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sz="1600">
              <a:solidFill>
                <a:srgbClr val="146DB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2005" y="208345"/>
            <a:ext cx="5949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6. Julia</a:t>
            </a:r>
            <a:r>
              <a:rPr lang="zh-CN" altLang="en-US" sz="2400" b="1" dirty="0" smtClean="0"/>
              <a:t>语言与</a:t>
            </a:r>
            <a:r>
              <a:rPr lang="en-US" altLang="zh-CN" sz="2400" b="1" dirty="0" err="1" smtClean="0"/>
              <a:t>Matlab</a:t>
            </a:r>
            <a:r>
              <a:rPr lang="zh-CN" altLang="en-US" sz="2400" b="1" dirty="0" smtClean="0"/>
              <a:t>的差异：作用域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2060217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9EC62B6E-9106-B156-CAD9-725EE095F2CF}"/>
              </a:ext>
            </a:extLst>
          </p:cNvPr>
          <p:cNvSpPr/>
          <p:nvPr/>
        </p:nvSpPr>
        <p:spPr>
          <a:xfrm>
            <a:off x="623390" y="803238"/>
            <a:ext cx="11408494" cy="1495119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Matlab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使用按值传递（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Call by value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），防止数组被意外地篡改，但也会导致不必要的数组拷贝。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Julia 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 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Ruby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等语言，都采用共享调用技术（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Call by sharing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），详情参见 </a:t>
            </a:r>
            <a:r>
              <a:rPr lang="en-US" altLang="zh-CN" sz="2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Syslab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帮助文档中的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en-US" altLang="zh-CN" sz="20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Syslab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&gt;Julia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语言概览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赋值与拷贝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endParaRPr lang="zh-CN" altLang="en-US" sz="2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9769641-EE5E-4855-4194-A563C94B3D75}"/>
              </a:ext>
            </a:extLst>
          </p:cNvPr>
          <p:cNvSpPr/>
          <p:nvPr/>
        </p:nvSpPr>
        <p:spPr>
          <a:xfrm>
            <a:off x="623391" y="2636912"/>
            <a:ext cx="3024338" cy="3744416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x</a:t>
            </a:r>
            <a:r>
              <a:rPr lang="zh-CN" alt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和</a:t>
            </a:r>
            <a:r>
              <a:rPr lang="en-US" altLang="zh-CN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zh-CN" alt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指向同一块内存</a:t>
            </a:r>
            <a:endParaRPr lang="zh-CN" alt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x=[</a:t>
            </a:r>
            <a:r>
              <a:rPr lang="en-US" altLang="zh-CN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y=x</a:t>
            </a:r>
          </a:p>
          <a:p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x[</a:t>
            </a:r>
            <a:r>
              <a:rPr lang="en-US" altLang="zh-CN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altLang="zh-CN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endParaRPr lang="en-US" altLang="zh-CN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 </a:t>
            </a:r>
            <a:r>
              <a:rPr lang="en-US" altLang="zh-CN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[10,2,3]</a:t>
            </a:r>
            <a:endParaRPr lang="en-US" altLang="zh-CN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7D245A7-AA60-003D-4AAF-77F75D06A919}"/>
              </a:ext>
            </a:extLst>
          </p:cNvPr>
          <p:cNvSpPr/>
          <p:nvPr/>
        </p:nvSpPr>
        <p:spPr>
          <a:xfrm>
            <a:off x="7752183" y="2636912"/>
            <a:ext cx="3876683" cy="3744416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20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% </a:t>
            </a:r>
            <a:r>
              <a:rPr lang="zh-CN" altLang="en-US" sz="20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拷贝</a:t>
            </a:r>
            <a:endParaRPr lang="zh-CN" altLang="en-US" sz="20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zh-CN" sz="2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2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endParaRPr lang="en-US" altLang="zh-CN" sz="20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= </a:t>
            </a:r>
            <a:r>
              <a:rPr lang="en-US" altLang="zh-CN" sz="20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endParaRPr lang="en-US" altLang="zh-CN" sz="20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zh-CN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20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% [1,2,3]</a:t>
            </a:r>
            <a:endParaRPr lang="en-US" altLang="zh-CN" sz="20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Julia 函数 (function) 由多个方法 (method) 共同定义，多重派发调用最匹配的方法定义">
            <a:extLst>
              <a:ext uri="{FF2B5EF4-FFF2-40B4-BE49-F238E27FC236}">
                <a16:creationId xmlns:a16="http://schemas.microsoft.com/office/drawing/2014/main" id="{C9A3DC9C-8921-E4BA-04DC-69FCA67F9014}"/>
              </a:ext>
            </a:extLst>
          </p:cNvPr>
          <p:cNvSpPr txBox="1"/>
          <p:nvPr/>
        </p:nvSpPr>
        <p:spPr>
          <a:xfrm>
            <a:off x="623390" y="2298358"/>
            <a:ext cx="936105" cy="338554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r>
              <a:rPr lang="en-US" altLang="zh-CN" sz="1600">
                <a:solidFill>
                  <a:srgbClr val="146DB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Julia</a:t>
            </a:r>
            <a:endParaRPr sz="1600">
              <a:solidFill>
                <a:srgbClr val="146DB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Julia 函数 (function) 由多个方法 (method) 共同定义，多重派发调用最匹配的方法定义">
            <a:extLst>
              <a:ext uri="{FF2B5EF4-FFF2-40B4-BE49-F238E27FC236}">
                <a16:creationId xmlns:a16="http://schemas.microsoft.com/office/drawing/2014/main" id="{ED8D5058-B42C-14E5-FA0E-42D3F0E0C14F}"/>
              </a:ext>
            </a:extLst>
          </p:cNvPr>
          <p:cNvSpPr txBox="1"/>
          <p:nvPr/>
        </p:nvSpPr>
        <p:spPr>
          <a:xfrm>
            <a:off x="7752183" y="2298358"/>
            <a:ext cx="1128933" cy="338554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defPPr>
              <a:defRPr lang="zh-CN"/>
            </a:defPPr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1600">
                <a:solidFill>
                  <a:srgbClr val="146DBD"/>
                </a:solidFill>
              </a:rPr>
              <a:t>MATLAB</a:t>
            </a:r>
            <a:endParaRPr sz="1600">
              <a:solidFill>
                <a:srgbClr val="146DBD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9673FDB-EBBF-9A2B-EB2B-04AC3C7B9914}"/>
              </a:ext>
            </a:extLst>
          </p:cNvPr>
          <p:cNvSpPr/>
          <p:nvPr/>
        </p:nvSpPr>
        <p:spPr>
          <a:xfrm>
            <a:off x="4187786" y="2636912"/>
            <a:ext cx="3024338" cy="3744416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数组拷贝</a:t>
            </a:r>
            <a:endParaRPr lang="zh-CN" alt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 [</a:t>
            </a:r>
            <a:r>
              <a:rPr lang="en-US" altLang="zh-CN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 = </a:t>
            </a:r>
            <a:r>
              <a:rPr lang="en-US" altLang="zh-CN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copy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</a:p>
          <a:p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x[</a:t>
            </a:r>
            <a:r>
              <a:rPr lang="en-US" altLang="zh-CN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altLang="zh-CN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endParaRPr lang="en-US" altLang="zh-CN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y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[1,2,3]</a:t>
            </a:r>
            <a:endParaRPr lang="en-US" altLang="zh-CN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Julia 函数 (function) 由多个方法 (method) 共同定义，多重派发调用最匹配的方法定义">
            <a:extLst>
              <a:ext uri="{FF2B5EF4-FFF2-40B4-BE49-F238E27FC236}">
                <a16:creationId xmlns:a16="http://schemas.microsoft.com/office/drawing/2014/main" id="{BBD541FD-1BF7-614A-4978-513CD97D0007}"/>
              </a:ext>
            </a:extLst>
          </p:cNvPr>
          <p:cNvSpPr txBox="1"/>
          <p:nvPr/>
        </p:nvSpPr>
        <p:spPr>
          <a:xfrm>
            <a:off x="4187785" y="2298358"/>
            <a:ext cx="936105" cy="338554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r>
              <a:rPr lang="en-US" altLang="zh-CN" sz="1600">
                <a:solidFill>
                  <a:srgbClr val="146DB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Julia</a:t>
            </a:r>
            <a:endParaRPr sz="1600">
              <a:solidFill>
                <a:srgbClr val="146DB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72005" y="208345"/>
            <a:ext cx="5949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6. Julia</a:t>
            </a:r>
            <a:r>
              <a:rPr lang="zh-CN" altLang="en-US" sz="2400" b="1" dirty="0" smtClean="0"/>
              <a:t>语言与</a:t>
            </a:r>
            <a:r>
              <a:rPr lang="en-US" altLang="zh-CN" sz="2400" b="1" dirty="0" err="1" smtClean="0"/>
              <a:t>Matlab</a:t>
            </a:r>
            <a:r>
              <a:rPr lang="zh-CN" altLang="en-US" sz="2400" b="1" dirty="0" smtClean="0"/>
              <a:t>的差异：赋值与拷贝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8256332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72005" y="208345"/>
            <a:ext cx="5949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7</a:t>
            </a:r>
            <a:r>
              <a:rPr lang="en-US" altLang="zh-CN" sz="2400" b="1" dirty="0" smtClean="0"/>
              <a:t>. Julia</a:t>
            </a:r>
            <a:r>
              <a:rPr lang="zh-CN" altLang="en-US" sz="2400" b="1" dirty="0" smtClean="0"/>
              <a:t>与</a:t>
            </a:r>
            <a:r>
              <a:rPr lang="en-US" altLang="zh-CN" sz="2400" b="1" dirty="0" err="1" smtClean="0"/>
              <a:t>Matlab</a:t>
            </a:r>
            <a:r>
              <a:rPr lang="zh-CN" altLang="en-US" sz="2400" b="1" dirty="0" smtClean="0"/>
              <a:t>常用函数的差异</a:t>
            </a:r>
            <a:endParaRPr lang="zh-CN" altLang="en-US" sz="2400" b="1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EC62B6E-9106-B156-CAD9-725EE095F2CF}"/>
              </a:ext>
            </a:extLst>
          </p:cNvPr>
          <p:cNvSpPr/>
          <p:nvPr/>
        </p:nvSpPr>
        <p:spPr>
          <a:xfrm>
            <a:off x="623390" y="803239"/>
            <a:ext cx="11017224" cy="1312568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zeros(n)</a:t>
            </a:r>
            <a:r>
              <a:rPr lang="zh-CN" altLang="en-US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ones(n) </a:t>
            </a:r>
            <a:r>
              <a:rPr lang="zh-CN" altLang="en-US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生成矩阵操作，与</a:t>
            </a:r>
            <a:r>
              <a:rPr lang="en-US" altLang="zh-CN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MATLAB</a:t>
            </a:r>
            <a:r>
              <a:rPr lang="zh-CN" altLang="en-US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用法存在一些差异。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9769641-EE5E-4855-4194-A563C94B3D75}"/>
              </a:ext>
            </a:extLst>
          </p:cNvPr>
          <p:cNvSpPr/>
          <p:nvPr/>
        </p:nvSpPr>
        <p:spPr>
          <a:xfrm>
            <a:off x="623390" y="2636912"/>
            <a:ext cx="5005619" cy="3744416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Julia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返回向量，而</a:t>
            </a:r>
            <a:r>
              <a:rPr lang="en-US" altLang="zh-CN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Matlab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返回方阵</a:t>
            </a:r>
            <a:endParaRPr lang="zh-CN" alt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zeros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[0.0, 0.0]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以下用法与</a:t>
            </a:r>
            <a:r>
              <a:rPr lang="en-US" altLang="zh-CN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Matlab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的 </a:t>
            </a:r>
            <a:r>
              <a:rPr lang="en-US" altLang="zh-C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zeros(2)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等价</a:t>
            </a:r>
            <a:endParaRPr lang="zh-CN" alt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zeros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2×2 Matrix{Float64}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指定数组的数据类型</a:t>
            </a:r>
            <a:endParaRPr lang="en-US" altLang="zh-CN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zeros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(Int,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2×2 Matrix{Int64}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7D245A7-AA60-003D-4AAF-77F75D06A919}"/>
              </a:ext>
            </a:extLst>
          </p:cNvPr>
          <p:cNvSpPr/>
          <p:nvPr/>
        </p:nvSpPr>
        <p:spPr>
          <a:xfrm>
            <a:off x="6551243" y="2636912"/>
            <a:ext cx="5077624" cy="3744416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zeros</a:t>
            </a:r>
            <a:r>
              <a:rPr lang="en-US" altLang="zh-CN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% </a:t>
            </a:r>
            <a:r>
              <a:rPr lang="zh-CN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返回 </a:t>
            </a:r>
            <a:r>
              <a:rPr lang="en-US" altLang="zh-CN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2x2 </a:t>
            </a:r>
            <a:r>
              <a:rPr lang="zh-CN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方阵</a:t>
            </a:r>
            <a:endParaRPr lang="zh-CN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zh-CN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zeros</a:t>
            </a:r>
            <a:r>
              <a:rPr lang="en-US" altLang="zh-CN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'int64'</a:t>
            </a:r>
            <a:r>
              <a:rPr lang="en-US" altLang="zh-CN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% </a:t>
            </a:r>
            <a:r>
              <a:rPr lang="zh-CN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返回 </a:t>
            </a:r>
            <a:r>
              <a:rPr lang="en-US" altLang="zh-CN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2x2 int64 </a:t>
            </a:r>
            <a:r>
              <a:rPr lang="zh-CN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方阵</a:t>
            </a:r>
            <a:endParaRPr lang="zh-CN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Julia 函数 (function) 由多个方法 (method) 共同定义，多重派发调用最匹配的方法定义">
            <a:extLst>
              <a:ext uri="{FF2B5EF4-FFF2-40B4-BE49-F238E27FC236}">
                <a16:creationId xmlns:a16="http://schemas.microsoft.com/office/drawing/2014/main" id="{C9A3DC9C-8921-E4BA-04DC-69FCA67F9014}"/>
              </a:ext>
            </a:extLst>
          </p:cNvPr>
          <p:cNvSpPr txBox="1"/>
          <p:nvPr/>
        </p:nvSpPr>
        <p:spPr>
          <a:xfrm>
            <a:off x="623390" y="2298358"/>
            <a:ext cx="936105" cy="338554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r>
              <a:rPr lang="en-US" altLang="zh-CN" sz="1600">
                <a:solidFill>
                  <a:srgbClr val="146DB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Julia</a:t>
            </a:r>
            <a:endParaRPr sz="1600">
              <a:solidFill>
                <a:srgbClr val="146DB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Julia 函数 (function) 由多个方法 (method) 共同定义，多重派发调用最匹配的方法定义">
            <a:extLst>
              <a:ext uri="{FF2B5EF4-FFF2-40B4-BE49-F238E27FC236}">
                <a16:creationId xmlns:a16="http://schemas.microsoft.com/office/drawing/2014/main" id="{ED8D5058-B42C-14E5-FA0E-42D3F0E0C14F}"/>
              </a:ext>
            </a:extLst>
          </p:cNvPr>
          <p:cNvSpPr txBox="1"/>
          <p:nvPr/>
        </p:nvSpPr>
        <p:spPr>
          <a:xfrm>
            <a:off x="6551243" y="2298358"/>
            <a:ext cx="1128933" cy="338554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defPPr>
              <a:defRPr lang="zh-CN"/>
            </a:defPPr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1600">
                <a:solidFill>
                  <a:srgbClr val="146DBD"/>
                </a:solidFill>
              </a:rPr>
              <a:t>MATLAB</a:t>
            </a:r>
            <a:endParaRPr sz="1600">
              <a:solidFill>
                <a:srgbClr val="146D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9370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9EC62B6E-9106-B156-CAD9-725EE095F2CF}"/>
              </a:ext>
            </a:extLst>
          </p:cNvPr>
          <p:cNvSpPr/>
          <p:nvPr/>
        </p:nvSpPr>
        <p:spPr>
          <a:xfrm>
            <a:off x="623390" y="803239"/>
            <a:ext cx="11017224" cy="1312568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 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Julia 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中，例如 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sum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prod 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max 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的归约操作会作用到数组的每一个元素上，当调用时只有一个函数，例如 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sum(A)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，即使 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并不只有一个维度。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9769641-EE5E-4855-4194-A563C94B3D75}"/>
              </a:ext>
            </a:extLst>
          </p:cNvPr>
          <p:cNvSpPr/>
          <p:nvPr/>
        </p:nvSpPr>
        <p:spPr>
          <a:xfrm>
            <a:off x="623390" y="2636912"/>
            <a:ext cx="5005619" cy="404168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= [</a:t>
            </a:r>
            <a:r>
              <a:rPr lang="en-US" altLang="zh-CN" sz="15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5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5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15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CN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5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CN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5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zh-CN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15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altLang="zh-CN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5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zh-CN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5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zh-CN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zh-CN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zh-CN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5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5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以下用法与</a:t>
            </a:r>
            <a:r>
              <a:rPr lang="en-US" altLang="zh-CN" sz="15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Matlab</a:t>
            </a:r>
            <a:r>
              <a:rPr lang="zh-CN" altLang="en-US" sz="15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的 </a:t>
            </a:r>
            <a:r>
              <a:rPr lang="en-US" altLang="zh-CN" sz="15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sum(A,'all') </a:t>
            </a:r>
            <a:r>
              <a:rPr lang="zh-CN" altLang="en-US" sz="15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等价</a:t>
            </a:r>
            <a:endParaRPr lang="zh-CN" altLang="en-US" sz="15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500" b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zh-CN" sz="15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(A) </a:t>
            </a:r>
            <a:r>
              <a:rPr lang="en-US" altLang="zh-CN" sz="1500" b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500" b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返回</a:t>
            </a:r>
            <a:r>
              <a:rPr lang="en-US" altLang="zh-CN" sz="1500" b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45</a:t>
            </a:r>
            <a:endParaRPr lang="zh-CN" altLang="en-US" sz="1500" b="1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zh-CN" altLang="en-US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5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5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以下用法与</a:t>
            </a:r>
            <a:r>
              <a:rPr lang="en-US" altLang="zh-CN" sz="15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Matlab</a:t>
            </a:r>
            <a:r>
              <a:rPr lang="zh-CN" altLang="en-US" sz="15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的 </a:t>
            </a:r>
            <a:r>
              <a:rPr lang="en-US" altLang="zh-CN" sz="15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sum(A) </a:t>
            </a:r>
            <a:r>
              <a:rPr lang="zh-CN" altLang="en-US" sz="15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或 </a:t>
            </a:r>
            <a:r>
              <a:rPr lang="en-US" altLang="zh-CN" sz="15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sum(A,1) </a:t>
            </a:r>
            <a:r>
              <a:rPr lang="zh-CN" altLang="en-US" sz="15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等价</a:t>
            </a:r>
            <a:endParaRPr lang="zh-CN" altLang="en-US" sz="15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5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zh-CN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(A,dims=</a:t>
            </a:r>
            <a:r>
              <a:rPr lang="en-US" altLang="zh-CN" sz="15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5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[12  15  18]</a:t>
            </a:r>
          </a:p>
          <a:p>
            <a:r>
              <a:rPr lang="en-US" altLang="zh-CN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zh-CN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5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5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以下用法与</a:t>
            </a:r>
            <a:r>
              <a:rPr lang="en-US" altLang="zh-CN" sz="15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Matlab</a:t>
            </a:r>
            <a:r>
              <a:rPr lang="zh-CN" altLang="en-US" sz="15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的 </a:t>
            </a:r>
            <a:r>
              <a:rPr lang="en-US" altLang="zh-CN" sz="15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sum(A,2) </a:t>
            </a:r>
            <a:r>
              <a:rPr lang="zh-CN" altLang="en-US" sz="15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等价</a:t>
            </a:r>
            <a:endParaRPr lang="zh-CN" altLang="en-US" sz="15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5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zh-CN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(A,dims=</a:t>
            </a:r>
            <a:r>
              <a:rPr lang="en-US" altLang="zh-CN" sz="15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5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#=</a:t>
            </a:r>
            <a:endParaRPr lang="en-US" altLang="zh-CN" sz="15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5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3×1 Matrix{Int64}:</a:t>
            </a:r>
            <a:endParaRPr lang="en-US" altLang="zh-CN" sz="15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5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6</a:t>
            </a:r>
            <a:endParaRPr lang="en-US" altLang="zh-CN" sz="15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5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15</a:t>
            </a:r>
            <a:endParaRPr lang="en-US" altLang="zh-CN" sz="15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5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24</a:t>
            </a:r>
            <a:endParaRPr lang="en-US" altLang="zh-CN" sz="15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5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=#</a:t>
            </a:r>
            <a:endParaRPr lang="en-US" altLang="zh-CN" sz="15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7D245A7-AA60-003D-4AAF-77F75D06A919}"/>
              </a:ext>
            </a:extLst>
          </p:cNvPr>
          <p:cNvSpPr/>
          <p:nvPr/>
        </p:nvSpPr>
        <p:spPr>
          <a:xfrm>
            <a:off x="6551243" y="2636912"/>
            <a:ext cx="5077624" cy="3744416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altLang="zh-CN" sz="15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pt-BR" altLang="zh-CN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pt-BR" altLang="zh-CN" sz="15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altLang="zh-CN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altLang="zh-CN" sz="15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altLang="zh-CN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altLang="zh-CN" sz="15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pt-BR" altLang="zh-CN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pt-BR" altLang="zh-CN" sz="15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pt-BR" altLang="zh-CN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altLang="zh-CN" sz="15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pt-BR" altLang="zh-CN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altLang="zh-CN" sz="15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pt-BR" altLang="zh-CN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pt-BR" altLang="zh-CN" sz="15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pt-BR" altLang="zh-CN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altLang="zh-CN" sz="15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pt-BR" altLang="zh-CN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altLang="zh-CN" sz="15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pt-BR" altLang="zh-CN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pt-BR" altLang="zh-CN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pt-BR" altLang="zh-CN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altLang="zh-CN" sz="15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pt-BR" altLang="zh-CN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altLang="zh-CN" sz="15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pt-BR" altLang="zh-CN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altLang="zh-CN" sz="1500" b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'all'</a:t>
            </a:r>
            <a:r>
              <a:rPr lang="pt-BR" altLang="zh-CN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pt-BR" altLang="zh-CN" sz="15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% 45</a:t>
            </a:r>
            <a:endParaRPr lang="pt-BR" altLang="zh-CN" sz="15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altLang="zh-CN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pt-BR" altLang="zh-CN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altLang="zh-CN" sz="1500" b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pt-BR" altLang="zh-CN" sz="15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altLang="zh-CN" sz="1500" b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pt-BR" altLang="zh-CN" sz="1500" b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pt-BR" altLang="zh-CN" sz="1500" b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% [12 15 18]</a:t>
            </a:r>
            <a:endParaRPr lang="pt-BR" altLang="zh-CN" sz="1500" b="1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altLang="zh-CN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pt-BR" altLang="zh-CN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altLang="zh-CN" sz="15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pt-BR" altLang="zh-CN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altLang="zh-CN" sz="15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pt-BR" altLang="zh-CN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altLang="zh-CN" sz="15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altLang="zh-CN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pt-BR" altLang="zh-CN" sz="15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% [12 15 18]</a:t>
            </a:r>
            <a:endParaRPr lang="pt-BR" altLang="zh-CN" sz="15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altLang="zh-CN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pt-BR" altLang="zh-CN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altLang="zh-CN" sz="15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pt-BR" altLang="zh-CN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altLang="zh-CN" sz="15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pt-BR" altLang="zh-CN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altLang="zh-CN" sz="15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altLang="zh-CN" sz="15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altLang="zh-CN" sz="15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% ans =</a:t>
            </a:r>
            <a:endParaRPr lang="pt-BR" altLang="zh-CN" sz="15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altLang="zh-CN" sz="15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%      6</a:t>
            </a:r>
            <a:endParaRPr lang="pt-BR" altLang="zh-CN" sz="15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altLang="zh-CN" sz="15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%     15</a:t>
            </a:r>
            <a:endParaRPr lang="pt-BR" altLang="zh-CN" sz="15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altLang="zh-CN" sz="15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%     24   </a:t>
            </a:r>
            <a:endParaRPr lang="pt-BR" altLang="zh-CN" sz="15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Julia 函数 (function) 由多个方法 (method) 共同定义，多重派发调用最匹配的方法定义">
            <a:extLst>
              <a:ext uri="{FF2B5EF4-FFF2-40B4-BE49-F238E27FC236}">
                <a16:creationId xmlns:a16="http://schemas.microsoft.com/office/drawing/2014/main" id="{C9A3DC9C-8921-E4BA-04DC-69FCA67F9014}"/>
              </a:ext>
            </a:extLst>
          </p:cNvPr>
          <p:cNvSpPr txBox="1"/>
          <p:nvPr/>
        </p:nvSpPr>
        <p:spPr>
          <a:xfrm>
            <a:off x="623390" y="2298358"/>
            <a:ext cx="936105" cy="338554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r>
              <a:rPr lang="en-US" altLang="zh-CN" sz="1600">
                <a:solidFill>
                  <a:srgbClr val="146DB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Julia</a:t>
            </a:r>
            <a:endParaRPr sz="1600">
              <a:solidFill>
                <a:srgbClr val="146DB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Julia 函数 (function) 由多个方法 (method) 共同定义，多重派发调用最匹配的方法定义">
            <a:extLst>
              <a:ext uri="{FF2B5EF4-FFF2-40B4-BE49-F238E27FC236}">
                <a16:creationId xmlns:a16="http://schemas.microsoft.com/office/drawing/2014/main" id="{ED8D5058-B42C-14E5-FA0E-42D3F0E0C14F}"/>
              </a:ext>
            </a:extLst>
          </p:cNvPr>
          <p:cNvSpPr txBox="1"/>
          <p:nvPr/>
        </p:nvSpPr>
        <p:spPr>
          <a:xfrm>
            <a:off x="6551243" y="2298358"/>
            <a:ext cx="1128933" cy="338554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defPPr>
              <a:defRPr lang="zh-CN"/>
            </a:defPPr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1600">
                <a:solidFill>
                  <a:srgbClr val="146DBD"/>
                </a:solidFill>
              </a:rPr>
              <a:t>MATLAB</a:t>
            </a:r>
            <a:endParaRPr sz="1600">
              <a:solidFill>
                <a:srgbClr val="146D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201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72005" y="208345"/>
            <a:ext cx="6753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技术支持：</a:t>
            </a:r>
            <a:r>
              <a:rPr lang="en-US" altLang="zh-CN" sz="2400" b="1" dirty="0" smtClean="0"/>
              <a:t>https://mohub.net</a:t>
            </a:r>
            <a:endParaRPr lang="zh-CN" altLang="en-US" sz="2400" b="1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8B5BB2B-2451-69B7-51FA-D79A1FD2C95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9376" y="1264479"/>
            <a:ext cx="8428924" cy="418074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6E6016A-8771-52C4-A927-CCCFBA5A61C3}"/>
              </a:ext>
            </a:extLst>
          </p:cNvPr>
          <p:cNvSpPr txBox="1"/>
          <p:nvPr/>
        </p:nvSpPr>
        <p:spPr>
          <a:xfrm>
            <a:off x="407368" y="783098"/>
            <a:ext cx="85009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 err="1"/>
              <a:t>MoHub</a:t>
            </a:r>
            <a:r>
              <a:rPr lang="zh-CN" altLang="en-US" b="1" dirty="0"/>
              <a:t>技术交流</a:t>
            </a:r>
            <a:r>
              <a:rPr lang="en-US" altLang="zh-CN" b="1" dirty="0"/>
              <a:t>/</a:t>
            </a:r>
            <a:r>
              <a:rPr lang="zh-CN" altLang="en-US" b="1" dirty="0"/>
              <a:t>高校专区：</a:t>
            </a:r>
            <a:r>
              <a:rPr lang="zh-CN" altLang="en-US" dirty="0"/>
              <a:t>提供大量常见问题</a:t>
            </a:r>
            <a:r>
              <a:rPr lang="en-US" altLang="zh-CN" dirty="0"/>
              <a:t>FAQ</a:t>
            </a:r>
            <a:r>
              <a:rPr lang="zh-CN" altLang="en-US" dirty="0"/>
              <a:t>，并安排专业工程师解答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63E7799-03D5-B47B-BA02-C32A7531AF6A}"/>
              </a:ext>
            </a:extLst>
          </p:cNvPr>
          <p:cNvSpPr txBox="1"/>
          <p:nvPr/>
        </p:nvSpPr>
        <p:spPr>
          <a:xfrm>
            <a:off x="407368" y="5624879"/>
            <a:ext cx="5832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高校专区：</a:t>
            </a:r>
            <a:r>
              <a:rPr lang="zh-CN" altLang="en-US" dirty="0"/>
              <a:t>提供高校专属空间，促进校内互动与协作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4DD6FCB-7D50-3B10-B265-98063C9C47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0136" y="1650447"/>
            <a:ext cx="4871864" cy="3309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27329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32E5D69A-4D28-8046-29DF-C838D40F021A}"/>
              </a:ext>
            </a:extLst>
          </p:cNvPr>
          <p:cNvGrpSpPr/>
          <p:nvPr/>
        </p:nvGrpSpPr>
        <p:grpSpPr>
          <a:xfrm>
            <a:off x="191344" y="1059828"/>
            <a:ext cx="4032448" cy="4684235"/>
            <a:chOff x="191344" y="1059828"/>
            <a:chExt cx="4519052" cy="5249492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B53325CC-3E8C-241F-A0D2-99861EFBC5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1344" y="1059828"/>
              <a:ext cx="4519052" cy="128027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DB059A05-5049-AA87-43E7-3D14F72041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1344" y="2409790"/>
              <a:ext cx="4519052" cy="389953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0256990A-50C5-4090-E3B7-B278A5621BC2}"/>
                </a:ext>
              </a:extLst>
            </p:cNvPr>
            <p:cNvSpPr/>
            <p:nvPr/>
          </p:nvSpPr>
          <p:spPr>
            <a:xfrm>
              <a:off x="191344" y="1573648"/>
              <a:ext cx="504056" cy="71031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D9882702-0A0D-7CC7-EC11-90A326B112E5}"/>
              </a:ext>
            </a:extLst>
          </p:cNvPr>
          <p:cNvSpPr txBox="1"/>
          <p:nvPr/>
        </p:nvSpPr>
        <p:spPr>
          <a:xfrm>
            <a:off x="119336" y="634361"/>
            <a:ext cx="6552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b="1" dirty="0"/>
              <a:t>视频课程：</a:t>
            </a:r>
            <a:r>
              <a:rPr lang="zh-CN" altLang="en-US" dirty="0"/>
              <a:t>提供各类软件使用视频课程，可供老师和学生自学</a:t>
            </a:r>
            <a:endParaRPr lang="en-US" altLang="zh-CN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8A5E8BE-A774-CDC5-6AF3-0031F97970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8064" y="1045575"/>
            <a:ext cx="7606559" cy="4698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469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72005" y="208345"/>
            <a:ext cx="4716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2</a:t>
            </a:r>
            <a:r>
              <a:rPr lang="en-US" altLang="zh-CN" sz="2400" b="1" dirty="0" smtClean="0"/>
              <a:t>. </a:t>
            </a:r>
            <a:r>
              <a:rPr lang="zh-CN" altLang="en-US" sz="2400" b="1" dirty="0" smtClean="0"/>
              <a:t>工具箱加载和使用</a:t>
            </a:r>
            <a:endParaRPr lang="zh-CN" altLang="en-US" sz="24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87021DB-EC25-9F84-511B-9A8650931B0C}"/>
              </a:ext>
            </a:extLst>
          </p:cNvPr>
          <p:cNvSpPr txBox="1"/>
          <p:nvPr/>
        </p:nvSpPr>
        <p:spPr>
          <a:xfrm>
            <a:off x="600012" y="793732"/>
            <a:ext cx="9530231" cy="4385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点击菜单栏中的        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设置预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加载的工具箱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，每次软件启动自动加载函数库。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CCD3A36-B6DD-0EF4-FD86-0B329D914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2075" y="746779"/>
            <a:ext cx="626832" cy="667273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415" y="1537774"/>
            <a:ext cx="10250675" cy="4933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475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>
            <a:extLst>
              <a:ext uri="{FF2B5EF4-FFF2-40B4-BE49-F238E27FC236}">
                <a16:creationId xmlns:a16="http://schemas.microsoft.com/office/drawing/2014/main" id="{79544F7A-371B-3515-CF4B-4B6AE828A0A6}"/>
              </a:ext>
            </a:extLst>
          </p:cNvPr>
          <p:cNvSpPr txBox="1">
            <a:spLocks/>
          </p:cNvSpPr>
          <p:nvPr/>
        </p:nvSpPr>
        <p:spPr>
          <a:xfrm>
            <a:off x="356144" y="111189"/>
            <a:ext cx="10972800" cy="5762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b="1" dirty="0" smtClean="0">
                <a:latin typeface="+mn-lt"/>
                <a:ea typeface="+mn-ea"/>
                <a:cs typeface="+mn-cs"/>
              </a:rPr>
              <a:t>工具箱的使用：以图形</a:t>
            </a:r>
            <a:r>
              <a:rPr lang="zh-CN" altLang="en-US" sz="2400" b="1" dirty="0">
                <a:latin typeface="+mn-lt"/>
                <a:ea typeface="+mn-ea"/>
                <a:cs typeface="+mn-cs"/>
              </a:rPr>
              <a:t>工具箱</a:t>
            </a:r>
            <a:r>
              <a:rPr lang="en-US" altLang="zh-CN" sz="2400" b="1" dirty="0">
                <a:latin typeface="+mn-lt"/>
                <a:ea typeface="+mn-ea"/>
                <a:cs typeface="+mn-cs"/>
              </a:rPr>
              <a:t>plot</a:t>
            </a:r>
            <a:r>
              <a:rPr lang="zh-CN" altLang="en-US" sz="2400" b="1" dirty="0" smtClean="0">
                <a:latin typeface="+mn-lt"/>
                <a:ea typeface="+mn-ea"/>
                <a:cs typeface="+mn-cs"/>
              </a:rPr>
              <a:t>函数为例</a:t>
            </a:r>
            <a:endParaRPr lang="zh-CN" altLang="en-US" sz="2400" b="1" dirty="0">
              <a:latin typeface="+mn-lt"/>
              <a:ea typeface="+mn-ea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E3A36C8-60EA-6E2A-3D99-8834E3AB9816}"/>
              </a:ext>
            </a:extLst>
          </p:cNvPr>
          <p:cNvSpPr txBox="1"/>
          <p:nvPr/>
        </p:nvSpPr>
        <p:spPr>
          <a:xfrm>
            <a:off x="482367" y="3239720"/>
            <a:ext cx="19688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1.</a:t>
            </a:r>
            <a:r>
              <a:rPr lang="zh-CN" altLang="en-US" sz="2400" b="1" dirty="0"/>
              <a:t>模型库加载</a:t>
            </a:r>
            <a:endParaRPr lang="en-US" altLang="zh-CN" sz="2400" b="1" dirty="0"/>
          </a:p>
          <a:p>
            <a:r>
              <a:rPr lang="en-US" altLang="zh-CN" sz="2400" b="1" dirty="0"/>
              <a:t>2.</a:t>
            </a:r>
            <a:r>
              <a:rPr lang="zh-CN" altLang="en-US" sz="2400" b="1" dirty="0"/>
              <a:t>函数调用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35B4CC9-60DE-AF03-B51E-1DF6A4C4A9C4}"/>
              </a:ext>
            </a:extLst>
          </p:cNvPr>
          <p:cNvSpPr txBox="1"/>
          <p:nvPr/>
        </p:nvSpPr>
        <p:spPr>
          <a:xfrm>
            <a:off x="356144" y="823631"/>
            <a:ext cx="1072919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0" i="0" dirty="0">
                <a:solidFill>
                  <a:srgbClr val="21212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将 </a:t>
            </a:r>
            <a:r>
              <a:rPr lang="en-US" altLang="zh-CN" sz="2400" b="0" i="0" dirty="0">
                <a:solidFill>
                  <a:srgbClr val="21212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x </a:t>
            </a:r>
            <a:r>
              <a:rPr lang="zh-CN" altLang="en-US" sz="2400" b="0" i="0" dirty="0">
                <a:solidFill>
                  <a:srgbClr val="21212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创建为由 </a:t>
            </a:r>
            <a:r>
              <a:rPr lang="en-US" altLang="zh-CN" sz="2400" b="0" i="0" dirty="0">
                <a:solidFill>
                  <a:srgbClr val="21212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0 </a:t>
            </a:r>
            <a:r>
              <a:rPr lang="zh-CN" altLang="en-US" sz="2400" b="0" i="0" dirty="0">
                <a:solidFill>
                  <a:srgbClr val="21212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和 </a:t>
            </a:r>
            <a:r>
              <a:rPr lang="en-US" altLang="zh-CN" sz="2400" b="0" i="0" dirty="0">
                <a:solidFill>
                  <a:srgbClr val="21212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2π </a:t>
            </a:r>
            <a:r>
              <a:rPr lang="zh-CN" altLang="en-US" sz="2400" b="0" i="0" dirty="0">
                <a:solidFill>
                  <a:srgbClr val="21212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之间的线性间隔值组成的向量。在各值之间使用递增量 </a:t>
            </a:r>
            <a:r>
              <a:rPr lang="en-US" altLang="zh-CN" sz="2400" b="0" i="0" dirty="0">
                <a:solidFill>
                  <a:srgbClr val="21212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π/100</a:t>
            </a:r>
            <a:r>
              <a:rPr lang="zh-CN" altLang="en-US" sz="2400" b="0" i="0" dirty="0">
                <a:solidFill>
                  <a:srgbClr val="21212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。将 </a:t>
            </a:r>
            <a:r>
              <a:rPr lang="en-US" altLang="zh-CN" sz="2400" b="0" i="0" dirty="0">
                <a:solidFill>
                  <a:srgbClr val="21212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y </a:t>
            </a:r>
            <a:r>
              <a:rPr lang="zh-CN" altLang="en-US" sz="2400" b="0" i="0" dirty="0">
                <a:solidFill>
                  <a:srgbClr val="21212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创建为 </a:t>
            </a:r>
            <a:r>
              <a:rPr lang="en-US" altLang="zh-CN" sz="2400" b="0" i="0" dirty="0">
                <a:solidFill>
                  <a:srgbClr val="21212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x </a:t>
            </a:r>
            <a:r>
              <a:rPr lang="zh-CN" altLang="en-US" sz="2400" b="0" i="0" dirty="0">
                <a:solidFill>
                  <a:srgbClr val="21212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的正弦值。创建数据的线图。</a:t>
            </a:r>
            <a:endParaRPr lang="zh-CN" altLang="en-US" sz="24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5DDEFBA-35FA-EE13-D3FD-EA3080A77696}"/>
              </a:ext>
            </a:extLst>
          </p:cNvPr>
          <p:cNvSpPr txBox="1"/>
          <p:nvPr/>
        </p:nvSpPr>
        <p:spPr>
          <a:xfrm>
            <a:off x="482367" y="1803878"/>
            <a:ext cx="4752528" cy="120032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#using </a:t>
            </a:r>
            <a:r>
              <a:rPr lang="en-US" altLang="zh-CN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TyPlot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s-E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 </a:t>
            </a:r>
            <a:r>
              <a:rPr lang="es-E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s-E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:(</a:t>
            </a:r>
            <a:r>
              <a:rPr lang="es-E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pi</a:t>
            </a:r>
            <a:r>
              <a:rPr lang="es-E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s-E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s-E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):(</a:t>
            </a:r>
            <a:r>
              <a:rPr lang="es-E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s-E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pi</a:t>
            </a:r>
            <a:r>
              <a:rPr lang="es-E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s-E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 = </a:t>
            </a:r>
            <a:r>
              <a:rPr lang="es-ES" altLang="zh-C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sin</a:t>
            </a:r>
            <a:r>
              <a:rPr lang="es-E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.(x);</a:t>
            </a:r>
          </a:p>
          <a:p>
            <a:r>
              <a:rPr lang="es-ES" altLang="zh-C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plot</a:t>
            </a:r>
            <a:r>
              <a:rPr lang="es-E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(x, y)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E0E3632C-3D65-2B4D-2FAE-685DD3AC6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9140" y="1842133"/>
            <a:ext cx="3886537" cy="8306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12C88978-54B6-8A87-F705-C1B71075261C}"/>
              </a:ext>
            </a:extLst>
          </p:cNvPr>
          <p:cNvSpPr txBox="1"/>
          <p:nvPr/>
        </p:nvSpPr>
        <p:spPr>
          <a:xfrm>
            <a:off x="482367" y="4409300"/>
            <a:ext cx="4752528" cy="120032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TyPlot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 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:(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pi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):(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pi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 = </a:t>
            </a:r>
            <a:r>
              <a:rPr lang="en-US" altLang="zh-C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sin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.(x);</a:t>
            </a:r>
          </a:p>
          <a:p>
            <a:r>
              <a:rPr lang="en-US" altLang="zh-C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plot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(x, y)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04343AD5-7A22-0D06-0B8C-6A2D8B544B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9018" y="4174736"/>
            <a:ext cx="2877329" cy="16694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4EF4A04D-F718-7DEB-C59D-13F4F94828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6275" y="3517513"/>
            <a:ext cx="3290401" cy="2821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708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72005" y="208345"/>
            <a:ext cx="4716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3. </a:t>
            </a:r>
            <a:r>
              <a:rPr lang="zh-CN" altLang="en-US" sz="2400" b="1" dirty="0" smtClean="0"/>
              <a:t>交互式编程环境</a:t>
            </a:r>
            <a:r>
              <a:rPr lang="en-US" altLang="zh-CN" sz="2400" b="1" dirty="0" smtClean="0"/>
              <a:t>REPL</a:t>
            </a:r>
            <a:endParaRPr lang="zh-CN" altLang="en-US" sz="24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FBD1DE5-2BD3-E038-A244-05BC6EBE9008}"/>
              </a:ext>
            </a:extLst>
          </p:cNvPr>
          <p:cNvSpPr txBox="1"/>
          <p:nvPr/>
        </p:nvSpPr>
        <p:spPr>
          <a:xfrm>
            <a:off x="596823" y="670010"/>
            <a:ext cx="10732135" cy="14229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Julia REPL 是一个交互式命令行工具，通过 REPL 可以实时输入并执行 Julia </a:t>
            </a:r>
            <a:r>
              <a:rPr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代码。可以通过</a:t>
            </a:r>
            <a:r>
              <a:rPr 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Syslab</a:t>
            </a:r>
            <a:r>
              <a:rPr 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启动命令行窗口</a:t>
            </a:r>
            <a:r>
              <a:rPr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进入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Julia REPL，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通过快捷键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Ctrl + D 或者</a:t>
            </a:r>
            <a:r>
              <a:rPr 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exit() 即可退出</a:t>
            </a:r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REPL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B522428-E4D3-EF50-91C2-16FC830F9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1139" y="1998037"/>
            <a:ext cx="8159024" cy="421540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FC497A8-901C-71E6-4A24-0DCB556A49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157" y="2978427"/>
            <a:ext cx="1935648" cy="106689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53263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9D540E3A-2ED2-D7A2-E05D-24D9182323CB}"/>
              </a:ext>
            </a:extLst>
          </p:cNvPr>
          <p:cNvSpPr txBox="1"/>
          <p:nvPr/>
        </p:nvSpPr>
        <p:spPr>
          <a:xfrm>
            <a:off x="557602" y="1238423"/>
            <a:ext cx="10938998" cy="9612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进入 REPL 后即可在在窗口中输入任何需要执行的 Julia </a:t>
            </a:r>
            <a:r>
              <a:rPr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程序，按下回车键即可</a:t>
            </a:r>
            <a:r>
              <a:rPr 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REPL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的全局作用域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执行输入的程序。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BBF0C74-0737-1381-B0A1-683BDC971BF1}"/>
              </a:ext>
            </a:extLst>
          </p:cNvPr>
          <p:cNvSpPr txBox="1"/>
          <p:nvPr/>
        </p:nvSpPr>
        <p:spPr>
          <a:xfrm>
            <a:off x="623392" y="2420888"/>
            <a:ext cx="6696744" cy="3960440"/>
          </a:xfrm>
          <a:prstGeom prst="rect">
            <a:avLst/>
          </a:prstGeom>
          <a:solidFill>
            <a:schemeClr val="bg2"/>
          </a:solidFill>
          <a:ln w="12700">
            <a:solidFill>
              <a:srgbClr val="3B66B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r>
              <a:rPr lang="en-US" altLang="zh-CN" dirty="0">
                <a:solidFill>
                  <a:srgbClr val="00B05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  <a:sym typeface="+mn-ea"/>
              </a:rPr>
              <a:t>julia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+mn-ea"/>
              </a:rPr>
              <a:t>&gt;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+mn-ea"/>
              </a:rPr>
              <a:t>a = "Hello, World"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+mn-ea"/>
              </a:rPr>
              <a:t># 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+mn-ea"/>
              </a:rPr>
              <a:t>定义变量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+mn-ea"/>
              </a:rPr>
              <a:t>"Hello, World"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00B05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  <a:sym typeface="+mn-ea"/>
              </a:rPr>
              <a:t>julia&gt; </a:t>
            </a:r>
            <a:r>
              <a:rPr lang="en-US" altLang="zh-CN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  <a:sym typeface="+mn-ea"/>
              </a:rPr>
              <a:t>a                 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+mn-ea"/>
              </a:rPr>
              <a:t># </a:t>
            </a:r>
            <a:r>
              <a:rPr lang="zh-CN" altLang="zh-CN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+mn-ea"/>
              </a:rPr>
              <a:t>展示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+mn-ea"/>
              </a:rPr>
              <a:t>变量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  <a:sym typeface="+mn-ea"/>
              </a:rPr>
              <a:t>Hello, World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dirty="0" err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julia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&gt;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function</a:t>
            </a: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795E26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f</a:t>
            </a: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(x, y)  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+mn-ea"/>
              </a:rPr>
              <a:t># 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+mn-ea"/>
              </a:rPr>
              <a:t>定义函数</a:t>
            </a:r>
            <a:endParaRPr lang="en-US" altLang="zh-CN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               </a:t>
            </a:r>
            <a:r>
              <a:rPr lang="en-US" altLang="zh-CN" dirty="0">
                <a:solidFill>
                  <a:srgbClr val="AF00DB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return</a:t>
            </a: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 x + y  </a:t>
            </a:r>
          </a:p>
          <a:p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          </a:t>
            </a:r>
            <a:r>
              <a:rPr lang="en-US" altLang="zh-CN" dirty="0">
                <a:solidFill>
                  <a:srgbClr val="AF00DB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end</a:t>
            </a:r>
          </a:p>
          <a:p>
            <a:endParaRPr lang="en-US" altLang="zh-CN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dirty="0" err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+mn-ea"/>
              </a:rPr>
              <a:t>julia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+mn-ea"/>
              </a:rPr>
              <a:t>&gt; </a:t>
            </a:r>
            <a:r>
              <a:rPr lang="en-US" altLang="zh-CN" dirty="0">
                <a:solidFill>
                  <a:srgbClr val="AF00DB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+mn-ea"/>
              </a:rPr>
              <a:t>for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+mn-ea"/>
              </a:rPr>
              <a:t> i = 1:10        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+mn-ea"/>
              </a:rPr>
              <a:t># 执行循环语句</a:t>
            </a:r>
          </a:p>
          <a:p>
            <a:r>
              <a:rPr lang="zh-CN" altLang="en-US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+mn-ea"/>
              </a:rPr>
              <a:t>           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+mn-ea"/>
              </a:rPr>
              <a:t>     a</a:t>
            </a:r>
            <a:r>
              <a:rPr lang="zh-CN" altLang="en-US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+mn-ea"/>
              </a:rPr>
              <a:t> = 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+mn-ea"/>
              </a:rPr>
              <a:t>i</a:t>
            </a:r>
            <a:r>
              <a:rPr lang="zh-CN" altLang="en-US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+mn-ea"/>
              </a:rPr>
              <a:t> * 2</a:t>
            </a:r>
          </a:p>
          <a:p>
            <a:r>
              <a:rPr lang="zh-CN" altLang="en-US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+mn-ea"/>
              </a:rPr>
              <a:t>               print(a)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zh-CN" altLang="en-US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+mn-ea"/>
              </a:rPr>
              <a:t>       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+mn-ea"/>
              </a:rPr>
              <a:t>   </a:t>
            </a:r>
            <a:r>
              <a:rPr lang="en-US" altLang="zh-CN" dirty="0">
                <a:solidFill>
                  <a:srgbClr val="AF00DB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+mn-ea"/>
              </a:rPr>
              <a:t>end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01E152D-D2D1-FFCC-D660-A118A8BDE9E2}"/>
              </a:ext>
            </a:extLst>
          </p:cNvPr>
          <p:cNvSpPr txBox="1"/>
          <p:nvPr/>
        </p:nvSpPr>
        <p:spPr>
          <a:xfrm>
            <a:off x="7570499" y="2199712"/>
            <a:ext cx="398682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</a:t>
            </a: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l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输入变量名则会显示该变量的值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l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Julia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中不会自动创建变量，在使用变量之前需要确保其已经被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66717A8-DA31-CAFF-BF59-2538C7BC7902}"/>
              </a:ext>
            </a:extLst>
          </p:cNvPr>
          <p:cNvSpPr txBox="1"/>
          <p:nvPr/>
        </p:nvSpPr>
        <p:spPr>
          <a:xfrm>
            <a:off x="557602" y="474149"/>
            <a:ext cx="5843197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 REPL 中执行 Julia 程序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66717A8-DA31-CAFF-BF59-2538C7BC7902}"/>
              </a:ext>
            </a:extLst>
          </p:cNvPr>
          <p:cNvSpPr txBox="1"/>
          <p:nvPr/>
        </p:nvSpPr>
        <p:spPr>
          <a:xfrm>
            <a:off x="7654813" y="4646667"/>
            <a:ext cx="3393223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高效的使用 Julia </a:t>
            </a:r>
            <a:r>
              <a:rPr lang="zh-CN" altLang="en-US" sz="1800" b="1" dirty="0" smtClean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REPL</a:t>
            </a:r>
            <a:endParaRPr lang="en-US" altLang="zh-CN" sz="1800" b="1" dirty="0" smtClean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基于历史回滚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 TAB 进行自动补全</a:t>
            </a:r>
            <a:endParaRPr lang="zh-CN" altLang="en-US" sz="18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946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4267</Words>
  <Application>Microsoft Office PowerPoint</Application>
  <PresentationFormat>宽屏</PresentationFormat>
  <Paragraphs>782</Paragraphs>
  <Slides>36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5" baseType="lpstr">
      <vt:lpstr>等线</vt:lpstr>
      <vt:lpstr>等线 Light</vt:lpstr>
      <vt:lpstr>微软雅黑</vt:lpstr>
      <vt:lpstr>微软雅黑</vt:lpstr>
      <vt:lpstr>Arial</vt:lpstr>
      <vt:lpstr>Consolas</vt:lpstr>
      <vt:lpstr>Times New Roman</vt:lpstr>
      <vt:lpstr>Office 主题​​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Lenovo</cp:lastModifiedBy>
  <cp:revision>13</cp:revision>
  <dcterms:created xsi:type="dcterms:W3CDTF">2025-04-16T03:12:37Z</dcterms:created>
  <dcterms:modified xsi:type="dcterms:W3CDTF">2025-04-16T05:41:29Z</dcterms:modified>
</cp:coreProperties>
</file>