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1236" r:id="rId3"/>
    <p:sldId id="1106" r:id="rId4"/>
    <p:sldId id="1118" r:id="rId5"/>
    <p:sldId id="1107" r:id="rId6"/>
    <p:sldId id="1119" r:id="rId7"/>
    <p:sldId id="1109" r:id="rId8"/>
    <p:sldId id="1120" r:id="rId9"/>
    <p:sldId id="1237" r:id="rId10"/>
    <p:sldId id="1238" r:id="rId11"/>
    <p:sldId id="1239" r:id="rId12"/>
    <p:sldId id="1240" r:id="rId13"/>
    <p:sldId id="1173" r:id="rId14"/>
    <p:sldId id="1174" r:id="rId15"/>
    <p:sldId id="1175" r:id="rId16"/>
    <p:sldId id="1134" r:id="rId17"/>
    <p:sldId id="1242" r:id="rId18"/>
    <p:sldId id="1243" r:id="rId19"/>
    <p:sldId id="1244" r:id="rId20"/>
    <p:sldId id="1245" r:id="rId21"/>
    <p:sldId id="1246" r:id="rId22"/>
    <p:sldId id="1241" r:id="rId23"/>
    <p:sldId id="1126" r:id="rId24"/>
    <p:sldId id="1247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6600"/>
    <a:srgbClr val="9900FF"/>
    <a:srgbClr val="000099"/>
    <a:srgbClr val="9900CC"/>
    <a:srgbClr val="993300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6" autoAdjust="0"/>
    <p:restoredTop sz="90929"/>
  </p:normalViewPr>
  <p:slideViewPr>
    <p:cSldViewPr>
      <p:cViewPr varScale="1">
        <p:scale>
          <a:sx n="76" d="100"/>
          <a:sy n="76" d="100"/>
        </p:scale>
        <p:origin x="1101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13E41E9-F0EF-4029-B53D-F67F0692F6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D8DA64-41FE-49E1-9996-375F01CCE5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2D71D34-1CD6-42E6-90C0-9296DB7AA6BA}" type="datetimeFigureOut">
              <a:rPr lang="zh-CN" altLang="en-US"/>
              <a:pPr>
                <a:defRPr/>
              </a:pPr>
              <a:t>2023/6/14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5DDEEE1-BAB1-4F8A-95F3-2A8A2DF87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119BEA5-4909-4373-B143-548BC77DF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CCD9E-4F61-472E-B59F-5F80F0C8B8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E7845-293D-4A3B-A3D9-0A0566930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107B8D-C07A-40E2-9087-8E7E023906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BD8B4C-D2CC-4A0E-B780-8D786C365585}" type="slidenum">
              <a:rPr lang="zh-CN" altLang="en-US" sz="1200"/>
              <a:pPr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4777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C9CE4E-CCF4-4236-B9B7-328F23ECFDFE}" type="slidenum">
              <a:rPr lang="zh-CN" altLang="en-US" sz="120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65167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BD8B4C-D2CC-4A0E-B780-8D786C365585}" type="slidenum">
              <a:rPr lang="zh-CN" altLang="en-US" sz="120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1256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3B83BF-0A9F-4AE3-AE69-57AC39BB4774}" type="slidenum">
              <a:rPr lang="zh-CN" altLang="en-US" sz="120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0208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3B83BF-0A9F-4AE3-AE69-57AC39BB4774}" type="slidenum">
              <a:rPr lang="zh-CN" altLang="en-US" sz="120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74413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3B83BF-0A9F-4AE3-AE69-57AC39BB4774}" type="slidenum">
              <a:rPr lang="zh-CN" altLang="en-US" sz="120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81037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BD8B4C-D2CC-4A0E-B780-8D786C365585}" type="slidenum">
              <a:rPr lang="zh-CN" altLang="en-US" sz="120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78089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BD8B4C-D2CC-4A0E-B780-8D786C365585}" type="slidenum">
              <a:rPr lang="zh-CN" altLang="en-US" sz="120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77079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37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BD8B4C-D2CC-4A0E-B780-8D786C365585}" type="slidenum">
              <a:rPr lang="zh-CN" altLang="en-US" sz="120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20075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C4977C7-54D0-488E-B344-B7119DA20C6E}" type="slidenum">
              <a:rPr lang="zh-CN" altLang="en-US" sz="120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22429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C9CE4E-CCF4-4236-B9B7-328F23ECFDFE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9350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C9CE4E-CCF4-4236-B9B7-328F23ECFDFE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0204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C9CE4E-CCF4-4236-B9B7-328F23ECFDFE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8507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C9CE4E-CCF4-4236-B9B7-328F23ECFDFE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7085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C9CE4E-CCF4-4236-B9B7-328F23ECFDFE}" type="slidenum">
              <a:rPr lang="zh-CN" altLang="en-US" sz="120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8678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C9CE4E-CCF4-4236-B9B7-328F23ECFDFE}" type="slidenum">
              <a:rPr lang="zh-CN" altLang="en-US" sz="120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5110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C9CE4E-CCF4-4236-B9B7-328F23ECFDFE}" type="slidenum">
              <a:rPr lang="zh-CN" altLang="en-US" sz="120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6703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686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C9CE4E-CCF4-4236-B9B7-328F23ECFDFE}" type="slidenum">
              <a:rPr lang="zh-CN" altLang="en-US" sz="120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841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0924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7086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00800" y="914400"/>
            <a:ext cx="1905000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562600" cy="5105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525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861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489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733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905000"/>
            <a:ext cx="3733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067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0740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099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07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38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079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28D1785-5734-40DE-A1C2-238DB89E6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39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8D8EE4-28B0-44C6-B3FF-E54F00FBD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62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899D5211-9AD8-43DF-BAD9-009247B9EF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3400" y="6319838"/>
            <a:ext cx="36195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935DC30-69EA-4E81-AB72-FE8D335404E8}" type="slidenum">
              <a:rPr lang="en-US" altLang="zh-CN" sz="1200" smtClean="0">
                <a:solidFill>
                  <a:srgbClr val="000066"/>
                </a:solidFill>
              </a:rPr>
              <a:pPr eaLnBrk="1" hangingPunct="1">
                <a:defRPr/>
              </a:pPr>
              <a:t>‹#›</a:t>
            </a:fld>
            <a:endParaRPr lang="en-US" altLang="zh-CN" sz="1200">
              <a:solidFill>
                <a:srgbClr val="000066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C62913-C298-4152-A5C3-0AD264781D3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8788" y="1622425"/>
            <a:ext cx="8226425" cy="31750"/>
          </a:xfrm>
          <a:prstGeom prst="rect">
            <a:avLst/>
          </a:prstGeom>
          <a:solidFill>
            <a:srgbClr val="CC33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pic>
        <p:nvPicPr>
          <p:cNvPr id="2" name="Picture 9" descr="南理工校徽">
            <a:extLst>
              <a:ext uri="{FF2B5EF4-FFF2-40B4-BE49-F238E27FC236}">
                <a16:creationId xmlns:a16="http://schemas.microsoft.com/office/drawing/2014/main" id="{322430CF-973C-4307-8951-7DA360CF90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96838"/>
            <a:ext cx="2881312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liaoym@163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500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520.png"/><Relationship Id="rId4" Type="http://schemas.openxmlformats.org/officeDocument/2006/relationships/image" Target="../media/image15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00.png"/><Relationship Id="rId7" Type="http://schemas.openxmlformats.org/officeDocument/2006/relationships/image" Target="../media/image1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520.png"/><Relationship Id="rId4" Type="http://schemas.openxmlformats.org/officeDocument/2006/relationships/image" Target="../media/image15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0.png"/><Relationship Id="rId4" Type="http://schemas.openxmlformats.org/officeDocument/2006/relationships/image" Target="../media/image15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5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3" Type="http://schemas.openxmlformats.org/officeDocument/2006/relationships/image" Target="../media/image182.png"/><Relationship Id="rId7" Type="http://schemas.openxmlformats.org/officeDocument/2006/relationships/image" Target="../media/image1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0" Type="http://schemas.openxmlformats.org/officeDocument/2006/relationships/image" Target="../media/image188.png"/><Relationship Id="rId4" Type="http://schemas.openxmlformats.org/officeDocument/2006/relationships/image" Target="../media/image3.png"/><Relationship Id="rId9" Type="http://schemas.openxmlformats.org/officeDocument/2006/relationships/image" Target="../media/image1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692E466-29FB-46AE-89A4-757463BE5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1675"/>
            <a:ext cx="7772400" cy="14620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射频与微波电路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B692FA-A234-4AA4-969F-07380055A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68638"/>
            <a:ext cx="7772400" cy="28813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3000" b="0" kern="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altLang="zh-CN" sz="3000" b="0" kern="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zh-CN" altLang="en-US" sz="3000" b="0" kern="0" dirty="0">
                <a:solidFill>
                  <a:schemeClr val="tx1"/>
                </a:solidFill>
              </a:rPr>
              <a:t>廖轶明 </a:t>
            </a:r>
            <a:r>
              <a:rPr lang="en-US" altLang="zh-CN" sz="3000" b="0" kern="0" dirty="0">
                <a:solidFill>
                  <a:schemeClr val="tx1"/>
                </a:solidFill>
              </a:rPr>
              <a:t>E-mail: </a:t>
            </a:r>
            <a:r>
              <a:rPr lang="en-US" altLang="zh-CN" sz="3000" b="0" kern="0" dirty="0">
                <a:solidFill>
                  <a:srgbClr val="0000FF"/>
                </a:solidFill>
                <a:hlinkClick r:id="rId2"/>
              </a:rPr>
              <a:t>mliaoym@163.com</a:t>
            </a:r>
            <a:endParaRPr lang="en-US" altLang="zh-CN" sz="3000" b="0" kern="0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zh-CN" sz="3000" b="0" kern="0" dirty="0">
                <a:solidFill>
                  <a:schemeClr val="tx1"/>
                </a:solidFill>
              </a:rPr>
              <a:t>            Tel: </a:t>
            </a:r>
            <a:r>
              <a:rPr lang="en-US" altLang="zh-CN" sz="3000" b="0" kern="0" dirty="0">
                <a:solidFill>
                  <a:srgbClr val="0000FF"/>
                </a:solidFill>
              </a:rPr>
              <a:t>13913874255</a:t>
            </a:r>
            <a:endParaRPr lang="zh-CN" altLang="en-US" sz="3000" b="0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/>
              <p:nvPr/>
            </p:nvSpPr>
            <p:spPr>
              <a:xfrm>
                <a:off x="292287" y="1556274"/>
                <a:ext cx="85281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习题</a:t>
                </a:r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如果一若图中传输线特征阻抗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=75</a:t>
                </a:r>
                <a:r>
                  <a:rPr lang="el-GR" altLang="zh-CN" dirty="0"/>
                  <a:t>Ω</a:t>
                </a:r>
                <a:r>
                  <a:rPr lang="zh-CN" altLang="en-US" dirty="0"/>
                  <a:t>，传输线长度分别为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时，负载阻抗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L</a:t>
                </a:r>
                <a:r>
                  <a:rPr lang="en-US" altLang="zh-CN" dirty="0"/>
                  <a:t>=60-</a:t>
                </a:r>
                <a:r>
                  <a:rPr lang="en-US" altLang="zh-CN" i="1" dirty="0"/>
                  <a:t>j</a:t>
                </a:r>
                <a:r>
                  <a:rPr lang="en-US" altLang="zh-CN" dirty="0"/>
                  <a:t>40</a:t>
                </a:r>
                <a:r>
                  <a:rPr lang="el-GR" altLang="zh-CN" dirty="0"/>
                  <a:t> Ω</a:t>
                </a:r>
                <a:r>
                  <a:rPr lang="zh-CN" altLang="en-US" dirty="0"/>
                  <a:t>，源阻抗</a:t>
                </a:r>
                <a:r>
                  <a:rPr lang="en-US" altLang="zh-CN" dirty="0" err="1"/>
                  <a:t>Z</a:t>
                </a:r>
                <a:r>
                  <a:rPr lang="en-US" altLang="zh-CN" baseline="-25000" dirty="0" err="1"/>
                  <a:t>g</a:t>
                </a:r>
                <a:r>
                  <a:rPr lang="en-US" altLang="zh-CN" dirty="0"/>
                  <a:t>=75</a:t>
                </a:r>
                <a:r>
                  <a:rPr lang="el-GR" altLang="zh-CN" dirty="0"/>
                  <a:t> Ω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Vg=15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Vrms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计算送到负载的功率</a:t>
                </a:r>
                <a:r>
                  <a:rPr lang="zh-CN" altLang="en-US" baseline="-25000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7" y="1556274"/>
                <a:ext cx="8528183" cy="1569660"/>
              </a:xfrm>
              <a:prstGeom prst="rect">
                <a:avLst/>
              </a:prstGeom>
              <a:blipFill>
                <a:blip r:embed="rId3"/>
                <a:stretch>
                  <a:fillRect l="-1144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111B8A1-395D-49D6-B08E-5E329D0C92B3}"/>
                  </a:ext>
                </a:extLst>
              </p:cNvPr>
              <p:cNvSpPr/>
              <p:nvPr/>
            </p:nvSpPr>
            <p:spPr>
              <a:xfrm>
                <a:off x="292287" y="3062621"/>
                <a:ext cx="8454046" cy="1230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m:rPr>
                          <m:sty m:val="p"/>
                        </m:rPr>
                        <a:rPr lang="en-US" altLang="zh-CN" i="1" baseline="-250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sty m:val="p"/>
                            </m:rPr>
                            <a:rPr lang="en-US" altLang="zh-CN" i="1" baseline="-2500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 baseline="-25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𝑗𝑍</m:t>
                          </m:r>
                          <m:r>
                            <a:rPr lang="en-US" altLang="zh-CN" b="0" i="1" baseline="-2500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-25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𝑗𝑍𝐿𝑡𝑎𝑛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baseline="-2500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accent2"/>
                              </a:solidFill>
                            </a:rPr>
                            <m:t>60−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chemeClr val="accent2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accent2"/>
                              </a:solidFill>
                            </a:rPr>
                            <m:t>40</m:t>
                          </m:r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230.8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184.7+123.1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=48.2+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27.3</m:t>
                      </m:r>
                      <m:r>
                        <m:rPr>
                          <m:nor/>
                        </m:rPr>
                        <a:rPr lang="el-GR" altLang="zh-CN" dirty="0">
                          <a:solidFill>
                            <a:schemeClr val="accent2"/>
                          </a:solidFill>
                        </a:rPr>
                        <m:t>Ω</m:t>
                      </m:r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111B8A1-395D-49D6-B08E-5E329D0C9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7" y="3062621"/>
                <a:ext cx="8454046" cy="1230658"/>
              </a:xfrm>
              <a:prstGeom prst="rect">
                <a:avLst/>
              </a:prstGeom>
              <a:blipFill>
                <a:blip r:embed="rId4"/>
                <a:stretch>
                  <a:fillRect b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5B2EBB4-70CB-4F6C-810E-1CBCE99AF07D}"/>
                  </a:ext>
                </a:extLst>
              </p:cNvPr>
              <p:cNvSpPr/>
              <p:nvPr/>
            </p:nvSpPr>
            <p:spPr>
              <a:xfrm>
                <a:off x="292287" y="4315482"/>
                <a:ext cx="8829084" cy="16916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CN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CN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𝑅𝑔</m:t>
                              </m:r>
                            </m:e>
                          </m:d>
                          <m:r>
                            <a:rPr lang="en-US" altLang="zh-CN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𝑋𝑔</m:t>
                              </m:r>
                            </m:e>
                          </m:d>
                          <m:r>
                            <a:rPr lang="en-US" altLang="zh-CN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48.2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48.2+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75</m:t>
                              </m:r>
                            </m:e>
                          </m:d>
                          <m:r>
                            <a:rPr lang="en-US" altLang="zh-CN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27.3</m:t>
                              </m:r>
                            </m:e>
                          </m:d>
                          <m:r>
                            <a:rPr lang="en-US" altLang="zh-CN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=0.681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B5B2EBB4-70CB-4F6C-810E-1CBCE99AF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7" y="4315482"/>
                <a:ext cx="8829084" cy="16916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/>
              <p:nvPr/>
            </p:nvSpPr>
            <p:spPr>
              <a:xfrm>
                <a:off x="292287" y="1556274"/>
                <a:ext cx="85281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习题</a:t>
                </a:r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如果一若图中传输线特征阻抗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=75</a:t>
                </a:r>
                <a:r>
                  <a:rPr lang="el-GR" altLang="zh-CN" dirty="0"/>
                  <a:t>Ω</a:t>
                </a:r>
                <a:r>
                  <a:rPr lang="zh-CN" altLang="en-US" dirty="0"/>
                  <a:t>，传输线长度分别为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时，负载阻抗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L</a:t>
                </a:r>
                <a:r>
                  <a:rPr lang="en-US" altLang="zh-CN" dirty="0"/>
                  <a:t>=60-</a:t>
                </a:r>
                <a:r>
                  <a:rPr lang="en-US" altLang="zh-CN" i="1" dirty="0"/>
                  <a:t>j</a:t>
                </a:r>
                <a:r>
                  <a:rPr lang="en-US" altLang="zh-CN" dirty="0"/>
                  <a:t>40</a:t>
                </a:r>
                <a:r>
                  <a:rPr lang="el-GR" altLang="zh-CN" dirty="0"/>
                  <a:t> Ω</a:t>
                </a:r>
                <a:r>
                  <a:rPr lang="zh-CN" altLang="en-US" dirty="0"/>
                  <a:t>，源阻抗</a:t>
                </a:r>
                <a:r>
                  <a:rPr lang="en-US" altLang="zh-CN" dirty="0" err="1"/>
                  <a:t>Z</a:t>
                </a:r>
                <a:r>
                  <a:rPr lang="en-US" altLang="zh-CN" baseline="-25000" dirty="0" err="1"/>
                  <a:t>g</a:t>
                </a:r>
                <a:r>
                  <a:rPr lang="en-US" altLang="zh-CN" dirty="0"/>
                  <a:t>=75</a:t>
                </a:r>
                <a:r>
                  <a:rPr lang="el-GR" altLang="zh-CN" dirty="0"/>
                  <a:t> Ω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Vg=15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Vrms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计算送到负载的功率</a:t>
                </a:r>
                <a:r>
                  <a:rPr lang="zh-CN" altLang="en-US" baseline="-25000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7" y="1556274"/>
                <a:ext cx="8528183" cy="1569660"/>
              </a:xfrm>
              <a:prstGeom prst="rect">
                <a:avLst/>
              </a:prstGeom>
              <a:blipFill>
                <a:blip r:embed="rId3"/>
                <a:stretch>
                  <a:fillRect l="-1144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EFFEE93-3757-4723-9044-3CE4F55A2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5621875"/>
            <a:ext cx="2780017" cy="670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CC67000-BBC3-4C96-8533-EBBC76911975}"/>
                  </a:ext>
                </a:extLst>
              </p:cNvPr>
              <p:cNvSpPr txBox="1"/>
              <p:nvPr/>
            </p:nvSpPr>
            <p:spPr>
              <a:xfrm>
                <a:off x="395536" y="3254351"/>
                <a:ext cx="4572000" cy="6626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 baseline="-25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i="1" baseline="-25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=0.303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94</a:t>
                </a:r>
                <a:r>
                  <a:rPr lang="en-US" altLang="zh-CN" baseline="30000" dirty="0">
                    <a:solidFill>
                      <a:schemeClr val="accent2"/>
                    </a:solidFill>
                  </a:rPr>
                  <a:t>o</a:t>
                </a:r>
                <a:endParaRPr lang="zh-CN" altLang="en-US" baseline="30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CC67000-BBC3-4C96-8533-EBBC76911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254351"/>
                <a:ext cx="4572000" cy="662682"/>
              </a:xfrm>
              <a:prstGeom prst="rect">
                <a:avLst/>
              </a:prstGeom>
              <a:blipFill>
                <a:blip r:embed="rId5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012558-0133-43FA-93C9-2FB2ACEF4B70}"/>
                  </a:ext>
                </a:extLst>
              </p:cNvPr>
              <p:cNvSpPr txBox="1"/>
              <p:nvPr/>
            </p:nvSpPr>
            <p:spPr>
              <a:xfrm>
                <a:off x="395536" y="3917033"/>
                <a:ext cx="4898970" cy="925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baseline="-250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𝑔𝑝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baseline="-250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baseline="-250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𝑍𝑔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 baseline="-25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baseline="-250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i="1" baseline="-25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 baseline="-25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rgbClr val="0000FF"/>
                              </a:solidFill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012558-0133-43FA-93C9-2FB2ACEF4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17033"/>
                <a:ext cx="4898970" cy="9255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A583D5-17DA-4BD2-8681-557DCD3062AD}"/>
                  </a:ext>
                </a:extLst>
              </p:cNvPr>
              <p:cNvSpPr txBox="1"/>
              <p:nvPr/>
            </p:nvSpPr>
            <p:spPr>
              <a:xfrm>
                <a:off x="-1116632" y="4696365"/>
                <a:ext cx="4572000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baseline="-25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 baseline="-25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2A583D5-17DA-4BD2-8681-557DCD306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6632" y="4696365"/>
                <a:ext cx="4572000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E97F3A-6973-4B97-81EA-E6B831C3414A}"/>
                  </a:ext>
                </a:extLst>
              </p:cNvPr>
              <p:cNvSpPr txBox="1"/>
              <p:nvPr/>
            </p:nvSpPr>
            <p:spPr>
              <a:xfrm>
                <a:off x="3779912" y="5339194"/>
                <a:ext cx="5129348" cy="1235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zh-CN" i="1" baseline="-25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baseline="30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0.681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E97F3A-6973-4B97-81EA-E6B831C3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339194"/>
                <a:ext cx="5129348" cy="12359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7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793" y="3212976"/>
            <a:ext cx="8126413" cy="8382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latin typeface="隶书" panose="02010509060101010101" pitchFamily="49" charset="-122"/>
              </a:rPr>
              <a:t>第</a:t>
            </a:r>
            <a:r>
              <a:rPr lang="en-US" altLang="zh-CN" dirty="0" smtClean="0">
                <a:latin typeface="隶书" panose="02010509060101010101" pitchFamily="49" charset="-122"/>
              </a:rPr>
              <a:t>3</a:t>
            </a:r>
            <a:r>
              <a:rPr lang="zh-CN" altLang="en-US" dirty="0" smtClean="0">
                <a:latin typeface="隶书" panose="02010509060101010101" pitchFamily="49" charset="-122"/>
              </a:rPr>
              <a:t>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58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23528" y="1340768"/>
            <a:ext cx="7467600" cy="8704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b="0" dirty="0"/>
          </a:p>
          <a:p>
            <a:pPr marL="571500" indent="-5715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习题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1</a:t>
            </a:r>
            <a:endParaRPr lang="en-US" altLang="zh-CN" dirty="0">
              <a:latin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1792E6-CC60-4194-82F6-2919892BC496}"/>
                  </a:ext>
                </a:extLst>
              </p:cNvPr>
              <p:cNvSpPr txBox="1"/>
              <p:nvPr/>
            </p:nvSpPr>
            <p:spPr>
              <a:xfrm>
                <a:off x="467544" y="2348880"/>
                <a:ext cx="76328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矩形波导尺寸为</a:t>
                </a:r>
                <a:r>
                  <a:rPr lang="en-US" altLang="zh-CN" dirty="0"/>
                  <a:t>a=1.07cm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b=0.43cm</a:t>
                </a:r>
                <a:r>
                  <a:rPr lang="zh-CN" altLang="en-US" dirty="0"/>
                  <a:t>，当填充空气介质时，器件基模的截止频率为多少？当填充介质的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baseline="-25000" dirty="0"/>
                  <a:t>r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2.08</a:t>
                </a:r>
                <a:r>
                  <a:rPr lang="zh-CN" altLang="en-US" dirty="0"/>
                  <a:t>时，器件基模的截止频率为多少？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1792E6-CC60-4194-82F6-2919892BC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48880"/>
                <a:ext cx="7632848" cy="1938992"/>
              </a:xfrm>
              <a:prstGeom prst="rect">
                <a:avLst/>
              </a:prstGeom>
              <a:blipFill>
                <a:blip r:embed="rId3"/>
                <a:stretch>
                  <a:fillRect l="-1278" t="-3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384B9B7-41F8-4140-8AAE-B5E34E2A2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8" y="3804469"/>
            <a:ext cx="3035877" cy="23340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12509A-5CCF-4CE4-9794-0A1EA0F68871}"/>
              </a:ext>
            </a:extLst>
          </p:cNvPr>
          <p:cNvSpPr txBox="1"/>
          <p:nvPr/>
        </p:nvSpPr>
        <p:spPr>
          <a:xfrm>
            <a:off x="2987824" y="363706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TE</a:t>
            </a:r>
            <a:r>
              <a:rPr lang="en-US" altLang="zh-CN" sz="2400" baseline="-25000" dirty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8FCD9-A0A3-42BC-9991-12E74B4CF4B6}"/>
                  </a:ext>
                </a:extLst>
              </p:cNvPr>
              <p:cNvSpPr txBox="1"/>
              <p:nvPr/>
            </p:nvSpPr>
            <p:spPr>
              <a:xfrm>
                <a:off x="3030055" y="4223137"/>
                <a:ext cx="5122300" cy="442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8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b="0" dirty="0">
                    <a:latin typeface="Cambria Math" panose="02040503050406030204" pitchFamily="18" charset="0"/>
                  </a:rPr>
                  <a:t>截止频率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baseline="-2500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800" dirty="0"/>
                  <a:t>=1.4*10</a:t>
                </a:r>
                <a:r>
                  <a:rPr lang="en-US" altLang="zh-CN" sz="1800" baseline="30000" dirty="0"/>
                  <a:t>10</a:t>
                </a:r>
                <a:r>
                  <a:rPr lang="en-US" altLang="zh-CN" sz="1800" dirty="0"/>
                  <a:t>Hz= 14GHz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998FCD9-A0A3-42BC-9991-12E74B4CF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055" y="4223137"/>
                <a:ext cx="5122300" cy="442109"/>
              </a:xfrm>
              <a:prstGeom prst="rect">
                <a:avLst/>
              </a:prstGeom>
              <a:blipFill>
                <a:blip r:embed="rId5"/>
                <a:stretch>
                  <a:fillRect l="-1786" t="-8333" r="-1905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D89572-DC49-43D6-B97B-37CDF2686473}"/>
                  </a:ext>
                </a:extLst>
              </p:cNvPr>
              <p:cNvSpPr txBox="1"/>
              <p:nvPr/>
            </p:nvSpPr>
            <p:spPr>
              <a:xfrm>
                <a:off x="2978092" y="4732413"/>
                <a:ext cx="5590377" cy="442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8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b="0" dirty="0">
                    <a:latin typeface="Cambria Math" panose="02040503050406030204" pitchFamily="18" charset="0"/>
                  </a:rPr>
                  <a:t>截止频率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baseline="-2500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800" dirty="0"/>
                  <a:t>=0.97*10</a:t>
                </a:r>
                <a:r>
                  <a:rPr lang="en-US" altLang="zh-CN" sz="1800" baseline="30000" dirty="0"/>
                  <a:t>10</a:t>
                </a:r>
                <a:r>
                  <a:rPr lang="en-US" altLang="zh-CN" sz="1800" dirty="0"/>
                  <a:t>Hz= 9.7GHz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CD89572-DC49-43D6-B97B-37CDF2686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092" y="4732413"/>
                <a:ext cx="5590377" cy="442109"/>
              </a:xfrm>
              <a:prstGeom prst="rect">
                <a:avLst/>
              </a:prstGeom>
              <a:blipFill>
                <a:blip r:embed="rId6"/>
                <a:stretch>
                  <a:fillRect l="-1745" t="-8219" r="-1636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9078C22-FCBC-9053-9B11-3703409C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3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23528" y="1340768"/>
            <a:ext cx="7467600" cy="8704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b="0" dirty="0"/>
          </a:p>
          <a:p>
            <a:pPr marL="571500" indent="-5715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习题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2</a:t>
            </a:r>
            <a:endParaRPr lang="en-US" altLang="zh-CN" dirty="0">
              <a:latin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1792E6-CC60-4194-82F6-2919892BC496}"/>
                  </a:ext>
                </a:extLst>
              </p:cNvPr>
              <p:cNvSpPr txBox="1"/>
              <p:nvPr/>
            </p:nvSpPr>
            <p:spPr>
              <a:xfrm>
                <a:off x="467544" y="2348880"/>
                <a:ext cx="76328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依旧是</a:t>
                </a:r>
                <a:r>
                  <a:rPr lang="en-US" altLang="zh-CN" dirty="0"/>
                  <a:t>a=1.07cm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b=0.43cm</a:t>
                </a:r>
                <a:r>
                  <a:rPr lang="zh-CN" altLang="en-US" dirty="0"/>
                  <a:t>，填充介质的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baseline="-25000" dirty="0"/>
                  <a:t>r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2.08</a:t>
                </a:r>
                <a:r>
                  <a:rPr lang="zh-CN" altLang="en-US" dirty="0"/>
                  <a:t>的矩形波导，求此波导单模传播的频率范围是多少？当工作频率为</a:t>
                </a:r>
                <a:r>
                  <a:rPr lang="en-US" altLang="zh-CN" dirty="0"/>
                  <a:t>15GHz</a:t>
                </a:r>
                <a:r>
                  <a:rPr lang="zh-CN" altLang="en-US" dirty="0"/>
                  <a:t>时，问此时波导中波的传播模式，求出此传播模式下信号的波导波长及相速。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1792E6-CC60-4194-82F6-2919892BC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48880"/>
                <a:ext cx="7632848" cy="2308324"/>
              </a:xfrm>
              <a:prstGeom prst="rect">
                <a:avLst/>
              </a:prstGeom>
              <a:blipFill>
                <a:blip r:embed="rId3"/>
                <a:stretch>
                  <a:fillRect l="-1278" t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D1D85FE-8D96-4A05-8724-564B00A2B1BA}"/>
              </a:ext>
            </a:extLst>
          </p:cNvPr>
          <p:cNvSpPr txBox="1"/>
          <p:nvPr/>
        </p:nvSpPr>
        <p:spPr>
          <a:xfrm>
            <a:off x="107504" y="403044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TE</a:t>
            </a:r>
            <a:r>
              <a:rPr lang="en-US" altLang="zh-CN" sz="2400" baseline="-25000" dirty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DE645C-A7DA-477E-B738-F4EDA786EC75}"/>
                  </a:ext>
                </a:extLst>
              </p:cNvPr>
              <p:cNvSpPr txBox="1"/>
              <p:nvPr/>
            </p:nvSpPr>
            <p:spPr>
              <a:xfrm>
                <a:off x="107504" y="4492114"/>
                <a:ext cx="5590377" cy="442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8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b="0" dirty="0">
                    <a:latin typeface="Cambria Math" panose="02040503050406030204" pitchFamily="18" charset="0"/>
                  </a:rPr>
                  <a:t>截止频率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baseline="-2500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800" dirty="0"/>
                  <a:t>=0.97*10</a:t>
                </a:r>
                <a:r>
                  <a:rPr lang="en-US" altLang="zh-CN" sz="1800" baseline="30000" dirty="0"/>
                  <a:t>10</a:t>
                </a:r>
                <a:r>
                  <a:rPr lang="en-US" altLang="zh-CN" sz="1800" dirty="0"/>
                  <a:t>Hz= 9.7GHz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3DE645C-A7DA-477E-B738-F4EDA786E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492114"/>
                <a:ext cx="5590377" cy="442109"/>
              </a:xfrm>
              <a:prstGeom prst="rect">
                <a:avLst/>
              </a:prstGeom>
              <a:blipFill>
                <a:blip r:embed="rId4"/>
                <a:stretch>
                  <a:fillRect l="-1745" t="-8333" r="-163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5A02857-E868-422E-88AC-8C4F3F6291A7}"/>
              </a:ext>
            </a:extLst>
          </p:cNvPr>
          <p:cNvSpPr txBox="1"/>
          <p:nvPr/>
        </p:nvSpPr>
        <p:spPr>
          <a:xfrm>
            <a:off x="167593" y="48347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TE</a:t>
            </a:r>
            <a:r>
              <a:rPr lang="en-US" altLang="zh-CN" baseline="-25000" dirty="0"/>
              <a:t>2</a:t>
            </a:r>
            <a:r>
              <a:rPr lang="en-US" altLang="zh-CN" sz="2400" baseline="-25000" dirty="0"/>
              <a:t>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6CFBA5C-7C24-4460-844C-C43E63D20420}"/>
                  </a:ext>
                </a:extLst>
              </p:cNvPr>
              <p:cNvSpPr txBox="1"/>
              <p:nvPr/>
            </p:nvSpPr>
            <p:spPr>
              <a:xfrm>
                <a:off x="167593" y="5296365"/>
                <a:ext cx="5608010" cy="442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8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b="0" dirty="0">
                    <a:latin typeface="Cambria Math" panose="02040503050406030204" pitchFamily="18" charset="0"/>
                  </a:rPr>
                  <a:t>截止频率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baseline="-2500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ad>
                          <m:radPr>
                            <m:degHide m:val="on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800" dirty="0"/>
                  <a:t>=1.94*10</a:t>
                </a:r>
                <a:r>
                  <a:rPr lang="en-US" altLang="zh-CN" sz="1800" baseline="30000" dirty="0"/>
                  <a:t>10</a:t>
                </a:r>
                <a:r>
                  <a:rPr lang="en-US" altLang="zh-CN" sz="1800" dirty="0"/>
                  <a:t>Hz= 19.4GHz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6CFBA5C-7C24-4460-844C-C43E63D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3" y="5296365"/>
                <a:ext cx="5608010" cy="442109"/>
              </a:xfrm>
              <a:prstGeom prst="rect">
                <a:avLst/>
              </a:prstGeom>
              <a:blipFill>
                <a:blip r:embed="rId5"/>
                <a:stretch>
                  <a:fillRect l="-1630" t="-8333" r="-1739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D600933-1E77-4766-AE62-4ED3C6D58EFF}"/>
              </a:ext>
            </a:extLst>
          </p:cNvPr>
          <p:cNvSpPr txBox="1"/>
          <p:nvPr/>
        </p:nvSpPr>
        <p:spPr>
          <a:xfrm>
            <a:off x="167593" y="55904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TE</a:t>
            </a:r>
            <a:r>
              <a:rPr lang="en-US" altLang="zh-CN" sz="2400" baseline="-25000" dirty="0"/>
              <a:t>01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E471FB-F3EC-47A1-B044-35A35BCAE1EB}"/>
                  </a:ext>
                </a:extLst>
              </p:cNvPr>
              <p:cNvSpPr txBox="1"/>
              <p:nvPr/>
            </p:nvSpPr>
            <p:spPr>
              <a:xfrm>
                <a:off x="167593" y="6052132"/>
                <a:ext cx="5806782" cy="442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8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1800" b="0" dirty="0">
                    <a:latin typeface="Cambria Math" panose="02040503050406030204" pitchFamily="18" charset="0"/>
                  </a:rPr>
                  <a:t>截止频率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baseline="-2500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baseline="-25000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ad>
                          <m:radPr>
                            <m:degHide m:val="on"/>
                            <m:ctrlPr>
                              <a:rPr lang="zh-CN" alt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1800" i="1" baseline="-25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800" dirty="0"/>
                  <a:t>=2.42*10</a:t>
                </a:r>
                <a:r>
                  <a:rPr lang="en-US" altLang="zh-CN" sz="1800" baseline="30000" dirty="0"/>
                  <a:t>10</a:t>
                </a:r>
                <a:r>
                  <a:rPr lang="en-US" altLang="zh-CN" sz="1800" dirty="0"/>
                  <a:t>Hz= 24.2GHz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9E471FB-F3EC-47A1-B044-35A35BCAE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3" y="6052132"/>
                <a:ext cx="5806782" cy="442109"/>
              </a:xfrm>
              <a:prstGeom prst="rect">
                <a:avLst/>
              </a:prstGeom>
              <a:blipFill>
                <a:blip r:embed="rId6"/>
                <a:stretch>
                  <a:fillRect l="-1574" t="-8333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BE37562-4DD0-AB81-569A-A774E268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0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23528" y="1340768"/>
            <a:ext cx="7467600" cy="8704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defRPr kumimoji="1" sz="2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b="0" dirty="0"/>
          </a:p>
          <a:p>
            <a:pPr marL="571500" indent="-5715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习题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</a:rPr>
              <a:t>2</a:t>
            </a:r>
            <a:endParaRPr lang="en-US" altLang="zh-CN" dirty="0">
              <a:latin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1792E6-CC60-4194-82F6-2919892BC496}"/>
                  </a:ext>
                </a:extLst>
              </p:cNvPr>
              <p:cNvSpPr txBox="1"/>
              <p:nvPr/>
            </p:nvSpPr>
            <p:spPr>
              <a:xfrm>
                <a:off x="467544" y="2348880"/>
                <a:ext cx="76328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依旧是</a:t>
                </a:r>
                <a:r>
                  <a:rPr lang="en-US" altLang="zh-CN" dirty="0"/>
                  <a:t>a=1.07cm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b=0.43cm</a:t>
                </a:r>
                <a:r>
                  <a:rPr lang="zh-CN" altLang="en-US" dirty="0"/>
                  <a:t>，填充介质的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2.08</a:t>
                </a:r>
                <a:r>
                  <a:rPr lang="zh-CN" altLang="en-US" dirty="0"/>
                  <a:t>的矩形波导，求此波导单模传播的频率范围是多少？当工作频率为</a:t>
                </a:r>
                <a:r>
                  <a:rPr lang="en-US" altLang="zh-CN" dirty="0"/>
                  <a:t>15GHz</a:t>
                </a:r>
                <a:r>
                  <a:rPr lang="zh-CN" altLang="en-US" dirty="0"/>
                  <a:t>时，问此时波导中波的传播模式，求出此传播模式下信号的波导波长及相速。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1792E6-CC60-4194-82F6-2919892BC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348880"/>
                <a:ext cx="7632848" cy="2308324"/>
              </a:xfrm>
              <a:prstGeom prst="rect">
                <a:avLst/>
              </a:prstGeom>
              <a:blipFill>
                <a:blip r:embed="rId3"/>
                <a:stretch>
                  <a:fillRect l="-1278" t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B57FBC5B-DB62-4128-B11D-8C3B292263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860" t="1483"/>
          <a:stretch/>
        </p:blipFill>
        <p:spPr>
          <a:xfrm>
            <a:off x="3694100" y="3960654"/>
            <a:ext cx="2202132" cy="1762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5B3F1C-9B5F-45CB-8918-6CB48A1E6898}"/>
                  </a:ext>
                </a:extLst>
              </p:cNvPr>
              <p:cNvSpPr txBox="1"/>
              <p:nvPr/>
            </p:nvSpPr>
            <p:spPr>
              <a:xfrm>
                <a:off x="621983" y="5666859"/>
                <a:ext cx="24811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=1.82cm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5B3F1C-9B5F-45CB-8918-6CB48A1E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3" y="5666859"/>
                <a:ext cx="2481192" cy="369332"/>
              </a:xfrm>
              <a:prstGeom prst="rect">
                <a:avLst/>
              </a:prstGeom>
              <a:blipFill>
                <a:blip r:embed="rId5"/>
                <a:stretch>
                  <a:fillRect l="-4423" t="-26667" r="-6388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85B7593-63F6-45FB-ADE4-A019D4B3DC6F}"/>
                  </a:ext>
                </a:extLst>
              </p:cNvPr>
              <p:cNvSpPr txBox="1"/>
              <p:nvPr/>
            </p:nvSpPr>
            <p:spPr>
              <a:xfrm>
                <a:off x="621983" y="5153127"/>
                <a:ext cx="1907125" cy="420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𝑘𝑐</m:t>
                          </m:r>
                          <m:r>
                            <a:rPr lang="en-US" altLang="zh-CN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CN" altLang="en-US" baseline="30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85B7593-63F6-45FB-ADE4-A019D4B3D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3" y="5153127"/>
                <a:ext cx="1907125" cy="4202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C24E7-4BE7-49E2-A6CE-C0DAB60EC90B}"/>
                  </a:ext>
                </a:extLst>
              </p:cNvPr>
              <p:cNvSpPr txBox="1"/>
              <p:nvPr/>
            </p:nvSpPr>
            <p:spPr>
              <a:xfrm>
                <a:off x="621983" y="4657204"/>
                <a:ext cx="23398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=1.38cm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C24E7-4BE7-49E2-A6CE-C0DAB60EC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3" y="4657204"/>
                <a:ext cx="2339871" cy="369332"/>
              </a:xfrm>
              <a:prstGeom prst="rect">
                <a:avLst/>
              </a:prstGeom>
              <a:blipFill>
                <a:blip r:embed="rId7"/>
                <a:stretch>
                  <a:fillRect l="-4688" t="-26230" r="-6771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743A19-08BF-4792-A756-D156ADF0DC82}"/>
                  </a:ext>
                </a:extLst>
              </p:cNvPr>
              <p:cNvSpPr txBox="1"/>
              <p:nvPr/>
            </p:nvSpPr>
            <p:spPr>
              <a:xfrm>
                <a:off x="550650" y="4153466"/>
                <a:ext cx="2482539" cy="3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ad>
                        <m:radPr>
                          <m:degHide m:val="on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𝜇𝜖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D743A19-08BF-4792-A756-D156ADF0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0" y="4153466"/>
                <a:ext cx="2482539" cy="370614"/>
              </a:xfrm>
              <a:prstGeom prst="rect">
                <a:avLst/>
              </a:prstGeom>
              <a:blipFill>
                <a:blip r:embed="rId8"/>
                <a:stretch>
                  <a:fillRect l="-2451" r="-2206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67C03B5E-75C8-4D95-ABF7-7C911901D2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7567" y="3846258"/>
            <a:ext cx="2373901" cy="1991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E1E77DF-5D46-4B22-8E55-13A03323EFA3}"/>
                  </a:ext>
                </a:extLst>
              </p:cNvPr>
              <p:cNvSpPr txBox="1"/>
              <p:nvPr/>
            </p:nvSpPr>
            <p:spPr>
              <a:xfrm>
                <a:off x="643727" y="6144000"/>
                <a:ext cx="2826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=2.7*10</a:t>
                </a:r>
                <a:r>
                  <a:rPr lang="en-US" altLang="zh-CN" baseline="30000" dirty="0"/>
                  <a:t>8</a:t>
                </a:r>
                <a:r>
                  <a:rPr lang="en-US" altLang="zh-CN" dirty="0"/>
                  <a:t>m/s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E1E77DF-5D46-4B22-8E55-13A03323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27" y="6144000"/>
                <a:ext cx="2826095" cy="369332"/>
              </a:xfrm>
              <a:prstGeom prst="rect">
                <a:avLst/>
              </a:prstGeom>
              <a:blipFill>
                <a:blip r:embed="rId10"/>
                <a:stretch>
                  <a:fillRect l="-2808" t="-26667" r="-54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8E36C89-C5BF-45EA-AF70-180F46F9BD47}"/>
                  </a:ext>
                </a:extLst>
              </p:cNvPr>
              <p:cNvSpPr txBox="1"/>
              <p:nvPr/>
            </p:nvSpPr>
            <p:spPr>
              <a:xfrm>
                <a:off x="4447381" y="6045081"/>
                <a:ext cx="3433248" cy="701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altLang="zh-CN" i="1" baseline="-250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=2.08∗10</m:t>
                      </m:r>
                      <m:r>
                        <a:rPr lang="en-US" altLang="zh-CN" b="0" i="1" baseline="3000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8E36C89-C5BF-45EA-AF70-180F46F9B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381" y="6045081"/>
                <a:ext cx="3433248" cy="701474"/>
              </a:xfrm>
              <a:prstGeom prst="rect">
                <a:avLst/>
              </a:prstGeom>
              <a:blipFill>
                <a:blip r:embed="rId11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48D3B70-1646-C600-3658-C9F0A42A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5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793" y="3212976"/>
            <a:ext cx="8126413" cy="8382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latin typeface="隶书" panose="02010509060101010101" pitchFamily="49" charset="-122"/>
              </a:rPr>
              <a:t>第</a:t>
            </a:r>
            <a:r>
              <a:rPr lang="en-US" altLang="zh-CN" dirty="0" smtClean="0">
                <a:latin typeface="隶书" panose="02010509060101010101" pitchFamily="49" charset="-122"/>
              </a:rPr>
              <a:t>4</a:t>
            </a:r>
            <a:r>
              <a:rPr lang="zh-CN" altLang="en-US" dirty="0" smtClean="0">
                <a:latin typeface="隶书" panose="02010509060101010101" pitchFamily="49" charset="-122"/>
              </a:rPr>
              <a:t>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24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8" name="Rectangle 5"/>
              <p:cNvSpPr>
                <a:spLocks noChangeArrowheads="1"/>
              </p:cNvSpPr>
              <p:nvPr/>
            </p:nvSpPr>
            <p:spPr bwMode="auto">
              <a:xfrm>
                <a:off x="125412" y="1916832"/>
                <a:ext cx="8893175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Times New Roman" pitchFamily="18" charset="0"/>
                    <a:cs typeface="Times New Roman" pitchFamily="18" charset="0"/>
                  </a:rPr>
                  <a:t>习题</a:t>
                </a:r>
                <a:r>
                  <a:rPr lang="en-US" altLang="zh-CN" sz="2800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 </a:t>
                </a:r>
                <a:r>
                  <a:rPr lang="zh-CN" altLang="en-US" sz="2800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对于一个窄微带线，设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𝜺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</m:oMath>
                </a14:m>
                <a:r>
                  <a:rPr lang="en-US" altLang="zh-CN" sz="2800" b="1" dirty="0"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=9.0,</a:t>
                </a:r>
                <a:r>
                  <a:rPr lang="zh-CN" altLang="en-US" sz="2800" b="1" dirty="0"/>
                  <a:t>若</a:t>
                </a:r>
                <a:r>
                  <a:rPr lang="en-US" altLang="zh-CN" sz="2800" b="1" dirty="0"/>
                  <a:t>f</a:t>
                </a:r>
                <a:r>
                  <a:rPr lang="en-US" altLang="zh-CN" sz="2800" b="1" baseline="-25000" dirty="0"/>
                  <a:t>0</a:t>
                </a:r>
                <a:r>
                  <a:rPr lang="zh-CN" altLang="en-US" sz="2800" b="1" dirty="0"/>
                  <a:t>要达到</a:t>
                </a:r>
                <a:r>
                  <a:rPr lang="en-US" altLang="zh-CN" sz="2800" b="1" dirty="0"/>
                  <a:t>12GHz</a:t>
                </a:r>
                <a:r>
                  <a:rPr lang="zh-CN" altLang="en-US" sz="2800" b="1" dirty="0"/>
                  <a:t>，则</a:t>
                </a:r>
                <a:r>
                  <a:rPr lang="en-US" altLang="zh-CN" sz="2800" b="1" dirty="0"/>
                  <a:t>h</a:t>
                </a:r>
                <a:r>
                  <a:rPr lang="zh-CN" altLang="en-US" sz="2800" b="1" dirty="0"/>
                  <a:t>要满足什么条件？</a:t>
                </a:r>
                <a:endParaRPr lang="zh-CN" altLang="en-US" sz="2800" b="1" dirty="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246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12" y="1916832"/>
                <a:ext cx="8893175" cy="954107"/>
              </a:xfrm>
              <a:prstGeom prst="rect">
                <a:avLst/>
              </a:prstGeom>
              <a:blipFill>
                <a:blip r:embed="rId2"/>
                <a:stretch>
                  <a:fillRect l="-1440" t="-7643" r="-5487" b="-165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4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468" name="Rectangle 5"/>
              <p:cNvSpPr>
                <a:spLocks noChangeArrowheads="1"/>
              </p:cNvSpPr>
              <p:nvPr/>
            </p:nvSpPr>
            <p:spPr bwMode="auto">
              <a:xfrm>
                <a:off x="250825" y="1734182"/>
                <a:ext cx="8893175" cy="22467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要提高微带的工作频率</a:t>
                </a:r>
                <a:r>
                  <a:rPr lang="en-US" altLang="zh-CN" sz="2800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</a:t>
                </a:r>
                <a:r>
                  <a:rPr lang="en-US" altLang="zh-CN" sz="2800" b="1" baseline="-30000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0</a:t>
                </a:r>
                <a:r>
                  <a:rPr lang="zh-CN" altLang="en-US" sz="2800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，微带基片厚度</a:t>
                </a:r>
                <a:r>
                  <a:rPr lang="en-US" altLang="zh-CN" sz="2800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h</a:t>
                </a:r>
                <a:r>
                  <a:rPr lang="zh-CN" altLang="en-US" sz="2800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和介电常数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𝜺</m:t>
                    </m:r>
                    <m:r>
                      <a:rPr lang="en-US" altLang="zh-CN" sz="2800" b="1" i="1" baseline="-2500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</m:oMath>
                </a14:m>
                <a:r>
                  <a:rPr lang="zh-CN" altLang="en-US" sz="2800" b="1" dirty="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应该减小。设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𝜺</m:t>
                    </m:r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cs typeface="Times New Roman" pitchFamily="18" charset="0"/>
                      </a:rPr>
                      <m:t>𝒓</m:t>
                    </m:r>
                  </m:oMath>
                </a14:m>
                <a:r>
                  <a:rPr lang="en-US" altLang="zh-CN" sz="2800" b="1" dirty="0"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=9.0,</a:t>
                </a:r>
                <a:r>
                  <a:rPr lang="zh-CN" altLang="en-US" sz="2800" b="1" dirty="0"/>
                  <a:t>若</a:t>
                </a:r>
                <a:r>
                  <a:rPr lang="en-US" altLang="zh-CN" sz="2800" b="1" dirty="0"/>
                  <a:t>f</a:t>
                </a:r>
                <a:r>
                  <a:rPr lang="en-US" altLang="zh-CN" sz="2800" b="1" baseline="-25000" dirty="0"/>
                  <a:t>0</a:t>
                </a:r>
                <a:r>
                  <a:rPr lang="zh-CN" altLang="en-US" sz="2800" b="1" dirty="0"/>
                  <a:t>要达到</a:t>
                </a:r>
                <a:r>
                  <a:rPr lang="en-US" altLang="zh-CN" sz="2800" b="1" dirty="0"/>
                  <a:t>12GHz</a:t>
                </a:r>
                <a:r>
                  <a:rPr lang="zh-CN" altLang="en-US" sz="2800" b="1" dirty="0"/>
                  <a:t>，则</a:t>
                </a:r>
                <a:r>
                  <a:rPr lang="en-US" altLang="zh-CN" sz="2800" b="1" dirty="0"/>
                  <a:t>h</a:t>
                </a:r>
                <a:r>
                  <a:rPr lang="zh-CN" altLang="en-US" sz="2800" b="1" dirty="0"/>
                  <a:t>要小于何值？</a:t>
                </a:r>
              </a:p>
              <a:p>
                <a:pPr eaLnBrk="1" hangingPunct="1"/>
                <a:endParaRPr lang="zh-CN" altLang="en-US" sz="2800" b="1" dirty="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  <a:p>
                <a:pPr eaLnBrk="1" hangingPunct="1"/>
                <a:endParaRPr lang="zh-CN" altLang="en-US" sz="2800" b="1" dirty="0">
                  <a:latin typeface="Arial" pitchFamily="34" charset="0"/>
                  <a:ea typeface="宋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246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825" y="1734182"/>
                <a:ext cx="8893175" cy="2246769"/>
              </a:xfrm>
              <a:prstGeom prst="rect">
                <a:avLst/>
              </a:prstGeom>
              <a:blipFill>
                <a:blip r:embed="rId3"/>
                <a:stretch>
                  <a:fillRect l="-1371" t="-29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69" name="Rectangle 6"/>
          <p:cNvSpPr>
            <a:spLocks noChangeArrowheads="1"/>
          </p:cNvSpPr>
          <p:nvPr/>
        </p:nvSpPr>
        <p:spPr bwMode="auto">
          <a:xfrm>
            <a:off x="6456362" y="3800475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应该减小。设</a:t>
            </a:r>
            <a:endParaRPr lang="zh-CN" altLang="en-US" sz="2800" b="1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2472" name="Rectangle 11"/>
          <p:cNvSpPr>
            <a:spLocks noChangeArrowheads="1"/>
          </p:cNvSpPr>
          <p:nvPr/>
        </p:nvSpPr>
        <p:spPr bwMode="auto">
          <a:xfrm>
            <a:off x="827088" y="3284538"/>
            <a:ext cx="96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解：</a:t>
            </a:r>
            <a:r>
              <a:rPr lang="zh-CN" altLang="en-US" sz="1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lang="zh-CN" altLang="en-US" b="1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62473" name="Object 10"/>
          <p:cNvGraphicFramePr>
            <a:graphicFrameLocks noChangeAspect="1"/>
          </p:cNvGraphicFramePr>
          <p:nvPr/>
        </p:nvGraphicFramePr>
        <p:xfrm>
          <a:off x="1907704" y="3391194"/>
          <a:ext cx="410368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1587500" imgH="457200" progId="Equation.DSMT4">
                  <p:embed/>
                </p:oleObj>
              </mc:Choice>
              <mc:Fallback>
                <p:oleObj r:id="rId4" imgW="1587500" imgH="457200" progId="Equation.DSMT4">
                  <p:embed/>
                  <p:pic>
                    <p:nvPicPr>
                      <p:cNvPr id="6247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391194"/>
                        <a:ext cx="4103687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12"/>
          <p:cNvSpPr>
            <a:spLocks noChangeArrowheads="1"/>
          </p:cNvSpPr>
          <p:nvPr/>
        </p:nvSpPr>
        <p:spPr bwMode="auto">
          <a:xfrm>
            <a:off x="1116013" y="5300663"/>
            <a:ext cx="7488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波段，微带不超过</a:t>
            </a:r>
            <a:r>
              <a:rPr lang="en-US" altLang="zh-CN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3mm</a:t>
            </a:r>
            <a:r>
              <a:rPr lang="zh-CN" altLang="en-US" sz="28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，消除高次模</a:t>
            </a:r>
            <a:r>
              <a:rPr lang="zh-CN" altLang="en-US" sz="10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endParaRPr lang="zh-CN" altLang="en-US" b="1">
              <a:latin typeface="Arial" pitchFamily="34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777397-1EA4-434D-BEFC-D9F725874BA0}" type="slidenum">
              <a:rPr lang="en-GB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380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91440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a typeface="宋体" pitchFamily="2" charset="-122"/>
              </a:rPr>
              <a:t>.</a:t>
            </a:r>
            <a:r>
              <a:rPr lang="zh-CN" altLang="en-US" sz="2800" dirty="0">
                <a:ea typeface="宋体" pitchFamily="2" charset="-122"/>
              </a:rPr>
              <a:t>习题</a:t>
            </a:r>
            <a:r>
              <a:rPr lang="en-US" altLang="zh-CN" sz="2800" dirty="0" smtClean="0">
                <a:ea typeface="宋体" pitchFamily="2" charset="-122"/>
              </a:rPr>
              <a:t>2</a:t>
            </a:r>
            <a:r>
              <a:rPr lang="en-US" altLang="zh-CN" sz="2800" dirty="0">
                <a:ea typeface="宋体" pitchFamily="2" charset="-122"/>
              </a:rPr>
              <a:t>.</a:t>
            </a:r>
            <a:r>
              <a:rPr lang="en-US" altLang="zh-CN" sz="2800" dirty="0" smtClean="0">
                <a:ea typeface="宋体" pitchFamily="2" charset="-122"/>
              </a:rPr>
              <a:t> </a:t>
            </a:r>
            <a:r>
              <a:rPr lang="zh-CN" altLang="en-US" sz="2800" dirty="0" smtClean="0">
                <a:ea typeface="宋体" pitchFamily="2" charset="-122"/>
              </a:rPr>
              <a:t>一</a:t>
            </a:r>
            <a:r>
              <a:rPr lang="zh-CN" altLang="en-US" sz="2800" dirty="0">
                <a:ea typeface="宋体" pitchFamily="2" charset="-122"/>
              </a:rPr>
              <a:t>个介质板厚度为</a:t>
            </a:r>
            <a:r>
              <a:rPr lang="en-US" altLang="zh-CN" sz="2800" dirty="0">
                <a:ea typeface="宋体" pitchFamily="2" charset="-122"/>
              </a:rPr>
              <a:t> 1.0mm </a:t>
            </a:r>
            <a:r>
              <a:rPr lang="zh-CN" altLang="en-US" sz="2800" dirty="0">
                <a:ea typeface="宋体" pitchFamily="2" charset="-122"/>
              </a:rPr>
              <a:t>，相对介电常数    </a:t>
            </a:r>
            <a:r>
              <a:rPr lang="en-US" altLang="zh-CN" sz="2800" dirty="0">
                <a:ea typeface="宋体" pitchFamily="2" charset="-122"/>
              </a:rPr>
              <a:t>=3.8, </a:t>
            </a:r>
            <a:r>
              <a:rPr lang="zh-CN" altLang="en-US" sz="2800" dirty="0">
                <a:ea typeface="宋体" pitchFamily="2" charset="-122"/>
              </a:rPr>
              <a:t>用来构造微带电路。如果微带线的宽度在</a:t>
            </a:r>
            <a:r>
              <a:rPr lang="en-US" altLang="zh-CN" sz="2800" dirty="0">
                <a:ea typeface="宋体" pitchFamily="2" charset="-122"/>
              </a:rPr>
              <a:t> 0.2mm</a:t>
            </a:r>
            <a:r>
              <a:rPr lang="zh-CN" altLang="en-US" sz="2800" dirty="0">
                <a:ea typeface="宋体" pitchFamily="2" charset="-122"/>
              </a:rPr>
              <a:t>到</a:t>
            </a:r>
            <a:r>
              <a:rPr lang="en-US" altLang="zh-CN" sz="2800" dirty="0">
                <a:ea typeface="宋体" pitchFamily="2" charset="-122"/>
              </a:rPr>
              <a:t> 60mm</a:t>
            </a:r>
            <a:r>
              <a:rPr lang="zh-CN" altLang="en-US" sz="2800" dirty="0">
                <a:ea typeface="宋体" pitchFamily="2" charset="-122"/>
              </a:rPr>
              <a:t>的范围呢变化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zh-CN" altLang="en-US" sz="2800" dirty="0">
                <a:ea typeface="宋体" pitchFamily="2" charset="-122"/>
              </a:rPr>
              <a:t>那么阻抗特性在什么范围内适合电路的设计</a:t>
            </a:r>
            <a:r>
              <a:rPr lang="en-US" altLang="zh-CN" sz="2800" dirty="0">
                <a:ea typeface="宋体" pitchFamily="2" charset="-122"/>
              </a:rPr>
              <a:t>?</a:t>
            </a:r>
          </a:p>
          <a:p>
            <a:pPr eaLnBrk="1" hangingPunct="1"/>
            <a:endParaRPr lang="zh-CN" altLang="en-US" sz="2800" dirty="0">
              <a:ea typeface="宋体" pitchFamily="2" charset="-122"/>
            </a:endParaRP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3493" name="Object 6"/>
          <p:cNvGraphicFramePr>
            <a:graphicFrameLocks noChangeAspect="1"/>
          </p:cNvGraphicFramePr>
          <p:nvPr>
            <p:extLst/>
          </p:nvPr>
        </p:nvGraphicFramePr>
        <p:xfrm>
          <a:off x="7812360" y="1916832"/>
          <a:ext cx="4397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3" imgW="165028" imgH="228501" progId="Equation.DSMT4">
                  <p:embed/>
                </p:oleObj>
              </mc:Choice>
              <mc:Fallback>
                <p:oleObj r:id="rId3" imgW="165028" imgH="228501" progId="Equation.DSMT4">
                  <p:embed/>
                  <p:pic>
                    <p:nvPicPr>
                      <p:cNvPr id="634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1916832"/>
                        <a:ext cx="4397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777397-1EA4-434D-BEFC-D9F725874BA0}" type="slidenum">
              <a:rPr lang="en-GB" smtClean="0"/>
              <a:pPr/>
              <a:t>19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7CF428-0491-5398-B3D9-1E6D9DB8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37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793" y="3212976"/>
            <a:ext cx="8126413" cy="8382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latin typeface="隶书" panose="02010509060101010101" pitchFamily="49" charset="-122"/>
              </a:rPr>
              <a:t>第</a:t>
            </a:r>
            <a:r>
              <a:rPr lang="en-US" altLang="zh-CN" dirty="0" smtClean="0">
                <a:latin typeface="隶书" panose="02010509060101010101" pitchFamily="49" charset="-122"/>
              </a:rPr>
              <a:t>2</a:t>
            </a:r>
            <a:r>
              <a:rPr lang="zh-CN" altLang="en-US" dirty="0" smtClean="0">
                <a:latin typeface="隶书" panose="02010509060101010101" pitchFamily="49" charset="-122"/>
              </a:rPr>
              <a:t>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330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3200400" cy="617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dirty="0">
                <a:latin typeface="Comic Sans MS" pitchFamily="66" charset="0"/>
                <a:ea typeface="宋体" pitchFamily="2" charset="-122"/>
              </a:rPr>
              <a:t>解析</a:t>
            </a:r>
            <a:endParaRPr lang="en-US" altLang="zh-CN" sz="3600" b="1" dirty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91440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ea typeface="宋体" pitchFamily="2" charset="-122"/>
              </a:rPr>
              <a:t>. </a:t>
            </a:r>
            <a:r>
              <a:rPr lang="zh-CN" altLang="en-US" dirty="0">
                <a:ea typeface="宋体" pitchFamily="2" charset="-122"/>
              </a:rPr>
              <a:t>我们已知微带线的厚度和宽度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宋体" pitchFamily="2" charset="-122"/>
              </a:rPr>
              <a:t>当    </a:t>
            </a:r>
            <a:r>
              <a:rPr lang="en-US" altLang="zh-CN" dirty="0">
                <a:ea typeface="宋体" pitchFamily="2" charset="-122"/>
              </a:rPr>
              <a:t>           , </a:t>
            </a:r>
            <a:r>
              <a:rPr lang="zh-CN" altLang="en-US" dirty="0">
                <a:ea typeface="宋体" pitchFamily="2" charset="-122"/>
              </a:rPr>
              <a:t>根据已有的计算公式</a:t>
            </a:r>
            <a:r>
              <a:rPr lang="en-US" altLang="zh-CN" dirty="0">
                <a:ea typeface="宋体" pitchFamily="2" charset="-122"/>
              </a:rPr>
              <a:t>(4.2-7 pp.115)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1331913" y="2708275"/>
          <a:ext cx="14398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3" imgW="672516" imgH="177646" progId="Equation.DSMT4">
                  <p:embed/>
                </p:oleObj>
              </mc:Choice>
              <mc:Fallback>
                <p:oleObj r:id="rId3" imgW="672516" imgH="177646" progId="Equation.DSMT4">
                  <p:embed/>
                  <p:pic>
                    <p:nvPicPr>
                      <p:cNvPr id="645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143986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4519" name="Object 6"/>
          <p:cNvGraphicFramePr>
            <a:graphicFrameLocks noChangeAspect="1"/>
          </p:cNvGraphicFramePr>
          <p:nvPr>
            <p:extLst/>
          </p:nvPr>
        </p:nvGraphicFramePr>
        <p:xfrm>
          <a:off x="4884737" y="1969295"/>
          <a:ext cx="2735263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r:id="rId5" imgW="1257300" imgH="609600" progId="Equation.DSMT4">
                  <p:embed/>
                </p:oleObj>
              </mc:Choice>
              <mc:Fallback>
                <p:oleObj r:id="rId5" imgW="1257300" imgH="609600" progId="Equation.DSMT4">
                  <p:embed/>
                  <p:pic>
                    <p:nvPicPr>
                      <p:cNvPr id="645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7" y="1969295"/>
                        <a:ext cx="2735263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4521" name="Object 8"/>
          <p:cNvGraphicFramePr>
            <a:graphicFrameLocks noChangeAspect="1"/>
          </p:cNvGraphicFramePr>
          <p:nvPr>
            <p:extLst/>
          </p:nvPr>
        </p:nvGraphicFramePr>
        <p:xfrm>
          <a:off x="395287" y="3094038"/>
          <a:ext cx="10080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7" imgW="406048" imgH="393359" progId="Equation.DSMT4">
                  <p:embed/>
                </p:oleObj>
              </mc:Choice>
              <mc:Fallback>
                <p:oleObj r:id="rId7" imgW="406048" imgH="393359" progId="Equation.DSMT4">
                  <p:embed/>
                  <p:pic>
                    <p:nvPicPr>
                      <p:cNvPr id="645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" y="3094038"/>
                        <a:ext cx="100806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11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4523" name="Object 10"/>
          <p:cNvGraphicFramePr>
            <a:graphicFrameLocks noChangeAspect="1"/>
          </p:cNvGraphicFramePr>
          <p:nvPr/>
        </p:nvGraphicFramePr>
        <p:xfrm>
          <a:off x="1403350" y="4581525"/>
          <a:ext cx="626586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9" imgW="3162300" imgH="1016000" progId="Equation.DSMT4">
                  <p:embed/>
                </p:oleObj>
              </mc:Choice>
              <mc:Fallback>
                <p:oleObj r:id="rId9" imgW="3162300" imgH="1016000" progId="Equation.DSMT4">
                  <p:embed/>
                  <p:pic>
                    <p:nvPicPr>
                      <p:cNvPr id="6452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525"/>
                        <a:ext cx="6265863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777397-1EA4-434D-BEFC-D9F725874BA0}" type="slidenum">
              <a:rPr lang="en-GB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98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132856"/>
            <a:ext cx="91440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宋体" pitchFamily="2" charset="-122"/>
              </a:rPr>
              <a:t>当</a:t>
            </a:r>
            <a:r>
              <a:rPr lang="en-US" altLang="zh-CN" dirty="0">
                <a:ea typeface="宋体" pitchFamily="2" charset="-122"/>
              </a:rPr>
              <a:t>         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宋体" pitchFamily="2" charset="-122"/>
              </a:rPr>
              <a:t>当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ea typeface="宋体" pitchFamily="2" charset="-122"/>
              </a:rPr>
              <a:t>因此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微带线的阻抗特性的范围为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5540" name="Rectangle 6"/>
          <p:cNvSpPr>
            <a:spLocks noChangeArrowheads="1"/>
          </p:cNvSpPr>
          <p:nvPr/>
        </p:nvSpPr>
        <p:spPr bwMode="auto">
          <a:xfrm>
            <a:off x="395536" y="323934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65541" name="Rectangle 10"/>
          <p:cNvSpPr>
            <a:spLocks noChangeArrowheads="1"/>
          </p:cNvSpPr>
          <p:nvPr/>
        </p:nvSpPr>
        <p:spPr bwMode="auto">
          <a:xfrm>
            <a:off x="395536" y="30345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65542" name="Rectangle 13"/>
          <p:cNvSpPr>
            <a:spLocks noChangeArrowheads="1"/>
          </p:cNvSpPr>
          <p:nvPr/>
        </p:nvSpPr>
        <p:spPr bwMode="auto">
          <a:xfrm>
            <a:off x="468560" y="-6034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65543" name="Object 12"/>
          <p:cNvGraphicFramePr>
            <a:graphicFrameLocks noChangeAspect="1"/>
          </p:cNvGraphicFramePr>
          <p:nvPr>
            <p:extLst/>
          </p:nvPr>
        </p:nvGraphicFramePr>
        <p:xfrm>
          <a:off x="1402632" y="2031256"/>
          <a:ext cx="11525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3" imgW="545863" imgH="393529" progId="Equation.DSMT4">
                  <p:embed/>
                </p:oleObj>
              </mc:Choice>
              <mc:Fallback>
                <p:oleObj r:id="rId3" imgW="545863" imgH="393529" progId="Equation.DSMT4">
                  <p:embed/>
                  <p:pic>
                    <p:nvPicPr>
                      <p:cNvPr id="655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632" y="2031256"/>
                        <a:ext cx="11525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14"/>
          <p:cNvGraphicFramePr>
            <a:graphicFrameLocks noChangeAspect="1"/>
          </p:cNvGraphicFramePr>
          <p:nvPr>
            <p:extLst/>
          </p:nvPr>
        </p:nvGraphicFramePr>
        <p:xfrm>
          <a:off x="3383211" y="2104281"/>
          <a:ext cx="266541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5" imgW="1269449" imgH="253890" progId="Equation.DSMT4">
                  <p:embed/>
                </p:oleObj>
              </mc:Choice>
              <mc:Fallback>
                <p:oleObj r:id="rId5" imgW="1269449" imgH="253890" progId="Equation.DSMT4">
                  <p:embed/>
                  <p:pic>
                    <p:nvPicPr>
                      <p:cNvPr id="6554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211" y="2104281"/>
                        <a:ext cx="266541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16"/>
          <p:cNvGraphicFramePr>
            <a:graphicFrameLocks noChangeAspect="1"/>
          </p:cNvGraphicFramePr>
          <p:nvPr>
            <p:extLst/>
          </p:nvPr>
        </p:nvGraphicFramePr>
        <p:xfrm>
          <a:off x="1382956" y="2892968"/>
          <a:ext cx="12239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7" imgW="507780" imgH="393529" progId="Equation.DSMT4">
                  <p:embed/>
                </p:oleObj>
              </mc:Choice>
              <mc:Fallback>
                <p:oleObj r:id="rId7" imgW="507780" imgH="393529" progId="Equation.DSMT4">
                  <p:embed/>
                  <p:pic>
                    <p:nvPicPr>
                      <p:cNvPr id="6554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956" y="2892968"/>
                        <a:ext cx="122396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8"/>
          <p:cNvGraphicFramePr>
            <a:graphicFrameLocks noChangeAspect="1"/>
          </p:cNvGraphicFramePr>
          <p:nvPr>
            <p:extLst/>
          </p:nvPr>
        </p:nvGraphicFramePr>
        <p:xfrm>
          <a:off x="3384551" y="3086256"/>
          <a:ext cx="30956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9" imgW="1117115" imgH="253890" progId="Equation.DSMT4">
                  <p:embed/>
                </p:oleObj>
              </mc:Choice>
              <mc:Fallback>
                <p:oleObj r:id="rId9" imgW="1117115" imgH="253890" progId="Equation.DSMT4">
                  <p:embed/>
                  <p:pic>
                    <p:nvPicPr>
                      <p:cNvPr id="65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1" y="3086256"/>
                        <a:ext cx="30956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20"/>
          <p:cNvGraphicFramePr>
            <a:graphicFrameLocks noChangeAspect="1"/>
          </p:cNvGraphicFramePr>
          <p:nvPr>
            <p:extLst/>
          </p:nvPr>
        </p:nvGraphicFramePr>
        <p:xfrm>
          <a:off x="2770784" y="5299719"/>
          <a:ext cx="3853730" cy="57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11" imgW="1524000" imgH="228600" progId="Equation.DSMT4">
                  <p:embed/>
                </p:oleObj>
              </mc:Choice>
              <mc:Fallback>
                <p:oleObj r:id="rId11" imgW="1524000" imgH="228600" progId="Equation.DSMT4">
                  <p:embed/>
                  <p:pic>
                    <p:nvPicPr>
                      <p:cNvPr id="6554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784" y="5299719"/>
                        <a:ext cx="3853730" cy="577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39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8793" y="3212976"/>
            <a:ext cx="8126413" cy="838200"/>
          </a:xfrm>
        </p:spPr>
        <p:txBody>
          <a:bodyPr/>
          <a:lstStyle/>
          <a:p>
            <a:pPr algn="ctr" eaLnBrk="1" hangingPunct="1"/>
            <a:r>
              <a:rPr lang="zh-CN" altLang="en-US" dirty="0" smtClean="0">
                <a:latin typeface="隶书" panose="02010509060101010101" pitchFamily="49" charset="-122"/>
              </a:rPr>
              <a:t>第</a:t>
            </a:r>
            <a:r>
              <a:rPr lang="en-US" altLang="zh-CN" dirty="0" smtClean="0">
                <a:latin typeface="隶书" panose="02010509060101010101" pitchFamily="49" charset="-122"/>
              </a:rPr>
              <a:t>5</a:t>
            </a:r>
            <a:r>
              <a:rPr lang="zh-CN" altLang="en-US" dirty="0" smtClean="0">
                <a:latin typeface="隶书" panose="02010509060101010101" pitchFamily="49" charset="-122"/>
              </a:rPr>
              <a:t>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59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6475"/>
            <a:ext cx="8126413" cy="838200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latin typeface="隶书" panose="02010509060101010101" pitchFamily="49" charset="-122"/>
              </a:rPr>
              <a:t>第</a:t>
            </a:r>
            <a:r>
              <a:rPr lang="en-US" altLang="zh-CN" dirty="0">
                <a:latin typeface="隶书" panose="02010509060101010101" pitchFamily="49" charset="-122"/>
              </a:rPr>
              <a:t>3</a:t>
            </a:r>
            <a:r>
              <a:rPr lang="zh-CN" altLang="en-US" dirty="0">
                <a:latin typeface="隶书" panose="02010509060101010101" pitchFamily="49" charset="-122"/>
              </a:rPr>
              <a:t>章史密斯圆图、射频微波网络理论</a:t>
            </a:r>
            <a:br>
              <a:rPr lang="zh-CN" altLang="en-US" dirty="0">
                <a:latin typeface="隶书" panose="02010509060101010101" pitchFamily="49" charset="-122"/>
              </a:rPr>
            </a:br>
            <a:endParaRPr lang="zh-CN" altLang="en-US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" t="8466" b="-5399"/>
          <a:stretch/>
        </p:blipFill>
        <p:spPr bwMode="auto">
          <a:xfrm>
            <a:off x="4505524" y="1700808"/>
            <a:ext cx="4360288" cy="54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335413E-9DCD-4462-A6C2-1B2A22B37541}"/>
              </a:ext>
            </a:extLst>
          </p:cNvPr>
          <p:cNvSpPr txBox="1"/>
          <p:nvPr/>
        </p:nvSpPr>
        <p:spPr>
          <a:xfrm>
            <a:off x="294961" y="1841633"/>
            <a:ext cx="3412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习题</a:t>
            </a:r>
            <a:r>
              <a:rPr lang="en-US" altLang="zh-CN" dirty="0"/>
              <a:t>1. </a:t>
            </a:r>
            <a:r>
              <a:rPr lang="zh-CN" altLang="en-US" dirty="0"/>
              <a:t>说明史密斯圆图中，圆心、最左边点（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）、最右边点（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）的含义。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23AB5-012A-4E19-B0C7-C69D261B098A}"/>
              </a:ext>
            </a:extLst>
          </p:cNvPr>
          <p:cNvSpPr txBox="1"/>
          <p:nvPr/>
        </p:nvSpPr>
        <p:spPr>
          <a:xfrm>
            <a:off x="683568" y="3789040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圆心：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反射系数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 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）：短路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）：开路</a:t>
            </a:r>
          </a:p>
        </p:txBody>
      </p:sp>
    </p:spTree>
    <p:extLst>
      <p:ext uri="{BB962C8B-B14F-4D97-AF65-F5344CB8AC3E}">
        <p14:creationId xmlns:p14="http://schemas.microsoft.com/office/powerpoint/2010/main" val="217739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6475"/>
            <a:ext cx="8126413" cy="838200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latin typeface="隶书" panose="02010509060101010101" pitchFamily="49" charset="-122"/>
              </a:rPr>
              <a:t>史密斯圆图</a:t>
            </a:r>
            <a:br>
              <a:rPr lang="zh-CN" altLang="en-US" dirty="0">
                <a:latin typeface="隶书" panose="02010509060101010101" pitchFamily="49" charset="-122"/>
              </a:rPr>
            </a:b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606CA8A-0D07-4B3C-A8D8-025C08B62A56}"/>
              </a:ext>
            </a:extLst>
          </p:cNvPr>
          <p:cNvCxnSpPr/>
          <p:nvPr/>
        </p:nvCxnSpPr>
        <p:spPr bwMode="auto">
          <a:xfrm flipV="1">
            <a:off x="1264018" y="3761676"/>
            <a:ext cx="1872208" cy="234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395EE1B-CDE7-4230-8C20-3EA47420CFE6}"/>
              </a:ext>
            </a:extLst>
          </p:cNvPr>
          <p:cNvCxnSpPr/>
          <p:nvPr/>
        </p:nvCxnSpPr>
        <p:spPr bwMode="auto">
          <a:xfrm>
            <a:off x="3205973" y="4853528"/>
            <a:ext cx="20427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751740AA-318F-4049-A846-339876488A93}"/>
              </a:ext>
            </a:extLst>
          </p:cNvPr>
          <p:cNvSpPr/>
          <p:nvPr/>
        </p:nvSpPr>
        <p:spPr bwMode="auto">
          <a:xfrm>
            <a:off x="3133981" y="3737408"/>
            <a:ext cx="72000" cy="7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F4710EE-71DA-4422-AF39-0FB045F88D62}"/>
              </a:ext>
            </a:extLst>
          </p:cNvPr>
          <p:cNvSpPr/>
          <p:nvPr/>
        </p:nvSpPr>
        <p:spPr bwMode="auto">
          <a:xfrm>
            <a:off x="1192010" y="3761676"/>
            <a:ext cx="72000" cy="7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978827F-049F-40EC-B481-EE615F993EE2}"/>
              </a:ext>
            </a:extLst>
          </p:cNvPr>
          <p:cNvCxnSpPr/>
          <p:nvPr/>
        </p:nvCxnSpPr>
        <p:spPr bwMode="auto">
          <a:xfrm flipV="1">
            <a:off x="1264010" y="4841796"/>
            <a:ext cx="1872208" cy="234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AAC908CF-4081-4881-A706-4DFF06CA9535}"/>
              </a:ext>
            </a:extLst>
          </p:cNvPr>
          <p:cNvSpPr/>
          <p:nvPr/>
        </p:nvSpPr>
        <p:spPr bwMode="auto">
          <a:xfrm>
            <a:off x="3133973" y="4817528"/>
            <a:ext cx="72000" cy="7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CED22AD-FFD0-4B8A-B4F2-61FE8EA48A0F}"/>
              </a:ext>
            </a:extLst>
          </p:cNvPr>
          <p:cNvSpPr/>
          <p:nvPr/>
        </p:nvSpPr>
        <p:spPr bwMode="auto">
          <a:xfrm>
            <a:off x="1192002" y="4841796"/>
            <a:ext cx="72000" cy="7200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0C2ACF7-79AC-4DCB-AF65-CB7671DF2CB7}"/>
              </a:ext>
            </a:extLst>
          </p:cNvPr>
          <p:cNvCxnSpPr/>
          <p:nvPr/>
        </p:nvCxnSpPr>
        <p:spPr bwMode="auto">
          <a:xfrm>
            <a:off x="3205973" y="3763946"/>
            <a:ext cx="20427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77AE7B-BD67-4255-B3C7-F253F59B9161}"/>
              </a:ext>
            </a:extLst>
          </p:cNvPr>
          <p:cNvCxnSpPr/>
          <p:nvPr/>
        </p:nvCxnSpPr>
        <p:spPr bwMode="auto">
          <a:xfrm>
            <a:off x="5248711" y="3771076"/>
            <a:ext cx="0" cy="10955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2FC764E-F4F7-4C8B-8509-9BB2460EDCD1}"/>
              </a:ext>
            </a:extLst>
          </p:cNvPr>
          <p:cNvSpPr/>
          <p:nvPr/>
        </p:nvSpPr>
        <p:spPr bwMode="auto">
          <a:xfrm>
            <a:off x="5126806" y="3993458"/>
            <a:ext cx="202401" cy="624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E6B771-AA38-44EB-B3D0-FD9888D32E55}"/>
              </a:ext>
            </a:extLst>
          </p:cNvPr>
          <p:cNvSpPr txBox="1"/>
          <p:nvPr/>
        </p:nvSpPr>
        <p:spPr>
          <a:xfrm>
            <a:off x="5265728" y="4039009"/>
            <a:ext cx="155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r=1</a:t>
            </a:r>
            <a:endParaRPr lang="zh-CN" altLang="en-US" i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FC970E9-C389-4D06-B071-0F3205E44005}"/>
              </a:ext>
            </a:extLst>
          </p:cNvPr>
          <p:cNvCxnSpPr/>
          <p:nvPr/>
        </p:nvCxnSpPr>
        <p:spPr bwMode="auto">
          <a:xfrm flipV="1">
            <a:off x="1246684" y="5113302"/>
            <a:ext cx="2602658" cy="19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CDEB53-BD13-4C46-AC3E-F63F9D97CAEC}"/>
              </a:ext>
            </a:extLst>
          </p:cNvPr>
          <p:cNvCxnSpPr/>
          <p:nvPr/>
        </p:nvCxnSpPr>
        <p:spPr bwMode="auto">
          <a:xfrm flipH="1" flipV="1">
            <a:off x="1223787" y="3388164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3CF5A09-2D67-4E5A-B35A-F8AD04F7D90D}"/>
              </a:ext>
            </a:extLst>
          </p:cNvPr>
          <p:cNvSpPr txBox="1"/>
          <p:nvPr/>
        </p:nvSpPr>
        <p:spPr>
          <a:xfrm>
            <a:off x="1066664" y="51639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z'=-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l</a:t>
            </a:r>
            <a:endParaRPr lang="zh-CN" altLang="en-US" i="1" baseline="-25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D12FABB-E9C3-41CB-A3F6-821549F3BD34}"/>
              </a:ext>
            </a:extLst>
          </p:cNvPr>
          <p:cNvSpPr txBox="1"/>
          <p:nvPr/>
        </p:nvSpPr>
        <p:spPr>
          <a:xfrm>
            <a:off x="2800464" y="511330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z'=0</a:t>
            </a:r>
            <a:endParaRPr lang="zh-CN" altLang="en-US" i="1" baseline="-250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69053B-6714-4B68-8752-9B9CAC1493FD}"/>
              </a:ext>
            </a:extLst>
          </p:cNvPr>
          <p:cNvCxnSpPr/>
          <p:nvPr/>
        </p:nvCxnSpPr>
        <p:spPr bwMode="auto">
          <a:xfrm flipH="1" flipV="1">
            <a:off x="3161593" y="3366992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ACC5233-1B37-46E0-9323-1AA0B249CC78}"/>
                  </a:ext>
                </a:extLst>
              </p:cNvPr>
              <p:cNvSpPr/>
              <p:nvPr/>
            </p:nvSpPr>
            <p:spPr>
              <a:xfrm>
                <a:off x="1678732" y="4305482"/>
                <a:ext cx="1187505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ACC5233-1B37-46E0-9323-1AA0B249C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32" y="4305482"/>
                <a:ext cx="1187505" cy="478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F2D2947-75A8-4AD3-9925-49C065B6BE14}"/>
                  </a:ext>
                </a:extLst>
              </p:cNvPr>
              <p:cNvSpPr/>
              <p:nvPr/>
            </p:nvSpPr>
            <p:spPr>
              <a:xfrm>
                <a:off x="1649426" y="3833676"/>
                <a:ext cx="1347228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F2D2947-75A8-4AD3-9925-49C065B6B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426" y="3833676"/>
                <a:ext cx="1347228" cy="478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0C7693B-302D-40B3-A1FB-D5A69E9756C7}"/>
              </a:ext>
            </a:extLst>
          </p:cNvPr>
          <p:cNvCxnSpPr/>
          <p:nvPr/>
        </p:nvCxnSpPr>
        <p:spPr bwMode="auto">
          <a:xfrm flipV="1">
            <a:off x="1625024" y="3842477"/>
            <a:ext cx="1185843" cy="131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381F0C-90FC-4924-99D0-631E24585192}"/>
              </a:ext>
            </a:extLst>
          </p:cNvPr>
          <p:cNvCxnSpPr/>
          <p:nvPr/>
        </p:nvCxnSpPr>
        <p:spPr bwMode="auto">
          <a:xfrm flipH="1">
            <a:off x="1635095" y="4745845"/>
            <a:ext cx="1345347" cy="42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/>
              <p:nvPr/>
            </p:nvSpPr>
            <p:spPr>
              <a:xfrm>
                <a:off x="294960" y="1841633"/>
                <a:ext cx="85281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</a:t>
                </a:r>
                <a:r>
                  <a:rPr lang="zh-CN" altLang="en-US" dirty="0" smtClean="0"/>
                  <a:t>习题</a:t>
                </a:r>
                <a:r>
                  <a:rPr lang="en-US" altLang="zh-CN" dirty="0" smtClean="0"/>
                  <a:t>2. </a:t>
                </a:r>
                <a:r>
                  <a:rPr lang="zh-CN" altLang="en-US" dirty="0"/>
                  <a:t>若图中传输线特征阻抗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=50</a:t>
                </a:r>
                <a:r>
                  <a:rPr lang="el-GR" altLang="zh-CN" dirty="0"/>
                  <a:t>Ω</a:t>
                </a:r>
                <a:r>
                  <a:rPr lang="zh-CN" altLang="en-US" dirty="0"/>
                  <a:t>，传输线长度为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.25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zh-CN" altLang="en-US" dirty="0"/>
                      <m:t>，</m:t>
                    </m:r>
                  </m:oMath>
                </a14:m>
                <a:r>
                  <a:rPr lang="zh-CN" altLang="en-US" dirty="0"/>
                  <a:t>电阻、电感、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电容</m:t>
                    </m:r>
                  </m:oMath>
                </a14:m>
                <a:r>
                  <a:rPr lang="zh-CN" altLang="en-US" dirty="0"/>
                  <a:t>的阻抗和导纳值如图，用史密斯圆图计算输入阻抗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in</a:t>
                </a:r>
                <a:r>
                  <a:rPr lang="zh-CN" altLang="en-US" baseline="-25000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0" y="1841633"/>
                <a:ext cx="8528183" cy="1200329"/>
              </a:xfrm>
              <a:prstGeom prst="rect">
                <a:avLst/>
              </a:prstGeom>
              <a:blipFill>
                <a:blip r:embed="rId5"/>
                <a:stretch>
                  <a:fillRect l="-1072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61A1AD2-A26E-A8C3-A77C-BABB9F2A4918}"/>
              </a:ext>
            </a:extLst>
          </p:cNvPr>
          <p:cNvCxnSpPr/>
          <p:nvPr/>
        </p:nvCxnSpPr>
        <p:spPr bwMode="auto">
          <a:xfrm>
            <a:off x="3775441" y="3772519"/>
            <a:ext cx="0" cy="10955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958DE4C-B1BB-48A5-8B46-633A7B6B6AEE}"/>
              </a:ext>
            </a:extLst>
          </p:cNvPr>
          <p:cNvSpPr txBox="1"/>
          <p:nvPr/>
        </p:nvSpPr>
        <p:spPr>
          <a:xfrm>
            <a:off x="3861969" y="4132090"/>
            <a:ext cx="155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b=0.12</a:t>
            </a:r>
            <a:endParaRPr lang="zh-CN" altLang="en-US" i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88AA05F-5F34-61CF-A7A1-71F4EAB849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089" t="57465" r="52776" b="35297"/>
          <a:stretch/>
        </p:blipFill>
        <p:spPr>
          <a:xfrm rot="5400000">
            <a:off x="4358847" y="3449652"/>
            <a:ext cx="173900" cy="62404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F5D8636-3CF5-3A49-09D6-125BB6D87D97}"/>
              </a:ext>
            </a:extLst>
          </p:cNvPr>
          <p:cNvSpPr txBox="1"/>
          <p:nvPr/>
        </p:nvSpPr>
        <p:spPr>
          <a:xfrm>
            <a:off x="3980943" y="3223864"/>
            <a:ext cx="155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x=1</a:t>
            </a:r>
            <a:r>
              <a:rPr lang="el-GR" altLang="zh-CN" dirty="0" smtClean="0"/>
              <a:t> </a:t>
            </a:r>
            <a:endParaRPr lang="zh-CN" altLang="en-US" i="1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254560F8-FEE7-AF53-0D6A-FDEC7DC7B45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2052" t="22865" r="59565" b="56708"/>
          <a:stretch/>
        </p:blipFill>
        <p:spPr>
          <a:xfrm>
            <a:off x="3601988" y="4156494"/>
            <a:ext cx="283654" cy="3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/>
              <p:nvPr/>
            </p:nvSpPr>
            <p:spPr>
              <a:xfrm>
                <a:off x="292287" y="1556274"/>
                <a:ext cx="84561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习题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计算开路条件下，终端反射系数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baseline="-25000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VSWR</a:t>
                </a:r>
                <a:r>
                  <a:rPr lang="zh-CN" altLang="en-US" dirty="0"/>
                  <a:t>以及输入阻抗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in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7" y="1556274"/>
                <a:ext cx="8456177" cy="1200329"/>
              </a:xfrm>
              <a:prstGeom prst="rect">
                <a:avLst/>
              </a:prstGeom>
              <a:blipFill>
                <a:blip r:embed="rId3"/>
                <a:stretch>
                  <a:fillRect l="-1154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45654BD0-DBB8-4FAB-B88F-FD7E47EAB50B}"/>
              </a:ext>
            </a:extLst>
          </p:cNvPr>
          <p:cNvGrpSpPr/>
          <p:nvPr/>
        </p:nvGrpSpPr>
        <p:grpSpPr>
          <a:xfrm>
            <a:off x="1433686" y="2996952"/>
            <a:ext cx="2376272" cy="1176388"/>
            <a:chOff x="4716008" y="2468628"/>
            <a:chExt cx="2376272" cy="1176388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6369219-CC68-462C-83F6-3E180F02CB8F}"/>
                </a:ext>
              </a:extLst>
            </p:cNvPr>
            <p:cNvCxnSpPr/>
            <p:nvPr/>
          </p:nvCxnSpPr>
          <p:spPr bwMode="auto">
            <a:xfrm flipV="1">
              <a:off x="4788024" y="2492896"/>
              <a:ext cx="1872208" cy="234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8708B71-B29C-449C-B631-6A2C202F4F19}"/>
                </a:ext>
              </a:extLst>
            </p:cNvPr>
            <p:cNvCxnSpPr/>
            <p:nvPr/>
          </p:nvCxnSpPr>
          <p:spPr bwMode="auto">
            <a:xfrm flipV="1">
              <a:off x="6729979" y="3580207"/>
              <a:ext cx="362301" cy="45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2DA0BFA-F52A-4E8A-8470-B2FBE0BC6F03}"/>
                </a:ext>
              </a:extLst>
            </p:cNvPr>
            <p:cNvSpPr/>
            <p:nvPr/>
          </p:nvSpPr>
          <p:spPr bwMode="auto">
            <a:xfrm>
              <a:off x="6657987" y="2468628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9182FBA-CE4D-4E37-8C67-B795E605CD33}"/>
                </a:ext>
              </a:extLst>
            </p:cNvPr>
            <p:cNvSpPr/>
            <p:nvPr/>
          </p:nvSpPr>
          <p:spPr bwMode="auto">
            <a:xfrm>
              <a:off x="4716016" y="2492896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C250589-B401-4BC8-93E8-A98B11E24A4A}"/>
                </a:ext>
              </a:extLst>
            </p:cNvPr>
            <p:cNvCxnSpPr/>
            <p:nvPr/>
          </p:nvCxnSpPr>
          <p:spPr bwMode="auto">
            <a:xfrm flipV="1">
              <a:off x="4788016" y="3573016"/>
              <a:ext cx="1872208" cy="234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A9EFD9C-260A-47A2-87FC-E119AEB8CA7D}"/>
                </a:ext>
              </a:extLst>
            </p:cNvPr>
            <p:cNvSpPr/>
            <p:nvPr/>
          </p:nvSpPr>
          <p:spPr bwMode="auto">
            <a:xfrm>
              <a:off x="6657979" y="3548748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1F8B9F0-B728-4BEE-9C4B-A88C5EAA2F26}"/>
                </a:ext>
              </a:extLst>
            </p:cNvPr>
            <p:cNvSpPr/>
            <p:nvPr/>
          </p:nvSpPr>
          <p:spPr bwMode="auto">
            <a:xfrm>
              <a:off x="4716008" y="3573016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C7A1147-22E2-4968-A51F-DF3BBE73CC60}"/>
                </a:ext>
              </a:extLst>
            </p:cNvPr>
            <p:cNvCxnSpPr/>
            <p:nvPr/>
          </p:nvCxnSpPr>
          <p:spPr bwMode="auto">
            <a:xfrm flipV="1">
              <a:off x="6729979" y="2490625"/>
              <a:ext cx="362301" cy="45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2DE5762-7FC6-4DFF-BB39-84FD4234E619}"/>
              </a:ext>
            </a:extLst>
          </p:cNvPr>
          <p:cNvCxnSpPr/>
          <p:nvPr/>
        </p:nvCxnSpPr>
        <p:spPr bwMode="auto">
          <a:xfrm flipV="1">
            <a:off x="1488368" y="4372846"/>
            <a:ext cx="2602658" cy="19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66DD745-02C6-4C3F-8EA9-D1AEC102B8F9}"/>
              </a:ext>
            </a:extLst>
          </p:cNvPr>
          <p:cNvCxnSpPr/>
          <p:nvPr/>
        </p:nvCxnSpPr>
        <p:spPr bwMode="auto">
          <a:xfrm flipH="1" flipV="1">
            <a:off x="1465471" y="2647708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4719139-93F8-4DAD-AB48-540E24035A81}"/>
              </a:ext>
            </a:extLst>
          </p:cNvPr>
          <p:cNvSpPr txBox="1"/>
          <p:nvPr/>
        </p:nvSpPr>
        <p:spPr>
          <a:xfrm>
            <a:off x="1308348" y="4423447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z'=-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l</a:t>
            </a:r>
            <a:endParaRPr lang="zh-CN" altLang="en-US" i="1" baseline="-25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D83F2B8-B777-4705-B1E8-318DB0D458F4}"/>
              </a:ext>
            </a:extLst>
          </p:cNvPr>
          <p:cNvSpPr txBox="1"/>
          <p:nvPr/>
        </p:nvSpPr>
        <p:spPr>
          <a:xfrm>
            <a:off x="3042148" y="437284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z'=0</a:t>
            </a:r>
            <a:endParaRPr lang="zh-CN" altLang="en-US" i="1" baseline="-250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0A211F1-2FB8-4A82-AF75-B8609D30FAC0}"/>
              </a:ext>
            </a:extLst>
          </p:cNvPr>
          <p:cNvCxnSpPr/>
          <p:nvPr/>
        </p:nvCxnSpPr>
        <p:spPr bwMode="auto">
          <a:xfrm flipH="1" flipV="1">
            <a:off x="3403277" y="2626536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2FC4B5D-2DA3-4E7E-8C0C-64147C604877}"/>
                  </a:ext>
                </a:extLst>
              </p:cNvPr>
              <p:cNvSpPr/>
              <p:nvPr/>
            </p:nvSpPr>
            <p:spPr>
              <a:xfrm>
                <a:off x="1920416" y="3565026"/>
                <a:ext cx="1187505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2FC4B5D-2DA3-4E7E-8C0C-64147C604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16" y="3565026"/>
                <a:ext cx="1187505" cy="478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49994B4-B74D-456A-89DF-34AEB23BB405}"/>
                  </a:ext>
                </a:extLst>
              </p:cNvPr>
              <p:cNvSpPr/>
              <p:nvPr/>
            </p:nvSpPr>
            <p:spPr>
              <a:xfrm>
                <a:off x="1891110" y="3093220"/>
                <a:ext cx="1347228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49994B4-B74D-456A-89DF-34AEB23BB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10" y="3093220"/>
                <a:ext cx="1347228" cy="4789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2B35120-E950-4012-8AF9-73B8EC50601C}"/>
              </a:ext>
            </a:extLst>
          </p:cNvPr>
          <p:cNvCxnSpPr/>
          <p:nvPr/>
        </p:nvCxnSpPr>
        <p:spPr bwMode="auto">
          <a:xfrm flipV="1">
            <a:off x="1866708" y="3102021"/>
            <a:ext cx="1185843" cy="131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A13505B-B96E-45C5-961E-A4279E9C0F5A}"/>
              </a:ext>
            </a:extLst>
          </p:cNvPr>
          <p:cNvCxnSpPr/>
          <p:nvPr/>
        </p:nvCxnSpPr>
        <p:spPr bwMode="auto">
          <a:xfrm flipH="1">
            <a:off x="1876779" y="4005389"/>
            <a:ext cx="1345347" cy="42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52D4D71-EF5F-4098-9DD6-45AAD4E651FE}"/>
                  </a:ext>
                </a:extLst>
              </p:cNvPr>
              <p:cNvSpPr/>
              <p:nvPr/>
            </p:nvSpPr>
            <p:spPr>
              <a:xfrm>
                <a:off x="4666815" y="2548824"/>
                <a:ext cx="2536079" cy="846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52D4D71-EF5F-4098-9DD6-45AAD4E65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815" y="2548824"/>
                <a:ext cx="2536079" cy="846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019B5FA-C17A-4093-B5C8-1CC455F61909}"/>
                  </a:ext>
                </a:extLst>
              </p:cNvPr>
              <p:cNvSpPr/>
              <p:nvPr/>
            </p:nvSpPr>
            <p:spPr>
              <a:xfrm>
                <a:off x="4572000" y="3203078"/>
                <a:ext cx="4824386" cy="871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𝑉𝑆𝑊𝑅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m:rPr>
                              <m:sty m:val="p"/>
                            </m:rPr>
                            <a:rPr lang="en-US" altLang="zh-CN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i="1" baseline="-25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019B5FA-C17A-4093-B5C8-1CC455F61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03078"/>
                <a:ext cx="4824386" cy="8719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A74D95-A8E2-40D3-9454-B8DC20EAFF47}"/>
                  </a:ext>
                </a:extLst>
              </p:cNvPr>
              <p:cNvSpPr txBox="1"/>
              <p:nvPr/>
            </p:nvSpPr>
            <p:spPr>
              <a:xfrm>
                <a:off x="4585086" y="4047435"/>
                <a:ext cx="4826000" cy="2297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 baseline="30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baseline="-2500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 baseline="30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 baseline="30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𝑗𝐴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 baseline="30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 baseline="-25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b="0" i="1" baseline="-2500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 baseline="30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6"/>
                  </a:solidFill>
                </a:endParaRPr>
              </a:p>
              <a:p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A74D95-A8E2-40D3-9454-B8DC20EAF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86" y="4047435"/>
                <a:ext cx="4826000" cy="2297360"/>
              </a:xfrm>
              <a:prstGeom prst="rect">
                <a:avLst/>
              </a:prstGeom>
              <a:blipFill>
                <a:blip r:embed="rId8"/>
                <a:stretch>
                  <a:fillRect t="-1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7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765175"/>
            <a:ext cx="7391400" cy="838200"/>
          </a:xfrm>
        </p:spPr>
        <p:txBody>
          <a:bodyPr/>
          <a:lstStyle/>
          <a:p>
            <a:pPr algn="ctr" eaLnBrk="1" hangingPunct="1"/>
            <a:r>
              <a:rPr lang="zh-CN" altLang="en-US" sz="4800">
                <a:latin typeface="隶书" panose="02010509060101010101" pitchFamily="49" charset="-122"/>
              </a:rPr>
              <a:t>第</a:t>
            </a:r>
            <a:r>
              <a:rPr lang="en-US" altLang="zh-CN" sz="4800">
                <a:latin typeface="隶书" panose="02010509060101010101" pitchFamily="49" charset="-122"/>
              </a:rPr>
              <a:t>2</a:t>
            </a:r>
            <a:r>
              <a:rPr lang="zh-CN" altLang="en-US" sz="4800">
                <a:latin typeface="隶书" panose="02010509060101010101" pitchFamily="49" charset="-122"/>
              </a:rPr>
              <a:t>章 传输线理论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/>
              <p:nvPr/>
            </p:nvSpPr>
            <p:spPr>
              <a:xfrm>
                <a:off x="292287" y="1556274"/>
                <a:ext cx="84561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习题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计算开路条件下，终端反射系数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baseline="-25000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VSWR</a:t>
                </a:r>
                <a:r>
                  <a:rPr lang="zh-CN" altLang="en-US" dirty="0"/>
                  <a:t>以及输入阻抗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in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7" y="1556274"/>
                <a:ext cx="8456177" cy="1200329"/>
              </a:xfrm>
              <a:prstGeom prst="rect">
                <a:avLst/>
              </a:prstGeom>
              <a:blipFill>
                <a:blip r:embed="rId3"/>
                <a:stretch>
                  <a:fillRect l="-1154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45654BD0-DBB8-4FAB-B88F-FD7E47EAB50B}"/>
              </a:ext>
            </a:extLst>
          </p:cNvPr>
          <p:cNvGrpSpPr/>
          <p:nvPr/>
        </p:nvGrpSpPr>
        <p:grpSpPr>
          <a:xfrm>
            <a:off x="1433686" y="2996952"/>
            <a:ext cx="2376272" cy="1176388"/>
            <a:chOff x="4716008" y="2468628"/>
            <a:chExt cx="2376272" cy="1176388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6369219-CC68-462C-83F6-3E180F02CB8F}"/>
                </a:ext>
              </a:extLst>
            </p:cNvPr>
            <p:cNvCxnSpPr/>
            <p:nvPr/>
          </p:nvCxnSpPr>
          <p:spPr bwMode="auto">
            <a:xfrm flipV="1">
              <a:off x="4788024" y="2492896"/>
              <a:ext cx="1872208" cy="234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8708B71-B29C-449C-B631-6A2C202F4F19}"/>
                </a:ext>
              </a:extLst>
            </p:cNvPr>
            <p:cNvCxnSpPr/>
            <p:nvPr/>
          </p:nvCxnSpPr>
          <p:spPr bwMode="auto">
            <a:xfrm flipV="1">
              <a:off x="6729979" y="3580207"/>
              <a:ext cx="362301" cy="45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2DA0BFA-F52A-4E8A-8470-B2FBE0BC6F03}"/>
                </a:ext>
              </a:extLst>
            </p:cNvPr>
            <p:cNvSpPr/>
            <p:nvPr/>
          </p:nvSpPr>
          <p:spPr bwMode="auto">
            <a:xfrm>
              <a:off x="6657987" y="2468628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9182FBA-CE4D-4E37-8C67-B795E605CD33}"/>
                </a:ext>
              </a:extLst>
            </p:cNvPr>
            <p:cNvSpPr/>
            <p:nvPr/>
          </p:nvSpPr>
          <p:spPr bwMode="auto">
            <a:xfrm>
              <a:off x="4716016" y="2492896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C250589-B401-4BC8-93E8-A98B11E24A4A}"/>
                </a:ext>
              </a:extLst>
            </p:cNvPr>
            <p:cNvCxnSpPr/>
            <p:nvPr/>
          </p:nvCxnSpPr>
          <p:spPr bwMode="auto">
            <a:xfrm flipV="1">
              <a:off x="4788016" y="3573016"/>
              <a:ext cx="1872208" cy="2346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9A9EFD9C-260A-47A2-87FC-E119AEB8CA7D}"/>
                </a:ext>
              </a:extLst>
            </p:cNvPr>
            <p:cNvSpPr/>
            <p:nvPr/>
          </p:nvSpPr>
          <p:spPr bwMode="auto">
            <a:xfrm>
              <a:off x="6657979" y="3548748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1F8B9F0-B728-4BEE-9C4B-A88C5EAA2F26}"/>
                </a:ext>
              </a:extLst>
            </p:cNvPr>
            <p:cNvSpPr/>
            <p:nvPr/>
          </p:nvSpPr>
          <p:spPr bwMode="auto">
            <a:xfrm>
              <a:off x="4716008" y="3573016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C7A1147-22E2-4968-A51F-DF3BBE73CC60}"/>
                </a:ext>
              </a:extLst>
            </p:cNvPr>
            <p:cNvCxnSpPr/>
            <p:nvPr/>
          </p:nvCxnSpPr>
          <p:spPr bwMode="auto">
            <a:xfrm flipV="1">
              <a:off x="6729979" y="2490625"/>
              <a:ext cx="362301" cy="45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2DE5762-7FC6-4DFF-BB39-84FD4234E619}"/>
              </a:ext>
            </a:extLst>
          </p:cNvPr>
          <p:cNvCxnSpPr/>
          <p:nvPr/>
        </p:nvCxnSpPr>
        <p:spPr bwMode="auto">
          <a:xfrm flipV="1">
            <a:off x="1488368" y="4372846"/>
            <a:ext cx="2602658" cy="19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66DD745-02C6-4C3F-8EA9-D1AEC102B8F9}"/>
              </a:ext>
            </a:extLst>
          </p:cNvPr>
          <p:cNvCxnSpPr/>
          <p:nvPr/>
        </p:nvCxnSpPr>
        <p:spPr bwMode="auto">
          <a:xfrm flipH="1" flipV="1">
            <a:off x="1465471" y="2647708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4719139-93F8-4DAD-AB48-540E24035A81}"/>
              </a:ext>
            </a:extLst>
          </p:cNvPr>
          <p:cNvSpPr txBox="1"/>
          <p:nvPr/>
        </p:nvSpPr>
        <p:spPr>
          <a:xfrm>
            <a:off x="1308348" y="4423447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z'=-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l</a:t>
            </a:r>
            <a:endParaRPr lang="zh-CN" altLang="en-US" i="1" baseline="-25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D83F2B8-B777-4705-B1E8-318DB0D458F4}"/>
              </a:ext>
            </a:extLst>
          </p:cNvPr>
          <p:cNvSpPr txBox="1"/>
          <p:nvPr/>
        </p:nvSpPr>
        <p:spPr>
          <a:xfrm>
            <a:off x="3042148" y="437284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z'=0</a:t>
            </a:r>
            <a:endParaRPr lang="zh-CN" altLang="en-US" i="1" baseline="-250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0A211F1-2FB8-4A82-AF75-B8609D30FAC0}"/>
              </a:ext>
            </a:extLst>
          </p:cNvPr>
          <p:cNvCxnSpPr/>
          <p:nvPr/>
        </p:nvCxnSpPr>
        <p:spPr bwMode="auto">
          <a:xfrm flipH="1" flipV="1">
            <a:off x="3403277" y="2626536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2FC4B5D-2DA3-4E7E-8C0C-64147C604877}"/>
                  </a:ext>
                </a:extLst>
              </p:cNvPr>
              <p:cNvSpPr/>
              <p:nvPr/>
            </p:nvSpPr>
            <p:spPr>
              <a:xfrm>
                <a:off x="1920416" y="3565026"/>
                <a:ext cx="1187505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2FC4B5D-2DA3-4E7E-8C0C-64147C604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16" y="3565026"/>
                <a:ext cx="1187505" cy="478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49994B4-B74D-456A-89DF-34AEB23BB405}"/>
                  </a:ext>
                </a:extLst>
              </p:cNvPr>
              <p:cNvSpPr/>
              <p:nvPr/>
            </p:nvSpPr>
            <p:spPr>
              <a:xfrm>
                <a:off x="1891110" y="3093220"/>
                <a:ext cx="1347228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49994B4-B74D-456A-89DF-34AEB23BB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110" y="3093220"/>
                <a:ext cx="1347228" cy="4789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2B35120-E950-4012-8AF9-73B8EC50601C}"/>
              </a:ext>
            </a:extLst>
          </p:cNvPr>
          <p:cNvCxnSpPr/>
          <p:nvPr/>
        </p:nvCxnSpPr>
        <p:spPr bwMode="auto">
          <a:xfrm flipV="1">
            <a:off x="1866708" y="3102021"/>
            <a:ext cx="1185843" cy="131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A13505B-B96E-45C5-961E-A4279E9C0F5A}"/>
              </a:ext>
            </a:extLst>
          </p:cNvPr>
          <p:cNvCxnSpPr/>
          <p:nvPr/>
        </p:nvCxnSpPr>
        <p:spPr bwMode="auto">
          <a:xfrm flipH="1">
            <a:off x="1876779" y="4005389"/>
            <a:ext cx="1345347" cy="42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F10C50E-A625-4DC8-95D6-A3A5A766CB3B}"/>
                  </a:ext>
                </a:extLst>
              </p:cNvPr>
              <p:cNvSpPr/>
              <p:nvPr/>
            </p:nvSpPr>
            <p:spPr>
              <a:xfrm>
                <a:off x="4151188" y="3467336"/>
                <a:ext cx="41165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m:rPr>
                          <m:sty m:val="p"/>
                        </m:rPr>
                        <a:rPr lang="en-US" altLang="zh-CN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zh-CN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𝑐𝑜𝑡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F10C50E-A625-4DC8-95D6-A3A5A766CB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188" y="3467336"/>
                <a:ext cx="4116512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CBC956B-BBA3-404D-9686-F8859EE9588A}"/>
                  </a:ext>
                </a:extLst>
              </p:cNvPr>
              <p:cNvSpPr/>
              <p:nvPr/>
            </p:nvSpPr>
            <p:spPr>
              <a:xfrm>
                <a:off x="4110149" y="2471382"/>
                <a:ext cx="4946098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m:rPr>
                          <m:sty m:val="p"/>
                        </m:rPr>
                        <a:rPr lang="en-US" altLang="zh-CN" i="1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sty m:val="p"/>
                            </m:rPr>
                            <a:rPr lang="en-US" altLang="zh-CN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𝑗𝑍</m:t>
                          </m:r>
                          <m:r>
                            <a:rPr lang="en-US" altLang="zh-CN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𝑗𝑍𝐿𝑡𝑎𝑛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CBC956B-BBA3-404D-9686-F8859EE95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149" y="2471382"/>
                <a:ext cx="4946098" cy="861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1507473-58E0-4F5C-A51B-DD35F1C0A0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5948" y="4247816"/>
            <a:ext cx="3411364" cy="22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765175"/>
            <a:ext cx="7391400" cy="838200"/>
          </a:xfrm>
        </p:spPr>
        <p:txBody>
          <a:bodyPr/>
          <a:lstStyle/>
          <a:p>
            <a:pPr algn="ctr" eaLnBrk="1" hangingPunct="1"/>
            <a:r>
              <a:rPr lang="zh-CN" altLang="en-US" sz="4800">
                <a:latin typeface="隶书" panose="02010509060101010101" pitchFamily="49" charset="-122"/>
              </a:rPr>
              <a:t>第</a:t>
            </a:r>
            <a:r>
              <a:rPr lang="en-US" altLang="zh-CN" sz="4800">
                <a:latin typeface="隶书" panose="02010509060101010101" pitchFamily="49" charset="-122"/>
              </a:rPr>
              <a:t>2</a:t>
            </a:r>
            <a:r>
              <a:rPr lang="zh-CN" altLang="en-US" sz="4800">
                <a:latin typeface="隶书" panose="02010509060101010101" pitchFamily="49" charset="-122"/>
              </a:rPr>
              <a:t>章 传输线理论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DD5A40-CBD0-4731-8230-89989C5F1ABF}"/>
              </a:ext>
            </a:extLst>
          </p:cNvPr>
          <p:cNvGrpSpPr/>
          <p:nvPr/>
        </p:nvGrpSpPr>
        <p:grpSpPr>
          <a:xfrm>
            <a:off x="1192002" y="3737408"/>
            <a:ext cx="3367050" cy="1176388"/>
            <a:chOff x="5381414" y="2516360"/>
            <a:chExt cx="3367050" cy="117638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7561B5D-EE6D-4E7A-916A-DE6707955BB2}"/>
                </a:ext>
              </a:extLst>
            </p:cNvPr>
            <p:cNvGrpSpPr/>
            <p:nvPr/>
          </p:nvGrpSpPr>
          <p:grpSpPr>
            <a:xfrm>
              <a:off x="5381414" y="2516360"/>
              <a:ext cx="2376272" cy="1176388"/>
              <a:chOff x="4716008" y="2468628"/>
              <a:chExt cx="2376272" cy="1176388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B606CA8A-0D07-4B3C-A8D8-025C08B62A56}"/>
                  </a:ext>
                </a:extLst>
              </p:cNvPr>
              <p:cNvCxnSpPr/>
              <p:nvPr/>
            </p:nvCxnSpPr>
            <p:spPr bwMode="auto">
              <a:xfrm flipV="1">
                <a:off x="4788024" y="2492896"/>
                <a:ext cx="1872208" cy="234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395EE1B-CDE7-4230-8C20-3EA47420CFE6}"/>
                  </a:ext>
                </a:extLst>
              </p:cNvPr>
              <p:cNvCxnSpPr/>
              <p:nvPr/>
            </p:nvCxnSpPr>
            <p:spPr bwMode="auto">
              <a:xfrm flipV="1">
                <a:off x="6729979" y="3580207"/>
                <a:ext cx="362301" cy="45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51740AA-318F-4049-A846-339876488A93}"/>
                  </a:ext>
                </a:extLst>
              </p:cNvPr>
              <p:cNvSpPr/>
              <p:nvPr/>
            </p:nvSpPr>
            <p:spPr bwMode="auto">
              <a:xfrm>
                <a:off x="6657987" y="246862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F4710EE-71DA-4422-AF39-0FB045F88D62}"/>
                  </a:ext>
                </a:extLst>
              </p:cNvPr>
              <p:cNvSpPr/>
              <p:nvPr/>
            </p:nvSpPr>
            <p:spPr bwMode="auto">
              <a:xfrm>
                <a:off x="4716016" y="249289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B978827F-049F-40EC-B481-EE615F993EE2}"/>
                  </a:ext>
                </a:extLst>
              </p:cNvPr>
              <p:cNvCxnSpPr/>
              <p:nvPr/>
            </p:nvCxnSpPr>
            <p:spPr bwMode="auto">
              <a:xfrm flipV="1">
                <a:off x="4788016" y="3573016"/>
                <a:ext cx="1872208" cy="234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AC908CF-4081-4881-A706-4DFF06CA9535}"/>
                  </a:ext>
                </a:extLst>
              </p:cNvPr>
              <p:cNvSpPr/>
              <p:nvPr/>
            </p:nvSpPr>
            <p:spPr bwMode="auto">
              <a:xfrm>
                <a:off x="6657979" y="354874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ECED22AD-FFD0-4B8A-B4F2-61FE8EA48A0F}"/>
                  </a:ext>
                </a:extLst>
              </p:cNvPr>
              <p:cNvSpPr/>
              <p:nvPr/>
            </p:nvSpPr>
            <p:spPr bwMode="auto">
              <a:xfrm>
                <a:off x="4716008" y="357301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0C2ACF7-79AC-4DCB-AF65-CB7671DF2CB7}"/>
                  </a:ext>
                </a:extLst>
              </p:cNvPr>
              <p:cNvCxnSpPr/>
              <p:nvPr/>
            </p:nvCxnSpPr>
            <p:spPr bwMode="auto">
              <a:xfrm flipV="1">
                <a:off x="6729979" y="2490625"/>
                <a:ext cx="362301" cy="45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777AE7B-BD67-4255-B3C7-F253F59B9161}"/>
                  </a:ext>
                </a:extLst>
              </p:cNvPr>
              <p:cNvCxnSpPr/>
              <p:nvPr/>
            </p:nvCxnSpPr>
            <p:spPr bwMode="auto">
              <a:xfrm>
                <a:off x="7092280" y="2500975"/>
                <a:ext cx="0" cy="10955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2FC764E-F4F7-4C8B-8509-9BB2460EDCD1}"/>
                </a:ext>
              </a:extLst>
            </p:cNvPr>
            <p:cNvSpPr/>
            <p:nvPr/>
          </p:nvSpPr>
          <p:spPr bwMode="auto">
            <a:xfrm>
              <a:off x="7576535" y="2755849"/>
              <a:ext cx="307833" cy="624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E6B771-AA38-44EB-B3D0-FD9888D32E55}"/>
                </a:ext>
              </a:extLst>
            </p:cNvPr>
            <p:cNvSpPr txBox="1"/>
            <p:nvPr/>
          </p:nvSpPr>
          <p:spPr>
            <a:xfrm>
              <a:off x="7524328" y="2800520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Z</a:t>
              </a:r>
              <a:r>
                <a:rPr lang="en-US" altLang="zh-CN" i="1" baseline="-25000" dirty="0"/>
                <a:t>L</a:t>
              </a:r>
              <a:endParaRPr lang="zh-CN" altLang="en-US" i="1" baseline="-25000" dirty="0"/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FC970E9-C389-4D06-B071-0F3205E44005}"/>
              </a:ext>
            </a:extLst>
          </p:cNvPr>
          <p:cNvCxnSpPr/>
          <p:nvPr/>
        </p:nvCxnSpPr>
        <p:spPr bwMode="auto">
          <a:xfrm flipV="1">
            <a:off x="1246684" y="5113302"/>
            <a:ext cx="2602658" cy="19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CDEB53-BD13-4C46-AC3E-F63F9D97CAEC}"/>
              </a:ext>
            </a:extLst>
          </p:cNvPr>
          <p:cNvCxnSpPr/>
          <p:nvPr/>
        </p:nvCxnSpPr>
        <p:spPr bwMode="auto">
          <a:xfrm flipH="1" flipV="1">
            <a:off x="1223787" y="3388164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3CF5A09-2D67-4E5A-B35A-F8AD04F7D90D}"/>
              </a:ext>
            </a:extLst>
          </p:cNvPr>
          <p:cNvSpPr txBox="1"/>
          <p:nvPr/>
        </p:nvSpPr>
        <p:spPr>
          <a:xfrm>
            <a:off x="1066664" y="51639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z'=-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l</a:t>
            </a:r>
            <a:endParaRPr lang="zh-CN" altLang="en-US" i="1" baseline="-25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D12FABB-E9C3-41CB-A3F6-821549F3BD34}"/>
              </a:ext>
            </a:extLst>
          </p:cNvPr>
          <p:cNvSpPr txBox="1"/>
          <p:nvPr/>
        </p:nvSpPr>
        <p:spPr>
          <a:xfrm>
            <a:off x="2800464" y="511330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z'=0</a:t>
            </a:r>
            <a:endParaRPr lang="zh-CN" altLang="en-US" i="1" baseline="-250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69053B-6714-4B68-8752-9B9CAC1493FD}"/>
              </a:ext>
            </a:extLst>
          </p:cNvPr>
          <p:cNvCxnSpPr/>
          <p:nvPr/>
        </p:nvCxnSpPr>
        <p:spPr bwMode="auto">
          <a:xfrm flipH="1" flipV="1">
            <a:off x="3161593" y="3366992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ACC5233-1B37-46E0-9323-1AA0B249CC78}"/>
                  </a:ext>
                </a:extLst>
              </p:cNvPr>
              <p:cNvSpPr/>
              <p:nvPr/>
            </p:nvSpPr>
            <p:spPr>
              <a:xfrm>
                <a:off x="1678732" y="4305482"/>
                <a:ext cx="1187505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ACC5233-1B37-46E0-9323-1AA0B249C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32" y="4305482"/>
                <a:ext cx="1187505" cy="478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F2D2947-75A8-4AD3-9925-49C065B6BE14}"/>
                  </a:ext>
                </a:extLst>
              </p:cNvPr>
              <p:cNvSpPr/>
              <p:nvPr/>
            </p:nvSpPr>
            <p:spPr>
              <a:xfrm>
                <a:off x="1649426" y="3833676"/>
                <a:ext cx="1347228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F2D2947-75A8-4AD3-9925-49C065B6B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426" y="3833676"/>
                <a:ext cx="1347228" cy="478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0C7693B-302D-40B3-A1FB-D5A69E9756C7}"/>
              </a:ext>
            </a:extLst>
          </p:cNvPr>
          <p:cNvCxnSpPr/>
          <p:nvPr/>
        </p:nvCxnSpPr>
        <p:spPr bwMode="auto">
          <a:xfrm flipV="1">
            <a:off x="1625024" y="3842477"/>
            <a:ext cx="1185843" cy="131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381F0C-90FC-4924-99D0-631E24585192}"/>
              </a:ext>
            </a:extLst>
          </p:cNvPr>
          <p:cNvCxnSpPr/>
          <p:nvPr/>
        </p:nvCxnSpPr>
        <p:spPr bwMode="auto">
          <a:xfrm flipH="1">
            <a:off x="1635095" y="4745845"/>
            <a:ext cx="1345347" cy="42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21C42AD-0A7A-4F27-A35D-B75B23CDA81B}"/>
              </a:ext>
            </a:extLst>
          </p:cNvPr>
          <p:cNvSpPr txBox="1"/>
          <p:nvPr/>
        </p:nvSpPr>
        <p:spPr>
          <a:xfrm>
            <a:off x="1649426" y="583565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z</a:t>
            </a:r>
            <a:r>
              <a:rPr lang="en-US" altLang="zh-CN" i="1" baseline="-25000" dirty="0" err="1"/>
              <a:t>l</a:t>
            </a:r>
            <a:r>
              <a:rPr lang="en-US" altLang="zh-CN" dirty="0"/>
              <a:t>=</a:t>
            </a:r>
            <a:r>
              <a:rPr lang="el-GR" altLang="zh-CN" dirty="0"/>
              <a:t>λ</a:t>
            </a:r>
            <a:r>
              <a:rPr lang="en-US" altLang="zh-CN" dirty="0"/>
              <a:t>/4</a:t>
            </a:r>
            <a:endParaRPr lang="zh-CN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/>
              <p:nvPr/>
            </p:nvSpPr>
            <p:spPr>
              <a:xfrm>
                <a:off x="292287" y="1556274"/>
                <a:ext cx="85281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习题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若图中传输线特征阻抗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=50</a:t>
                </a:r>
                <a:r>
                  <a:rPr lang="el-GR" altLang="zh-CN" dirty="0"/>
                  <a:t>Ω</a:t>
                </a:r>
                <a:r>
                  <a:rPr lang="zh-CN" altLang="en-US" dirty="0"/>
                  <a:t>，负载阻抗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L</a:t>
                </a:r>
                <a:r>
                  <a:rPr lang="en-US" altLang="zh-CN" dirty="0"/>
                  <a:t>=100+</a:t>
                </a:r>
                <a:r>
                  <a:rPr lang="en-US" altLang="zh-CN" i="1" dirty="0"/>
                  <a:t>j</a:t>
                </a:r>
                <a:r>
                  <a:rPr lang="en-US" altLang="zh-CN" dirty="0"/>
                  <a:t>150</a:t>
                </a:r>
                <a:r>
                  <a:rPr lang="el-GR" altLang="zh-CN" dirty="0"/>
                  <a:t> Ω</a:t>
                </a:r>
                <a:r>
                  <a:rPr lang="zh-CN" altLang="en-US" dirty="0"/>
                  <a:t>，传输线长度分别为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/4</a:t>
                </a:r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/8</a:t>
                </a:r>
                <a:r>
                  <a:rPr lang="zh-CN" altLang="en-US" dirty="0"/>
                  <a:t>时，终端反射系数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baseline="-25000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VSWR</a:t>
                </a:r>
                <a:r>
                  <a:rPr lang="zh-CN" altLang="en-US" dirty="0"/>
                  <a:t>以及输入阻抗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in</a:t>
                </a:r>
                <a:r>
                  <a:rPr lang="zh-CN" altLang="en-US" baseline="-25000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7" y="1556274"/>
                <a:ext cx="8528183" cy="1569660"/>
              </a:xfrm>
              <a:prstGeom prst="rect">
                <a:avLst/>
              </a:prstGeom>
              <a:blipFill>
                <a:blip r:embed="rId5"/>
                <a:stretch>
                  <a:fillRect l="-1144" t="-4264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765175"/>
            <a:ext cx="7391400" cy="838200"/>
          </a:xfrm>
        </p:spPr>
        <p:txBody>
          <a:bodyPr/>
          <a:lstStyle/>
          <a:p>
            <a:pPr algn="ctr" eaLnBrk="1" hangingPunct="1"/>
            <a:r>
              <a:rPr lang="zh-CN" altLang="en-US" sz="4800">
                <a:latin typeface="隶书" panose="02010509060101010101" pitchFamily="49" charset="-122"/>
              </a:rPr>
              <a:t>第</a:t>
            </a:r>
            <a:r>
              <a:rPr lang="en-US" altLang="zh-CN" sz="4800">
                <a:latin typeface="隶书" panose="02010509060101010101" pitchFamily="49" charset="-122"/>
              </a:rPr>
              <a:t>2</a:t>
            </a:r>
            <a:r>
              <a:rPr lang="zh-CN" altLang="en-US" sz="4800">
                <a:latin typeface="隶书" panose="02010509060101010101" pitchFamily="49" charset="-122"/>
              </a:rPr>
              <a:t>章 传输线理论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/>
              <p:nvPr/>
            </p:nvSpPr>
            <p:spPr>
              <a:xfrm>
                <a:off x="292287" y="1556274"/>
                <a:ext cx="85281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习题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若图中传输线特征阻抗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=50</a:t>
                </a:r>
                <a:r>
                  <a:rPr lang="el-GR" altLang="zh-CN" dirty="0"/>
                  <a:t>Ω</a:t>
                </a:r>
                <a:r>
                  <a:rPr lang="zh-CN" altLang="en-US" dirty="0"/>
                  <a:t>，负载阻抗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L</a:t>
                </a:r>
                <a:r>
                  <a:rPr lang="en-US" altLang="zh-CN" dirty="0"/>
                  <a:t>=100+</a:t>
                </a:r>
                <a:r>
                  <a:rPr lang="en-US" altLang="zh-CN" i="1" dirty="0"/>
                  <a:t>j</a:t>
                </a:r>
                <a:r>
                  <a:rPr lang="en-US" altLang="zh-CN" dirty="0"/>
                  <a:t>150</a:t>
                </a:r>
                <a:r>
                  <a:rPr lang="el-GR" altLang="zh-CN" dirty="0"/>
                  <a:t> Ω</a:t>
                </a:r>
                <a:r>
                  <a:rPr lang="zh-CN" altLang="en-US" dirty="0"/>
                  <a:t>，传输线长度分别为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/4</a:t>
                </a:r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/8</a:t>
                </a:r>
                <a:r>
                  <a:rPr lang="zh-CN" altLang="en-US" dirty="0"/>
                  <a:t>时，终端反射系数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baseline="-25000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VSWR</a:t>
                </a:r>
                <a:r>
                  <a:rPr lang="zh-CN" altLang="en-US" dirty="0"/>
                  <a:t>以及输入阻抗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in</a:t>
                </a:r>
                <a:r>
                  <a:rPr lang="zh-CN" altLang="en-US" baseline="-25000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7" y="1556274"/>
                <a:ext cx="8528183" cy="1569660"/>
              </a:xfrm>
              <a:prstGeom prst="rect">
                <a:avLst/>
              </a:prstGeom>
              <a:blipFill>
                <a:blip r:embed="rId5"/>
                <a:stretch>
                  <a:fillRect l="-1144" t="-4264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DEE6FA3-2249-449C-A9A5-DBEF34BEFCED}"/>
                  </a:ext>
                </a:extLst>
              </p:cNvPr>
              <p:cNvSpPr/>
              <p:nvPr/>
            </p:nvSpPr>
            <p:spPr>
              <a:xfrm>
                <a:off x="1124469" y="3119412"/>
                <a:ext cx="7727244" cy="3738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m:t>100+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m:t>150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m:t>100+</m:t>
                          </m:r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m:t>150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=0.745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∠26.57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𝑉𝑆𝑊𝑅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1+0.745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1−0.745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6.84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m:rPr>
                          <m:sty m:val="p"/>
                        </m:rP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m:rPr>
                              <m:sty m:val="p"/>
                            </m:rP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.69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m:rPr>
                          <m:sty m:val="p"/>
                        </m:rPr>
                        <a:rPr lang="en-US" altLang="zh-CN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m:rPr>
                              <m:sty m:val="p"/>
                            </m:rP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𝑗𝑍</m:t>
                          </m:r>
                          <m: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𝑗𝑍</m:t>
                          </m:r>
                          <m:r>
                            <m:rPr>
                              <m:sty m:val="p"/>
                            </m:rPr>
                            <a:rPr lang="en-US" altLang="zh-CN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75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DEE6FA3-2249-449C-A9A5-DBEF34BEF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69" y="3119412"/>
                <a:ext cx="7727244" cy="37385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5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4DD5A40-CBD0-4731-8230-89989C5F1ABF}"/>
              </a:ext>
            </a:extLst>
          </p:cNvPr>
          <p:cNvGrpSpPr/>
          <p:nvPr/>
        </p:nvGrpSpPr>
        <p:grpSpPr>
          <a:xfrm>
            <a:off x="1192002" y="3737408"/>
            <a:ext cx="3367050" cy="1176388"/>
            <a:chOff x="5381414" y="2516360"/>
            <a:chExt cx="3367050" cy="117638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7561B5D-EE6D-4E7A-916A-DE6707955BB2}"/>
                </a:ext>
              </a:extLst>
            </p:cNvPr>
            <p:cNvGrpSpPr/>
            <p:nvPr/>
          </p:nvGrpSpPr>
          <p:grpSpPr>
            <a:xfrm>
              <a:off x="5381414" y="2516360"/>
              <a:ext cx="2376272" cy="1176388"/>
              <a:chOff x="4716008" y="2468628"/>
              <a:chExt cx="2376272" cy="1176388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B606CA8A-0D07-4B3C-A8D8-025C08B62A56}"/>
                  </a:ext>
                </a:extLst>
              </p:cNvPr>
              <p:cNvCxnSpPr/>
              <p:nvPr/>
            </p:nvCxnSpPr>
            <p:spPr bwMode="auto">
              <a:xfrm flipV="1">
                <a:off x="4788024" y="2492896"/>
                <a:ext cx="1872208" cy="234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395EE1B-CDE7-4230-8C20-3EA47420CFE6}"/>
                  </a:ext>
                </a:extLst>
              </p:cNvPr>
              <p:cNvCxnSpPr/>
              <p:nvPr/>
            </p:nvCxnSpPr>
            <p:spPr bwMode="auto">
              <a:xfrm flipV="1">
                <a:off x="6729979" y="3580207"/>
                <a:ext cx="362301" cy="45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51740AA-318F-4049-A846-339876488A93}"/>
                  </a:ext>
                </a:extLst>
              </p:cNvPr>
              <p:cNvSpPr/>
              <p:nvPr/>
            </p:nvSpPr>
            <p:spPr bwMode="auto">
              <a:xfrm>
                <a:off x="6657987" y="246862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F4710EE-71DA-4422-AF39-0FB045F88D62}"/>
                  </a:ext>
                </a:extLst>
              </p:cNvPr>
              <p:cNvSpPr/>
              <p:nvPr/>
            </p:nvSpPr>
            <p:spPr bwMode="auto">
              <a:xfrm>
                <a:off x="4716016" y="249289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B978827F-049F-40EC-B481-EE615F993EE2}"/>
                  </a:ext>
                </a:extLst>
              </p:cNvPr>
              <p:cNvCxnSpPr/>
              <p:nvPr/>
            </p:nvCxnSpPr>
            <p:spPr bwMode="auto">
              <a:xfrm flipV="1">
                <a:off x="4788016" y="3573016"/>
                <a:ext cx="1872208" cy="234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AC908CF-4081-4881-A706-4DFF06CA9535}"/>
                  </a:ext>
                </a:extLst>
              </p:cNvPr>
              <p:cNvSpPr/>
              <p:nvPr/>
            </p:nvSpPr>
            <p:spPr bwMode="auto">
              <a:xfrm>
                <a:off x="6657979" y="354874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ECED22AD-FFD0-4B8A-B4F2-61FE8EA48A0F}"/>
                  </a:ext>
                </a:extLst>
              </p:cNvPr>
              <p:cNvSpPr/>
              <p:nvPr/>
            </p:nvSpPr>
            <p:spPr bwMode="auto">
              <a:xfrm>
                <a:off x="4716008" y="357301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0C2ACF7-79AC-4DCB-AF65-CB7671DF2CB7}"/>
                  </a:ext>
                </a:extLst>
              </p:cNvPr>
              <p:cNvCxnSpPr/>
              <p:nvPr/>
            </p:nvCxnSpPr>
            <p:spPr bwMode="auto">
              <a:xfrm flipV="1">
                <a:off x="6729979" y="2490625"/>
                <a:ext cx="362301" cy="45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777AE7B-BD67-4255-B3C7-F253F59B9161}"/>
                  </a:ext>
                </a:extLst>
              </p:cNvPr>
              <p:cNvCxnSpPr/>
              <p:nvPr/>
            </p:nvCxnSpPr>
            <p:spPr bwMode="auto">
              <a:xfrm>
                <a:off x="7092280" y="2500975"/>
                <a:ext cx="0" cy="10955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2FC764E-F4F7-4C8B-8509-9BB2460EDCD1}"/>
                </a:ext>
              </a:extLst>
            </p:cNvPr>
            <p:cNvSpPr/>
            <p:nvPr/>
          </p:nvSpPr>
          <p:spPr bwMode="auto">
            <a:xfrm>
              <a:off x="7576535" y="2755849"/>
              <a:ext cx="307833" cy="624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E6B771-AA38-44EB-B3D0-FD9888D32E55}"/>
                </a:ext>
              </a:extLst>
            </p:cNvPr>
            <p:cNvSpPr txBox="1"/>
            <p:nvPr/>
          </p:nvSpPr>
          <p:spPr>
            <a:xfrm>
              <a:off x="7524328" y="2800520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Z</a:t>
              </a:r>
              <a:r>
                <a:rPr lang="en-US" altLang="zh-CN" i="1" baseline="-25000" dirty="0"/>
                <a:t>L</a:t>
              </a:r>
              <a:endParaRPr lang="zh-CN" altLang="en-US" i="1" baseline="-25000" dirty="0"/>
            </a:p>
          </p:txBody>
        </p:sp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FC970E9-C389-4D06-B071-0F3205E44005}"/>
              </a:ext>
            </a:extLst>
          </p:cNvPr>
          <p:cNvCxnSpPr/>
          <p:nvPr/>
        </p:nvCxnSpPr>
        <p:spPr bwMode="auto">
          <a:xfrm flipV="1">
            <a:off x="1246684" y="5113302"/>
            <a:ext cx="2602658" cy="19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CDEB53-BD13-4C46-AC3E-F63F9D97CAEC}"/>
              </a:ext>
            </a:extLst>
          </p:cNvPr>
          <p:cNvCxnSpPr/>
          <p:nvPr/>
        </p:nvCxnSpPr>
        <p:spPr bwMode="auto">
          <a:xfrm flipH="1" flipV="1">
            <a:off x="1223787" y="3388164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3CF5A09-2D67-4E5A-B35A-F8AD04F7D90D}"/>
              </a:ext>
            </a:extLst>
          </p:cNvPr>
          <p:cNvSpPr txBox="1"/>
          <p:nvPr/>
        </p:nvSpPr>
        <p:spPr>
          <a:xfrm>
            <a:off x="1066664" y="516390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z'=-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l</a:t>
            </a:r>
            <a:endParaRPr lang="zh-CN" altLang="en-US" i="1" baseline="-25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D12FABB-E9C3-41CB-A3F6-821549F3BD34}"/>
              </a:ext>
            </a:extLst>
          </p:cNvPr>
          <p:cNvSpPr txBox="1"/>
          <p:nvPr/>
        </p:nvSpPr>
        <p:spPr>
          <a:xfrm>
            <a:off x="2800464" y="511330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z'=0</a:t>
            </a:r>
            <a:endParaRPr lang="zh-CN" altLang="en-US" i="1" baseline="-250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69053B-6714-4B68-8752-9B9CAC1493FD}"/>
              </a:ext>
            </a:extLst>
          </p:cNvPr>
          <p:cNvCxnSpPr/>
          <p:nvPr/>
        </p:nvCxnSpPr>
        <p:spPr bwMode="auto">
          <a:xfrm flipH="1" flipV="1">
            <a:off x="3161593" y="3366992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ACC5233-1B37-46E0-9323-1AA0B249CC78}"/>
                  </a:ext>
                </a:extLst>
              </p:cNvPr>
              <p:cNvSpPr/>
              <p:nvPr/>
            </p:nvSpPr>
            <p:spPr>
              <a:xfrm>
                <a:off x="1678732" y="4305482"/>
                <a:ext cx="1187505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ACC5233-1B37-46E0-9323-1AA0B249C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32" y="4305482"/>
                <a:ext cx="1187505" cy="478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F2D2947-75A8-4AD3-9925-49C065B6BE14}"/>
                  </a:ext>
                </a:extLst>
              </p:cNvPr>
              <p:cNvSpPr/>
              <p:nvPr/>
            </p:nvSpPr>
            <p:spPr>
              <a:xfrm>
                <a:off x="1649426" y="3833676"/>
                <a:ext cx="1347228" cy="478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baseline="-2500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 baseline="300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F2D2947-75A8-4AD3-9925-49C065B6B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426" y="3833676"/>
                <a:ext cx="1347228" cy="478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0C7693B-302D-40B3-A1FB-D5A69E9756C7}"/>
              </a:ext>
            </a:extLst>
          </p:cNvPr>
          <p:cNvCxnSpPr/>
          <p:nvPr/>
        </p:nvCxnSpPr>
        <p:spPr bwMode="auto">
          <a:xfrm flipV="1">
            <a:off x="1625024" y="3842477"/>
            <a:ext cx="1185843" cy="131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6381F0C-90FC-4924-99D0-631E24585192}"/>
              </a:ext>
            </a:extLst>
          </p:cNvPr>
          <p:cNvCxnSpPr/>
          <p:nvPr/>
        </p:nvCxnSpPr>
        <p:spPr bwMode="auto">
          <a:xfrm flipH="1">
            <a:off x="1635095" y="4745845"/>
            <a:ext cx="1345347" cy="42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21C42AD-0A7A-4F27-A35D-B75B23CDA81B}"/>
              </a:ext>
            </a:extLst>
          </p:cNvPr>
          <p:cNvSpPr txBox="1"/>
          <p:nvPr/>
        </p:nvSpPr>
        <p:spPr>
          <a:xfrm>
            <a:off x="1649426" y="583565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z</a:t>
            </a:r>
            <a:r>
              <a:rPr lang="en-US" altLang="zh-CN" i="1" baseline="-25000" dirty="0" err="1"/>
              <a:t>l</a:t>
            </a:r>
            <a:r>
              <a:rPr lang="en-US" altLang="zh-CN" dirty="0"/>
              <a:t>=</a:t>
            </a:r>
            <a:r>
              <a:rPr lang="el-GR" altLang="zh-CN" dirty="0"/>
              <a:t>λ</a:t>
            </a:r>
            <a:r>
              <a:rPr lang="en-US" altLang="zh-CN" dirty="0"/>
              <a:t>/4</a:t>
            </a:r>
            <a:endParaRPr lang="zh-CN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35413E-9DCD-4462-A6C2-1B2A22B37541}"/>
              </a:ext>
            </a:extLst>
          </p:cNvPr>
          <p:cNvSpPr txBox="1"/>
          <p:nvPr/>
        </p:nvSpPr>
        <p:spPr>
          <a:xfrm>
            <a:off x="292287" y="1556274"/>
            <a:ext cx="8528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习题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计算上题中多少百分比的功率反射回来，再计算</a:t>
            </a:r>
            <a:r>
              <a:rPr lang="en-US" altLang="zh-CN" dirty="0"/>
              <a:t>VSWR=1</a:t>
            </a:r>
            <a:r>
              <a:rPr lang="zh-CN" altLang="en-US" dirty="0"/>
              <a:t>、</a:t>
            </a:r>
            <a:r>
              <a:rPr lang="en-US" altLang="zh-CN" dirty="0"/>
              <a:t> VSWR=1.5</a:t>
            </a:r>
            <a:r>
              <a:rPr lang="zh-CN" altLang="en-US" dirty="0"/>
              <a:t>、</a:t>
            </a:r>
            <a:r>
              <a:rPr lang="en-US" altLang="zh-CN" dirty="0"/>
              <a:t>VSWR=2</a:t>
            </a:r>
            <a:r>
              <a:rPr lang="zh-CN" altLang="en-US" dirty="0"/>
              <a:t>时有多少百分比的功率反射回来</a:t>
            </a:r>
            <a:r>
              <a:rPr lang="zh-CN" altLang="en-US" baseline="-25000" dirty="0"/>
              <a:t>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BF90EBC-06CA-F688-2C41-2A90484B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35413E-9DCD-4462-A6C2-1B2A22B37541}"/>
              </a:ext>
            </a:extLst>
          </p:cNvPr>
          <p:cNvSpPr txBox="1"/>
          <p:nvPr/>
        </p:nvSpPr>
        <p:spPr>
          <a:xfrm>
            <a:off x="292287" y="1556274"/>
            <a:ext cx="8528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习题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计算上题中多少百分比的功率反射回来，再计算</a:t>
            </a:r>
            <a:r>
              <a:rPr lang="en-US" altLang="zh-CN" dirty="0"/>
              <a:t>VSWR=1</a:t>
            </a:r>
            <a:r>
              <a:rPr lang="zh-CN" altLang="en-US" dirty="0"/>
              <a:t>、</a:t>
            </a:r>
            <a:r>
              <a:rPr lang="en-US" altLang="zh-CN" dirty="0"/>
              <a:t> VSWR=1.5</a:t>
            </a:r>
            <a:r>
              <a:rPr lang="zh-CN" altLang="en-US" dirty="0"/>
              <a:t>、</a:t>
            </a:r>
            <a:r>
              <a:rPr lang="en-US" altLang="zh-CN" dirty="0"/>
              <a:t>VSWR=2</a:t>
            </a:r>
            <a:r>
              <a:rPr lang="zh-CN" altLang="en-US" dirty="0"/>
              <a:t>时有多少百分比的功率反射回来</a:t>
            </a:r>
            <a:r>
              <a:rPr lang="zh-CN" altLang="en-US" baseline="-25000" dirty="0"/>
              <a:t>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5272C42-C1B0-4096-B5BB-B583B78CF931}"/>
                  </a:ext>
                </a:extLst>
              </p:cNvPr>
              <p:cNvSpPr/>
              <p:nvPr/>
            </p:nvSpPr>
            <p:spPr>
              <a:xfrm>
                <a:off x="191588" y="2744681"/>
                <a:ext cx="6200736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0.745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∠26.57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因此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|</a:t>
                </a:r>
                <a:r>
                  <a:rPr lang="el-GR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|=0.745</a:t>
                </a: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根据公式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反射功率百分比为：</a:t>
                </a:r>
                <a:r>
                  <a:rPr lang="en-US" altLang="zh-CN" i="1" dirty="0" err="1"/>
                  <a:t>P</a:t>
                </a:r>
                <a:r>
                  <a:rPr lang="en-US" altLang="zh-CN" i="1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/P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=|</a:t>
                </a:r>
                <a:r>
                  <a:rPr lang="el-GR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|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100%=55.5%</a:t>
                </a: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5272C42-C1B0-4096-B5BB-B583B78CF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8" y="2744681"/>
                <a:ext cx="6200736" cy="2308324"/>
              </a:xfrm>
              <a:prstGeom prst="rect">
                <a:avLst/>
              </a:prstGeom>
              <a:blipFill>
                <a:blip r:embed="rId3"/>
                <a:stretch>
                  <a:fillRect l="-1473" t="-2902" b="-5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:a16="http://schemas.microsoft.com/office/drawing/2014/main" id="{C5FC293A-A929-49AF-BDF8-701DFDA34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3766089"/>
            <a:ext cx="2780017" cy="670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FABF6D8-B106-474D-BC5B-F920979E5590}"/>
                  </a:ext>
                </a:extLst>
              </p:cNvPr>
              <p:cNvSpPr/>
              <p:nvPr/>
            </p:nvSpPr>
            <p:spPr>
              <a:xfrm>
                <a:off x="248068" y="5070445"/>
                <a:ext cx="4824386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1800" i="1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𝑉𝑆𝑊𝑅</m:t>
                          </m:r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𝑉𝑆𝑊𝑅</m:t>
                          </m:r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1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FABF6D8-B106-474D-BC5B-F920979E5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68" y="5070445"/>
                <a:ext cx="4824386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DA03847E-494B-4087-AEC0-73C47E692C90}"/>
              </a:ext>
            </a:extLst>
          </p:cNvPr>
          <p:cNvSpPr/>
          <p:nvPr/>
        </p:nvSpPr>
        <p:spPr>
          <a:xfrm>
            <a:off x="683568" y="5534496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VSWR=1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8B58EC0-529E-415B-88AE-85F18984A15E}"/>
                  </a:ext>
                </a:extLst>
              </p:cNvPr>
              <p:cNvSpPr/>
              <p:nvPr/>
            </p:nvSpPr>
            <p:spPr>
              <a:xfrm>
                <a:off x="2195736" y="5506154"/>
                <a:ext cx="985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8B58EC0-529E-415B-88AE-85F18984A1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06154"/>
                <a:ext cx="985398" cy="461665"/>
              </a:xfrm>
              <a:prstGeom prst="rect">
                <a:avLst/>
              </a:prstGeom>
              <a:blipFill>
                <a:blip r:embed="rId6"/>
                <a:stretch>
                  <a:fillRect t="-10526" r="-86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C3F18CB-3DD9-4653-B54F-918FED59140E}"/>
                  </a:ext>
                </a:extLst>
              </p:cNvPr>
              <p:cNvSpPr/>
              <p:nvPr/>
            </p:nvSpPr>
            <p:spPr>
              <a:xfrm>
                <a:off x="3291956" y="5534495"/>
                <a:ext cx="29787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i="1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/P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=|</a:t>
                </a:r>
                <a:r>
                  <a:rPr lang="el-GR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|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100%=0%</a:t>
                </a: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C3F18CB-3DD9-4653-B54F-918FED591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56" y="5534495"/>
                <a:ext cx="2978701" cy="461665"/>
              </a:xfrm>
              <a:prstGeom prst="rect">
                <a:avLst/>
              </a:prstGeom>
              <a:blipFill>
                <a:blip r:embed="rId7"/>
                <a:stretch>
                  <a:fillRect l="-3067" t="-10526" r="-245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32D6774C-550D-4BAD-BC21-4EA0EC9A2AEE}"/>
              </a:ext>
            </a:extLst>
          </p:cNvPr>
          <p:cNvSpPr/>
          <p:nvPr/>
        </p:nvSpPr>
        <p:spPr>
          <a:xfrm>
            <a:off x="683568" y="5945939"/>
            <a:ext cx="16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VSWR=1.5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AB2DE42-3BD4-428D-9567-9C73D549BE99}"/>
                  </a:ext>
                </a:extLst>
              </p:cNvPr>
              <p:cNvSpPr/>
              <p:nvPr/>
            </p:nvSpPr>
            <p:spPr>
              <a:xfrm>
                <a:off x="2195736" y="5917597"/>
                <a:ext cx="1216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=0.2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AB2DE42-3BD4-428D-9567-9C73D549B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917597"/>
                <a:ext cx="1216230" cy="461665"/>
              </a:xfrm>
              <a:prstGeom prst="rect">
                <a:avLst/>
              </a:prstGeom>
              <a:blipFill>
                <a:blip r:embed="rId8"/>
                <a:stretch>
                  <a:fillRect t="-10667" r="-7000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1443BA3-AB7C-48A6-AD21-A3C9F64DC6F0}"/>
                  </a:ext>
                </a:extLst>
              </p:cNvPr>
              <p:cNvSpPr/>
              <p:nvPr/>
            </p:nvSpPr>
            <p:spPr>
              <a:xfrm>
                <a:off x="3291956" y="5945938"/>
                <a:ext cx="29787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i="1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/P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=|</a:t>
                </a:r>
                <a:r>
                  <a:rPr lang="el-GR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|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100%=4%</a:t>
                </a: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1443BA3-AB7C-48A6-AD21-A3C9F64DC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56" y="5945938"/>
                <a:ext cx="2978701" cy="461665"/>
              </a:xfrm>
              <a:prstGeom prst="rect">
                <a:avLst/>
              </a:prstGeom>
              <a:blipFill>
                <a:blip r:embed="rId9"/>
                <a:stretch>
                  <a:fillRect l="-3067" t="-10526" r="-245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9104596F-5E8C-48E0-A85F-6E5F75D7280D}"/>
              </a:ext>
            </a:extLst>
          </p:cNvPr>
          <p:cNvSpPr/>
          <p:nvPr/>
        </p:nvSpPr>
        <p:spPr>
          <a:xfrm>
            <a:off x="683568" y="6379263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VSWR=2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9DE42CE-DA8D-43CF-BC52-43FB7C6B8F11}"/>
                  </a:ext>
                </a:extLst>
              </p:cNvPr>
              <p:cNvSpPr/>
              <p:nvPr/>
            </p:nvSpPr>
            <p:spPr>
              <a:xfrm>
                <a:off x="2195736" y="6350921"/>
                <a:ext cx="985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9DE42CE-DA8D-43CF-BC52-43FB7C6B8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6350921"/>
                <a:ext cx="985398" cy="461665"/>
              </a:xfrm>
              <a:prstGeom prst="rect">
                <a:avLst/>
              </a:prstGeom>
              <a:blipFill>
                <a:blip r:embed="rId10"/>
                <a:stretch>
                  <a:fillRect t="-10526" r="-864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2624A2B-39AB-4C2E-B409-A378FB1E78AB}"/>
                  </a:ext>
                </a:extLst>
              </p:cNvPr>
              <p:cNvSpPr/>
              <p:nvPr/>
            </p:nvSpPr>
            <p:spPr>
              <a:xfrm>
                <a:off x="3291956" y="6379262"/>
                <a:ext cx="33520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i="1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i="1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/P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=|</a:t>
                </a:r>
                <a:r>
                  <a:rPr lang="el-GR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altLang="zh-C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|</a:t>
                </a:r>
                <a:r>
                  <a:rPr lang="en-US" altLang="zh-CN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*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100%=11.1%</a:t>
                </a: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2624A2B-39AB-4C2E-B409-A378FB1E7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56" y="6379262"/>
                <a:ext cx="3352008" cy="461665"/>
              </a:xfrm>
              <a:prstGeom prst="rect">
                <a:avLst/>
              </a:prstGeom>
              <a:blipFill>
                <a:blip r:embed="rId11"/>
                <a:stretch>
                  <a:fillRect l="-2727" t="-10526" r="-2182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CF580C9A-CFDD-7A06-86F6-9EAA01A6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765175"/>
            <a:ext cx="7391400" cy="838200"/>
          </a:xfrm>
        </p:spPr>
        <p:txBody>
          <a:bodyPr/>
          <a:lstStyle/>
          <a:p>
            <a:pPr algn="ctr" eaLnBrk="1" hangingPunct="1"/>
            <a:r>
              <a:rPr lang="zh-CN" altLang="en-US" sz="4800" dirty="0">
                <a:latin typeface="隶书" panose="02010509060101010101" pitchFamily="49" charset="-122"/>
              </a:rPr>
              <a:t>传输线理论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/>
              <p:nvPr/>
            </p:nvSpPr>
            <p:spPr>
              <a:xfrm>
                <a:off x="292287" y="1556274"/>
                <a:ext cx="85281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习题</a:t>
                </a:r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如果一若图中传输线特征阻抗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0</a:t>
                </a:r>
                <a:r>
                  <a:rPr lang="en-US" altLang="zh-CN" dirty="0"/>
                  <a:t>=75</a:t>
                </a:r>
                <a:r>
                  <a:rPr lang="el-GR" altLang="zh-CN" dirty="0"/>
                  <a:t>Ω</a:t>
                </a:r>
                <a:r>
                  <a:rPr lang="zh-CN" altLang="en-US" dirty="0"/>
                  <a:t>，传输线长度分别为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时，负载阻抗</a:t>
                </a:r>
                <a:r>
                  <a:rPr lang="en-US" altLang="zh-CN" dirty="0"/>
                  <a:t>Z</a:t>
                </a:r>
                <a:r>
                  <a:rPr lang="en-US" altLang="zh-CN" baseline="-25000" dirty="0"/>
                  <a:t>L</a:t>
                </a:r>
                <a:r>
                  <a:rPr lang="en-US" altLang="zh-CN" dirty="0"/>
                  <a:t>=60-</a:t>
                </a:r>
                <a:r>
                  <a:rPr lang="en-US" altLang="zh-CN" i="1" dirty="0"/>
                  <a:t>j</a:t>
                </a:r>
                <a:r>
                  <a:rPr lang="en-US" altLang="zh-CN" dirty="0"/>
                  <a:t>40</a:t>
                </a:r>
                <a:r>
                  <a:rPr lang="el-GR" altLang="zh-CN" dirty="0"/>
                  <a:t> Ω</a:t>
                </a:r>
                <a:r>
                  <a:rPr lang="zh-CN" altLang="en-US" dirty="0"/>
                  <a:t>，源阻抗</a:t>
                </a:r>
                <a:r>
                  <a:rPr lang="en-US" altLang="zh-CN" dirty="0" err="1"/>
                  <a:t>Z</a:t>
                </a:r>
                <a:r>
                  <a:rPr lang="en-US" altLang="zh-CN" baseline="-25000" dirty="0" err="1"/>
                  <a:t>g</a:t>
                </a:r>
                <a:r>
                  <a:rPr lang="en-US" altLang="zh-CN" dirty="0"/>
                  <a:t>=75</a:t>
                </a:r>
                <a:r>
                  <a:rPr lang="el-GR" altLang="zh-CN" dirty="0"/>
                  <a:t> Ω 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Vg=15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Vrms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计算送到负载的功率</a:t>
                </a:r>
                <a:r>
                  <a:rPr lang="zh-CN" altLang="en-US" baseline="-25000" dirty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335413E-9DCD-4462-A6C2-1B2A22B3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7" y="1556274"/>
                <a:ext cx="8528183" cy="1569660"/>
              </a:xfrm>
              <a:prstGeom prst="rect">
                <a:avLst/>
              </a:prstGeom>
              <a:blipFill>
                <a:blip r:embed="rId3"/>
                <a:stretch>
                  <a:fillRect l="-1144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BDE79B-A638-4653-A399-0E852CDF857B}"/>
              </a:ext>
            </a:extLst>
          </p:cNvPr>
          <p:cNvGrpSpPr/>
          <p:nvPr/>
        </p:nvGrpSpPr>
        <p:grpSpPr>
          <a:xfrm>
            <a:off x="179512" y="4125338"/>
            <a:ext cx="3924436" cy="1176388"/>
            <a:chOff x="4824028" y="2516360"/>
            <a:chExt cx="3924436" cy="117638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48D9C87-58CE-4B65-9C61-CE56986B0573}"/>
                </a:ext>
              </a:extLst>
            </p:cNvPr>
            <p:cNvGrpSpPr/>
            <p:nvPr/>
          </p:nvGrpSpPr>
          <p:grpSpPr>
            <a:xfrm>
              <a:off x="5004048" y="2516360"/>
              <a:ext cx="2753638" cy="1176388"/>
              <a:chOff x="4338642" y="2468628"/>
              <a:chExt cx="2753638" cy="1176388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4D5A1CD-42B4-4526-91BF-F8DFB35F39A2}"/>
                  </a:ext>
                </a:extLst>
              </p:cNvPr>
              <p:cNvCxnSpPr/>
              <p:nvPr/>
            </p:nvCxnSpPr>
            <p:spPr bwMode="auto">
              <a:xfrm flipV="1">
                <a:off x="4788024" y="2492896"/>
                <a:ext cx="1872208" cy="234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4E0325E-C412-437C-95E1-9B62B5FF7355}"/>
                  </a:ext>
                </a:extLst>
              </p:cNvPr>
              <p:cNvCxnSpPr/>
              <p:nvPr/>
            </p:nvCxnSpPr>
            <p:spPr bwMode="auto">
              <a:xfrm flipV="1">
                <a:off x="6729979" y="3580207"/>
                <a:ext cx="362301" cy="45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AA578B56-D8D8-4970-B133-71C2BCAF46DB}"/>
                  </a:ext>
                </a:extLst>
              </p:cNvPr>
              <p:cNvSpPr/>
              <p:nvPr/>
            </p:nvSpPr>
            <p:spPr bwMode="auto">
              <a:xfrm>
                <a:off x="6657987" y="246862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3CE3B5C-404D-484F-B42A-103DF92E93C8}"/>
                  </a:ext>
                </a:extLst>
              </p:cNvPr>
              <p:cNvSpPr/>
              <p:nvPr/>
            </p:nvSpPr>
            <p:spPr bwMode="auto">
              <a:xfrm>
                <a:off x="4716016" y="249289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4C1E92D2-9EF1-47BD-BA58-338E4EC0E631}"/>
                  </a:ext>
                </a:extLst>
              </p:cNvPr>
              <p:cNvCxnSpPr/>
              <p:nvPr/>
            </p:nvCxnSpPr>
            <p:spPr bwMode="auto">
              <a:xfrm flipV="1">
                <a:off x="4788016" y="3573016"/>
                <a:ext cx="1872208" cy="234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D9C3C44A-ECD7-4D17-9295-9093FA747027}"/>
                  </a:ext>
                </a:extLst>
              </p:cNvPr>
              <p:cNvSpPr/>
              <p:nvPr/>
            </p:nvSpPr>
            <p:spPr bwMode="auto">
              <a:xfrm>
                <a:off x="6657979" y="354874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D2B3174-E7AF-401A-B002-4DA418B1AAE9}"/>
                  </a:ext>
                </a:extLst>
              </p:cNvPr>
              <p:cNvSpPr/>
              <p:nvPr/>
            </p:nvSpPr>
            <p:spPr bwMode="auto">
              <a:xfrm>
                <a:off x="4716008" y="3573016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37DD8A0B-5063-49F4-AB82-A33C264978C2}"/>
                  </a:ext>
                </a:extLst>
              </p:cNvPr>
              <p:cNvCxnSpPr/>
              <p:nvPr/>
            </p:nvCxnSpPr>
            <p:spPr bwMode="auto">
              <a:xfrm flipV="1">
                <a:off x="6729979" y="2490625"/>
                <a:ext cx="362301" cy="45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E97F38A3-9B44-4910-A8E1-F3611AC5C5F4}"/>
                  </a:ext>
                </a:extLst>
              </p:cNvPr>
              <p:cNvCxnSpPr/>
              <p:nvPr/>
            </p:nvCxnSpPr>
            <p:spPr bwMode="auto">
              <a:xfrm>
                <a:off x="7092280" y="2500975"/>
                <a:ext cx="0" cy="10955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D2264C1E-0CD2-4A3E-927F-0B389B29FC28}"/>
                  </a:ext>
                </a:extLst>
              </p:cNvPr>
              <p:cNvCxnSpPr/>
              <p:nvPr/>
            </p:nvCxnSpPr>
            <p:spPr bwMode="auto">
              <a:xfrm flipV="1">
                <a:off x="4338642" y="3608735"/>
                <a:ext cx="362301" cy="45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0EBD4C19-DF3B-4508-8CEC-7874F298160F}"/>
                  </a:ext>
                </a:extLst>
              </p:cNvPr>
              <p:cNvCxnSpPr/>
              <p:nvPr/>
            </p:nvCxnSpPr>
            <p:spPr bwMode="auto">
              <a:xfrm flipV="1">
                <a:off x="4338642" y="2519153"/>
                <a:ext cx="362301" cy="45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A7368C02-688D-43BF-AA0E-9A8267E9408A}"/>
                  </a:ext>
                </a:extLst>
              </p:cNvPr>
              <p:cNvCxnSpPr/>
              <p:nvPr/>
            </p:nvCxnSpPr>
            <p:spPr bwMode="auto">
              <a:xfrm>
                <a:off x="4338642" y="2513853"/>
                <a:ext cx="0" cy="10955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4E0FDE4-0936-49B3-95D6-FD5DF46E5925}"/>
                </a:ext>
              </a:extLst>
            </p:cNvPr>
            <p:cNvSpPr/>
            <p:nvPr/>
          </p:nvSpPr>
          <p:spPr bwMode="auto">
            <a:xfrm>
              <a:off x="7576535" y="2755849"/>
              <a:ext cx="307833" cy="624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9CF0860-EF6A-4602-AE7A-18CE8D9E9123}"/>
                </a:ext>
              </a:extLst>
            </p:cNvPr>
            <p:cNvSpPr/>
            <p:nvPr/>
          </p:nvSpPr>
          <p:spPr bwMode="auto">
            <a:xfrm>
              <a:off x="4824028" y="2874014"/>
              <a:ext cx="360040" cy="35230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9BA15A-9B5B-4108-8B01-12C7D9C4B359}"/>
                </a:ext>
              </a:extLst>
            </p:cNvPr>
            <p:cNvSpPr txBox="1"/>
            <p:nvPr/>
          </p:nvSpPr>
          <p:spPr>
            <a:xfrm>
              <a:off x="7524328" y="2800520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Z</a:t>
              </a:r>
              <a:r>
                <a:rPr lang="en-US" altLang="zh-CN" i="1" baseline="-25000" dirty="0"/>
                <a:t>L</a:t>
              </a:r>
              <a:endParaRPr lang="zh-CN" altLang="en-US" i="1" baseline="-250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9B58EC2-C100-41F7-B07C-954FD0730D01}"/>
                </a:ext>
              </a:extLst>
            </p:cNvPr>
            <p:cNvSpPr txBox="1"/>
            <p:nvPr/>
          </p:nvSpPr>
          <p:spPr>
            <a:xfrm>
              <a:off x="4867356" y="2801405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~</a:t>
              </a:r>
              <a:endParaRPr lang="zh-CN" altLang="en-US" dirty="0"/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E5B69B9-BD52-4D67-8D7C-B197DC07FE4F}"/>
              </a:ext>
            </a:extLst>
          </p:cNvPr>
          <p:cNvCxnSpPr/>
          <p:nvPr/>
        </p:nvCxnSpPr>
        <p:spPr bwMode="auto">
          <a:xfrm flipV="1">
            <a:off x="791580" y="5501232"/>
            <a:ext cx="2602658" cy="19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C1C8855-F16A-43F1-AA0E-AD97494254A7}"/>
              </a:ext>
            </a:extLst>
          </p:cNvPr>
          <p:cNvCxnSpPr/>
          <p:nvPr/>
        </p:nvCxnSpPr>
        <p:spPr bwMode="auto">
          <a:xfrm flipH="1" flipV="1">
            <a:off x="768683" y="3776094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E1744E7B-0A11-45EC-8542-BB7090887B05}"/>
              </a:ext>
            </a:extLst>
          </p:cNvPr>
          <p:cNvSpPr txBox="1"/>
          <p:nvPr/>
        </p:nvSpPr>
        <p:spPr>
          <a:xfrm>
            <a:off x="611560" y="555183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z'=-</a:t>
            </a:r>
            <a:r>
              <a:rPr lang="en-US" altLang="zh-CN" i="1" dirty="0" err="1"/>
              <a:t>z</a:t>
            </a:r>
            <a:r>
              <a:rPr lang="en-US" altLang="zh-CN" i="1" baseline="-25000" dirty="0" err="1"/>
              <a:t>l</a:t>
            </a:r>
            <a:endParaRPr lang="zh-CN" altLang="en-US" i="1" baseline="-25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2715F64-C6AF-45A4-B73F-5AA3659A12AC}"/>
              </a:ext>
            </a:extLst>
          </p:cNvPr>
          <p:cNvSpPr txBox="1"/>
          <p:nvPr/>
        </p:nvSpPr>
        <p:spPr>
          <a:xfrm>
            <a:off x="2345360" y="550123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z'=0</a:t>
            </a:r>
            <a:endParaRPr lang="zh-CN" altLang="en-US" i="1" baseline="-250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FDB15DE-6EA9-4842-90E2-010BE4EFC057}"/>
              </a:ext>
            </a:extLst>
          </p:cNvPr>
          <p:cNvCxnSpPr/>
          <p:nvPr/>
        </p:nvCxnSpPr>
        <p:spPr bwMode="auto">
          <a:xfrm flipH="1" flipV="1">
            <a:off x="2706489" y="3754922"/>
            <a:ext cx="8384" cy="17661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96B8B34-C088-4FAA-9D07-014A69542974}"/>
              </a:ext>
            </a:extLst>
          </p:cNvPr>
          <p:cNvSpPr txBox="1"/>
          <p:nvPr/>
        </p:nvSpPr>
        <p:spPr>
          <a:xfrm>
            <a:off x="3394238" y="532437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z'</a:t>
            </a:r>
            <a:endParaRPr lang="zh-CN" altLang="en-US" i="1" baseline="-25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E132500-9942-46C8-9723-5AAB14DC0986}"/>
              </a:ext>
            </a:extLst>
          </p:cNvPr>
          <p:cNvSpPr/>
          <p:nvPr/>
        </p:nvSpPr>
        <p:spPr bwMode="auto">
          <a:xfrm>
            <a:off x="402931" y="3948718"/>
            <a:ext cx="307833" cy="4161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C332EC6-9F40-4011-900C-5DAEB0AB3DB0}"/>
              </a:ext>
            </a:extLst>
          </p:cNvPr>
          <p:cNvSpPr txBox="1"/>
          <p:nvPr/>
        </p:nvSpPr>
        <p:spPr>
          <a:xfrm>
            <a:off x="350724" y="386826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/>
              <a:t>Z</a:t>
            </a:r>
            <a:r>
              <a:rPr lang="en-US" altLang="zh-CN" i="1" baseline="-25000" dirty="0" err="1"/>
              <a:t>g</a:t>
            </a:r>
            <a:endParaRPr lang="zh-CN" altLang="en-US" i="1" baseline="-250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9005014-6535-4B6C-B56F-8C3453F27DC2}"/>
              </a:ext>
            </a:extLst>
          </p:cNvPr>
          <p:cNvSpPr txBox="1"/>
          <p:nvPr/>
        </p:nvSpPr>
        <p:spPr>
          <a:xfrm>
            <a:off x="770090" y="3552933"/>
            <a:ext cx="73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i="1" dirty="0"/>
              <a:t>Γ</a:t>
            </a:r>
            <a:endParaRPr lang="zh-CN" altLang="en-US" i="1" dirty="0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BF11385A-F868-4B32-B8EA-FAF72CD6A642}"/>
              </a:ext>
            </a:extLst>
          </p:cNvPr>
          <p:cNvSpPr/>
          <p:nvPr/>
        </p:nvSpPr>
        <p:spPr bwMode="auto">
          <a:xfrm>
            <a:off x="783552" y="3791638"/>
            <a:ext cx="452893" cy="208148"/>
          </a:xfrm>
          <a:custGeom>
            <a:avLst/>
            <a:gdLst>
              <a:gd name="connsiteX0" fmla="*/ 0 w 806445"/>
              <a:gd name="connsiteY0" fmla="*/ 200902 h 211448"/>
              <a:gd name="connsiteX1" fmla="*/ 674703 w 806445"/>
              <a:gd name="connsiteY1" fmla="*/ 192024 h 211448"/>
              <a:gd name="connsiteX2" fmla="*/ 790113 w 806445"/>
              <a:gd name="connsiteY2" fmla="*/ 23349 h 211448"/>
              <a:gd name="connsiteX3" fmla="*/ 452761 w 806445"/>
              <a:gd name="connsiteY3" fmla="*/ 5593 h 21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445" h="211448">
                <a:moveTo>
                  <a:pt x="0" y="200902"/>
                </a:moveTo>
                <a:cubicBezTo>
                  <a:pt x="271509" y="211259"/>
                  <a:pt x="543018" y="221616"/>
                  <a:pt x="674703" y="192024"/>
                </a:cubicBezTo>
                <a:cubicBezTo>
                  <a:pt x="806388" y="162432"/>
                  <a:pt x="827103" y="54421"/>
                  <a:pt x="790113" y="23349"/>
                </a:cubicBezTo>
                <a:cubicBezTo>
                  <a:pt x="753123" y="-7723"/>
                  <a:pt x="602942" y="-1065"/>
                  <a:pt x="452761" y="5593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DEEDB1A-121C-48ED-BE9D-AD9A0DCAC475}"/>
              </a:ext>
            </a:extLst>
          </p:cNvPr>
          <p:cNvSpPr txBox="1"/>
          <p:nvPr/>
        </p:nvSpPr>
        <p:spPr>
          <a:xfrm>
            <a:off x="2338383" y="3580415"/>
            <a:ext cx="736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i="1" dirty="0"/>
              <a:t>Γ</a:t>
            </a:r>
            <a:r>
              <a:rPr lang="en-US" altLang="zh-CN" i="1" baseline="-25000" dirty="0"/>
              <a:t>L</a:t>
            </a:r>
            <a:endParaRPr lang="zh-CN" altLang="en-US" i="1" baseline="-25000" dirty="0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B35A8D2B-E2B1-4EFE-9063-700BF3C5BA36}"/>
              </a:ext>
            </a:extLst>
          </p:cNvPr>
          <p:cNvSpPr/>
          <p:nvPr/>
        </p:nvSpPr>
        <p:spPr bwMode="auto">
          <a:xfrm>
            <a:off x="2411171" y="3846066"/>
            <a:ext cx="452893" cy="208148"/>
          </a:xfrm>
          <a:custGeom>
            <a:avLst/>
            <a:gdLst>
              <a:gd name="connsiteX0" fmla="*/ 0 w 806445"/>
              <a:gd name="connsiteY0" fmla="*/ 200902 h 211448"/>
              <a:gd name="connsiteX1" fmla="*/ 674703 w 806445"/>
              <a:gd name="connsiteY1" fmla="*/ 192024 h 211448"/>
              <a:gd name="connsiteX2" fmla="*/ 790113 w 806445"/>
              <a:gd name="connsiteY2" fmla="*/ 23349 h 211448"/>
              <a:gd name="connsiteX3" fmla="*/ 452761 w 806445"/>
              <a:gd name="connsiteY3" fmla="*/ 5593 h 21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445" h="211448">
                <a:moveTo>
                  <a:pt x="0" y="200902"/>
                </a:moveTo>
                <a:cubicBezTo>
                  <a:pt x="271509" y="211259"/>
                  <a:pt x="543018" y="221616"/>
                  <a:pt x="674703" y="192024"/>
                </a:cubicBezTo>
                <a:cubicBezTo>
                  <a:pt x="806388" y="162432"/>
                  <a:pt x="827103" y="54421"/>
                  <a:pt x="790113" y="23349"/>
                </a:cubicBezTo>
                <a:cubicBezTo>
                  <a:pt x="753123" y="-7723"/>
                  <a:pt x="602942" y="-1065"/>
                  <a:pt x="452761" y="5593"/>
                </a:cubicBezTo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A03D7C6-0D02-47ED-98A4-C58D7DD57EBC}"/>
              </a:ext>
            </a:extLst>
          </p:cNvPr>
          <p:cNvSpPr txBox="1"/>
          <p:nvPr/>
        </p:nvSpPr>
        <p:spPr>
          <a:xfrm>
            <a:off x="839539" y="4303572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Z</a:t>
            </a:r>
            <a:r>
              <a:rPr lang="en-US" altLang="zh-CN" i="1" baseline="-25000" dirty="0"/>
              <a:t>in</a:t>
            </a:r>
            <a:endParaRPr lang="zh-CN" altLang="en-US" i="1" baseline="-25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AF91F7-B529-4AEA-A65D-D5EC89935EF3}"/>
              </a:ext>
            </a:extLst>
          </p:cNvPr>
          <p:cNvSpPr txBox="1"/>
          <p:nvPr/>
        </p:nvSpPr>
        <p:spPr>
          <a:xfrm>
            <a:off x="-33924" y="477639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V</a:t>
            </a:r>
            <a:r>
              <a:rPr lang="en-US" altLang="zh-CN" sz="1800" baseline="-25000" dirty="0"/>
              <a:t>g</a:t>
            </a:r>
            <a:endParaRPr lang="zh-CN" alt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332835140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20747</TotalTime>
  <Words>1848</Words>
  <Application>Microsoft Office PowerPoint</Application>
  <PresentationFormat>全屏显示(4:3)</PresentationFormat>
  <Paragraphs>174</Paragraphs>
  <Slides>24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楷体_GB2312</vt:lpstr>
      <vt:lpstr>隶书</vt:lpstr>
      <vt:lpstr>宋体</vt:lpstr>
      <vt:lpstr>Arial</vt:lpstr>
      <vt:lpstr>Cambria Math</vt:lpstr>
      <vt:lpstr>Comic Sans MS</vt:lpstr>
      <vt:lpstr>Tahoma</vt:lpstr>
      <vt:lpstr>Times New Roman</vt:lpstr>
      <vt:lpstr>Wingdings</vt:lpstr>
      <vt:lpstr>默认设计模板</vt:lpstr>
      <vt:lpstr>Equation.DSMT4</vt:lpstr>
      <vt:lpstr>PowerPoint 演示文稿</vt:lpstr>
      <vt:lpstr>第2章</vt:lpstr>
      <vt:lpstr>PowerPoint 演示文稿</vt:lpstr>
      <vt:lpstr>第2章 传输线理论</vt:lpstr>
      <vt:lpstr>第2章 传输线理论</vt:lpstr>
      <vt:lpstr>第2章 传输线理论</vt:lpstr>
      <vt:lpstr>PowerPoint 演示文稿</vt:lpstr>
      <vt:lpstr>PowerPoint 演示文稿</vt:lpstr>
      <vt:lpstr>传输线理论</vt:lpstr>
      <vt:lpstr>PowerPoint 演示文稿</vt:lpstr>
      <vt:lpstr>PowerPoint 演示文稿</vt:lpstr>
      <vt:lpstr>第3章</vt:lpstr>
      <vt:lpstr>PowerPoint 演示文稿</vt:lpstr>
      <vt:lpstr>PowerPoint 演示文稿</vt:lpstr>
      <vt:lpstr>PowerPoint 演示文稿</vt:lpstr>
      <vt:lpstr>第4章</vt:lpstr>
      <vt:lpstr>PowerPoint 演示文稿</vt:lpstr>
      <vt:lpstr>PowerPoint 演示文稿</vt:lpstr>
      <vt:lpstr>PowerPoint 演示文稿</vt:lpstr>
      <vt:lpstr>解析</vt:lpstr>
      <vt:lpstr>PowerPoint 演示文稿</vt:lpstr>
      <vt:lpstr>第5章</vt:lpstr>
      <vt:lpstr>第3章史密斯圆图、射频微波网络理论 </vt:lpstr>
      <vt:lpstr>史密斯圆图 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Renwu</dc:creator>
  <cp:lastModifiedBy>liao yiming</cp:lastModifiedBy>
  <cp:revision>205</cp:revision>
  <dcterms:created xsi:type="dcterms:W3CDTF">2003-10-29T14:23:11Z</dcterms:created>
  <dcterms:modified xsi:type="dcterms:W3CDTF">2023-06-14T06:39:32Z</dcterms:modified>
</cp:coreProperties>
</file>