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DC65B-5B45-4704-8FF0-FBCE405545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44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AD453-5553-4F6D-9F09-99BEEA847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83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63E6-1D3C-45D8-B324-037A97AE1B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06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AB010-B14A-4972-A963-0BA64713B4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57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BA97A-2173-47BF-9DB0-71AE828EF0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68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BC752-EFEC-4538-B5C0-9DD0CC2DE1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32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826CB-AE18-4F9E-B734-10372E4A2F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5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A707F-DC85-45FB-B2B2-EFEADD4239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3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3C929-3B25-4777-9438-D4F7B79BC3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25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57B1F-8678-4D0F-A9C7-69E8CD9B9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3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2FBDA-4C29-45F9-94D2-84B35CDA35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90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48B95C-AD2D-4765-9C3E-66A895CDF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作业五：</a:t>
            </a:r>
            <a:r>
              <a:rPr kumimoji="1" lang="en-US" altLang="zh-CN" smtClean="0">
                <a:solidFill>
                  <a:schemeClr val="tx1"/>
                </a:solidFill>
              </a:rPr>
              <a:t>ePWM</a:t>
            </a:r>
            <a:r>
              <a:rPr kumimoji="1" lang="zh-CN" altLang="en-US" smtClean="0">
                <a:solidFill>
                  <a:schemeClr val="tx1"/>
                </a:solidFill>
              </a:rPr>
              <a:t>模块设置</a:t>
            </a: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684213" y="1628775"/>
            <a:ext cx="80645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1147763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67005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2192338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714625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3171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6290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408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54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dirty="0" smtClean="0">
                <a:solidFill>
                  <a:schemeClr val="hlink"/>
                </a:solidFill>
              </a:rPr>
              <a:t>根据</a:t>
            </a:r>
            <a:r>
              <a:rPr kumimoji="1" lang="zh-CN" altLang="en-US" sz="2400" dirty="0" smtClean="0">
                <a:solidFill>
                  <a:schemeClr val="hlink"/>
                </a:solidFill>
                <a:latin typeface="Arial" panose="020B0604020202020204" pitchFamily="34" charset="0"/>
              </a:rPr>
              <a:t>“</a:t>
            </a:r>
            <a:r>
              <a:rPr kumimoji="1" lang="en-US" altLang="zh-CN" sz="2400" dirty="0" err="1" smtClean="0">
                <a:solidFill>
                  <a:schemeClr val="hlink"/>
                </a:solidFill>
              </a:rPr>
              <a:t>Example_ADC</a:t>
            </a:r>
            <a:r>
              <a:rPr kumimoji="1" lang="en-US" altLang="zh-CN" sz="2400" dirty="0" smtClean="0">
                <a:solidFill>
                  <a:schemeClr val="hlink"/>
                </a:solidFill>
                <a:latin typeface="Arial" panose="020B0604020202020204" pitchFamily="34" charset="0"/>
              </a:rPr>
              <a:t>”</a:t>
            </a:r>
            <a:r>
              <a:rPr kumimoji="1" lang="zh-CN" altLang="en-US" sz="2400" dirty="0" smtClean="0">
                <a:solidFill>
                  <a:schemeClr val="hlink"/>
                </a:solidFill>
              </a:rPr>
              <a:t>中实验内容，打开程序</a:t>
            </a:r>
            <a:r>
              <a:rPr kumimoji="1" lang="en-US" altLang="zh-CN" sz="2400" dirty="0" smtClean="0">
                <a:solidFill>
                  <a:schemeClr val="hlink"/>
                </a:solidFill>
              </a:rPr>
              <a:t>LAB11_main.c</a:t>
            </a:r>
            <a:r>
              <a:rPr kumimoji="1" lang="zh-CN" altLang="en-US" sz="2400" dirty="0" smtClean="0">
                <a:solidFill>
                  <a:schemeClr val="hlink"/>
                </a:solidFill>
              </a:rPr>
              <a:t>，</a:t>
            </a:r>
            <a:r>
              <a:rPr kumimoji="1" lang="en-US" altLang="zh-CN" sz="2400" dirty="0" smtClean="0">
                <a:solidFill>
                  <a:schemeClr val="hlink"/>
                </a:solidFill>
              </a:rPr>
              <a:t>DSP2833x_PieCtrl.c</a:t>
            </a:r>
            <a:r>
              <a:rPr kumimoji="1" lang="zh-CN" altLang="en-US" sz="2400" dirty="0" smtClean="0">
                <a:solidFill>
                  <a:schemeClr val="hlink"/>
                </a:solidFill>
              </a:rPr>
              <a:t>以及相关头文件，阅读程序段落。</a:t>
            </a:r>
            <a:endParaRPr kumimoji="1" lang="en-US" altLang="zh-CN" sz="2400" dirty="0" smtClean="0">
              <a:solidFill>
                <a:schemeClr val="hlink"/>
              </a:solidFill>
            </a:endParaRPr>
          </a:p>
          <a:p>
            <a:pPr eaLnBrk="1" hangingPunct="1">
              <a:defRPr/>
            </a:pPr>
            <a:endParaRPr kumimoji="1" lang="en-US" altLang="zh-CN" sz="2400" dirty="0" smtClean="0">
              <a:solidFill>
                <a:schemeClr val="hlink"/>
              </a:solidFill>
            </a:endParaRPr>
          </a:p>
          <a:p>
            <a:pPr marL="457200" indent="-457200" eaLnBrk="1" hangingPunct="1">
              <a:buFontTx/>
              <a:buAutoNum type="arabicPeriod"/>
              <a:defRPr/>
            </a:pPr>
            <a:r>
              <a:rPr kumimoji="1" lang="zh-CN" altLang="en-US" sz="2400" dirty="0" smtClean="0">
                <a:solidFill>
                  <a:schemeClr val="hlink"/>
                </a:solidFill>
              </a:rPr>
              <a:t>摘录与</a:t>
            </a:r>
            <a:r>
              <a:rPr kumimoji="1" lang="en-US" altLang="zh-CN" sz="2400" dirty="0" err="1" smtClean="0">
                <a:solidFill>
                  <a:schemeClr val="hlink"/>
                </a:solidFill>
              </a:rPr>
              <a:t>ePWM</a:t>
            </a:r>
            <a:r>
              <a:rPr kumimoji="1" lang="zh-CN" altLang="en-US" sz="2400" dirty="0" smtClean="0">
                <a:solidFill>
                  <a:schemeClr val="hlink"/>
                </a:solidFill>
              </a:rPr>
              <a:t>模块设置相关的程序语句；</a:t>
            </a:r>
            <a:endParaRPr kumimoji="1" lang="en-US" altLang="zh-CN" sz="2400" dirty="0" smtClean="0">
              <a:solidFill>
                <a:schemeClr val="hlink"/>
              </a:solidFill>
            </a:endParaRPr>
          </a:p>
          <a:p>
            <a:pPr marL="457200" indent="-457200" eaLnBrk="1" hangingPunct="1">
              <a:buFontTx/>
              <a:buAutoNum type="arabicPeriod"/>
              <a:defRPr/>
            </a:pPr>
            <a:r>
              <a:rPr kumimoji="1" lang="zh-CN" altLang="en-US" sz="2400" dirty="0" smtClean="0">
                <a:solidFill>
                  <a:schemeClr val="hlink"/>
                </a:solidFill>
              </a:rPr>
              <a:t>指出寄存器</a:t>
            </a:r>
            <a:r>
              <a:rPr kumimoji="1" lang="en-US" altLang="zh-CN" sz="2400" dirty="0" smtClean="0">
                <a:solidFill>
                  <a:schemeClr val="hlink"/>
                </a:solidFill>
              </a:rPr>
              <a:t>TBCTL</a:t>
            </a:r>
            <a:r>
              <a:rPr kumimoji="1" lang="zh-CN" altLang="en-US" sz="2400" dirty="0" smtClean="0">
                <a:solidFill>
                  <a:schemeClr val="hlink"/>
                </a:solidFill>
              </a:rPr>
              <a:t>与</a:t>
            </a:r>
            <a:r>
              <a:rPr kumimoji="1" lang="en-US" altLang="zh-CN" sz="2400" dirty="0" smtClean="0">
                <a:solidFill>
                  <a:schemeClr val="hlink"/>
                </a:solidFill>
              </a:rPr>
              <a:t>TBPRD</a:t>
            </a:r>
            <a:r>
              <a:rPr kumimoji="1" lang="zh-CN" altLang="en-US" sz="2400" dirty="0" smtClean="0">
                <a:solidFill>
                  <a:schemeClr val="hlink"/>
                </a:solidFill>
              </a:rPr>
              <a:t>各字段的数值及其含义；</a:t>
            </a:r>
            <a:endParaRPr kumimoji="1" lang="en-US" altLang="zh-CN" sz="2400" dirty="0" smtClean="0">
              <a:solidFill>
                <a:schemeClr val="hlink"/>
              </a:solidFill>
            </a:endParaRPr>
          </a:p>
          <a:p>
            <a:pPr marL="457200" indent="-457200" eaLnBrk="1" hangingPunct="1">
              <a:buFontTx/>
              <a:buAutoNum type="arabicPeriod"/>
              <a:defRPr/>
            </a:pPr>
            <a:r>
              <a:rPr kumimoji="1" lang="zh-CN" altLang="en-US" sz="2400" dirty="0" smtClean="0">
                <a:solidFill>
                  <a:schemeClr val="hlink"/>
                </a:solidFill>
              </a:rPr>
              <a:t>指出时间基准模块</a:t>
            </a:r>
            <a:r>
              <a:rPr kumimoji="1" lang="en-US" altLang="zh-CN" sz="2400" dirty="0" smtClean="0">
                <a:solidFill>
                  <a:schemeClr val="hlink"/>
                </a:solidFill>
              </a:rPr>
              <a:t>TB</a:t>
            </a:r>
            <a:r>
              <a:rPr kumimoji="1" lang="zh-CN" altLang="en-US" sz="2400" dirty="0" smtClean="0">
                <a:solidFill>
                  <a:schemeClr val="hlink"/>
                </a:solidFill>
              </a:rPr>
              <a:t>产生事件的频率；</a:t>
            </a:r>
            <a:endParaRPr kumimoji="1" lang="en-US" altLang="zh-CN" sz="2400" dirty="0" smtClean="0">
              <a:solidFill>
                <a:schemeClr val="hlink"/>
              </a:solidFill>
            </a:endParaRPr>
          </a:p>
          <a:p>
            <a:pPr marL="457200" indent="-457200" eaLnBrk="1" hangingPunct="1">
              <a:buFontTx/>
              <a:buAutoNum type="arabicPeriod"/>
              <a:defRPr/>
            </a:pPr>
            <a:r>
              <a:rPr kumimoji="1" lang="zh-CN" altLang="en-US" sz="2400" dirty="0" smtClean="0">
                <a:solidFill>
                  <a:schemeClr val="hlink"/>
                </a:solidFill>
              </a:rPr>
              <a:t>指出寄存器</a:t>
            </a:r>
            <a:r>
              <a:rPr kumimoji="1" lang="en-US" altLang="zh-CN" sz="2400" dirty="0" smtClean="0">
                <a:solidFill>
                  <a:schemeClr val="hlink"/>
                </a:solidFill>
              </a:rPr>
              <a:t>ETSEL</a:t>
            </a:r>
            <a:r>
              <a:rPr kumimoji="1" lang="zh-CN" altLang="en-US" sz="2400" dirty="0" smtClean="0">
                <a:solidFill>
                  <a:schemeClr val="hlink"/>
                </a:solidFill>
              </a:rPr>
              <a:t>和</a:t>
            </a:r>
            <a:r>
              <a:rPr kumimoji="1" lang="en-US" altLang="zh-CN" sz="2400" dirty="0" smtClean="0">
                <a:solidFill>
                  <a:schemeClr val="hlink"/>
                </a:solidFill>
              </a:rPr>
              <a:t>ETPS</a:t>
            </a:r>
            <a:r>
              <a:rPr kumimoji="1" lang="zh-CN" altLang="en-US" sz="2400" dirty="0" smtClean="0">
                <a:solidFill>
                  <a:schemeClr val="hlink"/>
                </a:solidFill>
              </a:rPr>
              <a:t>各字段的数值及其含义；</a:t>
            </a:r>
            <a:endParaRPr kumimoji="1" lang="en-US" altLang="zh-CN" sz="2400" dirty="0" smtClean="0">
              <a:solidFill>
                <a:schemeClr val="hlink"/>
              </a:solidFill>
            </a:endParaRPr>
          </a:p>
          <a:p>
            <a:pPr marL="457200" indent="-457200" eaLnBrk="1" hangingPunct="1">
              <a:buFontTx/>
              <a:buAutoNum type="arabicPeriod"/>
              <a:defRPr/>
            </a:pPr>
            <a:r>
              <a:rPr kumimoji="1" lang="zh-CN" altLang="en-US" sz="2400" dirty="0" smtClean="0">
                <a:solidFill>
                  <a:schemeClr val="hlink"/>
                </a:solidFill>
              </a:rPr>
              <a:t>指出</a:t>
            </a:r>
            <a:r>
              <a:rPr kumimoji="1" lang="en-US" altLang="zh-CN" sz="2400" dirty="0" smtClean="0">
                <a:solidFill>
                  <a:schemeClr val="hlink"/>
                </a:solidFill>
              </a:rPr>
              <a:t>ADCSOC</a:t>
            </a:r>
            <a:r>
              <a:rPr kumimoji="1" lang="zh-CN" altLang="en-US" sz="2400" dirty="0" smtClean="0">
                <a:solidFill>
                  <a:schemeClr val="hlink"/>
                </a:solidFill>
              </a:rPr>
              <a:t>信号的产生频率；</a:t>
            </a:r>
            <a:endParaRPr kumimoji="1" lang="en-US" altLang="zh-CN" sz="2400" dirty="0" smtClean="0">
              <a:solidFill>
                <a:schemeClr val="hlink"/>
              </a:solidFill>
            </a:endParaRPr>
          </a:p>
          <a:p>
            <a:pPr marL="457200" indent="-457200" eaLnBrk="1" hangingPunct="1">
              <a:buFontTx/>
              <a:buAutoNum type="arabicPeriod"/>
              <a:defRPr/>
            </a:pPr>
            <a:r>
              <a:rPr kumimoji="1" lang="zh-CN" altLang="en-US" sz="2400" dirty="0" smtClean="0">
                <a:solidFill>
                  <a:schemeClr val="hlink"/>
                </a:solidFill>
              </a:rPr>
              <a:t>概括此程序运行后所产生的效果。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作业五答案：</a:t>
            </a:r>
            <a:r>
              <a:rPr kumimoji="1" lang="en-US" altLang="zh-CN" smtClean="0">
                <a:solidFill>
                  <a:schemeClr val="tx1"/>
                </a:solidFill>
              </a:rPr>
              <a:t>ePWM</a:t>
            </a:r>
            <a:r>
              <a:rPr kumimoji="1" lang="zh-CN" altLang="en-US" smtClean="0">
                <a:solidFill>
                  <a:schemeClr val="tx1"/>
                </a:solidFill>
              </a:rPr>
              <a:t>模块设置</a:t>
            </a:r>
          </a:p>
        </p:txBody>
      </p:sp>
      <p:sp>
        <p:nvSpPr>
          <p:cNvPr id="4099" name="Rectangle 7"/>
          <p:cNvSpPr>
            <a:spLocks noChangeArrowheads="1"/>
          </p:cNvSpPr>
          <p:nvPr/>
        </p:nvSpPr>
        <p:spPr bwMode="auto">
          <a:xfrm>
            <a:off x="684213" y="1743075"/>
            <a:ext cx="8064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1147763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67005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2192338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714625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3171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6290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408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54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chemeClr val="hlink"/>
                </a:solidFill>
              </a:rPr>
              <a:t>1. </a:t>
            </a:r>
            <a:r>
              <a:rPr kumimoji="1" lang="zh-CN" altLang="en-US" sz="2400" dirty="0">
                <a:solidFill>
                  <a:schemeClr val="hlink"/>
                </a:solidFill>
              </a:rPr>
              <a:t>摘录与</a:t>
            </a:r>
            <a:r>
              <a:rPr kumimoji="1" lang="en-US" altLang="zh-CN" sz="2400" dirty="0" err="1">
                <a:solidFill>
                  <a:schemeClr val="hlink"/>
                </a:solidFill>
              </a:rPr>
              <a:t>ePWM</a:t>
            </a:r>
            <a:r>
              <a:rPr kumimoji="1" lang="zh-CN" altLang="en-US" sz="2400" dirty="0">
                <a:solidFill>
                  <a:schemeClr val="hlink"/>
                </a:solidFill>
              </a:rPr>
              <a:t>模块设置相关的程序语句；</a:t>
            </a:r>
            <a:endParaRPr kumimoji="1" lang="en-US" altLang="zh-CN" sz="2400" dirty="0">
              <a:solidFill>
                <a:schemeClr val="hlink"/>
              </a:solidFill>
            </a:endParaRPr>
          </a:p>
        </p:txBody>
      </p:sp>
      <p:sp>
        <p:nvSpPr>
          <p:cNvPr id="4100" name="文本框 1"/>
          <p:cNvSpPr txBox="1">
            <a:spLocks noChangeArrowheads="1"/>
          </p:cNvSpPr>
          <p:nvPr/>
        </p:nvSpPr>
        <p:spPr bwMode="auto">
          <a:xfrm>
            <a:off x="711200" y="2349500"/>
            <a:ext cx="8253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函数</a:t>
            </a:r>
            <a:r>
              <a:rPr lang="en-US" altLang="zh-CN" dirty="0"/>
              <a:t>void InitEPwm1Parameters(void)</a:t>
            </a:r>
            <a:r>
              <a:rPr lang="zh-CN" altLang="en-US" dirty="0"/>
              <a:t>中所有的内容；</a:t>
            </a:r>
            <a:endParaRPr lang="en-US" altLang="zh-CN" dirty="0"/>
          </a:p>
          <a:p>
            <a:r>
              <a:rPr lang="en-US" altLang="zh-CN" dirty="0"/>
              <a:t>void InitEPwm1Parameters(void)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//   InitEPwm1Gpio();</a:t>
            </a:r>
          </a:p>
          <a:p>
            <a:r>
              <a:rPr lang="en-US" altLang="zh-CN" dirty="0"/>
              <a:t> …………</a:t>
            </a:r>
          </a:p>
          <a:p>
            <a:r>
              <a:rPr lang="en-US" altLang="zh-CN" dirty="0"/>
              <a:t>// High Speed Time-base Clock </a:t>
            </a:r>
            <a:r>
              <a:rPr lang="en-US" altLang="zh-CN" dirty="0" err="1"/>
              <a:t>Prescale</a:t>
            </a:r>
            <a:r>
              <a:rPr lang="en-US" altLang="zh-CN" dirty="0"/>
              <a:t> </a:t>
            </a:r>
            <a:r>
              <a:rPr lang="en-US" altLang="zh-CN" dirty="0" err="1"/>
              <a:t>Bits,These</a:t>
            </a:r>
            <a:r>
              <a:rPr lang="en-US" altLang="zh-CN" dirty="0"/>
              <a:t> bits determine part of the time-base clock </a:t>
            </a:r>
            <a:r>
              <a:rPr lang="en-US" altLang="zh-CN" dirty="0" err="1"/>
              <a:t>prescale</a:t>
            </a:r>
            <a:endParaRPr lang="en-US" altLang="zh-CN" dirty="0"/>
          </a:p>
          <a:p>
            <a:r>
              <a:rPr lang="en-US" altLang="zh-CN" dirty="0"/>
              <a:t>// TBCLK = SYSCLKOUT / (HSPCLKDIV*CLKDIV)=150/(6*1)=25</a:t>
            </a:r>
          </a:p>
          <a:p>
            <a:r>
              <a:rPr lang="en-US" altLang="zh-CN" dirty="0"/>
              <a:t>   EPwm1Regs.TBCTL.bit.HSPCLKDIV =0x03;        //</a:t>
            </a:r>
            <a:r>
              <a:rPr lang="zh-CN" altLang="en-US" dirty="0"/>
              <a:t>高速时间基准时钟预分频位两倍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EPwm1Regs.TBCTL.bit.CLKDIV = 0x00;</a:t>
            </a:r>
          </a:p>
          <a:p>
            <a:r>
              <a:rPr lang="en-US" altLang="zh-CN" dirty="0"/>
              <a:t>…………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1"/>
                </a:solidFill>
              </a:rPr>
              <a:t>作业五答案：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ePWM</a:t>
            </a:r>
            <a:r>
              <a:rPr kumimoji="1" lang="zh-CN" altLang="en-US" dirty="0" smtClean="0">
                <a:solidFill>
                  <a:schemeClr val="tx1"/>
                </a:solidFill>
              </a:rPr>
              <a:t>模块设置</a:t>
            </a: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684213" y="1743075"/>
            <a:ext cx="8064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1147763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67005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2192338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714625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3171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6290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408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54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chemeClr val="hlink"/>
                </a:solidFill>
              </a:rPr>
              <a:t>2. </a:t>
            </a:r>
            <a:r>
              <a:rPr kumimoji="1" lang="zh-CN" altLang="en-US" sz="2400" dirty="0">
                <a:solidFill>
                  <a:schemeClr val="hlink"/>
                </a:solidFill>
              </a:rPr>
              <a:t>指出寄存器</a:t>
            </a:r>
            <a:r>
              <a:rPr kumimoji="1" lang="en-US" altLang="zh-CN" sz="2400" dirty="0">
                <a:solidFill>
                  <a:schemeClr val="hlink"/>
                </a:solidFill>
              </a:rPr>
              <a:t>TBCTL</a:t>
            </a:r>
            <a:r>
              <a:rPr kumimoji="1" lang="zh-CN" altLang="en-US" sz="2400" dirty="0">
                <a:solidFill>
                  <a:schemeClr val="hlink"/>
                </a:solidFill>
              </a:rPr>
              <a:t>与</a:t>
            </a:r>
            <a:r>
              <a:rPr kumimoji="1" lang="en-US" altLang="zh-CN" sz="2400" dirty="0">
                <a:solidFill>
                  <a:schemeClr val="hlink"/>
                </a:solidFill>
              </a:rPr>
              <a:t>TBPRD</a:t>
            </a:r>
            <a:r>
              <a:rPr kumimoji="1" lang="zh-CN" altLang="en-US" sz="2400" dirty="0">
                <a:solidFill>
                  <a:schemeClr val="hlink"/>
                </a:solidFill>
              </a:rPr>
              <a:t>各字段的数值及其含义；</a:t>
            </a:r>
            <a:endParaRPr kumimoji="1" lang="en-US" altLang="zh-CN" sz="2400" dirty="0">
              <a:solidFill>
                <a:schemeClr val="hlink"/>
              </a:solidFill>
            </a:endParaRPr>
          </a:p>
        </p:txBody>
      </p:sp>
      <p:sp>
        <p:nvSpPr>
          <p:cNvPr id="5124" name="文本框 1"/>
          <p:cNvSpPr txBox="1">
            <a:spLocks noChangeArrowheads="1"/>
          </p:cNvSpPr>
          <p:nvPr/>
        </p:nvSpPr>
        <p:spPr bwMode="auto">
          <a:xfrm>
            <a:off x="711200" y="2349500"/>
            <a:ext cx="82534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TBCTL</a:t>
            </a:r>
            <a:r>
              <a:rPr lang="zh-CN" altLang="en-US" dirty="0"/>
              <a:t>：   </a:t>
            </a:r>
            <a:r>
              <a:rPr lang="en-US" altLang="zh-CN" dirty="0"/>
              <a:t>HSPCLKDIV=3</a:t>
            </a:r>
            <a:r>
              <a:rPr lang="zh-CN" altLang="en-US" dirty="0"/>
              <a:t>；</a:t>
            </a:r>
            <a:r>
              <a:rPr lang="en-US" altLang="zh-CN" dirty="0"/>
              <a:t>	         CLKDIV=0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	    CTRMODE=2</a:t>
            </a:r>
            <a:r>
              <a:rPr lang="zh-CN" altLang="en-US" dirty="0"/>
              <a:t>；</a:t>
            </a:r>
            <a:r>
              <a:rPr lang="en-US" altLang="zh-CN" dirty="0"/>
              <a:t>	         PHSEN=0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	    PRDLD=0 (TB_SHADOW);  SYNCOSEL=3;</a:t>
            </a:r>
          </a:p>
          <a:p>
            <a:r>
              <a:rPr lang="en-US" altLang="zh-CN" dirty="0"/>
              <a:t>	    </a:t>
            </a:r>
            <a:r>
              <a:rPr lang="en-US" altLang="zh-CN" dirty="0" smtClean="0"/>
              <a:t>PHSDIR=0</a:t>
            </a:r>
            <a:r>
              <a:rPr lang="zh-CN" altLang="en-US" dirty="0" smtClean="0"/>
              <a:t>（复位默认值）</a:t>
            </a:r>
            <a:r>
              <a:rPr lang="en-US" altLang="zh-CN" dirty="0" smtClean="0"/>
              <a:t>    SWFSYNC=0</a:t>
            </a:r>
            <a:r>
              <a:rPr lang="zh-CN" altLang="en-US" dirty="0" smtClean="0"/>
              <a:t>（复位默认值）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en-US" altLang="zh-CN" dirty="0" smtClean="0"/>
              <a:t>FREESOFT=0</a:t>
            </a:r>
            <a:r>
              <a:rPr lang="zh-CN" altLang="en-US" dirty="0" smtClean="0"/>
              <a:t> （复位默认值）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125" name="文本框 4"/>
          <p:cNvSpPr txBox="1">
            <a:spLocks noChangeArrowheads="1"/>
          </p:cNvSpPr>
          <p:nvPr/>
        </p:nvSpPr>
        <p:spPr bwMode="auto">
          <a:xfrm>
            <a:off x="684213" y="4005263"/>
            <a:ext cx="825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TBPRD</a:t>
            </a:r>
            <a:r>
              <a:rPr lang="zh-CN" altLang="en-US" dirty="0"/>
              <a:t>：   </a:t>
            </a:r>
            <a:r>
              <a:rPr lang="en-US" altLang="zh-CN" dirty="0"/>
              <a:t>208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9" y="4414381"/>
            <a:ext cx="8800651" cy="1590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作业五答案：</a:t>
            </a:r>
            <a:r>
              <a:rPr kumimoji="1" lang="en-US" altLang="zh-CN" smtClean="0">
                <a:solidFill>
                  <a:schemeClr val="tx1"/>
                </a:solidFill>
              </a:rPr>
              <a:t>ePWM</a:t>
            </a:r>
            <a:r>
              <a:rPr kumimoji="1" lang="zh-CN" altLang="en-US" smtClean="0">
                <a:solidFill>
                  <a:schemeClr val="tx1"/>
                </a:solidFill>
              </a:rPr>
              <a:t>模块设置</a:t>
            </a:r>
          </a:p>
        </p:txBody>
      </p:sp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684213" y="1743075"/>
            <a:ext cx="8064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1147763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67005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2192338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714625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3171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6290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408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54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chemeClr val="hlink"/>
                </a:solidFill>
              </a:rPr>
              <a:t>3. </a:t>
            </a:r>
            <a:r>
              <a:rPr kumimoji="1" lang="zh-CN" altLang="en-US" sz="2400" dirty="0">
                <a:solidFill>
                  <a:schemeClr val="hlink"/>
                </a:solidFill>
              </a:rPr>
              <a:t>指出时间基准模块</a:t>
            </a:r>
            <a:r>
              <a:rPr kumimoji="1" lang="en-US" altLang="zh-CN" sz="2400" dirty="0">
                <a:solidFill>
                  <a:schemeClr val="hlink"/>
                </a:solidFill>
              </a:rPr>
              <a:t>TB</a:t>
            </a:r>
            <a:r>
              <a:rPr kumimoji="1" lang="zh-CN" altLang="en-US" sz="2400" dirty="0">
                <a:solidFill>
                  <a:schemeClr val="hlink"/>
                </a:solidFill>
              </a:rPr>
              <a:t>产生事件的频率；</a:t>
            </a:r>
            <a:endParaRPr kumimoji="1" lang="en-US" altLang="zh-CN" sz="2400" dirty="0">
              <a:solidFill>
                <a:schemeClr val="hlink"/>
              </a:solidFill>
            </a:endParaRP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0783" y="2348880"/>
            <a:ext cx="8253705" cy="126278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作业五答案：</a:t>
            </a:r>
            <a:r>
              <a:rPr kumimoji="1" lang="en-US" altLang="zh-CN" smtClean="0">
                <a:solidFill>
                  <a:schemeClr val="tx1"/>
                </a:solidFill>
              </a:rPr>
              <a:t>ePWM</a:t>
            </a:r>
            <a:r>
              <a:rPr kumimoji="1" lang="zh-CN" altLang="en-US" smtClean="0">
                <a:solidFill>
                  <a:schemeClr val="tx1"/>
                </a:solidFill>
              </a:rPr>
              <a:t>模块设置</a:t>
            </a:r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684213" y="1743075"/>
            <a:ext cx="8064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1147763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67005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2192338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714625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3171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6290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408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54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chemeClr val="hlink"/>
                </a:solidFill>
              </a:rPr>
              <a:t>4.</a:t>
            </a:r>
            <a:r>
              <a:rPr kumimoji="1" lang="zh-CN" altLang="en-US" sz="2400" dirty="0">
                <a:solidFill>
                  <a:schemeClr val="hlink"/>
                </a:solidFill>
              </a:rPr>
              <a:t>指出寄存器</a:t>
            </a:r>
            <a:r>
              <a:rPr kumimoji="1" lang="en-US" altLang="zh-CN" sz="2400" dirty="0">
                <a:solidFill>
                  <a:schemeClr val="hlink"/>
                </a:solidFill>
              </a:rPr>
              <a:t>ETSEL</a:t>
            </a:r>
            <a:r>
              <a:rPr kumimoji="1" lang="zh-CN" altLang="en-US" sz="2400" dirty="0">
                <a:solidFill>
                  <a:schemeClr val="hlink"/>
                </a:solidFill>
              </a:rPr>
              <a:t>和</a:t>
            </a:r>
            <a:r>
              <a:rPr kumimoji="1" lang="en-US" altLang="zh-CN" sz="2400" dirty="0">
                <a:solidFill>
                  <a:schemeClr val="hlink"/>
                </a:solidFill>
              </a:rPr>
              <a:t>ETPS</a:t>
            </a:r>
            <a:r>
              <a:rPr kumimoji="1" lang="zh-CN" altLang="en-US" sz="2400" dirty="0">
                <a:solidFill>
                  <a:schemeClr val="hlink"/>
                </a:solidFill>
              </a:rPr>
              <a:t>各字段的数值及其含义；</a:t>
            </a:r>
            <a:endParaRPr kumimoji="1" lang="en-US" altLang="zh-CN" sz="2400" dirty="0">
              <a:solidFill>
                <a:schemeClr val="hlink"/>
              </a:solidFill>
            </a:endParaRPr>
          </a:p>
        </p:txBody>
      </p:sp>
      <p:sp>
        <p:nvSpPr>
          <p:cNvPr id="7172" name="文本框 4"/>
          <p:cNvSpPr txBox="1">
            <a:spLocks noChangeArrowheads="1"/>
          </p:cNvSpPr>
          <p:nvPr/>
        </p:nvSpPr>
        <p:spPr bwMode="auto">
          <a:xfrm>
            <a:off x="711200" y="2349500"/>
            <a:ext cx="8253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ETSEL</a:t>
            </a:r>
            <a:r>
              <a:rPr lang="zh-CN" altLang="en-US" dirty="0"/>
              <a:t>：   </a:t>
            </a:r>
            <a:r>
              <a:rPr lang="en-US" altLang="zh-CN" dirty="0"/>
              <a:t>SOCAEN=1</a:t>
            </a:r>
            <a:r>
              <a:rPr lang="zh-CN" altLang="en-US" dirty="0"/>
              <a:t>；</a:t>
            </a:r>
            <a:r>
              <a:rPr lang="en-US" altLang="zh-CN" dirty="0"/>
              <a:t>	         SOCASEL=2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	    INTSEL=2</a:t>
            </a:r>
            <a:r>
              <a:rPr lang="zh-CN" altLang="en-US" dirty="0"/>
              <a:t>；</a:t>
            </a:r>
            <a:r>
              <a:rPr lang="en-US" altLang="zh-CN" dirty="0"/>
              <a:t>	         ETSEL=1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7173" name="文本框 5"/>
          <p:cNvSpPr txBox="1">
            <a:spLocks noChangeArrowheads="1"/>
          </p:cNvSpPr>
          <p:nvPr/>
        </p:nvSpPr>
        <p:spPr bwMode="auto">
          <a:xfrm>
            <a:off x="804695" y="4525041"/>
            <a:ext cx="82534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ETPS</a:t>
            </a:r>
            <a:r>
              <a:rPr lang="zh-CN" altLang="en-US" dirty="0"/>
              <a:t>：   </a:t>
            </a:r>
            <a:r>
              <a:rPr lang="en-US" altLang="zh-CN" dirty="0"/>
              <a:t>SOCAPRD=3</a:t>
            </a:r>
            <a:r>
              <a:rPr lang="zh-CN" altLang="en-US" dirty="0"/>
              <a:t>；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  INTPRD=3</a:t>
            </a:r>
            <a:r>
              <a:rPr lang="zh-CN" altLang="en-US" dirty="0"/>
              <a:t>；</a:t>
            </a:r>
            <a:r>
              <a:rPr lang="en-US" altLang="zh-CN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06" y="2979574"/>
            <a:ext cx="8872201" cy="15454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3" y="5171153"/>
            <a:ext cx="8836426" cy="156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</a:rPr>
              <a:t>作业五答案：</a:t>
            </a:r>
            <a:r>
              <a:rPr kumimoji="1" lang="en-US" altLang="zh-CN" smtClean="0">
                <a:solidFill>
                  <a:schemeClr val="tx1"/>
                </a:solidFill>
              </a:rPr>
              <a:t>ePWM</a:t>
            </a:r>
            <a:r>
              <a:rPr kumimoji="1" lang="zh-CN" altLang="en-US" smtClean="0">
                <a:solidFill>
                  <a:schemeClr val="tx1"/>
                </a:solidFill>
              </a:rPr>
              <a:t>模块设置</a:t>
            </a: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684213" y="1743075"/>
            <a:ext cx="8064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1147763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67005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2192338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714625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31718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6290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40862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543425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chemeClr val="hlink"/>
                </a:solidFill>
              </a:rPr>
              <a:t>5. </a:t>
            </a:r>
            <a:r>
              <a:rPr kumimoji="1" lang="zh-CN" altLang="en-US" sz="2400" dirty="0">
                <a:solidFill>
                  <a:schemeClr val="hlink"/>
                </a:solidFill>
              </a:rPr>
              <a:t>指出</a:t>
            </a:r>
            <a:r>
              <a:rPr kumimoji="1" lang="en-US" altLang="zh-CN" sz="2400" dirty="0">
                <a:solidFill>
                  <a:schemeClr val="hlink"/>
                </a:solidFill>
              </a:rPr>
              <a:t>ADCSOC</a:t>
            </a:r>
            <a:r>
              <a:rPr kumimoji="1" lang="zh-CN" altLang="en-US" sz="2400" dirty="0">
                <a:solidFill>
                  <a:schemeClr val="hlink"/>
                </a:solidFill>
              </a:rPr>
              <a:t>信号的产生频率</a:t>
            </a:r>
            <a:endParaRPr kumimoji="1" lang="en-US" altLang="zh-CN" sz="2400" dirty="0">
              <a:solidFill>
                <a:schemeClr val="hlink"/>
              </a:solidFill>
            </a:endParaRP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0783" y="2348880"/>
            <a:ext cx="8253705" cy="93564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288</TotalTime>
  <Words>261</Words>
  <Application>Microsoft Office PowerPoint</Application>
  <PresentationFormat>全屏显示(4:3)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Verdana</vt:lpstr>
      <vt:lpstr>宋体</vt:lpstr>
      <vt:lpstr>Arial</vt:lpstr>
      <vt:lpstr>Wingdings</vt:lpstr>
      <vt:lpstr>等线</vt:lpstr>
      <vt:lpstr>Profile</vt:lpstr>
      <vt:lpstr>作业五：ePWM模块设置</vt:lpstr>
      <vt:lpstr>作业五答案：ePWM模块设置</vt:lpstr>
      <vt:lpstr>作业五答案：ePWM模块设置</vt:lpstr>
      <vt:lpstr>作业五答案：ePWM模块设置</vt:lpstr>
      <vt:lpstr>作业五答案：ePWM模块设置</vt:lpstr>
      <vt:lpstr>作业五答案：ePWM模块设置</vt:lpstr>
    </vt:vector>
  </TitlesOfParts>
  <Company>NJUST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Leassun</dc:creator>
  <cp:lastModifiedBy>李 彧晟</cp:lastModifiedBy>
  <cp:revision>36</cp:revision>
  <dcterms:created xsi:type="dcterms:W3CDTF">2008-02-25T07:05:47Z</dcterms:created>
  <dcterms:modified xsi:type="dcterms:W3CDTF">2019-10-28T07:11:50Z</dcterms:modified>
</cp:coreProperties>
</file>