
<file path=[Content_Types].xml><?xml version="1.0" encoding="utf-8"?>
<Types xmlns="http://schemas.openxmlformats.org/package/2006/content-types">
  <Default Extension="png" ContentType="image/png"/>
  <Default Extension="svg" ContentType="image/svg+xml"/>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4"/>
  </p:notesMasterIdLst>
  <p:sldIdLst>
    <p:sldId id="366" r:id="rId2"/>
    <p:sldId id="365" r:id="rId3"/>
    <p:sldId id="258" r:id="rId4"/>
    <p:sldId id="456" r:id="rId5"/>
    <p:sldId id="458" r:id="rId6"/>
    <p:sldId id="459" r:id="rId7"/>
    <p:sldId id="460" r:id="rId8"/>
    <p:sldId id="462" r:id="rId9"/>
    <p:sldId id="463" r:id="rId10"/>
    <p:sldId id="464" r:id="rId11"/>
    <p:sldId id="465" r:id="rId12"/>
    <p:sldId id="466" r:id="rId13"/>
    <p:sldId id="467" r:id="rId14"/>
    <p:sldId id="468" r:id="rId15"/>
    <p:sldId id="1161" r:id="rId16"/>
    <p:sldId id="1149" r:id="rId17"/>
    <p:sldId id="1148" r:id="rId18"/>
    <p:sldId id="1152" r:id="rId19"/>
    <p:sldId id="1153" r:id="rId20"/>
    <p:sldId id="1154" r:id="rId21"/>
    <p:sldId id="1155" r:id="rId22"/>
    <p:sldId id="1156" r:id="rId23"/>
    <p:sldId id="1157" r:id="rId24"/>
    <p:sldId id="1158" r:id="rId25"/>
    <p:sldId id="1159" r:id="rId26"/>
    <p:sldId id="1162" r:id="rId27"/>
    <p:sldId id="1163" r:id="rId28"/>
    <p:sldId id="470" r:id="rId29"/>
    <p:sldId id="489" r:id="rId30"/>
    <p:sldId id="471" r:id="rId31"/>
    <p:sldId id="1164" r:id="rId32"/>
    <p:sldId id="472" r:id="rId33"/>
    <p:sldId id="1165" r:id="rId34"/>
    <p:sldId id="1166" r:id="rId35"/>
    <p:sldId id="1167" r:id="rId36"/>
    <p:sldId id="475" r:id="rId37"/>
    <p:sldId id="1168" r:id="rId38"/>
    <p:sldId id="1169" r:id="rId39"/>
    <p:sldId id="1170" r:id="rId40"/>
    <p:sldId id="476" r:id="rId41"/>
    <p:sldId id="483" r:id="rId42"/>
    <p:sldId id="484" r:id="rId43"/>
    <p:sldId id="485" r:id="rId44"/>
    <p:sldId id="486" r:id="rId45"/>
    <p:sldId id="487" r:id="rId46"/>
    <p:sldId id="488" r:id="rId47"/>
    <p:sldId id="1172" r:id="rId48"/>
    <p:sldId id="1173" r:id="rId49"/>
    <p:sldId id="300" r:id="rId50"/>
    <p:sldId id="1174" r:id="rId51"/>
    <p:sldId id="534" r:id="rId52"/>
    <p:sldId id="536" r:id="rId53"/>
    <p:sldId id="537" r:id="rId54"/>
    <p:sldId id="547" r:id="rId55"/>
    <p:sldId id="559" r:id="rId56"/>
    <p:sldId id="539" r:id="rId57"/>
    <p:sldId id="540" r:id="rId58"/>
    <p:sldId id="549" r:id="rId59"/>
    <p:sldId id="541" r:id="rId60"/>
    <p:sldId id="309" r:id="rId61"/>
    <p:sldId id="1175" r:id="rId62"/>
    <p:sldId id="542" r:id="rId63"/>
    <p:sldId id="310" r:id="rId64"/>
    <p:sldId id="543" r:id="rId65"/>
    <p:sldId id="544" r:id="rId66"/>
    <p:sldId id="1025" r:id="rId67"/>
    <p:sldId id="1024" r:id="rId68"/>
    <p:sldId id="345" r:id="rId69"/>
    <p:sldId id="1176" r:id="rId70"/>
    <p:sldId id="343" r:id="rId71"/>
    <p:sldId id="1177" r:id="rId72"/>
    <p:sldId id="444" r:id="rId73"/>
    <p:sldId id="1179" r:id="rId74"/>
    <p:sldId id="1178" r:id="rId75"/>
    <p:sldId id="519" r:id="rId76"/>
    <p:sldId id="347" r:id="rId77"/>
    <p:sldId id="1182" r:id="rId78"/>
    <p:sldId id="1181" r:id="rId79"/>
    <p:sldId id="819" r:id="rId80"/>
    <p:sldId id="821" r:id="rId81"/>
    <p:sldId id="822" r:id="rId82"/>
    <p:sldId id="823" r:id="rId83"/>
    <p:sldId id="434" r:id="rId84"/>
    <p:sldId id="436" r:id="rId85"/>
    <p:sldId id="1183" r:id="rId86"/>
    <p:sldId id="437" r:id="rId87"/>
    <p:sldId id="438" r:id="rId88"/>
    <p:sldId id="439" r:id="rId89"/>
    <p:sldId id="440" r:id="rId90"/>
    <p:sldId id="1028" r:id="rId91"/>
    <p:sldId id="754" r:id="rId92"/>
    <p:sldId id="755" r:id="rId93"/>
    <p:sldId id="756" r:id="rId94"/>
    <p:sldId id="1026" r:id="rId95"/>
    <p:sldId id="477" r:id="rId96"/>
    <p:sldId id="562" r:id="rId97"/>
    <p:sldId id="563" r:id="rId98"/>
    <p:sldId id="564" r:id="rId99"/>
    <p:sldId id="1029" r:id="rId100"/>
    <p:sldId id="1030" r:id="rId101"/>
    <p:sldId id="1031" r:id="rId102"/>
    <p:sldId id="567" r:id="rId103"/>
    <p:sldId id="568" r:id="rId104"/>
    <p:sldId id="569" r:id="rId105"/>
    <p:sldId id="570" r:id="rId106"/>
    <p:sldId id="571" r:id="rId107"/>
    <p:sldId id="572" r:id="rId108"/>
    <p:sldId id="573" r:id="rId109"/>
    <p:sldId id="761" r:id="rId110"/>
    <p:sldId id="763" r:id="rId111"/>
    <p:sldId id="1185" r:id="rId112"/>
    <p:sldId id="482" r:id="rId113"/>
    <p:sldId id="373" r:id="rId114"/>
    <p:sldId id="1186" r:id="rId115"/>
    <p:sldId id="550" r:id="rId116"/>
    <p:sldId id="421" r:id="rId117"/>
    <p:sldId id="424" r:id="rId118"/>
    <p:sldId id="425" r:id="rId119"/>
    <p:sldId id="1187" r:id="rId120"/>
    <p:sldId id="1027" r:id="rId121"/>
    <p:sldId id="378" r:id="rId122"/>
    <p:sldId id="1188" r:id="rId123"/>
    <p:sldId id="390" r:id="rId124"/>
    <p:sldId id="1189" r:id="rId125"/>
    <p:sldId id="382" r:id="rId126"/>
    <p:sldId id="1190" r:id="rId127"/>
    <p:sldId id="394" r:id="rId128"/>
    <p:sldId id="637" r:id="rId129"/>
    <p:sldId id="638" r:id="rId130"/>
    <p:sldId id="387" r:id="rId131"/>
    <p:sldId id="396" r:id="rId132"/>
    <p:sldId id="397" r:id="rId133"/>
    <p:sldId id="398" r:id="rId134"/>
    <p:sldId id="574" r:id="rId135"/>
    <p:sldId id="575" r:id="rId136"/>
    <p:sldId id="615" r:id="rId137"/>
    <p:sldId id="624" r:id="rId138"/>
    <p:sldId id="623" r:id="rId139"/>
    <p:sldId id="625" r:id="rId140"/>
    <p:sldId id="616" r:id="rId141"/>
    <p:sldId id="617" r:id="rId142"/>
    <p:sldId id="618" r:id="rId143"/>
    <p:sldId id="622" r:id="rId144"/>
    <p:sldId id="1054" r:id="rId145"/>
    <p:sldId id="401" r:id="rId146"/>
    <p:sldId id="565" r:id="rId147"/>
    <p:sldId id="1129" r:id="rId148"/>
    <p:sldId id="491" r:id="rId149"/>
    <p:sldId id="493" r:id="rId150"/>
    <p:sldId id="494" r:id="rId151"/>
    <p:sldId id="1128" r:id="rId152"/>
    <p:sldId id="1061" r:id="rId153"/>
    <p:sldId id="312" r:id="rId154"/>
    <p:sldId id="1191" r:id="rId155"/>
    <p:sldId id="1062" r:id="rId156"/>
    <p:sldId id="627" r:id="rId157"/>
    <p:sldId id="629" r:id="rId158"/>
    <p:sldId id="630" r:id="rId159"/>
    <p:sldId id="631" r:id="rId160"/>
    <p:sldId id="1063" r:id="rId161"/>
    <p:sldId id="516" r:id="rId162"/>
    <p:sldId id="632" r:id="rId163"/>
    <p:sldId id="639" r:id="rId164"/>
    <p:sldId id="1193" r:id="rId165"/>
    <p:sldId id="640" r:id="rId166"/>
    <p:sldId id="634" r:id="rId167"/>
    <p:sldId id="1064" r:id="rId168"/>
    <p:sldId id="1110" r:id="rId169"/>
    <p:sldId id="317" r:id="rId170"/>
    <p:sldId id="635" r:id="rId171"/>
    <p:sldId id="1112" r:id="rId172"/>
    <p:sldId id="1113" r:id="rId173"/>
    <p:sldId id="645" r:id="rId174"/>
    <p:sldId id="505" r:id="rId175"/>
    <p:sldId id="641" r:id="rId176"/>
    <p:sldId id="1114" r:id="rId177"/>
    <p:sldId id="503" r:id="rId178"/>
    <p:sldId id="499" r:id="rId179"/>
    <p:sldId id="501" r:id="rId180"/>
    <p:sldId id="504" r:id="rId181"/>
    <p:sldId id="1192" r:id="rId182"/>
    <p:sldId id="282" r:id="rId18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yan" initials="y"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566" y="67"/>
      </p:cViewPr>
      <p:guideLst>
        <p:guide orient="horz" pos="220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7FA54E0-A275-45CF-849F-10D588A83995}"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6012E2F-1838-452E-BC5D-43C720547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Rot="1" noChangeAspect="1" noChangeArrowheads="1" noTextEdit="1"/>
          </p:cNvSpPr>
          <p:nvPr>
            <p:ph type="sldImg"/>
          </p:nvPr>
        </p:nvSpPr>
        <p:spPr/>
      </p:sp>
      <p:sp>
        <p:nvSpPr>
          <p:cNvPr id="144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pPr>
              <a:spcBef>
                <a:spcPct val="0"/>
              </a:spcBef>
            </a:pPr>
            <a:fld id="{8BBD28D9-80FC-4A81-8068-34F47D8AB5F4}" type="slidenum">
              <a:rPr lang="zh-CN" altLang="en-US"/>
              <a:t>75</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当进程处于临界区时，说明进程正在占用处理机，只要不破坏临界资源的使用规则，是不会影响处理及调度的。比如，通常访问临界资源可能是慢速的外设（如打印机），如果在进程访问打印机是，不能处理机调度，那么系统的性能将非常低。</a:t>
            </a:r>
          </a:p>
          <a:p>
            <a:pPr eaLnBrk="1" hangingPunct="1"/>
            <a:r>
              <a:rPr lang="zh-CN" altLang="en-US"/>
              <a:t>不适合处理机调度的情况：</a:t>
            </a:r>
            <a:r>
              <a:rPr lang="en-US" altLang="zh-CN"/>
              <a:t>1</a:t>
            </a:r>
            <a:r>
              <a:rPr lang="zh-CN" altLang="en-US"/>
              <a:t>在处理中断的过程中</a:t>
            </a:r>
            <a:r>
              <a:rPr lang="en-US" altLang="zh-CN"/>
              <a:t>2</a:t>
            </a:r>
            <a:r>
              <a:rPr lang="zh-CN" altLang="en-US"/>
              <a:t>进程在操作系统内核程序临界区中</a:t>
            </a:r>
            <a:r>
              <a:rPr lang="en-US" altLang="zh-CN"/>
              <a:t>3</a:t>
            </a:r>
            <a:r>
              <a:rPr lang="zh-CN" altLang="en-US"/>
              <a:t>其他需要完全屏蔽中断的原子操作过程中</a:t>
            </a:r>
          </a:p>
        </p:txBody>
      </p:sp>
    </p:spTree>
    <p:extLst>
      <p:ext uri="{BB962C8B-B14F-4D97-AF65-F5344CB8AC3E}">
        <p14:creationId xmlns:p14="http://schemas.microsoft.com/office/powerpoint/2010/main" val="41236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57150" y="735013"/>
            <a:ext cx="6646863" cy="3740150"/>
          </a:xfrm>
          <a:ln>
            <a:noFill/>
          </a:ln>
          <a:extLst>
            <a:ext uri="{91240B29-F687-4F45-9708-019B960494DF}">
              <a14:hiddenLine xmlns:a14="http://schemas.microsoft.com/office/drawing/2010/main" w="9525">
                <a:solidFill>
                  <a:srgbClr val="000000"/>
                </a:solidFill>
                <a:miter lim="800000"/>
                <a:headEnd/>
                <a:tailEnd/>
              </a14:hiddenLine>
            </a:ext>
          </a:extLst>
        </p:spPr>
      </p:sp>
      <p:sp>
        <p:nvSpPr>
          <p:cNvPr id="134147" name="Rectangle 3"/>
          <p:cNvSpPr>
            <a:spLocks noGrp="1" noChangeArrowheads="1"/>
          </p:cNvSpPr>
          <p:nvPr>
            <p:ph type="body" idx="1"/>
          </p:nvPr>
        </p:nvSpPr>
        <p:spPr>
          <a:xfrm>
            <a:off x="873125" y="4724400"/>
            <a:ext cx="5014913" cy="448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6" tIns="47874" rIns="95746" bIns="47874"/>
          <a:lstStyle/>
          <a:p>
            <a:pPr defTabSz="911225" eaLnBrk="1" hangingPunct="1"/>
            <a:r>
              <a:rPr kumimoji="0" lang="zh-CN" altLang="en-US"/>
              <a:t>管程 </a:t>
            </a:r>
            <a:r>
              <a:rPr kumimoji="0" lang="en-US" altLang="zh-CN"/>
              <a:t>(</a:t>
            </a:r>
            <a:r>
              <a:rPr kumimoji="0" lang="zh-CN" altLang="en-US"/>
              <a:t>英语：</a:t>
            </a:r>
            <a:r>
              <a:rPr kumimoji="0" lang="en-US" altLang="zh-CN"/>
              <a:t>Moniters</a:t>
            </a:r>
            <a:r>
              <a:rPr kumimoji="0" lang="zh-CN" altLang="en-US"/>
              <a:t>，也称为监视器</a:t>
            </a:r>
            <a:r>
              <a:rPr kumimoji="0" lang="en-US" altLang="zh-CN"/>
              <a:t>) </a:t>
            </a:r>
            <a:r>
              <a:rPr kumimoji="0" lang="zh-CN" altLang="en-US"/>
              <a:t>是一种程序结构，结构内的多个子程序（对象或模块）形成的多个工作线程互斥访问共享资源。这些共享资源一般是硬件设备或一群变量。管程实现了在一个时间点，最多只有一个线程在执行管程的某个子程序。与那些通过修改数据结构实现互斥访问的并发程序设计相比，管程实现很大程度上简化了程序设计。</a:t>
            </a:r>
          </a:p>
          <a:p>
            <a:pPr defTabSz="911225" eaLnBrk="1" hangingPunct="1"/>
            <a:r>
              <a:rPr kumimoji="0" lang="zh-CN" altLang="en-US"/>
              <a:t>管程是一个由过程、变量等组成的模块，它可以实现互斥，即任一时刻对于管程只能有一个进程是活跃的。</a:t>
            </a:r>
          </a:p>
          <a:p>
            <a:pPr defTabSz="911225" eaLnBrk="1" hangingPunct="1"/>
            <a:endParaRPr kumimoji="0" lang="zh-CN" altLang="en-US"/>
          </a:p>
          <a:p>
            <a:pPr defTabSz="911225" eaLnBrk="1" hangingPunct="1"/>
            <a:r>
              <a:rPr kumimoji="0" lang="zh-CN" altLang="en-US"/>
              <a:t>管程是东尼</a:t>
            </a:r>
            <a:r>
              <a:rPr kumimoji="0" lang="en-US" altLang="zh-CN"/>
              <a:t>·</a:t>
            </a:r>
            <a:r>
              <a:rPr kumimoji="0" lang="zh-CN" altLang="en-US"/>
              <a:t>霍尔 </a:t>
            </a:r>
            <a:r>
              <a:rPr kumimoji="0" lang="en-US" altLang="zh-CN"/>
              <a:t>[1] </a:t>
            </a:r>
            <a:r>
              <a:rPr kumimoji="0" lang="zh-CN" altLang="en-US"/>
              <a:t>与泊</a:t>
            </a:r>
            <a:r>
              <a:rPr kumimoji="0" lang="en-US" altLang="zh-CN"/>
              <a:t>·</a:t>
            </a:r>
            <a:r>
              <a:rPr kumimoji="0" lang="zh-CN" altLang="en-US"/>
              <a:t>派克</a:t>
            </a:r>
            <a:r>
              <a:rPr kumimoji="0" lang="en-US" altLang="zh-CN"/>
              <a:t>·</a:t>
            </a:r>
            <a:r>
              <a:rPr kumimoji="0" lang="zh-CN" altLang="en-US"/>
              <a:t>汉森 </a:t>
            </a:r>
            <a:r>
              <a:rPr kumimoji="0" lang="en-US" altLang="zh-CN"/>
              <a:t>[2]</a:t>
            </a:r>
            <a:r>
              <a:rPr kumimoji="0" lang="zh-CN" altLang="en-US"/>
              <a:t>提出的，并由泊</a:t>
            </a:r>
            <a:r>
              <a:rPr kumimoji="0" lang="en-US" altLang="zh-CN"/>
              <a:t>·</a:t>
            </a:r>
            <a:r>
              <a:rPr kumimoji="0" lang="zh-CN" altLang="en-US"/>
              <a:t>派克</a:t>
            </a:r>
            <a:r>
              <a:rPr kumimoji="0" lang="en-US" altLang="zh-CN"/>
              <a:t>·</a:t>
            </a:r>
            <a:r>
              <a:rPr kumimoji="0" lang="zh-CN" altLang="en-US"/>
              <a:t>汉森首次在并行</a:t>
            </a:r>
            <a:r>
              <a:rPr kumimoji="0" lang="en-US" altLang="zh-CN"/>
              <a:t>Pascal</a:t>
            </a:r>
            <a:r>
              <a:rPr kumimoji="0" lang="zh-CN" altLang="en-US"/>
              <a:t>中实现。东尼</a:t>
            </a:r>
            <a:r>
              <a:rPr kumimoji="0" lang="en-US" altLang="zh-CN"/>
              <a:t>·</a:t>
            </a:r>
            <a:r>
              <a:rPr kumimoji="0" lang="zh-CN" altLang="en-US"/>
              <a:t>霍尔证明了这与信号量是等价的。管程在当时也被用于单操作系统环境中的进程间通信。</a:t>
            </a:r>
          </a:p>
          <a:p>
            <a:pPr defTabSz="911225" eaLnBrk="1" hangingPunct="1"/>
            <a:endParaRPr kumimoji="0" lang="zh-CN" altLang="en-US"/>
          </a:p>
          <a:p>
            <a:pPr defTabSz="911225" eaLnBrk="1" hangingPunct="1"/>
            <a:r>
              <a:rPr kumimoji="0" lang="zh-CN" altLang="en-US"/>
              <a:t>在编程语言</a:t>
            </a:r>
            <a:r>
              <a:rPr kumimoji="0" lang="en-US" altLang="zh-CN"/>
              <a:t>Concurrent Pascal</a:t>
            </a:r>
            <a:r>
              <a:rPr kumimoji="0" lang="zh-CN" altLang="en-US"/>
              <a:t>，</a:t>
            </a:r>
            <a:r>
              <a:rPr kumimoji="0" lang="en-US" altLang="zh-CN"/>
              <a:t>Pascal-Plus</a:t>
            </a:r>
            <a:r>
              <a:rPr kumimoji="0" lang="zh-CN" altLang="en-US"/>
              <a:t>，</a:t>
            </a:r>
            <a:r>
              <a:rPr kumimoji="0" lang="en-US" altLang="zh-CN"/>
              <a:t>Modula-2</a:t>
            </a:r>
            <a:r>
              <a:rPr kumimoji="0" lang="zh-CN" altLang="en-US"/>
              <a:t>，</a:t>
            </a:r>
            <a:r>
              <a:rPr kumimoji="0" lang="en-US" altLang="zh-CN"/>
              <a:t>Modula-3</a:t>
            </a:r>
            <a:r>
              <a:rPr kumimoji="0" lang="zh-CN" altLang="en-US"/>
              <a:t>，</a:t>
            </a:r>
            <a:r>
              <a:rPr kumimoji="0" lang="en-US" altLang="zh-CN"/>
              <a:t>Mesa</a:t>
            </a:r>
            <a:r>
              <a:rPr kumimoji="0" lang="zh-CN" altLang="en-US"/>
              <a:t>以及</a:t>
            </a:r>
            <a:r>
              <a:rPr kumimoji="0" lang="en-US" altLang="zh-CN"/>
              <a:t>Java</a:t>
            </a:r>
            <a:r>
              <a:rPr kumimoji="0" lang="zh-CN" altLang="en-US"/>
              <a:t>中都提供这个功能。</a:t>
            </a:r>
          </a:p>
          <a:p>
            <a:pPr defTabSz="911225" eaLnBrk="1" hangingPunct="1"/>
            <a:endParaRPr kumimoji="0" lang="zh-CN" altLang="en-US"/>
          </a:p>
          <a:p>
            <a:pPr defTabSz="911225" eaLnBrk="1" hangingPunct="1"/>
            <a:r>
              <a:rPr kumimoji="0" lang="zh-CN" altLang="en-US"/>
              <a:t>管程提供了一种机制，线程可以临时放弃互斥访问，等待某些条件得到满足后，重新获得执行权恢复它的互斥访问。</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57150" y="735013"/>
            <a:ext cx="6646863" cy="3740150"/>
          </a:xfrm>
          <a:ln>
            <a:noFill/>
          </a:ln>
          <a:extLst>
            <a:ext uri="{91240B29-F687-4F45-9708-019B960494DF}">
              <a14:hiddenLine xmlns:a14="http://schemas.microsoft.com/office/drawing/2010/main" w="9525">
                <a:solidFill>
                  <a:srgbClr val="000000"/>
                </a:solidFill>
                <a:miter lim="800000"/>
                <a:headEnd/>
                <a:tailEnd/>
              </a14:hiddenLine>
            </a:ext>
          </a:extLst>
        </p:spPr>
      </p:sp>
      <p:sp>
        <p:nvSpPr>
          <p:cNvPr id="139267" name="Rectangle 3"/>
          <p:cNvSpPr>
            <a:spLocks noGrp="1" noChangeArrowheads="1"/>
          </p:cNvSpPr>
          <p:nvPr>
            <p:ph type="body" idx="1"/>
          </p:nvPr>
        </p:nvSpPr>
        <p:spPr>
          <a:xfrm>
            <a:off x="873125" y="4724400"/>
            <a:ext cx="5014913" cy="448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6" tIns="47874" rIns="95746" bIns="47874"/>
          <a:lstStyle/>
          <a:p>
            <a:pPr defTabSz="911225" eaLnBrk="1" hangingPunct="1"/>
            <a:r>
              <a:rPr kumimoji="0" lang="zh-CN" altLang="en-US"/>
              <a:t>对于许多应用场合，互斥操作是不够用的。线程可能需要等待某个条件</a:t>
            </a:r>
            <a:r>
              <a:rPr kumimoji="0" lang="en-US" altLang="zh-CN"/>
              <a:t>P</a:t>
            </a:r>
            <a:r>
              <a:rPr kumimoji="0" lang="zh-CN" altLang="en-US"/>
              <a:t>为真，才能继续执行。在一个忙等待</a:t>
            </a:r>
            <a:r>
              <a:rPr kumimoji="0" lang="en-US" altLang="zh-CN"/>
              <a:t>(busy waiting)</a:t>
            </a:r>
            <a:r>
              <a:rPr kumimoji="0" lang="zh-CN" altLang="en-US"/>
              <a:t>循环中</a:t>
            </a:r>
          </a:p>
          <a:p>
            <a:pPr defTabSz="911225" eaLnBrk="1" hangingPunct="1"/>
            <a:r>
              <a:rPr kumimoji="0" lang="zh-CN" altLang="en-US"/>
              <a:t>将会导致所有其它进程都无法进入临界区使得该条件</a:t>
            </a:r>
            <a:r>
              <a:rPr kumimoji="0" lang="en-US" altLang="zh-CN"/>
              <a:t>P</a:t>
            </a:r>
            <a:r>
              <a:rPr kumimoji="0" lang="zh-CN" altLang="en-US"/>
              <a:t>为真，该管程发生死锁</a:t>
            </a:r>
            <a:r>
              <a:rPr kumimoji="0" lang="en-US" altLang="zh-CN"/>
              <a:t>.</a:t>
            </a:r>
          </a:p>
          <a:p>
            <a:pPr defTabSz="911225" eaLnBrk="1" hangingPunct="1"/>
            <a:endParaRPr kumimoji="0" lang="en-US" altLang="zh-CN"/>
          </a:p>
          <a:p>
            <a:pPr defTabSz="911225" eaLnBrk="1" hangingPunct="1"/>
            <a:r>
              <a:rPr kumimoji="0" lang="zh-CN" altLang="en-US"/>
              <a:t>解决办法是条件变量</a:t>
            </a:r>
            <a:r>
              <a:rPr kumimoji="0" lang="en-US" altLang="zh-CN"/>
              <a:t>(condition variables). </a:t>
            </a:r>
            <a:r>
              <a:rPr kumimoji="0" lang="zh-CN" altLang="en-US"/>
              <a:t>概念上，一个条件变量就是一个线程队列</a:t>
            </a:r>
            <a:r>
              <a:rPr kumimoji="0" lang="en-US" altLang="zh-CN"/>
              <a:t>(queue), </a:t>
            </a:r>
            <a:r>
              <a:rPr kumimoji="0" lang="zh-CN" altLang="en-US"/>
              <a:t>其中的线程正等待某个条件变为真。每个条件变量</a:t>
            </a:r>
            <a:r>
              <a:rPr kumimoji="0" lang="en-US" altLang="zh-CN"/>
              <a:t>c</a:t>
            </a:r>
            <a:r>
              <a:rPr kumimoji="0" lang="zh-CN" altLang="en-US"/>
              <a:t>关联着一个断言</a:t>
            </a:r>
            <a:r>
              <a:rPr kumimoji="0" lang="en-US" altLang="zh-CN"/>
              <a:t>P_c. </a:t>
            </a:r>
            <a:r>
              <a:rPr kumimoji="0" lang="zh-CN" altLang="en-US"/>
              <a:t>当一个线程等待一个条件变量，该线程不算作占用了该管程，因而其它线程可以进入该管程执行，改变管程的状态，通知条件变量</a:t>
            </a:r>
            <a:r>
              <a:rPr kumimoji="0" lang="en-US" altLang="zh-CN"/>
              <a:t>c</a:t>
            </a:r>
            <a:r>
              <a:rPr kumimoji="0" lang="zh-CN" altLang="en-US"/>
              <a:t>其关联的断言</a:t>
            </a:r>
            <a:r>
              <a:rPr kumimoji="0" lang="en-US" altLang="zh-CN"/>
              <a:t>P_c</a:t>
            </a:r>
            <a:r>
              <a:rPr kumimoji="0" lang="zh-CN" altLang="en-US"/>
              <a:t>在当前状态下为真</a:t>
            </a:r>
            <a:r>
              <a:rPr kumimoji="0" lang="en-US" altLang="zh-CN"/>
              <a:t>.</a:t>
            </a:r>
          </a:p>
          <a:p>
            <a:pPr defTabSz="911225" eaLnBrk="1" hangingPunct="1"/>
            <a:endParaRPr kumimoji="0" lang="en-US" altLang="zh-CN"/>
          </a:p>
          <a:p>
            <a:pPr defTabSz="911225" eaLnBrk="1" hangingPunct="1"/>
            <a:r>
              <a:rPr kumimoji="0" lang="zh-CN" altLang="en-US"/>
              <a:t>因此对条件变量存在两种主要操作</a:t>
            </a:r>
            <a:r>
              <a:rPr kumimoji="0" lang="en-US" altLang="zh-CN"/>
              <a:t>:</a:t>
            </a:r>
          </a:p>
          <a:p>
            <a:pPr defTabSz="911225" eaLnBrk="1" hangingPunct="1"/>
            <a:endParaRPr kumimoji="0" lang="en-US" altLang="zh-CN"/>
          </a:p>
          <a:p>
            <a:pPr defTabSz="911225" eaLnBrk="1" hangingPunct="1"/>
            <a:r>
              <a:rPr kumimoji="0" lang="en-US" altLang="zh-CN"/>
              <a:t>wait c </a:t>
            </a:r>
            <a:r>
              <a:rPr kumimoji="0" lang="zh-CN" altLang="en-US"/>
              <a:t>被一个线程调用，以等待断言</a:t>
            </a:r>
            <a:r>
              <a:rPr kumimoji="0" lang="en-US" altLang="zh-CN"/>
              <a:t>P_c</a:t>
            </a:r>
            <a:r>
              <a:rPr kumimoji="0" lang="zh-CN" altLang="en-US"/>
              <a:t>被满足后该线程可恢复执行</a:t>
            </a:r>
            <a:r>
              <a:rPr kumimoji="0" lang="en-US" altLang="zh-CN"/>
              <a:t>. </a:t>
            </a:r>
            <a:r>
              <a:rPr kumimoji="0" lang="zh-CN" altLang="en-US"/>
              <a:t>线程挂在该条件变量上等待时，不被认为是占用了管程</a:t>
            </a:r>
            <a:r>
              <a:rPr kumimoji="0" lang="en-US" altLang="zh-CN"/>
              <a:t>.</a:t>
            </a:r>
          </a:p>
          <a:p>
            <a:pPr defTabSz="911225" eaLnBrk="1" hangingPunct="1"/>
            <a:r>
              <a:rPr kumimoji="0" lang="en-US" altLang="zh-CN"/>
              <a:t>signal c (</a:t>
            </a:r>
            <a:r>
              <a:rPr kumimoji="0" lang="zh-CN" altLang="en-US"/>
              <a:t>有时写作</a:t>
            </a:r>
            <a:r>
              <a:rPr kumimoji="0" lang="en-US" altLang="zh-CN"/>
              <a:t>notify c)</a:t>
            </a:r>
            <a:r>
              <a:rPr kumimoji="0" lang="zh-CN" altLang="en-US"/>
              <a:t>被一个线程调用，以指出断言</a:t>
            </a:r>
            <a:r>
              <a:rPr kumimoji="0" lang="en-US" altLang="zh-CN"/>
              <a:t>P_c</a:t>
            </a:r>
            <a:r>
              <a:rPr kumimoji="0" lang="zh-CN" altLang="en-US"/>
              <a:t>现在为真</a:t>
            </a:r>
            <a:r>
              <a:rPr kumimoji="0" lang="en-US"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xfrm>
            <a:off x="57150" y="735013"/>
            <a:ext cx="6646863" cy="3740150"/>
          </a:xfrm>
        </p:spPr>
      </p:sp>
      <p:sp>
        <p:nvSpPr>
          <p:cNvPr id="141315" name="备注占位符 2"/>
          <p:cNvSpPr>
            <a:spLocks noGrp="1" noChangeArrowheads="1"/>
          </p:cNvSpPr>
          <p:nvPr>
            <p:ph type="body" idx="1"/>
          </p:nvPr>
        </p:nvSpPr>
        <p:spPr>
          <a:xfrm>
            <a:off x="873125" y="4724400"/>
            <a:ext cx="5014913" cy="448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6" tIns="47874" rIns="95746" bIns="47874"/>
          <a:lstStyle/>
          <a:p>
            <a:pPr defTabSz="911225" eaLnBrk="1" hangingPunct="1"/>
            <a:r>
              <a:rPr kumimoji="0" lang="en-US" altLang="zh-CN"/>
              <a:t>posix</a:t>
            </a:r>
            <a:r>
              <a:rPr kumimoji="0" lang="zh-CN" altLang="en-US"/>
              <a:t>的互斥</a:t>
            </a:r>
            <a:r>
              <a:rPr kumimoji="0" lang="zh-CN" altLang="en-US">
                <a:ea typeface="华文细黑" panose="02010600040101010101" pitchFamily="2" charset="-122"/>
              </a:rPr>
              <a:t>锁</a:t>
            </a:r>
            <a:r>
              <a:rPr kumimoji="0" lang="zh-CN" altLang="en-US"/>
              <a:t>、信号量、条件</a:t>
            </a:r>
            <a:r>
              <a:rPr kumimoji="0" lang="zh-CN" altLang="en-US">
                <a:ea typeface="华文细黑" panose="02010600040101010101" pitchFamily="2" charset="-122"/>
              </a:rPr>
              <a:t>变</a:t>
            </a:r>
            <a:r>
              <a:rPr kumimoji="0" lang="zh-CN" altLang="en-US"/>
              <a:t>量比</a:t>
            </a:r>
            <a:r>
              <a:rPr kumimoji="0" lang="zh-CN" altLang="en-US">
                <a:ea typeface="华文细黑" panose="02010600040101010101" pitchFamily="2" charset="-122"/>
              </a:rPr>
              <a:t>较</a:t>
            </a:r>
            <a:endParaRPr kumimoji="0" lang="zh-CN" altLang="en-US"/>
          </a:p>
          <a:p>
            <a:pPr defTabSz="911225" eaLnBrk="1" hangingPunct="1"/>
            <a:r>
              <a:rPr kumimoji="0" lang="zh-CN" altLang="en-US"/>
              <a:t>       </a:t>
            </a:r>
            <a:r>
              <a:rPr kumimoji="0" lang="en-US" altLang="zh-CN"/>
              <a:t>1.</a:t>
            </a:r>
            <a:r>
              <a:rPr kumimoji="0" lang="zh-CN" altLang="en-US"/>
              <a:t>互斥</a:t>
            </a:r>
            <a:r>
              <a:rPr kumimoji="0" lang="zh-CN" altLang="en-US">
                <a:ea typeface="华文细黑" panose="02010600040101010101" pitchFamily="2" charset="-122"/>
              </a:rPr>
              <a:t>锁</a:t>
            </a:r>
            <a:r>
              <a:rPr kumimoji="0" lang="zh-CN" altLang="en-US"/>
              <a:t>必</a:t>
            </a:r>
            <a:r>
              <a:rPr kumimoji="0" lang="zh-CN" altLang="en-US">
                <a:ea typeface="华文细黑" panose="02010600040101010101" pitchFamily="2" charset="-122"/>
              </a:rPr>
              <a:t>须总</a:t>
            </a:r>
            <a:r>
              <a:rPr kumimoji="0" lang="zh-CN" altLang="en-US"/>
              <a:t>是由</a:t>
            </a:r>
            <a:r>
              <a:rPr kumimoji="0" lang="zh-CN" altLang="en-US">
                <a:ea typeface="华文细黑" panose="02010600040101010101" pitchFamily="2" charset="-122"/>
              </a:rPr>
              <a:t>给</a:t>
            </a:r>
            <a:r>
              <a:rPr kumimoji="0" lang="zh-CN" altLang="en-US"/>
              <a:t>它上</a:t>
            </a:r>
            <a:r>
              <a:rPr kumimoji="0" lang="zh-CN" altLang="en-US">
                <a:ea typeface="华文细黑" panose="02010600040101010101" pitchFamily="2" charset="-122"/>
              </a:rPr>
              <a:t>锁</a:t>
            </a:r>
            <a:r>
              <a:rPr kumimoji="0" lang="zh-CN" altLang="en-US"/>
              <a:t>的</a:t>
            </a:r>
            <a:r>
              <a:rPr kumimoji="0" lang="zh-CN" altLang="en-US">
                <a:ea typeface="华文细黑" panose="02010600040101010101" pitchFamily="2" charset="-122"/>
              </a:rPr>
              <a:t>线</a:t>
            </a:r>
            <a:r>
              <a:rPr kumimoji="0" lang="zh-CN" altLang="en-US"/>
              <a:t>程解</a:t>
            </a:r>
            <a:r>
              <a:rPr kumimoji="0" lang="zh-CN" altLang="en-US">
                <a:ea typeface="华文细黑" panose="02010600040101010101" pitchFamily="2" charset="-122"/>
              </a:rPr>
              <a:t>锁</a:t>
            </a:r>
            <a:r>
              <a:rPr kumimoji="0" lang="zh-CN" altLang="en-US"/>
              <a:t>，信号量的挂出即不必由</a:t>
            </a:r>
            <a:r>
              <a:rPr kumimoji="0" lang="zh-CN" altLang="en-US">
                <a:ea typeface="华文细黑" panose="02010600040101010101" pitchFamily="2" charset="-122"/>
              </a:rPr>
              <a:t>执</a:t>
            </a:r>
            <a:r>
              <a:rPr kumimoji="0" lang="zh-CN" altLang="en-US"/>
              <a:t>行</a:t>
            </a:r>
            <a:r>
              <a:rPr kumimoji="0" lang="zh-CN" altLang="en-US">
                <a:ea typeface="华文细黑" panose="02010600040101010101" pitchFamily="2" charset="-122"/>
              </a:rPr>
              <a:t>过</a:t>
            </a:r>
            <a:r>
              <a:rPr kumimoji="0" lang="zh-CN" altLang="en-US"/>
              <a:t>它的等待操作的同一</a:t>
            </a:r>
            <a:r>
              <a:rPr kumimoji="0" lang="zh-CN" altLang="en-US">
                <a:ea typeface="华文细黑" panose="02010600040101010101" pitchFamily="2" charset="-122"/>
              </a:rPr>
              <a:t>进</a:t>
            </a:r>
            <a:r>
              <a:rPr kumimoji="0" lang="zh-CN" altLang="en-US"/>
              <a:t>程</a:t>
            </a:r>
            <a:r>
              <a:rPr kumimoji="0" lang="zh-CN" altLang="en-US">
                <a:ea typeface="华文细黑" panose="02010600040101010101" pitchFamily="2" charset="-122"/>
              </a:rPr>
              <a:t>执</a:t>
            </a:r>
            <a:r>
              <a:rPr kumimoji="0" lang="zh-CN" altLang="en-US"/>
              <a:t>行。一个</a:t>
            </a:r>
            <a:r>
              <a:rPr kumimoji="0" lang="zh-CN" altLang="en-US">
                <a:ea typeface="华文细黑" panose="02010600040101010101" pitchFamily="2" charset="-122"/>
              </a:rPr>
              <a:t>线</a:t>
            </a:r>
            <a:r>
              <a:rPr kumimoji="0" lang="zh-CN" altLang="en-US"/>
              <a:t>程可以等待某个</a:t>
            </a:r>
            <a:r>
              <a:rPr kumimoji="0" lang="zh-CN" altLang="en-US">
                <a:ea typeface="华文细黑" panose="02010600040101010101" pitchFamily="2" charset="-122"/>
              </a:rPr>
              <a:t>给</a:t>
            </a:r>
            <a:r>
              <a:rPr kumimoji="0" lang="zh-CN" altLang="en-US"/>
              <a:t>定信号灯，而另一个</a:t>
            </a:r>
            <a:r>
              <a:rPr kumimoji="0" lang="zh-CN" altLang="en-US">
                <a:ea typeface="华文细黑" panose="02010600040101010101" pitchFamily="2" charset="-122"/>
              </a:rPr>
              <a:t>线</a:t>
            </a:r>
            <a:r>
              <a:rPr kumimoji="0" lang="zh-CN" altLang="en-US"/>
              <a:t>程可以挂出</a:t>
            </a:r>
            <a:r>
              <a:rPr kumimoji="0" lang="zh-CN" altLang="en-US">
                <a:ea typeface="华文细黑" panose="02010600040101010101" pitchFamily="2" charset="-122"/>
              </a:rPr>
              <a:t>该</a:t>
            </a:r>
            <a:r>
              <a:rPr kumimoji="0" lang="zh-CN" altLang="en-US"/>
              <a:t>信号灯。</a:t>
            </a:r>
          </a:p>
          <a:p>
            <a:pPr defTabSz="911225" eaLnBrk="1" hangingPunct="1"/>
            <a:r>
              <a:rPr kumimoji="0" lang="zh-CN" altLang="en-US"/>
              <a:t>       </a:t>
            </a:r>
            <a:r>
              <a:rPr kumimoji="0" lang="en-US" altLang="zh-CN"/>
              <a:t>2.</a:t>
            </a:r>
            <a:r>
              <a:rPr kumimoji="0" lang="zh-CN" altLang="en-US"/>
              <a:t>互斥</a:t>
            </a:r>
            <a:r>
              <a:rPr kumimoji="0" lang="zh-CN" altLang="en-US">
                <a:ea typeface="华文细黑" panose="02010600040101010101" pitchFamily="2" charset="-122"/>
              </a:rPr>
              <a:t>锁</a:t>
            </a:r>
            <a:r>
              <a:rPr kumimoji="0" lang="zh-CN" altLang="en-US"/>
              <a:t>要么</a:t>
            </a:r>
            <a:r>
              <a:rPr kumimoji="0" lang="zh-CN" altLang="en-US">
                <a:ea typeface="华文细黑" panose="02010600040101010101" pitchFamily="2" charset="-122"/>
              </a:rPr>
              <a:t>锁</a:t>
            </a:r>
            <a:r>
              <a:rPr kumimoji="0" lang="zh-CN" altLang="en-US"/>
              <a:t>住，要么被解开（二</a:t>
            </a:r>
            <a:r>
              <a:rPr kumimoji="0" lang="zh-CN" altLang="en-US">
                <a:ea typeface="华文细黑" panose="02010600040101010101" pitchFamily="2" charset="-122"/>
              </a:rPr>
              <a:t>值</a:t>
            </a:r>
            <a:r>
              <a:rPr kumimoji="0" lang="zh-CN" altLang="en-US"/>
              <a:t>状</a:t>
            </a:r>
            <a:r>
              <a:rPr kumimoji="0" lang="zh-CN" altLang="en-US">
                <a:ea typeface="华文细黑" panose="02010600040101010101" pitchFamily="2" charset="-122"/>
              </a:rPr>
              <a:t>态</a:t>
            </a:r>
            <a:r>
              <a:rPr kumimoji="0" lang="zh-CN" altLang="en-US"/>
              <a:t>，</a:t>
            </a:r>
            <a:r>
              <a:rPr kumimoji="0" lang="zh-CN" altLang="en-US">
                <a:ea typeface="华文细黑" panose="02010600040101010101" pitchFamily="2" charset="-122"/>
              </a:rPr>
              <a:t>类</a:t>
            </a:r>
            <a:r>
              <a:rPr kumimoji="0" lang="zh-CN" altLang="en-US"/>
              <a:t>型二</a:t>
            </a:r>
            <a:r>
              <a:rPr kumimoji="0" lang="zh-CN" altLang="en-US">
                <a:ea typeface="华文细黑" panose="02010600040101010101" pitchFamily="2" charset="-122"/>
              </a:rPr>
              <a:t>值</a:t>
            </a:r>
            <a:r>
              <a:rPr kumimoji="0" lang="zh-CN" altLang="en-US"/>
              <a:t>信号量）。</a:t>
            </a:r>
          </a:p>
          <a:p>
            <a:pPr defTabSz="911225" eaLnBrk="1" hangingPunct="1"/>
            <a:r>
              <a:rPr kumimoji="0" lang="zh-CN" altLang="en-US"/>
              <a:t>       </a:t>
            </a:r>
            <a:r>
              <a:rPr kumimoji="0" lang="en-US" altLang="zh-CN"/>
              <a:t>3.</a:t>
            </a:r>
            <a:r>
              <a:rPr kumimoji="0" lang="zh-CN" altLang="en-US"/>
              <a:t>由于信号量有一个与之关</a:t>
            </a:r>
            <a:r>
              <a:rPr kumimoji="0" lang="zh-CN" altLang="en-US">
                <a:ea typeface="华文细黑" panose="02010600040101010101" pitchFamily="2" charset="-122"/>
              </a:rPr>
              <a:t>联</a:t>
            </a:r>
            <a:r>
              <a:rPr kumimoji="0" lang="zh-CN" altLang="en-US"/>
              <a:t>的状</a:t>
            </a:r>
            <a:r>
              <a:rPr kumimoji="0" lang="zh-CN" altLang="en-US">
                <a:ea typeface="华文细黑" panose="02010600040101010101" pitchFamily="2" charset="-122"/>
              </a:rPr>
              <a:t>态</a:t>
            </a:r>
            <a:r>
              <a:rPr kumimoji="0" lang="zh-CN" altLang="en-US"/>
              <a:t>（它的</a:t>
            </a:r>
            <a:r>
              <a:rPr kumimoji="0" lang="zh-CN" altLang="en-US">
                <a:ea typeface="华文细黑" panose="02010600040101010101" pitchFamily="2" charset="-122"/>
              </a:rPr>
              <a:t>计</a:t>
            </a:r>
            <a:r>
              <a:rPr kumimoji="0" lang="zh-CN" altLang="en-US"/>
              <a:t>数</a:t>
            </a:r>
            <a:r>
              <a:rPr kumimoji="0" lang="zh-CN" altLang="en-US">
                <a:ea typeface="华文细黑" panose="02010600040101010101" pitchFamily="2" charset="-122"/>
              </a:rPr>
              <a:t>值</a:t>
            </a:r>
            <a:r>
              <a:rPr kumimoji="0" lang="zh-CN" altLang="en-US"/>
              <a:t>），信号量唤醒（signal）操作</a:t>
            </a:r>
            <a:r>
              <a:rPr kumimoji="0" lang="zh-CN" altLang="en-US">
                <a:ea typeface="华文细黑" panose="02010600040101010101" pitchFamily="2" charset="-122"/>
              </a:rPr>
              <a:t>总</a:t>
            </a:r>
            <a:r>
              <a:rPr kumimoji="0" lang="zh-CN" altLang="en-US"/>
              <a:t>是被</a:t>
            </a:r>
            <a:r>
              <a:rPr kumimoji="0" lang="zh-CN" altLang="en-US">
                <a:ea typeface="华文细黑" panose="02010600040101010101" pitchFamily="2" charset="-122"/>
              </a:rPr>
              <a:t>记</a:t>
            </a:r>
            <a:r>
              <a:rPr kumimoji="0" lang="zh-CN" altLang="en-US"/>
              <a:t>住。然而当向一个条件</a:t>
            </a:r>
            <a:r>
              <a:rPr kumimoji="0" lang="zh-CN" altLang="en-US">
                <a:ea typeface="华文细黑" panose="02010600040101010101" pitchFamily="2" charset="-122"/>
              </a:rPr>
              <a:t>变</a:t>
            </a:r>
            <a:r>
              <a:rPr kumimoji="0" lang="zh-CN" altLang="en-US"/>
              <a:t>量</a:t>
            </a:r>
            <a:r>
              <a:rPr kumimoji="0" lang="zh-CN" altLang="en-US">
                <a:ea typeface="华文细黑" panose="02010600040101010101" pitchFamily="2" charset="-122"/>
              </a:rPr>
              <a:t>发</a:t>
            </a:r>
            <a:r>
              <a:rPr kumimoji="0" lang="zh-CN" altLang="en-US"/>
              <a:t>送signal信号</a:t>
            </a:r>
            <a:r>
              <a:rPr kumimoji="0" lang="zh-CN" altLang="en-US">
                <a:ea typeface="华文细黑" panose="02010600040101010101" pitchFamily="2" charset="-122"/>
              </a:rPr>
              <a:t>时</a:t>
            </a:r>
            <a:r>
              <a:rPr kumimoji="0" lang="zh-CN" altLang="en-US"/>
              <a:t>，如果没有</a:t>
            </a:r>
            <a:r>
              <a:rPr kumimoji="0" lang="zh-CN" altLang="en-US">
                <a:ea typeface="华文细黑" panose="02010600040101010101" pitchFamily="2" charset="-122"/>
              </a:rPr>
              <a:t>线</a:t>
            </a:r>
            <a:r>
              <a:rPr kumimoji="0" lang="zh-CN" altLang="en-US"/>
              <a:t>程等待在</a:t>
            </a:r>
            <a:r>
              <a:rPr kumimoji="0" lang="zh-CN" altLang="en-US">
                <a:ea typeface="华文细黑" panose="02010600040101010101" pitchFamily="2" charset="-122"/>
              </a:rPr>
              <a:t>该</a:t>
            </a:r>
            <a:r>
              <a:rPr kumimoji="0" lang="zh-CN" altLang="en-US"/>
              <a:t>条件</a:t>
            </a:r>
            <a:r>
              <a:rPr kumimoji="0" lang="zh-CN" altLang="en-US">
                <a:ea typeface="华文细黑" panose="02010600040101010101" pitchFamily="2" charset="-122"/>
              </a:rPr>
              <a:t>变</a:t>
            </a:r>
            <a:r>
              <a:rPr kumimoji="0" lang="zh-CN" altLang="en-US"/>
              <a:t>量上，那么</a:t>
            </a:r>
            <a:r>
              <a:rPr kumimoji="0" lang="zh-CN" altLang="en-US">
                <a:ea typeface="华文细黑" panose="02010600040101010101" pitchFamily="2" charset="-122"/>
              </a:rPr>
              <a:t>该signal</a:t>
            </a:r>
            <a:r>
              <a:rPr kumimoji="0" lang="zh-CN" altLang="en-US"/>
              <a:t>信号将</a:t>
            </a:r>
            <a:r>
              <a:rPr kumimoji="0" lang="zh-CN" altLang="en-US">
                <a:ea typeface="华文细黑" panose="02010600040101010101" pitchFamily="2" charset="-122"/>
              </a:rPr>
              <a:t>丢</a:t>
            </a:r>
            <a:r>
              <a:rPr kumimoji="0" lang="zh-CN" altLang="en-US"/>
              <a:t>失。</a:t>
            </a:r>
          </a:p>
          <a:p>
            <a:pPr defTabSz="911225" eaLnBrk="1" hangingPunct="1"/>
            <a:r>
              <a:rPr kumimoji="0" lang="zh-CN" altLang="en-US"/>
              <a:t>       </a:t>
            </a:r>
            <a:r>
              <a:rPr kumimoji="0" lang="en-US" altLang="zh-CN"/>
              <a:t>4.</a:t>
            </a:r>
            <a:r>
              <a:rPr kumimoji="0" lang="zh-CN" altLang="en-US"/>
              <a:t>互斥</a:t>
            </a:r>
            <a:r>
              <a:rPr kumimoji="0" lang="zh-CN" altLang="en-US">
                <a:ea typeface="华文细黑" panose="02010600040101010101" pitchFamily="2" charset="-122"/>
              </a:rPr>
              <a:t>锁</a:t>
            </a:r>
            <a:r>
              <a:rPr kumimoji="0" lang="zh-CN" altLang="en-US"/>
              <a:t>是</a:t>
            </a:r>
            <a:r>
              <a:rPr kumimoji="0" lang="zh-CN" altLang="en-US">
                <a:ea typeface="华文细黑" panose="02010600040101010101" pitchFamily="2" charset="-122"/>
              </a:rPr>
              <a:t>为</a:t>
            </a:r>
            <a:r>
              <a:rPr kumimoji="0" lang="zh-CN" altLang="en-US"/>
              <a:t>了上</a:t>
            </a:r>
            <a:r>
              <a:rPr kumimoji="0" lang="zh-CN" altLang="en-US">
                <a:ea typeface="华文细黑" panose="02010600040101010101" pitchFamily="2" charset="-122"/>
              </a:rPr>
              <a:t>锁</a:t>
            </a:r>
            <a:r>
              <a:rPr kumimoji="0" lang="zh-CN" altLang="en-US"/>
              <a:t>而</a:t>
            </a:r>
            <a:r>
              <a:rPr kumimoji="0" lang="zh-CN" altLang="en-US">
                <a:ea typeface="华文细黑" panose="02010600040101010101" pitchFamily="2" charset="-122"/>
              </a:rPr>
              <a:t>优</a:t>
            </a:r>
            <a:r>
              <a:rPr kumimoji="0" lang="zh-CN" altLang="en-US"/>
              <a:t>化的，条件</a:t>
            </a:r>
            <a:r>
              <a:rPr kumimoji="0" lang="zh-CN" altLang="en-US">
                <a:ea typeface="华文细黑" panose="02010600040101010101" pitchFamily="2" charset="-122"/>
              </a:rPr>
              <a:t>变</a:t>
            </a:r>
            <a:r>
              <a:rPr kumimoji="0" lang="zh-CN" altLang="en-US"/>
              <a:t>量是</a:t>
            </a:r>
            <a:r>
              <a:rPr kumimoji="0" lang="zh-CN" altLang="en-US">
                <a:ea typeface="华文细黑" panose="02010600040101010101" pitchFamily="2" charset="-122"/>
              </a:rPr>
              <a:t>为</a:t>
            </a:r>
            <a:r>
              <a:rPr kumimoji="0" lang="zh-CN" altLang="en-US"/>
              <a:t>了等待而</a:t>
            </a:r>
            <a:r>
              <a:rPr kumimoji="0" lang="zh-CN" altLang="en-US">
                <a:ea typeface="华文细黑" panose="02010600040101010101" pitchFamily="2" charset="-122"/>
              </a:rPr>
              <a:t>优</a:t>
            </a:r>
            <a:r>
              <a:rPr kumimoji="0" lang="zh-CN" altLang="en-US"/>
              <a:t>化的，信号量即可用于上</a:t>
            </a:r>
            <a:r>
              <a:rPr kumimoji="0" lang="zh-CN" altLang="en-US">
                <a:ea typeface="华文细黑" panose="02010600040101010101" pitchFamily="2" charset="-122"/>
              </a:rPr>
              <a:t>锁</a:t>
            </a:r>
            <a:r>
              <a:rPr kumimoji="0" lang="zh-CN" altLang="en-US"/>
              <a:t>，也可用于等待，因而可能</a:t>
            </a:r>
            <a:r>
              <a:rPr kumimoji="0" lang="zh-CN" altLang="en-US">
                <a:ea typeface="华文细黑" panose="02010600040101010101" pitchFamily="2" charset="-122"/>
              </a:rPr>
              <a:t>导</a:t>
            </a:r>
            <a:r>
              <a:rPr kumimoji="0" lang="zh-CN" altLang="en-US"/>
              <a:t>致更多的开</a:t>
            </a:r>
            <a:r>
              <a:rPr kumimoji="0" lang="zh-CN" altLang="en-US">
                <a:ea typeface="华文细黑" panose="02010600040101010101" pitchFamily="2" charset="-122"/>
              </a:rPr>
              <a:t>销</a:t>
            </a:r>
            <a:r>
              <a:rPr kumimoji="0" lang="zh-CN" altLang="en-US"/>
              <a:t>和更高的复</a:t>
            </a:r>
            <a:r>
              <a:rPr kumimoji="0" lang="zh-CN" altLang="en-US">
                <a:ea typeface="华文细黑" panose="02010600040101010101" pitchFamily="2" charset="-122"/>
              </a:rPr>
              <a:t>杂</a:t>
            </a:r>
            <a:r>
              <a:rPr kumimoji="0" lang="zh-CN" altLang="en-US"/>
              <a:t>性。</a:t>
            </a:r>
          </a:p>
          <a:p>
            <a:pPr defTabSz="911225" eaLnBrk="1" hangingPunct="1"/>
            <a:endParaRPr kumimoji="0" lang="zh-CN" altLang="en-US"/>
          </a:p>
        </p:txBody>
      </p:sp>
      <p:sp>
        <p:nvSpPr>
          <p:cNvPr id="141316" name="灯片编号占位符 3"/>
          <p:cNvSpPr txBox="1">
            <a:spLocks noGrp="1" noChangeArrowheads="1"/>
          </p:cNvSpPr>
          <p:nvPr/>
        </p:nvSpPr>
        <p:spPr bwMode="auto">
          <a:xfrm>
            <a:off x="3822700" y="9459913"/>
            <a:ext cx="29511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9" tIns="0" rIns="19809" bIns="0" anchor="b"/>
          <a:lstStyle>
            <a:lvl1pPr defTabSz="948055">
              <a:spcBef>
                <a:spcPct val="30000"/>
              </a:spcBef>
              <a:defRPr kumimoji="1" sz="1200">
                <a:solidFill>
                  <a:schemeClr val="tx1"/>
                </a:solidFill>
                <a:latin typeface="Times New Roman" panose="02020603050405020304" charset="0"/>
                <a:ea typeface="宋体" panose="02010600030101010101" pitchFamily="2" charset="-122"/>
              </a:defRPr>
            </a:lvl1pPr>
            <a:lvl2pPr marL="742950" indent="-285750" defTabSz="948055">
              <a:spcBef>
                <a:spcPct val="30000"/>
              </a:spcBef>
              <a:defRPr kumimoji="1" sz="1200">
                <a:solidFill>
                  <a:schemeClr val="tx1"/>
                </a:solidFill>
                <a:latin typeface="Times New Roman" panose="02020603050405020304" charset="0"/>
                <a:ea typeface="宋体" panose="02010600030101010101" pitchFamily="2" charset="-122"/>
              </a:defRPr>
            </a:lvl2pPr>
            <a:lvl3pPr marL="1143000" indent="-228600" defTabSz="948055">
              <a:spcBef>
                <a:spcPct val="30000"/>
              </a:spcBef>
              <a:defRPr kumimoji="1" sz="1200">
                <a:solidFill>
                  <a:schemeClr val="tx1"/>
                </a:solidFill>
                <a:latin typeface="Times New Roman" panose="02020603050405020304" charset="0"/>
                <a:ea typeface="宋体" panose="02010600030101010101" pitchFamily="2" charset="-122"/>
              </a:defRPr>
            </a:lvl3pPr>
            <a:lvl4pPr marL="1600200" indent="-228600" defTabSz="948055">
              <a:spcBef>
                <a:spcPct val="30000"/>
              </a:spcBef>
              <a:defRPr kumimoji="1" sz="1200">
                <a:solidFill>
                  <a:schemeClr val="tx1"/>
                </a:solidFill>
                <a:latin typeface="Times New Roman" panose="02020603050405020304" charset="0"/>
                <a:ea typeface="宋体" panose="02010600030101010101" pitchFamily="2" charset="-122"/>
              </a:defRPr>
            </a:lvl4pPr>
            <a:lvl5pPr marL="2057400" indent="-228600" defTabSz="948055">
              <a:spcBef>
                <a:spcPct val="30000"/>
              </a:spcBef>
              <a:defRPr kumimoji="1" sz="1200">
                <a:solidFill>
                  <a:schemeClr val="tx1"/>
                </a:solidFill>
                <a:latin typeface="Times New Roman" panose="02020603050405020304" charset="0"/>
                <a:ea typeface="宋体" panose="02010600030101010101" pitchFamily="2" charset="-122"/>
              </a:defRPr>
            </a:lvl5pPr>
            <a:lvl6pPr marL="25146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pPr algn="r">
              <a:spcBef>
                <a:spcPct val="0"/>
              </a:spcBef>
            </a:pPr>
            <a:fld id="{6830F4AA-D945-40A1-A0A2-BC07D8D1C136}" type="slidenum">
              <a:rPr kumimoji="0" lang="en-US" altLang="zh-CN" sz="1100" b="0" i="1"/>
              <a:t>141</a:t>
            </a:fld>
            <a:endParaRPr kumimoji="0" lang="en-US" altLang="zh-CN" sz="1100" b="0" i="1"/>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xfrm>
            <a:off x="57150" y="735013"/>
            <a:ext cx="6646863" cy="3740150"/>
          </a:xfrm>
        </p:spPr>
      </p:sp>
      <p:sp>
        <p:nvSpPr>
          <p:cNvPr id="144387" name="备注占位符 2"/>
          <p:cNvSpPr>
            <a:spLocks noGrp="1" noChangeArrowheads="1"/>
          </p:cNvSpPr>
          <p:nvPr>
            <p:ph type="body" idx="1"/>
          </p:nvPr>
        </p:nvSpPr>
        <p:spPr>
          <a:xfrm>
            <a:off x="873125" y="4724400"/>
            <a:ext cx="5014913" cy="448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46" tIns="47874" rIns="95746" bIns="47874"/>
          <a:lstStyle/>
          <a:p>
            <a:pPr defTabSz="911225" eaLnBrk="1" hangingPunct="1"/>
            <a:r>
              <a:rPr kumimoji="0" lang="zh-CN" altLang="en-US"/>
              <a:t>尽管如我</a:t>
            </a:r>
            <a:r>
              <a:rPr kumimoji="0" lang="zh-CN" altLang="en-US">
                <a:ea typeface="华文细黑" panose="02010600040101010101" pitchFamily="2" charset="-122"/>
              </a:rPr>
              <a:t>们</a:t>
            </a:r>
            <a:r>
              <a:rPr kumimoji="0" lang="zh-CN" altLang="en-US"/>
              <a:t>上</a:t>
            </a:r>
            <a:r>
              <a:rPr kumimoji="0" lang="zh-CN" altLang="en-US">
                <a:ea typeface="华文细黑" panose="02010600040101010101" pitchFamily="2" charset="-122"/>
              </a:rPr>
              <a:t>边</a:t>
            </a:r>
            <a:r>
              <a:rPr kumimoji="0" lang="zh-CN" altLang="en-US"/>
              <a:t>所看到的，管程提供了一种</a:t>
            </a:r>
            <a:r>
              <a:rPr kumimoji="0" lang="zh-CN" altLang="en-US">
                <a:ea typeface="华文细黑" panose="02010600040101010101" pitchFamily="2" charset="-122"/>
              </a:rPr>
              <a:t>实现</a:t>
            </a:r>
            <a:r>
              <a:rPr kumimoji="0" lang="zh-CN" altLang="en-US"/>
              <a:t>互斥的</a:t>
            </a:r>
            <a:r>
              <a:rPr kumimoji="0" lang="zh-CN" altLang="en-US">
                <a:ea typeface="华文细黑" panose="02010600040101010101" pitchFamily="2" charset="-122"/>
              </a:rPr>
              <a:t>简</a:t>
            </a:r>
            <a:r>
              <a:rPr kumimoji="0" lang="zh-CN" altLang="en-US"/>
              <a:t>便途径，但</a:t>
            </a:r>
            <a:r>
              <a:rPr kumimoji="0" lang="zh-CN" altLang="en-US">
                <a:ea typeface="华文细黑" panose="02010600040101010101" pitchFamily="2" charset="-122"/>
              </a:rPr>
              <a:t>这还</a:t>
            </a:r>
            <a:r>
              <a:rPr kumimoji="0" lang="zh-CN" altLang="en-US"/>
              <a:t>不</a:t>
            </a:r>
            <a:r>
              <a:rPr kumimoji="0" lang="zh-CN" altLang="en-US">
                <a:ea typeface="华文细黑" panose="02010600040101010101" pitchFamily="2" charset="-122"/>
              </a:rPr>
              <a:t>够</a:t>
            </a:r>
            <a:r>
              <a:rPr kumimoji="0" lang="zh-CN" altLang="en-US"/>
              <a:t>。我</a:t>
            </a:r>
            <a:r>
              <a:rPr kumimoji="0" lang="zh-CN" altLang="en-US">
                <a:ea typeface="华文细黑" panose="02010600040101010101" pitchFamily="2" charset="-122"/>
              </a:rPr>
              <a:t>们还</a:t>
            </a:r>
            <a:r>
              <a:rPr kumimoji="0" lang="zh-CN" altLang="en-US"/>
              <a:t>需要一种</a:t>
            </a:r>
            <a:r>
              <a:rPr kumimoji="0" lang="zh-CN" altLang="en-US">
                <a:ea typeface="华文细黑" panose="02010600040101010101" pitchFamily="2" charset="-122"/>
              </a:rPr>
              <a:t>办</a:t>
            </a:r>
            <a:r>
              <a:rPr kumimoji="0" lang="zh-CN" altLang="en-US"/>
              <a:t>法使得</a:t>
            </a:r>
            <a:r>
              <a:rPr kumimoji="0" lang="zh-CN" altLang="en-US">
                <a:ea typeface="华文细黑" panose="02010600040101010101" pitchFamily="2" charset="-122"/>
              </a:rPr>
              <a:t>进</a:t>
            </a:r>
            <a:r>
              <a:rPr kumimoji="0" lang="zh-CN" altLang="en-US"/>
              <a:t>程在无法</a:t>
            </a:r>
            <a:r>
              <a:rPr kumimoji="0" lang="zh-CN" altLang="en-US">
                <a:ea typeface="华文细黑" panose="02010600040101010101" pitchFamily="2" charset="-122"/>
              </a:rPr>
              <a:t>继续</a:t>
            </a:r>
            <a:r>
              <a:rPr kumimoji="0" lang="zh-CN" altLang="en-US"/>
              <a:t>运行</a:t>
            </a:r>
            <a:r>
              <a:rPr kumimoji="0" lang="zh-CN" altLang="en-US">
                <a:ea typeface="华文细黑" panose="02010600040101010101" pitchFamily="2" charset="-122"/>
              </a:rPr>
              <a:t>时</a:t>
            </a:r>
            <a:r>
              <a:rPr kumimoji="0" lang="zh-CN" altLang="en-US"/>
              <a:t>被阻塞。在生</a:t>
            </a:r>
            <a:r>
              <a:rPr kumimoji="0" lang="zh-CN" altLang="en-US">
                <a:ea typeface="华文细黑" panose="02010600040101010101" pitchFamily="2" charset="-122"/>
              </a:rPr>
              <a:t>产</a:t>
            </a:r>
            <a:r>
              <a:rPr kumimoji="0" lang="zh-CN" altLang="en-US"/>
              <a:t>者</a:t>
            </a:r>
            <a:r>
              <a:rPr kumimoji="0" lang="en-US" altLang="zh-CN"/>
              <a:t>-</a:t>
            </a:r>
            <a:r>
              <a:rPr kumimoji="0" lang="zh-CN" altLang="en-US"/>
              <a:t>消</a:t>
            </a:r>
            <a:r>
              <a:rPr kumimoji="0" lang="zh-CN" altLang="en-US">
                <a:ea typeface="华文细黑" panose="02010600040101010101" pitchFamily="2" charset="-122"/>
              </a:rPr>
              <a:t>费</a:t>
            </a:r>
            <a:r>
              <a:rPr kumimoji="0" lang="zh-CN" altLang="en-US"/>
              <a:t>者</a:t>
            </a:r>
            <a:r>
              <a:rPr kumimoji="0" lang="zh-CN" altLang="en-US">
                <a:ea typeface="华文细黑" panose="02010600040101010101" pitchFamily="2" charset="-122"/>
              </a:rPr>
              <a:t>问题</a:t>
            </a:r>
            <a:r>
              <a:rPr kumimoji="0" lang="zh-CN" altLang="en-US"/>
              <a:t>中，很容易将</a:t>
            </a:r>
            <a:r>
              <a:rPr kumimoji="0" lang="zh-CN" altLang="en-US">
                <a:ea typeface="华文细黑" panose="02010600040101010101" pitchFamily="2" charset="-122"/>
              </a:rPr>
              <a:t>针对缓</a:t>
            </a:r>
            <a:r>
              <a:rPr kumimoji="0" lang="zh-CN" altLang="en-US"/>
              <a:t>冲区</a:t>
            </a:r>
            <a:r>
              <a:rPr kumimoji="0" lang="zh-CN" altLang="en-US">
                <a:ea typeface="华文细黑" panose="02010600040101010101" pitchFamily="2" charset="-122"/>
              </a:rPr>
              <a:t>满</a:t>
            </a:r>
            <a:r>
              <a:rPr kumimoji="0" lang="zh-CN" altLang="en-US"/>
              <a:t>和</a:t>
            </a:r>
            <a:r>
              <a:rPr kumimoji="0" lang="zh-CN" altLang="en-US">
                <a:ea typeface="华文细黑" panose="02010600040101010101" pitchFamily="2" charset="-122"/>
              </a:rPr>
              <a:t>缓</a:t>
            </a:r>
            <a:r>
              <a:rPr kumimoji="0" lang="zh-CN" altLang="en-US"/>
              <a:t>冲区空的</a:t>
            </a:r>
            <a:r>
              <a:rPr kumimoji="0" lang="zh-CN" altLang="en-US">
                <a:ea typeface="华文细黑" panose="02010600040101010101" pitchFamily="2" charset="-122"/>
              </a:rPr>
              <a:t>测试</a:t>
            </a:r>
            <a:r>
              <a:rPr kumimoji="0" lang="zh-CN" altLang="en-US"/>
              <a:t>放到管程</a:t>
            </a:r>
            <a:r>
              <a:rPr kumimoji="0" lang="zh-CN" altLang="en-US">
                <a:ea typeface="华文细黑" panose="02010600040101010101" pitchFamily="2" charset="-122"/>
              </a:rPr>
              <a:t>过</a:t>
            </a:r>
            <a:r>
              <a:rPr kumimoji="0" lang="zh-CN" altLang="en-US"/>
              <a:t>程中，但是生</a:t>
            </a:r>
            <a:r>
              <a:rPr kumimoji="0" lang="zh-CN" altLang="en-US">
                <a:ea typeface="华文细黑" panose="02010600040101010101" pitchFamily="2" charset="-122"/>
              </a:rPr>
              <a:t>产</a:t>
            </a:r>
            <a:r>
              <a:rPr kumimoji="0" lang="zh-CN" altLang="en-US"/>
              <a:t>者在</a:t>
            </a:r>
            <a:r>
              <a:rPr kumimoji="0" lang="zh-CN" altLang="en-US">
                <a:ea typeface="华文细黑" panose="02010600040101010101" pitchFamily="2" charset="-122"/>
              </a:rPr>
              <a:t>发现缓</a:t>
            </a:r>
            <a:r>
              <a:rPr kumimoji="0" lang="zh-CN" altLang="en-US"/>
              <a:t>冲区</a:t>
            </a:r>
            <a:r>
              <a:rPr kumimoji="0" lang="zh-CN" altLang="en-US">
                <a:ea typeface="华文细黑" panose="02010600040101010101" pitchFamily="2" charset="-122"/>
              </a:rPr>
              <a:t>满</a:t>
            </a:r>
            <a:r>
              <a:rPr kumimoji="0" lang="zh-CN" altLang="en-US"/>
              <a:t>的</a:t>
            </a:r>
            <a:r>
              <a:rPr kumimoji="0" lang="zh-CN" altLang="en-US">
                <a:ea typeface="华文细黑" panose="02010600040101010101" pitchFamily="2" charset="-122"/>
              </a:rPr>
              <a:t>时</a:t>
            </a:r>
            <a:r>
              <a:rPr kumimoji="0" lang="zh-CN" altLang="en-US"/>
              <a:t>候如何阻塞呢？</a:t>
            </a:r>
          </a:p>
          <a:p>
            <a:pPr defTabSz="911225" eaLnBrk="1" hangingPunct="1"/>
            <a:r>
              <a:rPr kumimoji="0" lang="zh-CN" altLang="en-US"/>
              <a:t>解决的方法是引入条件</a:t>
            </a:r>
            <a:r>
              <a:rPr kumimoji="0" lang="zh-CN" altLang="en-US">
                <a:ea typeface="华文细黑" panose="02010600040101010101" pitchFamily="2" charset="-122"/>
              </a:rPr>
              <a:t>变</a:t>
            </a:r>
            <a:r>
              <a:rPr kumimoji="0" lang="zh-CN" altLang="en-US"/>
              <a:t>量（</a:t>
            </a:r>
            <a:r>
              <a:rPr kumimoji="0" lang="en-US" altLang="zh-CN"/>
              <a:t>condition variables</a:t>
            </a:r>
            <a:r>
              <a:rPr kumimoji="0" lang="zh-CN" altLang="en-US"/>
              <a:t>）以及相关的两个操作：</a:t>
            </a:r>
            <a:r>
              <a:rPr kumimoji="0" lang="en-US" altLang="zh-CN"/>
              <a:t>wait</a:t>
            </a:r>
            <a:r>
              <a:rPr kumimoji="0" lang="zh-CN" altLang="en-US"/>
              <a:t>和</a:t>
            </a:r>
            <a:r>
              <a:rPr kumimoji="0" lang="en-US" altLang="zh-CN"/>
              <a:t>signal</a:t>
            </a:r>
            <a:r>
              <a:rPr kumimoji="0" lang="zh-CN" altLang="en-US"/>
              <a:t>。当一个管程</a:t>
            </a:r>
            <a:r>
              <a:rPr kumimoji="0" lang="zh-CN" altLang="en-US">
                <a:ea typeface="华文细黑" panose="02010600040101010101" pitchFamily="2" charset="-122"/>
              </a:rPr>
              <a:t>过</a:t>
            </a:r>
            <a:r>
              <a:rPr kumimoji="0" lang="zh-CN" altLang="en-US"/>
              <a:t>程</a:t>
            </a:r>
            <a:r>
              <a:rPr kumimoji="0" lang="zh-CN" altLang="en-US">
                <a:ea typeface="华文细黑" panose="02010600040101010101" pitchFamily="2" charset="-122"/>
              </a:rPr>
              <a:t>发现</a:t>
            </a:r>
            <a:r>
              <a:rPr kumimoji="0" lang="zh-CN" altLang="en-US"/>
              <a:t>它无法</a:t>
            </a:r>
            <a:r>
              <a:rPr kumimoji="0" lang="zh-CN" altLang="en-US">
                <a:ea typeface="华文细黑" panose="02010600040101010101" pitchFamily="2" charset="-122"/>
              </a:rPr>
              <a:t>继续</a:t>
            </a:r>
            <a:r>
              <a:rPr kumimoji="0" lang="zh-CN" altLang="en-US"/>
              <a:t>运行</a:t>
            </a:r>
            <a:r>
              <a:rPr kumimoji="0" lang="zh-CN" altLang="en-US">
                <a:ea typeface="华文细黑" panose="02010600040101010101" pitchFamily="2" charset="-122"/>
              </a:rPr>
              <a:t>时</a:t>
            </a:r>
            <a:r>
              <a:rPr kumimoji="0" lang="zh-CN" altLang="en-US"/>
              <a:t>（例如，生</a:t>
            </a:r>
            <a:r>
              <a:rPr kumimoji="0" lang="zh-CN" altLang="en-US">
                <a:ea typeface="华文细黑" panose="02010600040101010101" pitchFamily="2" charset="-122"/>
              </a:rPr>
              <a:t>产</a:t>
            </a:r>
            <a:r>
              <a:rPr kumimoji="0" lang="zh-CN" altLang="en-US"/>
              <a:t>者</a:t>
            </a:r>
            <a:r>
              <a:rPr kumimoji="0" lang="zh-CN" altLang="en-US">
                <a:ea typeface="华文细黑" panose="02010600040101010101" pitchFamily="2" charset="-122"/>
              </a:rPr>
              <a:t>发现缓</a:t>
            </a:r>
            <a:r>
              <a:rPr kumimoji="0" lang="zh-CN" altLang="en-US"/>
              <a:t>冲区</a:t>
            </a:r>
            <a:r>
              <a:rPr kumimoji="0" lang="zh-CN" altLang="en-US">
                <a:ea typeface="华文细黑" panose="02010600040101010101" pitchFamily="2" charset="-122"/>
              </a:rPr>
              <a:t>满</a:t>
            </a:r>
            <a:r>
              <a:rPr kumimoji="0" lang="zh-CN" altLang="en-US"/>
              <a:t>），它会在某个条件</a:t>
            </a:r>
            <a:r>
              <a:rPr kumimoji="0" lang="zh-CN" altLang="en-US">
                <a:ea typeface="华文细黑" panose="02010600040101010101" pitchFamily="2" charset="-122"/>
              </a:rPr>
              <a:t>变</a:t>
            </a:r>
            <a:r>
              <a:rPr kumimoji="0" lang="zh-CN" altLang="en-US"/>
              <a:t> 量上（如</a:t>
            </a:r>
            <a:r>
              <a:rPr kumimoji="0" lang="en-US" altLang="zh-CN"/>
              <a:t>full</a:t>
            </a:r>
            <a:r>
              <a:rPr kumimoji="0" lang="zh-CN" altLang="en-US"/>
              <a:t>）</a:t>
            </a:r>
            <a:r>
              <a:rPr kumimoji="0" lang="zh-CN" altLang="en-US">
                <a:ea typeface="华文细黑" panose="02010600040101010101" pitchFamily="2" charset="-122"/>
              </a:rPr>
              <a:t>执</a:t>
            </a:r>
            <a:r>
              <a:rPr kumimoji="0" lang="zh-CN" altLang="en-US"/>
              <a:t>行</a:t>
            </a:r>
            <a:r>
              <a:rPr kumimoji="0" lang="en-US" altLang="zh-CN"/>
              <a:t>wait</a:t>
            </a:r>
            <a:r>
              <a:rPr kumimoji="0" lang="zh-CN" altLang="en-US"/>
              <a:t>操作。</a:t>
            </a:r>
            <a:r>
              <a:rPr kumimoji="0" lang="zh-CN" altLang="en-US">
                <a:ea typeface="华文细黑" panose="02010600040101010101" pitchFamily="2" charset="-122"/>
              </a:rPr>
              <a:t>该</a:t>
            </a:r>
            <a:r>
              <a:rPr kumimoji="0" lang="zh-CN" altLang="en-US"/>
              <a:t>操作</a:t>
            </a:r>
            <a:r>
              <a:rPr kumimoji="0" lang="zh-CN" altLang="en-US">
                <a:ea typeface="华文细黑" panose="02010600040101010101" pitchFamily="2" charset="-122"/>
              </a:rPr>
              <a:t>导</a:t>
            </a:r>
            <a:r>
              <a:rPr kumimoji="0" lang="zh-CN" altLang="en-US"/>
              <a:t>致</a:t>
            </a:r>
            <a:r>
              <a:rPr kumimoji="0" lang="zh-CN" altLang="en-US">
                <a:ea typeface="华文细黑" panose="02010600040101010101" pitchFamily="2" charset="-122"/>
              </a:rPr>
              <a:t>调</a:t>
            </a:r>
            <a:r>
              <a:rPr kumimoji="0" lang="zh-CN" altLang="en-US"/>
              <a:t>用</a:t>
            </a:r>
            <a:r>
              <a:rPr kumimoji="0" lang="zh-CN" altLang="en-US">
                <a:ea typeface="华文细黑" panose="02010600040101010101" pitchFamily="2" charset="-122"/>
              </a:rPr>
              <a:t>进</a:t>
            </a:r>
            <a:r>
              <a:rPr kumimoji="0" lang="zh-CN" altLang="en-US"/>
              <a:t>程自身阻塞，并且</a:t>
            </a:r>
            <a:r>
              <a:rPr kumimoji="0" lang="zh-CN" altLang="en-US">
                <a:ea typeface="华文细黑" panose="02010600040101010101" pitchFamily="2" charset="-122"/>
              </a:rPr>
              <a:t>还</a:t>
            </a:r>
            <a:r>
              <a:rPr kumimoji="0" lang="zh-CN" altLang="en-US"/>
              <a:t>将另一个以前等在管程之外的</a:t>
            </a:r>
            <a:r>
              <a:rPr kumimoji="0" lang="zh-CN" altLang="en-US">
                <a:ea typeface="华文细黑" panose="02010600040101010101" pitchFamily="2" charset="-122"/>
              </a:rPr>
              <a:t>进</a:t>
            </a:r>
            <a:r>
              <a:rPr kumimoji="0" lang="zh-CN" altLang="en-US"/>
              <a:t>程</a:t>
            </a:r>
            <a:r>
              <a:rPr kumimoji="0" lang="zh-CN" altLang="en-US">
                <a:ea typeface="华文细黑" panose="02010600040101010101" pitchFamily="2" charset="-122"/>
              </a:rPr>
              <a:t>调</a:t>
            </a:r>
            <a:r>
              <a:rPr kumimoji="0" lang="zh-CN" altLang="en-US"/>
              <a:t>入管程。</a:t>
            </a:r>
          </a:p>
          <a:p>
            <a:pPr defTabSz="911225" eaLnBrk="1" hangingPunct="1"/>
            <a:r>
              <a:rPr kumimoji="0" lang="zh-CN" altLang="en-US"/>
              <a:t>另一个</a:t>
            </a:r>
            <a:r>
              <a:rPr kumimoji="0" lang="zh-CN" altLang="en-US">
                <a:ea typeface="华文细黑" panose="02010600040101010101" pitchFamily="2" charset="-122"/>
              </a:rPr>
              <a:t>进</a:t>
            </a:r>
            <a:r>
              <a:rPr kumimoji="0" lang="zh-CN" altLang="en-US"/>
              <a:t>程，比如消</a:t>
            </a:r>
            <a:r>
              <a:rPr kumimoji="0" lang="zh-CN" altLang="en-US">
                <a:ea typeface="华文细黑" panose="02010600040101010101" pitchFamily="2" charset="-122"/>
              </a:rPr>
              <a:t>费</a:t>
            </a:r>
            <a:r>
              <a:rPr kumimoji="0" lang="zh-CN" altLang="en-US"/>
              <a:t>者，可以</a:t>
            </a:r>
            <a:r>
              <a:rPr kumimoji="0" lang="zh-CN" altLang="en-US">
                <a:ea typeface="华文细黑" panose="02010600040101010101" pitchFamily="2" charset="-122"/>
              </a:rPr>
              <a:t>唤</a:t>
            </a:r>
            <a:r>
              <a:rPr kumimoji="0" lang="zh-CN" altLang="en-US"/>
              <a:t>醒正在睡眠的伙伴</a:t>
            </a:r>
            <a:r>
              <a:rPr kumimoji="0" lang="zh-CN" altLang="en-US">
                <a:ea typeface="华文细黑" panose="02010600040101010101" pitchFamily="2" charset="-122"/>
              </a:rPr>
              <a:t>进</a:t>
            </a:r>
            <a:r>
              <a:rPr kumimoji="0" lang="zh-CN" altLang="en-US"/>
              <a:t>程，</a:t>
            </a:r>
            <a:r>
              <a:rPr kumimoji="0" lang="zh-CN" altLang="en-US">
                <a:ea typeface="华文细黑" panose="02010600040101010101" pitchFamily="2" charset="-122"/>
              </a:rPr>
              <a:t>这</a:t>
            </a:r>
            <a:r>
              <a:rPr kumimoji="0" lang="zh-CN" altLang="en-US"/>
              <a:t>可以通</a:t>
            </a:r>
            <a:r>
              <a:rPr kumimoji="0" lang="zh-CN" altLang="en-US">
                <a:ea typeface="华文细黑" panose="02010600040101010101" pitchFamily="2" charset="-122"/>
              </a:rPr>
              <a:t>过对</a:t>
            </a:r>
            <a:r>
              <a:rPr kumimoji="0" lang="zh-CN" altLang="en-US"/>
              <a:t>其伙伴正在等待的一个条件</a:t>
            </a:r>
            <a:r>
              <a:rPr kumimoji="0" lang="zh-CN" altLang="en-US">
                <a:ea typeface="华文细黑" panose="02010600040101010101" pitchFamily="2" charset="-122"/>
              </a:rPr>
              <a:t>变</a:t>
            </a:r>
            <a:r>
              <a:rPr kumimoji="0" lang="zh-CN" altLang="en-US"/>
              <a:t>量</a:t>
            </a:r>
            <a:r>
              <a:rPr kumimoji="0" lang="zh-CN" altLang="en-US">
                <a:ea typeface="华文细黑" panose="02010600040101010101" pitchFamily="2" charset="-122"/>
              </a:rPr>
              <a:t>执</a:t>
            </a:r>
            <a:r>
              <a:rPr kumimoji="0" lang="zh-CN" altLang="en-US"/>
              <a:t>行</a:t>
            </a:r>
            <a:r>
              <a:rPr kumimoji="0" lang="en-US" altLang="zh-CN"/>
              <a:t>signal</a:t>
            </a:r>
            <a:r>
              <a:rPr kumimoji="0" lang="zh-CN" altLang="en-US"/>
              <a:t>完成。</a:t>
            </a:r>
          </a:p>
          <a:p>
            <a:pPr defTabSz="911225" eaLnBrk="1" hangingPunct="1"/>
            <a:endParaRPr kumimoji="0" lang="zh-CN" altLang="en-US"/>
          </a:p>
        </p:txBody>
      </p:sp>
      <p:sp>
        <p:nvSpPr>
          <p:cNvPr id="144388" name="灯片编号占位符 3"/>
          <p:cNvSpPr txBox="1">
            <a:spLocks noGrp="1" noChangeArrowheads="1"/>
          </p:cNvSpPr>
          <p:nvPr/>
        </p:nvSpPr>
        <p:spPr bwMode="auto">
          <a:xfrm>
            <a:off x="3822700" y="9459913"/>
            <a:ext cx="29511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9" tIns="0" rIns="19809" bIns="0" anchor="b"/>
          <a:lstStyle>
            <a:lvl1pPr defTabSz="948055">
              <a:spcBef>
                <a:spcPct val="30000"/>
              </a:spcBef>
              <a:defRPr kumimoji="1" sz="1200">
                <a:solidFill>
                  <a:schemeClr val="tx1"/>
                </a:solidFill>
                <a:latin typeface="Times New Roman" panose="02020603050405020304" charset="0"/>
                <a:ea typeface="宋体" panose="02010600030101010101" pitchFamily="2" charset="-122"/>
              </a:defRPr>
            </a:lvl1pPr>
            <a:lvl2pPr marL="742950" indent="-285750" defTabSz="948055">
              <a:spcBef>
                <a:spcPct val="30000"/>
              </a:spcBef>
              <a:defRPr kumimoji="1" sz="1200">
                <a:solidFill>
                  <a:schemeClr val="tx1"/>
                </a:solidFill>
                <a:latin typeface="Times New Roman" panose="02020603050405020304" charset="0"/>
                <a:ea typeface="宋体" panose="02010600030101010101" pitchFamily="2" charset="-122"/>
              </a:defRPr>
            </a:lvl2pPr>
            <a:lvl3pPr marL="1143000" indent="-228600" defTabSz="948055">
              <a:spcBef>
                <a:spcPct val="30000"/>
              </a:spcBef>
              <a:defRPr kumimoji="1" sz="1200">
                <a:solidFill>
                  <a:schemeClr val="tx1"/>
                </a:solidFill>
                <a:latin typeface="Times New Roman" panose="02020603050405020304" charset="0"/>
                <a:ea typeface="宋体" panose="02010600030101010101" pitchFamily="2" charset="-122"/>
              </a:defRPr>
            </a:lvl3pPr>
            <a:lvl4pPr marL="1600200" indent="-228600" defTabSz="948055">
              <a:spcBef>
                <a:spcPct val="30000"/>
              </a:spcBef>
              <a:defRPr kumimoji="1" sz="1200">
                <a:solidFill>
                  <a:schemeClr val="tx1"/>
                </a:solidFill>
                <a:latin typeface="Times New Roman" panose="02020603050405020304" charset="0"/>
                <a:ea typeface="宋体" panose="02010600030101010101" pitchFamily="2" charset="-122"/>
              </a:defRPr>
            </a:lvl4pPr>
            <a:lvl5pPr marL="2057400" indent="-228600" defTabSz="948055">
              <a:spcBef>
                <a:spcPct val="30000"/>
              </a:spcBef>
              <a:defRPr kumimoji="1" sz="1200">
                <a:solidFill>
                  <a:schemeClr val="tx1"/>
                </a:solidFill>
                <a:latin typeface="Times New Roman" panose="02020603050405020304" charset="0"/>
                <a:ea typeface="宋体" panose="02010600030101010101" pitchFamily="2" charset="-122"/>
              </a:defRPr>
            </a:lvl5pPr>
            <a:lvl6pPr marL="25146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defTabSz="948055"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pPr algn="r">
              <a:spcBef>
                <a:spcPct val="0"/>
              </a:spcBef>
            </a:pPr>
            <a:fld id="{82ABAD85-71E9-4EC0-BAB6-CBD83418179F}" type="slidenum">
              <a:rPr kumimoji="0" lang="en-US" altLang="zh-CN" sz="1100" b="0" i="1"/>
              <a:t>143</a:t>
            </a:fld>
            <a:endParaRPr kumimoji="0" lang="en-US" altLang="zh-CN" sz="1100" b="0" i="1"/>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5.svg"/><Relationship Id="rId18" Type="http://schemas.openxmlformats.org/officeDocument/2006/relationships/image" Target="../media/image18.pn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24.svg"/><Relationship Id="rId5" Type="http://schemas.openxmlformats.org/officeDocument/2006/relationships/image" Target="../media/image21.sv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23.svg"/><Relationship Id="rId1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3" Type="http://schemas.openxmlformats.org/officeDocument/2006/relationships/image" Target="../media/image27.svg"/><Relationship Id="rId7" Type="http://schemas.openxmlformats.org/officeDocument/2006/relationships/image" Target="../media/image31.sv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3" Type="http://schemas.openxmlformats.org/officeDocument/2006/relationships/image" Target="../media/image27.svg"/><Relationship Id="rId7" Type="http://schemas.openxmlformats.org/officeDocument/2006/relationships/image" Target="../media/image31.sv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DCA89C8-85E2-4C8A-8B3D-A93ED34F0AB2}" type="datetime1">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462AC052-222E-47BE-98D6-8807B8073B94}" type="datetime1">
              <a:rPr lang="zh-CN" altLang="en-US" smtClean="0"/>
              <a:t>2023/3/15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457200"/>
          </a:xfrm>
        </p:spPr>
        <p:txBody>
          <a:bodyPr/>
          <a:lstStyle/>
          <a:p>
            <a:r>
              <a:rPr lang="zh-CN" altLang="en-US"/>
              <a:t>单击此处编辑母版标题样式</a:t>
            </a:r>
          </a:p>
        </p:txBody>
      </p:sp>
      <p:sp>
        <p:nvSpPr>
          <p:cNvPr id="3" name="文本占位符 2"/>
          <p:cNvSpPr>
            <a:spLocks noGrp="1"/>
          </p:cNvSpPr>
          <p:nvPr>
            <p:ph type="body" sz="half" idx="1"/>
          </p:nvPr>
        </p:nvSpPr>
        <p:spPr>
          <a:xfrm>
            <a:off x="0" y="457200"/>
            <a:ext cx="599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457200"/>
            <a:ext cx="599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fld id="{F1870C0A-0754-49F8-83DB-8B61FC989FC1}" type="datetime1">
              <a:rPr lang="zh-CN" altLang="en-US" smtClean="0"/>
              <a:t>2023/3/15</a:t>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B9BAFB4-2688-4157-9738-CE80CAB62ABF}" type="slidenum">
              <a:rPr lang="en-US" altLang="zh-CN"/>
              <a:t>‹#›</a:t>
            </a:fld>
            <a:endParaRPr lang="en-US" altLang="zh-CN"/>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页2">
    <p:spTree>
      <p:nvGrpSpPr>
        <p:cNvPr id="1" name=""/>
        <p:cNvGrpSpPr/>
        <p:nvPr/>
      </p:nvGrpSpPr>
      <p:grpSpPr>
        <a:xfrm>
          <a:off x="0" y="0"/>
          <a:ext cx="0" cy="0"/>
          <a:chOff x="0" y="0"/>
          <a:chExt cx="0" cy="0"/>
        </a:xfrm>
      </p:grpSpPr>
      <p:sp>
        <p:nvSpPr>
          <p:cNvPr id="9" name="内容占位符 2"/>
          <p:cNvSpPr>
            <a:spLocks noGrp="1"/>
          </p:cNvSpPr>
          <p:nvPr>
            <p:ph idx="1"/>
          </p:nvPr>
        </p:nvSpPr>
        <p:spPr>
          <a:xfrm>
            <a:off x="838200" y="1268759"/>
            <a:ext cx="10515600" cy="4908203"/>
          </a:xfrm>
          <a:prstGeom prst="rect">
            <a:avLst/>
          </a:prstGeom>
        </p:spPr>
        <p:txBody>
          <a:bodyPr/>
          <a:lstStyle>
            <a:lvl1pPr marL="0" indent="0">
              <a:lnSpc>
                <a:spcPct val="150000"/>
              </a:lnSpc>
              <a:spcBef>
                <a:spcPts val="0"/>
              </a:spcBef>
              <a:buClr>
                <a:srgbClr val="0078B4"/>
              </a:buClr>
              <a:buFont typeface="Wingdings" panose="05000000000000000000" charset="0"/>
              <a:buChar char="Ø"/>
              <a:defRPr sz="2000">
                <a:solidFill>
                  <a:srgbClr val="666666"/>
                </a:solidFill>
                <a:latin typeface="Times New Roman" panose="02020603050405020304" charset="0"/>
              </a:defRPr>
            </a:lvl1pPr>
            <a:lvl2pPr marL="431800" indent="-288290" eaLnBrk="1" fontAlgn="auto" latinLnBrk="0" hangingPunct="1">
              <a:lnSpc>
                <a:spcPct val="150000"/>
              </a:lnSpc>
              <a:spcBef>
                <a:spcPts val="0"/>
              </a:spcBef>
              <a:buClr>
                <a:srgbClr val="0078B4"/>
              </a:buClr>
              <a:buFont typeface="Wingdings" panose="05000000000000000000" pitchFamily="2" charset="2"/>
              <a:buChar char="l"/>
              <a:defRPr sz="1800">
                <a:solidFill>
                  <a:srgbClr val="666666"/>
                </a:solidFill>
                <a:latin typeface="Times New Roman" panose="02020603050405020304" charset="0"/>
              </a:defRPr>
            </a:lvl2pPr>
            <a:lvl3pPr marL="647700" indent="-288290" eaLnBrk="1" fontAlgn="auto" latinLnBrk="0" hangingPunct="1">
              <a:lnSpc>
                <a:spcPct val="150000"/>
              </a:lnSpc>
              <a:spcBef>
                <a:spcPts val="600"/>
              </a:spcBef>
              <a:buClr>
                <a:srgbClr val="0078B4"/>
              </a:buClr>
              <a:buFont typeface="Wingdings" panose="05000000000000000000" charset="0"/>
              <a:buChar char="ü"/>
              <a:defRPr sz="1600">
                <a:solidFill>
                  <a:srgbClr val="666666"/>
                </a:solidFill>
                <a:latin typeface="Times New Roman" panose="02020603050405020304" charset="0"/>
              </a:defRPr>
            </a:lvl3pPr>
            <a:lvl4pPr marL="899795" indent="-179705">
              <a:lnSpc>
                <a:spcPts val="1400"/>
              </a:lnSpc>
              <a:spcBef>
                <a:spcPts val="800"/>
              </a:spcBef>
              <a:buClr>
                <a:srgbClr val="0096C8"/>
              </a:buClr>
              <a:buFont typeface="Wingdings" panose="05000000000000000000" pitchFamily="2" charset="2"/>
              <a:buChar char="l"/>
              <a:defRPr sz="1200">
                <a:solidFill>
                  <a:srgbClr val="666666"/>
                </a:solidFill>
              </a:defRPr>
            </a:lvl4pPr>
            <a:lvl5pPr marL="1259840" indent="-179705">
              <a:lnSpc>
                <a:spcPts val="1400"/>
              </a:lnSpc>
              <a:spcBef>
                <a:spcPts val="800"/>
              </a:spcBef>
              <a:buClr>
                <a:srgbClr val="0096C8"/>
              </a:buClr>
              <a:buFont typeface="Wingdings" panose="05000000000000000000" pitchFamily="2" charset="2"/>
              <a:buChar char="n"/>
              <a:defRPr sz="1200">
                <a:solidFill>
                  <a:srgbClr val="666666"/>
                </a:solidFill>
              </a:defRPr>
            </a:lvl5pPr>
          </a:lstStyle>
          <a:p>
            <a:pPr lvl="0"/>
            <a:r>
              <a:rPr lang="zh-CN" altLang="en-US" dirty="0"/>
              <a:t>单击此处编辑母版文本样式</a:t>
            </a:r>
          </a:p>
          <a:p>
            <a:pPr lvl="1"/>
            <a:r>
              <a:rPr lang="zh-CN" altLang="en-US" dirty="0"/>
              <a:t>二级</a:t>
            </a:r>
          </a:p>
          <a:p>
            <a:pPr lvl="2"/>
            <a:endParaRPr lang="zh-CN" altLang="en-US" dirty="0"/>
          </a:p>
          <a:p>
            <a:pPr lvl="2"/>
            <a:endParaRPr lang="zh-CN" altLang="en-US" dirty="0"/>
          </a:p>
        </p:txBody>
      </p:sp>
      <p:sp>
        <p:nvSpPr>
          <p:cNvPr id="7" name="矩形 6"/>
          <p:cNvSpPr/>
          <p:nvPr userDrawn="1"/>
        </p:nvSpPr>
        <p:spPr>
          <a:xfrm>
            <a:off x="0" y="1"/>
            <a:ext cx="12192000" cy="8640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hasCustomPrompt="1"/>
          </p:nvPr>
        </p:nvSpPr>
        <p:spPr>
          <a:xfrm>
            <a:off x="346453" y="162000"/>
            <a:ext cx="9339094" cy="540000"/>
          </a:xfrm>
          <a:prstGeom prst="rect">
            <a:avLst/>
          </a:prstGeom>
        </p:spPr>
        <p:txBody>
          <a:bodyPr anchor="ctr"/>
          <a:lstStyle>
            <a:lvl1pPr>
              <a:lnSpc>
                <a:spcPct val="100000"/>
              </a:lnSpc>
              <a:defRPr sz="2800" b="1">
                <a:solidFill>
                  <a:srgbClr val="0078B4"/>
                </a:solidFill>
              </a:defRPr>
            </a:lvl1pPr>
          </a:lstStyle>
          <a:p>
            <a:r>
              <a:rPr lang="zh-CN" altLang="en-US" dirty="0"/>
              <a:t>单击此处编辑标题</a:t>
            </a:r>
          </a:p>
        </p:txBody>
      </p:sp>
      <p:sp>
        <p:nvSpPr>
          <p:cNvPr id="10" name="矩形 9"/>
          <p:cNvSpPr/>
          <p:nvPr userDrawn="1"/>
        </p:nvSpPr>
        <p:spPr>
          <a:xfrm>
            <a:off x="0" y="0"/>
            <a:ext cx="58189" cy="8640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图片占位符 4"/>
          <p:cNvSpPr>
            <a:spLocks noGrp="1"/>
          </p:cNvSpPr>
          <p:nvPr>
            <p:ph type="pic" sz="quarter" idx="10" hasCustomPrompt="1"/>
          </p:nvPr>
        </p:nvSpPr>
        <p:spPr>
          <a:xfrm>
            <a:off x="9790322" y="163246"/>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3" name="文本框 12"/>
          <p:cNvSpPr txBox="1"/>
          <p:nvPr userDrawn="1"/>
        </p:nvSpPr>
        <p:spPr>
          <a:xfrm>
            <a:off x="12192000" y="162000"/>
            <a:ext cx="1359860" cy="707886"/>
          </a:xfrm>
          <a:prstGeom prst="rect">
            <a:avLst/>
          </a:prstGeom>
          <a:noFill/>
        </p:spPr>
        <p:txBody>
          <a:bodyPr wrap="square" rtlCol="0">
            <a:spAutoFit/>
          </a:bodyPr>
          <a:lstStyle/>
          <a:p>
            <a:pPr algn="l"/>
            <a:r>
              <a:rPr lang="zh-CN" altLang="en-US" sz="1000" b="0" i="0" dirty="0">
                <a:solidFill>
                  <a:srgbClr val="666666"/>
                </a:solidFill>
              </a:rPr>
              <a:t>标题文本：微软雅黑，</a:t>
            </a:r>
            <a:r>
              <a:rPr lang="en-US" altLang="zh-CN" sz="1000" b="0" i="0" dirty="0">
                <a:solidFill>
                  <a:srgbClr val="666666"/>
                </a:solidFill>
              </a:rPr>
              <a:t>28</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16" name="文本框 15"/>
          <p:cNvSpPr txBox="1"/>
          <p:nvPr userDrawn="1"/>
        </p:nvSpPr>
        <p:spPr>
          <a:xfrm>
            <a:off x="9790322" y="-287708"/>
            <a:ext cx="2160000" cy="246221"/>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7" name="文本框 16"/>
          <p:cNvSpPr txBox="1"/>
          <p:nvPr userDrawn="1"/>
        </p:nvSpPr>
        <p:spPr>
          <a:xfrm>
            <a:off x="12192000" y="1268759"/>
            <a:ext cx="1359860" cy="2862322"/>
          </a:xfrm>
          <a:prstGeom prst="rect">
            <a:avLst/>
          </a:prstGeom>
          <a:noFill/>
        </p:spPr>
        <p:txBody>
          <a:bodyPr wrap="square" rtlCol="0">
            <a:spAutoFit/>
          </a:bodyPr>
          <a:lstStyle/>
          <a:p>
            <a:pPr algn="l"/>
            <a:r>
              <a:rPr lang="zh-CN" altLang="en-US" sz="1000" b="0" i="0" dirty="0">
                <a:solidFill>
                  <a:srgbClr val="666666"/>
                </a:solidFill>
              </a:rPr>
              <a:t>正文一级：微软雅黑，</a:t>
            </a:r>
            <a:r>
              <a:rPr lang="en-US" altLang="zh-CN" sz="1000" b="0" i="0" dirty="0">
                <a:solidFill>
                  <a:srgbClr val="666666"/>
                </a:solidFill>
              </a:rPr>
              <a:t>16</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algn="l"/>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正文次级：微软雅黑，</a:t>
            </a:r>
            <a:r>
              <a:rPr lang="en-US" altLang="zh-CN" sz="1000" b="0" i="0" dirty="0">
                <a:solidFill>
                  <a:srgbClr val="666666"/>
                </a:solidFill>
              </a:rPr>
              <a:t>14</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图片：清晰度高，等比缩放，不要拉伸</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配色：可从左边色块吸取，尽量避免饱和度过高</a:t>
            </a:r>
            <a:endParaRPr lang="en-US" altLang="zh-CN" sz="1000" b="0" i="0" dirty="0">
              <a:solidFill>
                <a:srgbClr val="6666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grpSp>
        <p:nvGrpSpPr>
          <p:cNvPr id="8" name="组合 7"/>
          <p:cNvGrpSpPr/>
          <p:nvPr userDrawn="1"/>
        </p:nvGrpSpPr>
        <p:grpSpPr>
          <a:xfrm>
            <a:off x="7700788" y="2391131"/>
            <a:ext cx="4491212" cy="4466869"/>
            <a:chOff x="6353175" y="1071683"/>
            <a:chExt cx="5941996" cy="5909790"/>
          </a:xfrm>
          <a:solidFill>
            <a:schemeClr val="bg1">
              <a:lumMod val="75000"/>
              <a:alpha val="50000"/>
            </a:schemeClr>
          </a:solidFill>
        </p:grpSpPr>
        <p:pic>
          <p:nvPicPr>
            <p:cNvPr id="9" name="图形 8"/>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1" name="图形 10"/>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 name="图形 12"/>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5" name="图形 14"/>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7" name="图形 16"/>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8" name="图形 17"/>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9" name="组合 18"/>
            <p:cNvGrpSpPr/>
            <p:nvPr userDrawn="1"/>
          </p:nvGrpSpPr>
          <p:grpSpPr>
            <a:xfrm>
              <a:off x="6353175" y="1071683"/>
              <a:ext cx="5941996" cy="5909790"/>
              <a:chOff x="3776558" y="-12472"/>
              <a:chExt cx="5235081" cy="5206706"/>
            </a:xfrm>
            <a:grpFill/>
          </p:grpSpPr>
          <p:sp>
            <p:nvSpPr>
              <p:cNvPr id="29"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0"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1"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2"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3"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4"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5"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6"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20" name="图形 19"/>
            <p:cNvPicPr>
              <a:picLocks noChangeAspect="1"/>
            </p:cNvPicPr>
            <p:nvPr userDrawn="1"/>
          </p:nvPicPr>
          <p:blipFill>
            <a:blip r:embed="rId14" cstate="print">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21" name="图形 20"/>
            <p:cNvPicPr>
              <a:picLocks noChangeAspect="1"/>
            </p:cNvPicPr>
            <p:nvPr userDrawn="1"/>
          </p:nvPicPr>
          <p:blipFill>
            <a:blip r:embed="rId15" cstate="print">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22" name="图形 21"/>
            <p:cNvPicPr>
              <a:picLocks noChangeAspect="1"/>
            </p:cNvPicPr>
            <p:nvPr userDrawn="1"/>
          </p:nvPicPr>
          <p:blipFill>
            <a:blip r:embed="rId16" cstate="print">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23" name="图形 22"/>
            <p:cNvPicPr>
              <a:picLocks noChangeAspect="1"/>
            </p:cNvPicPr>
            <p:nvPr userDrawn="1"/>
          </p:nvPicPr>
          <p:blipFill>
            <a:blip r:embed="rId17" cstate="print">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24" name="图形 23"/>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25" name="图形 24"/>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26" name="图形 25"/>
            <p:cNvPicPr>
              <a:picLocks noChangeAspect="1"/>
            </p:cNvPicPr>
            <p:nvPr userDrawn="1"/>
          </p:nvPicPr>
          <p:blipFill>
            <a:blip r:embed="rId18" cstate="print">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27" name="图形 26"/>
            <p:cNvPicPr>
              <a:picLocks noChangeAspect="1"/>
            </p:cNvPicPr>
            <p:nvPr userDrawn="1"/>
          </p:nvPicPr>
          <p:blipFill>
            <a:blip r:embed="rId19" cstate="print">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28" name="图形 27"/>
            <p:cNvPicPr>
              <a:picLocks noChangeAspect="1"/>
            </p:cNvPicPr>
            <p:nvPr userDrawn="1"/>
          </p:nvPicPr>
          <p:blipFill>
            <a:blip r:embed="rId15" cstate="print">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cxnSp>
        <p:nvCxnSpPr>
          <p:cNvPr id="16" name="直接连接符 15"/>
          <p:cNvCxnSpPr/>
          <p:nvPr userDrawn="1"/>
        </p:nvCxnSpPr>
        <p:spPr>
          <a:xfrm flipV="1">
            <a:off x="2711451" y="812727"/>
            <a:ext cx="0" cy="6045273"/>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16200000">
            <a:off x="2358354" y="353097"/>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2" name="标题 1"/>
          <p:cNvSpPr txBox="1"/>
          <p:nvPr userDrawn="1"/>
        </p:nvSpPr>
        <p:spPr>
          <a:xfrm>
            <a:off x="2889250" y="706195"/>
            <a:ext cx="1021542"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sz="2800" dirty="0">
                <a:solidFill>
                  <a:srgbClr val="0078B4"/>
                </a:solidFill>
              </a:rPr>
              <a:t>目 录</a:t>
            </a:r>
          </a:p>
        </p:txBody>
      </p:sp>
      <p:sp>
        <p:nvSpPr>
          <p:cNvPr id="14" name="文本占位符 13"/>
          <p:cNvSpPr>
            <a:spLocks noGrp="1"/>
          </p:cNvSpPr>
          <p:nvPr userDrawn="1">
            <p:ph type="body" sz="quarter" idx="10" hasCustomPrompt="1"/>
          </p:nvPr>
        </p:nvSpPr>
        <p:spPr>
          <a:xfrm>
            <a:off x="2942706" y="1663700"/>
            <a:ext cx="6360128" cy="4403725"/>
          </a:xfrm>
          <a:prstGeom prst="rect">
            <a:avLst/>
          </a:prstGeom>
        </p:spPr>
        <p:txBody>
          <a:bodyPr/>
          <a:lstStyle>
            <a:lvl1pPr marL="0" indent="0">
              <a:lnSpc>
                <a:spcPct val="150000"/>
              </a:lnSpc>
              <a:buFontTx/>
              <a:buNone/>
              <a:defRPr sz="2000" b="1">
                <a:solidFill>
                  <a:schemeClr val="bg2">
                    <a:lumMod val="25000"/>
                  </a:schemeClr>
                </a:solidFill>
                <a:latin typeface="+mj-lt"/>
              </a:defRPr>
            </a:lvl1pPr>
          </a:lstStyle>
          <a:p>
            <a:pPr lvl="0"/>
            <a:r>
              <a:rPr lang="zh-CN" altLang="en-US" dirty="0"/>
              <a:t>单击此处编辑目录文本</a:t>
            </a:r>
            <a:endParaRPr lang="en-US" altLang="zh-CN" dirty="0"/>
          </a:p>
          <a:p>
            <a:pPr marL="0" marR="0" lvl="0" indent="0" algn="l" defTabSz="914400" rtl="0" eaLnBrk="1" fontAlgn="auto" latinLnBrk="0" hangingPunct="1">
              <a:lnSpc>
                <a:spcPct val="150000"/>
              </a:lnSpc>
              <a:spcBef>
                <a:spcPts val="1000"/>
              </a:spcBef>
              <a:spcAft>
                <a:spcPts val="0"/>
              </a:spcAft>
              <a:buClrTx/>
              <a:buSzTx/>
              <a:buFontTx/>
              <a:buNone/>
              <a:defRPr/>
            </a:pPr>
            <a:r>
              <a:rPr lang="zh-CN" altLang="en-US" dirty="0"/>
              <a:t>单击此处编辑目录文本</a:t>
            </a:r>
          </a:p>
        </p:txBody>
      </p:sp>
      <p:sp>
        <p:nvSpPr>
          <p:cNvPr id="7" name="文本框 6"/>
          <p:cNvSpPr txBox="1"/>
          <p:nvPr userDrawn="1"/>
        </p:nvSpPr>
        <p:spPr>
          <a:xfrm>
            <a:off x="2889249" y="1217784"/>
            <a:ext cx="1196109" cy="338554"/>
          </a:xfrm>
          <a:prstGeom prst="rect">
            <a:avLst/>
          </a:prstGeom>
          <a:noFill/>
        </p:spPr>
        <p:txBody>
          <a:bodyPr wrap="square">
            <a:spAutoFit/>
          </a:bodyPr>
          <a:lstStyle/>
          <a:p>
            <a:r>
              <a:rPr lang="en-US" altLang="zh-CN" sz="1600" dirty="0">
                <a:solidFill>
                  <a:srgbClr val="0078B4"/>
                </a:solidFill>
                <a:latin typeface="+mj-lt"/>
              </a:rPr>
              <a:t>Contents</a:t>
            </a:r>
            <a:endParaRPr lang="zh-CN" altLang="en-US" sz="1600" dirty="0">
              <a:solidFill>
                <a:srgbClr val="0078B4"/>
              </a:solidFill>
            </a:endParaRPr>
          </a:p>
        </p:txBody>
      </p:sp>
      <p:sp>
        <p:nvSpPr>
          <p:cNvPr id="150" name="图片占位符 4"/>
          <p:cNvSpPr>
            <a:spLocks noGrp="1"/>
          </p:cNvSpPr>
          <p:nvPr>
            <p:ph type="pic" sz="quarter" idx="12"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51" name="文本框 150"/>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52" name="文本框 151"/>
          <p:cNvSpPr txBox="1"/>
          <p:nvPr userDrawn="1"/>
        </p:nvSpPr>
        <p:spPr>
          <a:xfrm>
            <a:off x="12192000" y="1663700"/>
            <a:ext cx="1359860" cy="707886"/>
          </a:xfrm>
          <a:prstGeom prst="rect">
            <a:avLst/>
          </a:prstGeom>
          <a:noFill/>
        </p:spPr>
        <p:txBody>
          <a:bodyPr wrap="square" rtlCol="0">
            <a:spAutoFit/>
          </a:bodyPr>
          <a:lstStyle/>
          <a:p>
            <a:pPr algn="l"/>
            <a:r>
              <a:rPr lang="zh-CN" altLang="en-US" sz="1000" b="0" i="0" dirty="0">
                <a:solidFill>
                  <a:srgbClr val="666666"/>
                </a:solidFill>
              </a:rPr>
              <a:t>目录文本：微软雅黑，</a:t>
            </a:r>
            <a:r>
              <a:rPr lang="en-US" altLang="zh-CN" sz="1000" b="0" i="0" dirty="0">
                <a:solidFill>
                  <a:srgbClr val="666666"/>
                </a:solidFill>
              </a:rPr>
              <a:t>20</a:t>
            </a:r>
            <a:r>
              <a:rPr lang="zh-CN" altLang="en-US" sz="1000" b="0" i="0" dirty="0">
                <a:solidFill>
                  <a:srgbClr val="666666"/>
                </a:solidFill>
              </a:rPr>
              <a:t>号，加粗，</a:t>
            </a:r>
            <a:r>
              <a:rPr lang="en-US" altLang="zh-CN" sz="1000" b="0" i="0" dirty="0">
                <a:solidFill>
                  <a:srgbClr val="666666"/>
                </a:solidFill>
              </a:rPr>
              <a:t>1.5</a:t>
            </a:r>
            <a:r>
              <a:rPr lang="zh-CN" altLang="en-US" sz="1000" b="0" i="0" dirty="0">
                <a:solidFill>
                  <a:srgbClr val="666666"/>
                </a:solidFill>
              </a:rPr>
              <a:t>倍行距，过多缩小行距，过少扩大行距</a:t>
            </a:r>
            <a:endParaRPr lang="en-US" altLang="zh-CN" sz="1000" b="0" i="0" dirty="0">
              <a:solidFill>
                <a:srgbClr val="666666"/>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首页">
    <p:spTree>
      <p:nvGrpSpPr>
        <p:cNvPr id="1" name=""/>
        <p:cNvGrpSpPr/>
        <p:nvPr/>
      </p:nvGrpSpPr>
      <p:grpSpPr>
        <a:xfrm>
          <a:off x="0" y="0"/>
          <a:ext cx="0" cy="0"/>
          <a:chOff x="0" y="0"/>
          <a:chExt cx="0" cy="0"/>
        </a:xfrm>
      </p:grpSpPr>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14" cstate="print">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5" cstate="print">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16" cstate="print">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17" cstate="print">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18" cstate="print">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9" cstate="print">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5" cstate="print">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sp>
        <p:nvSpPr>
          <p:cNvPr id="2" name="标题 1"/>
          <p:cNvSpPr>
            <a:spLocks noGrp="1"/>
          </p:cNvSpPr>
          <p:nvPr>
            <p:ph type="ctrTitle" hasCustomPrompt="1"/>
          </p:nvPr>
        </p:nvSpPr>
        <p:spPr>
          <a:xfrm>
            <a:off x="1090054" y="3210508"/>
            <a:ext cx="7767010" cy="659595"/>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08974"/>
            <a:ext cx="7748465" cy="955681"/>
          </a:xfrm>
          <a:prstGeom prst="rect">
            <a:avLst/>
          </a:prstGeom>
        </p:spPr>
        <p:txBody>
          <a:bodyPr/>
          <a:lstStyle>
            <a:lvl1pPr marL="0" indent="0" algn="l">
              <a:lnSpc>
                <a:spcPct val="150000"/>
              </a:lnSpc>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269" name="图片占位符 4"/>
          <p:cNvSpPr>
            <a:spLocks noGrp="1"/>
          </p:cNvSpPr>
          <p:nvPr>
            <p:ph type="pic" sz="quarter" idx="10"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270" name="文本框 269"/>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271" name="文本框 270"/>
          <p:cNvSpPr txBox="1"/>
          <p:nvPr userDrawn="1"/>
        </p:nvSpPr>
        <p:spPr>
          <a:xfrm>
            <a:off x="12192000" y="3205582"/>
            <a:ext cx="1359860" cy="707886"/>
          </a:xfrm>
          <a:prstGeom prst="rect">
            <a:avLst/>
          </a:prstGeom>
          <a:noFill/>
        </p:spPr>
        <p:txBody>
          <a:bodyPr wrap="square" rtlCol="0">
            <a:spAutoFit/>
          </a:bodyPr>
          <a:lstStyle/>
          <a:p>
            <a:pPr algn="l"/>
            <a:r>
              <a:rPr lang="zh-CN" altLang="en-US" sz="1000" b="0" i="0" dirty="0">
                <a:solidFill>
                  <a:srgbClr val="666666"/>
                </a:solidFill>
              </a:rPr>
              <a:t>主标题：微软雅黑，</a:t>
            </a:r>
            <a:r>
              <a:rPr lang="en-US" altLang="zh-CN" sz="1000" b="0" i="0" dirty="0">
                <a:solidFill>
                  <a:srgbClr val="666666"/>
                </a:solidFill>
              </a:rPr>
              <a:t>36</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273" name="文本框 272"/>
          <p:cNvSpPr txBox="1"/>
          <p:nvPr userDrawn="1"/>
        </p:nvSpPr>
        <p:spPr>
          <a:xfrm>
            <a:off x="12192000" y="4206342"/>
            <a:ext cx="1359860" cy="400110"/>
          </a:xfrm>
          <a:prstGeom prst="rect">
            <a:avLst/>
          </a:prstGeom>
          <a:noFill/>
        </p:spPr>
        <p:txBody>
          <a:bodyPr wrap="square" rtlCol="0">
            <a:spAutoFit/>
          </a:bodyPr>
          <a:lstStyle/>
          <a:p>
            <a:pPr algn="l"/>
            <a:r>
              <a:rPr lang="zh-CN" altLang="en-US" sz="1000" b="0" i="0" dirty="0">
                <a:solidFill>
                  <a:srgbClr val="666666"/>
                </a:solidFill>
              </a:rPr>
              <a:t>副标题：微软雅黑，</a:t>
            </a:r>
            <a:r>
              <a:rPr lang="en-US" altLang="zh-CN" sz="1000" b="0" i="0" dirty="0">
                <a:solidFill>
                  <a:srgbClr val="666666"/>
                </a:solidFill>
              </a:rPr>
              <a:t>20</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a:t>
            </a:r>
            <a:endParaRPr lang="en-US" altLang="zh-CN" sz="1000" b="0" i="0" dirty="0">
              <a:solidFill>
                <a:srgbClr val="666666"/>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grpSp>
        <p:nvGrpSpPr>
          <p:cNvPr id="3" name="组合 2"/>
          <p:cNvGrpSpPr/>
          <p:nvPr userDrawn="1"/>
        </p:nvGrpSpPr>
        <p:grpSpPr>
          <a:xfrm>
            <a:off x="7700788" y="2391131"/>
            <a:ext cx="4491212" cy="4466869"/>
            <a:chOff x="6353175" y="1071683"/>
            <a:chExt cx="5941996" cy="5909790"/>
          </a:xfrm>
          <a:solidFill>
            <a:schemeClr val="bg1">
              <a:lumMod val="75000"/>
              <a:alpha val="50000"/>
            </a:schemeClr>
          </a:solidFill>
        </p:grpSpPr>
        <p:pic>
          <p:nvPicPr>
            <p:cNvPr id="4" name="图形 3"/>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5" name="图形 4"/>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6" name="图形 5"/>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7" name="图形 6"/>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8" name="图形 7"/>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9" name="图形 8"/>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0" name="组合 9"/>
            <p:cNvGrpSpPr/>
            <p:nvPr userDrawn="1"/>
          </p:nvGrpSpPr>
          <p:grpSpPr>
            <a:xfrm>
              <a:off x="6353175" y="1071683"/>
              <a:ext cx="5941996" cy="5909790"/>
              <a:chOff x="3776558" y="-12472"/>
              <a:chExt cx="5235081" cy="5206706"/>
            </a:xfrm>
            <a:grpFill/>
          </p:grpSpPr>
          <p:sp>
            <p:nvSpPr>
              <p:cNvPr id="20"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1" name="图形 10"/>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2" name="图形 11"/>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 name="图形 12"/>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 name="图形 13"/>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5" name="图形 14"/>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6" name="图形 15"/>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7" name="图形 16"/>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8" name="图形 17"/>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9" name="图形 18"/>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cxnSp>
        <p:nvCxnSpPr>
          <p:cNvPr id="140" name="直接连接符 139"/>
          <p:cNvCxnSpPr/>
          <p:nvPr userDrawn="1"/>
        </p:nvCxnSpPr>
        <p:spPr>
          <a:xfrm>
            <a:off x="2276033" y="3684233"/>
            <a:ext cx="1969030"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nvCxnSpPr>
        <p:spPr>
          <a:xfrm>
            <a:off x="4326474" y="3684233"/>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42" name="文本框 141"/>
          <p:cNvSpPr txBox="1"/>
          <p:nvPr userDrawn="1"/>
        </p:nvSpPr>
        <p:spPr>
          <a:xfrm>
            <a:off x="2276034" y="2938561"/>
            <a:ext cx="1969030" cy="646331"/>
          </a:xfrm>
          <a:prstGeom prst="rect">
            <a:avLst/>
          </a:prstGeom>
          <a:noFill/>
        </p:spPr>
        <p:txBody>
          <a:bodyPr wrap="square" rtlCol="0">
            <a:spAutoFit/>
          </a:bodyPr>
          <a:lstStyle/>
          <a:p>
            <a:pPr algn="ctr"/>
            <a:r>
              <a:rPr lang="zh-CN" altLang="en-US" sz="3600" b="1" dirty="0">
                <a:solidFill>
                  <a:srgbClr val="666666"/>
                </a:solidFill>
              </a:rPr>
              <a:t>谢 谢</a:t>
            </a:r>
          </a:p>
        </p:txBody>
      </p:sp>
      <p:sp>
        <p:nvSpPr>
          <p:cNvPr id="143" name="文本框 142"/>
          <p:cNvSpPr txBox="1"/>
          <p:nvPr userDrawn="1"/>
        </p:nvSpPr>
        <p:spPr>
          <a:xfrm>
            <a:off x="2276034" y="3779082"/>
            <a:ext cx="1969030" cy="461665"/>
          </a:xfrm>
          <a:prstGeom prst="rect">
            <a:avLst/>
          </a:prstGeom>
          <a:noFill/>
        </p:spPr>
        <p:txBody>
          <a:bodyPr wrap="square" rtlCol="0">
            <a:spAutoFit/>
          </a:bodyPr>
          <a:lstStyle/>
          <a:p>
            <a:pPr algn="ctr"/>
            <a:r>
              <a:rPr lang="en-US" altLang="zh-CN" sz="2400" b="0" i="0" dirty="0">
                <a:solidFill>
                  <a:srgbClr val="666666"/>
                </a:solidFill>
              </a:rPr>
              <a:t>Thank you</a:t>
            </a:r>
          </a:p>
        </p:txBody>
      </p:sp>
      <p:sp>
        <p:nvSpPr>
          <p:cNvPr id="145" name="图片占位符 4"/>
          <p:cNvSpPr>
            <a:spLocks noGrp="1"/>
          </p:cNvSpPr>
          <p:nvPr>
            <p:ph type="pic" sz="quarter" idx="10"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46" name="文本框 145"/>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二级目录">
    <p:spTree>
      <p:nvGrpSpPr>
        <p:cNvPr id="1" name=""/>
        <p:cNvGrpSpPr/>
        <p:nvPr/>
      </p:nvGrpSpPr>
      <p:grpSpPr>
        <a:xfrm>
          <a:off x="0" y="0"/>
          <a:ext cx="0" cy="0"/>
          <a:chOff x="0" y="0"/>
          <a:chExt cx="0" cy="0"/>
        </a:xfrm>
      </p:grpSpPr>
      <p:grpSp>
        <p:nvGrpSpPr>
          <p:cNvPr id="5" name="组合 4"/>
          <p:cNvGrpSpPr/>
          <p:nvPr userDrawn="1"/>
        </p:nvGrpSpPr>
        <p:grpSpPr>
          <a:xfrm>
            <a:off x="7700788" y="2391131"/>
            <a:ext cx="4491212" cy="4466869"/>
            <a:chOff x="6353175" y="1071683"/>
            <a:chExt cx="5941996" cy="5909790"/>
          </a:xfrm>
          <a:solidFill>
            <a:schemeClr val="bg1">
              <a:lumMod val="75000"/>
              <a:alpha val="50000"/>
            </a:schemeClr>
          </a:solidFill>
        </p:grpSpPr>
        <p:pic>
          <p:nvPicPr>
            <p:cNvPr id="7" name="图形 6"/>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8" name="图形 7"/>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9" name="图形 8"/>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0" name="图形 9"/>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1" name="图形 10"/>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 name="图形 12"/>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4" name="组合 13"/>
            <p:cNvGrpSpPr/>
            <p:nvPr userDrawn="1"/>
          </p:nvGrpSpPr>
          <p:grpSpPr>
            <a:xfrm>
              <a:off x="6353175" y="1071683"/>
              <a:ext cx="5941996" cy="5909790"/>
              <a:chOff x="3776558" y="-12472"/>
              <a:chExt cx="5235081" cy="5206706"/>
            </a:xfrm>
            <a:grpFill/>
          </p:grpSpPr>
          <p:sp>
            <p:nvSpPr>
              <p:cNvPr id="24"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0"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1"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2"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3"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5" name="图形 14"/>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6" name="图形 15"/>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7" name="图形 16"/>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8" name="图形 17"/>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9" name="图形 18"/>
            <p:cNvPicPr>
              <a:picLocks noChangeAspect="1"/>
            </p:cNvPicPr>
            <p:nvPr userDrawn="1"/>
          </p:nvPicPr>
          <p:blipFill>
            <a:blip r:embed="rId12" cstate="print">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20" name="图形 19"/>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21" name="图形 20"/>
            <p:cNvPicPr>
              <a:picLocks noChangeAspect="1"/>
            </p:cNvPicPr>
            <p:nvPr userDrawn="1"/>
          </p:nvPicPr>
          <p:blipFill>
            <a:blip r:embed="rId8" cstate="print">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22" name="图形 21"/>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23" name="图形 22"/>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sp>
        <p:nvSpPr>
          <p:cNvPr id="12" name="文本占位符 11"/>
          <p:cNvSpPr>
            <a:spLocks noGrp="1"/>
          </p:cNvSpPr>
          <p:nvPr>
            <p:ph type="body" sz="quarter" idx="10" hasCustomPrompt="1"/>
          </p:nvPr>
        </p:nvSpPr>
        <p:spPr>
          <a:xfrm>
            <a:off x="1774248" y="3212976"/>
            <a:ext cx="8642232" cy="538156"/>
          </a:xfrm>
          <a:prstGeom prst="rect">
            <a:avLst/>
          </a:prstGeom>
        </p:spPr>
        <p:txBody>
          <a:bodyPr anchor="ctr"/>
          <a:lstStyle>
            <a:lvl1pPr marL="0" indent="0" algn="ctr">
              <a:lnSpc>
                <a:spcPts val="2400"/>
              </a:lnSpc>
              <a:buFontTx/>
              <a:buNone/>
              <a:defRPr sz="2400" b="1" spc="100" baseline="0">
                <a:solidFill>
                  <a:schemeClr val="tx2">
                    <a:lumMod val="75000"/>
                  </a:schemeClr>
                </a:solidFill>
                <a:latin typeface="微软雅黑" panose="020B0503020204020204" pitchFamily="34" charset="-122"/>
                <a:ea typeface="微软雅黑"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单击此处编辑二级目录文本</a:t>
            </a:r>
          </a:p>
        </p:txBody>
      </p:sp>
      <p:cxnSp>
        <p:nvCxnSpPr>
          <p:cNvPr id="4" name="直接连接符 3"/>
          <p:cNvCxnSpPr/>
          <p:nvPr userDrawn="1"/>
        </p:nvCxnSpPr>
        <p:spPr>
          <a:xfrm>
            <a:off x="3827748" y="3740838"/>
            <a:ext cx="373510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nvCxnSpPr>
        <p:spPr>
          <a:xfrm>
            <a:off x="7670230" y="3740838"/>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48" name="图片占位符 4"/>
          <p:cNvSpPr>
            <a:spLocks noGrp="1"/>
          </p:cNvSpPr>
          <p:nvPr>
            <p:ph type="pic" sz="quarter" idx="11"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49" name="文本框 148"/>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50" name="文本框 149"/>
          <p:cNvSpPr txBox="1"/>
          <p:nvPr userDrawn="1"/>
        </p:nvSpPr>
        <p:spPr>
          <a:xfrm>
            <a:off x="12192000" y="3205582"/>
            <a:ext cx="1359860" cy="707886"/>
          </a:xfrm>
          <a:prstGeom prst="rect">
            <a:avLst/>
          </a:prstGeom>
          <a:noFill/>
        </p:spPr>
        <p:txBody>
          <a:bodyPr wrap="square" rtlCol="0">
            <a:spAutoFit/>
          </a:bodyPr>
          <a:lstStyle/>
          <a:p>
            <a:pPr algn="l"/>
            <a:r>
              <a:rPr lang="zh-CN" altLang="en-US" sz="1000" b="0" i="0" dirty="0">
                <a:solidFill>
                  <a:srgbClr val="666666"/>
                </a:solidFill>
              </a:rPr>
              <a:t>二级目录标题：微软雅黑，</a:t>
            </a:r>
            <a:r>
              <a:rPr lang="en-US" altLang="zh-CN" sz="1000" b="0" i="0" dirty="0">
                <a:solidFill>
                  <a:srgbClr val="666666"/>
                </a:solidFill>
              </a:rPr>
              <a:t>24</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Tree>
    <p:extLst>
      <p:ext uri="{BB962C8B-B14F-4D97-AF65-F5344CB8AC3E}">
        <p14:creationId xmlns:p14="http://schemas.microsoft.com/office/powerpoint/2010/main" val="142186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92620"/>
          </a:xfrm>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671782"/>
            <a:ext cx="10515600" cy="4505181"/>
          </a:xfrm>
        </p:spPr>
        <p:txBody>
          <a:bodyPr/>
          <a:lstStyle>
            <a:lvl1pPr marL="2286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50000"/>
              </a:lnSpc>
              <a:buFont typeface="Wingdings" panose="05000000000000000000" pitchFamily="2" charset="2"/>
              <a:buChar char="u"/>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8BA9186-0C48-4B9D-93DD-C85A05B7EF23}" type="datetime1">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B7B5E67-B1EF-41D4-A799-14818DE16C86}" type="datetime1">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838200" y="1681018"/>
            <a:ext cx="5181600" cy="4495945"/>
          </a:xfrm>
        </p:spPr>
        <p:txBody>
          <a:bodyPr>
            <a:noAutofit/>
          </a:bodyPr>
          <a:lstStyle>
            <a:lvl1pPr marL="228600" indent="-22860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681018"/>
            <a:ext cx="5181600" cy="4495945"/>
          </a:xfrm>
        </p:spPr>
        <p:txBody>
          <a:bodyPr>
            <a:noAutofit/>
          </a:bodyPr>
          <a:lstStyle>
            <a:lvl1pPr marL="228600" indent="-22860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CE8EB14-57B8-4909-BCE4-63BD3C3143B2}" type="datetime1">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54D248-577D-4450-B330-69E2CD3993C9}" type="datetime1">
              <a:rPr lang="zh-CN" altLang="en-US" smtClean="0"/>
              <a:t>2023/3/15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94BA33-4522-4E6D-9328-D9F11B7466AA}" type="datetime1">
              <a:rPr lang="zh-CN" altLang="en-US" smtClean="0"/>
              <a:t>2023/3/15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3698F9-FE63-4834-8432-DB038DE23746}" type="datetime1">
              <a:rPr lang="zh-CN" altLang="en-US" smtClean="0"/>
              <a:t>2023/3/15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6AD8FE-1678-4DB2-B775-9E53C5AB73C2}" type="datetime1">
              <a:rPr lang="zh-CN" altLang="en-US" smtClean="0"/>
              <a:t>2023/3/15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E60675-D810-494C-8590-830DCFD9A1AA}" type="datetime1">
              <a:rPr lang="zh-CN" altLang="en-US" smtClean="0"/>
              <a:t>2023/3/15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cstate="screen"/>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0287F-95D6-4FE4-88F4-742A929F99CE}" type="datetime1">
              <a:rPr lang="zh-CN" altLang="en-US" smtClean="0"/>
              <a:t>2023/3/15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upload.wikimedia.org/wikipedia/commons/6/6a/Dining_philosophers.png"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3.e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s://www.linuxprobe.com/wp-content/uploads/2016/07/wKiom1dFyYaxFkLIAADyRNQC5tM231.jp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8.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8.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48.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e5f5811aab5673afcaa99032383457"/>
          <p:cNvPicPr>
            <a:picLocks noChangeAspect="1"/>
          </p:cNvPicPr>
          <p:nvPr/>
        </p:nvPicPr>
        <p:blipFill>
          <a:blip r:embed="rId2" cstate="screen"/>
          <a:stretch>
            <a:fillRect/>
          </a:stretch>
        </p:blipFill>
        <p:spPr>
          <a:xfrm>
            <a:off x="217633" y="3788345"/>
            <a:ext cx="2858076" cy="2877017"/>
          </a:xfrm>
          <a:prstGeom prst="rect">
            <a:avLst/>
          </a:prstGeom>
        </p:spPr>
      </p:pic>
      <p:sp>
        <p:nvSpPr>
          <p:cNvPr id="21" name="矩形 259"/>
          <p:cNvSpPr>
            <a:spLocks noChangeArrowheads="1"/>
          </p:cNvSpPr>
          <p:nvPr/>
        </p:nvSpPr>
        <p:spPr bwMode="auto">
          <a:xfrm>
            <a:off x="2011045" y="2112645"/>
            <a:ext cx="903541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4" tIns="43347" rIns="86694" bIns="4334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zh-CN" altLang="en-US" sz="6000" b="1" cap="all" dirty="0">
                <a:solidFill>
                  <a:srgbClr val="0070C0"/>
                </a:solidFill>
                <a:effectLst>
                  <a:outerShdw blurRad="38100" dist="38100" dir="2700000" algn="tl">
                    <a:srgbClr val="000000">
                      <a:alpha val="43137"/>
                    </a:srgbClr>
                  </a:outerShdw>
                </a:effectLst>
                <a:cs typeface="Arial" panose="020B0604020202020204" pitchFamily="34" charset="0"/>
              </a:rPr>
              <a:t>第</a:t>
            </a:r>
            <a:r>
              <a:rPr lang="en-US" altLang="zh-CN" sz="6000" b="1" cap="all" dirty="0">
                <a:solidFill>
                  <a:srgbClr val="0070C0"/>
                </a:solidFill>
                <a:effectLst>
                  <a:outerShdw blurRad="38100" dist="38100" dir="2700000" algn="tl">
                    <a:srgbClr val="000000">
                      <a:alpha val="43137"/>
                    </a:srgbClr>
                  </a:outerShdw>
                </a:effectLst>
                <a:cs typeface="Arial" panose="020B0604020202020204" pitchFamily="34" charset="0"/>
              </a:rPr>
              <a:t>2</a:t>
            </a:r>
            <a:r>
              <a:rPr lang="zh-CN" altLang="en-US" sz="6000" b="1" cap="all" dirty="0">
                <a:solidFill>
                  <a:srgbClr val="0070C0"/>
                </a:solidFill>
                <a:effectLst>
                  <a:outerShdw blurRad="38100" dist="38100" dir="2700000" algn="tl">
                    <a:srgbClr val="000000">
                      <a:alpha val="43137"/>
                    </a:srgbClr>
                  </a:outerShdw>
                </a:effectLst>
                <a:cs typeface="Arial" panose="020B0604020202020204" pitchFamily="34" charset="0"/>
              </a:rPr>
              <a:t>章 进程的描述和控制 </a:t>
            </a:r>
          </a:p>
        </p:txBody>
      </p:sp>
    </p:spTree>
  </p:cSld>
  <p:clrMapOvr>
    <a:masterClrMapping/>
  </p:clrMapOvr>
  <mc:AlternateContent xmlns:mc="http://schemas.openxmlformats.org/markup-compatibility/2006" xmlns:p14="http://schemas.microsoft.com/office/powerpoint/2010/main">
    <mc:Choice Requires="p14">
      <p:transition spd="slow" p14:dur="999" advTm="7675"/>
    </mc:Choice>
    <mc:Fallback xmlns="">
      <p:transition spd="slow" advTm="76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 calcmode="lin" valueType="num">
                                      <p:cBhvr>
                                        <p:cTn id="1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1"/>
                                        </p:tgtEl>
                                      </p:cBhvr>
                                    </p:animEffect>
                                  </p:childTnLst>
                                </p:cTn>
                              </p:par>
                            </p:childTnLst>
                          </p:cTn>
                        </p:par>
                        <p:par>
                          <p:cTn id="18" fill="hold">
                            <p:stCondLst>
                              <p:cond delay="2099"/>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8"/>
          <p:cNvSpPr>
            <a:spLocks noGrp="1" noChangeArrowheads="1"/>
          </p:cNvSpPr>
          <p:nvPr>
            <p:ph idx="1"/>
          </p:nvPr>
        </p:nvSpPr>
        <p:spPr/>
        <p:txBody>
          <a:bodyPr>
            <a:normAutofit/>
          </a:bodyPr>
          <a:lstStyle/>
          <a:p>
            <a:r>
              <a:rPr lang="zh-CN" altLang="en-US" dirty="0"/>
              <a:t>一个进程应该包括：</a:t>
            </a:r>
          </a:p>
          <a:p>
            <a:pPr lvl="1"/>
            <a:r>
              <a:rPr lang="zh-CN" altLang="en-US" dirty="0"/>
              <a:t>程序的代码；</a:t>
            </a:r>
          </a:p>
          <a:p>
            <a:pPr lvl="1"/>
            <a:r>
              <a:rPr lang="zh-CN" altLang="en-US" dirty="0"/>
              <a:t>程序处理的数据，堆、栈；</a:t>
            </a:r>
          </a:p>
          <a:p>
            <a:pPr lvl="1"/>
            <a:r>
              <a:rPr lang="zh-CN" altLang="en-US" dirty="0"/>
              <a:t>程序计数器中的值，指示下一条将运行的指令；</a:t>
            </a:r>
          </a:p>
          <a:p>
            <a:pPr lvl="1"/>
            <a:r>
              <a:rPr lang="zh-CN" altLang="en-US" dirty="0"/>
              <a:t>一组通用的寄存器的当前值；</a:t>
            </a:r>
          </a:p>
          <a:p>
            <a:pPr lvl="1"/>
            <a:r>
              <a:rPr lang="zh-CN" altLang="en-US" dirty="0"/>
              <a:t>一组系统资源（如打开的文件）</a:t>
            </a:r>
          </a:p>
          <a:p>
            <a:r>
              <a:rPr lang="zh-CN" altLang="en-US" dirty="0"/>
              <a:t>进程包含了正在运行的一个程序的所有状态信息。</a:t>
            </a:r>
          </a:p>
        </p:txBody>
      </p:sp>
      <p:sp>
        <p:nvSpPr>
          <p:cNvPr id="13316" name="Rectangle 6"/>
          <p:cNvSpPr>
            <a:spLocks noGrp="1" noChangeArrowheads="1"/>
          </p:cNvSpPr>
          <p:nvPr>
            <p:ph type="title"/>
          </p:nvPr>
        </p:nvSpPr>
        <p:spPr/>
        <p:txBody>
          <a:bodyPr/>
          <a:lstStyle/>
          <a:p>
            <a:r>
              <a:rPr lang="zh-CN" altLang="en-US"/>
              <a:t>2.</a:t>
            </a:r>
            <a:r>
              <a:rPr lang="en-US" altLang="zh-CN"/>
              <a:t>1.2  </a:t>
            </a:r>
            <a:r>
              <a:rPr lang="zh-CN" altLang="en-US"/>
              <a:t>进程的定义与特征</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101378" name="Rectangle 3"/>
          <p:cNvSpPr>
            <a:spLocks noGrp="1" noChangeArrowheads="1"/>
          </p:cNvSpPr>
          <p:nvPr>
            <p:ph idx="1"/>
          </p:nvPr>
        </p:nvSpPr>
        <p:spPr>
          <a:xfrm>
            <a:off x="838200" y="1671782"/>
            <a:ext cx="5041901" cy="4505181"/>
          </a:xfrm>
          <a:ln w="19050">
            <a:solidFill>
              <a:schemeClr val="tx1"/>
            </a:solidFill>
            <a:miter lim="800000"/>
          </a:ln>
        </p:spPr>
        <p:txBody>
          <a:bodyPr/>
          <a:lstStyle/>
          <a:p>
            <a:pPr>
              <a:lnSpc>
                <a:spcPct val="80000"/>
              </a:lnSpc>
              <a:spcBef>
                <a:spcPct val="15000"/>
              </a:spcBef>
              <a:buNone/>
              <a:tabLst>
                <a:tab pos="2403475" algn="l"/>
                <a:tab pos="2974975" algn="l"/>
                <a:tab pos="3546475" algn="l"/>
              </a:tabLst>
            </a:pPr>
            <a:r>
              <a:rPr kumimoji="1" lang="en-US" altLang="zh-CN" i="1">
                <a:latin typeface="Tahoma" panose="020B0604030504040204" pitchFamily="34" charset="0"/>
              </a:rPr>
              <a:t>wait </a:t>
            </a:r>
            <a:r>
              <a:rPr lang="zh-CN" altLang="en-US">
                <a:latin typeface="楷体_GB2312" pitchFamily="49" charset="-122"/>
                <a:ea typeface="楷体_GB2312" pitchFamily="49" charset="-122"/>
              </a:rPr>
              <a:t>操作：</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wait(S1);</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C - -;</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if (C &lt; 0) {</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signal(S1);</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wait(S2);</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a:t>
            </a:r>
          </a:p>
          <a:p>
            <a:pPr>
              <a:lnSpc>
                <a:spcPct val="80000"/>
              </a:lnSpc>
              <a:spcBef>
                <a:spcPct val="15000"/>
              </a:spcBef>
              <a:buNone/>
              <a:tabLst>
                <a:tab pos="2403475" algn="l"/>
                <a:tab pos="2974975" algn="l"/>
                <a:tab pos="3546475" algn="l"/>
              </a:tabLst>
            </a:pPr>
            <a:r>
              <a:rPr kumimoji="1" lang="en-US" altLang="zh-CN" b="0">
                <a:latin typeface="Tahoma" panose="020B0604030504040204" pitchFamily="34" charset="0"/>
              </a:rPr>
              <a:t>     signal(S1);</a:t>
            </a:r>
          </a:p>
        </p:txBody>
      </p:sp>
      <p:sp>
        <p:nvSpPr>
          <p:cNvPr id="101379" name="Text Box 5"/>
          <p:cNvSpPr txBox="1">
            <a:spLocks noChangeArrowheads="1"/>
          </p:cNvSpPr>
          <p:nvPr/>
        </p:nvSpPr>
        <p:spPr bwMode="auto">
          <a:xfrm>
            <a:off x="6430654" y="1676111"/>
            <a:ext cx="3816350" cy="440120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en-US" altLang="zh-CN" i="1" dirty="0">
                <a:latin typeface="Tahoma" panose="020B0604030504040204" pitchFamily="34" charset="0"/>
              </a:rPr>
              <a:t>Signal </a:t>
            </a:r>
            <a:r>
              <a:rPr kumimoji="1" lang="zh-CN" altLang="en-US" dirty="0">
                <a:latin typeface="Tahoma" panose="020B0604030504040204" pitchFamily="34" charset="0"/>
              </a:rPr>
              <a:t>操作：</a:t>
            </a:r>
            <a:endParaRPr kumimoji="1" lang="en-US" altLang="zh-CN" dirty="0">
              <a:latin typeface="Tahoma" panose="020B0604030504040204" pitchFamily="34" charset="0"/>
            </a:endParaRPr>
          </a:p>
          <a:p>
            <a:pPr lvl="1" eaLnBrk="1" hangingPunct="1">
              <a:spcBef>
                <a:spcPct val="0"/>
              </a:spcBef>
              <a:buFontTx/>
              <a:buNone/>
            </a:pPr>
            <a:r>
              <a:rPr kumimoji="1" lang="en-US" altLang="zh-CN" sz="2800" dirty="0">
                <a:latin typeface="Tahoma" panose="020B0604030504040204" pitchFamily="34" charset="0"/>
              </a:rPr>
              <a:t>   </a:t>
            </a:r>
            <a:r>
              <a:rPr kumimoji="1" lang="en-US" altLang="zh-CN" sz="2800" b="0" dirty="0">
                <a:latin typeface="Tahoma" panose="020B0604030504040204" pitchFamily="34" charset="0"/>
              </a:rPr>
              <a:t>wait(S1);</a:t>
            </a:r>
          </a:p>
          <a:p>
            <a:pPr lvl="1" eaLnBrk="1" hangingPunct="1">
              <a:spcBef>
                <a:spcPct val="0"/>
              </a:spcBef>
              <a:buFontTx/>
              <a:buNone/>
            </a:pPr>
            <a:r>
              <a:rPr kumimoji="1" lang="en-US" altLang="zh-CN" sz="2800" b="0" dirty="0">
                <a:latin typeface="Tahoma" panose="020B0604030504040204" pitchFamily="34" charset="0"/>
              </a:rPr>
              <a:t>   C ++;</a:t>
            </a:r>
          </a:p>
          <a:p>
            <a:pPr lvl="1" eaLnBrk="1" hangingPunct="1">
              <a:spcBef>
                <a:spcPct val="0"/>
              </a:spcBef>
              <a:buFontTx/>
              <a:buNone/>
            </a:pPr>
            <a:r>
              <a:rPr kumimoji="1" lang="en-US" altLang="zh-CN" sz="2800" b="0" dirty="0">
                <a:latin typeface="Tahoma" panose="020B0604030504040204" pitchFamily="34" charset="0"/>
              </a:rPr>
              <a:t>   if (C &lt;=</a:t>
            </a:r>
            <a:r>
              <a:rPr kumimoji="1" lang="en-US" altLang="zh-CN" sz="2800" b="0" dirty="0">
                <a:latin typeface="Tahoma" panose="020B0604030504040204" pitchFamily="34" charset="0"/>
                <a:sym typeface="Symbol" panose="05050102010706020507" pitchFamily="18" charset="2"/>
              </a:rPr>
              <a:t> 0)</a:t>
            </a:r>
          </a:p>
          <a:p>
            <a:pPr lvl="1" eaLnBrk="1" hangingPunct="1">
              <a:spcBef>
                <a:spcPct val="0"/>
              </a:spcBef>
              <a:buFontTx/>
              <a:buNone/>
            </a:pPr>
            <a:r>
              <a:rPr kumimoji="1" lang="en-US" altLang="zh-CN" sz="2800" b="0" dirty="0">
                <a:latin typeface="Tahoma" panose="020B0604030504040204" pitchFamily="34" charset="0"/>
                <a:sym typeface="Symbol" panose="05050102010706020507" pitchFamily="18" charset="2"/>
              </a:rPr>
              <a:t>      signal(S2);</a:t>
            </a:r>
          </a:p>
          <a:p>
            <a:pPr lvl="1" eaLnBrk="1" hangingPunct="1">
              <a:spcBef>
                <a:spcPct val="0"/>
              </a:spcBef>
              <a:buFontTx/>
              <a:buNone/>
            </a:pPr>
            <a:r>
              <a:rPr kumimoji="1" lang="en-US" altLang="zh-CN" sz="2800" b="0" dirty="0">
                <a:latin typeface="Tahoma" panose="020B0604030504040204" pitchFamily="34" charset="0"/>
                <a:sym typeface="Symbol" panose="05050102010706020507" pitchFamily="18" charset="2"/>
              </a:rPr>
              <a:t>   else</a:t>
            </a:r>
          </a:p>
          <a:p>
            <a:pPr lvl="1" eaLnBrk="1" hangingPunct="1">
              <a:spcBef>
                <a:spcPct val="0"/>
              </a:spcBef>
              <a:buFontTx/>
              <a:buNone/>
            </a:pPr>
            <a:r>
              <a:rPr kumimoji="1" lang="en-US" altLang="zh-CN" sz="2800" b="0" dirty="0">
                <a:latin typeface="Tahoma" panose="020B0604030504040204" pitchFamily="34" charset="0"/>
                <a:sym typeface="Symbol" panose="05050102010706020507" pitchFamily="18" charset="2"/>
              </a:rPr>
              <a:t>        signal(S1);</a:t>
            </a:r>
            <a:endParaRPr kumimoji="1" lang="en-US" altLang="zh-CN" sz="2800" b="0" dirty="0">
              <a:latin typeface="Tahoma" panose="020B0604030504040204" pitchFamily="34" charset="0"/>
            </a:endParaRPr>
          </a:p>
          <a:p>
            <a:pPr eaLnBrk="1" hangingPunct="1">
              <a:spcBef>
                <a:spcPct val="0"/>
              </a:spcBef>
              <a:buFontTx/>
              <a:buNone/>
            </a:pPr>
            <a:endParaRPr lang="en-US" altLang="zh-CN" dirty="0">
              <a:latin typeface="Tahoma" panose="020B0604030504040204" pitchFamily="34" charset="0"/>
            </a:endParaRPr>
          </a:p>
          <a:p>
            <a:pPr eaLnBrk="1" hangingPunct="1">
              <a:spcBef>
                <a:spcPct val="0"/>
              </a:spcBef>
              <a:buFontTx/>
              <a:buNone/>
            </a:pPr>
            <a:endParaRPr lang="en-US" altLang="zh-CN" dirty="0">
              <a:latin typeface="Tahoma" panose="020B0604030504040204" pitchFamily="34" charset="0"/>
            </a:endParaRPr>
          </a:p>
          <a:p>
            <a:pPr eaLnBrk="1" hangingPunct="1">
              <a:spcBef>
                <a:spcPct val="0"/>
              </a:spcBef>
              <a:buFontTx/>
              <a:buNone/>
            </a:pPr>
            <a:endParaRPr lang="zh-CN" altLang="en-US" dirty="0">
              <a:latin typeface="Tahoma" panose="020B060403050404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p:txBody>
          <a:bodyPr/>
          <a:lstStyle/>
          <a:p>
            <a:r>
              <a:rPr lang="en-US" altLang="zh-CN"/>
              <a:t>2.3.5</a:t>
            </a:r>
            <a:r>
              <a:rPr lang="zh-CN" altLang="en-US"/>
              <a:t>、信号量的应用</a:t>
            </a:r>
            <a:endParaRPr lang="zh-CN" altLang="en-US" dirty="0"/>
          </a:p>
        </p:txBody>
      </p:sp>
      <p:sp>
        <p:nvSpPr>
          <p:cNvPr id="102402" name="Rectangle 2"/>
          <p:cNvSpPr>
            <a:spLocks noGrp="1" noChangeArrowheads="1"/>
          </p:cNvSpPr>
          <p:nvPr>
            <p:ph idx="1"/>
          </p:nvPr>
        </p:nvSpPr>
        <p:spPr>
          <a:xfrm>
            <a:off x="838200" y="1671782"/>
            <a:ext cx="5420096" cy="4505181"/>
          </a:xfrm>
        </p:spPr>
        <p:txBody>
          <a:bodyPr/>
          <a:lstStyle/>
          <a:p>
            <a:r>
              <a:rPr lang="zh-CN" altLang="en-US" dirty="0"/>
              <a:t>利用信号量实现互斥：</a:t>
            </a:r>
          </a:p>
          <a:p>
            <a:pPr lvl="1"/>
            <a:r>
              <a:rPr lang="zh-CN" altLang="en-US" dirty="0"/>
              <a:t>为临界资源设置</a:t>
            </a:r>
            <a:r>
              <a:rPr lang="zh-CN" altLang="en-US" b="1" dirty="0">
                <a:solidFill>
                  <a:srgbClr val="FF0000"/>
                </a:solidFill>
              </a:rPr>
              <a:t>一个互斥信号量</a:t>
            </a:r>
            <a:r>
              <a:rPr lang="en-US" altLang="zh-CN" dirty="0"/>
              <a:t>mutex，</a:t>
            </a:r>
            <a:r>
              <a:rPr lang="zh-CN" altLang="en-US" dirty="0"/>
              <a:t>其</a:t>
            </a:r>
            <a:r>
              <a:rPr lang="zh-CN" altLang="en-US" b="1" dirty="0">
                <a:solidFill>
                  <a:srgbClr val="FF0000"/>
                </a:solidFill>
              </a:rPr>
              <a:t>初值为1</a:t>
            </a:r>
            <a:r>
              <a:rPr lang="zh-CN" altLang="en-US" dirty="0"/>
              <a:t>；在每个进程中将临界区代码置于</a:t>
            </a:r>
            <a:r>
              <a:rPr lang="en-US" altLang="zh-CN" dirty="0"/>
              <a:t>wait(mutex)</a:t>
            </a:r>
            <a:r>
              <a:rPr lang="zh-CN" altLang="en-US" dirty="0"/>
              <a:t>和</a:t>
            </a:r>
            <a:r>
              <a:rPr lang="en-US" altLang="zh-CN" dirty="0"/>
              <a:t>signal(mutex)</a:t>
            </a:r>
            <a:r>
              <a:rPr lang="zh-CN" altLang="en-US" dirty="0"/>
              <a:t>原语之间</a:t>
            </a:r>
          </a:p>
        </p:txBody>
      </p:sp>
      <p:sp>
        <p:nvSpPr>
          <p:cNvPr id="4" name="矩形 3"/>
          <p:cNvSpPr/>
          <p:nvPr/>
        </p:nvSpPr>
        <p:spPr>
          <a:xfrm>
            <a:off x="6576290" y="852200"/>
            <a:ext cx="4498109" cy="5344220"/>
          </a:xfrm>
          <a:prstGeom prst="rect">
            <a:avLst/>
          </a:prstGeom>
        </p:spPr>
        <p:txBody>
          <a:bodyPr wrap="square">
            <a:spAutoFit/>
          </a:bodyPr>
          <a:lstStyle/>
          <a:p>
            <a:pPr>
              <a:lnSpc>
                <a:spcPct val="160000"/>
              </a:lnSpc>
            </a:pPr>
            <a:r>
              <a:rPr lang="en-US" altLang="zh-CN" sz="2400" dirty="0"/>
              <a:t> </a:t>
            </a:r>
            <a:r>
              <a:rPr lang="en-US" altLang="zh-CN" sz="2400" dirty="0">
                <a:solidFill>
                  <a:srgbClr val="FF0000"/>
                </a:solidFill>
              </a:rPr>
              <a:t>semaphore mutex = 1;</a:t>
            </a:r>
            <a:r>
              <a:rPr lang="en-US" altLang="zh-CN" sz="2400" dirty="0">
                <a:solidFill>
                  <a:srgbClr val="FFFF00"/>
                </a:solidFill>
              </a:rPr>
              <a:t>   </a:t>
            </a:r>
          </a:p>
          <a:p>
            <a:pPr>
              <a:lnSpc>
                <a:spcPct val="160000"/>
              </a:lnSpc>
            </a:pPr>
            <a:r>
              <a:rPr lang="en-US" altLang="zh-CN" sz="2400" dirty="0"/>
              <a:t>                       </a:t>
            </a:r>
            <a:r>
              <a:rPr lang="en-US" altLang="zh-CN" sz="2400" dirty="0">
                <a:latin typeface="Arial" panose="020B0604020202020204" pitchFamily="34" charset="0"/>
              </a:rPr>
              <a:t>…</a:t>
            </a:r>
            <a:endParaRPr lang="en-US" altLang="zh-CN" sz="2400" dirty="0"/>
          </a:p>
          <a:p>
            <a:pPr>
              <a:lnSpc>
                <a:spcPct val="160000"/>
              </a:lnSpc>
            </a:pPr>
            <a:r>
              <a:rPr lang="en-US" altLang="zh-CN" sz="2400" dirty="0"/>
              <a:t>           do{</a:t>
            </a:r>
          </a:p>
          <a:p>
            <a:pPr>
              <a:lnSpc>
                <a:spcPct val="160000"/>
              </a:lnSpc>
            </a:pPr>
            <a:r>
              <a:rPr lang="en-US" altLang="zh-CN" sz="2400" dirty="0"/>
              <a:t>             …</a:t>
            </a:r>
          </a:p>
          <a:p>
            <a:pPr>
              <a:lnSpc>
                <a:spcPct val="160000"/>
              </a:lnSpc>
            </a:pPr>
            <a:r>
              <a:rPr lang="en-US" altLang="zh-CN" sz="2400" dirty="0"/>
              <a:t>               </a:t>
            </a:r>
            <a:r>
              <a:rPr lang="en-US" altLang="zh-CN" sz="2400" dirty="0">
                <a:solidFill>
                  <a:srgbClr val="FF0000"/>
                </a:solidFill>
              </a:rPr>
              <a:t>wait ( mutex );</a:t>
            </a:r>
          </a:p>
          <a:p>
            <a:pPr>
              <a:lnSpc>
                <a:spcPct val="160000"/>
              </a:lnSpc>
            </a:pPr>
            <a:r>
              <a:rPr lang="en-US" altLang="zh-CN" sz="2400" dirty="0"/>
              <a:t>               critical section</a:t>
            </a:r>
          </a:p>
          <a:p>
            <a:pPr>
              <a:lnSpc>
                <a:spcPct val="160000"/>
              </a:lnSpc>
            </a:pPr>
            <a:r>
              <a:rPr lang="en-US" altLang="zh-CN" sz="2400" dirty="0"/>
              <a:t>              </a:t>
            </a:r>
            <a:r>
              <a:rPr lang="en-US" altLang="zh-CN" sz="2400" dirty="0">
                <a:solidFill>
                  <a:srgbClr val="FF0000"/>
                </a:solidFill>
              </a:rPr>
              <a:t>signal( mutex );</a:t>
            </a:r>
          </a:p>
          <a:p>
            <a:pPr>
              <a:lnSpc>
                <a:spcPct val="160000"/>
              </a:lnSpc>
            </a:pPr>
            <a:r>
              <a:rPr lang="en-US" altLang="zh-CN" sz="2400" dirty="0"/>
              <a:t>              </a:t>
            </a:r>
            <a:r>
              <a:rPr lang="en-US" altLang="zh-CN" sz="2400" dirty="0" err="1"/>
              <a:t>remaider</a:t>
            </a:r>
            <a:r>
              <a:rPr lang="en-US" altLang="zh-CN" sz="2400" dirty="0"/>
              <a:t> section</a:t>
            </a:r>
          </a:p>
          <a:p>
            <a:pPr>
              <a:lnSpc>
                <a:spcPct val="160000"/>
              </a:lnSpc>
            </a:pPr>
            <a:r>
              <a:rPr lang="en-US" altLang="zh-CN" sz="2400" dirty="0"/>
              <a:t>           }while (true);</a:t>
            </a: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4511675" y="620713"/>
            <a:ext cx="23764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初始状态</a:t>
            </a:r>
          </a:p>
        </p:txBody>
      </p:sp>
      <p:sp>
        <p:nvSpPr>
          <p:cNvPr id="104451" name="AutoShape 3"/>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4452" name="Text Box 4"/>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:=1</a:t>
            </a:r>
          </a:p>
        </p:txBody>
      </p:sp>
      <p:sp>
        <p:nvSpPr>
          <p:cNvPr id="104453" name="Text Box 5"/>
          <p:cNvSpPr txBox="1">
            <a:spLocks noChangeArrowheads="1"/>
          </p:cNvSpPr>
          <p:nvPr/>
        </p:nvSpPr>
        <p:spPr bwMode="auto">
          <a:xfrm>
            <a:off x="4583114" y="2276475"/>
            <a:ext cx="56403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没有并发进程使用临界区</a:t>
            </a:r>
          </a:p>
        </p:txBody>
      </p:sp>
      <p:sp>
        <p:nvSpPr>
          <p:cNvPr id="376838" name="AutoShape 6"/>
          <p:cNvSpPr>
            <a:spLocks noChangeArrowheads="1"/>
          </p:cNvSpPr>
          <p:nvPr/>
        </p:nvSpPr>
        <p:spPr bwMode="auto">
          <a:xfrm>
            <a:off x="2566988" y="1268414"/>
            <a:ext cx="1439862" cy="574675"/>
          </a:xfrm>
          <a:prstGeom prst="wedgeRectCallout">
            <a:avLst>
              <a:gd name="adj1" fmla="val -36000"/>
              <a:gd name="adj2" fmla="val 90056"/>
            </a:avLst>
          </a:prstGeom>
          <a:solidFill>
            <a:srgbClr val="FFFFFF"/>
          </a:solidFill>
          <a:ln w="9525">
            <a:solidFill>
              <a:schemeClr val="accent2"/>
            </a:solidFill>
            <a:miter lim="800000"/>
          </a:ln>
        </p:spPr>
        <p:txBody>
          <a:bodyPr lIns="0" tIns="0" rIns="0" bIns="0"/>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3200">
                <a:latin typeface="Verdana" panose="020B0604030504040204" pitchFamily="34" charset="0"/>
              </a:rPr>
              <a:t>临界区</a:t>
            </a:r>
          </a:p>
        </p:txBody>
      </p:sp>
      <p:sp>
        <p:nvSpPr>
          <p:cNvPr id="104455" name="AutoShape 7"/>
          <p:cNvSpPr>
            <a:spLocks noChangeArrowheads="1"/>
          </p:cNvSpPr>
          <p:nvPr/>
        </p:nvSpPr>
        <p:spPr bwMode="auto">
          <a:xfrm>
            <a:off x="2208213" y="4868863"/>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4456" name="AutoShape 8"/>
          <p:cNvSpPr>
            <a:spLocks noChangeArrowheads="1"/>
          </p:cNvSpPr>
          <p:nvPr/>
        </p:nvSpPr>
        <p:spPr bwMode="auto">
          <a:xfrm>
            <a:off x="3719513" y="4868863"/>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6841" name="AutoShape 9"/>
          <p:cNvSpPr>
            <a:spLocks noChangeArrowheads="1"/>
          </p:cNvSpPr>
          <p:nvPr/>
        </p:nvSpPr>
        <p:spPr bwMode="auto">
          <a:xfrm>
            <a:off x="5232401" y="4076701"/>
            <a:ext cx="2303463" cy="720725"/>
          </a:xfrm>
          <a:prstGeom prst="wedgeRectCallout">
            <a:avLst>
              <a:gd name="adj1" fmla="val -56894"/>
              <a:gd name="adj2" fmla="val 71588"/>
            </a:avLst>
          </a:prstGeom>
          <a:solidFill>
            <a:srgbClr val="FFFFFF"/>
          </a:solidFill>
          <a:ln w="9525">
            <a:solidFill>
              <a:schemeClr val="accent2"/>
            </a:solidFill>
            <a:miter lim="800000"/>
          </a:ln>
        </p:spPr>
        <p:txBody>
          <a:bodyPr lIns="0" tIns="0" rIns="0" bIns="0"/>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3200">
                <a:latin typeface="Verdana" panose="020B0604030504040204" pitchFamily="34" charset="0"/>
              </a:rPr>
              <a:t>互斥的进程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8"/>
                                        </p:tgtEl>
                                        <p:attrNameLst>
                                          <p:attrName>style.visibility</p:attrName>
                                        </p:attrNameLst>
                                      </p:cBhvr>
                                      <p:to>
                                        <p:strVal val="visible"/>
                                      </p:to>
                                    </p:set>
                                    <p:anim calcmode="lin" valueType="num">
                                      <p:cBhvr additive="base">
                                        <p:cTn id="7" dur="500" fill="hold"/>
                                        <p:tgtEl>
                                          <p:spTgt spid="376838"/>
                                        </p:tgtEl>
                                        <p:attrNameLst>
                                          <p:attrName>ppt_x</p:attrName>
                                        </p:attrNameLst>
                                      </p:cBhvr>
                                      <p:tavLst>
                                        <p:tav tm="0">
                                          <p:val>
                                            <p:strVal val="#ppt_x"/>
                                          </p:val>
                                        </p:tav>
                                        <p:tav tm="100000">
                                          <p:val>
                                            <p:strVal val="#ppt_x"/>
                                          </p:val>
                                        </p:tav>
                                      </p:tavLst>
                                    </p:anim>
                                    <p:anim calcmode="lin" valueType="num">
                                      <p:cBhvr additive="base">
                                        <p:cTn id="8" dur="500" fill="hold"/>
                                        <p:tgtEl>
                                          <p:spTgt spid="3768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6841"/>
                                        </p:tgtEl>
                                        <p:attrNameLst>
                                          <p:attrName>style.visibility</p:attrName>
                                        </p:attrNameLst>
                                      </p:cBhvr>
                                      <p:to>
                                        <p:strVal val="visible"/>
                                      </p:to>
                                    </p:set>
                                    <p:anim calcmode="lin" valueType="num">
                                      <p:cBhvr additive="base">
                                        <p:cTn id="13" dur="500" fill="hold"/>
                                        <p:tgtEl>
                                          <p:spTgt spid="376841"/>
                                        </p:tgtEl>
                                        <p:attrNameLst>
                                          <p:attrName>ppt_x</p:attrName>
                                        </p:attrNameLst>
                                      </p:cBhvr>
                                      <p:tavLst>
                                        <p:tav tm="0">
                                          <p:val>
                                            <p:strVal val="#ppt_x"/>
                                          </p:val>
                                        </p:tav>
                                        <p:tav tm="100000">
                                          <p:val>
                                            <p:strVal val="#ppt_x"/>
                                          </p:val>
                                        </p:tav>
                                      </p:tavLst>
                                    </p:anim>
                                    <p:anim calcmode="lin" valueType="num">
                                      <p:cBhvr additive="base">
                                        <p:cTn id="14" dur="500" fill="hold"/>
                                        <p:tgtEl>
                                          <p:spTgt spid="376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8" grpId="0" animBg="1" autoUpdateAnimBg="0"/>
      <p:bldP spid="376841"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135189" y="620713"/>
            <a:ext cx="5113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一个进程申请临界区</a:t>
            </a:r>
          </a:p>
        </p:txBody>
      </p:sp>
      <p:sp>
        <p:nvSpPr>
          <p:cNvPr id="105475" name="AutoShape 3"/>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5476" name="Text Box 4"/>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:=1</a:t>
            </a:r>
          </a:p>
        </p:txBody>
      </p:sp>
      <p:sp>
        <p:nvSpPr>
          <p:cNvPr id="105477" name="Text Box 5"/>
          <p:cNvSpPr txBox="1">
            <a:spLocks noChangeArrowheads="1"/>
          </p:cNvSpPr>
          <p:nvPr/>
        </p:nvSpPr>
        <p:spPr bwMode="auto">
          <a:xfrm>
            <a:off x="4583114" y="2276475"/>
            <a:ext cx="56403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没有并发进程使用临界区</a:t>
            </a:r>
          </a:p>
        </p:txBody>
      </p:sp>
      <p:sp>
        <p:nvSpPr>
          <p:cNvPr id="377862" name="AutoShape 6"/>
          <p:cNvSpPr>
            <a:spLocks noChangeArrowheads="1"/>
          </p:cNvSpPr>
          <p:nvPr/>
        </p:nvSpPr>
        <p:spPr bwMode="auto">
          <a:xfrm>
            <a:off x="2208213" y="4868863"/>
            <a:ext cx="914400" cy="914400"/>
          </a:xfrm>
          <a:prstGeom prst="star16">
            <a:avLst>
              <a:gd name="adj" fmla="val 37500"/>
            </a:avLst>
          </a:prstGeom>
          <a:solidFill>
            <a:srgbClr val="FFFF00"/>
          </a:solidFill>
          <a:ln w="9525">
            <a:solidFill>
              <a:srgbClr val="FF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5479" name="AutoShape 7"/>
          <p:cNvSpPr>
            <a:spLocks noChangeArrowheads="1"/>
          </p:cNvSpPr>
          <p:nvPr/>
        </p:nvSpPr>
        <p:spPr bwMode="auto">
          <a:xfrm>
            <a:off x="3719513" y="4868863"/>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778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6499" name="Text Box 3"/>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a:t>
            </a:r>
          </a:p>
        </p:txBody>
      </p:sp>
      <p:sp>
        <p:nvSpPr>
          <p:cNvPr id="106500" name="Text Box 4"/>
          <p:cNvSpPr txBox="1">
            <a:spLocks noChangeArrowheads="1"/>
          </p:cNvSpPr>
          <p:nvPr/>
        </p:nvSpPr>
        <p:spPr bwMode="auto">
          <a:xfrm>
            <a:off x="2279650" y="836613"/>
            <a:ext cx="6153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申请成功，进程使用临界区</a:t>
            </a:r>
          </a:p>
        </p:txBody>
      </p:sp>
      <p:sp>
        <p:nvSpPr>
          <p:cNvPr id="378885" name="AutoShape 5"/>
          <p:cNvSpPr>
            <a:spLocks noChangeArrowheads="1"/>
          </p:cNvSpPr>
          <p:nvPr/>
        </p:nvSpPr>
        <p:spPr bwMode="auto">
          <a:xfrm>
            <a:off x="2495550" y="2276475"/>
            <a:ext cx="914400" cy="914400"/>
          </a:xfrm>
          <a:prstGeom prst="star16">
            <a:avLst>
              <a:gd name="adj" fmla="val 37500"/>
            </a:avLst>
          </a:prstGeom>
          <a:solidFill>
            <a:srgbClr val="FF0000"/>
          </a:solidFill>
          <a:ln w="9525">
            <a:solidFill>
              <a:srgbClr val="FF00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6502" name="AutoShape 6"/>
          <p:cNvSpPr>
            <a:spLocks noChangeArrowheads="1"/>
          </p:cNvSpPr>
          <p:nvPr/>
        </p:nvSpPr>
        <p:spPr bwMode="auto">
          <a:xfrm>
            <a:off x="3719513" y="4868863"/>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8887" name="Text Box 7"/>
          <p:cNvSpPr txBox="1">
            <a:spLocks noChangeArrowheads="1"/>
          </p:cNvSpPr>
          <p:nvPr/>
        </p:nvSpPr>
        <p:spPr bwMode="auto">
          <a:xfrm>
            <a:off x="7608888" y="1700214"/>
            <a:ext cx="2612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solidFill>
                  <a:srgbClr val="FF0000"/>
                </a:solidFill>
                <a:latin typeface="Verdan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87"/>
                                        </p:tgtEl>
                                        <p:attrNameLst>
                                          <p:attrName>style.visibility</p:attrName>
                                        </p:attrNameLst>
                                      </p:cBhvr>
                                      <p:to>
                                        <p:strVal val="visible"/>
                                      </p:to>
                                    </p:set>
                                    <p:anim calcmode="lin" valueType="num">
                                      <p:cBhvr additive="base">
                                        <p:cTn id="7" dur="500" fill="hold"/>
                                        <p:tgtEl>
                                          <p:spTgt spid="378887"/>
                                        </p:tgtEl>
                                        <p:attrNameLst>
                                          <p:attrName>ppt_x</p:attrName>
                                        </p:attrNameLst>
                                      </p:cBhvr>
                                      <p:tavLst>
                                        <p:tav tm="0">
                                          <p:val>
                                            <p:strVal val="#ppt_x"/>
                                          </p:val>
                                        </p:tav>
                                        <p:tav tm="100000">
                                          <p:val>
                                            <p:strVal val="#ppt_x"/>
                                          </p:val>
                                        </p:tav>
                                      </p:tavLst>
                                    </p:anim>
                                    <p:anim calcmode="lin" valueType="num">
                                      <p:cBhvr additive="base">
                                        <p:cTn id="8" dur="500" fill="hold"/>
                                        <p:tgtEl>
                                          <p:spTgt spid="3788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885"/>
                                        </p:tgtEl>
                                        <p:attrNameLst>
                                          <p:attrName>style.visibility</p:attrName>
                                        </p:attrNameLst>
                                      </p:cBhvr>
                                      <p:to>
                                        <p:strVal val="visible"/>
                                      </p:to>
                                    </p:set>
                                    <p:anim calcmode="lin" valueType="num">
                                      <p:cBhvr additive="base">
                                        <p:cTn id="13" dur="500" fill="hold"/>
                                        <p:tgtEl>
                                          <p:spTgt spid="378885"/>
                                        </p:tgtEl>
                                        <p:attrNameLst>
                                          <p:attrName>ppt_x</p:attrName>
                                        </p:attrNameLst>
                                      </p:cBhvr>
                                      <p:tavLst>
                                        <p:tav tm="0">
                                          <p:val>
                                            <p:strVal val="#ppt_x"/>
                                          </p:val>
                                        </p:tav>
                                        <p:tav tm="100000">
                                          <p:val>
                                            <p:strVal val="#ppt_x"/>
                                          </p:val>
                                        </p:tav>
                                      </p:tavLst>
                                    </p:anim>
                                    <p:anim calcmode="lin" valueType="num">
                                      <p:cBhvr additive="base">
                                        <p:cTn id="14" dur="500" fill="hold"/>
                                        <p:tgtEl>
                                          <p:spTgt spid="378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8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7523" name="Text Box 3"/>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a:t>
            </a:r>
          </a:p>
        </p:txBody>
      </p:sp>
      <p:sp>
        <p:nvSpPr>
          <p:cNvPr id="107524" name="AutoShape 4"/>
          <p:cNvSpPr>
            <a:spLocks noChangeArrowheads="1"/>
          </p:cNvSpPr>
          <p:nvPr/>
        </p:nvSpPr>
        <p:spPr bwMode="auto">
          <a:xfrm>
            <a:off x="2495550" y="2276475"/>
            <a:ext cx="914400" cy="914400"/>
          </a:xfrm>
          <a:prstGeom prst="star16">
            <a:avLst>
              <a:gd name="adj" fmla="val 37500"/>
            </a:avLst>
          </a:prstGeom>
          <a:solidFill>
            <a:srgbClr val="FF0000"/>
          </a:solidFill>
          <a:ln w="9525">
            <a:solidFill>
              <a:srgbClr val="FF00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909" name="AutoShape 5"/>
          <p:cNvSpPr>
            <a:spLocks noChangeArrowheads="1"/>
          </p:cNvSpPr>
          <p:nvPr/>
        </p:nvSpPr>
        <p:spPr bwMode="auto">
          <a:xfrm>
            <a:off x="3719513" y="4868863"/>
            <a:ext cx="914400" cy="914400"/>
          </a:xfrm>
          <a:prstGeom prst="star16">
            <a:avLst>
              <a:gd name="adj" fmla="val 37500"/>
            </a:avLst>
          </a:prstGeom>
          <a:solidFill>
            <a:srgbClr val="FFFF00"/>
          </a:solidFill>
          <a:ln w="9525">
            <a:solidFill>
              <a:srgbClr val="FF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7526" name="Text Box 6"/>
          <p:cNvSpPr txBox="1">
            <a:spLocks noChangeArrowheads="1"/>
          </p:cNvSpPr>
          <p:nvPr/>
        </p:nvSpPr>
        <p:spPr bwMode="auto">
          <a:xfrm>
            <a:off x="7608888" y="1700214"/>
            <a:ext cx="2612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solidFill>
                  <a:srgbClr val="FF0000"/>
                </a:solidFill>
                <a:latin typeface="Verdana" panose="020B0604030504040204" pitchFamily="34" charset="0"/>
              </a:rPr>
              <a:t>0</a:t>
            </a:r>
          </a:p>
        </p:txBody>
      </p:sp>
      <p:sp>
        <p:nvSpPr>
          <p:cNvPr id="107527" name="Text Box 7"/>
          <p:cNvSpPr txBox="1">
            <a:spLocks noChangeArrowheads="1"/>
          </p:cNvSpPr>
          <p:nvPr/>
        </p:nvSpPr>
        <p:spPr bwMode="auto">
          <a:xfrm>
            <a:off x="2135189" y="620713"/>
            <a:ext cx="6048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另一个进程也申请临界区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799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8547" name="Text Box 3"/>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a:t>
            </a:r>
          </a:p>
        </p:txBody>
      </p:sp>
      <p:sp>
        <p:nvSpPr>
          <p:cNvPr id="108548" name="AutoShape 4"/>
          <p:cNvSpPr>
            <a:spLocks noChangeArrowheads="1"/>
          </p:cNvSpPr>
          <p:nvPr/>
        </p:nvSpPr>
        <p:spPr bwMode="auto">
          <a:xfrm>
            <a:off x="2495550" y="2276475"/>
            <a:ext cx="914400" cy="914400"/>
          </a:xfrm>
          <a:prstGeom prst="star16">
            <a:avLst>
              <a:gd name="adj" fmla="val 37500"/>
            </a:avLst>
          </a:prstGeom>
          <a:solidFill>
            <a:srgbClr val="FF0000"/>
          </a:solidFill>
          <a:ln w="9525">
            <a:solidFill>
              <a:srgbClr val="FF00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80933" name="Text Box 5"/>
          <p:cNvSpPr txBox="1">
            <a:spLocks noChangeArrowheads="1"/>
          </p:cNvSpPr>
          <p:nvPr/>
        </p:nvSpPr>
        <p:spPr bwMode="auto">
          <a:xfrm>
            <a:off x="7608888" y="1700214"/>
            <a:ext cx="4472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solidFill>
                  <a:srgbClr val="FF0000"/>
                </a:solidFill>
                <a:latin typeface="Verdana" panose="020B0604030504040204" pitchFamily="34" charset="0"/>
              </a:rPr>
              <a:t>-1</a:t>
            </a:r>
          </a:p>
        </p:txBody>
      </p:sp>
      <p:sp>
        <p:nvSpPr>
          <p:cNvPr id="108550" name="Text Box 6"/>
          <p:cNvSpPr txBox="1">
            <a:spLocks noChangeArrowheads="1"/>
          </p:cNvSpPr>
          <p:nvPr/>
        </p:nvSpPr>
        <p:spPr bwMode="auto">
          <a:xfrm>
            <a:off x="2135189" y="620713"/>
            <a:ext cx="6048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申请失败</a:t>
            </a:r>
          </a:p>
        </p:txBody>
      </p:sp>
      <p:sp>
        <p:nvSpPr>
          <p:cNvPr id="108551" name="Rectangle 7"/>
          <p:cNvSpPr>
            <a:spLocks noChangeArrowheads="1"/>
          </p:cNvSpPr>
          <p:nvPr/>
        </p:nvSpPr>
        <p:spPr bwMode="auto">
          <a:xfrm>
            <a:off x="7751764" y="5229226"/>
            <a:ext cx="1800225" cy="576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80936" name="AutoShape 8"/>
          <p:cNvSpPr>
            <a:spLocks noChangeArrowheads="1"/>
          </p:cNvSpPr>
          <p:nvPr/>
        </p:nvSpPr>
        <p:spPr bwMode="auto">
          <a:xfrm>
            <a:off x="8328025" y="5157788"/>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8553" name="Text Box 9"/>
          <p:cNvSpPr txBox="1">
            <a:spLocks noChangeArrowheads="1"/>
          </p:cNvSpPr>
          <p:nvPr/>
        </p:nvSpPr>
        <p:spPr bwMode="auto">
          <a:xfrm>
            <a:off x="8040689" y="4508501"/>
            <a:ext cx="1647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3200">
                <a:latin typeface="Verdana" panose="020B0604030504040204" pitchFamily="34" charset="0"/>
              </a:rPr>
              <a:t>阻塞队列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0933"/>
                                        </p:tgtEl>
                                        <p:attrNameLst>
                                          <p:attrName>style.visibility</p:attrName>
                                        </p:attrNameLst>
                                      </p:cBhvr>
                                      <p:to>
                                        <p:strVal val="visible"/>
                                      </p:to>
                                    </p:set>
                                    <p:anim calcmode="lin" valueType="num">
                                      <p:cBhvr additive="base">
                                        <p:cTn id="7" dur="500" fill="hold"/>
                                        <p:tgtEl>
                                          <p:spTgt spid="380933"/>
                                        </p:tgtEl>
                                        <p:attrNameLst>
                                          <p:attrName>ppt_x</p:attrName>
                                        </p:attrNameLst>
                                      </p:cBhvr>
                                      <p:tavLst>
                                        <p:tav tm="0">
                                          <p:val>
                                            <p:strVal val="#ppt_x"/>
                                          </p:val>
                                        </p:tav>
                                        <p:tav tm="100000">
                                          <p:val>
                                            <p:strVal val="#ppt_x"/>
                                          </p:val>
                                        </p:tav>
                                      </p:tavLst>
                                    </p:anim>
                                    <p:anim calcmode="lin" valueType="num">
                                      <p:cBhvr additive="base">
                                        <p:cTn id="8" dur="500" fill="hold"/>
                                        <p:tgtEl>
                                          <p:spTgt spid="3809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0936"/>
                                        </p:tgtEl>
                                        <p:attrNameLst>
                                          <p:attrName>style.visibility</p:attrName>
                                        </p:attrNameLst>
                                      </p:cBhvr>
                                      <p:to>
                                        <p:strVal val="visible"/>
                                      </p:to>
                                    </p:set>
                                    <p:anim calcmode="lin" valueType="num">
                                      <p:cBhvr additive="base">
                                        <p:cTn id="13" dur="500" fill="hold"/>
                                        <p:tgtEl>
                                          <p:spTgt spid="380936"/>
                                        </p:tgtEl>
                                        <p:attrNameLst>
                                          <p:attrName>ppt_x</p:attrName>
                                        </p:attrNameLst>
                                      </p:cBhvr>
                                      <p:tavLst>
                                        <p:tav tm="0">
                                          <p:val>
                                            <p:strVal val="#ppt_x"/>
                                          </p:val>
                                        </p:tav>
                                        <p:tav tm="100000">
                                          <p:val>
                                            <p:strVal val="#ppt_x"/>
                                          </p:val>
                                        </p:tav>
                                      </p:tavLst>
                                    </p:anim>
                                    <p:anim calcmode="lin" valueType="num">
                                      <p:cBhvr additive="base">
                                        <p:cTn id="14" dur="500" fill="hold"/>
                                        <p:tgtEl>
                                          <p:spTgt spid="3809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3" grpId="0" autoUpdateAnimBg="0"/>
      <p:bldP spid="38093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0000"/>
            </a:solidFill>
            <a:round/>
          </a:ln>
        </p:spPr>
        <p:txBody>
          <a:bodyPr wrap="none" lIns="0" tIns="0" rIns="0" bIns="0" anchor="ctr"/>
          <a:lstStyle/>
          <a:p>
            <a:endParaRPr lang="zh-CN" altLang="en-US"/>
          </a:p>
        </p:txBody>
      </p:sp>
      <p:sp>
        <p:nvSpPr>
          <p:cNvPr id="109571" name="Text Box 3"/>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a:t>
            </a:r>
          </a:p>
        </p:txBody>
      </p:sp>
      <p:sp>
        <p:nvSpPr>
          <p:cNvPr id="109572" name="AutoShape 4"/>
          <p:cNvSpPr>
            <a:spLocks noChangeArrowheads="1"/>
          </p:cNvSpPr>
          <p:nvPr/>
        </p:nvSpPr>
        <p:spPr bwMode="auto">
          <a:xfrm>
            <a:off x="2063750" y="4797425"/>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81957" name="Text Box 5"/>
          <p:cNvSpPr txBox="1">
            <a:spLocks noChangeArrowheads="1"/>
          </p:cNvSpPr>
          <p:nvPr/>
        </p:nvSpPr>
        <p:spPr bwMode="auto">
          <a:xfrm>
            <a:off x="7608888" y="1700214"/>
            <a:ext cx="2612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solidFill>
                  <a:srgbClr val="FF0000"/>
                </a:solidFill>
                <a:latin typeface="Verdana" panose="020B0604030504040204" pitchFamily="34" charset="0"/>
              </a:rPr>
              <a:t>0</a:t>
            </a:r>
          </a:p>
        </p:txBody>
      </p:sp>
      <p:sp>
        <p:nvSpPr>
          <p:cNvPr id="109574" name="Text Box 6"/>
          <p:cNvSpPr txBox="1">
            <a:spLocks noChangeArrowheads="1"/>
          </p:cNvSpPr>
          <p:nvPr/>
        </p:nvSpPr>
        <p:spPr bwMode="auto">
          <a:xfrm>
            <a:off x="2135189" y="620713"/>
            <a:ext cx="6048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释放资源</a:t>
            </a:r>
          </a:p>
        </p:txBody>
      </p:sp>
      <p:sp>
        <p:nvSpPr>
          <p:cNvPr id="109575" name="Rectangle 7"/>
          <p:cNvSpPr>
            <a:spLocks noChangeArrowheads="1"/>
          </p:cNvSpPr>
          <p:nvPr/>
        </p:nvSpPr>
        <p:spPr bwMode="auto">
          <a:xfrm>
            <a:off x="7751764" y="5229226"/>
            <a:ext cx="1800225" cy="576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9576" name="AutoShape 8"/>
          <p:cNvSpPr>
            <a:spLocks noChangeArrowheads="1"/>
          </p:cNvSpPr>
          <p:nvPr/>
        </p:nvSpPr>
        <p:spPr bwMode="auto">
          <a:xfrm>
            <a:off x="8328025" y="5157788"/>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9577" name="Text Box 9"/>
          <p:cNvSpPr txBox="1">
            <a:spLocks noChangeArrowheads="1"/>
          </p:cNvSpPr>
          <p:nvPr/>
        </p:nvSpPr>
        <p:spPr bwMode="auto">
          <a:xfrm>
            <a:off x="8040689" y="4508501"/>
            <a:ext cx="1647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3200">
                <a:latin typeface="Verdana" panose="020B0604030504040204" pitchFamily="34" charset="0"/>
              </a:rPr>
              <a:t>阻塞队列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blinds(horizontal)">
                                      <p:cBhvr>
                                        <p:cTn id="7" dur="500"/>
                                        <p:tgtEl>
                                          <p:spTgt spid="38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ChangeArrowheads="1"/>
          </p:cNvSpPr>
          <p:nvPr/>
        </p:nvSpPr>
        <p:spPr bwMode="auto">
          <a:xfrm>
            <a:off x="2351088" y="2133600"/>
            <a:ext cx="1223962" cy="1150938"/>
          </a:xfrm>
          <a:custGeom>
            <a:avLst/>
            <a:gdLst>
              <a:gd name="T0" fmla="*/ 1965016989 w 21600"/>
              <a:gd name="T1" fmla="*/ 0 h 21600"/>
              <a:gd name="T2" fmla="*/ 575494919 w 21600"/>
              <a:gd name="T3" fmla="*/ 478513503 h 21600"/>
              <a:gd name="T4" fmla="*/ 0 w 21600"/>
              <a:gd name="T5" fmla="*/ 1633872970 h 21600"/>
              <a:gd name="T6" fmla="*/ 575494919 w 21600"/>
              <a:gd name="T7" fmla="*/ 2147483646 h 21600"/>
              <a:gd name="T8" fmla="*/ 1965016989 w 21600"/>
              <a:gd name="T9" fmla="*/ 2147483646 h 21600"/>
              <a:gd name="T10" fmla="*/ 2147483646 w 21600"/>
              <a:gd name="T11" fmla="*/ 2147483646 h 21600"/>
              <a:gd name="T12" fmla="*/ 2147483646 w 21600"/>
              <a:gd name="T13" fmla="*/ 1633872970 h 21600"/>
              <a:gd name="T14" fmla="*/ 2147483646 w 21600"/>
              <a:gd name="T15" fmla="*/ 47851350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FFFF00"/>
            </a:solidFill>
            <a:round/>
          </a:ln>
        </p:spPr>
        <p:txBody>
          <a:bodyPr wrap="none" lIns="0" tIns="0" rIns="0" bIns="0" anchor="ctr"/>
          <a:lstStyle/>
          <a:p>
            <a:endParaRPr lang="zh-CN" altLang="en-US"/>
          </a:p>
        </p:txBody>
      </p:sp>
      <p:sp>
        <p:nvSpPr>
          <p:cNvPr id="110595" name="Text Box 3"/>
          <p:cNvSpPr txBox="1">
            <a:spLocks noChangeArrowheads="1"/>
          </p:cNvSpPr>
          <p:nvPr/>
        </p:nvSpPr>
        <p:spPr bwMode="auto">
          <a:xfrm>
            <a:off x="5808664" y="1689101"/>
            <a:ext cx="4103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3200" b="0">
                <a:latin typeface="Verdana" panose="020B0604030504040204" pitchFamily="34" charset="0"/>
              </a:rPr>
              <a:t>mutex</a:t>
            </a:r>
            <a:r>
              <a:rPr lang="en-US" altLang="zh-CN" sz="3200" b="0">
                <a:solidFill>
                  <a:srgbClr val="FF0000"/>
                </a:solidFill>
                <a:latin typeface="Verdana" panose="020B0604030504040204" pitchFamily="34" charset="0"/>
              </a:rPr>
              <a:t>:=0</a:t>
            </a:r>
          </a:p>
        </p:txBody>
      </p:sp>
      <p:sp>
        <p:nvSpPr>
          <p:cNvPr id="382980" name="AutoShape 4"/>
          <p:cNvSpPr>
            <a:spLocks noChangeArrowheads="1"/>
          </p:cNvSpPr>
          <p:nvPr/>
        </p:nvSpPr>
        <p:spPr bwMode="auto">
          <a:xfrm>
            <a:off x="2495550" y="2276475"/>
            <a:ext cx="914400" cy="914400"/>
          </a:xfrm>
          <a:prstGeom prst="star16">
            <a:avLst>
              <a:gd name="adj" fmla="val 37500"/>
            </a:avLst>
          </a:prstGeom>
          <a:solidFill>
            <a:srgbClr val="FF0000"/>
          </a:solidFill>
          <a:ln w="9525">
            <a:solidFill>
              <a:srgbClr val="FF00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82981" name="AutoShape 5"/>
          <p:cNvSpPr>
            <a:spLocks noChangeArrowheads="1"/>
          </p:cNvSpPr>
          <p:nvPr/>
        </p:nvSpPr>
        <p:spPr bwMode="auto">
          <a:xfrm>
            <a:off x="2063750" y="4797425"/>
            <a:ext cx="914400" cy="914400"/>
          </a:xfrm>
          <a:prstGeom prst="star16">
            <a:avLst>
              <a:gd name="adj" fmla="val 37500"/>
            </a:avLst>
          </a:prstGeom>
          <a:solidFill>
            <a:srgbClr val="00FF00"/>
          </a:solidFill>
          <a:ln w="9525">
            <a:solidFill>
              <a:srgbClr val="00FF00"/>
            </a:solidFill>
            <a:miter lim="800000"/>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0598" name="Text Box 6"/>
          <p:cNvSpPr txBox="1">
            <a:spLocks noChangeArrowheads="1"/>
          </p:cNvSpPr>
          <p:nvPr/>
        </p:nvSpPr>
        <p:spPr bwMode="auto">
          <a:xfrm>
            <a:off x="2135189" y="620713"/>
            <a:ext cx="6048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4000">
                <a:latin typeface="Verdana" panose="020B0604030504040204" pitchFamily="34" charset="0"/>
                <a:ea typeface="黑体" panose="02010609060101010101" pitchFamily="49" charset="-122"/>
              </a:rPr>
              <a:t>释放资源</a:t>
            </a:r>
          </a:p>
        </p:txBody>
      </p:sp>
      <p:sp>
        <p:nvSpPr>
          <p:cNvPr id="110599" name="Rectangle 7"/>
          <p:cNvSpPr>
            <a:spLocks noChangeArrowheads="1"/>
          </p:cNvSpPr>
          <p:nvPr/>
        </p:nvSpPr>
        <p:spPr bwMode="auto">
          <a:xfrm>
            <a:off x="8040689" y="5084763"/>
            <a:ext cx="1800225"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0000"/>
              </a:solidFill>
              <a:latin typeface="Arial" panose="020B0604020202020204" pitchFamily="34" charset="0"/>
            </a:endParaRPr>
          </a:p>
        </p:txBody>
      </p:sp>
      <p:sp>
        <p:nvSpPr>
          <p:cNvPr id="110600" name="Text Box 8"/>
          <p:cNvSpPr txBox="1">
            <a:spLocks noChangeArrowheads="1"/>
          </p:cNvSpPr>
          <p:nvPr/>
        </p:nvSpPr>
        <p:spPr bwMode="auto">
          <a:xfrm>
            <a:off x="8040689" y="4508501"/>
            <a:ext cx="1647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3200">
                <a:latin typeface="Verdana" panose="020B0604030504040204" pitchFamily="34" charset="0"/>
              </a:rPr>
              <a:t>阻塞队列</a:t>
            </a:r>
          </a:p>
        </p:txBody>
      </p:sp>
      <p:sp>
        <p:nvSpPr>
          <p:cNvPr id="110601" name="AutoShape 9">
            <a:hlinkClick r:id="" action="ppaction://hlinkshowjump?jump=lastslideviewed" highlightClick="1"/>
            <a:hlinkHover r:id="rId2" action="ppaction://hlinksldjump"/>
          </p:cNvPr>
          <p:cNvSpPr>
            <a:spLocks noChangeArrowheads="1"/>
          </p:cNvSpPr>
          <p:nvPr/>
        </p:nvSpPr>
        <p:spPr bwMode="auto">
          <a:xfrm>
            <a:off x="9220200" y="6400800"/>
            <a:ext cx="609600" cy="457200"/>
          </a:xfrm>
          <a:prstGeom prst="actionButtonReturn">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981"/>
                                        </p:tgtEl>
                                        <p:attrNameLst>
                                          <p:attrName>style.visibility</p:attrName>
                                        </p:attrNameLst>
                                      </p:cBhvr>
                                      <p:to>
                                        <p:strVal val="visible"/>
                                      </p:to>
                                    </p:set>
                                    <p:anim calcmode="lin" valueType="num">
                                      <p:cBhvr additive="base">
                                        <p:cTn id="7" dur="500" fill="hold"/>
                                        <p:tgtEl>
                                          <p:spTgt spid="382981"/>
                                        </p:tgtEl>
                                        <p:attrNameLst>
                                          <p:attrName>ppt_x</p:attrName>
                                        </p:attrNameLst>
                                      </p:cBhvr>
                                      <p:tavLst>
                                        <p:tav tm="0">
                                          <p:val>
                                            <p:strVal val="#ppt_x"/>
                                          </p:val>
                                        </p:tav>
                                        <p:tav tm="100000">
                                          <p:val>
                                            <p:strVal val="#ppt_x"/>
                                          </p:val>
                                        </p:tav>
                                      </p:tavLst>
                                    </p:anim>
                                    <p:anim calcmode="lin" valueType="num">
                                      <p:cBhvr additive="base">
                                        <p:cTn id="8" dur="500" fill="hold"/>
                                        <p:tgtEl>
                                          <p:spTgt spid="3829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82980"/>
                                        </p:tgtEl>
                                        <p:attrNameLst>
                                          <p:attrName>style.visibility</p:attrName>
                                        </p:attrNameLst>
                                      </p:cBhvr>
                                      <p:to>
                                        <p:strVal val="visible"/>
                                      </p:to>
                                    </p:set>
                                    <p:animEffect transition="in" filter="blinds(horizontal)">
                                      <p:cBhvr>
                                        <p:cTn id="13" dur="500"/>
                                        <p:tgtEl>
                                          <p:spTgt spid="382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p:cNvSpPr>
            <a:spLocks noGrp="1"/>
          </p:cNvSpPr>
          <p:nvPr>
            <p:ph type="title"/>
          </p:nvPr>
        </p:nvSpPr>
        <p:spPr/>
        <p:txBody>
          <a:bodyPr/>
          <a:lstStyle/>
          <a:p>
            <a:r>
              <a:rPr lang="en-US" altLang="zh-CN" dirty="0"/>
              <a:t>2.3.5</a:t>
            </a:r>
            <a:r>
              <a:rPr lang="zh-CN" altLang="en-US" dirty="0"/>
              <a:t>、信号量的应用</a:t>
            </a:r>
          </a:p>
        </p:txBody>
      </p:sp>
      <p:sp>
        <p:nvSpPr>
          <p:cNvPr id="5" name="Text Box 5"/>
          <p:cNvSpPr txBox="1">
            <a:spLocks noChangeArrowheads="1"/>
          </p:cNvSpPr>
          <p:nvPr/>
        </p:nvSpPr>
        <p:spPr bwMode="auto">
          <a:xfrm>
            <a:off x="692728" y="1177637"/>
            <a:ext cx="5181600" cy="30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kumimoji="1" lang="en-US" altLang="zh-CN" sz="2000" b="1" dirty="0">
                <a:latin typeface="Times New Roman" panose="02020603050405020304" charset="0"/>
              </a:rPr>
              <a:t>  </a:t>
            </a:r>
            <a:r>
              <a:rPr kumimoji="1" lang="en-US" altLang="zh-CN" sz="2000" b="1" dirty="0" err="1">
                <a:latin typeface="Times New Roman" panose="02020603050405020304" charset="0"/>
              </a:rPr>
              <a:t>strcut</a:t>
            </a:r>
            <a:r>
              <a:rPr kumimoji="1" lang="en-US" altLang="zh-CN" sz="2000" b="1" dirty="0">
                <a:latin typeface="Times New Roman" panose="02020603050405020304" charset="0"/>
              </a:rPr>
              <a:t> semaphore  mutex=1              </a:t>
            </a:r>
          </a:p>
        </p:txBody>
      </p:sp>
      <p:sp>
        <p:nvSpPr>
          <p:cNvPr id="7" name="Text Box 6"/>
          <p:cNvSpPr txBox="1">
            <a:spLocks noChangeArrowheads="1"/>
          </p:cNvSpPr>
          <p:nvPr/>
        </p:nvSpPr>
        <p:spPr bwMode="auto">
          <a:xfrm>
            <a:off x="822037" y="1586347"/>
            <a:ext cx="2318327" cy="2980111"/>
          </a:xfrm>
          <a:prstGeom prst="rect">
            <a:avLst/>
          </a:prstGeom>
          <a:solidFill>
            <a:srgbClr val="33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p1: </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while(ture)</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  P(mutex);</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a:t>
            </a:r>
            <a:r>
              <a:rPr kumimoji="1" lang="zh-CN" altLang="en-US" sz="2000" b="1">
                <a:solidFill>
                  <a:schemeClr val="bg1"/>
                </a:solidFill>
                <a:latin typeface="Times New Roman" panose="02020603050405020304" charset="0"/>
                <a:ea typeface="黑体" panose="02010609060101010101" pitchFamily="49" charset="-122"/>
              </a:rPr>
              <a:t>临界区</a:t>
            </a:r>
            <a:r>
              <a:rPr kumimoji="1" lang="en-US" altLang="zh-CN" sz="2000" b="1">
                <a:solidFill>
                  <a:schemeClr val="bg1"/>
                </a:solidFill>
                <a:latin typeface="Times New Roman" panose="02020603050405020304" charset="0"/>
                <a:ea typeface="黑体" panose="02010609060101010101" pitchFamily="49" charset="-122"/>
              </a:rPr>
              <a:t>;</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V(mutex);</a:t>
            </a:r>
          </a:p>
          <a:p>
            <a:pPr>
              <a:lnSpc>
                <a:spcPct val="85000"/>
              </a:lnSpc>
              <a:spcBef>
                <a:spcPct val="10000"/>
              </a:spcBef>
            </a:pPr>
            <a:r>
              <a:rPr kumimoji="1" lang="en-US" altLang="zh-CN" sz="2000" b="1">
                <a:solidFill>
                  <a:schemeClr val="bg1"/>
                </a:solidFill>
                <a:latin typeface="Times New Roman" panose="02020603050405020304" charset="0"/>
                <a:ea typeface="黑体" panose="02010609060101010101" pitchFamily="49" charset="-122"/>
              </a:rPr>
              <a:t>         remainder </a:t>
            </a:r>
          </a:p>
          <a:p>
            <a:pPr>
              <a:lnSpc>
                <a:spcPct val="85000"/>
              </a:lnSpc>
            </a:pPr>
            <a:r>
              <a:rPr kumimoji="1" lang="en-US" altLang="zh-CN" sz="2000" b="1">
                <a:solidFill>
                  <a:schemeClr val="bg1"/>
                </a:solidFill>
                <a:latin typeface="Times New Roman" panose="02020603050405020304" charset="0"/>
                <a:ea typeface="黑体" panose="02010609060101010101" pitchFamily="49" charset="-122"/>
              </a:rPr>
              <a:t>            section1;</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 </a:t>
            </a:r>
          </a:p>
          <a:p>
            <a:pPr>
              <a:lnSpc>
                <a:spcPct val="65000"/>
              </a:lnSpc>
              <a:spcBef>
                <a:spcPct val="50000"/>
              </a:spcBef>
            </a:pPr>
            <a:r>
              <a:rPr kumimoji="1" lang="en-US" altLang="zh-CN" sz="2000" b="1">
                <a:solidFill>
                  <a:schemeClr val="bg1"/>
                </a:solidFill>
                <a:latin typeface="Times New Roman" panose="02020603050405020304" charset="0"/>
                <a:ea typeface="黑体" panose="02010609060101010101" pitchFamily="49" charset="-122"/>
              </a:rPr>
              <a:t> }                                  </a:t>
            </a:r>
          </a:p>
        </p:txBody>
      </p:sp>
      <p:sp>
        <p:nvSpPr>
          <p:cNvPr id="8" name="Text Box 9"/>
          <p:cNvSpPr txBox="1">
            <a:spLocks noChangeArrowheads="1"/>
          </p:cNvSpPr>
          <p:nvPr/>
        </p:nvSpPr>
        <p:spPr bwMode="auto">
          <a:xfrm>
            <a:off x="3207328" y="1584039"/>
            <a:ext cx="1909617" cy="2980111"/>
          </a:xfrm>
          <a:prstGeom prst="rect">
            <a:avLst/>
          </a:prstGeom>
          <a:solidFill>
            <a:srgbClr val="3399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pi: </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while(</a:t>
            </a:r>
            <a:r>
              <a:rPr kumimoji="1" lang="en-US" altLang="zh-CN" sz="2000" b="1" dirty="0" err="1">
                <a:solidFill>
                  <a:schemeClr val="bg1"/>
                </a:solidFill>
                <a:latin typeface="Times New Roman" panose="02020603050405020304" charset="0"/>
                <a:ea typeface="黑体" panose="02010609060101010101" pitchFamily="49" charset="-122"/>
              </a:rPr>
              <a:t>ture</a:t>
            </a:r>
            <a:r>
              <a:rPr kumimoji="1" lang="en-US" altLang="zh-CN" sz="2000" b="1" dirty="0">
                <a:solidFill>
                  <a:schemeClr val="bg1"/>
                </a:solidFill>
                <a:latin typeface="Times New Roman" panose="02020603050405020304" charset="0"/>
                <a:ea typeface="黑体" panose="02010609060101010101" pitchFamily="49" charset="-122"/>
              </a:rPr>
              <a:t>)</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  P(mutex);</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a:t>
            </a:r>
            <a:r>
              <a:rPr kumimoji="1" lang="zh-CN" altLang="en-US" sz="2000" b="1" dirty="0">
                <a:solidFill>
                  <a:schemeClr val="bg1"/>
                </a:solidFill>
                <a:latin typeface="Times New Roman" panose="02020603050405020304" charset="0"/>
                <a:ea typeface="黑体" panose="02010609060101010101" pitchFamily="49" charset="-122"/>
              </a:rPr>
              <a:t>临界区</a:t>
            </a:r>
            <a:r>
              <a:rPr kumimoji="1" lang="en-US" altLang="zh-CN" sz="2000" b="1" dirty="0">
                <a:solidFill>
                  <a:schemeClr val="bg1"/>
                </a:solidFill>
                <a:latin typeface="Times New Roman" panose="02020603050405020304" charset="0"/>
                <a:ea typeface="黑体" panose="02010609060101010101" pitchFamily="49" charset="-122"/>
              </a:rPr>
              <a:t>;</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V(mutex);</a:t>
            </a:r>
          </a:p>
          <a:p>
            <a:pPr>
              <a:lnSpc>
                <a:spcPct val="85000"/>
              </a:lnSpc>
              <a:spcBef>
                <a:spcPct val="10000"/>
              </a:spcBef>
            </a:pPr>
            <a:r>
              <a:rPr kumimoji="1" lang="en-US" altLang="zh-CN" sz="2000" b="1" dirty="0">
                <a:solidFill>
                  <a:schemeClr val="bg1"/>
                </a:solidFill>
                <a:latin typeface="Times New Roman" panose="02020603050405020304" charset="0"/>
                <a:ea typeface="黑体" panose="02010609060101010101" pitchFamily="49" charset="-122"/>
              </a:rPr>
              <a:t>         remainder </a:t>
            </a:r>
          </a:p>
          <a:p>
            <a:pPr>
              <a:lnSpc>
                <a:spcPct val="85000"/>
              </a:lnSpc>
            </a:pPr>
            <a:r>
              <a:rPr kumimoji="1" lang="en-US" altLang="zh-CN" sz="2000" b="1" dirty="0">
                <a:solidFill>
                  <a:schemeClr val="bg1"/>
                </a:solidFill>
                <a:latin typeface="Times New Roman" panose="02020603050405020304" charset="0"/>
                <a:ea typeface="黑体" panose="02010609060101010101" pitchFamily="49" charset="-122"/>
              </a:rPr>
              <a:t>            </a:t>
            </a:r>
            <a:r>
              <a:rPr kumimoji="1" lang="en-US" altLang="zh-CN" sz="2000" b="1" dirty="0" err="1">
                <a:solidFill>
                  <a:schemeClr val="bg1"/>
                </a:solidFill>
                <a:latin typeface="Times New Roman" panose="02020603050405020304" charset="0"/>
                <a:ea typeface="黑体" panose="02010609060101010101" pitchFamily="49" charset="-122"/>
              </a:rPr>
              <a:t>sectioni</a:t>
            </a:r>
            <a:r>
              <a:rPr kumimoji="1" lang="en-US" altLang="zh-CN" sz="2000" b="1" dirty="0">
                <a:solidFill>
                  <a:schemeClr val="bg1"/>
                </a:solidFill>
                <a:latin typeface="Times New Roman" panose="02020603050405020304" charset="0"/>
                <a:ea typeface="黑体" panose="02010609060101010101" pitchFamily="49" charset="-122"/>
              </a:rPr>
              <a:t>;</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 </a:t>
            </a:r>
          </a:p>
          <a:p>
            <a:pPr>
              <a:lnSpc>
                <a:spcPct val="65000"/>
              </a:lnSpc>
              <a:spcBef>
                <a:spcPct val="50000"/>
              </a:spcBef>
            </a:pPr>
            <a:r>
              <a:rPr kumimoji="1" lang="en-US" altLang="zh-CN" sz="2000" b="1" dirty="0">
                <a:solidFill>
                  <a:schemeClr val="bg1"/>
                </a:solidFill>
                <a:latin typeface="Times New Roman" panose="02020603050405020304" charset="0"/>
                <a:ea typeface="黑体" panose="02010609060101010101" pitchFamily="49" charset="-122"/>
              </a:rPr>
              <a:t> }                                  </a:t>
            </a:r>
          </a:p>
        </p:txBody>
      </p:sp>
      <p:sp>
        <p:nvSpPr>
          <p:cNvPr id="9" name="Text Box 2"/>
          <p:cNvSpPr txBox="1">
            <a:spLocks noChangeArrowheads="1"/>
          </p:cNvSpPr>
          <p:nvPr/>
        </p:nvSpPr>
        <p:spPr bwMode="auto">
          <a:xfrm>
            <a:off x="5354781" y="1328864"/>
            <a:ext cx="5867400" cy="47244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lnSpc>
                <a:spcPct val="150000"/>
              </a:lnSpc>
              <a:spcBef>
                <a:spcPct val="20000"/>
              </a:spcBef>
              <a:buFont typeface="Wingdings" panose="05000000000000000000" pitchFamily="2" charset="2"/>
              <a:buChar char="Ø"/>
            </a:pPr>
            <a:r>
              <a:rPr kumimoji="1" lang="zh-CN" altLang="en-US" b="1" dirty="0">
                <a:latin typeface="Times New Roman" panose="02020603050405020304" charset="0"/>
              </a:rPr>
              <a:t>设置信号量：互斥信号量</a:t>
            </a:r>
            <a:r>
              <a:rPr kumimoji="1" lang="en-US" altLang="zh-CN" b="1" dirty="0">
                <a:latin typeface="Times New Roman" panose="02020603050405020304" charset="0"/>
              </a:rPr>
              <a:t>mutex</a:t>
            </a:r>
            <a:r>
              <a:rPr kumimoji="1" lang="zh-CN" altLang="en-US" b="1" dirty="0">
                <a:latin typeface="Times New Roman" panose="02020603050405020304" charset="0"/>
              </a:rPr>
              <a:t>，初值为</a:t>
            </a:r>
            <a:r>
              <a:rPr kumimoji="1" lang="en-US" altLang="zh-CN" b="1" dirty="0">
                <a:latin typeface="Times New Roman" panose="02020603050405020304" charset="0"/>
              </a:rPr>
              <a:t>1</a:t>
            </a:r>
            <a:r>
              <a:rPr kumimoji="1" lang="zh-CN" altLang="en-US" b="1" dirty="0">
                <a:latin typeface="Times New Roman" panose="02020603050405020304" charset="0"/>
              </a:rPr>
              <a:t>。</a:t>
            </a:r>
          </a:p>
          <a:p>
            <a:pPr marL="285750" indent="-285750" algn="just">
              <a:lnSpc>
                <a:spcPct val="150000"/>
              </a:lnSpc>
              <a:spcBef>
                <a:spcPct val="20000"/>
              </a:spcBef>
              <a:buFont typeface="Wingdings" panose="05000000000000000000" pitchFamily="2" charset="2"/>
              <a:buChar char="Ø"/>
            </a:pPr>
            <a:r>
              <a:rPr kumimoji="1" lang="zh-CN" altLang="en-US" b="1" dirty="0">
                <a:latin typeface="Times New Roman" panose="02020603050405020304" charset="0"/>
              </a:rPr>
              <a:t>在进入临界区</a:t>
            </a:r>
            <a:r>
              <a:rPr kumimoji="1" lang="zh-CN" altLang="en-US" b="1" dirty="0">
                <a:solidFill>
                  <a:srgbClr val="FF0000"/>
                </a:solidFill>
                <a:latin typeface="Times New Roman" panose="02020603050405020304" charset="0"/>
              </a:rPr>
              <a:t>前</a:t>
            </a:r>
            <a:r>
              <a:rPr kumimoji="1" lang="zh-CN" altLang="en-US" b="1" dirty="0">
                <a:latin typeface="Times New Roman" panose="02020603050405020304" charset="0"/>
              </a:rPr>
              <a:t>进行</a:t>
            </a:r>
            <a:r>
              <a:rPr kumimoji="1" lang="en-US" altLang="zh-CN" b="1" dirty="0">
                <a:solidFill>
                  <a:srgbClr val="FF0000"/>
                </a:solidFill>
                <a:latin typeface="Times New Roman" panose="02020603050405020304" charset="0"/>
              </a:rPr>
              <a:t>P</a:t>
            </a:r>
            <a:r>
              <a:rPr kumimoji="1" lang="zh-CN" altLang="en-US" b="1" dirty="0">
                <a:solidFill>
                  <a:srgbClr val="FF0000"/>
                </a:solidFill>
                <a:latin typeface="Times New Roman" panose="02020603050405020304" charset="0"/>
              </a:rPr>
              <a:t>操作</a:t>
            </a:r>
            <a:r>
              <a:rPr kumimoji="1" lang="zh-CN" altLang="en-US" b="1" dirty="0">
                <a:latin typeface="Times New Roman" panose="02020603050405020304" charset="0"/>
              </a:rPr>
              <a:t>，出临界区</a:t>
            </a:r>
            <a:r>
              <a:rPr kumimoji="1" lang="zh-CN" altLang="en-US" b="1" dirty="0">
                <a:solidFill>
                  <a:srgbClr val="FF0000"/>
                </a:solidFill>
                <a:latin typeface="Times New Roman" panose="02020603050405020304" charset="0"/>
              </a:rPr>
              <a:t>后</a:t>
            </a:r>
            <a:r>
              <a:rPr kumimoji="1" lang="zh-CN" altLang="en-US" b="1" dirty="0">
                <a:latin typeface="Times New Roman" panose="02020603050405020304" charset="0"/>
              </a:rPr>
              <a:t>进行</a:t>
            </a:r>
            <a:r>
              <a:rPr kumimoji="1" lang="en-US" altLang="zh-CN" b="1" dirty="0">
                <a:solidFill>
                  <a:srgbClr val="FF0000"/>
                </a:solidFill>
                <a:latin typeface="Times New Roman" panose="02020603050405020304" charset="0"/>
              </a:rPr>
              <a:t>V</a:t>
            </a:r>
            <a:r>
              <a:rPr kumimoji="1" lang="zh-CN" altLang="en-US" b="1" dirty="0">
                <a:solidFill>
                  <a:srgbClr val="FF0000"/>
                </a:solidFill>
                <a:latin typeface="Times New Roman" panose="02020603050405020304" charset="0"/>
              </a:rPr>
              <a:t>操作</a:t>
            </a:r>
            <a:r>
              <a:rPr kumimoji="1" lang="zh-CN" altLang="en-US" b="1" dirty="0">
                <a:latin typeface="Times New Roman" panose="02020603050405020304" charset="0"/>
              </a:rPr>
              <a:t>可解决上题问题。</a:t>
            </a:r>
          </a:p>
          <a:p>
            <a:pPr marL="285750" indent="-285750" algn="just">
              <a:lnSpc>
                <a:spcPct val="150000"/>
              </a:lnSpc>
              <a:spcBef>
                <a:spcPct val="20000"/>
              </a:spcBef>
              <a:buFont typeface="Wingdings" panose="05000000000000000000" pitchFamily="2" charset="2"/>
              <a:buChar char="Ø"/>
            </a:pPr>
            <a:r>
              <a:rPr kumimoji="1" lang="zh-CN" altLang="en-US" b="1" dirty="0">
                <a:latin typeface="Times New Roman" panose="02020603050405020304" charset="0"/>
              </a:rPr>
              <a:t>假定</a:t>
            </a:r>
            <a:r>
              <a:rPr kumimoji="1" lang="en-US" altLang="zh-CN" b="1" dirty="0">
                <a:latin typeface="Times New Roman" panose="02020603050405020304" charset="0"/>
              </a:rPr>
              <a:t>P</a:t>
            </a:r>
            <a:r>
              <a:rPr kumimoji="1" lang="en-US" altLang="zh-CN" b="1" baseline="-30000" dirty="0">
                <a:latin typeface="Times New Roman" panose="02020603050405020304" charset="0"/>
              </a:rPr>
              <a:t>1</a:t>
            </a:r>
            <a:r>
              <a:rPr kumimoji="1" lang="zh-CN" altLang="en-US" b="1" dirty="0">
                <a:latin typeface="Times New Roman" panose="02020603050405020304" charset="0"/>
              </a:rPr>
              <a:t>先操作，</a:t>
            </a:r>
            <a:r>
              <a:rPr kumimoji="1" lang="en-US" altLang="zh-CN" b="1" dirty="0">
                <a:latin typeface="Times New Roman" panose="02020603050405020304" charset="0"/>
              </a:rPr>
              <a:t>P(mutex)=0</a:t>
            </a:r>
            <a:r>
              <a:rPr kumimoji="1" lang="zh-CN" altLang="en-US" b="1" dirty="0">
                <a:latin typeface="Times New Roman" panose="02020603050405020304" charset="0"/>
              </a:rPr>
              <a:t>则往下操作</a:t>
            </a:r>
            <a:r>
              <a:rPr kumimoji="1" lang="en-US" altLang="zh-CN" b="1" dirty="0">
                <a:latin typeface="Times New Roman" panose="02020603050405020304" charset="0"/>
              </a:rPr>
              <a:t>,</a:t>
            </a:r>
            <a:r>
              <a:rPr kumimoji="1" lang="zh-CN" altLang="en-US" b="1" dirty="0">
                <a:latin typeface="Times New Roman" panose="02020603050405020304" charset="0"/>
              </a:rPr>
              <a:t>假设在互斥区中时间片到了</a:t>
            </a:r>
            <a:r>
              <a:rPr kumimoji="1" lang="en-US" altLang="zh-CN" b="1" dirty="0">
                <a:latin typeface="Times New Roman" panose="02020603050405020304" charset="0"/>
              </a:rPr>
              <a:t>,</a:t>
            </a:r>
            <a:r>
              <a:rPr kumimoji="1" lang="zh-CN" altLang="en-US" b="1" dirty="0">
                <a:latin typeface="Times New Roman" panose="02020603050405020304" charset="0"/>
              </a:rPr>
              <a:t>则去执行</a:t>
            </a:r>
            <a:r>
              <a:rPr kumimoji="1" lang="en-US" altLang="zh-CN" b="1" dirty="0">
                <a:latin typeface="Times New Roman" panose="02020603050405020304" charset="0"/>
              </a:rPr>
              <a:t>P</a:t>
            </a:r>
            <a:r>
              <a:rPr kumimoji="1" lang="en-US" altLang="zh-CN" b="1" baseline="-30000" dirty="0">
                <a:latin typeface="Times New Roman" panose="02020603050405020304" charset="0"/>
              </a:rPr>
              <a:t>2</a:t>
            </a:r>
            <a:r>
              <a:rPr kumimoji="1" lang="en-US" altLang="zh-CN" b="1" dirty="0">
                <a:latin typeface="Times New Roman" panose="02020603050405020304" charset="0"/>
              </a:rPr>
              <a:t>,</a:t>
            </a:r>
            <a:r>
              <a:rPr kumimoji="1" lang="zh-CN" altLang="en-US" b="1" dirty="0">
                <a:latin typeface="Times New Roman" panose="02020603050405020304" charset="0"/>
              </a:rPr>
              <a:t>经过</a:t>
            </a:r>
            <a:r>
              <a:rPr kumimoji="1" lang="en-US" altLang="zh-CN" b="1" dirty="0">
                <a:latin typeface="Times New Roman" panose="02020603050405020304" charset="0"/>
              </a:rPr>
              <a:t>P(mutex)</a:t>
            </a:r>
            <a:r>
              <a:rPr kumimoji="1" lang="zh-CN" altLang="en-US" b="1" dirty="0">
                <a:latin typeface="Times New Roman" panose="02020603050405020304" charset="0"/>
              </a:rPr>
              <a:t>时</a:t>
            </a:r>
            <a:r>
              <a:rPr kumimoji="1" lang="en-US" altLang="zh-CN" b="1" dirty="0">
                <a:latin typeface="Times New Roman" panose="02020603050405020304" charset="0"/>
              </a:rPr>
              <a:t>,</a:t>
            </a:r>
            <a:r>
              <a:rPr kumimoji="1" lang="zh-CN" altLang="en-US" b="1" dirty="0">
                <a:latin typeface="Times New Roman" panose="02020603050405020304" charset="0"/>
              </a:rPr>
              <a:t>其值为</a:t>
            </a:r>
            <a:r>
              <a:rPr kumimoji="1" lang="en-US" altLang="zh-CN" b="1" dirty="0">
                <a:latin typeface="Times New Roman" panose="02020603050405020304" charset="0"/>
              </a:rPr>
              <a:t>-1</a:t>
            </a:r>
            <a:r>
              <a:rPr kumimoji="1" lang="zh-CN" altLang="en-US" b="1" dirty="0">
                <a:latin typeface="Times New Roman" panose="02020603050405020304" charset="0"/>
              </a:rPr>
              <a:t>则等待，执行</a:t>
            </a:r>
            <a:r>
              <a:rPr kumimoji="1" lang="en-US" altLang="zh-CN" b="1" dirty="0">
                <a:latin typeface="Times New Roman" panose="02020603050405020304" charset="0"/>
              </a:rPr>
              <a:t>P</a:t>
            </a:r>
            <a:r>
              <a:rPr kumimoji="1" lang="en-US" altLang="zh-CN" b="1" baseline="-30000" dirty="0">
                <a:latin typeface="Times New Roman" panose="02020603050405020304" charset="0"/>
              </a:rPr>
              <a:t>3</a:t>
            </a:r>
            <a:r>
              <a:rPr kumimoji="1" lang="zh-CN" altLang="en-US" b="1" dirty="0">
                <a:latin typeface="Times New Roman" panose="02020603050405020304" charset="0"/>
              </a:rPr>
              <a:t>，经过</a:t>
            </a:r>
            <a:r>
              <a:rPr kumimoji="1" lang="en-US" altLang="zh-CN" b="1" dirty="0">
                <a:latin typeface="Times New Roman" panose="02020603050405020304" charset="0"/>
              </a:rPr>
              <a:t>P(mutex)</a:t>
            </a:r>
            <a:r>
              <a:rPr kumimoji="1" lang="zh-CN" altLang="en-US" b="1" dirty="0">
                <a:latin typeface="Times New Roman" panose="02020603050405020304" charset="0"/>
              </a:rPr>
              <a:t>时</a:t>
            </a:r>
            <a:r>
              <a:rPr kumimoji="1" lang="en-US" altLang="zh-CN" b="1" dirty="0">
                <a:latin typeface="Times New Roman" panose="02020603050405020304" charset="0"/>
              </a:rPr>
              <a:t>,</a:t>
            </a:r>
            <a:r>
              <a:rPr kumimoji="1" lang="zh-CN" altLang="en-US" b="1" dirty="0">
                <a:latin typeface="Times New Roman" panose="02020603050405020304" charset="0"/>
              </a:rPr>
              <a:t>其值为</a:t>
            </a:r>
            <a:r>
              <a:rPr kumimoji="1" lang="en-US" altLang="zh-CN" b="1" dirty="0">
                <a:latin typeface="Times New Roman" panose="02020603050405020304" charset="0"/>
              </a:rPr>
              <a:t>-2</a:t>
            </a:r>
            <a:r>
              <a:rPr kumimoji="1" lang="zh-CN" altLang="en-US" b="1" dirty="0">
                <a:latin typeface="Times New Roman" panose="02020603050405020304" charset="0"/>
              </a:rPr>
              <a:t>并等待，执行</a:t>
            </a:r>
            <a:r>
              <a:rPr kumimoji="1" lang="en-US" altLang="zh-CN" b="1" dirty="0">
                <a:latin typeface="Times New Roman" panose="02020603050405020304" charset="0"/>
              </a:rPr>
              <a:t>P</a:t>
            </a:r>
            <a:r>
              <a:rPr kumimoji="1" lang="en-US" altLang="zh-CN" b="1" baseline="-30000" dirty="0">
                <a:latin typeface="Times New Roman" panose="02020603050405020304" charset="0"/>
              </a:rPr>
              <a:t>1</a:t>
            </a:r>
            <a:r>
              <a:rPr kumimoji="1" lang="zh-CN" altLang="en-US" b="1" dirty="0">
                <a:latin typeface="Times New Roman" panose="02020603050405020304" charset="0"/>
              </a:rPr>
              <a:t>。当执行完毕经过</a:t>
            </a:r>
            <a:r>
              <a:rPr kumimoji="1" lang="en-US" altLang="zh-CN" b="1" dirty="0">
                <a:latin typeface="Times New Roman" panose="02020603050405020304" charset="0"/>
              </a:rPr>
              <a:t>V(mutex)</a:t>
            </a:r>
            <a:r>
              <a:rPr kumimoji="1" lang="zh-CN" altLang="en-US" b="1" dirty="0">
                <a:latin typeface="Times New Roman" panose="02020603050405020304" charset="0"/>
              </a:rPr>
              <a:t>后， </a:t>
            </a:r>
            <a:r>
              <a:rPr kumimoji="1" lang="en-US" altLang="zh-CN" b="1" dirty="0">
                <a:latin typeface="Times New Roman" panose="02020603050405020304" charset="0"/>
              </a:rPr>
              <a:t>mutex</a:t>
            </a:r>
            <a:r>
              <a:rPr kumimoji="1" lang="zh-CN" altLang="en-US" b="1" dirty="0">
                <a:latin typeface="Times New Roman" panose="02020603050405020304" charset="0"/>
              </a:rPr>
              <a:t>值为</a:t>
            </a:r>
            <a:r>
              <a:rPr kumimoji="1" lang="en-US" altLang="zh-CN" b="1" dirty="0">
                <a:latin typeface="Times New Roman" panose="02020603050405020304" charset="0"/>
              </a:rPr>
              <a:t>-1</a:t>
            </a:r>
            <a:r>
              <a:rPr kumimoji="1" lang="zh-CN" altLang="en-US" b="1" dirty="0">
                <a:latin typeface="Times New Roman" panose="02020603050405020304" charset="0"/>
              </a:rPr>
              <a:t>，同时唤醒一个相应等待队列中的进程假如唤醒</a:t>
            </a:r>
            <a:r>
              <a:rPr kumimoji="1" lang="en-US" altLang="zh-CN" b="1" dirty="0">
                <a:latin typeface="Times New Roman" panose="02020603050405020304" charset="0"/>
              </a:rPr>
              <a:t>P</a:t>
            </a:r>
            <a:r>
              <a:rPr kumimoji="1" lang="en-US" altLang="zh-CN" b="1" baseline="-30000" dirty="0">
                <a:latin typeface="Times New Roman" panose="02020603050405020304" charset="0"/>
              </a:rPr>
              <a:t>2</a:t>
            </a:r>
            <a:r>
              <a:rPr kumimoji="1" lang="zh-CN" altLang="en-US" b="1" dirty="0">
                <a:latin typeface="Times New Roman" panose="02020603050405020304" charset="0"/>
              </a:rPr>
              <a:t>（此时不经过</a:t>
            </a:r>
            <a:r>
              <a:rPr kumimoji="1" lang="en-US" altLang="zh-CN" b="1" dirty="0">
                <a:latin typeface="Times New Roman" panose="02020603050405020304" charset="0"/>
              </a:rPr>
              <a:t>P(mutex)</a:t>
            </a:r>
            <a:r>
              <a:rPr kumimoji="1" lang="zh-CN" altLang="en-US" b="1" dirty="0">
                <a:latin typeface="Times New Roman" panose="02020603050405020304" charset="0"/>
              </a:rPr>
              <a:t>直接进入互斥区），退出后执行</a:t>
            </a:r>
            <a:r>
              <a:rPr kumimoji="1" lang="en-US" altLang="zh-CN" b="1" dirty="0">
                <a:latin typeface="Times New Roman" panose="02020603050405020304" charset="0"/>
              </a:rPr>
              <a:t>V(mutex)</a:t>
            </a:r>
            <a:r>
              <a:rPr kumimoji="1" lang="zh-CN" altLang="en-US" b="1" dirty="0">
                <a:latin typeface="Times New Roman" panose="02020603050405020304" charset="0"/>
              </a:rPr>
              <a:t>， </a:t>
            </a:r>
            <a:r>
              <a:rPr kumimoji="1" lang="en-US" altLang="zh-CN" b="1" dirty="0">
                <a:latin typeface="Times New Roman" panose="02020603050405020304" charset="0"/>
              </a:rPr>
              <a:t>mutex</a:t>
            </a:r>
            <a:r>
              <a:rPr kumimoji="1" lang="zh-CN" altLang="en-US" b="1" dirty="0">
                <a:latin typeface="Times New Roman" panose="02020603050405020304" charset="0"/>
              </a:rPr>
              <a:t>值为</a:t>
            </a:r>
            <a:r>
              <a:rPr kumimoji="1" lang="en-US" altLang="zh-CN" b="1" dirty="0">
                <a:latin typeface="Times New Roman" panose="02020603050405020304" charset="0"/>
              </a:rPr>
              <a:t>0</a:t>
            </a:r>
            <a:r>
              <a:rPr kumimoji="1" lang="zh-CN" altLang="en-US" b="1" dirty="0">
                <a:latin typeface="Times New Roman" panose="02020603050405020304" charset="0"/>
              </a:rPr>
              <a:t>，并唤醒</a:t>
            </a:r>
            <a:r>
              <a:rPr kumimoji="1" lang="en-US" altLang="zh-CN" b="1" dirty="0">
                <a:latin typeface="Times New Roman" panose="02020603050405020304" charset="0"/>
              </a:rPr>
              <a:t>P</a:t>
            </a:r>
            <a:r>
              <a:rPr kumimoji="1" lang="en-US" altLang="zh-CN" b="1" baseline="-30000" dirty="0">
                <a:latin typeface="Times New Roman" panose="02020603050405020304" charset="0"/>
              </a:rPr>
              <a:t>3</a:t>
            </a:r>
            <a:r>
              <a:rPr kumimoji="1" lang="zh-CN" altLang="en-US" b="1" dirty="0">
                <a:latin typeface="Times New Roman" panose="02020603050405020304" charset="0"/>
              </a:rPr>
              <a:t>，同样进行操作，退出时经过</a:t>
            </a:r>
            <a:r>
              <a:rPr kumimoji="1" lang="en-US" altLang="zh-CN" b="1" dirty="0">
                <a:latin typeface="Times New Roman" panose="02020603050405020304" charset="0"/>
              </a:rPr>
              <a:t>V(mutex)</a:t>
            </a:r>
            <a:r>
              <a:rPr kumimoji="1" lang="zh-CN" altLang="en-US" b="1" dirty="0">
                <a:latin typeface="Times New Roman" panose="02020603050405020304" charset="0"/>
              </a:rPr>
              <a:t>， </a:t>
            </a:r>
            <a:r>
              <a:rPr kumimoji="1" lang="en-US" altLang="zh-CN" b="1" dirty="0">
                <a:latin typeface="Times New Roman" panose="02020603050405020304" charset="0"/>
              </a:rPr>
              <a:t>mutex</a:t>
            </a:r>
            <a:r>
              <a:rPr kumimoji="1" lang="zh-CN" altLang="en-US" b="1" dirty="0">
                <a:latin typeface="Times New Roman" panose="02020603050405020304" charset="0"/>
              </a:rPr>
              <a:t>值又转为初值</a:t>
            </a:r>
            <a:r>
              <a:rPr kumimoji="1" lang="en-US" altLang="zh-CN" b="1" dirty="0">
                <a:latin typeface="Times New Roman" panose="02020603050405020304" charset="0"/>
              </a:rPr>
              <a:t>1</a:t>
            </a:r>
            <a:r>
              <a:rPr kumimoji="1" lang="zh-CN" altLang="en-US" b="1" dirty="0">
                <a:latin typeface="Times New Roman" panose="0202060305040502030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77500" lnSpcReduction="20000"/>
          </a:bodyPr>
          <a:lstStyle/>
          <a:p>
            <a:pPr eaLnBrk="1" hangingPunct="1"/>
            <a:r>
              <a:rPr lang="zh-CN" altLang="en-US" dirty="0"/>
              <a:t>进程与程序的关系：</a:t>
            </a:r>
          </a:p>
          <a:p>
            <a:pPr lvl="1" eaLnBrk="1" hangingPunct="1"/>
            <a:r>
              <a:rPr lang="zh-CN" altLang="en-US" dirty="0"/>
              <a:t>程序是产生进程的基础；进程是程序功能的体现。</a:t>
            </a:r>
          </a:p>
          <a:p>
            <a:pPr lvl="1"/>
            <a:r>
              <a:rPr lang="zh-CN" altLang="en-US" dirty="0"/>
              <a:t>程序是</a:t>
            </a:r>
            <a:r>
              <a:rPr lang="zh-CN" altLang="en-US" dirty="0">
                <a:solidFill>
                  <a:srgbClr val="FF0000"/>
                </a:solidFill>
              </a:rPr>
              <a:t>静态</a:t>
            </a:r>
            <a:r>
              <a:rPr lang="zh-CN" altLang="en-US" dirty="0"/>
              <a:t>实体；进程是</a:t>
            </a:r>
            <a:r>
              <a:rPr lang="zh-CN" altLang="en-US" dirty="0">
                <a:solidFill>
                  <a:srgbClr val="FF0000"/>
                </a:solidFill>
              </a:rPr>
              <a:t>动态</a:t>
            </a:r>
            <a:r>
              <a:rPr lang="zh-CN" altLang="en-US" dirty="0"/>
              <a:t>过程。 </a:t>
            </a:r>
            <a:endParaRPr lang="en-US" altLang="zh-CN" dirty="0"/>
          </a:p>
          <a:p>
            <a:pPr lvl="2"/>
            <a:r>
              <a:rPr lang="zh-CN" altLang="en-US" dirty="0"/>
              <a:t>程序是有序代码的集合；进程是程序的执行。通常进程不可在计算机之间迁移；而程序通常对应着文件、静态和可以复制。</a:t>
            </a:r>
          </a:p>
          <a:p>
            <a:pPr lvl="1" eaLnBrk="1" hangingPunct="1"/>
            <a:r>
              <a:rPr lang="zh-CN" altLang="en-US" dirty="0"/>
              <a:t>程序是指令、数据及其组织形式的描述；进程是程序（那些指令和数据）的真正运行实例。</a:t>
            </a:r>
          </a:p>
          <a:p>
            <a:pPr lvl="1" eaLnBrk="1" hangingPunct="1"/>
            <a:r>
              <a:rPr lang="zh-CN" altLang="zh-CN" dirty="0"/>
              <a:t>进程是暂时的</a:t>
            </a:r>
            <a:r>
              <a:rPr lang="zh-CN" altLang="en-US" dirty="0"/>
              <a:t>，</a:t>
            </a:r>
            <a:r>
              <a:rPr lang="zh-CN" altLang="zh-CN" dirty="0"/>
              <a:t>是一个状态变化的过</a:t>
            </a:r>
            <a:r>
              <a:rPr lang="zh-CN" altLang="en-US" dirty="0"/>
              <a:t>程；程序是永久的，可长久保存。</a:t>
            </a:r>
            <a:endParaRPr lang="en-US" altLang="zh-CN" dirty="0"/>
          </a:p>
          <a:p>
            <a:pPr lvl="2"/>
            <a:r>
              <a:rPr lang="zh-CN" altLang="en-US" dirty="0"/>
              <a:t>进程是一个状态变化的过程，它有生命周期，有诞生有消亡。程序可长久保存。</a:t>
            </a:r>
          </a:p>
          <a:p>
            <a:pPr lvl="1" eaLnBrk="1" hangingPunct="1"/>
            <a:r>
              <a:rPr lang="zh-CN" altLang="en-US" dirty="0"/>
              <a:t>通过多次执行，</a:t>
            </a:r>
            <a:r>
              <a:rPr lang="zh-CN" altLang="en-US" dirty="0">
                <a:solidFill>
                  <a:srgbClr val="FF0000"/>
                </a:solidFill>
              </a:rPr>
              <a:t>一个程序可产生多个进程</a:t>
            </a:r>
            <a:r>
              <a:rPr lang="zh-CN" altLang="en-US" dirty="0"/>
              <a:t>；通过调用关系，</a:t>
            </a:r>
            <a:r>
              <a:rPr lang="zh-CN" altLang="en-US" dirty="0">
                <a:solidFill>
                  <a:srgbClr val="FF0000"/>
                </a:solidFill>
              </a:rPr>
              <a:t>一个进程可包括多个程序</a:t>
            </a:r>
            <a:r>
              <a:rPr lang="zh-CN" altLang="en-US" dirty="0"/>
              <a:t>。</a:t>
            </a:r>
          </a:p>
          <a:p>
            <a:pPr lvl="1" eaLnBrk="1" hangingPunct="1"/>
            <a:r>
              <a:rPr lang="zh-CN" altLang="en-US" dirty="0"/>
              <a:t>进程需要一些资源才能完成工作，如</a:t>
            </a:r>
            <a:r>
              <a:rPr lang="en-US" altLang="zh-CN" dirty="0"/>
              <a:t>CPU</a:t>
            </a:r>
            <a:r>
              <a:rPr lang="zh-CN" altLang="en-US" dirty="0"/>
              <a:t>使用时间、存储器、文件以及</a:t>
            </a:r>
            <a:r>
              <a:rPr lang="en-US" altLang="zh-CN" dirty="0"/>
              <a:t>I/O</a:t>
            </a:r>
            <a:r>
              <a:rPr lang="zh-CN" altLang="en-US" dirty="0"/>
              <a:t>设备。</a:t>
            </a:r>
          </a:p>
        </p:txBody>
      </p:sp>
      <p:sp>
        <p:nvSpPr>
          <p:cNvPr id="14338" name="Rectangle 2"/>
          <p:cNvSpPr>
            <a:spLocks noGrp="1" noChangeArrowheads="1"/>
          </p:cNvSpPr>
          <p:nvPr>
            <p:ph type="title"/>
          </p:nvPr>
        </p:nvSpPr>
        <p:spPr/>
        <p:txBody>
          <a:bodyPr/>
          <a:lstStyle/>
          <a:p>
            <a:pPr eaLnBrk="1" hangingPunct="1"/>
            <a:r>
              <a:rPr lang="zh-CN" altLang="en-US" b="1"/>
              <a:t>2.</a:t>
            </a:r>
            <a:r>
              <a:rPr lang="en-US" altLang="zh-CN" b="1"/>
              <a:t>1.2  </a:t>
            </a:r>
            <a:r>
              <a:rPr lang="zh-CN" altLang="en-US" b="1"/>
              <a:t>进程的定义与特征</a:t>
            </a:r>
            <a:endParaRPr lang="zh-CN" altLang="en-US" b="1">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en-US" altLang="zh-CN" dirty="0"/>
              <a:t>2.3.5</a:t>
            </a:r>
            <a:r>
              <a:rPr lang="zh-CN" altLang="en-US" dirty="0"/>
              <a:t>、信号量的应用</a:t>
            </a:r>
          </a:p>
        </p:txBody>
      </p:sp>
      <p:sp>
        <p:nvSpPr>
          <p:cNvPr id="5" name="内容占位符 4"/>
          <p:cNvSpPr>
            <a:spLocks noGrp="1"/>
          </p:cNvSpPr>
          <p:nvPr>
            <p:ph idx="1"/>
          </p:nvPr>
        </p:nvSpPr>
        <p:spPr>
          <a:xfrm>
            <a:off x="838200" y="3946372"/>
            <a:ext cx="3630765" cy="2522903"/>
          </a:xfrm>
        </p:spPr>
        <p:txBody>
          <a:bodyPr>
            <a:normAutofit fontScale="62500" lnSpcReduction="20000"/>
          </a:bodyPr>
          <a:lstStyle/>
          <a:p>
            <a:pPr algn="just"/>
            <a:r>
              <a:rPr lang="zh-CN" altLang="en-US" dirty="0"/>
              <a:t>前趋关系：并发执行的进程</a:t>
            </a:r>
            <a:r>
              <a:rPr lang="en-US" altLang="zh-CN" dirty="0"/>
              <a:t>P1</a:t>
            </a:r>
            <a:r>
              <a:rPr lang="zh-CN" altLang="en-US" dirty="0"/>
              <a:t>和</a:t>
            </a:r>
            <a:r>
              <a:rPr lang="en-US" altLang="zh-CN" dirty="0"/>
              <a:t>P2</a:t>
            </a:r>
            <a:r>
              <a:rPr lang="zh-CN" altLang="en-US" dirty="0"/>
              <a:t>中，分别有代码</a:t>
            </a:r>
            <a:r>
              <a:rPr lang="en-US" altLang="zh-CN" dirty="0"/>
              <a:t>C1</a:t>
            </a:r>
            <a:r>
              <a:rPr lang="zh-CN" altLang="en-US" dirty="0"/>
              <a:t>和</a:t>
            </a:r>
            <a:r>
              <a:rPr lang="en-US" altLang="zh-CN" dirty="0"/>
              <a:t>C2</a:t>
            </a:r>
            <a:r>
              <a:rPr lang="zh-CN" altLang="en-US" dirty="0"/>
              <a:t>，要求</a:t>
            </a:r>
            <a:r>
              <a:rPr lang="en-US" altLang="zh-CN" dirty="0"/>
              <a:t>C1</a:t>
            </a:r>
            <a:r>
              <a:rPr lang="zh-CN" altLang="en-US" dirty="0"/>
              <a:t>在</a:t>
            </a:r>
            <a:r>
              <a:rPr lang="en-US" altLang="zh-CN" dirty="0"/>
              <a:t>C2</a:t>
            </a:r>
            <a:r>
              <a:rPr lang="zh-CN" altLang="en-US" dirty="0"/>
              <a:t>开始前完成；</a:t>
            </a:r>
          </a:p>
          <a:p>
            <a:pPr algn="just"/>
            <a:r>
              <a:rPr lang="zh-CN" altLang="en-US" dirty="0"/>
              <a:t>为每个前趋关系设置一个互斥信号量</a:t>
            </a:r>
            <a:r>
              <a:rPr lang="en-US" altLang="zh-CN" dirty="0"/>
              <a:t>S12</a:t>
            </a:r>
            <a:r>
              <a:rPr lang="zh-CN" altLang="en-US" dirty="0"/>
              <a:t>，其初值为</a:t>
            </a:r>
            <a:r>
              <a:rPr lang="en-US" altLang="zh-CN" dirty="0"/>
              <a:t>0</a:t>
            </a:r>
          </a:p>
          <a:p>
            <a:pPr algn="just"/>
            <a:endParaRPr lang="zh-CN" altLang="en-US" dirty="0"/>
          </a:p>
        </p:txBody>
      </p:sp>
      <p:grpSp>
        <p:nvGrpSpPr>
          <p:cNvPr id="24" name="组合 23"/>
          <p:cNvGrpSpPr/>
          <p:nvPr/>
        </p:nvGrpSpPr>
        <p:grpSpPr>
          <a:xfrm>
            <a:off x="1048832" y="1743215"/>
            <a:ext cx="3126508" cy="1817688"/>
            <a:chOff x="946728" y="1214611"/>
            <a:chExt cx="5576888" cy="1817688"/>
          </a:xfrm>
        </p:grpSpPr>
        <p:sp>
          <p:nvSpPr>
            <p:cNvPr id="8" name="Rectangle 5"/>
            <p:cNvSpPr>
              <a:spLocks noChangeArrowheads="1"/>
            </p:cNvSpPr>
            <p:nvPr/>
          </p:nvSpPr>
          <p:spPr bwMode="auto">
            <a:xfrm>
              <a:off x="4451928" y="1528936"/>
              <a:ext cx="2071688" cy="1427163"/>
            </a:xfrm>
            <a:prstGeom prst="rect">
              <a:avLst/>
            </a:prstGeom>
            <a:solidFill>
              <a:srgbClr val="FFFFFF"/>
            </a:solidFill>
            <a:ln w="6350">
              <a:solidFill>
                <a:srgbClr val="000000"/>
              </a:solidFill>
              <a:miter lim="800000"/>
            </a:ln>
          </p:spPr>
          <p:txBody>
            <a:bodyPr/>
            <a:lstStyle/>
            <a:p>
              <a:endParaRPr lang="zh-CN" altLang="en-US"/>
            </a:p>
          </p:txBody>
        </p:sp>
        <p:sp>
          <p:nvSpPr>
            <p:cNvPr id="9" name="Rectangle 6"/>
            <p:cNvSpPr>
              <a:spLocks noChangeArrowheads="1"/>
            </p:cNvSpPr>
            <p:nvPr/>
          </p:nvSpPr>
          <p:spPr bwMode="auto">
            <a:xfrm>
              <a:off x="946728" y="1605136"/>
              <a:ext cx="2071688" cy="1427163"/>
            </a:xfrm>
            <a:prstGeom prst="rect">
              <a:avLst/>
            </a:prstGeom>
            <a:solidFill>
              <a:srgbClr val="FFFFFF"/>
            </a:solidFill>
            <a:ln w="6350">
              <a:solidFill>
                <a:srgbClr val="000000"/>
              </a:solidFill>
              <a:miter lim="800000"/>
            </a:ln>
          </p:spPr>
          <p:txBody>
            <a:bodyPr/>
            <a:lstStyle/>
            <a:p>
              <a:endParaRPr lang="zh-CN" altLang="en-US"/>
            </a:p>
          </p:txBody>
        </p:sp>
        <p:sp>
          <p:nvSpPr>
            <p:cNvPr id="10" name="Rectangle 7"/>
            <p:cNvSpPr>
              <a:spLocks noChangeArrowheads="1"/>
            </p:cNvSpPr>
            <p:nvPr/>
          </p:nvSpPr>
          <p:spPr bwMode="auto">
            <a:xfrm>
              <a:off x="5404042" y="1214611"/>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b="1" dirty="0">
                  <a:latin typeface="宋体" panose="02010600030101010101" pitchFamily="2" charset="-122"/>
                </a:rPr>
                <a:t>P2</a:t>
              </a:r>
              <a:endParaRPr kumimoji="1" lang="en-US" altLang="zh-CN" b="1" dirty="0">
                <a:latin typeface="Times New Roman" panose="02020603050405020304" charset="0"/>
              </a:endParaRPr>
            </a:p>
          </p:txBody>
        </p:sp>
        <p:sp>
          <p:nvSpPr>
            <p:cNvPr id="11" name="Rectangle 9"/>
            <p:cNvSpPr>
              <a:spLocks noChangeArrowheads="1"/>
            </p:cNvSpPr>
            <p:nvPr/>
          </p:nvSpPr>
          <p:spPr bwMode="auto">
            <a:xfrm>
              <a:off x="1804434" y="1261091"/>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b="1" dirty="0">
                  <a:latin typeface="宋体" panose="02010600030101010101" pitchFamily="2" charset="-122"/>
                </a:rPr>
                <a:t>P1</a:t>
              </a:r>
              <a:endParaRPr kumimoji="1" lang="en-US" altLang="zh-CN" b="1" dirty="0">
                <a:latin typeface="Times New Roman" panose="02020603050405020304" charset="0"/>
              </a:endParaRPr>
            </a:p>
          </p:txBody>
        </p:sp>
        <p:sp>
          <p:nvSpPr>
            <p:cNvPr id="12" name="Rectangle 11"/>
            <p:cNvSpPr>
              <a:spLocks noChangeArrowheads="1"/>
            </p:cNvSpPr>
            <p:nvPr/>
          </p:nvSpPr>
          <p:spPr bwMode="auto">
            <a:xfrm>
              <a:off x="1600778" y="1681336"/>
              <a:ext cx="641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kumimoji="1" lang="en-US" altLang="zh-CN" b="1" dirty="0">
                  <a:solidFill>
                    <a:srgbClr val="000000"/>
                  </a:solidFill>
                  <a:latin typeface="宋体" panose="02010600030101010101" pitchFamily="2" charset="-122"/>
                </a:rPr>
                <a:t>C1</a:t>
              </a:r>
              <a:endParaRPr kumimoji="1" lang="en-US" altLang="zh-CN" b="1" dirty="0">
                <a:latin typeface="Times New Roman" panose="02020603050405020304" charset="0"/>
              </a:endParaRPr>
            </a:p>
          </p:txBody>
        </p:sp>
        <p:sp>
          <p:nvSpPr>
            <p:cNvPr id="13" name="Rectangle 13"/>
            <p:cNvSpPr>
              <a:spLocks noChangeArrowheads="1"/>
            </p:cNvSpPr>
            <p:nvPr/>
          </p:nvSpPr>
          <p:spPr bwMode="auto">
            <a:xfrm>
              <a:off x="5307591" y="2367136"/>
              <a:ext cx="606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kumimoji="1" lang="en-US" altLang="zh-CN" b="1">
                  <a:solidFill>
                    <a:srgbClr val="000000"/>
                  </a:solidFill>
                  <a:latin typeface="宋体" panose="02010600030101010101" pitchFamily="2" charset="-122"/>
                </a:rPr>
                <a:t>C2</a:t>
              </a:r>
              <a:endParaRPr kumimoji="1" lang="en-US" altLang="zh-CN" b="1">
                <a:latin typeface="Times New Roman" panose="02020603050405020304" charset="0"/>
              </a:endParaRPr>
            </a:p>
          </p:txBody>
        </p:sp>
        <p:sp>
          <p:nvSpPr>
            <p:cNvPr id="14" name="Rectangle 15"/>
            <p:cNvSpPr>
              <a:spLocks noChangeArrowheads="1"/>
            </p:cNvSpPr>
            <p:nvPr/>
          </p:nvSpPr>
          <p:spPr bwMode="auto">
            <a:xfrm>
              <a:off x="1115003" y="2246486"/>
              <a:ext cx="1809750" cy="554038"/>
            </a:xfrm>
            <a:prstGeom prst="rect">
              <a:avLst/>
            </a:prstGeom>
            <a:solidFill>
              <a:srgbClr val="FFFFFF"/>
            </a:solidFill>
            <a:ln w="6350">
              <a:solidFill>
                <a:srgbClr val="000000"/>
              </a:solidFill>
              <a:miter lim="800000"/>
            </a:ln>
          </p:spPr>
          <p:txBody>
            <a:bodyPr/>
            <a:lstStyle/>
            <a:p>
              <a:endParaRPr lang="zh-CN" altLang="en-US"/>
            </a:p>
          </p:txBody>
        </p:sp>
        <p:sp>
          <p:nvSpPr>
            <p:cNvPr id="15" name="Rectangle 16"/>
            <p:cNvSpPr>
              <a:spLocks noChangeArrowheads="1"/>
            </p:cNvSpPr>
            <p:nvPr/>
          </p:nvSpPr>
          <p:spPr bwMode="auto">
            <a:xfrm>
              <a:off x="1636505" y="2214736"/>
              <a:ext cx="8191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b="1">
                  <a:solidFill>
                    <a:srgbClr val="000000"/>
                  </a:solidFill>
                  <a:latin typeface="宋体" panose="02010600030101010101" pitchFamily="2" charset="-122"/>
                </a:rPr>
                <a:t>V(S12);</a:t>
              </a:r>
              <a:endParaRPr kumimoji="1" lang="en-US" altLang="zh-CN" b="1">
                <a:latin typeface="Times New Roman" panose="02020603050405020304" charset="0"/>
              </a:endParaRPr>
            </a:p>
          </p:txBody>
        </p:sp>
        <p:sp>
          <p:nvSpPr>
            <p:cNvPr id="16" name="Rectangle 19"/>
            <p:cNvSpPr>
              <a:spLocks noChangeArrowheads="1"/>
            </p:cNvSpPr>
            <p:nvPr/>
          </p:nvSpPr>
          <p:spPr bwMode="auto">
            <a:xfrm>
              <a:off x="4604328" y="1757536"/>
              <a:ext cx="1809750" cy="552450"/>
            </a:xfrm>
            <a:prstGeom prst="rect">
              <a:avLst/>
            </a:prstGeom>
            <a:solidFill>
              <a:srgbClr val="FFFFFF"/>
            </a:solidFill>
            <a:ln w="6350">
              <a:solidFill>
                <a:srgbClr val="000000"/>
              </a:solidFill>
              <a:miter lim="800000"/>
            </a:ln>
          </p:spPr>
          <p:txBody>
            <a:bodyPr/>
            <a:lstStyle/>
            <a:p>
              <a:endParaRPr lang="zh-CN" altLang="en-US"/>
            </a:p>
          </p:txBody>
        </p:sp>
        <p:sp>
          <p:nvSpPr>
            <p:cNvPr id="17" name="Rectangle 20"/>
            <p:cNvSpPr>
              <a:spLocks noChangeArrowheads="1"/>
            </p:cNvSpPr>
            <p:nvPr/>
          </p:nvSpPr>
          <p:spPr bwMode="auto">
            <a:xfrm>
              <a:off x="5217905" y="1757536"/>
              <a:ext cx="8191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b="1">
                  <a:solidFill>
                    <a:srgbClr val="000000"/>
                  </a:solidFill>
                  <a:latin typeface="宋体" panose="02010600030101010101" pitchFamily="2" charset="-122"/>
                </a:rPr>
                <a:t>P(S12);</a:t>
              </a:r>
              <a:endParaRPr kumimoji="1" lang="en-US" altLang="zh-CN" b="1">
                <a:latin typeface="Times New Roman" panose="02020603050405020304" charset="0"/>
              </a:endParaRPr>
            </a:p>
          </p:txBody>
        </p:sp>
        <p:sp>
          <p:nvSpPr>
            <p:cNvPr id="18" name="Freeform 23"/>
            <p:cNvSpPr/>
            <p:nvPr/>
          </p:nvSpPr>
          <p:spPr bwMode="auto">
            <a:xfrm>
              <a:off x="2842203" y="1867074"/>
              <a:ext cx="1765300" cy="757237"/>
            </a:xfrm>
            <a:custGeom>
              <a:avLst/>
              <a:gdLst>
                <a:gd name="T0" fmla="*/ 31 w 1112"/>
                <a:gd name="T1" fmla="*/ 477 h 477"/>
                <a:gd name="T2" fmla="*/ 1077 w 1112"/>
                <a:gd name="T3" fmla="*/ 154 h 477"/>
                <a:gd name="T4" fmla="*/ 1092 w 1112"/>
                <a:gd name="T5" fmla="*/ 204 h 477"/>
                <a:gd name="T6" fmla="*/ 1112 w 1112"/>
                <a:gd name="T7" fmla="*/ 87 h 477"/>
                <a:gd name="T8" fmla="*/ 1029 w 1112"/>
                <a:gd name="T9" fmla="*/ 0 h 477"/>
                <a:gd name="T10" fmla="*/ 1044 w 1112"/>
                <a:gd name="T11" fmla="*/ 52 h 477"/>
                <a:gd name="T12" fmla="*/ 0 w 1112"/>
                <a:gd name="T13" fmla="*/ 374 h 477"/>
                <a:gd name="T14" fmla="*/ 31 w 111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2" h="477">
                  <a:moveTo>
                    <a:pt x="31" y="477"/>
                  </a:moveTo>
                  <a:lnTo>
                    <a:pt x="1077" y="154"/>
                  </a:lnTo>
                  <a:lnTo>
                    <a:pt x="1092" y="204"/>
                  </a:lnTo>
                  <a:lnTo>
                    <a:pt x="1112" y="87"/>
                  </a:lnTo>
                  <a:lnTo>
                    <a:pt x="1029" y="0"/>
                  </a:lnTo>
                  <a:lnTo>
                    <a:pt x="1044" y="52"/>
                  </a:lnTo>
                  <a:lnTo>
                    <a:pt x="0" y="374"/>
                  </a:lnTo>
                  <a:lnTo>
                    <a:pt x="31" y="477"/>
                  </a:lnTo>
                  <a:close/>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4"/>
            <p:cNvSpPr/>
            <p:nvPr/>
          </p:nvSpPr>
          <p:spPr bwMode="auto">
            <a:xfrm>
              <a:off x="2900941" y="1867074"/>
              <a:ext cx="1706562" cy="739775"/>
            </a:xfrm>
            <a:custGeom>
              <a:avLst/>
              <a:gdLst>
                <a:gd name="T0" fmla="*/ 30 w 1075"/>
                <a:gd name="T1" fmla="*/ 466 h 466"/>
                <a:gd name="T2" fmla="*/ 1040 w 1075"/>
                <a:gd name="T3" fmla="*/ 154 h 466"/>
                <a:gd name="T4" fmla="*/ 1055 w 1075"/>
                <a:gd name="T5" fmla="*/ 204 h 466"/>
                <a:gd name="T6" fmla="*/ 1075 w 1075"/>
                <a:gd name="T7" fmla="*/ 87 h 466"/>
                <a:gd name="T8" fmla="*/ 992 w 1075"/>
                <a:gd name="T9" fmla="*/ 0 h 466"/>
                <a:gd name="T10" fmla="*/ 1007 w 1075"/>
                <a:gd name="T11" fmla="*/ 52 h 466"/>
                <a:gd name="T12" fmla="*/ 0 w 1075"/>
                <a:gd name="T13" fmla="*/ 363 h 466"/>
              </a:gdLst>
              <a:ahLst/>
              <a:cxnLst>
                <a:cxn ang="0">
                  <a:pos x="T0" y="T1"/>
                </a:cxn>
                <a:cxn ang="0">
                  <a:pos x="T2" y="T3"/>
                </a:cxn>
                <a:cxn ang="0">
                  <a:pos x="T4" y="T5"/>
                </a:cxn>
                <a:cxn ang="0">
                  <a:pos x="T6" y="T7"/>
                </a:cxn>
                <a:cxn ang="0">
                  <a:pos x="T8" y="T9"/>
                </a:cxn>
                <a:cxn ang="0">
                  <a:pos x="T10" y="T11"/>
                </a:cxn>
                <a:cxn ang="0">
                  <a:pos x="T12" y="T13"/>
                </a:cxn>
              </a:cxnLst>
              <a:rect l="0" t="0" r="r" b="b"/>
              <a:pathLst>
                <a:path w="1075" h="466">
                  <a:moveTo>
                    <a:pt x="30" y="466"/>
                  </a:moveTo>
                  <a:lnTo>
                    <a:pt x="1040" y="154"/>
                  </a:lnTo>
                  <a:lnTo>
                    <a:pt x="1055" y="204"/>
                  </a:lnTo>
                  <a:lnTo>
                    <a:pt x="1075" y="87"/>
                  </a:lnTo>
                  <a:lnTo>
                    <a:pt x="992" y="0"/>
                  </a:lnTo>
                  <a:lnTo>
                    <a:pt x="1007" y="52"/>
                  </a:lnTo>
                  <a:lnTo>
                    <a:pt x="0" y="363"/>
                  </a:lnTo>
                </a:path>
              </a:pathLst>
            </a:custGeom>
            <a:noFill/>
            <a:ln w="63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25"/>
            <p:cNvSpPr/>
            <p:nvPr/>
          </p:nvSpPr>
          <p:spPr bwMode="auto">
            <a:xfrm>
              <a:off x="2891416" y="2448099"/>
              <a:ext cx="57150" cy="155575"/>
            </a:xfrm>
            <a:custGeom>
              <a:avLst/>
              <a:gdLst>
                <a:gd name="T0" fmla="*/ 28 w 36"/>
                <a:gd name="T1" fmla="*/ 98 h 98"/>
                <a:gd name="T2" fmla="*/ 36 w 36"/>
                <a:gd name="T3" fmla="*/ 95 h 98"/>
                <a:gd name="T4" fmla="*/ 6 w 36"/>
                <a:gd name="T5" fmla="*/ 0 h 98"/>
                <a:gd name="T6" fmla="*/ 0 w 36"/>
                <a:gd name="T7" fmla="*/ 4 h 98"/>
                <a:gd name="T8" fmla="*/ 28 w 36"/>
                <a:gd name="T9" fmla="*/ 98 h 98"/>
              </a:gdLst>
              <a:ahLst/>
              <a:cxnLst>
                <a:cxn ang="0">
                  <a:pos x="T0" y="T1"/>
                </a:cxn>
                <a:cxn ang="0">
                  <a:pos x="T2" y="T3"/>
                </a:cxn>
                <a:cxn ang="0">
                  <a:pos x="T4" y="T5"/>
                </a:cxn>
                <a:cxn ang="0">
                  <a:pos x="T6" y="T7"/>
                </a:cxn>
                <a:cxn ang="0">
                  <a:pos x="T8" y="T9"/>
                </a:cxn>
              </a:cxnLst>
              <a:rect l="0" t="0" r="r" b="b"/>
              <a:pathLst>
                <a:path w="36" h="98">
                  <a:moveTo>
                    <a:pt x="28" y="98"/>
                  </a:moveTo>
                  <a:lnTo>
                    <a:pt x="36" y="95"/>
                  </a:lnTo>
                  <a:lnTo>
                    <a:pt x="6" y="0"/>
                  </a:lnTo>
                  <a:lnTo>
                    <a:pt x="0" y="4"/>
                  </a:lnTo>
                  <a:lnTo>
                    <a:pt x="28" y="98"/>
                  </a:lnTo>
                  <a:close/>
                </a:path>
              </a:pathLst>
            </a:custGeom>
            <a:solidFill>
              <a:srgbClr val="CDCDCD"/>
            </a:solidFill>
            <a:ln w="20638">
              <a:solidFill>
                <a:srgbClr val="CDCDCD"/>
              </a:solidFill>
              <a:prstDash val="solid"/>
              <a:round/>
            </a:ln>
          </p:spPr>
          <p:txBody>
            <a:bodyPr/>
            <a:lstStyle/>
            <a:p>
              <a:endParaRPr lang="zh-CN" altLang="en-US"/>
            </a:p>
          </p:txBody>
        </p:sp>
      </p:grpSp>
      <p:grpSp>
        <p:nvGrpSpPr>
          <p:cNvPr id="48" name="组合 47"/>
          <p:cNvGrpSpPr/>
          <p:nvPr/>
        </p:nvGrpSpPr>
        <p:grpSpPr>
          <a:xfrm>
            <a:off x="4589882" y="1353110"/>
            <a:ext cx="7073647" cy="4643264"/>
            <a:chOff x="228600" y="0"/>
            <a:chExt cx="8915400" cy="6400800"/>
          </a:xfrm>
        </p:grpSpPr>
        <p:sp>
          <p:nvSpPr>
            <p:cNvPr id="25" name="Text Box 3"/>
            <p:cNvSpPr txBox="1">
              <a:spLocks noChangeArrowheads="1"/>
            </p:cNvSpPr>
            <p:nvPr/>
          </p:nvSpPr>
          <p:spPr bwMode="auto">
            <a:xfrm>
              <a:off x="457200" y="0"/>
              <a:ext cx="868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000" b="1">
                  <a:latin typeface="黑体" panose="02010609060101010101" pitchFamily="49" charset="-122"/>
                </a:rPr>
                <a:t>例：试用信号量描述前趋关系</a:t>
              </a:r>
              <a:endParaRPr kumimoji="1" lang="zh-CN" altLang="en-US" sz="2000" b="1">
                <a:latin typeface="Times New Roman" panose="02020603050405020304" charset="0"/>
              </a:endParaRPr>
            </a:p>
          </p:txBody>
        </p:sp>
        <p:grpSp>
          <p:nvGrpSpPr>
            <p:cNvPr id="26" name="Group 28"/>
            <p:cNvGrpSpPr/>
            <p:nvPr/>
          </p:nvGrpSpPr>
          <p:grpSpPr bwMode="auto">
            <a:xfrm>
              <a:off x="228600" y="2209800"/>
              <a:ext cx="4191000" cy="4191000"/>
              <a:chOff x="240" y="1056"/>
              <a:chExt cx="2640" cy="2640"/>
            </a:xfrm>
          </p:grpSpPr>
          <p:sp>
            <p:nvSpPr>
              <p:cNvPr id="27" name="Oval 5"/>
              <p:cNvSpPr>
                <a:spLocks noChangeArrowheads="1"/>
              </p:cNvSpPr>
              <p:nvPr/>
            </p:nvSpPr>
            <p:spPr bwMode="auto">
              <a:xfrm>
                <a:off x="1056" y="1824"/>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28" name="Oval 6"/>
              <p:cNvSpPr>
                <a:spLocks noChangeArrowheads="1"/>
              </p:cNvSpPr>
              <p:nvPr/>
            </p:nvSpPr>
            <p:spPr bwMode="auto">
              <a:xfrm>
                <a:off x="1728" y="2448"/>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29" name="Oval 7"/>
              <p:cNvSpPr>
                <a:spLocks noChangeArrowheads="1"/>
              </p:cNvSpPr>
              <p:nvPr/>
            </p:nvSpPr>
            <p:spPr bwMode="auto">
              <a:xfrm>
                <a:off x="1920" y="3312"/>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0" name="Oval 8"/>
              <p:cNvSpPr>
                <a:spLocks noChangeArrowheads="1"/>
              </p:cNvSpPr>
              <p:nvPr/>
            </p:nvSpPr>
            <p:spPr bwMode="auto">
              <a:xfrm>
                <a:off x="240" y="2640"/>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1" name="Oval 9"/>
              <p:cNvSpPr>
                <a:spLocks noChangeArrowheads="1"/>
              </p:cNvSpPr>
              <p:nvPr/>
            </p:nvSpPr>
            <p:spPr bwMode="auto">
              <a:xfrm>
                <a:off x="2352" y="1968"/>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2" name="Text Box 10"/>
              <p:cNvSpPr txBox="1">
                <a:spLocks noChangeArrowheads="1"/>
              </p:cNvSpPr>
              <p:nvPr/>
            </p:nvSpPr>
            <p:spPr bwMode="auto">
              <a:xfrm>
                <a:off x="1200" y="1872"/>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P2</a:t>
                </a:r>
              </a:p>
            </p:txBody>
          </p:sp>
          <p:sp>
            <p:nvSpPr>
              <p:cNvPr id="33" name="Text Box 11"/>
              <p:cNvSpPr txBox="1">
                <a:spLocks noChangeArrowheads="1"/>
              </p:cNvSpPr>
              <p:nvPr/>
            </p:nvSpPr>
            <p:spPr bwMode="auto">
              <a:xfrm>
                <a:off x="336" y="2688"/>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P4</a:t>
                </a:r>
              </a:p>
            </p:txBody>
          </p:sp>
          <p:sp>
            <p:nvSpPr>
              <p:cNvPr id="34" name="Text Box 12"/>
              <p:cNvSpPr txBox="1">
                <a:spLocks noChangeArrowheads="1"/>
              </p:cNvSpPr>
              <p:nvPr/>
            </p:nvSpPr>
            <p:spPr bwMode="auto">
              <a:xfrm>
                <a:off x="1776" y="2544"/>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P5</a:t>
                </a:r>
              </a:p>
            </p:txBody>
          </p:sp>
          <p:sp>
            <p:nvSpPr>
              <p:cNvPr id="35" name="Text Box 13"/>
              <p:cNvSpPr txBox="1">
                <a:spLocks noChangeArrowheads="1"/>
              </p:cNvSpPr>
              <p:nvPr/>
            </p:nvSpPr>
            <p:spPr bwMode="auto">
              <a:xfrm>
                <a:off x="2448" y="1968"/>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P3</a:t>
                </a:r>
              </a:p>
            </p:txBody>
          </p:sp>
          <p:sp>
            <p:nvSpPr>
              <p:cNvPr id="36" name="Text Box 14"/>
              <p:cNvSpPr txBox="1">
                <a:spLocks noChangeArrowheads="1"/>
              </p:cNvSpPr>
              <p:nvPr/>
            </p:nvSpPr>
            <p:spPr bwMode="auto">
              <a:xfrm>
                <a:off x="2016" y="3360"/>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P6</a:t>
                </a:r>
              </a:p>
            </p:txBody>
          </p:sp>
          <p:sp>
            <p:nvSpPr>
              <p:cNvPr id="37" name="Oval 15"/>
              <p:cNvSpPr>
                <a:spLocks noChangeArrowheads="1"/>
              </p:cNvSpPr>
              <p:nvPr/>
            </p:nvSpPr>
            <p:spPr bwMode="auto">
              <a:xfrm>
                <a:off x="1536" y="1056"/>
                <a:ext cx="528"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8" name="Text Box 16"/>
              <p:cNvSpPr txBox="1">
                <a:spLocks noChangeArrowheads="1"/>
              </p:cNvSpPr>
              <p:nvPr/>
            </p:nvSpPr>
            <p:spPr bwMode="auto">
              <a:xfrm>
                <a:off x="1632" y="1104"/>
                <a:ext cx="3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FFFF00"/>
                    </a:solidFill>
                    <a:latin typeface="Times New Roman" panose="02020603050405020304" charset="0"/>
                  </a:rPr>
                  <a:t>P1</a:t>
                </a:r>
              </a:p>
            </p:txBody>
          </p:sp>
          <p:sp>
            <p:nvSpPr>
              <p:cNvPr id="39" name="Line 17"/>
              <p:cNvSpPr>
                <a:spLocks noChangeShapeType="1"/>
              </p:cNvSpPr>
              <p:nvPr/>
            </p:nvSpPr>
            <p:spPr bwMode="auto">
              <a:xfrm flipH="1">
                <a:off x="1440" y="1440"/>
                <a:ext cx="240" cy="432"/>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0" name="Line 18"/>
              <p:cNvSpPr>
                <a:spLocks noChangeShapeType="1"/>
              </p:cNvSpPr>
              <p:nvPr/>
            </p:nvSpPr>
            <p:spPr bwMode="auto">
              <a:xfrm flipH="1">
                <a:off x="720" y="2208"/>
                <a:ext cx="432" cy="48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1" name="Line 19"/>
              <p:cNvSpPr>
                <a:spLocks noChangeShapeType="1"/>
              </p:cNvSpPr>
              <p:nvPr/>
            </p:nvSpPr>
            <p:spPr bwMode="auto">
              <a:xfrm>
                <a:off x="2016" y="1392"/>
                <a:ext cx="480" cy="576"/>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2" name="Line 20"/>
              <p:cNvSpPr>
                <a:spLocks noChangeShapeType="1"/>
              </p:cNvSpPr>
              <p:nvPr/>
            </p:nvSpPr>
            <p:spPr bwMode="auto">
              <a:xfrm>
                <a:off x="1536" y="2160"/>
                <a:ext cx="336" cy="288"/>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3" name="Line 21"/>
              <p:cNvSpPr>
                <a:spLocks noChangeShapeType="1"/>
              </p:cNvSpPr>
              <p:nvPr/>
            </p:nvSpPr>
            <p:spPr bwMode="auto">
              <a:xfrm>
                <a:off x="2064" y="2832"/>
                <a:ext cx="96" cy="48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4" name="Line 22"/>
              <p:cNvSpPr>
                <a:spLocks noChangeShapeType="1"/>
              </p:cNvSpPr>
              <p:nvPr/>
            </p:nvSpPr>
            <p:spPr bwMode="auto">
              <a:xfrm flipH="1">
                <a:off x="2256" y="2352"/>
                <a:ext cx="336" cy="1008"/>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5" name="Line 23"/>
              <p:cNvSpPr>
                <a:spLocks noChangeShapeType="1"/>
              </p:cNvSpPr>
              <p:nvPr/>
            </p:nvSpPr>
            <p:spPr bwMode="auto">
              <a:xfrm>
                <a:off x="672" y="2976"/>
                <a:ext cx="1248" cy="48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sp>
          <p:nvSpPr>
            <p:cNvPr id="46" name="Text Box 26"/>
            <p:cNvSpPr txBox="1">
              <a:spLocks noChangeArrowheads="1"/>
            </p:cNvSpPr>
            <p:nvPr/>
          </p:nvSpPr>
          <p:spPr bwMode="auto">
            <a:xfrm>
              <a:off x="4648200" y="1905000"/>
              <a:ext cx="4495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latin typeface="Times New Roman" panose="02020603050405020304" charset="0"/>
                  <a:ea typeface="黑体" panose="02010609060101010101" pitchFamily="49" charset="-122"/>
                </a:rPr>
                <a:t>P1,V(s12);V(s13);</a:t>
              </a:r>
            </a:p>
            <a:p>
              <a:pPr>
                <a:spcBef>
                  <a:spcPct val="50000"/>
                </a:spcBef>
              </a:pPr>
              <a:r>
                <a:rPr kumimoji="1" lang="en-US" altLang="zh-CN" sz="2000" b="1" dirty="0">
                  <a:latin typeface="Times New Roman" panose="02020603050405020304" charset="0"/>
                  <a:ea typeface="黑体" panose="02010609060101010101" pitchFamily="49" charset="-122"/>
                </a:rPr>
                <a:t>P(s12),P2;V(s24);V(s25);</a:t>
              </a:r>
            </a:p>
            <a:p>
              <a:pPr>
                <a:spcBef>
                  <a:spcPct val="50000"/>
                </a:spcBef>
              </a:pPr>
              <a:r>
                <a:rPr kumimoji="1" lang="en-US" altLang="zh-CN" sz="2000" b="1" dirty="0">
                  <a:latin typeface="Times New Roman" panose="02020603050405020304" charset="0"/>
                  <a:ea typeface="黑体" panose="02010609060101010101" pitchFamily="49" charset="-122"/>
                </a:rPr>
                <a:t>P(s13),P3;V(s36);</a:t>
              </a:r>
            </a:p>
            <a:p>
              <a:pPr>
                <a:spcBef>
                  <a:spcPct val="50000"/>
                </a:spcBef>
              </a:pPr>
              <a:r>
                <a:rPr kumimoji="1" lang="en-US" altLang="zh-CN" sz="2000" b="1" dirty="0">
                  <a:latin typeface="Times New Roman" panose="02020603050405020304" charset="0"/>
                  <a:ea typeface="黑体" panose="02010609060101010101" pitchFamily="49" charset="-122"/>
                </a:rPr>
                <a:t>P(s24);P4;V(s46);</a:t>
              </a:r>
            </a:p>
            <a:p>
              <a:pPr>
                <a:spcBef>
                  <a:spcPct val="50000"/>
                </a:spcBef>
              </a:pPr>
              <a:r>
                <a:rPr kumimoji="1" lang="en-US" altLang="zh-CN" sz="2000" b="1" dirty="0">
                  <a:latin typeface="Times New Roman" panose="02020603050405020304" charset="0"/>
                  <a:ea typeface="黑体" panose="02010609060101010101" pitchFamily="49" charset="-122"/>
                </a:rPr>
                <a:t>P(s25);P5;V(s56);</a:t>
              </a:r>
            </a:p>
            <a:p>
              <a:pPr>
                <a:spcBef>
                  <a:spcPct val="50000"/>
                </a:spcBef>
              </a:pPr>
              <a:r>
                <a:rPr kumimoji="1" lang="en-US" altLang="zh-CN" sz="2000" b="1" dirty="0">
                  <a:latin typeface="Times New Roman" panose="02020603050405020304" charset="0"/>
                  <a:ea typeface="黑体" panose="02010609060101010101" pitchFamily="49" charset="-122"/>
                </a:rPr>
                <a:t>P(s46);P(s56);P(s36);P6;</a:t>
              </a:r>
            </a:p>
          </p:txBody>
        </p:sp>
        <p:sp>
          <p:nvSpPr>
            <p:cNvPr id="47" name="Text Box 27"/>
            <p:cNvSpPr txBox="1">
              <a:spLocks noChangeArrowheads="1"/>
            </p:cNvSpPr>
            <p:nvPr/>
          </p:nvSpPr>
          <p:spPr bwMode="auto">
            <a:xfrm>
              <a:off x="457200" y="685800"/>
              <a:ext cx="8686800" cy="65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spcBef>
                  <a:spcPct val="50000"/>
                </a:spcBef>
              </a:pPr>
              <a:r>
                <a:rPr kumimoji="1" lang="zh-CN" altLang="en-US" sz="2000" b="1" dirty="0">
                  <a:latin typeface="Times New Roman" panose="02020603050405020304" charset="0"/>
                </a:rPr>
                <a:t>初始化</a:t>
              </a:r>
              <a:r>
                <a:rPr kumimoji="1" lang="en-US" altLang="zh-CN" sz="2000" b="1" dirty="0">
                  <a:latin typeface="Times New Roman" panose="02020603050405020304" charset="0"/>
                </a:rPr>
                <a:t>7</a:t>
              </a:r>
              <a:r>
                <a:rPr kumimoji="1" lang="zh-CN" altLang="en-US" sz="2000" b="1" dirty="0">
                  <a:latin typeface="Times New Roman" panose="02020603050405020304" charset="0"/>
                </a:rPr>
                <a:t>个公用信号量：</a:t>
              </a:r>
            </a:p>
            <a:p>
              <a:pPr>
                <a:lnSpc>
                  <a:spcPct val="65000"/>
                </a:lnSpc>
                <a:spcBef>
                  <a:spcPct val="50000"/>
                </a:spcBef>
              </a:pPr>
              <a:r>
                <a:rPr kumimoji="1" lang="en-US" altLang="zh-CN" sz="2000" b="1" dirty="0">
                  <a:latin typeface="Times New Roman" panose="02020603050405020304" charset="0"/>
                </a:rPr>
                <a:t>s12</a:t>
              </a:r>
              <a:r>
                <a:rPr kumimoji="1" lang="zh-CN" altLang="en-US" sz="2000" b="1" dirty="0">
                  <a:latin typeface="Times New Roman" panose="02020603050405020304" charset="0"/>
                </a:rPr>
                <a:t>、</a:t>
              </a:r>
              <a:r>
                <a:rPr kumimoji="1" lang="en-US" altLang="zh-CN" sz="2000" b="1" dirty="0">
                  <a:latin typeface="Times New Roman" panose="02020603050405020304" charset="0"/>
                </a:rPr>
                <a:t>s13</a:t>
              </a:r>
              <a:r>
                <a:rPr kumimoji="1" lang="zh-CN" altLang="en-US" sz="2000" b="1" dirty="0">
                  <a:latin typeface="Times New Roman" panose="02020603050405020304" charset="0"/>
                </a:rPr>
                <a:t>、</a:t>
              </a:r>
              <a:r>
                <a:rPr kumimoji="1" lang="en-US" altLang="zh-CN" sz="2000" b="1" dirty="0">
                  <a:latin typeface="Times New Roman" panose="02020603050405020304" charset="0"/>
                </a:rPr>
                <a:t>s24</a:t>
              </a:r>
              <a:r>
                <a:rPr kumimoji="1" lang="zh-CN" altLang="en-US" sz="2000" b="1" dirty="0">
                  <a:latin typeface="Times New Roman" panose="02020603050405020304" charset="0"/>
                </a:rPr>
                <a:t>、</a:t>
              </a:r>
              <a:r>
                <a:rPr kumimoji="1" lang="en-US" altLang="zh-CN" sz="2000" b="1" dirty="0">
                  <a:latin typeface="Times New Roman" panose="02020603050405020304" charset="0"/>
                </a:rPr>
                <a:t>s25</a:t>
              </a:r>
              <a:r>
                <a:rPr kumimoji="1" lang="zh-CN" altLang="en-US" sz="2000" b="1" dirty="0">
                  <a:latin typeface="Times New Roman" panose="02020603050405020304" charset="0"/>
                </a:rPr>
                <a:t>、</a:t>
              </a:r>
              <a:r>
                <a:rPr kumimoji="1" lang="en-US" altLang="zh-CN" sz="2000" b="1" dirty="0">
                  <a:latin typeface="Times New Roman" panose="02020603050405020304" charset="0"/>
                </a:rPr>
                <a:t>s36</a:t>
              </a:r>
              <a:r>
                <a:rPr kumimoji="1" lang="zh-CN" altLang="en-US" sz="2000" b="1" dirty="0">
                  <a:latin typeface="Times New Roman" panose="02020603050405020304" charset="0"/>
                </a:rPr>
                <a:t>、</a:t>
              </a:r>
              <a:r>
                <a:rPr kumimoji="1" lang="en-US" altLang="zh-CN" sz="2000" b="1" dirty="0">
                  <a:latin typeface="Times New Roman" panose="02020603050405020304" charset="0"/>
                </a:rPr>
                <a:t>s46</a:t>
              </a:r>
              <a:r>
                <a:rPr kumimoji="1" lang="zh-CN" altLang="en-US" sz="2000" b="1" dirty="0">
                  <a:latin typeface="Times New Roman" panose="02020603050405020304" charset="0"/>
                </a:rPr>
                <a:t>、</a:t>
              </a:r>
              <a:r>
                <a:rPr kumimoji="1" lang="en-US" altLang="zh-CN" sz="2000" b="1" dirty="0">
                  <a:latin typeface="Times New Roman" panose="02020603050405020304" charset="0"/>
                </a:rPr>
                <a:t>s56 </a:t>
              </a:r>
              <a:r>
                <a:rPr kumimoji="1" lang="zh-CN" altLang="en-US" sz="2000" b="1" dirty="0">
                  <a:latin typeface="Times New Roman" panose="02020603050405020304" charset="0"/>
                </a:rPr>
                <a:t>，初值为</a:t>
              </a:r>
              <a:r>
                <a:rPr kumimoji="1" lang="en-US" altLang="zh-CN" sz="2000" b="1" dirty="0">
                  <a:latin typeface="Times New Roman" panose="02020603050405020304" charset="0"/>
                </a:rPr>
                <a:t>0</a:t>
              </a:r>
            </a:p>
          </p:txBody>
        </p:sp>
      </p:grpSp>
      <p:sp>
        <p:nvSpPr>
          <p:cNvPr id="49" name="矩形 48"/>
          <p:cNvSpPr/>
          <p:nvPr/>
        </p:nvSpPr>
        <p:spPr>
          <a:xfrm>
            <a:off x="613527" y="1135539"/>
            <a:ext cx="2954655" cy="369332"/>
          </a:xfrm>
          <a:prstGeom prst="rect">
            <a:avLst/>
          </a:prstGeom>
        </p:spPr>
        <p:txBody>
          <a:bodyPr wrap="none">
            <a:spAutoFit/>
          </a:bodyPr>
          <a:lstStyle/>
          <a:p>
            <a:r>
              <a:rPr lang="zh-CN" altLang="en-US" b="1" dirty="0"/>
              <a:t>利用信号量来描述前趋关系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4"/>
          <p:cNvSpPr>
            <a:spLocks noGrp="1" noChangeArrowheads="1"/>
          </p:cNvSpPr>
          <p:nvPr>
            <p:ph type="title"/>
          </p:nvPr>
        </p:nvSpPr>
        <p:spPr/>
        <p:txBody>
          <a:bodyPr/>
          <a:lstStyle/>
          <a:p>
            <a:r>
              <a:rPr lang="en-US" altLang="zh-CN" dirty="0"/>
              <a:t>2.3.5</a:t>
            </a:r>
            <a:r>
              <a:rPr lang="zh-CN" altLang="en-US" dirty="0"/>
              <a:t>、信号量的应用</a:t>
            </a:r>
          </a:p>
        </p:txBody>
      </p:sp>
      <p:sp>
        <p:nvSpPr>
          <p:cNvPr id="111618" name="Rectangle 2"/>
          <p:cNvSpPr>
            <a:spLocks noGrp="1" noChangeArrowheads="1"/>
          </p:cNvSpPr>
          <p:nvPr>
            <p:ph idx="1"/>
          </p:nvPr>
        </p:nvSpPr>
        <p:spPr>
          <a:xfrm>
            <a:off x="838200" y="1671782"/>
            <a:ext cx="9959109" cy="4505181"/>
          </a:xfrm>
        </p:spPr>
        <p:txBody>
          <a:bodyPr>
            <a:normAutofit/>
          </a:bodyPr>
          <a:lstStyle/>
          <a:p>
            <a:r>
              <a:rPr lang="zh-CN" altLang="en-US" dirty="0"/>
              <a:t>利用信号量实现同步 </a:t>
            </a:r>
          </a:p>
          <a:p>
            <a:pPr lvl="1"/>
            <a:r>
              <a:rPr lang="zh-CN" altLang="en-US" dirty="0"/>
              <a:t>前趋关系：并发执行的进程</a:t>
            </a:r>
            <a:r>
              <a:rPr lang="en-US" altLang="zh-CN" dirty="0"/>
              <a:t>P</a:t>
            </a:r>
            <a:r>
              <a:rPr lang="en-US" altLang="zh-CN" baseline="-25000" dirty="0"/>
              <a:t>1</a:t>
            </a:r>
            <a:r>
              <a:rPr lang="zh-CN" altLang="en-US" dirty="0"/>
              <a:t>和</a:t>
            </a:r>
            <a:r>
              <a:rPr lang="en-US" altLang="zh-CN" dirty="0"/>
              <a:t>P</a:t>
            </a:r>
            <a:r>
              <a:rPr lang="en-US" altLang="zh-CN" baseline="-25000" dirty="0"/>
              <a:t>2</a:t>
            </a:r>
            <a:r>
              <a:rPr lang="zh-CN" altLang="en-US" dirty="0"/>
              <a:t>中，分别有代码</a:t>
            </a:r>
            <a:r>
              <a:rPr lang="en-US" altLang="zh-CN" dirty="0"/>
              <a:t>C</a:t>
            </a:r>
            <a:r>
              <a:rPr lang="en-US" altLang="zh-CN" baseline="-25000" dirty="0"/>
              <a:t>1</a:t>
            </a:r>
            <a:r>
              <a:rPr lang="zh-CN" altLang="en-US" dirty="0"/>
              <a:t>和</a:t>
            </a:r>
            <a:r>
              <a:rPr lang="en-US" altLang="zh-CN" dirty="0"/>
              <a:t>C</a:t>
            </a:r>
            <a:r>
              <a:rPr lang="en-US" altLang="zh-CN" baseline="-25000" dirty="0"/>
              <a:t>2</a:t>
            </a:r>
            <a:r>
              <a:rPr lang="en-US" altLang="zh-CN" dirty="0"/>
              <a:t>，</a:t>
            </a:r>
            <a:r>
              <a:rPr lang="zh-CN" altLang="en-US" dirty="0"/>
              <a:t>要求</a:t>
            </a:r>
            <a:r>
              <a:rPr lang="en-US" altLang="zh-CN" dirty="0"/>
              <a:t>C</a:t>
            </a:r>
            <a:r>
              <a:rPr lang="en-US" altLang="zh-CN" baseline="-25000" dirty="0"/>
              <a:t>1</a:t>
            </a:r>
            <a:r>
              <a:rPr lang="zh-CN" altLang="en-US" dirty="0"/>
              <a:t>在</a:t>
            </a:r>
            <a:r>
              <a:rPr lang="en-US" altLang="zh-CN" dirty="0"/>
              <a:t>C</a:t>
            </a:r>
            <a:r>
              <a:rPr lang="en-US" altLang="zh-CN" baseline="-25000" dirty="0"/>
              <a:t>2</a:t>
            </a:r>
            <a:r>
              <a:rPr lang="zh-CN" altLang="en-US" dirty="0"/>
              <a:t>开始前完成；</a:t>
            </a:r>
          </a:p>
          <a:p>
            <a:pPr lvl="1"/>
            <a:r>
              <a:rPr lang="zh-CN" altLang="en-US" dirty="0"/>
              <a:t>为每个前趋关系设置一个互斥信号量</a:t>
            </a:r>
            <a:r>
              <a:rPr lang="en-US" altLang="zh-CN" dirty="0"/>
              <a:t>S</a:t>
            </a:r>
            <a:r>
              <a:rPr lang="en-US" altLang="zh-CN" baseline="-25000" dirty="0"/>
              <a:t>12</a:t>
            </a:r>
            <a:r>
              <a:rPr lang="en-US" altLang="zh-CN" dirty="0"/>
              <a:t>，</a:t>
            </a:r>
            <a:r>
              <a:rPr lang="zh-CN" altLang="en-US" dirty="0"/>
              <a:t>其初值为0</a:t>
            </a:r>
          </a:p>
          <a:p>
            <a:pPr lvl="1"/>
            <a:r>
              <a:rPr lang="en-US" altLang="zh-CN" dirty="0"/>
              <a:t>P</a:t>
            </a:r>
            <a:r>
              <a:rPr lang="en-US" altLang="zh-CN" baseline="-25000" dirty="0"/>
              <a:t>1</a:t>
            </a:r>
            <a:r>
              <a:rPr lang="en-US" altLang="zh-CN" dirty="0"/>
              <a:t>:                      P</a:t>
            </a:r>
            <a:r>
              <a:rPr lang="en-US" altLang="zh-CN" baseline="-25000" dirty="0"/>
              <a:t>2</a:t>
            </a:r>
            <a:r>
              <a:rPr lang="en-US" altLang="zh-CN" dirty="0"/>
              <a:t>:</a:t>
            </a:r>
          </a:p>
          <a:p>
            <a:pPr lvl="1"/>
            <a:r>
              <a:rPr lang="en-US" altLang="zh-CN" dirty="0"/>
              <a:t>      C</a:t>
            </a:r>
            <a:r>
              <a:rPr lang="en-US" altLang="zh-CN" baseline="-25000" dirty="0"/>
              <a:t>1</a:t>
            </a:r>
            <a:r>
              <a:rPr lang="en-US" altLang="zh-CN" dirty="0"/>
              <a:t>;                      wait(s</a:t>
            </a:r>
            <a:r>
              <a:rPr lang="en-US" altLang="zh-CN" baseline="-25000" dirty="0"/>
              <a:t>12</a:t>
            </a:r>
            <a:r>
              <a:rPr lang="en-US" altLang="zh-CN" dirty="0"/>
              <a:t>);</a:t>
            </a:r>
          </a:p>
          <a:p>
            <a:pPr lvl="1"/>
            <a:r>
              <a:rPr lang="en-US" altLang="zh-CN" dirty="0"/>
              <a:t>      signal(s</a:t>
            </a:r>
            <a:r>
              <a:rPr lang="en-US" altLang="zh-CN" baseline="-25000" dirty="0"/>
              <a:t>12</a:t>
            </a:r>
            <a:r>
              <a:rPr lang="en-US" altLang="zh-CN" dirty="0"/>
              <a:t>)          C</a:t>
            </a:r>
            <a:r>
              <a:rPr lang="en-US" altLang="zh-CN" baseline="-25000" dirty="0"/>
              <a:t>2</a:t>
            </a:r>
            <a:r>
              <a:rPr lang="zh-CN" altLang="en-US" dirty="0"/>
              <a:t>；</a:t>
            </a:r>
          </a:p>
        </p:txBody>
      </p:sp>
    </p:spTree>
    <p:extLst>
      <p:ext uri="{BB962C8B-B14F-4D97-AF65-F5344CB8AC3E}">
        <p14:creationId xmlns:p14="http://schemas.microsoft.com/office/powerpoint/2010/main" val="8968275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4"/>
          <p:cNvSpPr>
            <a:spLocks noGrp="1" noChangeArrowheads="1"/>
          </p:cNvSpPr>
          <p:nvPr>
            <p:ph type="title"/>
          </p:nvPr>
        </p:nvSpPr>
        <p:spPr/>
        <p:txBody>
          <a:bodyPr/>
          <a:lstStyle/>
          <a:p>
            <a:r>
              <a:rPr lang="en-US" altLang="zh-CN" dirty="0"/>
              <a:t>2.3.5</a:t>
            </a:r>
            <a:r>
              <a:rPr lang="zh-CN" altLang="en-US" dirty="0"/>
              <a:t>、信号量的应用</a:t>
            </a:r>
          </a:p>
        </p:txBody>
      </p:sp>
      <p:grpSp>
        <p:nvGrpSpPr>
          <p:cNvPr id="11" name="Group 23"/>
          <p:cNvGrpSpPr/>
          <p:nvPr/>
        </p:nvGrpSpPr>
        <p:grpSpPr bwMode="auto">
          <a:xfrm>
            <a:off x="2110922" y="1872715"/>
            <a:ext cx="3236933" cy="3447464"/>
            <a:chOff x="612" y="2387"/>
            <a:chExt cx="1315" cy="1588"/>
          </a:xfrm>
        </p:grpSpPr>
        <p:sp>
          <p:nvSpPr>
            <p:cNvPr id="12" name="Oval 4"/>
            <p:cNvSpPr>
              <a:spLocks noChangeArrowheads="1"/>
            </p:cNvSpPr>
            <p:nvPr/>
          </p:nvSpPr>
          <p:spPr bwMode="auto">
            <a:xfrm>
              <a:off x="975" y="2387"/>
              <a:ext cx="409" cy="409"/>
            </a:xfrm>
            <a:prstGeom prst="ellipse">
              <a:avLst/>
            </a:prstGeom>
            <a:solidFill>
              <a:schemeClr val="accent1"/>
            </a:solidFill>
            <a:ln w="28575">
              <a:solidFill>
                <a:schemeClr val="tx1"/>
              </a:solidFill>
              <a:rou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latin typeface="Tahoma" panose="020B0604030504040204" pitchFamily="34" charset="0"/>
              </a:endParaRPr>
            </a:p>
          </p:txBody>
        </p:sp>
        <p:sp>
          <p:nvSpPr>
            <p:cNvPr id="13" name="Text Box 5"/>
            <p:cNvSpPr txBox="1">
              <a:spLocks noChangeArrowheads="1"/>
            </p:cNvSpPr>
            <p:nvPr/>
          </p:nvSpPr>
          <p:spPr bwMode="auto">
            <a:xfrm>
              <a:off x="1008" y="2420"/>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latin typeface="Tahoma" panose="020B0604030504040204" pitchFamily="34" charset="0"/>
              </a:endParaRPr>
            </a:p>
          </p:txBody>
        </p:sp>
        <p:sp>
          <p:nvSpPr>
            <p:cNvPr id="14" name="Text Box 6"/>
            <p:cNvSpPr txBox="1">
              <a:spLocks noChangeArrowheads="1"/>
            </p:cNvSpPr>
            <p:nvPr/>
          </p:nvSpPr>
          <p:spPr bwMode="auto">
            <a:xfrm>
              <a:off x="1074" y="2478"/>
              <a:ext cx="2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dirty="0">
                  <a:solidFill>
                    <a:srgbClr val="FFFF00"/>
                  </a:solidFill>
                  <a:latin typeface="Tahoma" panose="020B0604030504040204" pitchFamily="34" charset="0"/>
                </a:rPr>
                <a:t>s1</a:t>
              </a:r>
            </a:p>
          </p:txBody>
        </p:sp>
        <p:sp>
          <p:nvSpPr>
            <p:cNvPr id="15" name="Oval 7"/>
            <p:cNvSpPr>
              <a:spLocks noChangeArrowheads="1"/>
            </p:cNvSpPr>
            <p:nvPr/>
          </p:nvSpPr>
          <p:spPr bwMode="auto">
            <a:xfrm>
              <a:off x="1518" y="2930"/>
              <a:ext cx="409" cy="409"/>
            </a:xfrm>
            <a:prstGeom prst="ellipse">
              <a:avLst/>
            </a:prstGeom>
            <a:solidFill>
              <a:schemeClr val="accent1"/>
            </a:solidFill>
            <a:ln w="28575">
              <a:solidFill>
                <a:schemeClr val="tx1"/>
              </a:solidFill>
              <a:rou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latin typeface="Tahoma" panose="020B0604030504040204" pitchFamily="34" charset="0"/>
              </a:endParaRPr>
            </a:p>
          </p:txBody>
        </p:sp>
        <p:sp>
          <p:nvSpPr>
            <p:cNvPr id="16" name="Text Box 8"/>
            <p:cNvSpPr txBox="1">
              <a:spLocks noChangeArrowheads="1"/>
            </p:cNvSpPr>
            <p:nvPr/>
          </p:nvSpPr>
          <p:spPr bwMode="auto">
            <a:xfrm>
              <a:off x="1573" y="2976"/>
              <a:ext cx="2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dirty="0">
                  <a:solidFill>
                    <a:srgbClr val="FFFF00"/>
                  </a:solidFill>
                  <a:latin typeface="Tahoma" panose="020B0604030504040204" pitchFamily="34" charset="0"/>
                </a:rPr>
                <a:t>s2</a:t>
              </a:r>
            </a:p>
          </p:txBody>
        </p:sp>
        <p:sp>
          <p:nvSpPr>
            <p:cNvPr id="17" name="Oval 9"/>
            <p:cNvSpPr>
              <a:spLocks noChangeArrowheads="1"/>
            </p:cNvSpPr>
            <p:nvPr/>
          </p:nvSpPr>
          <p:spPr bwMode="auto">
            <a:xfrm>
              <a:off x="612" y="2976"/>
              <a:ext cx="409" cy="409"/>
            </a:xfrm>
            <a:prstGeom prst="ellipse">
              <a:avLst/>
            </a:prstGeom>
            <a:solidFill>
              <a:schemeClr val="accent1"/>
            </a:solidFill>
            <a:ln w="28575">
              <a:solidFill>
                <a:schemeClr val="tx1"/>
              </a:solidFill>
              <a:rou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00"/>
                </a:solidFill>
                <a:latin typeface="Tahoma" panose="020B0604030504040204" pitchFamily="34" charset="0"/>
              </a:endParaRPr>
            </a:p>
          </p:txBody>
        </p:sp>
        <p:sp>
          <p:nvSpPr>
            <p:cNvPr id="18" name="Text Box 10"/>
            <p:cNvSpPr txBox="1">
              <a:spLocks noChangeArrowheads="1"/>
            </p:cNvSpPr>
            <p:nvPr/>
          </p:nvSpPr>
          <p:spPr bwMode="auto">
            <a:xfrm>
              <a:off x="665" y="3022"/>
              <a:ext cx="2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FF00"/>
                  </a:solidFill>
                  <a:latin typeface="Tahoma" panose="020B0604030504040204" pitchFamily="34" charset="0"/>
                </a:rPr>
                <a:t>s3</a:t>
              </a:r>
            </a:p>
          </p:txBody>
        </p:sp>
        <p:sp>
          <p:nvSpPr>
            <p:cNvPr id="19" name="Oval 11"/>
            <p:cNvSpPr>
              <a:spLocks noChangeArrowheads="1"/>
            </p:cNvSpPr>
            <p:nvPr/>
          </p:nvSpPr>
          <p:spPr bwMode="auto">
            <a:xfrm>
              <a:off x="1020" y="3566"/>
              <a:ext cx="409" cy="409"/>
            </a:xfrm>
            <a:prstGeom prst="ellipse">
              <a:avLst/>
            </a:prstGeom>
            <a:solidFill>
              <a:schemeClr val="accent1"/>
            </a:solidFill>
            <a:ln w="28575">
              <a:solidFill>
                <a:schemeClr val="tx1"/>
              </a:solidFill>
              <a:rou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800">
                <a:solidFill>
                  <a:srgbClr val="FFFF00"/>
                </a:solidFill>
                <a:latin typeface="Tahoma" panose="020B0604030504040204" pitchFamily="34" charset="0"/>
              </a:endParaRPr>
            </a:p>
          </p:txBody>
        </p:sp>
        <p:sp>
          <p:nvSpPr>
            <p:cNvPr id="20" name="Text Box 12"/>
            <p:cNvSpPr txBox="1">
              <a:spLocks noChangeArrowheads="1"/>
            </p:cNvSpPr>
            <p:nvPr/>
          </p:nvSpPr>
          <p:spPr bwMode="auto">
            <a:xfrm>
              <a:off x="1074" y="3657"/>
              <a:ext cx="2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dirty="0">
                  <a:solidFill>
                    <a:srgbClr val="FFFF00"/>
                  </a:solidFill>
                  <a:latin typeface="Tahoma" panose="020B0604030504040204" pitchFamily="34" charset="0"/>
                </a:rPr>
                <a:t>s4</a:t>
              </a:r>
            </a:p>
          </p:txBody>
        </p:sp>
        <p:sp>
          <p:nvSpPr>
            <p:cNvPr id="21" name="Line 13"/>
            <p:cNvSpPr>
              <a:spLocks noChangeShapeType="1"/>
            </p:cNvSpPr>
            <p:nvPr/>
          </p:nvSpPr>
          <p:spPr bwMode="auto">
            <a:xfrm flipH="1">
              <a:off x="884" y="2795"/>
              <a:ext cx="182" cy="18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auto">
            <a:xfrm>
              <a:off x="1292" y="2750"/>
              <a:ext cx="318" cy="18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auto">
            <a:xfrm flipH="1">
              <a:off x="1383" y="3339"/>
              <a:ext cx="318" cy="31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auto">
            <a:xfrm>
              <a:off x="930" y="3385"/>
              <a:ext cx="317" cy="18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17"/>
            <p:cNvSpPr txBox="1">
              <a:spLocks noChangeArrowheads="1"/>
            </p:cNvSpPr>
            <p:nvPr/>
          </p:nvSpPr>
          <p:spPr bwMode="auto">
            <a:xfrm>
              <a:off x="737" y="2652"/>
              <a:ext cx="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a:latin typeface="Tahoma" panose="020B0604030504040204" pitchFamily="34" charset="0"/>
                </a:rPr>
                <a:t>a</a:t>
              </a:r>
            </a:p>
          </p:txBody>
        </p:sp>
        <p:sp>
          <p:nvSpPr>
            <p:cNvPr id="26" name="Text Box 18"/>
            <p:cNvSpPr txBox="1">
              <a:spLocks noChangeArrowheads="1"/>
            </p:cNvSpPr>
            <p:nvPr/>
          </p:nvSpPr>
          <p:spPr bwMode="auto">
            <a:xfrm>
              <a:off x="1325" y="2607"/>
              <a:ext cx="2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a:latin typeface="Tahoma" panose="020B0604030504040204" pitchFamily="34" charset="0"/>
                </a:rPr>
                <a:t>b</a:t>
              </a:r>
            </a:p>
          </p:txBody>
        </p:sp>
        <p:sp>
          <p:nvSpPr>
            <p:cNvPr id="27" name="Text Box 19"/>
            <p:cNvSpPr txBox="1">
              <a:spLocks noChangeArrowheads="1"/>
            </p:cNvSpPr>
            <p:nvPr/>
          </p:nvSpPr>
          <p:spPr bwMode="auto">
            <a:xfrm>
              <a:off x="1513" y="3378"/>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a:latin typeface="Tahoma" panose="020B0604030504040204" pitchFamily="34" charset="0"/>
                </a:rPr>
                <a:t>c</a:t>
              </a:r>
            </a:p>
          </p:txBody>
        </p:sp>
        <p:sp>
          <p:nvSpPr>
            <p:cNvPr id="28" name="Text Box 20"/>
            <p:cNvSpPr txBox="1">
              <a:spLocks noChangeArrowheads="1"/>
            </p:cNvSpPr>
            <p:nvPr/>
          </p:nvSpPr>
          <p:spPr bwMode="auto">
            <a:xfrm>
              <a:off x="826" y="3407"/>
              <a:ext cx="2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800">
                  <a:latin typeface="Tahoma" panose="020B0604030504040204" pitchFamily="34" charset="0"/>
                </a:rPr>
                <a:t>d</a:t>
              </a:r>
            </a:p>
          </p:txBody>
        </p:sp>
      </p:grpSp>
      <p:sp>
        <p:nvSpPr>
          <p:cNvPr id="29" name="Text Box 21"/>
          <p:cNvSpPr txBox="1">
            <a:spLocks noChangeArrowheads="1"/>
          </p:cNvSpPr>
          <p:nvPr/>
        </p:nvSpPr>
        <p:spPr bwMode="auto">
          <a:xfrm>
            <a:off x="4968856" y="5144919"/>
            <a:ext cx="57610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2400" dirty="0">
                <a:latin typeface="Tahoma" panose="020B0604030504040204" pitchFamily="34" charset="0"/>
                <a:ea typeface="楷体_GB2312" pitchFamily="49" charset="-122"/>
              </a:rPr>
              <a:t>有四个前趋关系，所以定义四个信号量：</a:t>
            </a:r>
          </a:p>
          <a:p>
            <a:pPr eaLnBrk="1" hangingPunct="1">
              <a:spcBef>
                <a:spcPct val="0"/>
              </a:spcBef>
              <a:buFontTx/>
              <a:buNone/>
            </a:pPr>
            <a:r>
              <a:rPr lang="en-US" altLang="zh-CN" sz="2400" dirty="0">
                <a:latin typeface="Tahoma" panose="020B0604030504040204" pitchFamily="34" charset="0"/>
              </a:rPr>
              <a:t>Semaphore  a, b, c, d=0;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dirty="0"/>
              <a:t>2.3.5</a:t>
            </a:r>
            <a:r>
              <a:rPr lang="zh-CN" altLang="en-US" dirty="0"/>
              <a:t>、信号量的应用</a:t>
            </a:r>
          </a:p>
        </p:txBody>
      </p:sp>
      <p:sp>
        <p:nvSpPr>
          <p:cNvPr id="18" name="Rectangle 3"/>
          <p:cNvSpPr txBox="1">
            <a:spLocks noChangeArrowheads="1"/>
          </p:cNvSpPr>
          <p:nvPr/>
        </p:nvSpPr>
        <p:spPr>
          <a:xfrm>
            <a:off x="1009403" y="1268759"/>
            <a:ext cx="4369335" cy="6264275"/>
          </a:xfrm>
          <a:prstGeom prst="rect">
            <a:avLst/>
          </a:prstGeom>
        </p:spPr>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50000"/>
              </a:spcBef>
              <a:buFontTx/>
              <a:buNone/>
            </a:pPr>
            <a:r>
              <a:rPr lang="zh-CN" altLang="en-US" dirty="0">
                <a:solidFill>
                  <a:schemeClr val="tx1"/>
                </a:solidFill>
                <a:latin typeface="Tahoma" panose="020B0604030504040204" pitchFamily="34" charset="0"/>
              </a:rPr>
              <a:t> 进程</a:t>
            </a:r>
            <a:r>
              <a:rPr lang="en-US" altLang="zh-CN" dirty="0">
                <a:solidFill>
                  <a:schemeClr val="tx1"/>
                </a:solidFill>
                <a:latin typeface="Tahoma" panose="020B0604030504040204" pitchFamily="34" charset="0"/>
              </a:rPr>
              <a:t>s1:</a:t>
            </a:r>
          </a:p>
          <a:p>
            <a:pPr>
              <a:lnSpc>
                <a:spcPct val="85000"/>
              </a:lnSpc>
              <a:spcBef>
                <a:spcPct val="50000"/>
              </a:spcBef>
              <a:buFontTx/>
              <a:buNone/>
            </a:pPr>
            <a:r>
              <a:rPr lang="en-US" altLang="zh-CN" dirty="0">
                <a:solidFill>
                  <a:schemeClr val="tx1"/>
                </a:solidFill>
                <a:latin typeface="Tahoma" panose="020B0604030504040204" pitchFamily="34" charset="0"/>
              </a:rPr>
              <a:t>   while (1) {</a:t>
            </a:r>
          </a:p>
          <a:p>
            <a:pPr>
              <a:lnSpc>
                <a:spcPct val="85000"/>
              </a:lnSpc>
              <a:spcBef>
                <a:spcPct val="50000"/>
              </a:spcBef>
              <a:buFontTx/>
              <a:buNone/>
            </a:pPr>
            <a:r>
              <a:rPr lang="en-US" altLang="zh-CN" dirty="0">
                <a:solidFill>
                  <a:schemeClr val="tx1"/>
                </a:solidFill>
                <a:latin typeface="Tahoma" panose="020B0604030504040204" pitchFamily="34" charset="0"/>
              </a:rPr>
              <a:t>      …..</a:t>
            </a:r>
          </a:p>
          <a:p>
            <a:pPr>
              <a:lnSpc>
                <a:spcPct val="85000"/>
              </a:lnSpc>
              <a:spcBef>
                <a:spcPct val="50000"/>
              </a:spcBef>
              <a:buFontTx/>
              <a:buNone/>
            </a:pPr>
            <a:r>
              <a:rPr lang="en-US" altLang="zh-CN" dirty="0">
                <a:solidFill>
                  <a:schemeClr val="tx1"/>
                </a:solidFill>
                <a:latin typeface="Tahoma" panose="020B0604030504040204" pitchFamily="34" charset="0"/>
              </a:rPr>
              <a:t>      signal (a);</a:t>
            </a:r>
          </a:p>
          <a:p>
            <a:pPr>
              <a:lnSpc>
                <a:spcPct val="85000"/>
              </a:lnSpc>
              <a:spcBef>
                <a:spcPct val="50000"/>
              </a:spcBef>
              <a:buFontTx/>
              <a:buNone/>
            </a:pPr>
            <a:r>
              <a:rPr lang="en-US" altLang="zh-CN" dirty="0">
                <a:solidFill>
                  <a:schemeClr val="tx1"/>
                </a:solidFill>
                <a:latin typeface="Tahoma" panose="020B0604030504040204" pitchFamily="34" charset="0"/>
              </a:rPr>
              <a:t>      signal (b);</a:t>
            </a:r>
          </a:p>
          <a:p>
            <a:pPr>
              <a:lnSpc>
                <a:spcPct val="85000"/>
              </a:lnSpc>
              <a:spcBef>
                <a:spcPct val="50000"/>
              </a:spcBef>
              <a:buFontTx/>
              <a:buNone/>
            </a:pPr>
            <a:r>
              <a:rPr lang="en-US" altLang="zh-CN" dirty="0">
                <a:solidFill>
                  <a:schemeClr val="tx1"/>
                </a:solidFill>
                <a:latin typeface="Tahoma" panose="020B0604030504040204" pitchFamily="34" charset="0"/>
              </a:rPr>
              <a:t>     } </a:t>
            </a:r>
          </a:p>
          <a:p>
            <a:pPr>
              <a:lnSpc>
                <a:spcPct val="85000"/>
              </a:lnSpc>
              <a:spcBef>
                <a:spcPct val="50000"/>
              </a:spcBef>
              <a:buFontTx/>
              <a:buNone/>
            </a:pPr>
            <a:r>
              <a:rPr lang="en-US" altLang="zh-CN" dirty="0">
                <a:solidFill>
                  <a:schemeClr val="tx1"/>
                </a:solidFill>
                <a:latin typeface="Tahoma" panose="020B0604030504040204" pitchFamily="34" charset="0"/>
              </a:rPr>
              <a:t> </a:t>
            </a:r>
            <a:r>
              <a:rPr lang="zh-CN" altLang="en-US" dirty="0">
                <a:solidFill>
                  <a:schemeClr val="tx1"/>
                </a:solidFill>
                <a:latin typeface="Tahoma" panose="020B0604030504040204" pitchFamily="34" charset="0"/>
              </a:rPr>
              <a:t>进程</a:t>
            </a:r>
            <a:r>
              <a:rPr lang="en-US" altLang="zh-CN" dirty="0">
                <a:solidFill>
                  <a:schemeClr val="tx1"/>
                </a:solidFill>
                <a:latin typeface="Tahoma" panose="020B0604030504040204" pitchFamily="34" charset="0"/>
              </a:rPr>
              <a:t>s2:</a:t>
            </a:r>
          </a:p>
          <a:p>
            <a:pPr>
              <a:lnSpc>
                <a:spcPct val="85000"/>
              </a:lnSpc>
              <a:spcBef>
                <a:spcPct val="50000"/>
              </a:spcBef>
              <a:buFontTx/>
              <a:buNone/>
            </a:pPr>
            <a:r>
              <a:rPr lang="en-US" altLang="zh-CN" dirty="0">
                <a:solidFill>
                  <a:schemeClr val="tx1"/>
                </a:solidFill>
                <a:latin typeface="Tahoma" panose="020B0604030504040204" pitchFamily="34" charset="0"/>
              </a:rPr>
              <a:t>     while (1) {</a:t>
            </a:r>
          </a:p>
          <a:p>
            <a:pPr>
              <a:lnSpc>
                <a:spcPct val="85000"/>
              </a:lnSpc>
              <a:spcBef>
                <a:spcPct val="50000"/>
              </a:spcBef>
              <a:buFontTx/>
              <a:buNone/>
            </a:pPr>
            <a:r>
              <a:rPr lang="en-US" altLang="zh-CN" dirty="0">
                <a:solidFill>
                  <a:schemeClr val="tx1"/>
                </a:solidFill>
                <a:latin typeface="Tahoma" panose="020B0604030504040204" pitchFamily="34" charset="0"/>
              </a:rPr>
              <a:t>        wait (b);</a:t>
            </a:r>
          </a:p>
          <a:p>
            <a:pPr>
              <a:lnSpc>
                <a:spcPct val="85000"/>
              </a:lnSpc>
              <a:spcBef>
                <a:spcPct val="50000"/>
              </a:spcBef>
              <a:buFontTx/>
              <a:buNone/>
            </a:pPr>
            <a:r>
              <a:rPr lang="en-US" altLang="zh-CN" dirty="0">
                <a:solidFill>
                  <a:schemeClr val="tx1"/>
                </a:solidFill>
                <a:latin typeface="Tahoma" panose="020B0604030504040204" pitchFamily="34" charset="0"/>
              </a:rPr>
              <a:t>           ……</a:t>
            </a:r>
          </a:p>
          <a:p>
            <a:pPr>
              <a:lnSpc>
                <a:spcPct val="85000"/>
              </a:lnSpc>
              <a:spcBef>
                <a:spcPct val="50000"/>
              </a:spcBef>
              <a:buFontTx/>
              <a:buNone/>
            </a:pPr>
            <a:r>
              <a:rPr lang="en-US" altLang="zh-CN" dirty="0">
                <a:solidFill>
                  <a:schemeClr val="tx1"/>
                </a:solidFill>
                <a:latin typeface="Tahoma" panose="020B0604030504040204" pitchFamily="34" charset="0"/>
              </a:rPr>
              <a:t>        signal (c);</a:t>
            </a:r>
          </a:p>
          <a:p>
            <a:pPr>
              <a:lnSpc>
                <a:spcPct val="85000"/>
              </a:lnSpc>
              <a:spcBef>
                <a:spcPct val="50000"/>
              </a:spcBef>
              <a:buFontTx/>
              <a:buNone/>
            </a:pPr>
            <a:r>
              <a:rPr lang="en-US" altLang="zh-CN" dirty="0">
                <a:solidFill>
                  <a:schemeClr val="tx1"/>
                </a:solidFill>
                <a:latin typeface="Tahoma" panose="020B0604030504040204" pitchFamily="34" charset="0"/>
              </a:rPr>
              <a:t>        }</a:t>
            </a:r>
          </a:p>
        </p:txBody>
      </p:sp>
      <p:sp>
        <p:nvSpPr>
          <p:cNvPr id="19" name="Text Box 4"/>
          <p:cNvSpPr txBox="1">
            <a:spLocks noChangeArrowheads="1"/>
          </p:cNvSpPr>
          <p:nvPr/>
        </p:nvSpPr>
        <p:spPr bwMode="auto">
          <a:xfrm>
            <a:off x="5739101" y="1268759"/>
            <a:ext cx="367188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85000"/>
              </a:lnSpc>
              <a:spcBef>
                <a:spcPct val="50000"/>
              </a:spcBef>
              <a:buFontTx/>
              <a:buNone/>
            </a:pPr>
            <a:r>
              <a:rPr lang="zh-CN" altLang="en-US" sz="2000" dirty="0">
                <a:latin typeface="楷体_GB2312" pitchFamily="49" charset="-122"/>
                <a:ea typeface="楷体_GB2312" pitchFamily="49" charset="-122"/>
              </a:rPr>
              <a:t>进程</a:t>
            </a:r>
            <a:r>
              <a:rPr kumimoji="1" lang="en-US" altLang="zh-CN" sz="2000" dirty="0">
                <a:latin typeface="Tahoma" panose="020B0604030504040204" pitchFamily="34" charset="0"/>
                <a:ea typeface="楷体_GB2312" pitchFamily="49" charset="-122"/>
              </a:rPr>
              <a:t>s3</a:t>
            </a:r>
            <a:r>
              <a:rPr lang="en-US" altLang="zh-CN" sz="2000" dirty="0">
                <a:latin typeface="Times New Roman" panose="02020603050405020304" charset="0"/>
                <a:ea typeface="楷体_GB2312" pitchFamily="49" charset="-122"/>
              </a:rPr>
              <a:t>:</a:t>
            </a:r>
          </a:p>
          <a:p>
            <a:pPr eaLnBrk="1" hangingPunct="1">
              <a:lnSpc>
                <a:spcPct val="85000"/>
              </a:lnSpc>
              <a:spcBef>
                <a:spcPct val="50000"/>
              </a:spcBef>
              <a:buFontTx/>
              <a:buNone/>
            </a:pPr>
            <a:r>
              <a:rPr lang="en-US" altLang="zh-CN" sz="2000" dirty="0">
                <a:latin typeface="Tahoma" panose="020B0604030504040204" pitchFamily="34" charset="0"/>
              </a:rPr>
              <a:t>  while (1) {</a:t>
            </a:r>
          </a:p>
          <a:p>
            <a:pPr eaLnBrk="1" hangingPunct="1">
              <a:lnSpc>
                <a:spcPct val="85000"/>
              </a:lnSpc>
              <a:spcBef>
                <a:spcPct val="50000"/>
              </a:spcBef>
              <a:buFontTx/>
              <a:buNone/>
            </a:pPr>
            <a:r>
              <a:rPr lang="en-US" altLang="zh-CN" sz="2000" dirty="0">
                <a:latin typeface="Tahoma" panose="020B0604030504040204" pitchFamily="34" charset="0"/>
              </a:rPr>
              <a:t>        wait (a);</a:t>
            </a:r>
          </a:p>
          <a:p>
            <a:pPr eaLnBrk="1" hangingPunct="1">
              <a:lnSpc>
                <a:spcPct val="85000"/>
              </a:lnSpc>
              <a:spcBef>
                <a:spcPct val="50000"/>
              </a:spcBef>
              <a:buFontTx/>
              <a:buNone/>
            </a:pPr>
            <a:r>
              <a:rPr lang="en-US" altLang="zh-CN" sz="2000" dirty="0">
                <a:latin typeface="Tahoma" panose="020B0604030504040204" pitchFamily="34" charset="0"/>
              </a:rPr>
              <a:t>           ……</a:t>
            </a:r>
          </a:p>
          <a:p>
            <a:pPr eaLnBrk="1" hangingPunct="1">
              <a:lnSpc>
                <a:spcPct val="85000"/>
              </a:lnSpc>
              <a:spcBef>
                <a:spcPct val="50000"/>
              </a:spcBef>
              <a:buFontTx/>
              <a:buNone/>
            </a:pPr>
            <a:r>
              <a:rPr lang="en-US" altLang="zh-CN" sz="2000" dirty="0">
                <a:latin typeface="Tahoma" panose="020B0604030504040204" pitchFamily="34" charset="0"/>
              </a:rPr>
              <a:t>        signal (d);</a:t>
            </a:r>
          </a:p>
          <a:p>
            <a:pPr eaLnBrk="1" hangingPunct="1">
              <a:lnSpc>
                <a:spcPct val="85000"/>
              </a:lnSpc>
              <a:spcBef>
                <a:spcPct val="50000"/>
              </a:spcBef>
              <a:buFontTx/>
              <a:buNone/>
            </a:pPr>
            <a:r>
              <a:rPr lang="en-US" altLang="zh-CN" sz="2000" dirty="0">
                <a:latin typeface="Tahoma" panose="020B0604030504040204" pitchFamily="34" charset="0"/>
              </a:rPr>
              <a:t>        }</a:t>
            </a:r>
          </a:p>
          <a:p>
            <a:pPr eaLnBrk="1" hangingPunct="1">
              <a:lnSpc>
                <a:spcPct val="85000"/>
              </a:lnSpc>
              <a:spcBef>
                <a:spcPct val="50000"/>
              </a:spcBef>
              <a:buFontTx/>
              <a:buNone/>
            </a:pPr>
            <a:r>
              <a:rPr lang="zh-CN" altLang="en-US" sz="2000" dirty="0">
                <a:latin typeface="楷体_GB2312" pitchFamily="49" charset="-122"/>
                <a:ea typeface="楷体_GB2312" pitchFamily="49" charset="-122"/>
              </a:rPr>
              <a:t>进程</a:t>
            </a:r>
            <a:r>
              <a:rPr kumimoji="1" lang="en-US" altLang="zh-CN" sz="2000" dirty="0">
                <a:latin typeface="Tahoma" panose="020B0604030504040204" pitchFamily="34" charset="0"/>
                <a:ea typeface="楷体_GB2312" pitchFamily="49" charset="-122"/>
              </a:rPr>
              <a:t>s4</a:t>
            </a:r>
            <a:r>
              <a:rPr lang="en-US" altLang="zh-CN" sz="2000" dirty="0">
                <a:latin typeface="Times New Roman" panose="02020603050405020304" charset="0"/>
                <a:ea typeface="楷体_GB2312" pitchFamily="49" charset="-122"/>
              </a:rPr>
              <a:t>:</a:t>
            </a:r>
          </a:p>
          <a:p>
            <a:pPr eaLnBrk="1" hangingPunct="1">
              <a:lnSpc>
                <a:spcPct val="85000"/>
              </a:lnSpc>
              <a:spcBef>
                <a:spcPct val="50000"/>
              </a:spcBef>
              <a:buFontTx/>
              <a:buNone/>
            </a:pPr>
            <a:r>
              <a:rPr lang="en-US" altLang="zh-CN" sz="2000" dirty="0">
                <a:latin typeface="Tahoma" panose="020B0604030504040204" pitchFamily="34" charset="0"/>
              </a:rPr>
              <a:t>    while (1) {</a:t>
            </a:r>
          </a:p>
          <a:p>
            <a:pPr eaLnBrk="1" hangingPunct="1">
              <a:lnSpc>
                <a:spcPct val="85000"/>
              </a:lnSpc>
              <a:spcBef>
                <a:spcPct val="50000"/>
              </a:spcBef>
              <a:buFontTx/>
              <a:buNone/>
            </a:pPr>
            <a:r>
              <a:rPr lang="en-US" altLang="zh-CN" sz="2000" dirty="0">
                <a:latin typeface="Tahoma" panose="020B0604030504040204" pitchFamily="34" charset="0"/>
              </a:rPr>
              <a:t>       wait (d);</a:t>
            </a:r>
          </a:p>
          <a:p>
            <a:pPr eaLnBrk="1" hangingPunct="1">
              <a:lnSpc>
                <a:spcPct val="85000"/>
              </a:lnSpc>
              <a:spcBef>
                <a:spcPct val="50000"/>
              </a:spcBef>
              <a:buFontTx/>
              <a:buNone/>
            </a:pPr>
            <a:r>
              <a:rPr lang="en-US" altLang="zh-CN" sz="2000" dirty="0">
                <a:latin typeface="Tahoma" panose="020B0604030504040204" pitchFamily="34" charset="0"/>
              </a:rPr>
              <a:t>       wait (c);</a:t>
            </a:r>
          </a:p>
          <a:p>
            <a:pPr eaLnBrk="1" hangingPunct="1">
              <a:lnSpc>
                <a:spcPct val="85000"/>
              </a:lnSpc>
              <a:spcBef>
                <a:spcPct val="50000"/>
              </a:spcBef>
              <a:buFontTx/>
              <a:buNone/>
            </a:pPr>
            <a:r>
              <a:rPr lang="en-US" altLang="zh-CN" sz="2000" dirty="0">
                <a:latin typeface="Tahoma" panose="020B0604030504040204" pitchFamily="34" charset="0"/>
              </a:rPr>
              <a:t>         ……</a:t>
            </a:r>
          </a:p>
          <a:p>
            <a:pPr eaLnBrk="1" hangingPunct="1">
              <a:lnSpc>
                <a:spcPct val="85000"/>
              </a:lnSpc>
              <a:spcBef>
                <a:spcPct val="50000"/>
              </a:spcBef>
              <a:buFontTx/>
              <a:buNone/>
            </a:pPr>
            <a:r>
              <a:rPr lang="en-US" altLang="zh-CN" sz="2000" dirty="0">
                <a:latin typeface="Tahoma" panose="020B0604030504040204" pitchFamily="34" charset="0"/>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5585DEE-B04D-494A-94FB-1420CB43A159}"/>
              </a:ext>
            </a:extLst>
          </p:cNvPr>
          <p:cNvSpPr>
            <a:spLocks noGrp="1" noChangeArrowheads="1"/>
          </p:cNvSpPr>
          <p:nvPr>
            <p:ph type="title"/>
          </p:nvPr>
        </p:nvSpPr>
        <p:spPr/>
        <p:txBody>
          <a:bodyPr/>
          <a:lstStyle/>
          <a:p>
            <a:r>
              <a:rPr lang="en-US" altLang="zh-CN" dirty="0"/>
              <a:t>2.3.6</a:t>
            </a:r>
            <a:r>
              <a:rPr lang="zh-CN" altLang="en-US" dirty="0"/>
              <a:t>、经典的进程同步问题</a:t>
            </a:r>
          </a:p>
        </p:txBody>
      </p:sp>
      <p:sp>
        <p:nvSpPr>
          <p:cNvPr id="114691" name="Rectangle 3">
            <a:extLst>
              <a:ext uri="{FF2B5EF4-FFF2-40B4-BE49-F238E27FC236}">
                <a16:creationId xmlns:a16="http://schemas.microsoft.com/office/drawing/2014/main" id="{A82E9A2B-5354-448D-8B3B-597F6821485E}"/>
              </a:ext>
            </a:extLst>
          </p:cNvPr>
          <p:cNvSpPr>
            <a:spLocks noGrp="1" noChangeArrowheads="1"/>
          </p:cNvSpPr>
          <p:nvPr>
            <p:ph type="body" idx="1"/>
          </p:nvPr>
        </p:nvSpPr>
        <p:spPr/>
        <p:txBody>
          <a:bodyPr>
            <a:normAutofit fontScale="85000" lnSpcReduction="20000"/>
          </a:bodyPr>
          <a:lstStyle/>
          <a:p>
            <a:r>
              <a:rPr lang="en-US" altLang="zh-CN" dirty="0"/>
              <a:t>1) </a:t>
            </a:r>
            <a:r>
              <a:rPr lang="zh-CN" altLang="en-US" dirty="0"/>
              <a:t>问题描述：</a:t>
            </a:r>
          </a:p>
          <a:p>
            <a:pPr lvl="1"/>
            <a:r>
              <a:rPr lang="zh-CN" altLang="en-US" dirty="0"/>
              <a:t>若干进程通过有限的共享缓冲区交换数据。其中，“生产者”进程不断写入，而“消费者”进程不断读出；共享缓冲区共有</a:t>
            </a:r>
            <a:r>
              <a:rPr lang="en-US" altLang="zh-CN" dirty="0"/>
              <a:t>N</a:t>
            </a:r>
            <a:r>
              <a:rPr lang="zh-CN" altLang="en-US" dirty="0"/>
              <a:t>个；任何时刻只能有一个进程可对共享缓冲区进行操作。</a:t>
            </a:r>
          </a:p>
          <a:p>
            <a:r>
              <a:rPr lang="zh-CN" altLang="en-US" dirty="0"/>
              <a:t>2）制约关系：</a:t>
            </a:r>
          </a:p>
          <a:p>
            <a:pPr lvl="1"/>
            <a:r>
              <a:rPr lang="zh-CN" altLang="en-US" dirty="0"/>
              <a:t>生产者与消费者之间</a:t>
            </a:r>
            <a:r>
              <a:rPr lang="zh-CN" altLang="en-US" b="1" dirty="0">
                <a:solidFill>
                  <a:srgbClr val="FF0000"/>
                </a:solidFill>
              </a:rPr>
              <a:t>不直接发生联系</a:t>
            </a:r>
            <a:r>
              <a:rPr lang="zh-CN" altLang="en-US" dirty="0"/>
              <a:t>，他们通过缓冲区发生制约关系</a:t>
            </a:r>
          </a:p>
          <a:p>
            <a:pPr lvl="1"/>
            <a:r>
              <a:rPr lang="zh-CN" altLang="en-US" dirty="0"/>
              <a:t>生产者生产商品，若缓冲区已满生产者等待，直到缓冲区有空为止</a:t>
            </a:r>
          </a:p>
          <a:p>
            <a:pPr lvl="1"/>
            <a:r>
              <a:rPr lang="zh-CN" altLang="en-US" dirty="0"/>
              <a:t>消费者在缓冲区空时等待，直到生产者的商品放入。否则，取一个商品消费。</a:t>
            </a:r>
          </a:p>
          <a:p>
            <a:r>
              <a:rPr lang="zh-CN" altLang="en-US" dirty="0"/>
              <a:t>注意：缓冲区为循环缓冲区</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Grp="1" noChangeArrowheads="1"/>
          </p:cNvSpPr>
          <p:nvPr>
            <p:ph type="title"/>
          </p:nvPr>
        </p:nvSpPr>
        <p:spPr/>
        <p:txBody>
          <a:bodyPr/>
          <a:lstStyle/>
          <a:p>
            <a:r>
              <a:rPr lang="en-US" altLang="zh-CN" dirty="0"/>
              <a:t>2.3.6</a:t>
            </a:r>
            <a:r>
              <a:rPr lang="zh-CN" altLang="en-US" dirty="0"/>
              <a:t>、经典的进程同步问题</a:t>
            </a:r>
          </a:p>
        </p:txBody>
      </p:sp>
      <p:sp>
        <p:nvSpPr>
          <p:cNvPr id="57346" name="Rectangle 3"/>
          <p:cNvSpPr>
            <a:spLocks noGrp="1" noChangeArrowheads="1"/>
          </p:cNvSpPr>
          <p:nvPr>
            <p:ph idx="1"/>
          </p:nvPr>
        </p:nvSpPr>
        <p:spPr>
          <a:xfrm>
            <a:off x="838200" y="1671782"/>
            <a:ext cx="4683826" cy="4505181"/>
          </a:xfrm>
        </p:spPr>
        <p:txBody>
          <a:bodyPr>
            <a:normAutofit/>
          </a:bodyPr>
          <a:lstStyle/>
          <a:p>
            <a:r>
              <a:rPr lang="zh-CN" altLang="en-US" dirty="0"/>
              <a:t>生产者进程生产的信息由消费者进程消费。</a:t>
            </a:r>
          </a:p>
          <a:p>
            <a:pPr lvl="1"/>
            <a:r>
              <a:rPr lang="zh-CN" altLang="en-US" dirty="0"/>
              <a:t>无限缓冲区:缓冲区大小无限制。</a:t>
            </a:r>
          </a:p>
          <a:p>
            <a:pPr lvl="1"/>
            <a:r>
              <a:rPr lang="zh-CN" altLang="en-US" dirty="0"/>
              <a:t>有限缓冲区:缓冲区大小是有限且固定的。</a:t>
            </a:r>
          </a:p>
        </p:txBody>
      </p:sp>
      <p:sp>
        <p:nvSpPr>
          <p:cNvPr id="6" name="矩形 5"/>
          <p:cNvSpPr/>
          <p:nvPr/>
        </p:nvSpPr>
        <p:spPr>
          <a:xfrm>
            <a:off x="4643253" y="2267527"/>
            <a:ext cx="7125194" cy="3732945"/>
          </a:xfrm>
          <a:prstGeom prst="rect">
            <a:avLst/>
          </a:prstGeom>
        </p:spPr>
        <p:txBody>
          <a:bodyPr wrap="square">
            <a:spAutoFit/>
          </a:bodyPr>
          <a:lstStyle/>
          <a:p>
            <a:pPr lvl="3">
              <a:lnSpc>
                <a:spcPct val="150000"/>
              </a:lnSpc>
            </a:pPr>
            <a:r>
              <a:rPr lang="en-US" altLang="zh-CN" sz="2000" b="1" dirty="0"/>
              <a:t>#define BUFFER_SIZE 10</a:t>
            </a:r>
          </a:p>
          <a:p>
            <a:pPr lvl="3">
              <a:lnSpc>
                <a:spcPct val="150000"/>
              </a:lnSpc>
            </a:pPr>
            <a:r>
              <a:rPr lang="en-US" altLang="zh-CN" sz="2000" b="1" dirty="0"/>
              <a:t>typedef struct {</a:t>
            </a:r>
          </a:p>
          <a:p>
            <a:pPr lvl="3">
              <a:lnSpc>
                <a:spcPct val="150000"/>
              </a:lnSpc>
            </a:pPr>
            <a:r>
              <a:rPr lang="en-US" altLang="zh-CN" sz="2000" b="1" dirty="0"/>
              <a:t>	. . .</a:t>
            </a:r>
          </a:p>
          <a:p>
            <a:pPr lvl="3">
              <a:lnSpc>
                <a:spcPct val="150000"/>
              </a:lnSpc>
            </a:pPr>
            <a:r>
              <a:rPr lang="en-US" altLang="zh-CN" sz="2000" b="1" dirty="0"/>
              <a:t>} item;</a:t>
            </a:r>
          </a:p>
          <a:p>
            <a:pPr lvl="3">
              <a:lnSpc>
                <a:spcPct val="150000"/>
              </a:lnSpc>
            </a:pPr>
            <a:r>
              <a:rPr lang="en-US" altLang="zh-CN" sz="2000" b="1" dirty="0"/>
              <a:t>item buffer[BUFFER_SIZE];</a:t>
            </a:r>
          </a:p>
          <a:p>
            <a:pPr lvl="3">
              <a:lnSpc>
                <a:spcPct val="150000"/>
              </a:lnSpc>
            </a:pPr>
            <a:r>
              <a:rPr lang="en-US" altLang="zh-CN" sz="2000" b="1" dirty="0"/>
              <a:t>int in = 0;  // </a:t>
            </a:r>
            <a:r>
              <a:rPr lang="zh-CN" altLang="en-US" sz="2000" b="1" dirty="0"/>
              <a:t>生产者放数据的指针；</a:t>
            </a:r>
            <a:endParaRPr lang="en-US" altLang="zh-CN" sz="2000" b="1" dirty="0"/>
          </a:p>
          <a:p>
            <a:pPr lvl="3">
              <a:lnSpc>
                <a:spcPct val="150000"/>
              </a:lnSpc>
            </a:pPr>
            <a:r>
              <a:rPr lang="en-US" altLang="zh-CN" sz="2000" b="1" dirty="0"/>
              <a:t>int out = 0; //</a:t>
            </a:r>
            <a:r>
              <a:rPr lang="zh-CN" altLang="en-US" sz="2000" b="1" dirty="0"/>
              <a:t>消费者取数据的指针；</a:t>
            </a:r>
          </a:p>
          <a:p>
            <a:pPr lvl="3">
              <a:lnSpc>
                <a:spcPct val="150000"/>
              </a:lnSpc>
            </a:pPr>
            <a:r>
              <a:rPr lang="en-US" altLang="zh-CN" sz="2000" b="1" dirty="0"/>
              <a:t>int counter = 0; //</a:t>
            </a:r>
            <a:r>
              <a:rPr lang="zh-CN" altLang="en-US" sz="2000" b="1" dirty="0"/>
              <a:t>指明缓冲区中放入的数据个数；</a:t>
            </a:r>
          </a:p>
        </p:txBody>
      </p:sp>
      <p:sp>
        <p:nvSpPr>
          <p:cNvPr id="7" name="矩形 6"/>
          <p:cNvSpPr/>
          <p:nvPr/>
        </p:nvSpPr>
        <p:spPr>
          <a:xfrm>
            <a:off x="6137497" y="1771655"/>
            <a:ext cx="3453493" cy="400110"/>
          </a:xfrm>
          <a:prstGeom prst="rect">
            <a:avLst/>
          </a:prstGeom>
        </p:spPr>
        <p:txBody>
          <a:bodyPr wrap="square">
            <a:spAutoFit/>
          </a:bodyPr>
          <a:lstStyle/>
          <a:p>
            <a:r>
              <a:rPr lang="zh-CN" altLang="en-US" sz="2000" b="1" dirty="0"/>
              <a:t>生产者与消费者共享的数据</a:t>
            </a:r>
            <a:endParaRPr lang="en-US" altLang="zh-CN" sz="20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Grp="1" noChangeArrowheads="1"/>
          </p:cNvSpPr>
          <p:nvPr>
            <p:ph type="title"/>
          </p:nvPr>
        </p:nvSpPr>
        <p:spPr/>
        <p:txBody>
          <a:bodyPr/>
          <a:lstStyle/>
          <a:p>
            <a:r>
              <a:rPr lang="en-US" altLang="zh-CN" dirty="0"/>
              <a:t>2.3.6</a:t>
            </a:r>
            <a:r>
              <a:rPr lang="zh-CN" altLang="en-US" dirty="0"/>
              <a:t>、经典的进程同步问题</a:t>
            </a:r>
          </a:p>
        </p:txBody>
      </p:sp>
      <p:sp>
        <p:nvSpPr>
          <p:cNvPr id="59394" name="Rectangle 3"/>
          <p:cNvSpPr>
            <a:spLocks noGrp="1" noChangeArrowheads="1"/>
          </p:cNvSpPr>
          <p:nvPr>
            <p:ph idx="1"/>
          </p:nvPr>
        </p:nvSpPr>
        <p:spPr/>
        <p:txBody>
          <a:bodyPr/>
          <a:lstStyle/>
          <a:p>
            <a:r>
              <a:rPr lang="zh-CN" altLang="en-US" dirty="0"/>
              <a:t>有限缓冲区的生产者与消费者问题</a:t>
            </a:r>
          </a:p>
          <a:p>
            <a:pPr lvl="1"/>
            <a:r>
              <a:rPr lang="zh-CN" altLang="en-US" dirty="0"/>
              <a:t>生产者进程：</a:t>
            </a:r>
          </a:p>
        </p:txBody>
      </p:sp>
      <p:sp>
        <p:nvSpPr>
          <p:cNvPr id="6" name="矩形 5"/>
          <p:cNvSpPr/>
          <p:nvPr/>
        </p:nvSpPr>
        <p:spPr>
          <a:xfrm>
            <a:off x="838200" y="2857746"/>
            <a:ext cx="5876636" cy="3737946"/>
          </a:xfrm>
          <a:prstGeom prst="rect">
            <a:avLst/>
          </a:prstGeom>
        </p:spPr>
        <p:txBody>
          <a:bodyPr wrap="square">
            <a:spAutoFit/>
          </a:bodyPr>
          <a:lstStyle/>
          <a:p>
            <a:pPr>
              <a:lnSpc>
                <a:spcPct val="150000"/>
              </a:lnSpc>
            </a:pPr>
            <a:r>
              <a:rPr lang="en-US" altLang="zh-CN" sz="2000" dirty="0"/>
              <a:t>         item </a:t>
            </a:r>
            <a:r>
              <a:rPr lang="en-US" altLang="zh-CN" sz="2000" dirty="0" err="1"/>
              <a:t>nextProduced</a:t>
            </a:r>
            <a:r>
              <a:rPr lang="en-US" altLang="zh-CN" sz="2000" dirty="0"/>
              <a:t>;</a:t>
            </a:r>
          </a:p>
          <a:p>
            <a:pPr>
              <a:lnSpc>
                <a:spcPct val="150000"/>
              </a:lnSpc>
            </a:pPr>
            <a:r>
              <a:rPr lang="en-US" altLang="zh-CN" sz="2000" dirty="0"/>
              <a:t>	while (1) {</a:t>
            </a:r>
          </a:p>
          <a:p>
            <a:pPr>
              <a:lnSpc>
                <a:spcPct val="150000"/>
              </a:lnSpc>
            </a:pPr>
            <a:r>
              <a:rPr lang="en-US" altLang="zh-CN" sz="2000" dirty="0"/>
              <a:t>		while (counter == BUFFER_SIZE) ;</a:t>
            </a:r>
          </a:p>
          <a:p>
            <a:pPr>
              <a:lnSpc>
                <a:spcPct val="150000"/>
              </a:lnSpc>
            </a:pPr>
            <a:r>
              <a:rPr lang="en-US" altLang="zh-CN" sz="2000" dirty="0"/>
              <a:t>            /* do nothing */</a:t>
            </a:r>
          </a:p>
          <a:p>
            <a:pPr>
              <a:lnSpc>
                <a:spcPct val="150000"/>
              </a:lnSpc>
            </a:pPr>
            <a:r>
              <a:rPr lang="en-US" altLang="zh-CN" sz="2000" dirty="0"/>
              <a:t>		buffer[in] = </a:t>
            </a:r>
            <a:r>
              <a:rPr lang="en-US" altLang="zh-CN" sz="2000" dirty="0" err="1"/>
              <a:t>nextProduced</a:t>
            </a:r>
            <a:r>
              <a:rPr lang="en-US" altLang="zh-CN" sz="2000" dirty="0"/>
              <a:t>;</a:t>
            </a:r>
          </a:p>
          <a:p>
            <a:pPr>
              <a:lnSpc>
                <a:spcPct val="150000"/>
              </a:lnSpc>
            </a:pPr>
            <a:r>
              <a:rPr lang="en-US" altLang="zh-CN" sz="2000" dirty="0"/>
              <a:t>		in = (in + 1) % BUFFER_SIZE;</a:t>
            </a:r>
          </a:p>
          <a:p>
            <a:pPr>
              <a:lnSpc>
                <a:spcPct val="150000"/>
              </a:lnSpc>
            </a:pPr>
            <a:r>
              <a:rPr lang="en-US" altLang="zh-CN" sz="2000" dirty="0"/>
              <a:t>		counter++;</a:t>
            </a:r>
          </a:p>
          <a:p>
            <a:pPr>
              <a:lnSpc>
                <a:spcPct val="150000"/>
              </a:lnSpc>
            </a:pPr>
            <a:r>
              <a:rPr lang="en-US" altLang="zh-CN" sz="2000" dirty="0"/>
              <a:t>	}</a:t>
            </a:r>
            <a:endParaRPr lang="zh-CN" altLang="en-US" sz="2000" dirty="0"/>
          </a:p>
        </p:txBody>
      </p:sp>
      <p:sp>
        <p:nvSpPr>
          <p:cNvPr id="9" name="Rectangle 3"/>
          <p:cNvSpPr txBox="1">
            <a:spLocks noChangeArrowheads="1"/>
          </p:cNvSpPr>
          <p:nvPr/>
        </p:nvSpPr>
        <p:spPr>
          <a:xfrm>
            <a:off x="6062518" y="2101180"/>
            <a:ext cx="4865255" cy="4505181"/>
          </a:xfrm>
          <a:prstGeom prst="rect">
            <a:avLst/>
          </a:prstGeom>
        </p:spPr>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400" b="1" dirty="0"/>
              <a:t>消费者进程：</a:t>
            </a:r>
            <a:r>
              <a:rPr lang="en-US" altLang="zh-CN" sz="2400" b="1" dirty="0"/>
              <a:t> </a:t>
            </a:r>
          </a:p>
        </p:txBody>
      </p:sp>
      <p:sp>
        <p:nvSpPr>
          <p:cNvPr id="7" name="矩形 6"/>
          <p:cNvSpPr/>
          <p:nvPr/>
        </p:nvSpPr>
        <p:spPr>
          <a:xfrm>
            <a:off x="6062518" y="2645611"/>
            <a:ext cx="6096000" cy="3416320"/>
          </a:xfrm>
          <a:prstGeom prst="rect">
            <a:avLst/>
          </a:prstGeom>
        </p:spPr>
        <p:txBody>
          <a:bodyPr>
            <a:spAutoFit/>
          </a:bodyPr>
          <a:lstStyle/>
          <a:p>
            <a:r>
              <a:rPr lang="en-US" altLang="zh-CN" sz="2400" dirty="0"/>
              <a:t>item </a:t>
            </a:r>
            <a:r>
              <a:rPr lang="en-US" altLang="zh-CN" sz="2400" dirty="0" err="1"/>
              <a:t>nextConsumed</a:t>
            </a:r>
            <a:r>
              <a:rPr lang="en-US" altLang="zh-CN" sz="2400" dirty="0"/>
              <a:t>;</a:t>
            </a:r>
            <a:br>
              <a:rPr lang="en-US" altLang="zh-CN" sz="2400" dirty="0"/>
            </a:br>
            <a:endParaRPr lang="en-US" altLang="zh-CN" sz="2400" dirty="0"/>
          </a:p>
          <a:p>
            <a:r>
              <a:rPr lang="en-US" altLang="zh-CN" sz="2400" dirty="0"/>
              <a:t>	while (1) {</a:t>
            </a:r>
          </a:p>
          <a:p>
            <a:r>
              <a:rPr lang="en-US" altLang="zh-CN" sz="2400" dirty="0"/>
              <a:t>		while (counter == 0) ;</a:t>
            </a:r>
          </a:p>
          <a:p>
            <a:r>
              <a:rPr lang="en-US" altLang="zh-CN" sz="2400" dirty="0"/>
              <a:t>                           /* do nothing */</a:t>
            </a:r>
          </a:p>
          <a:p>
            <a:r>
              <a:rPr lang="en-US" altLang="zh-CN" sz="2400" dirty="0"/>
              <a:t>		</a:t>
            </a:r>
            <a:r>
              <a:rPr lang="en-US" altLang="zh-CN" sz="2400" dirty="0" err="1"/>
              <a:t>nextConsumed</a:t>
            </a:r>
            <a:r>
              <a:rPr lang="en-US" altLang="zh-CN" sz="2400" dirty="0"/>
              <a:t> = buffer[out];</a:t>
            </a:r>
          </a:p>
          <a:p>
            <a:r>
              <a:rPr lang="en-US" altLang="zh-CN" sz="2400" dirty="0"/>
              <a:t>		out = (out + 1) % BUFFER_SIZE;</a:t>
            </a:r>
          </a:p>
          <a:p>
            <a:r>
              <a:rPr lang="en-US" altLang="zh-CN" sz="2400" dirty="0"/>
              <a:t>		counter--;</a:t>
            </a:r>
          </a:p>
          <a:p>
            <a:r>
              <a:rPr lang="en-US" altLang="zh-CN" sz="2400" dirty="0"/>
              <a:t>	}</a:t>
            </a:r>
            <a:endParaRPr lang="zh-CN" alt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5"/>
          <p:cNvSpPr>
            <a:spLocks noGrp="1" noChangeArrowheads="1"/>
          </p:cNvSpPr>
          <p:nvPr>
            <p:ph type="title"/>
          </p:nvPr>
        </p:nvSpPr>
        <p:spPr/>
        <p:txBody>
          <a:bodyPr/>
          <a:lstStyle/>
          <a:p>
            <a:r>
              <a:rPr lang="en-US" altLang="zh-CN" dirty="0"/>
              <a:t>2.3.6</a:t>
            </a:r>
            <a:r>
              <a:rPr lang="zh-CN" altLang="en-US" dirty="0"/>
              <a:t>、经典的进程同步问题</a:t>
            </a:r>
          </a:p>
        </p:txBody>
      </p:sp>
      <p:sp>
        <p:nvSpPr>
          <p:cNvPr id="61442" name="Rectangle 3"/>
          <p:cNvSpPr>
            <a:spLocks noGrp="1" noChangeArrowheads="1"/>
          </p:cNvSpPr>
          <p:nvPr>
            <p:ph idx="1"/>
          </p:nvPr>
        </p:nvSpPr>
        <p:spPr/>
        <p:txBody>
          <a:bodyPr>
            <a:normAutofit/>
          </a:bodyPr>
          <a:lstStyle/>
          <a:p>
            <a:r>
              <a:rPr lang="zh-CN" altLang="en-US" dirty="0"/>
              <a:t>有限缓冲区的生产者与消费者问题</a:t>
            </a:r>
          </a:p>
          <a:p>
            <a:pPr lvl="1"/>
            <a:r>
              <a:rPr lang="zh-CN" altLang="en-US" dirty="0"/>
              <a:t>语句 “</a:t>
            </a:r>
            <a:r>
              <a:rPr lang="en-US" altLang="zh-CN" dirty="0"/>
              <a:t>counter++” </a:t>
            </a:r>
            <a:r>
              <a:rPr lang="zh-CN" altLang="en-US" dirty="0"/>
              <a:t>可能由以下机器（汇编）语言来实现：</a:t>
            </a:r>
            <a:br>
              <a:rPr lang="en-US" altLang="zh-CN" dirty="0"/>
            </a:br>
            <a:br>
              <a:rPr lang="en-US" altLang="zh-CN" dirty="0"/>
            </a:br>
            <a:endParaRPr lang="en-US" altLang="zh-CN" dirty="0"/>
          </a:p>
          <a:p>
            <a:pPr lvl="1"/>
            <a:r>
              <a:rPr lang="zh-CN" altLang="en-US" dirty="0"/>
              <a:t>语句 “</a:t>
            </a:r>
            <a:r>
              <a:rPr lang="en-US" altLang="zh-CN" dirty="0"/>
              <a:t>counter- -” </a:t>
            </a:r>
            <a:r>
              <a:rPr lang="zh-CN" altLang="en-US" dirty="0"/>
              <a:t>可能被实现为：</a:t>
            </a:r>
            <a:br>
              <a:rPr lang="en-US" altLang="zh-CN" dirty="0"/>
            </a:br>
            <a:endParaRPr lang="en-US" altLang="zh-CN" dirty="0"/>
          </a:p>
        </p:txBody>
      </p:sp>
      <p:sp>
        <p:nvSpPr>
          <p:cNvPr id="2" name="文本框 1">
            <a:extLst>
              <a:ext uri="{FF2B5EF4-FFF2-40B4-BE49-F238E27FC236}">
                <a16:creationId xmlns:a16="http://schemas.microsoft.com/office/drawing/2014/main" id="{A46E73DE-B59C-4B76-B32D-65235EED2391}"/>
              </a:ext>
            </a:extLst>
          </p:cNvPr>
          <p:cNvSpPr txBox="1"/>
          <p:nvPr/>
        </p:nvSpPr>
        <p:spPr>
          <a:xfrm>
            <a:off x="2318327" y="2927927"/>
            <a:ext cx="4913746" cy="1200329"/>
          </a:xfrm>
          <a:prstGeom prst="rect">
            <a:avLst/>
          </a:prstGeom>
          <a:noFill/>
        </p:spPr>
        <p:txBody>
          <a:bodyPr wrap="square" rtlCol="0">
            <a:spAutoFit/>
          </a:bodyPr>
          <a:lstStyle/>
          <a:p>
            <a:pPr lvl="1"/>
            <a:r>
              <a:rPr lang="en-US" altLang="zh-CN" sz="2400" b="1" dirty="0"/>
              <a:t>LOAD Reg1 counter </a:t>
            </a:r>
          </a:p>
          <a:p>
            <a:pPr lvl="1"/>
            <a:r>
              <a:rPr lang="en-US" altLang="zh-CN" sz="2400" b="1" dirty="0"/>
              <a:t>INC Reg1</a:t>
            </a:r>
          </a:p>
          <a:p>
            <a:pPr lvl="1"/>
            <a:r>
              <a:rPr lang="en-US" altLang="zh-CN" sz="2400" b="1" dirty="0"/>
              <a:t>STORE counter Reg1</a:t>
            </a:r>
            <a:endParaRPr lang="zh-CN" altLang="en-US" sz="2400" b="1" dirty="0"/>
          </a:p>
        </p:txBody>
      </p:sp>
      <p:sp>
        <p:nvSpPr>
          <p:cNvPr id="3" name="文本框 2">
            <a:extLst>
              <a:ext uri="{FF2B5EF4-FFF2-40B4-BE49-F238E27FC236}">
                <a16:creationId xmlns:a16="http://schemas.microsoft.com/office/drawing/2014/main" id="{8B08EC71-F332-4FDA-8B30-8CA90E28A71E}"/>
              </a:ext>
            </a:extLst>
          </p:cNvPr>
          <p:cNvSpPr txBox="1"/>
          <p:nvPr/>
        </p:nvSpPr>
        <p:spPr>
          <a:xfrm>
            <a:off x="2484582" y="4673600"/>
            <a:ext cx="3728328" cy="1815882"/>
          </a:xfrm>
          <a:prstGeom prst="rect">
            <a:avLst/>
          </a:prstGeom>
          <a:noFill/>
        </p:spPr>
        <p:txBody>
          <a:bodyPr wrap="none" rtlCol="0">
            <a:spAutoFit/>
          </a:bodyPr>
          <a:lstStyle/>
          <a:p>
            <a:pPr lvl="1"/>
            <a:r>
              <a:rPr lang="en-US" altLang="zh-CN" sz="2800" b="1" dirty="0"/>
              <a:t>LOAD Reg2 counter</a:t>
            </a:r>
          </a:p>
          <a:p>
            <a:pPr lvl="1"/>
            <a:r>
              <a:rPr lang="en-US" altLang="zh-CN" sz="2800" b="1" dirty="0"/>
              <a:t>DEC Reg2</a:t>
            </a:r>
          </a:p>
          <a:p>
            <a:pPr lvl="1"/>
            <a:r>
              <a:rPr lang="en-US" altLang="zh-CN" sz="2800" b="1" dirty="0"/>
              <a:t>STORE counter Reg2 </a:t>
            </a:r>
          </a:p>
          <a:p>
            <a:endParaRPr lang="zh-CN" altLang="en-US" sz="28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5"/>
          <p:cNvSpPr>
            <a:spLocks noGrp="1" noChangeArrowheads="1"/>
          </p:cNvSpPr>
          <p:nvPr>
            <p:ph type="title"/>
          </p:nvPr>
        </p:nvSpPr>
        <p:spPr/>
        <p:txBody>
          <a:bodyPr/>
          <a:lstStyle/>
          <a:p>
            <a:r>
              <a:rPr lang="en-US" altLang="zh-CN" dirty="0"/>
              <a:t>2.3.6</a:t>
            </a:r>
            <a:r>
              <a:rPr lang="zh-CN" altLang="en-US" dirty="0"/>
              <a:t>、经典的进程同步问题</a:t>
            </a:r>
          </a:p>
        </p:txBody>
      </p:sp>
      <p:sp>
        <p:nvSpPr>
          <p:cNvPr id="62466" name="Rectangle 3"/>
          <p:cNvSpPr>
            <a:spLocks noGrp="1" noChangeArrowheads="1"/>
          </p:cNvSpPr>
          <p:nvPr>
            <p:ph idx="1"/>
          </p:nvPr>
        </p:nvSpPr>
        <p:spPr/>
        <p:txBody>
          <a:bodyPr>
            <a:normAutofit/>
          </a:bodyPr>
          <a:lstStyle/>
          <a:p>
            <a:r>
              <a:rPr lang="zh-CN" altLang="en-US" dirty="0"/>
              <a:t>有限缓冲区的生产者与消费者问题</a:t>
            </a:r>
          </a:p>
          <a:p>
            <a:pPr lvl="1"/>
            <a:r>
              <a:rPr lang="zh-CN" altLang="en-US" dirty="0"/>
              <a:t>因为生产者和消费者进程并发执行，获得</a:t>
            </a:r>
            <a:r>
              <a:rPr lang="en-US" altLang="zh-CN" dirty="0"/>
              <a:t>CPU</a:t>
            </a:r>
            <a:r>
              <a:rPr lang="zh-CN" altLang="en-US" dirty="0"/>
              <a:t>、执行到哪条指令都是动态的，以上汇编语言指令可能会交错地执行。</a:t>
            </a:r>
            <a:endParaRPr lang="en-US" altLang="zh-CN" dirty="0"/>
          </a:p>
          <a:p>
            <a:pPr lvl="1"/>
            <a:r>
              <a:rPr lang="zh-CN" altLang="en-US" dirty="0"/>
              <a:t>交错或不交错、以及如何交错，取决于生产者进程和消费者进程被如何调度等等。</a:t>
            </a:r>
            <a:endParaRPr lang="en-US" altLang="zh-CN" dirty="0"/>
          </a:p>
          <a:p>
            <a:endParaRPr lang="en-US" altLang="zh-CN" dirty="0"/>
          </a:p>
          <a:p>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5"/>
          <p:cNvSpPr>
            <a:spLocks noGrp="1" noChangeArrowheads="1"/>
          </p:cNvSpPr>
          <p:nvPr>
            <p:ph type="title"/>
          </p:nvPr>
        </p:nvSpPr>
        <p:spPr/>
        <p:txBody>
          <a:bodyPr/>
          <a:lstStyle/>
          <a:p>
            <a:r>
              <a:rPr lang="en-US" altLang="zh-CN" dirty="0"/>
              <a:t>2.3.6</a:t>
            </a:r>
            <a:r>
              <a:rPr lang="zh-CN" altLang="en-US" dirty="0"/>
              <a:t>、经典的进程同步问题</a:t>
            </a:r>
          </a:p>
        </p:txBody>
      </p:sp>
      <p:sp>
        <p:nvSpPr>
          <p:cNvPr id="62466" name="Rectangle 3"/>
          <p:cNvSpPr>
            <a:spLocks noGrp="1" noChangeArrowheads="1"/>
          </p:cNvSpPr>
          <p:nvPr>
            <p:ph idx="1"/>
          </p:nvPr>
        </p:nvSpPr>
        <p:spPr/>
        <p:txBody>
          <a:bodyPr>
            <a:normAutofit fontScale="92500" lnSpcReduction="10000"/>
          </a:bodyPr>
          <a:lstStyle/>
          <a:p>
            <a:r>
              <a:rPr lang="zh-CN" altLang="en-US" dirty="0"/>
              <a:t>假设目前</a:t>
            </a:r>
            <a:r>
              <a:rPr lang="en-US" altLang="zh-CN" dirty="0"/>
              <a:t> counter </a:t>
            </a:r>
            <a:r>
              <a:rPr lang="zh-CN" altLang="en-US" dirty="0"/>
              <a:t>的值是 5。一种交错执行的情形如下：</a:t>
            </a:r>
            <a:br>
              <a:rPr lang="en-US" altLang="zh-CN" dirty="0"/>
            </a:br>
            <a:endParaRPr lang="en-US" altLang="zh-CN" dirty="0"/>
          </a:p>
          <a:p>
            <a:endParaRPr lang="en-US" altLang="zh-CN" dirty="0"/>
          </a:p>
          <a:p>
            <a:endParaRPr lang="en-US" altLang="zh-CN" dirty="0"/>
          </a:p>
          <a:p>
            <a:pPr>
              <a:buNone/>
            </a:pPr>
            <a:br>
              <a:rPr lang="en-US" altLang="zh-CN" dirty="0"/>
            </a:br>
            <a:endParaRPr lang="en-US" altLang="zh-CN" dirty="0"/>
          </a:p>
          <a:p>
            <a:r>
              <a:rPr lang="en-US" altLang="zh-CN" dirty="0"/>
              <a:t>counter </a:t>
            </a:r>
            <a:r>
              <a:rPr lang="zh-CN" altLang="en-US" dirty="0"/>
              <a:t>中的值可能是</a:t>
            </a:r>
            <a:r>
              <a:rPr lang="en-US" altLang="zh-CN" dirty="0"/>
              <a:t> 4、5 </a:t>
            </a:r>
            <a:r>
              <a:rPr lang="zh-CN" altLang="en-US" dirty="0"/>
              <a:t>或 6，但正确结果应该是</a:t>
            </a:r>
            <a:r>
              <a:rPr lang="en-US" altLang="zh-CN" dirty="0"/>
              <a:t> 5。</a:t>
            </a:r>
          </a:p>
          <a:p>
            <a:endParaRPr lang="en-US" altLang="zh-CN" dirty="0"/>
          </a:p>
          <a:p>
            <a:endParaRPr lang="en-US" altLang="zh-CN" dirty="0"/>
          </a:p>
        </p:txBody>
      </p:sp>
      <p:sp>
        <p:nvSpPr>
          <p:cNvPr id="6" name="矩形 5"/>
          <p:cNvSpPr/>
          <p:nvPr/>
        </p:nvSpPr>
        <p:spPr>
          <a:xfrm>
            <a:off x="1505527" y="2516711"/>
            <a:ext cx="6096000" cy="2815322"/>
          </a:xfrm>
          <a:prstGeom prst="rect">
            <a:avLst/>
          </a:prstGeom>
        </p:spPr>
        <p:txBody>
          <a:bodyPr>
            <a:spAutoFit/>
          </a:bodyPr>
          <a:lstStyle/>
          <a:p>
            <a:pPr>
              <a:lnSpc>
                <a:spcPct val="125000"/>
              </a:lnSpc>
            </a:pPr>
            <a:r>
              <a:rPr lang="zh-CN" altLang="en-US" sz="2400" b="1" dirty="0">
                <a:latin typeface="Times New Roman" panose="02020603050405020304" charset="0"/>
                <a:cs typeface="Times New Roman" panose="02020603050405020304" charset="0"/>
              </a:rPr>
              <a:t>生产者：</a:t>
            </a:r>
            <a:r>
              <a:rPr lang="en-US" altLang="zh-CN" sz="2400" b="1" dirty="0">
                <a:latin typeface="Times New Roman" panose="02020603050405020304" charset="0"/>
                <a:cs typeface="Times New Roman" panose="02020603050405020304" charset="0"/>
              </a:rPr>
              <a:t> LOAD Reg1 counter (reg1 = 5)</a:t>
            </a:r>
            <a:br>
              <a:rPr lang="en-US" altLang="zh-CN" sz="2400" b="1" dirty="0">
                <a:latin typeface="Times New Roman" panose="02020603050405020304" charset="0"/>
                <a:cs typeface="Times New Roman" panose="02020603050405020304" charset="0"/>
              </a:rPr>
            </a:br>
            <a:r>
              <a:rPr lang="zh-CN" altLang="en-US" sz="2400" b="1" dirty="0">
                <a:latin typeface="Times New Roman" panose="02020603050405020304" charset="0"/>
                <a:cs typeface="Times New Roman" panose="02020603050405020304" charset="0"/>
              </a:rPr>
              <a:t>生产者：</a:t>
            </a:r>
            <a:r>
              <a:rPr lang="en-US" altLang="zh-CN" sz="2400" b="1" dirty="0">
                <a:latin typeface="Times New Roman" panose="02020603050405020304" charset="0"/>
                <a:cs typeface="Times New Roman" panose="02020603050405020304" charset="0"/>
              </a:rPr>
              <a:t> INC Reg1(reg1=6)</a:t>
            </a:r>
            <a:br>
              <a:rPr lang="en-US" altLang="zh-CN" sz="2400" b="1" dirty="0">
                <a:latin typeface="Times New Roman" panose="02020603050405020304" charset="0"/>
                <a:cs typeface="Times New Roman" panose="02020603050405020304" charset="0"/>
              </a:rPr>
            </a:br>
            <a:r>
              <a:rPr lang="zh-CN" altLang="en-US" sz="2400" b="1" dirty="0">
                <a:latin typeface="Times New Roman" panose="02020603050405020304" charset="0"/>
                <a:cs typeface="Times New Roman" panose="02020603050405020304" charset="0"/>
              </a:rPr>
              <a:t>消费者：</a:t>
            </a:r>
            <a:r>
              <a:rPr lang="en-US" altLang="zh-CN" sz="2400" b="1" dirty="0">
                <a:latin typeface="Times New Roman" panose="02020603050405020304" charset="0"/>
                <a:cs typeface="Times New Roman" panose="02020603050405020304" charset="0"/>
              </a:rPr>
              <a:t> LOAD Reg2 counter (reg2 = 5)</a:t>
            </a:r>
            <a:br>
              <a:rPr lang="en-US" altLang="zh-CN" sz="2400" b="1" dirty="0">
                <a:latin typeface="Times New Roman" panose="02020603050405020304" charset="0"/>
                <a:cs typeface="Times New Roman" panose="02020603050405020304" charset="0"/>
              </a:rPr>
            </a:br>
            <a:r>
              <a:rPr lang="zh-CN" altLang="en-US" sz="2400" b="1" dirty="0">
                <a:latin typeface="Times New Roman" panose="02020603050405020304" charset="0"/>
                <a:cs typeface="Times New Roman" panose="02020603050405020304" charset="0"/>
              </a:rPr>
              <a:t>消费者：</a:t>
            </a:r>
            <a:r>
              <a:rPr lang="en-US" altLang="zh-CN" sz="2400" b="1" dirty="0">
                <a:latin typeface="Times New Roman" panose="02020603050405020304" charset="0"/>
                <a:cs typeface="Times New Roman" panose="02020603050405020304" charset="0"/>
              </a:rPr>
              <a:t> DEC Reg2(reg2=4)</a:t>
            </a:r>
            <a:br>
              <a:rPr lang="en-US" altLang="zh-CN" sz="2400" b="1" dirty="0">
                <a:latin typeface="Times New Roman" panose="02020603050405020304" charset="0"/>
                <a:cs typeface="Times New Roman" panose="02020603050405020304" charset="0"/>
              </a:rPr>
            </a:br>
            <a:r>
              <a:rPr lang="zh-CN" altLang="en-US" sz="2400" b="1" dirty="0">
                <a:latin typeface="Times New Roman" panose="02020603050405020304" charset="0"/>
                <a:cs typeface="Times New Roman" panose="02020603050405020304" charset="0"/>
              </a:rPr>
              <a:t>生产者：</a:t>
            </a:r>
            <a:r>
              <a:rPr lang="en-US" altLang="zh-CN" sz="2400" b="1" dirty="0">
                <a:latin typeface="Times New Roman" panose="02020603050405020304" charset="0"/>
                <a:cs typeface="Times New Roman" panose="02020603050405020304" charset="0"/>
              </a:rPr>
              <a:t> STORE counter Reg1 (counter = 6)</a:t>
            </a:r>
            <a:br>
              <a:rPr lang="en-US" altLang="zh-CN" sz="2400" b="1" dirty="0">
                <a:latin typeface="Times New Roman" panose="02020603050405020304" charset="0"/>
                <a:cs typeface="Times New Roman" panose="02020603050405020304" charset="0"/>
              </a:rPr>
            </a:br>
            <a:r>
              <a:rPr lang="zh-CN" altLang="en-US" sz="2400" b="1" dirty="0">
                <a:latin typeface="Times New Roman" panose="02020603050405020304" charset="0"/>
                <a:cs typeface="Times New Roman" panose="02020603050405020304" charset="0"/>
              </a:rPr>
              <a:t>消费者：</a:t>
            </a:r>
            <a:r>
              <a:rPr lang="en-US" altLang="zh-CN" sz="2400" b="1" dirty="0">
                <a:latin typeface="Times New Roman" panose="02020603050405020304" charset="0"/>
                <a:cs typeface="Times New Roman" panose="02020603050405020304" charset="0"/>
              </a:rPr>
              <a:t> STORE counter Reg2 (counter = 4)</a:t>
            </a:r>
            <a:endParaRPr lang="zh-CN" altLang="en-US" sz="2400" b="1"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36318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80000" lnSpcReduction="10000"/>
          </a:bodyPr>
          <a:lstStyle/>
          <a:p>
            <a:r>
              <a:rPr lang="zh-CN" altLang="en-US" dirty="0"/>
              <a:t>进程更能真实地描述并发，而程序不能。</a:t>
            </a:r>
          </a:p>
          <a:p>
            <a:r>
              <a:rPr lang="zh-CN" altLang="en-US" dirty="0"/>
              <a:t>进程与程序的组成不同：</a:t>
            </a:r>
          </a:p>
          <a:p>
            <a:pPr lvl="1"/>
            <a:r>
              <a:rPr lang="zh-CN" altLang="en-US" dirty="0"/>
              <a:t>进程的组成包括程序、数据和进程控制块（即进程状态信息）。</a:t>
            </a:r>
          </a:p>
          <a:p>
            <a:r>
              <a:rPr lang="zh-CN" altLang="en-US" dirty="0"/>
              <a:t>进程与程序的对应关系：</a:t>
            </a:r>
          </a:p>
          <a:p>
            <a:pPr lvl="1"/>
            <a:r>
              <a:rPr lang="zh-CN" altLang="en-US" dirty="0"/>
              <a:t> 通过多次执行，一个程序可对应多个进程；     通过调用关系，一个进程可包括多个程序。</a:t>
            </a:r>
            <a:endParaRPr lang="en-US" altLang="zh-CN" dirty="0"/>
          </a:p>
          <a:p>
            <a:r>
              <a:rPr lang="zh-CN" altLang="en-US" dirty="0"/>
              <a:t>进程的分类：</a:t>
            </a:r>
          </a:p>
          <a:p>
            <a:pPr lvl="1"/>
            <a:r>
              <a:rPr lang="zh-CN" altLang="en-US" dirty="0"/>
              <a:t>系统进程</a:t>
            </a:r>
          </a:p>
          <a:p>
            <a:pPr lvl="1"/>
            <a:r>
              <a:rPr lang="zh-CN" altLang="en-US" dirty="0"/>
              <a:t>用户进程</a:t>
            </a:r>
          </a:p>
          <a:p>
            <a:endParaRPr lang="zh-CN" altLang="en-US" dirty="0"/>
          </a:p>
          <a:p>
            <a:endParaRPr lang="en-US" altLang="zh-CN" dirty="0"/>
          </a:p>
        </p:txBody>
      </p:sp>
      <p:sp>
        <p:nvSpPr>
          <p:cNvPr id="12" name="标题 11"/>
          <p:cNvSpPr>
            <a:spLocks noGrp="1"/>
          </p:cNvSpPr>
          <p:nvPr>
            <p:ph type="title"/>
          </p:nvPr>
        </p:nvSpPr>
        <p:spPr/>
        <p:txBody>
          <a:bodyPr/>
          <a:lstStyle/>
          <a:p>
            <a:r>
              <a:rPr lang="zh-CN" altLang="en-US"/>
              <a:t>2.</a:t>
            </a:r>
            <a:r>
              <a:rPr lang="en-US" altLang="zh-CN"/>
              <a:t>1.2  </a:t>
            </a:r>
            <a:r>
              <a:rPr lang="zh-CN" altLang="en-US"/>
              <a:t>进程的定义与特征</a:t>
            </a:r>
            <a:endParaRPr lang="zh-CN" altLang="en-US" dirty="0"/>
          </a:p>
        </p:txBody>
      </p:sp>
      <p:sp>
        <p:nvSpPr>
          <p:cNvPr id="14" name="矩形 13"/>
          <p:cNvSpPr/>
          <p:nvPr/>
        </p:nvSpPr>
        <p:spPr>
          <a:xfrm>
            <a:off x="3168189" y="5335336"/>
            <a:ext cx="6357620" cy="768350"/>
          </a:xfrm>
          <a:prstGeom prst="rect">
            <a:avLst/>
          </a:prstGeom>
          <a:noFill/>
        </p:spPr>
        <p:txBody>
          <a:bodyPr wrap="none" lIns="91440" tIns="45720" rIns="91440" bIns="45720">
            <a:spAutoFit/>
          </a:bodyPr>
          <a:lstStyle/>
          <a:p>
            <a:pPr algn="ctr"/>
            <a:r>
              <a:rPr lang="zh-CN" altLang="en-US" sz="4400" b="1" dirty="0">
                <a:ln w="22225">
                  <a:solidFill>
                    <a:schemeClr val="accent2"/>
                  </a:solidFill>
                  <a:prstDash val="solid"/>
                </a:ln>
                <a:solidFill>
                  <a:srgbClr val="C00000"/>
                </a:solidFill>
              </a:rPr>
              <a:t>系统进程优先于用户进程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US" altLang="zh-CN" dirty="0"/>
              <a:t>2.3.6</a:t>
            </a:r>
            <a:r>
              <a:rPr lang="zh-CN" altLang="en-US" dirty="0"/>
              <a:t>、经典的进程同步问题</a:t>
            </a:r>
          </a:p>
        </p:txBody>
      </p:sp>
      <p:sp>
        <p:nvSpPr>
          <p:cNvPr id="64514" name="Rectangle 2"/>
          <p:cNvSpPr>
            <a:spLocks noGrp="1" noChangeArrowheads="1"/>
          </p:cNvSpPr>
          <p:nvPr>
            <p:ph idx="1"/>
          </p:nvPr>
        </p:nvSpPr>
        <p:spPr/>
        <p:txBody>
          <a:bodyPr/>
          <a:lstStyle/>
          <a:p>
            <a:r>
              <a:rPr lang="zh-CN" altLang="en-US" dirty="0"/>
              <a:t>有限缓冲区的生产者与消费者问题</a:t>
            </a:r>
          </a:p>
          <a:p>
            <a:pPr lvl="1"/>
            <a:r>
              <a:rPr lang="zh-CN" altLang="en-US" dirty="0"/>
              <a:t>希望上述两进程中的语句：</a:t>
            </a:r>
            <a:br>
              <a:rPr lang="zh-CN" altLang="en-US" dirty="0"/>
            </a:br>
            <a:r>
              <a:rPr lang="en-US" altLang="zh-CN" dirty="0"/>
              <a:t>counter++;</a:t>
            </a:r>
            <a:br>
              <a:rPr lang="en-US" altLang="zh-CN" dirty="0"/>
            </a:br>
            <a:r>
              <a:rPr lang="en-US" altLang="zh-CN" dirty="0"/>
              <a:t>counter--;</a:t>
            </a:r>
            <a:br>
              <a:rPr lang="en-US" altLang="zh-CN" dirty="0"/>
            </a:br>
            <a:r>
              <a:rPr lang="zh-CN" altLang="en-US" dirty="0"/>
              <a:t>必须是原子操作。</a:t>
            </a:r>
            <a:endParaRPr lang="en-US" altLang="zh-CN" dirty="0"/>
          </a:p>
          <a:p>
            <a:pPr lvl="1"/>
            <a:r>
              <a:rPr lang="zh-CN" altLang="en-US" dirty="0"/>
              <a:t>实际上操作往往不是原子的</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Grp="1" noChangeArrowheads="1"/>
          </p:cNvSpPr>
          <p:nvPr>
            <p:ph type="title"/>
          </p:nvPr>
        </p:nvSpPr>
        <p:spPr/>
        <p:txBody>
          <a:bodyPr/>
          <a:lstStyle/>
          <a:p>
            <a:r>
              <a:rPr lang="en-US" altLang="zh-CN"/>
              <a:t>2.3.6</a:t>
            </a:r>
            <a:r>
              <a:rPr lang="zh-CN" altLang="en-US"/>
              <a:t>、经典的进程同步问题</a:t>
            </a:r>
            <a:endParaRPr lang="zh-CN" altLang="en-US" dirty="0"/>
          </a:p>
        </p:txBody>
      </p:sp>
      <p:sp>
        <p:nvSpPr>
          <p:cNvPr id="115714" name="Rectangle 3"/>
          <p:cNvSpPr>
            <a:spLocks noGrp="1" noChangeArrowheads="1"/>
          </p:cNvSpPr>
          <p:nvPr>
            <p:ph idx="1"/>
          </p:nvPr>
        </p:nvSpPr>
        <p:spPr/>
        <p:txBody>
          <a:bodyPr/>
          <a:lstStyle/>
          <a:p>
            <a:r>
              <a:rPr lang="zh-CN" altLang="en-US" dirty="0"/>
              <a:t>生产者－消费者问题</a:t>
            </a:r>
            <a:endParaRPr lang="en-US" altLang="zh-CN" dirty="0"/>
          </a:p>
          <a:p>
            <a:pPr lvl="1"/>
            <a:r>
              <a:rPr lang="zh-CN" altLang="en-US" dirty="0"/>
              <a:t>采用信号量机制，定义两个资源信号量</a:t>
            </a:r>
            <a:endParaRPr lang="en-US" altLang="zh-CN" dirty="0"/>
          </a:p>
          <a:p>
            <a:pPr lvl="2"/>
            <a:r>
              <a:rPr lang="en-US" altLang="zh-CN" dirty="0"/>
              <a:t>full</a:t>
            </a:r>
            <a:r>
              <a:rPr lang="zh-CN" altLang="en-US" dirty="0"/>
              <a:t>是缓冲池“满”数目，初值为0，</a:t>
            </a:r>
            <a:r>
              <a:rPr lang="en-US" altLang="zh-CN" dirty="0"/>
              <a:t>empty</a:t>
            </a:r>
            <a:r>
              <a:rPr lang="zh-CN" altLang="en-US" dirty="0"/>
              <a:t>是缓冲池“空”数目，初值为</a:t>
            </a:r>
            <a:r>
              <a:rPr lang="en-US" altLang="zh-CN" dirty="0"/>
              <a:t>N。</a:t>
            </a:r>
            <a:r>
              <a:rPr lang="zh-CN" altLang="en-US" dirty="0"/>
              <a:t>实际上，</a:t>
            </a:r>
            <a:r>
              <a:rPr lang="en-US" altLang="zh-CN" dirty="0"/>
              <a:t>full</a:t>
            </a:r>
            <a:r>
              <a:rPr lang="zh-CN" altLang="en-US" dirty="0"/>
              <a:t>和</a:t>
            </a:r>
            <a:r>
              <a:rPr lang="en-US" altLang="zh-CN" dirty="0"/>
              <a:t>empty</a:t>
            </a:r>
            <a:r>
              <a:rPr lang="zh-CN" altLang="en-US" dirty="0"/>
              <a:t>是同一个含义：</a:t>
            </a:r>
          </a:p>
          <a:p>
            <a:pPr lvl="3"/>
            <a:r>
              <a:rPr lang="en-US" altLang="zh-CN" dirty="0"/>
              <a:t>full + empty = N </a:t>
            </a:r>
          </a:p>
          <a:p>
            <a:pPr lvl="2"/>
            <a:r>
              <a:rPr lang="zh-CN" altLang="en-US" dirty="0"/>
              <a:t>只要缓冲池未满</a:t>
            </a:r>
            <a:r>
              <a:rPr lang="en-US" altLang="zh-CN" dirty="0"/>
              <a:t>empty&gt;0</a:t>
            </a:r>
            <a:r>
              <a:rPr lang="zh-CN" altLang="en-US" dirty="0"/>
              <a:t>，生产者便可将消息送入缓冲池；</a:t>
            </a:r>
          </a:p>
          <a:p>
            <a:pPr lvl="2"/>
            <a:r>
              <a:rPr lang="zh-CN" altLang="en-US" dirty="0"/>
              <a:t>只要缓冲池未空</a:t>
            </a:r>
            <a:r>
              <a:rPr lang="en-US" altLang="zh-CN" dirty="0"/>
              <a:t>full&gt;0</a:t>
            </a:r>
            <a:r>
              <a:rPr lang="zh-CN" altLang="en-US" dirty="0"/>
              <a:t>，消费者便可从缓冲池取走一个消息。</a:t>
            </a:r>
            <a:r>
              <a:rPr lang="en-US" altLang="zh-CN" dirty="0"/>
              <a:t> </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Grp="1" noChangeArrowheads="1"/>
          </p:cNvSpPr>
          <p:nvPr>
            <p:ph type="title"/>
          </p:nvPr>
        </p:nvSpPr>
        <p:spPr/>
        <p:txBody>
          <a:bodyPr/>
          <a:lstStyle/>
          <a:p>
            <a:r>
              <a:rPr lang="en-US" altLang="zh-CN" dirty="0"/>
              <a:t>2.3.6</a:t>
            </a:r>
            <a:r>
              <a:rPr lang="zh-CN" altLang="en-US" dirty="0"/>
              <a:t>、经典的进程同步问题</a:t>
            </a:r>
          </a:p>
        </p:txBody>
      </p:sp>
      <p:sp>
        <p:nvSpPr>
          <p:cNvPr id="8" name="Text Box 4"/>
          <p:cNvSpPr txBox="1">
            <a:spLocks noChangeArrowheads="1"/>
          </p:cNvSpPr>
          <p:nvPr/>
        </p:nvSpPr>
        <p:spPr>
          <a:xfrm>
            <a:off x="1281545" y="1875154"/>
            <a:ext cx="4528127" cy="4073064"/>
          </a:xfrm>
          <a:prstGeom prst="rect">
            <a:avLst/>
          </a:prstGeom>
          <a:solidFill>
            <a:schemeClr val="tx1"/>
          </a:solidFill>
          <a:ln>
            <a:solidFill>
              <a:srgbClr val="FF0000"/>
            </a:solidFill>
            <a:miter lim="800000"/>
          </a:ln>
        </p:spPr>
        <p:txBody>
          <a:bodyPr numCol="2"/>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dirty="0">
                <a:solidFill>
                  <a:schemeClr val="bg1"/>
                </a:solidFill>
              </a:rPr>
              <a:t>生产者：</a:t>
            </a:r>
          </a:p>
          <a:p>
            <a:pPr>
              <a:buFontTx/>
              <a:buNone/>
            </a:pPr>
            <a:r>
              <a:rPr lang="en-US" altLang="zh-CN" dirty="0">
                <a:solidFill>
                  <a:schemeClr val="bg1"/>
                </a:solidFill>
              </a:rPr>
              <a:t>while </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a:t>
            </a:r>
            <a:endParaRPr lang="zh-CN" altLang="zh-CN" dirty="0">
              <a:solidFill>
                <a:schemeClr val="bg1"/>
              </a:solidFill>
            </a:endParaRPr>
          </a:p>
          <a:p>
            <a:pPr>
              <a:buFontTx/>
              <a:buNone/>
            </a:pPr>
            <a:r>
              <a:rPr lang="zh-CN" altLang="en-US" dirty="0">
                <a:solidFill>
                  <a:schemeClr val="bg1"/>
                </a:solidFill>
              </a:rPr>
              <a:t>       生产商品</a:t>
            </a:r>
            <a:r>
              <a:rPr lang="en-US" altLang="zh-CN" dirty="0">
                <a:solidFill>
                  <a:schemeClr val="bg1"/>
                </a:solidFill>
              </a:rPr>
              <a:t>x;</a:t>
            </a:r>
          </a:p>
          <a:p>
            <a:pPr>
              <a:buFontTx/>
              <a:buNone/>
            </a:pPr>
            <a:r>
              <a:rPr lang="en-US" altLang="zh-CN" dirty="0">
                <a:solidFill>
                  <a:schemeClr val="bg1"/>
                </a:solidFill>
              </a:rPr>
              <a:t>        wait (empty);         </a:t>
            </a:r>
          </a:p>
          <a:p>
            <a:pPr>
              <a:buFontTx/>
              <a:buNone/>
            </a:pPr>
            <a:r>
              <a:rPr lang="zh-CN" altLang="en-US" dirty="0">
                <a:solidFill>
                  <a:schemeClr val="bg1"/>
                </a:solidFill>
              </a:rPr>
              <a:t>        </a:t>
            </a:r>
            <a:r>
              <a:rPr lang="en-US" altLang="zh-CN" dirty="0">
                <a:solidFill>
                  <a:schemeClr val="bg1"/>
                </a:solidFill>
              </a:rPr>
              <a:t>buffer[in]=x;</a:t>
            </a:r>
          </a:p>
          <a:p>
            <a:pPr>
              <a:buFontTx/>
              <a:buNone/>
            </a:pPr>
            <a:r>
              <a:rPr lang="en-US" altLang="zh-CN" dirty="0">
                <a:solidFill>
                  <a:schemeClr val="bg1"/>
                </a:solidFill>
              </a:rPr>
              <a:t>        in=(in+1)%N;</a:t>
            </a:r>
          </a:p>
          <a:p>
            <a:pPr>
              <a:buFontTx/>
              <a:buNone/>
            </a:pPr>
            <a:r>
              <a:rPr lang="en-US" altLang="zh-CN" dirty="0">
                <a:solidFill>
                  <a:schemeClr val="bg1"/>
                </a:solidFill>
              </a:rPr>
              <a:t>        signal (full);</a:t>
            </a:r>
          </a:p>
          <a:p>
            <a:pPr>
              <a:buFontTx/>
              <a:buNone/>
            </a:pPr>
            <a:r>
              <a:rPr lang="en-US" altLang="zh-CN" dirty="0">
                <a:solidFill>
                  <a:schemeClr val="bg1"/>
                </a:solidFill>
              </a:rPr>
              <a:t>       }</a:t>
            </a:r>
          </a:p>
        </p:txBody>
      </p:sp>
      <p:sp>
        <p:nvSpPr>
          <p:cNvPr id="9" name="Text Box 5"/>
          <p:cNvSpPr txBox="1">
            <a:spLocks noChangeArrowheads="1"/>
          </p:cNvSpPr>
          <p:nvPr/>
        </p:nvSpPr>
        <p:spPr bwMode="auto">
          <a:xfrm>
            <a:off x="6191001" y="1897757"/>
            <a:ext cx="3784271" cy="3108543"/>
          </a:xfrm>
          <a:prstGeom prst="rect">
            <a:avLst/>
          </a:prstGeom>
          <a:solidFill>
            <a:srgbClr val="CCFFFF"/>
          </a:solidFill>
          <a:ln w="9525">
            <a:solidFill>
              <a:srgbClr val="FF0000"/>
            </a:solidFill>
            <a:miter lim="800000"/>
          </a:ln>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zh-CN" altLang="en-US" dirty="0">
                <a:solidFill>
                  <a:srgbClr val="000000"/>
                </a:solidFill>
                <a:latin typeface="Times New Roman" panose="02020603050405020304" charset="0"/>
              </a:rPr>
              <a:t>消费者：</a:t>
            </a:r>
          </a:p>
          <a:p>
            <a:pPr eaLnBrk="1" hangingPunct="1">
              <a:spcBef>
                <a:spcPct val="0"/>
              </a:spcBef>
              <a:buFontTx/>
              <a:buNone/>
            </a:pPr>
            <a:r>
              <a:rPr kumimoji="1" lang="en-US" altLang="zh-CN" dirty="0">
                <a:solidFill>
                  <a:srgbClr val="000000"/>
                </a:solidFill>
                <a:latin typeface="Times New Roman" panose="02020603050405020304" charset="0"/>
              </a:rPr>
              <a:t>while (1) { </a:t>
            </a:r>
            <a:endParaRPr kumimoji="1" lang="zh-CN" altLang="zh-CN" dirty="0">
              <a:solidFill>
                <a:srgbClr val="000000"/>
              </a:solidFill>
              <a:latin typeface="Times New Roman" panose="02020603050405020304" charset="0"/>
            </a:endParaRPr>
          </a:p>
          <a:p>
            <a:pPr eaLnBrk="1" hangingPunct="1">
              <a:spcBef>
                <a:spcPct val="0"/>
              </a:spcBef>
              <a:buFontTx/>
              <a:buNone/>
            </a:pPr>
            <a:r>
              <a:rPr kumimoji="1" lang="zh-CN" altLang="zh-CN" dirty="0">
                <a:solidFill>
                  <a:srgbClr val="000000"/>
                </a:solidFill>
                <a:latin typeface="Times New Roman" panose="02020603050405020304" charset="0"/>
              </a:rPr>
              <a:t>   </a:t>
            </a:r>
            <a:r>
              <a:rPr kumimoji="1" lang="zh-CN" altLang="en-US" dirty="0">
                <a:solidFill>
                  <a:srgbClr val="000000"/>
                </a:solidFill>
                <a:latin typeface="Times New Roman" panose="02020603050405020304" charset="0"/>
              </a:rPr>
              <a:t>   w</a:t>
            </a:r>
            <a:r>
              <a:rPr kumimoji="1" lang="en-US" altLang="zh-CN" dirty="0" err="1">
                <a:solidFill>
                  <a:srgbClr val="000000"/>
                </a:solidFill>
                <a:latin typeface="Times New Roman" panose="02020603050405020304" charset="0"/>
              </a:rPr>
              <a:t>ait</a:t>
            </a:r>
            <a:r>
              <a:rPr kumimoji="1" lang="en-US" altLang="zh-CN" dirty="0">
                <a:solidFill>
                  <a:srgbClr val="000000"/>
                </a:solidFill>
                <a:latin typeface="Times New Roman" panose="02020603050405020304" charset="0"/>
              </a:rPr>
              <a:t> (full);</a:t>
            </a:r>
          </a:p>
          <a:p>
            <a:pPr eaLnBrk="1" hangingPunct="1">
              <a:spcBef>
                <a:spcPct val="0"/>
              </a:spcBef>
              <a:buFontTx/>
              <a:buNone/>
            </a:pPr>
            <a:r>
              <a:rPr kumimoji="1" lang="en-US" altLang="zh-CN" dirty="0">
                <a:solidFill>
                  <a:srgbClr val="000000"/>
                </a:solidFill>
                <a:latin typeface="Times New Roman" panose="02020603050405020304" charset="0"/>
              </a:rPr>
              <a:t>      </a:t>
            </a:r>
            <a:r>
              <a:rPr kumimoji="1" lang="en-US" altLang="zh-CN" dirty="0" err="1">
                <a:solidFill>
                  <a:srgbClr val="000000"/>
                </a:solidFill>
                <a:latin typeface="Times New Roman" panose="02020603050405020304" charset="0"/>
              </a:rPr>
              <a:t>nextc</a:t>
            </a:r>
            <a:r>
              <a:rPr kumimoji="1" lang="en-US" altLang="zh-CN" dirty="0">
                <a:solidFill>
                  <a:srgbClr val="000000"/>
                </a:solidFill>
                <a:latin typeface="Times New Roman" panose="02020603050405020304" charset="0"/>
              </a:rPr>
              <a:t>=buffer[out];</a:t>
            </a:r>
          </a:p>
          <a:p>
            <a:pPr eaLnBrk="1" hangingPunct="1">
              <a:spcBef>
                <a:spcPct val="0"/>
              </a:spcBef>
              <a:buFontTx/>
              <a:buNone/>
            </a:pPr>
            <a:r>
              <a:rPr kumimoji="1" lang="en-US" altLang="zh-CN" dirty="0">
                <a:solidFill>
                  <a:srgbClr val="000000"/>
                </a:solidFill>
                <a:latin typeface="Times New Roman" panose="02020603050405020304" charset="0"/>
              </a:rPr>
              <a:t>      out=(out+1)%N;</a:t>
            </a:r>
          </a:p>
          <a:p>
            <a:pPr eaLnBrk="1" hangingPunct="1">
              <a:spcBef>
                <a:spcPct val="0"/>
              </a:spcBef>
              <a:buFontTx/>
              <a:buNone/>
            </a:pPr>
            <a:r>
              <a:rPr kumimoji="1" lang="en-US" altLang="zh-CN" dirty="0">
                <a:solidFill>
                  <a:srgbClr val="000000"/>
                </a:solidFill>
                <a:latin typeface="Times New Roman" panose="02020603050405020304" charset="0"/>
              </a:rPr>
              <a:t>      signal (empty);</a:t>
            </a:r>
          </a:p>
          <a:p>
            <a:pPr eaLnBrk="1" hangingPunct="1">
              <a:spcBef>
                <a:spcPct val="0"/>
              </a:spcBef>
              <a:buFontTx/>
              <a:buNone/>
            </a:pPr>
            <a:r>
              <a:rPr kumimoji="1" lang="en-US" altLang="zh-CN" dirty="0">
                <a:solidFill>
                  <a:srgbClr val="000000"/>
                </a:solidFill>
                <a:latin typeface="Times New Roman" panose="02020603050405020304" charset="0"/>
              </a:rPr>
              <a:t>     }</a:t>
            </a:r>
          </a:p>
        </p:txBody>
      </p:sp>
    </p:spTree>
    <p:extLst>
      <p:ext uri="{BB962C8B-B14F-4D97-AF65-F5344CB8AC3E}">
        <p14:creationId xmlns:p14="http://schemas.microsoft.com/office/powerpoint/2010/main" val="6425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2.3.6</a:t>
            </a:r>
            <a:r>
              <a:rPr lang="zh-CN" altLang="en-US" dirty="0"/>
              <a:t>、经典的进程同步问题</a:t>
            </a:r>
          </a:p>
        </p:txBody>
      </p:sp>
      <p:sp>
        <p:nvSpPr>
          <p:cNvPr id="117762" name="Rectangle 3"/>
          <p:cNvSpPr>
            <a:spLocks noGrp="1" noChangeArrowheads="1"/>
          </p:cNvSpPr>
          <p:nvPr>
            <p:ph idx="1"/>
          </p:nvPr>
        </p:nvSpPr>
        <p:spPr>
          <a:xfrm>
            <a:off x="838200" y="1140032"/>
            <a:ext cx="10515600" cy="5036932"/>
          </a:xfrm>
        </p:spPr>
        <p:txBody>
          <a:bodyPr/>
          <a:lstStyle/>
          <a:p>
            <a:r>
              <a:rPr lang="zh-CN" altLang="en-US" dirty="0"/>
              <a:t>问题扩充：若生产者与消费者变成多对多关系，我们要做什么变动？</a:t>
            </a:r>
          </a:p>
          <a:p>
            <a:pPr lvl="1"/>
            <a:r>
              <a:rPr lang="zh-CN" altLang="en-US" dirty="0"/>
              <a:t>增加互斥信号量: </a:t>
            </a:r>
            <a:r>
              <a:rPr lang="en-US" altLang="zh-CN" dirty="0"/>
              <a:t>mutex=1;</a:t>
            </a:r>
            <a:endParaRPr lang="zh-CN" altLang="en-US" dirty="0"/>
          </a:p>
          <a:p>
            <a:endParaRPr lang="zh-CN" altLang="en-US" dirty="0"/>
          </a:p>
        </p:txBody>
      </p:sp>
      <p:sp>
        <p:nvSpPr>
          <p:cNvPr id="182276" name="Text Box 4"/>
          <p:cNvSpPr txBox="1">
            <a:spLocks noChangeArrowheads="1"/>
          </p:cNvSpPr>
          <p:nvPr/>
        </p:nvSpPr>
        <p:spPr bwMode="auto">
          <a:xfrm>
            <a:off x="2355272" y="3267042"/>
            <a:ext cx="2043545" cy="2951063"/>
          </a:xfrm>
          <a:prstGeom prst="rect">
            <a:avLst/>
          </a:prstGeom>
          <a:solidFill>
            <a:srgbClr val="FFCCFF"/>
          </a:solidFill>
          <a:ln w="9525">
            <a:solidFill>
              <a:schemeClr val="tx1"/>
            </a:solidFill>
            <a:miter lim="800000"/>
          </a:ln>
        </p:spPr>
        <p:txBody>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90000"/>
              </a:lnSpc>
              <a:buFontTx/>
              <a:buNone/>
            </a:pPr>
            <a:r>
              <a:rPr lang="zh-CN" altLang="en-US" sz="1800" dirty="0">
                <a:solidFill>
                  <a:srgbClr val="000000"/>
                </a:solidFill>
                <a:latin typeface="Times New Roman" panose="02020603050405020304" charset="0"/>
              </a:rPr>
              <a:t>生产者：</a:t>
            </a:r>
            <a:endParaRPr lang="zh-CN" altLang="zh-CN" sz="1800" dirty="0">
              <a:solidFill>
                <a:srgbClr val="000000"/>
              </a:solidFill>
              <a:latin typeface="Times New Roman" panose="02020603050405020304" charset="0"/>
            </a:endParaRPr>
          </a:p>
          <a:p>
            <a:pPr eaLnBrk="1" hangingPunct="1">
              <a:lnSpc>
                <a:spcPct val="90000"/>
              </a:lnSpc>
              <a:buFontTx/>
              <a:buNone/>
            </a:pPr>
            <a:r>
              <a:rPr lang="zh-CN" altLang="en-US" sz="1800" dirty="0">
                <a:solidFill>
                  <a:srgbClr val="000000"/>
                </a:solidFill>
                <a:latin typeface="Times New Roman" panose="02020603050405020304" charset="0"/>
              </a:rPr>
              <a:t>   生产商品</a:t>
            </a:r>
            <a:r>
              <a:rPr lang="en-US" altLang="zh-CN" sz="1800" dirty="0">
                <a:solidFill>
                  <a:srgbClr val="000000"/>
                </a:solidFill>
                <a:latin typeface="Times New Roman" panose="02020603050405020304" charset="0"/>
              </a:rPr>
              <a:t>x;</a:t>
            </a:r>
          </a:p>
          <a:p>
            <a:pPr eaLnBrk="1" hangingPunct="1">
              <a:lnSpc>
                <a:spcPct val="90000"/>
              </a:lnSpc>
              <a:buFontTx/>
              <a:buNone/>
            </a:pPr>
            <a:r>
              <a:rPr lang="en-US" altLang="zh-CN" sz="1800" dirty="0">
                <a:solidFill>
                  <a:srgbClr val="000000"/>
                </a:solidFill>
                <a:latin typeface="Times New Roman" panose="02020603050405020304" charset="0"/>
              </a:rPr>
              <a:t>   wait (empty);</a:t>
            </a:r>
          </a:p>
          <a:p>
            <a:pPr eaLnBrk="1" hangingPunct="1">
              <a:lnSpc>
                <a:spcPct val="90000"/>
              </a:lnSpc>
              <a:buFontTx/>
              <a:buNone/>
            </a:pPr>
            <a:r>
              <a:rPr lang="en-US" altLang="zh-CN" sz="1800" dirty="0">
                <a:solidFill>
                  <a:srgbClr val="000000"/>
                </a:solidFill>
                <a:latin typeface="Times New Roman" panose="02020603050405020304" charset="0"/>
              </a:rPr>
              <a:t>   wait (mutex);         </a:t>
            </a:r>
          </a:p>
          <a:p>
            <a:pPr eaLnBrk="1" hangingPunct="1">
              <a:lnSpc>
                <a:spcPct val="90000"/>
              </a:lnSpc>
              <a:buFontTx/>
              <a:buNone/>
            </a:pPr>
            <a:r>
              <a:rPr lang="zh-CN" altLang="en-US" sz="1800" dirty="0">
                <a:solidFill>
                  <a:srgbClr val="000000"/>
                </a:solidFill>
                <a:latin typeface="Times New Roman" panose="02020603050405020304" charset="0"/>
              </a:rPr>
              <a:t>   </a:t>
            </a:r>
            <a:r>
              <a:rPr lang="en-US" altLang="zh-CN" sz="1800" dirty="0">
                <a:solidFill>
                  <a:srgbClr val="000000"/>
                </a:solidFill>
                <a:latin typeface="Times New Roman" panose="02020603050405020304" charset="0"/>
              </a:rPr>
              <a:t>buffer[in]=x;</a:t>
            </a:r>
          </a:p>
          <a:p>
            <a:pPr eaLnBrk="1" hangingPunct="1">
              <a:lnSpc>
                <a:spcPct val="90000"/>
              </a:lnSpc>
              <a:buFontTx/>
              <a:buNone/>
            </a:pPr>
            <a:r>
              <a:rPr lang="en-US" altLang="zh-CN" sz="1800" dirty="0">
                <a:solidFill>
                  <a:srgbClr val="000000"/>
                </a:solidFill>
                <a:latin typeface="Times New Roman" panose="02020603050405020304" charset="0"/>
              </a:rPr>
              <a:t>   in=(in+1)%N;</a:t>
            </a:r>
          </a:p>
          <a:p>
            <a:pPr eaLnBrk="1" hangingPunct="1">
              <a:lnSpc>
                <a:spcPct val="90000"/>
              </a:lnSpc>
              <a:buFontTx/>
              <a:buNone/>
            </a:pPr>
            <a:r>
              <a:rPr lang="en-US" altLang="zh-CN" sz="1800" dirty="0">
                <a:solidFill>
                  <a:srgbClr val="000000"/>
                </a:solidFill>
                <a:latin typeface="Times New Roman" panose="02020603050405020304" charset="0"/>
              </a:rPr>
              <a:t>   signal (mutex);</a:t>
            </a:r>
          </a:p>
          <a:p>
            <a:pPr eaLnBrk="1" hangingPunct="1">
              <a:lnSpc>
                <a:spcPct val="90000"/>
              </a:lnSpc>
              <a:buFontTx/>
              <a:buNone/>
            </a:pPr>
            <a:r>
              <a:rPr lang="en-US" altLang="zh-CN" sz="1800" dirty="0">
                <a:solidFill>
                  <a:srgbClr val="000000"/>
                </a:solidFill>
                <a:latin typeface="Times New Roman" panose="02020603050405020304" charset="0"/>
              </a:rPr>
              <a:t>   signal (full);</a:t>
            </a:r>
          </a:p>
        </p:txBody>
      </p:sp>
      <p:sp>
        <p:nvSpPr>
          <p:cNvPr id="182277" name="Text Box 5"/>
          <p:cNvSpPr txBox="1">
            <a:spLocks noChangeArrowheads="1"/>
          </p:cNvSpPr>
          <p:nvPr/>
        </p:nvSpPr>
        <p:spPr bwMode="auto">
          <a:xfrm>
            <a:off x="7793184" y="3308182"/>
            <a:ext cx="2225964" cy="2951064"/>
          </a:xfrm>
          <a:prstGeom prst="rect">
            <a:avLst/>
          </a:prstGeom>
          <a:solidFill>
            <a:srgbClr val="CCFFFF"/>
          </a:solidFill>
          <a:ln w="9525">
            <a:solidFill>
              <a:srgbClr val="FF0000"/>
            </a:solidFill>
            <a:miter lim="800000"/>
          </a:ln>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ct val="0"/>
              </a:spcBef>
              <a:buFontTx/>
              <a:buNone/>
            </a:pPr>
            <a:r>
              <a:rPr kumimoji="1" lang="zh-CN" altLang="en-US" sz="1800" dirty="0">
                <a:solidFill>
                  <a:srgbClr val="000000"/>
                </a:solidFill>
                <a:latin typeface="Times New Roman" panose="02020603050405020304" charset="0"/>
              </a:rPr>
              <a:t>消费者：</a:t>
            </a:r>
            <a:endParaRPr kumimoji="1" lang="zh-CN" altLang="zh-CN" sz="1800" dirty="0">
              <a:solidFill>
                <a:srgbClr val="000000"/>
              </a:solidFill>
              <a:latin typeface="Times New Roman" panose="02020603050405020304" charset="0"/>
            </a:endParaRPr>
          </a:p>
          <a:p>
            <a:pPr eaLnBrk="1" hangingPunct="1">
              <a:lnSpc>
                <a:spcPct val="150000"/>
              </a:lnSpc>
              <a:spcBef>
                <a:spcPct val="0"/>
              </a:spcBef>
              <a:buFontTx/>
              <a:buNone/>
            </a:pPr>
            <a:r>
              <a:rPr kumimoji="1" lang="zh-CN" altLang="zh-CN" sz="1800" dirty="0">
                <a:solidFill>
                  <a:srgbClr val="000000"/>
                </a:solidFill>
                <a:latin typeface="Times New Roman" panose="02020603050405020304" charset="0"/>
              </a:rPr>
              <a:t>    </a:t>
            </a:r>
            <a:r>
              <a:rPr kumimoji="1" lang="zh-CN" altLang="en-US" sz="1800" dirty="0">
                <a:solidFill>
                  <a:srgbClr val="000000"/>
                </a:solidFill>
                <a:latin typeface="Times New Roman" panose="02020603050405020304" charset="0"/>
              </a:rPr>
              <a:t>w</a:t>
            </a:r>
            <a:r>
              <a:rPr kumimoji="1" lang="en-US" altLang="zh-CN" sz="1800" dirty="0" err="1">
                <a:solidFill>
                  <a:srgbClr val="000000"/>
                </a:solidFill>
                <a:latin typeface="Times New Roman" panose="02020603050405020304" charset="0"/>
              </a:rPr>
              <a:t>ait</a:t>
            </a:r>
            <a:r>
              <a:rPr kumimoji="1" lang="en-US" altLang="zh-CN" sz="1800" dirty="0">
                <a:solidFill>
                  <a:srgbClr val="000000"/>
                </a:solidFill>
                <a:latin typeface="Times New Roman" panose="02020603050405020304" charset="0"/>
              </a:rPr>
              <a:t> (full);</a:t>
            </a:r>
          </a:p>
          <a:p>
            <a:pPr eaLnBrk="1" hangingPunct="1">
              <a:lnSpc>
                <a:spcPct val="150000"/>
              </a:lnSpc>
              <a:spcBef>
                <a:spcPct val="0"/>
              </a:spcBef>
              <a:buFontTx/>
              <a:buNone/>
            </a:pPr>
            <a:r>
              <a:rPr kumimoji="1" lang="en-US" altLang="zh-CN" sz="1800" dirty="0">
                <a:solidFill>
                  <a:srgbClr val="000000"/>
                </a:solidFill>
                <a:latin typeface="Times New Roman" panose="02020603050405020304" charset="0"/>
              </a:rPr>
              <a:t>    wait (mutex);</a:t>
            </a:r>
          </a:p>
          <a:p>
            <a:pPr eaLnBrk="1" hangingPunct="1">
              <a:lnSpc>
                <a:spcPct val="150000"/>
              </a:lnSpc>
              <a:spcBef>
                <a:spcPct val="0"/>
              </a:spcBef>
              <a:buFontTx/>
              <a:buNone/>
            </a:pPr>
            <a:r>
              <a:rPr kumimoji="1" lang="en-US" altLang="zh-CN" sz="1800" dirty="0">
                <a:solidFill>
                  <a:srgbClr val="000000"/>
                </a:solidFill>
                <a:latin typeface="Times New Roman" panose="02020603050405020304" charset="0"/>
              </a:rPr>
              <a:t>    </a:t>
            </a:r>
            <a:r>
              <a:rPr kumimoji="1" lang="en-US" altLang="zh-CN" sz="1800" dirty="0" err="1">
                <a:solidFill>
                  <a:srgbClr val="000000"/>
                </a:solidFill>
                <a:latin typeface="Times New Roman" panose="02020603050405020304" charset="0"/>
              </a:rPr>
              <a:t>nextc</a:t>
            </a:r>
            <a:r>
              <a:rPr kumimoji="1" lang="en-US" altLang="zh-CN" sz="1800" dirty="0">
                <a:solidFill>
                  <a:srgbClr val="000000"/>
                </a:solidFill>
                <a:latin typeface="Times New Roman" panose="02020603050405020304" charset="0"/>
              </a:rPr>
              <a:t>=buffer[out];</a:t>
            </a:r>
          </a:p>
          <a:p>
            <a:pPr eaLnBrk="1" hangingPunct="1">
              <a:lnSpc>
                <a:spcPct val="150000"/>
              </a:lnSpc>
              <a:spcBef>
                <a:spcPct val="0"/>
              </a:spcBef>
              <a:buFontTx/>
              <a:buNone/>
            </a:pPr>
            <a:r>
              <a:rPr kumimoji="1" lang="en-US" altLang="zh-CN" sz="1800" dirty="0">
                <a:solidFill>
                  <a:srgbClr val="000000"/>
                </a:solidFill>
                <a:latin typeface="Times New Roman" panose="02020603050405020304" charset="0"/>
              </a:rPr>
              <a:t>    out=(out+1)%N;</a:t>
            </a:r>
          </a:p>
          <a:p>
            <a:pPr eaLnBrk="1" hangingPunct="1">
              <a:lnSpc>
                <a:spcPct val="150000"/>
              </a:lnSpc>
              <a:spcBef>
                <a:spcPct val="0"/>
              </a:spcBef>
              <a:buFontTx/>
              <a:buNone/>
            </a:pPr>
            <a:r>
              <a:rPr kumimoji="1" lang="en-US" altLang="zh-CN" sz="1800" dirty="0">
                <a:solidFill>
                  <a:srgbClr val="000000"/>
                </a:solidFill>
                <a:latin typeface="Times New Roman" panose="02020603050405020304" charset="0"/>
              </a:rPr>
              <a:t>    signal (mutex);</a:t>
            </a:r>
          </a:p>
          <a:p>
            <a:pPr eaLnBrk="1" hangingPunct="1">
              <a:lnSpc>
                <a:spcPct val="150000"/>
              </a:lnSpc>
              <a:spcBef>
                <a:spcPct val="0"/>
              </a:spcBef>
              <a:buFontTx/>
              <a:buNone/>
            </a:pPr>
            <a:r>
              <a:rPr kumimoji="1" lang="en-US" altLang="zh-CN" sz="1800" dirty="0">
                <a:solidFill>
                  <a:srgbClr val="000000"/>
                </a:solidFill>
                <a:latin typeface="Times New Roman" panose="02020603050405020304" charset="0"/>
              </a:rPr>
              <a:t>    signal (empty);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 calcmode="lin" valueType="num">
                                      <p:cBhvr additive="base">
                                        <p:cTn id="7" dur="500" fill="hold"/>
                                        <p:tgtEl>
                                          <p:spTgt spid="182276"/>
                                        </p:tgtEl>
                                        <p:attrNameLst>
                                          <p:attrName>ppt_x</p:attrName>
                                        </p:attrNameLst>
                                      </p:cBhvr>
                                      <p:tavLst>
                                        <p:tav tm="0">
                                          <p:val>
                                            <p:strVal val="#ppt_x"/>
                                          </p:val>
                                        </p:tav>
                                        <p:tav tm="100000">
                                          <p:val>
                                            <p:strVal val="#ppt_x"/>
                                          </p:val>
                                        </p:tav>
                                      </p:tavLst>
                                    </p:anim>
                                    <p:anim calcmode="lin" valueType="num">
                                      <p:cBhvr additive="base">
                                        <p:cTn id="8" dur="500" fill="hold"/>
                                        <p:tgtEl>
                                          <p:spTgt spid="1822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277"/>
                                        </p:tgtEl>
                                        <p:attrNameLst>
                                          <p:attrName>style.visibility</p:attrName>
                                        </p:attrNameLst>
                                      </p:cBhvr>
                                      <p:to>
                                        <p:strVal val="visible"/>
                                      </p:to>
                                    </p:set>
                                    <p:anim calcmode="lin" valueType="num">
                                      <p:cBhvr additive="base">
                                        <p:cTn id="13" dur="500" fill="hold"/>
                                        <p:tgtEl>
                                          <p:spTgt spid="182277"/>
                                        </p:tgtEl>
                                        <p:attrNameLst>
                                          <p:attrName>ppt_x</p:attrName>
                                        </p:attrNameLst>
                                      </p:cBhvr>
                                      <p:tavLst>
                                        <p:tav tm="0">
                                          <p:val>
                                            <p:strVal val="#ppt_x"/>
                                          </p:val>
                                        </p:tav>
                                        <p:tav tm="100000">
                                          <p:val>
                                            <p:strVal val="#ppt_x"/>
                                          </p:val>
                                        </p:tav>
                                      </p:tavLst>
                                    </p:anim>
                                    <p:anim calcmode="lin" valueType="num">
                                      <p:cBhvr additive="base">
                                        <p:cTn id="14" dur="500" fill="hold"/>
                                        <p:tgtEl>
                                          <p:spTgt spid="182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nimBg="1" autoUpdateAnimBg="0"/>
      <p:bldP spid="182277"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1AB47-74B1-465C-8271-57E0B842AA4A}"/>
              </a:ext>
            </a:extLst>
          </p:cNvPr>
          <p:cNvSpPr>
            <a:spLocks noGrp="1"/>
          </p:cNvSpPr>
          <p:nvPr>
            <p:ph type="title"/>
          </p:nvPr>
        </p:nvSpPr>
        <p:spPr/>
        <p:txBody>
          <a:bodyPr/>
          <a:lstStyle/>
          <a:p>
            <a:r>
              <a:rPr lang="en-US" altLang="zh-CN"/>
              <a:t>2.3.6</a:t>
            </a:r>
            <a:r>
              <a:rPr lang="zh-CN" altLang="en-US"/>
              <a:t>、经典的进程同步问题</a:t>
            </a:r>
            <a:endParaRPr lang="zh-CN" altLang="en-US" dirty="0"/>
          </a:p>
        </p:txBody>
      </p:sp>
      <p:sp>
        <p:nvSpPr>
          <p:cNvPr id="4" name="内容占位符 3">
            <a:extLst>
              <a:ext uri="{FF2B5EF4-FFF2-40B4-BE49-F238E27FC236}">
                <a16:creationId xmlns:a16="http://schemas.microsoft.com/office/drawing/2014/main" id="{D587FCE4-3B5E-4932-9A6E-7622AA01B71F}"/>
              </a:ext>
            </a:extLst>
          </p:cNvPr>
          <p:cNvSpPr>
            <a:spLocks noGrp="1"/>
          </p:cNvSpPr>
          <p:nvPr>
            <p:ph idx="1"/>
          </p:nvPr>
        </p:nvSpPr>
        <p:spPr/>
        <p:txBody>
          <a:bodyPr/>
          <a:lstStyle/>
          <a:p>
            <a:r>
              <a:rPr lang="zh-CN" altLang="en-US" dirty="0"/>
              <a:t>注意：</a:t>
            </a:r>
          </a:p>
          <a:p>
            <a:pPr lvl="1"/>
            <a:r>
              <a:rPr lang="zh-CN" altLang="en-US" dirty="0"/>
              <a:t>每个程序中互斥的</a:t>
            </a:r>
            <a:r>
              <a:rPr lang="en-US" altLang="zh-CN" b="1" dirty="0">
                <a:solidFill>
                  <a:srgbClr val="FF0000"/>
                </a:solidFill>
              </a:rPr>
              <a:t>wait(mutex)</a:t>
            </a:r>
            <a:r>
              <a:rPr lang="zh-CN" altLang="en-US" b="1" dirty="0">
                <a:solidFill>
                  <a:srgbClr val="FF0000"/>
                </a:solidFill>
              </a:rPr>
              <a:t>和</a:t>
            </a:r>
            <a:r>
              <a:rPr lang="en-US" altLang="zh-CN" b="1" dirty="0">
                <a:solidFill>
                  <a:srgbClr val="FF0000"/>
                </a:solidFill>
              </a:rPr>
              <a:t>signal(mutex)</a:t>
            </a:r>
            <a:r>
              <a:rPr lang="zh-CN" altLang="en-US" b="1" dirty="0">
                <a:solidFill>
                  <a:srgbClr val="FF0000"/>
                </a:solidFill>
              </a:rPr>
              <a:t>必须成对出现</a:t>
            </a:r>
            <a:r>
              <a:rPr lang="zh-CN" altLang="en-US" dirty="0"/>
              <a:t>。</a:t>
            </a:r>
          </a:p>
          <a:p>
            <a:pPr lvl="1"/>
            <a:r>
              <a:rPr lang="zh-CN" altLang="en-US" dirty="0"/>
              <a:t>对资源信号量</a:t>
            </a:r>
            <a:r>
              <a:rPr lang="en-US" altLang="zh-CN" dirty="0"/>
              <a:t>empty</a:t>
            </a:r>
            <a:r>
              <a:rPr lang="zh-CN" altLang="en-US" dirty="0"/>
              <a:t>和</a:t>
            </a:r>
            <a:r>
              <a:rPr lang="en-US" altLang="zh-CN" dirty="0"/>
              <a:t>full</a:t>
            </a:r>
            <a:r>
              <a:rPr lang="zh-CN" altLang="en-US" dirty="0"/>
              <a:t>的</a:t>
            </a:r>
            <a:r>
              <a:rPr lang="en-US" altLang="zh-CN" dirty="0"/>
              <a:t>wait </a:t>
            </a:r>
            <a:r>
              <a:rPr lang="zh-CN" altLang="en-US" dirty="0"/>
              <a:t>、</a:t>
            </a:r>
            <a:r>
              <a:rPr lang="en-US" altLang="zh-CN" dirty="0"/>
              <a:t>signal</a:t>
            </a:r>
            <a:r>
              <a:rPr lang="zh-CN" altLang="en-US" dirty="0"/>
              <a:t>操作成对出现，但它们分别处于不同的程序中。例如</a:t>
            </a:r>
            <a:r>
              <a:rPr lang="en-US" altLang="zh-CN" dirty="0"/>
              <a:t>wait</a:t>
            </a:r>
            <a:r>
              <a:rPr lang="zh-CN" altLang="en-US" dirty="0"/>
              <a:t>在计算进程中，而</a:t>
            </a:r>
            <a:r>
              <a:rPr lang="en-US" altLang="zh-CN" dirty="0"/>
              <a:t>signal</a:t>
            </a:r>
            <a:r>
              <a:rPr lang="zh-CN" altLang="en-US" dirty="0"/>
              <a:t>则在打印进程中，计算进程若因执行</a:t>
            </a:r>
            <a:r>
              <a:rPr lang="en-US" altLang="zh-CN" dirty="0"/>
              <a:t>wait</a:t>
            </a:r>
            <a:r>
              <a:rPr lang="zh-CN" altLang="en-US" dirty="0"/>
              <a:t>而阻塞，则以后将由打印进程将它唤醒。</a:t>
            </a:r>
          </a:p>
          <a:p>
            <a:pPr lvl="1"/>
            <a:r>
              <a:rPr lang="zh-CN" altLang="en-US" dirty="0"/>
              <a:t>每个程序中的</a:t>
            </a:r>
            <a:r>
              <a:rPr lang="en-US" altLang="zh-CN" dirty="0"/>
              <a:t>wait</a:t>
            </a:r>
            <a:r>
              <a:rPr lang="zh-CN" altLang="en-US" dirty="0"/>
              <a:t>操作顺序不能颠倒。应先执行对资源信号量的</a:t>
            </a:r>
            <a:r>
              <a:rPr lang="en-US" altLang="zh-CN" dirty="0"/>
              <a:t>wait</a:t>
            </a:r>
            <a:r>
              <a:rPr lang="zh-CN" altLang="en-US" dirty="0"/>
              <a:t>操作，然后再执行对互斥信号量的</a:t>
            </a:r>
            <a:r>
              <a:rPr lang="en-US" altLang="zh-CN" dirty="0"/>
              <a:t>wait</a:t>
            </a:r>
            <a:r>
              <a:rPr lang="zh-CN" altLang="en-US" dirty="0"/>
              <a:t>操作，否则可能引起进程死锁。</a:t>
            </a:r>
          </a:p>
        </p:txBody>
      </p:sp>
    </p:spTree>
    <p:extLst>
      <p:ext uri="{BB962C8B-B14F-4D97-AF65-F5344CB8AC3E}">
        <p14:creationId xmlns:p14="http://schemas.microsoft.com/office/powerpoint/2010/main" val="25920972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dirty="0"/>
              <a:t>2.3.6</a:t>
            </a:r>
            <a:r>
              <a:rPr lang="zh-CN" altLang="en-US" dirty="0"/>
              <a:t>、经典的进程同步问题</a:t>
            </a:r>
          </a:p>
        </p:txBody>
      </p:sp>
      <p:sp>
        <p:nvSpPr>
          <p:cNvPr id="119811" name="Rectangle 3"/>
          <p:cNvSpPr>
            <a:spLocks noGrp="1" noChangeArrowheads="1"/>
          </p:cNvSpPr>
          <p:nvPr>
            <p:ph idx="1"/>
          </p:nvPr>
        </p:nvSpPr>
        <p:spPr/>
        <p:txBody>
          <a:bodyPr>
            <a:normAutofit fontScale="92500"/>
          </a:bodyPr>
          <a:lstStyle/>
          <a:p>
            <a:r>
              <a:rPr lang="zh-CN" altLang="en-US" dirty="0"/>
              <a:t>读者-写者问题(</a:t>
            </a:r>
            <a:r>
              <a:rPr lang="en-US" altLang="zh-CN" dirty="0"/>
              <a:t>the readers-writers problem)</a:t>
            </a:r>
          </a:p>
          <a:p>
            <a:pPr lvl="1"/>
            <a:r>
              <a:rPr lang="zh-CN" altLang="en-US" dirty="0"/>
              <a:t>一个数据文件或记录可被多个进程共享。其中，有些进程要求读；而另一些进程要求行写或修改。</a:t>
            </a:r>
          </a:p>
          <a:p>
            <a:pPr lvl="1"/>
            <a:r>
              <a:rPr lang="zh-CN" altLang="en-US" dirty="0"/>
              <a:t>只要求读的进程称为“</a:t>
            </a:r>
            <a:r>
              <a:rPr lang="en-US" altLang="zh-CN" dirty="0"/>
              <a:t>Reader</a:t>
            </a:r>
            <a:r>
              <a:rPr lang="zh-CN" altLang="en-US" dirty="0"/>
              <a:t>进程”，其它进程称为“</a:t>
            </a:r>
            <a:r>
              <a:rPr lang="en-US" altLang="zh-CN" dirty="0"/>
              <a:t>Writer</a:t>
            </a:r>
            <a:r>
              <a:rPr lang="zh-CN" altLang="en-US" dirty="0"/>
              <a:t>进程”。</a:t>
            </a:r>
          </a:p>
          <a:p>
            <a:pPr lvl="1"/>
            <a:r>
              <a:rPr lang="zh-CN" altLang="en-US" dirty="0"/>
              <a:t>任一时刻“写者”最多只允许一个，而“读者”则允许多个――</a:t>
            </a:r>
            <a:r>
              <a:rPr lang="zh-CN" altLang="en-US" b="1" dirty="0">
                <a:solidFill>
                  <a:srgbClr val="FF0000"/>
                </a:solidFill>
              </a:rPr>
              <a:t>“读－写”互斥，“写－写”互斥，“读－读”允许</a:t>
            </a:r>
            <a:r>
              <a:rPr lang="zh-CN" altLang="en-US" dirty="0"/>
              <a:t>。</a:t>
            </a:r>
          </a:p>
          <a:p>
            <a:pPr lvl="1"/>
            <a:r>
              <a:rPr lang="zh-CN" altLang="en-US" dirty="0"/>
              <a:t>所谓读者一写者问题是指保证一个</a:t>
            </a:r>
            <a:r>
              <a:rPr lang="en-US" altLang="zh-CN" dirty="0"/>
              <a:t>Writer</a:t>
            </a:r>
            <a:r>
              <a:rPr lang="zh-CN" altLang="en-US" dirty="0"/>
              <a:t>进程必须与其它进程互斥地访问共享对象的同步问题。</a:t>
            </a:r>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54A73-CE39-4B7E-84CD-240ED74D6605}"/>
              </a:ext>
            </a:extLst>
          </p:cNvPr>
          <p:cNvSpPr>
            <a:spLocks noGrp="1"/>
          </p:cNvSpPr>
          <p:nvPr>
            <p:ph type="title"/>
          </p:nvPr>
        </p:nvSpPr>
        <p:spPr/>
        <p:txBody>
          <a:bodyPr/>
          <a:lstStyle/>
          <a:p>
            <a:r>
              <a:rPr lang="en-US" altLang="zh-CN"/>
              <a:t>2.3.6</a:t>
            </a:r>
            <a:r>
              <a:rPr lang="zh-CN" altLang="en-US"/>
              <a:t>、经典的进程同步问题</a:t>
            </a:r>
            <a:endParaRPr lang="zh-CN" altLang="en-US" dirty="0"/>
          </a:p>
        </p:txBody>
      </p:sp>
      <p:sp>
        <p:nvSpPr>
          <p:cNvPr id="4" name="内容占位符 3">
            <a:extLst>
              <a:ext uri="{FF2B5EF4-FFF2-40B4-BE49-F238E27FC236}">
                <a16:creationId xmlns:a16="http://schemas.microsoft.com/office/drawing/2014/main" id="{22E7FA9D-7F07-414C-B8B8-880567776266}"/>
              </a:ext>
            </a:extLst>
          </p:cNvPr>
          <p:cNvSpPr>
            <a:spLocks noGrp="1"/>
          </p:cNvSpPr>
          <p:nvPr>
            <p:ph idx="1"/>
          </p:nvPr>
        </p:nvSpPr>
        <p:spPr>
          <a:xfrm>
            <a:off x="737754" y="1230408"/>
            <a:ext cx="10716491" cy="526246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t>读者优先的解决方案：</a:t>
            </a:r>
          </a:p>
          <a:p>
            <a:pPr marL="742950" lvl="1" indent="-285750">
              <a:buFont typeface="Wingdings" panose="05000000000000000000" pitchFamily="2" charset="2"/>
              <a:buChar char="l"/>
            </a:pPr>
            <a:r>
              <a:rPr lang="zh-CN" altLang="en-US" sz="2000" dirty="0">
                <a:solidFill>
                  <a:srgbClr val="FF0000"/>
                </a:solidFill>
              </a:rPr>
              <a:t>互斥信号量</a:t>
            </a:r>
            <a:r>
              <a:rPr lang="en-US" altLang="zh-CN" sz="2000" dirty="0" err="1">
                <a:solidFill>
                  <a:srgbClr val="FF0000"/>
                </a:solidFill>
              </a:rPr>
              <a:t>wrt</a:t>
            </a:r>
            <a:r>
              <a:rPr lang="zh-CN" altLang="en-US" sz="2000" dirty="0"/>
              <a:t>，初值是1，代表一个共享文件。为解决“读－写”互斥，“写－写”互斥。</a:t>
            </a:r>
          </a:p>
          <a:p>
            <a:pPr marL="742950" lvl="1" indent="-285750">
              <a:buFont typeface="Wingdings" panose="05000000000000000000" pitchFamily="2" charset="2"/>
              <a:buChar char="l"/>
            </a:pPr>
            <a:r>
              <a:rPr lang="zh-CN" altLang="en-US" sz="2000" dirty="0"/>
              <a:t>一个记数器，即</a:t>
            </a:r>
            <a:r>
              <a:rPr lang="zh-CN" altLang="en-US" sz="2000" dirty="0">
                <a:solidFill>
                  <a:srgbClr val="FF0000"/>
                </a:solidFill>
              </a:rPr>
              <a:t>整型变量</a:t>
            </a:r>
            <a:r>
              <a:rPr lang="en-US" altLang="zh-CN" sz="2000" dirty="0" err="1">
                <a:solidFill>
                  <a:srgbClr val="FF0000"/>
                </a:solidFill>
              </a:rPr>
              <a:t>read</a:t>
            </a:r>
            <a:r>
              <a:rPr lang="en-US" altLang="en-US" sz="2000" dirty="0" err="1">
                <a:solidFill>
                  <a:srgbClr val="FF0000"/>
                </a:solidFill>
              </a:rPr>
              <a:t>count</a:t>
            </a:r>
            <a:r>
              <a:rPr lang="en-US" altLang="zh-CN" sz="2000" dirty="0"/>
              <a:t>，</a:t>
            </a:r>
            <a:r>
              <a:rPr lang="zh-CN" altLang="en-US" sz="2000" dirty="0"/>
              <a:t>记录读者数，初值是0。</a:t>
            </a:r>
          </a:p>
          <a:p>
            <a:pPr marL="1200150" lvl="2" indent="-285750">
              <a:spcBef>
                <a:spcPts val="0"/>
              </a:spcBef>
            </a:pPr>
            <a:r>
              <a:rPr lang="zh-CN" altLang="en-US" sz="1800" dirty="0"/>
              <a:t>来一个读者， </a:t>
            </a:r>
            <a:r>
              <a:rPr lang="en-US" altLang="zh-CN" sz="1800" dirty="0" err="1"/>
              <a:t>readcount</a:t>
            </a:r>
            <a:r>
              <a:rPr lang="zh-CN" altLang="en-US" sz="1800" dirty="0"/>
              <a:t>加</a:t>
            </a:r>
            <a:r>
              <a:rPr lang="en-US" altLang="zh-CN" sz="1800" dirty="0"/>
              <a:t>1</a:t>
            </a:r>
          </a:p>
          <a:p>
            <a:pPr marL="1200150" lvl="2" indent="-285750">
              <a:spcBef>
                <a:spcPts val="0"/>
              </a:spcBef>
            </a:pPr>
            <a:r>
              <a:rPr lang="zh-CN" altLang="en-US" sz="1800" dirty="0"/>
              <a:t>当</a:t>
            </a:r>
            <a:r>
              <a:rPr lang="en-US" altLang="zh-CN" sz="1800" dirty="0" err="1"/>
              <a:t>readcount</a:t>
            </a:r>
            <a:r>
              <a:rPr lang="en-US" altLang="zh-CN" sz="1800" dirty="0"/>
              <a:t> </a:t>
            </a:r>
            <a:r>
              <a:rPr lang="zh-CN" altLang="en-US" sz="1800" dirty="0"/>
              <a:t>＝</a:t>
            </a:r>
            <a:r>
              <a:rPr lang="en-US" altLang="zh-CN" sz="1800" dirty="0"/>
              <a:t>1</a:t>
            </a:r>
            <a:r>
              <a:rPr lang="zh-CN" altLang="en-US" sz="1800" dirty="0"/>
              <a:t>表示是第一个读者， 则需要执行</a:t>
            </a:r>
            <a:r>
              <a:rPr lang="en-US" altLang="zh-CN" sz="1800" dirty="0"/>
              <a:t>p</a:t>
            </a:r>
            <a:r>
              <a:rPr lang="zh-CN" altLang="en-US" sz="1800" dirty="0"/>
              <a:t>操作抢占文件；否则表示已有读者在安全的读数据。</a:t>
            </a:r>
          </a:p>
          <a:p>
            <a:pPr marL="1200150" lvl="2" indent="-285750">
              <a:spcBef>
                <a:spcPts val="0"/>
              </a:spcBef>
            </a:pPr>
            <a:r>
              <a:rPr lang="zh-CN" altLang="en-US" sz="1800" dirty="0"/>
              <a:t>走一个读者，</a:t>
            </a:r>
            <a:r>
              <a:rPr lang="en-US" altLang="zh-CN" sz="1800" dirty="0" err="1"/>
              <a:t>readcount</a:t>
            </a:r>
            <a:r>
              <a:rPr lang="zh-CN" altLang="en-US" sz="1800" dirty="0"/>
              <a:t>减</a:t>
            </a:r>
            <a:r>
              <a:rPr lang="en-US" altLang="zh-CN" sz="1800" dirty="0"/>
              <a:t>1</a:t>
            </a:r>
          </a:p>
          <a:p>
            <a:pPr marL="1200150" lvl="2" indent="-285750">
              <a:spcBef>
                <a:spcPts val="0"/>
              </a:spcBef>
            </a:pPr>
            <a:r>
              <a:rPr lang="zh-CN" altLang="en-US" sz="1800" dirty="0"/>
              <a:t>当</a:t>
            </a:r>
            <a:r>
              <a:rPr lang="en-US" altLang="zh-CN" sz="1800" dirty="0" err="1"/>
              <a:t>readcount</a:t>
            </a:r>
            <a:r>
              <a:rPr lang="en-US" altLang="zh-CN" sz="1800" dirty="0"/>
              <a:t> </a:t>
            </a:r>
            <a:r>
              <a:rPr lang="zh-CN" altLang="en-US" sz="1800" dirty="0"/>
              <a:t>＝</a:t>
            </a:r>
            <a:r>
              <a:rPr lang="en-US" altLang="zh-CN" sz="1800" dirty="0"/>
              <a:t>0</a:t>
            </a:r>
            <a:r>
              <a:rPr lang="zh-CN" altLang="en-US" sz="1800" dirty="0"/>
              <a:t>表示是最后一个读者，则需要</a:t>
            </a:r>
            <a:r>
              <a:rPr lang="en-US" altLang="zh-CN" sz="1800" dirty="0"/>
              <a:t>v</a:t>
            </a:r>
            <a:r>
              <a:rPr lang="zh-CN" altLang="en-US" sz="1800" dirty="0"/>
              <a:t>操作释放资源；否则表示还有读者在读数据。</a:t>
            </a:r>
          </a:p>
          <a:p>
            <a:pPr marL="742950" lvl="1" indent="-285750">
              <a:buFont typeface="Wingdings" panose="05000000000000000000" pitchFamily="2" charset="2"/>
              <a:buChar char="l"/>
            </a:pPr>
            <a:r>
              <a:rPr lang="en-US" altLang="zh-CN" sz="2000" dirty="0" err="1"/>
              <a:t>readcount</a:t>
            </a:r>
            <a:r>
              <a:rPr lang="zh-CN" altLang="en-US" sz="2000" dirty="0"/>
              <a:t> 为</a:t>
            </a:r>
            <a:r>
              <a:rPr lang="zh-CN" altLang="zh-CN" sz="2000" dirty="0"/>
              <a:t>多个读者</a:t>
            </a:r>
            <a:r>
              <a:rPr lang="zh-CN" altLang="en-US" sz="2000" dirty="0"/>
              <a:t>共享的变量，是临界资源。用</a:t>
            </a:r>
            <a:r>
              <a:rPr lang="zh-CN" altLang="en-US" sz="2000" dirty="0">
                <a:solidFill>
                  <a:srgbClr val="FF0000"/>
                </a:solidFill>
              </a:rPr>
              <a:t>互斥信号量</a:t>
            </a:r>
            <a:r>
              <a:rPr lang="en-US" altLang="zh-CN" sz="2000" dirty="0">
                <a:solidFill>
                  <a:srgbClr val="FF0000"/>
                </a:solidFill>
              </a:rPr>
              <a:t>mutex</a:t>
            </a:r>
            <a:r>
              <a:rPr lang="zh-CN" altLang="en-US" sz="2000" dirty="0"/>
              <a:t>控制, </a:t>
            </a:r>
            <a:r>
              <a:rPr lang="en-US" altLang="zh-CN" sz="2000" dirty="0"/>
              <a:t>mutex</a:t>
            </a:r>
            <a:r>
              <a:rPr lang="zh-CN" altLang="en-US" sz="2000" dirty="0"/>
              <a:t>初值是1。</a:t>
            </a:r>
          </a:p>
        </p:txBody>
      </p:sp>
    </p:spTree>
    <p:extLst>
      <p:ext uri="{BB962C8B-B14F-4D97-AF65-F5344CB8AC3E}">
        <p14:creationId xmlns:p14="http://schemas.microsoft.com/office/powerpoint/2010/main" val="2967592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5"/>
          <p:cNvSpPr>
            <a:spLocks noGrp="1" noChangeArrowheads="1"/>
          </p:cNvSpPr>
          <p:nvPr>
            <p:ph type="title"/>
          </p:nvPr>
        </p:nvSpPr>
        <p:spPr/>
        <p:txBody>
          <a:bodyPr/>
          <a:lstStyle/>
          <a:p>
            <a:r>
              <a:rPr lang="en-US" altLang="zh-CN" dirty="0"/>
              <a:t>2.3.6</a:t>
            </a:r>
            <a:r>
              <a:rPr lang="zh-CN" altLang="en-US" dirty="0"/>
              <a:t>、经典的进程同步问题</a:t>
            </a:r>
            <a:endParaRPr lang="zh-CN" altLang="en-US" b="1" dirty="0">
              <a:latin typeface="宋体" panose="02010600030101010101" pitchFamily="2" charset="-122"/>
              <a:ea typeface="宋体" panose="02010600030101010101" pitchFamily="2" charset="-122"/>
            </a:endParaRPr>
          </a:p>
        </p:txBody>
      </p:sp>
      <p:sp>
        <p:nvSpPr>
          <p:cNvPr id="186371" name="Rectangle 3"/>
          <p:cNvSpPr>
            <a:spLocks noGrp="1" noChangeArrowheads="1"/>
          </p:cNvSpPr>
          <p:nvPr>
            <p:ph idx="1"/>
          </p:nvPr>
        </p:nvSpPr>
        <p:spPr>
          <a:xfrm>
            <a:off x="933383" y="1714256"/>
            <a:ext cx="4082249" cy="4505181"/>
          </a:xfrm>
        </p:spPr>
        <p:style>
          <a:lnRef idx="2">
            <a:schemeClr val="accent1"/>
          </a:lnRef>
          <a:fillRef idx="1">
            <a:schemeClr val="lt1"/>
          </a:fillRef>
          <a:effectRef idx="0">
            <a:schemeClr val="accent1"/>
          </a:effectRef>
          <a:fontRef idx="minor">
            <a:schemeClr val="dk1"/>
          </a:fontRef>
        </p:style>
        <p:txBody>
          <a:bodyPr>
            <a:normAutofit lnSpcReduction="10000"/>
          </a:bodyPr>
          <a:lstStyle/>
          <a:p>
            <a:pPr eaLnBrk="1" hangingPunct="1">
              <a:lnSpc>
                <a:spcPct val="80000"/>
              </a:lnSpc>
              <a:buFontTx/>
              <a:buNone/>
            </a:pPr>
            <a:r>
              <a:rPr lang="zh-CN" altLang="en-US" sz="2000" dirty="0"/>
              <a:t>读者进程：</a:t>
            </a:r>
          </a:p>
          <a:p>
            <a:pPr eaLnBrk="1" hangingPunct="1">
              <a:lnSpc>
                <a:spcPct val="80000"/>
              </a:lnSpc>
              <a:spcBef>
                <a:spcPct val="15000"/>
              </a:spcBef>
              <a:buFontTx/>
              <a:buNone/>
            </a:pPr>
            <a:r>
              <a:rPr kumimoji="1" lang="en-US" altLang="zh-CN" sz="2400" dirty="0">
                <a:solidFill>
                  <a:srgbClr val="FF0000"/>
                </a:solidFill>
                <a:latin typeface="Tahoma" panose="020B0604030504040204" pitchFamily="34" charset="0"/>
                <a:ea typeface="楷体_GB2312" pitchFamily="49" charset="-122"/>
              </a:rPr>
              <a:t>   wait (mutex);</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err="1">
                <a:latin typeface="Tahoma" panose="020B0604030504040204" pitchFamily="34" charset="0"/>
                <a:ea typeface="楷体_GB2312" pitchFamily="49" charset="-122"/>
              </a:rPr>
              <a:t>readcount</a:t>
            </a:r>
            <a:r>
              <a:rPr kumimoji="1" lang="en-US" altLang="zh-CN" sz="2400" dirty="0">
                <a:latin typeface="Tahoma" panose="020B0604030504040204" pitchFamily="34" charset="0"/>
                <a:ea typeface="楷体_GB2312" pitchFamily="49" charset="-122"/>
              </a:rPr>
              <a:t>++;	</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if (</a:t>
            </a:r>
            <a:r>
              <a:rPr kumimoji="1" lang="en-US" altLang="zh-CN" sz="2400" dirty="0" err="1">
                <a:latin typeface="Tahoma" panose="020B0604030504040204" pitchFamily="34" charset="0"/>
                <a:ea typeface="楷体_GB2312" pitchFamily="49" charset="-122"/>
              </a:rPr>
              <a:t>readcount</a:t>
            </a:r>
            <a:r>
              <a:rPr kumimoji="1" lang="en-US" altLang="zh-CN" sz="2400" dirty="0">
                <a:latin typeface="Tahoma" panose="020B0604030504040204" pitchFamily="34" charset="0"/>
                <a:ea typeface="楷体_GB2312" pitchFamily="49" charset="-122"/>
              </a:rPr>
              <a:t> == 1)</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chemeClr val="accent2"/>
                </a:solidFill>
                <a:latin typeface="Tahoma" panose="020B0604030504040204" pitchFamily="34" charset="0"/>
                <a:ea typeface="楷体_GB2312" pitchFamily="49" charset="-122"/>
              </a:rPr>
              <a:t>wait(</a:t>
            </a:r>
            <a:r>
              <a:rPr kumimoji="1" lang="en-US" altLang="zh-CN" sz="2400" dirty="0" err="1">
                <a:solidFill>
                  <a:schemeClr val="accent2"/>
                </a:solidFill>
                <a:latin typeface="Tahoma" panose="020B0604030504040204" pitchFamily="34" charset="0"/>
                <a:ea typeface="楷体_GB2312" pitchFamily="49" charset="-122"/>
              </a:rPr>
              <a:t>wrt</a:t>
            </a:r>
            <a:r>
              <a:rPr kumimoji="1" lang="en-US" altLang="zh-CN" sz="2400" dirty="0">
                <a:solidFill>
                  <a:schemeClr val="accent2"/>
                </a:solidFill>
                <a:latin typeface="Tahoma" panose="020B0604030504040204" pitchFamily="34" charset="0"/>
                <a:ea typeface="楷体_GB2312" pitchFamily="49" charset="-122"/>
              </a:rPr>
              <a:t>);</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rgbClr val="FF0000"/>
                </a:solidFill>
                <a:latin typeface="Tahoma" panose="020B0604030504040204" pitchFamily="34" charset="0"/>
                <a:ea typeface="楷体_GB2312" pitchFamily="49" charset="-122"/>
              </a:rPr>
              <a:t>signal (mutex);</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latin typeface="Helvetica" panose="020B0604020202020204" pitchFamily="34" charset="0"/>
                <a:ea typeface="楷体_GB2312" pitchFamily="49" charset="-122"/>
              </a:rPr>
              <a:t>…</a:t>
            </a:r>
            <a:endParaRPr kumimoji="1" lang="en-US" altLang="zh-CN" sz="2400" dirty="0">
              <a:latin typeface="Tahoma" panose="020B0604030504040204" pitchFamily="34" charset="0"/>
              <a:ea typeface="楷体_GB2312" pitchFamily="49" charset="-122"/>
            </a:endParaRP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reading is performed</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latin typeface="Helvetica" panose="020B0604020202020204" pitchFamily="34" charset="0"/>
                <a:ea typeface="楷体_GB2312" pitchFamily="49" charset="-122"/>
              </a:rPr>
              <a:t>…</a:t>
            </a:r>
            <a:endParaRPr kumimoji="1" lang="en-US" altLang="zh-CN" sz="2400" dirty="0">
              <a:latin typeface="Tahoma" panose="020B0604030504040204" pitchFamily="34" charset="0"/>
              <a:ea typeface="楷体_GB2312" pitchFamily="49" charset="-122"/>
            </a:endParaRP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rgbClr val="FF0000"/>
                </a:solidFill>
                <a:latin typeface="Tahoma" panose="020B0604030504040204" pitchFamily="34" charset="0"/>
                <a:ea typeface="楷体_GB2312" pitchFamily="49" charset="-122"/>
              </a:rPr>
              <a:t>wait (mutex);</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err="1">
                <a:latin typeface="Tahoma" panose="020B0604030504040204" pitchFamily="34" charset="0"/>
                <a:ea typeface="楷体_GB2312" pitchFamily="49" charset="-122"/>
              </a:rPr>
              <a:t>readcount</a:t>
            </a:r>
            <a:r>
              <a:rPr kumimoji="1" lang="en-US" altLang="zh-CN" sz="2400" dirty="0">
                <a:latin typeface="Tahoma" panose="020B0604030504040204" pitchFamily="34" charset="0"/>
                <a:ea typeface="楷体_GB2312" pitchFamily="49" charset="-122"/>
              </a:rPr>
              <a:t>--;</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if (</a:t>
            </a:r>
            <a:r>
              <a:rPr kumimoji="1" lang="en-US" altLang="zh-CN" sz="2400" dirty="0" err="1">
                <a:latin typeface="Tahoma" panose="020B0604030504040204" pitchFamily="34" charset="0"/>
                <a:ea typeface="楷体_GB2312" pitchFamily="49" charset="-122"/>
              </a:rPr>
              <a:t>readcount</a:t>
            </a:r>
            <a:r>
              <a:rPr kumimoji="1" lang="en-US" altLang="zh-CN" sz="2400" dirty="0">
                <a:latin typeface="Tahoma" panose="020B0604030504040204" pitchFamily="34" charset="0"/>
                <a:ea typeface="楷体_GB2312" pitchFamily="49" charset="-122"/>
              </a:rPr>
              <a:t> == 0)</a:t>
            </a:r>
          </a:p>
          <a:p>
            <a:pPr eaLnBrk="1" hangingPunct="1">
              <a:lnSpc>
                <a:spcPct val="80000"/>
              </a:lnSpc>
              <a:spcBef>
                <a:spcPct val="1500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chemeClr val="accent2"/>
                </a:solidFill>
                <a:latin typeface="Tahoma" panose="020B0604030504040204" pitchFamily="34" charset="0"/>
                <a:ea typeface="楷体_GB2312" pitchFamily="49" charset="-122"/>
              </a:rPr>
              <a:t>signal (</a:t>
            </a:r>
            <a:r>
              <a:rPr kumimoji="1" lang="en-US" altLang="zh-CN" sz="2400" dirty="0" err="1">
                <a:solidFill>
                  <a:schemeClr val="accent2"/>
                </a:solidFill>
                <a:latin typeface="Tahoma" panose="020B0604030504040204" pitchFamily="34" charset="0"/>
                <a:ea typeface="楷体_GB2312" pitchFamily="49" charset="-122"/>
              </a:rPr>
              <a:t>wrt</a:t>
            </a:r>
            <a:r>
              <a:rPr kumimoji="1" lang="en-US" altLang="zh-CN" sz="2400" dirty="0">
                <a:solidFill>
                  <a:schemeClr val="accent2"/>
                </a:solidFill>
                <a:latin typeface="Tahoma" panose="020B0604030504040204" pitchFamily="34" charset="0"/>
                <a:ea typeface="楷体_GB2312" pitchFamily="49" charset="-122"/>
              </a:rPr>
              <a:t>);</a:t>
            </a:r>
          </a:p>
          <a:p>
            <a:pPr eaLnBrk="1" hangingPunct="1">
              <a:lnSpc>
                <a:spcPct val="80000"/>
              </a:lnSpc>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rgbClr val="FF0000"/>
                </a:solidFill>
                <a:latin typeface="Tahoma" panose="020B0604030504040204" pitchFamily="34" charset="0"/>
                <a:ea typeface="楷体_GB2312" pitchFamily="49" charset="-122"/>
              </a:rPr>
              <a:t>signal (mutex):</a:t>
            </a:r>
            <a:endParaRPr kumimoji="1" lang="zh-CN" altLang="en-US" sz="2400" dirty="0">
              <a:solidFill>
                <a:srgbClr val="FF0000"/>
              </a:solidFill>
              <a:latin typeface="Tahoma" panose="020B0604030504040204" pitchFamily="34" charset="0"/>
              <a:ea typeface="楷体_GB2312" pitchFamily="49" charset="-122"/>
            </a:endParaRPr>
          </a:p>
        </p:txBody>
      </p:sp>
      <p:sp>
        <p:nvSpPr>
          <p:cNvPr id="186372" name="Text Box 4"/>
          <p:cNvSpPr txBox="1">
            <a:spLocks noChangeArrowheads="1"/>
          </p:cNvSpPr>
          <p:nvPr/>
        </p:nvSpPr>
        <p:spPr bwMode="auto">
          <a:xfrm>
            <a:off x="6618409" y="1714256"/>
            <a:ext cx="3790950" cy="4401205"/>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zh-CN" altLang="en-US" sz="2000" dirty="0">
                <a:latin typeface="Tahoma" panose="020B0604030504040204" pitchFamily="34" charset="0"/>
                <a:ea typeface="楷体_GB2312" pitchFamily="49" charset="-122"/>
              </a:rPr>
              <a:t>写者进程：</a:t>
            </a:r>
            <a:r>
              <a:rPr lang="zh-CN" altLang="en-US"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rgbClr val="FF3300"/>
                </a:solidFill>
                <a:latin typeface="Tahoma" panose="020B0604030504040204" pitchFamily="34" charset="0"/>
                <a:ea typeface="楷体_GB2312" pitchFamily="49" charset="-122"/>
              </a:rPr>
              <a:t>wait(</a:t>
            </a:r>
            <a:r>
              <a:rPr kumimoji="1" lang="en-US" altLang="zh-CN" sz="2400" dirty="0" err="1">
                <a:solidFill>
                  <a:srgbClr val="FF3300"/>
                </a:solidFill>
                <a:latin typeface="Tahoma" panose="020B0604030504040204" pitchFamily="34" charset="0"/>
                <a:ea typeface="楷体_GB2312" pitchFamily="49" charset="-122"/>
              </a:rPr>
              <a:t>wrt</a:t>
            </a:r>
            <a:r>
              <a:rPr kumimoji="1" lang="en-US" altLang="zh-CN" sz="2400" dirty="0">
                <a:solidFill>
                  <a:srgbClr val="FF3300"/>
                </a:solidFill>
                <a:latin typeface="Tahoma" panose="020B0604030504040204" pitchFamily="34" charset="0"/>
                <a:ea typeface="楷体_GB2312" pitchFamily="49" charset="-122"/>
              </a:rPr>
              <a:t>);</a:t>
            </a:r>
          </a:p>
          <a:p>
            <a:pPr eaLnBrk="1" hangingPunct="1">
              <a:spcBef>
                <a:spcPct val="0"/>
              </a:spcBef>
              <a:buFontTx/>
              <a:buNone/>
            </a:pPr>
            <a:r>
              <a:rPr kumimoji="1" lang="en-US" altLang="zh-CN" sz="2400" dirty="0">
                <a:latin typeface="Tahoma" panose="020B0604030504040204" pitchFamily="34" charset="0"/>
                <a:ea typeface="楷体_GB2312" pitchFamily="49" charset="-122"/>
              </a:rPr>
              <a:t>	</a:t>
            </a:r>
            <a:r>
              <a:rPr kumimoji="1" lang="en-US" altLang="zh-CN" sz="2400" dirty="0">
                <a:latin typeface="Helvetica" panose="020B0604020202020204" pitchFamily="34" charset="0"/>
                <a:ea typeface="楷体_GB2312" pitchFamily="49" charset="-122"/>
              </a:rPr>
              <a:t>…</a:t>
            </a:r>
            <a:endParaRPr kumimoji="1" lang="en-US" altLang="zh-CN" sz="2400" dirty="0">
              <a:latin typeface="Tahoma" panose="020B0604030504040204" pitchFamily="34" charset="0"/>
              <a:ea typeface="楷体_GB2312" pitchFamily="49" charset="-122"/>
            </a:endParaRPr>
          </a:p>
          <a:p>
            <a:pPr eaLnBrk="1" hangingPunct="1">
              <a:spcBef>
                <a:spcPct val="0"/>
              </a:spcBef>
              <a:buFontTx/>
              <a:buNone/>
            </a:pPr>
            <a:r>
              <a:rPr kumimoji="1" lang="en-US" altLang="zh-CN" sz="2000" dirty="0">
                <a:latin typeface="Tahoma" panose="020B0604030504040204" pitchFamily="34" charset="0"/>
                <a:ea typeface="楷体_GB2312" pitchFamily="49" charset="-122"/>
              </a:rPr>
              <a:t>     writing is performed</a:t>
            </a:r>
          </a:p>
          <a:p>
            <a:pPr eaLnBrk="1" hangingPunct="1">
              <a:spcBef>
                <a:spcPct val="0"/>
              </a:spcBef>
              <a:buFontTx/>
              <a:buNone/>
            </a:pPr>
            <a:r>
              <a:rPr kumimoji="1" lang="en-US" altLang="zh-CN" sz="2400" dirty="0">
                <a:latin typeface="Tahoma" panose="020B0604030504040204" pitchFamily="34" charset="0"/>
                <a:ea typeface="楷体_GB2312" pitchFamily="49" charset="-122"/>
              </a:rPr>
              <a:t>	</a:t>
            </a:r>
            <a:r>
              <a:rPr kumimoji="1" lang="en-US" altLang="zh-CN" sz="2400" dirty="0">
                <a:latin typeface="Helvetica" panose="020B0604020202020204" pitchFamily="34" charset="0"/>
                <a:ea typeface="楷体_GB2312" pitchFamily="49" charset="-122"/>
              </a:rPr>
              <a:t>…</a:t>
            </a:r>
            <a:endParaRPr kumimoji="1" lang="en-US" altLang="zh-CN" sz="2400" dirty="0">
              <a:latin typeface="Tahoma" panose="020B0604030504040204" pitchFamily="34" charset="0"/>
              <a:ea typeface="楷体_GB2312" pitchFamily="49" charset="-122"/>
            </a:endParaRPr>
          </a:p>
          <a:p>
            <a:pPr eaLnBrk="1" hangingPunct="1">
              <a:spcBef>
                <a:spcPct val="0"/>
              </a:spcBef>
              <a:buFontTx/>
              <a:buNone/>
            </a:pPr>
            <a:r>
              <a:rPr kumimoji="1" lang="en-US" altLang="zh-CN" sz="2400" dirty="0">
                <a:latin typeface="Tahoma" panose="020B0604030504040204" pitchFamily="34" charset="0"/>
                <a:ea typeface="楷体_GB2312" pitchFamily="49" charset="-122"/>
              </a:rPr>
              <a:t>  </a:t>
            </a:r>
            <a:r>
              <a:rPr kumimoji="1" lang="en-US" altLang="zh-CN" sz="2400" dirty="0">
                <a:solidFill>
                  <a:srgbClr val="FF3300"/>
                </a:solidFill>
                <a:latin typeface="Tahoma" panose="020B0604030504040204" pitchFamily="34" charset="0"/>
                <a:ea typeface="楷体_GB2312" pitchFamily="49" charset="-122"/>
              </a:rPr>
              <a:t>signal(</a:t>
            </a:r>
            <a:r>
              <a:rPr kumimoji="1" lang="en-US" altLang="zh-CN" sz="2400" dirty="0" err="1">
                <a:solidFill>
                  <a:srgbClr val="FF3300"/>
                </a:solidFill>
                <a:latin typeface="Tahoma" panose="020B0604030504040204" pitchFamily="34" charset="0"/>
                <a:ea typeface="楷体_GB2312" pitchFamily="49" charset="-122"/>
              </a:rPr>
              <a:t>wrt</a:t>
            </a:r>
            <a:r>
              <a:rPr kumimoji="1" lang="en-US" altLang="zh-CN" sz="2400" dirty="0">
                <a:solidFill>
                  <a:srgbClr val="FF3300"/>
                </a:solidFill>
                <a:latin typeface="Tahoma" panose="020B0604030504040204" pitchFamily="34" charset="0"/>
                <a:ea typeface="楷体_GB2312" pitchFamily="49" charset="-122"/>
              </a:rPr>
              <a:t>);</a:t>
            </a:r>
          </a:p>
          <a:p>
            <a:pPr eaLnBrk="1" hangingPunct="1">
              <a:spcBef>
                <a:spcPct val="0"/>
              </a:spcBef>
              <a:buFontTx/>
              <a:buNone/>
            </a:pPr>
            <a:endParaRPr kumimoji="1" lang="en-US" altLang="zh-CN" dirty="0">
              <a:solidFill>
                <a:srgbClr val="FF3300"/>
              </a:solidFill>
              <a:latin typeface="Tahoma" panose="020B0604030504040204" pitchFamily="34" charset="0"/>
              <a:ea typeface="楷体_GB2312" pitchFamily="49" charset="-122"/>
            </a:endParaRPr>
          </a:p>
          <a:p>
            <a:pPr eaLnBrk="1" hangingPunct="1">
              <a:spcBef>
                <a:spcPct val="0"/>
              </a:spcBef>
              <a:buFontTx/>
              <a:buNone/>
            </a:pPr>
            <a:endParaRPr kumimoji="1" lang="zh-CN" altLang="en-US" dirty="0">
              <a:latin typeface="Tahoma" panose="020B0604030504040204" pitchFamily="34" charset="0"/>
              <a:ea typeface="楷体_GB2312" pitchFamily="49" charset="-122"/>
            </a:endParaRPr>
          </a:p>
          <a:p>
            <a:pPr eaLnBrk="1" hangingPunct="1">
              <a:spcBef>
                <a:spcPct val="0"/>
              </a:spcBef>
              <a:buFontTx/>
              <a:buNone/>
            </a:pPr>
            <a:endParaRPr kumimoji="1" lang="zh-CN" altLang="en-US" dirty="0">
              <a:latin typeface="Tahoma" panose="020B0604030504040204" pitchFamily="34" charset="0"/>
              <a:ea typeface="楷体_GB2312" pitchFamily="49" charset="-122"/>
            </a:endParaRPr>
          </a:p>
          <a:p>
            <a:pPr eaLnBrk="1" hangingPunct="1">
              <a:spcBef>
                <a:spcPct val="0"/>
              </a:spcBef>
              <a:buFontTx/>
              <a:buNone/>
            </a:pPr>
            <a:endParaRPr kumimoji="1" lang="zh-CN" altLang="en-US" dirty="0">
              <a:latin typeface="Tahoma" panose="020B0604030504040204" pitchFamily="34" charset="0"/>
              <a:ea typeface="楷体_GB2312" pitchFamily="49" charset="-122"/>
            </a:endParaRPr>
          </a:p>
          <a:p>
            <a:pPr eaLnBrk="1" hangingPunct="1">
              <a:spcBef>
                <a:spcPct val="0"/>
              </a:spcBef>
              <a:buFontTx/>
              <a:buNone/>
            </a:pPr>
            <a:endParaRPr kumimoji="1" lang="zh-CN" altLang="en-US" dirty="0">
              <a:latin typeface="Tahoma" panose="020B0604030504040204" pitchFamily="34" charset="0"/>
              <a:ea typeface="楷体_GB2312" pitchFamily="49" charset="-122"/>
            </a:endParaRPr>
          </a:p>
        </p:txBody>
      </p:sp>
      <p:sp>
        <p:nvSpPr>
          <p:cNvPr id="3" name="矩形 2"/>
          <p:cNvSpPr/>
          <p:nvPr/>
        </p:nvSpPr>
        <p:spPr>
          <a:xfrm>
            <a:off x="429581" y="1269608"/>
            <a:ext cx="5089855" cy="369332"/>
          </a:xfrm>
          <a:prstGeom prst="rect">
            <a:avLst/>
          </a:prstGeom>
        </p:spPr>
        <p:txBody>
          <a:bodyPr wrap="square">
            <a:spAutoFit/>
          </a:bodyPr>
          <a:lstStyle/>
          <a:p>
            <a:r>
              <a:rPr lang="zh-CN" altLang="en-US" b="1" dirty="0">
                <a:latin typeface="宋体" panose="02010600030101010101" pitchFamily="2" charset="-122"/>
                <a:ea typeface="宋体" panose="02010600030101010101" pitchFamily="2" charset="-122"/>
              </a:rPr>
              <a:t>读者-写者问题(</a:t>
            </a:r>
            <a:r>
              <a:rPr lang="en-US" altLang="zh-CN" b="1" dirty="0">
                <a:latin typeface="宋体" panose="02010600030101010101" pitchFamily="2" charset="-122"/>
                <a:ea typeface="宋体" panose="02010600030101010101" pitchFamily="2" charset="-122"/>
              </a:rPr>
              <a:t>the readers-writers problem)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7" dur="500"/>
                                        <p:tgtEl>
                                          <p:spTgt spid="18637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6371">
                                            <p:txEl>
                                              <p:pRg st="12" end="12"/>
                                            </p:txEl>
                                          </p:spTgt>
                                        </p:tgtEl>
                                        <p:attrNameLst>
                                          <p:attrName>style.visibility</p:attrName>
                                        </p:attrNameLst>
                                      </p:cBhvr>
                                      <p:to>
                                        <p:strVal val="visible"/>
                                      </p:to>
                                    </p:set>
                                    <p:animEffect transition="in" filter="blinds(horizontal)">
                                      <p:cBhvr>
                                        <p:cTn id="10" dur="500"/>
                                        <p:tgtEl>
                                          <p:spTgt spid="186371">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6372">
                                            <p:txEl>
                                              <p:pRg st="1" end="1"/>
                                            </p:txEl>
                                          </p:spTgt>
                                        </p:tgtEl>
                                        <p:attrNameLst>
                                          <p:attrName>style.visibility</p:attrName>
                                        </p:attrNameLst>
                                      </p:cBhvr>
                                      <p:to>
                                        <p:strVal val="visible"/>
                                      </p:to>
                                    </p:set>
                                    <p:animEffect transition="in" filter="blinds(horizontal)">
                                      <p:cBhvr>
                                        <p:cTn id="15" dur="500"/>
                                        <p:tgtEl>
                                          <p:spTgt spid="186372">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6372">
                                            <p:txEl>
                                              <p:pRg st="5" end="5"/>
                                            </p:txEl>
                                          </p:spTgt>
                                        </p:tgtEl>
                                        <p:attrNameLst>
                                          <p:attrName>style.visibility</p:attrName>
                                        </p:attrNameLst>
                                      </p:cBhvr>
                                      <p:to>
                                        <p:strVal val="visible"/>
                                      </p:to>
                                    </p:set>
                                    <p:animEffect transition="in" filter="blinds(horizontal)">
                                      <p:cBhvr>
                                        <p:cTn id="18" dur="500"/>
                                        <p:tgtEl>
                                          <p:spTgt spid="18637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23" dur="500"/>
                                        <p:tgtEl>
                                          <p:spTgt spid="186371">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26" dur="500"/>
                                        <p:tgtEl>
                                          <p:spTgt spid="18637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6371">
                                            <p:txEl>
                                              <p:pRg st="10" end="10"/>
                                            </p:txEl>
                                          </p:spTgt>
                                        </p:tgtEl>
                                        <p:attrNameLst>
                                          <p:attrName>style.visibility</p:attrName>
                                        </p:attrNameLst>
                                      </p:cBhvr>
                                      <p:to>
                                        <p:strVal val="visible"/>
                                      </p:to>
                                    </p:set>
                                    <p:animEffect transition="in" filter="blinds(horizontal)">
                                      <p:cBhvr>
                                        <p:cTn id="31" dur="500"/>
                                        <p:tgtEl>
                                          <p:spTgt spid="186371">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6371">
                                            <p:txEl>
                                              <p:pRg st="11" end="11"/>
                                            </p:txEl>
                                          </p:spTgt>
                                        </p:tgtEl>
                                        <p:attrNameLst>
                                          <p:attrName>style.visibility</p:attrName>
                                        </p:attrNameLst>
                                      </p:cBhvr>
                                      <p:to>
                                        <p:strVal val="visible"/>
                                      </p:to>
                                    </p:set>
                                    <p:animEffect transition="in" filter="blinds(horizontal)">
                                      <p:cBhvr>
                                        <p:cTn id="34" dur="500"/>
                                        <p:tgtEl>
                                          <p:spTgt spid="18637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86371">
                                            <p:txEl>
                                              <p:pRg st="1" end="1"/>
                                            </p:txEl>
                                          </p:spTgt>
                                        </p:tgtEl>
                                        <p:attrNameLst>
                                          <p:attrName>style.visibility</p:attrName>
                                        </p:attrNameLst>
                                      </p:cBhvr>
                                      <p:to>
                                        <p:strVal val="visible"/>
                                      </p:to>
                                    </p:set>
                                    <p:animEffect transition="in" filter="blinds(horizontal)">
                                      <p:cBhvr>
                                        <p:cTn id="39" dur="500"/>
                                        <p:tgtEl>
                                          <p:spTgt spid="186371">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42" dur="500"/>
                                        <p:tgtEl>
                                          <p:spTgt spid="18637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6371">
                                            <p:txEl>
                                              <p:pRg st="9" end="9"/>
                                            </p:txEl>
                                          </p:spTgt>
                                        </p:tgtEl>
                                        <p:attrNameLst>
                                          <p:attrName>style.visibility</p:attrName>
                                        </p:attrNameLst>
                                      </p:cBhvr>
                                      <p:to>
                                        <p:strVal val="visible"/>
                                      </p:to>
                                    </p:set>
                                    <p:animEffect transition="in" filter="blinds(horizontal)">
                                      <p:cBhvr>
                                        <p:cTn id="47" dur="500"/>
                                        <p:tgtEl>
                                          <p:spTgt spid="186371">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86371">
                                            <p:txEl>
                                              <p:pRg st="13" end="13"/>
                                            </p:txEl>
                                          </p:spTgt>
                                        </p:tgtEl>
                                        <p:attrNameLst>
                                          <p:attrName>style.visibility</p:attrName>
                                        </p:attrNameLst>
                                      </p:cBhvr>
                                      <p:to>
                                        <p:strVal val="visible"/>
                                      </p:to>
                                    </p:set>
                                    <p:animEffect transition="in" filter="blinds(horizontal)">
                                      <p:cBhvr>
                                        <p:cTn id="50" dur="500"/>
                                        <p:tgtEl>
                                          <p:spTgt spid="1863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lstStyle/>
          <a:p>
            <a:r>
              <a:rPr lang="en-US" altLang="zh-CN" dirty="0"/>
              <a:t>2.3.6</a:t>
            </a:r>
            <a:r>
              <a:rPr lang="zh-CN" altLang="en-US" dirty="0"/>
              <a:t>、经典的进程同步问题</a:t>
            </a:r>
          </a:p>
        </p:txBody>
      </p:sp>
      <p:sp>
        <p:nvSpPr>
          <p:cNvPr id="122882" name="Rectangle 2"/>
          <p:cNvSpPr>
            <a:spLocks noGrp="1" noChangeArrowheads="1"/>
          </p:cNvSpPr>
          <p:nvPr>
            <p:ph idx="1"/>
          </p:nvPr>
        </p:nvSpPr>
        <p:spPr/>
        <p:txBody>
          <a:bodyPr>
            <a:normAutofit fontScale="85000" lnSpcReduction="20000"/>
          </a:bodyPr>
          <a:lstStyle/>
          <a:p>
            <a:pPr algn="just"/>
            <a:r>
              <a:rPr lang="zh-CN" altLang="en-US" dirty="0"/>
              <a:t>读者-写者问题(</a:t>
            </a:r>
            <a:r>
              <a:rPr lang="en-US" altLang="zh-CN" dirty="0"/>
              <a:t>the readers-writers problem)</a:t>
            </a:r>
          </a:p>
          <a:p>
            <a:pPr lvl="1" algn="just"/>
            <a:r>
              <a:rPr lang="zh-CN" altLang="en-US" dirty="0"/>
              <a:t>写者优先：</a:t>
            </a:r>
          </a:p>
          <a:p>
            <a:pPr lvl="2" algn="just"/>
            <a:r>
              <a:rPr lang="zh-CN" altLang="en-US" sz="2100" dirty="0"/>
              <a:t>当一个写进程声明想写时，不允许新的读进程访问该数据区。</a:t>
            </a:r>
          </a:p>
          <a:p>
            <a:pPr lvl="1" algn="just"/>
            <a:r>
              <a:rPr lang="zh-CN" altLang="en-US" dirty="0"/>
              <a:t>解决方案：</a:t>
            </a:r>
          </a:p>
          <a:p>
            <a:pPr lvl="2" algn="just"/>
            <a:r>
              <a:rPr lang="zh-CN" altLang="en-US" sz="2100" dirty="0"/>
              <a:t>增加信号量</a:t>
            </a:r>
            <a:r>
              <a:rPr lang="en-US" altLang="zh-CN" sz="2100" dirty="0"/>
              <a:t>r</a:t>
            </a:r>
            <a:r>
              <a:rPr lang="zh-CN" altLang="en-US" sz="2100" dirty="0"/>
              <a:t>，初值是1：当至少有一个写进程准备访问数据区时，用于禁止所有的读进程。</a:t>
            </a:r>
          </a:p>
          <a:p>
            <a:pPr lvl="2" algn="just"/>
            <a:r>
              <a:rPr lang="zh-CN" altLang="en-US" sz="2100" dirty="0"/>
              <a:t>一个记数器，即整型变量</a:t>
            </a:r>
            <a:r>
              <a:rPr lang="en-US" altLang="zh-CN" sz="2100" dirty="0" err="1"/>
              <a:t>write</a:t>
            </a:r>
            <a:r>
              <a:rPr lang="en-US" altLang="en-US" sz="2100" dirty="0" err="1"/>
              <a:t>count</a:t>
            </a:r>
            <a:r>
              <a:rPr lang="en-US" altLang="zh-CN" sz="2100" dirty="0"/>
              <a:t>，</a:t>
            </a:r>
            <a:r>
              <a:rPr lang="zh-CN" altLang="en-US" sz="2100" dirty="0"/>
              <a:t>记录写者数，初值是0。</a:t>
            </a:r>
          </a:p>
          <a:p>
            <a:pPr lvl="2" algn="just"/>
            <a:r>
              <a:rPr lang="en-US" altLang="zh-CN" sz="2100" dirty="0" err="1"/>
              <a:t>write</a:t>
            </a:r>
            <a:r>
              <a:rPr lang="en-US" altLang="en-US" sz="2100" dirty="0" err="1"/>
              <a:t>count</a:t>
            </a:r>
            <a:r>
              <a:rPr lang="zh-CN" altLang="en-US" sz="2100" dirty="0"/>
              <a:t>为</a:t>
            </a:r>
            <a:r>
              <a:rPr lang="zh-CN" altLang="zh-CN" sz="2100" dirty="0"/>
              <a:t>多个</a:t>
            </a:r>
            <a:r>
              <a:rPr lang="zh-CN" altLang="en-US" sz="2100" dirty="0"/>
              <a:t>写</a:t>
            </a:r>
            <a:r>
              <a:rPr lang="zh-CN" altLang="zh-CN" sz="2100" dirty="0"/>
              <a:t>者</a:t>
            </a:r>
            <a:r>
              <a:rPr lang="zh-CN" altLang="en-US" sz="2100" dirty="0"/>
              <a:t>共享的变量，是临界资源。用互斥信号量</a:t>
            </a:r>
            <a:r>
              <a:rPr lang="en-US" altLang="zh-CN" sz="2100" dirty="0"/>
              <a:t>mutex2</a:t>
            </a:r>
            <a:r>
              <a:rPr lang="zh-CN" altLang="en-US" sz="2100" dirty="0"/>
              <a:t>控制, </a:t>
            </a:r>
            <a:r>
              <a:rPr lang="en-US" altLang="zh-CN" sz="2100" dirty="0"/>
              <a:t>mutex2</a:t>
            </a:r>
            <a:r>
              <a:rPr lang="zh-CN" altLang="en-US" sz="2100" dirty="0"/>
              <a:t>初值是1。</a:t>
            </a:r>
          </a:p>
          <a:p>
            <a:pPr lvl="2" algn="just"/>
            <a:r>
              <a:rPr lang="zh-CN" altLang="en-US" sz="2100" dirty="0"/>
              <a:t>增加</a:t>
            </a:r>
            <a:r>
              <a:rPr lang="en-US" altLang="zh-CN" sz="2100" dirty="0"/>
              <a:t>mutex3</a:t>
            </a:r>
            <a:r>
              <a:rPr lang="zh-CN" altLang="en-US" sz="2100" dirty="0"/>
              <a:t>，初值是</a:t>
            </a:r>
            <a:r>
              <a:rPr lang="en-US" altLang="zh-CN" sz="2100" dirty="0"/>
              <a:t>1</a:t>
            </a:r>
            <a:r>
              <a:rPr lang="zh-CN" altLang="en-US" sz="2100" dirty="0"/>
              <a:t>：在</a:t>
            </a:r>
            <a:r>
              <a:rPr lang="en-US" altLang="zh-CN" sz="2100" dirty="0"/>
              <a:t>r</a:t>
            </a:r>
            <a:r>
              <a:rPr lang="zh-CN" altLang="en-US" sz="2100" dirty="0"/>
              <a:t>上不允许建造长队列，否则写进程将不能跳过这个队列，因此，只允许一个读进程在</a:t>
            </a:r>
            <a:r>
              <a:rPr lang="en-US" altLang="zh-CN" sz="2100" dirty="0"/>
              <a:t>r</a:t>
            </a:r>
            <a:r>
              <a:rPr lang="zh-CN" altLang="en-US" sz="2100" dirty="0"/>
              <a:t>上排队，而所有其他读进程在等待</a:t>
            </a:r>
            <a:r>
              <a:rPr lang="en-US" altLang="zh-CN" sz="2100" dirty="0"/>
              <a:t>r</a:t>
            </a:r>
            <a:r>
              <a:rPr lang="zh-CN" altLang="en-US" sz="2100" dirty="0"/>
              <a:t>之前，在信号量</a:t>
            </a:r>
            <a:r>
              <a:rPr lang="en-US" altLang="zh-CN" sz="2100" dirty="0"/>
              <a:t>mutex3</a:t>
            </a:r>
            <a:r>
              <a:rPr lang="zh-CN" altLang="en-US" sz="2100" dirty="0"/>
              <a:t>上排队。</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altLang="zh-CN" dirty="0"/>
              <a:t>2.3.6</a:t>
            </a:r>
            <a:r>
              <a:rPr lang="zh-CN" altLang="en-US" dirty="0"/>
              <a:t>、经典的进程同步问题</a:t>
            </a:r>
            <a:endParaRPr lang="zh-CN" altLang="en-US" b="1" dirty="0">
              <a:latin typeface="宋体" panose="02010600030101010101" pitchFamily="2" charset="-122"/>
              <a:ea typeface="宋体" panose="02010600030101010101" pitchFamily="2" charset="-122"/>
            </a:endParaRPr>
          </a:p>
        </p:txBody>
      </p:sp>
      <p:sp>
        <p:nvSpPr>
          <p:cNvPr id="566274" name="Rectangle 2"/>
          <p:cNvSpPr>
            <a:spLocks noGrp="1" noChangeArrowheads="1"/>
          </p:cNvSpPr>
          <p:nvPr>
            <p:ph idx="1"/>
          </p:nvPr>
        </p:nvSpPr>
        <p:spPr>
          <a:xfrm>
            <a:off x="838200" y="1926848"/>
            <a:ext cx="4909457" cy="4505181"/>
          </a:xfrm>
        </p:spPr>
        <p:style>
          <a:lnRef idx="2">
            <a:schemeClr val="accent1"/>
          </a:lnRef>
          <a:fillRef idx="1">
            <a:schemeClr val="lt1"/>
          </a:fillRef>
          <a:effectRef idx="0">
            <a:schemeClr val="accent1"/>
          </a:effectRef>
          <a:fontRef idx="minor">
            <a:schemeClr val="dk1"/>
          </a:fontRef>
        </p:style>
        <p:txBody>
          <a:bodyPr>
            <a:noAutofit/>
          </a:bodyPr>
          <a:lstStyle/>
          <a:p>
            <a:pPr eaLnBrk="1" hangingPunct="1">
              <a:lnSpc>
                <a:spcPct val="100000"/>
              </a:lnSpc>
              <a:spcBef>
                <a:spcPts val="600"/>
              </a:spcBef>
              <a:buFontTx/>
              <a:buNone/>
            </a:pPr>
            <a:r>
              <a:rPr lang="zh-CN" altLang="en-US" sz="1600" dirty="0">
                <a:latin typeface="Times New Roman" panose="02020603050405020304" charset="0"/>
              </a:rPr>
              <a:t>读者进程：</a:t>
            </a:r>
          </a:p>
          <a:p>
            <a:pPr eaLnBrk="1" hangingPunct="1">
              <a:lnSpc>
                <a:spcPct val="100000"/>
              </a:lnSpc>
              <a:spcBef>
                <a:spcPts val="600"/>
              </a:spcBef>
              <a:buFontTx/>
              <a:buNone/>
            </a:pPr>
            <a:r>
              <a:rPr kumimoji="1" lang="en-US" altLang="zh-CN" sz="1600" dirty="0">
                <a:solidFill>
                  <a:srgbClr val="0000FF"/>
                </a:solidFill>
                <a:latin typeface="Times New Roman" panose="02020603050405020304" charset="0"/>
              </a:rPr>
              <a:t>P(mutex 3);</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a:solidFill>
                  <a:srgbClr val="FF3300"/>
                </a:solidFill>
                <a:latin typeface="Times New Roman" panose="02020603050405020304" charset="0"/>
              </a:rPr>
              <a:t>P(r);</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a:solidFill>
                  <a:srgbClr val="FF6600"/>
                </a:solidFill>
                <a:latin typeface="Times New Roman" panose="02020603050405020304" charset="0"/>
              </a:rPr>
              <a:t>P(mutex 1);</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+ 1;</a:t>
            </a:r>
          </a:p>
          <a:p>
            <a:pPr eaLnBrk="1" hangingPunct="1">
              <a:lnSpc>
                <a:spcPct val="100000"/>
              </a:lnSpc>
              <a:spcBef>
                <a:spcPts val="600"/>
              </a:spcBef>
              <a:buFontTx/>
              <a:buNone/>
            </a:pPr>
            <a:r>
              <a:rPr kumimoji="1" lang="en-US" altLang="zh-CN" sz="1600" dirty="0">
                <a:latin typeface="Times New Roman" panose="02020603050405020304" charset="0"/>
              </a:rPr>
              <a:t>         if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1 then P(w);</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a:solidFill>
                  <a:srgbClr val="FF6600"/>
                </a:solidFill>
                <a:latin typeface="Times New Roman" panose="02020603050405020304" charset="0"/>
              </a:rPr>
              <a:t>V(mutex 1);</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a:solidFill>
                  <a:srgbClr val="FF3300"/>
                </a:solidFill>
                <a:latin typeface="Times New Roman" panose="02020603050405020304" charset="0"/>
              </a:rPr>
              <a:t>V(r);</a:t>
            </a:r>
          </a:p>
          <a:p>
            <a:pPr eaLnBrk="1" hangingPunct="1">
              <a:lnSpc>
                <a:spcPct val="100000"/>
              </a:lnSpc>
              <a:spcBef>
                <a:spcPts val="600"/>
              </a:spcBef>
              <a:buFontTx/>
              <a:buNone/>
            </a:pPr>
            <a:r>
              <a:rPr kumimoji="1" lang="en-US" altLang="zh-CN" sz="1600" dirty="0">
                <a:solidFill>
                  <a:srgbClr val="0000FF"/>
                </a:solidFill>
                <a:latin typeface="Times New Roman" panose="02020603050405020304" charset="0"/>
              </a:rPr>
              <a:t>V(mutex 3);</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a:solidFill>
                  <a:srgbClr val="00CC00"/>
                </a:solidFill>
                <a:latin typeface="Times New Roman" panose="02020603050405020304" charset="0"/>
              </a:rPr>
              <a:t>reading is done</a:t>
            </a:r>
          </a:p>
          <a:p>
            <a:pPr eaLnBrk="1" hangingPunct="1">
              <a:lnSpc>
                <a:spcPct val="100000"/>
              </a:lnSpc>
              <a:spcBef>
                <a:spcPts val="600"/>
              </a:spcBef>
              <a:buFontTx/>
              <a:buNone/>
            </a:pPr>
            <a:r>
              <a:rPr kumimoji="1" lang="en-US" altLang="zh-CN" sz="1600" dirty="0">
                <a:solidFill>
                  <a:srgbClr val="0000FF"/>
                </a:solidFill>
                <a:latin typeface="Times New Roman" panose="02020603050405020304" charset="0"/>
              </a:rPr>
              <a:t>P(mutex 1);</a:t>
            </a:r>
          </a:p>
          <a:p>
            <a:pPr eaLnBrk="1" hangingPunct="1">
              <a:lnSpc>
                <a:spcPct val="100000"/>
              </a:lnSpc>
              <a:spcBef>
                <a:spcPts val="600"/>
              </a:spcBef>
              <a:buFontTx/>
              <a:buNone/>
            </a:pPr>
            <a:r>
              <a:rPr kumimoji="1" lang="en-US" altLang="zh-CN" sz="1600" dirty="0">
                <a:latin typeface="Times New Roman" panose="02020603050405020304" charset="0"/>
              </a:rPr>
              <a:t>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- 1;</a:t>
            </a:r>
          </a:p>
          <a:p>
            <a:pPr eaLnBrk="1" hangingPunct="1">
              <a:lnSpc>
                <a:spcPct val="100000"/>
              </a:lnSpc>
              <a:spcBef>
                <a:spcPts val="600"/>
              </a:spcBef>
              <a:buFontTx/>
              <a:buNone/>
            </a:pPr>
            <a:r>
              <a:rPr kumimoji="1" lang="en-US" altLang="zh-CN" sz="1600" dirty="0">
                <a:latin typeface="Times New Roman" panose="02020603050405020304" charset="0"/>
              </a:rPr>
              <a:t>    if </a:t>
            </a:r>
            <a:r>
              <a:rPr kumimoji="1" lang="en-US" altLang="zh-CN" sz="1600" dirty="0" err="1">
                <a:latin typeface="Times New Roman" panose="02020603050405020304" charset="0"/>
              </a:rPr>
              <a:t>readcount</a:t>
            </a:r>
            <a:r>
              <a:rPr kumimoji="1" lang="en-US" altLang="zh-CN" sz="1600" dirty="0">
                <a:latin typeface="Times New Roman" panose="02020603050405020304" charset="0"/>
              </a:rPr>
              <a:t> = 0 then V(w);</a:t>
            </a:r>
          </a:p>
          <a:p>
            <a:pPr eaLnBrk="1" hangingPunct="1">
              <a:lnSpc>
                <a:spcPct val="100000"/>
              </a:lnSpc>
              <a:spcBef>
                <a:spcPts val="600"/>
              </a:spcBef>
              <a:buFontTx/>
              <a:buNone/>
            </a:pPr>
            <a:r>
              <a:rPr kumimoji="1" lang="en-US" altLang="zh-CN" sz="1600" dirty="0">
                <a:solidFill>
                  <a:srgbClr val="0000FF"/>
                </a:solidFill>
                <a:latin typeface="Times New Roman" panose="02020603050405020304" charset="0"/>
              </a:rPr>
              <a:t>V(mutex 1);</a:t>
            </a:r>
            <a:endParaRPr kumimoji="1" lang="zh-CN" altLang="en-US" sz="1600" dirty="0">
              <a:solidFill>
                <a:srgbClr val="0000FF"/>
              </a:solidFill>
              <a:latin typeface="Times New Roman" panose="02020603050405020304" charset="0"/>
            </a:endParaRPr>
          </a:p>
        </p:txBody>
      </p:sp>
      <p:sp>
        <p:nvSpPr>
          <p:cNvPr id="123907" name="Text Box 3"/>
          <p:cNvSpPr txBox="1">
            <a:spLocks noChangeArrowheads="1"/>
          </p:cNvSpPr>
          <p:nvPr/>
        </p:nvSpPr>
        <p:spPr bwMode="auto">
          <a:xfrm>
            <a:off x="5963745" y="1937809"/>
            <a:ext cx="4105275" cy="4062651"/>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800" dirty="0"/>
              <a:t>写者进程：</a:t>
            </a:r>
            <a:r>
              <a:rPr lang="zh-CN" altLang="en-US" sz="2400" dirty="0">
                <a:latin typeface="Tahoma" panose="020B0604030504040204" pitchFamily="34" charset="0"/>
              </a:rPr>
              <a:t>     </a:t>
            </a:r>
          </a:p>
          <a:p>
            <a:pPr eaLnBrk="1" hangingPunct="1">
              <a:buFontTx/>
              <a:buNone/>
            </a:pPr>
            <a:r>
              <a:rPr kumimoji="1" lang="en-US" altLang="zh-CN" sz="1800" dirty="0">
                <a:solidFill>
                  <a:srgbClr val="0000FF"/>
                </a:solidFill>
                <a:latin typeface="Arial" panose="020B0604020202020204" pitchFamily="34" charset="0"/>
              </a:rPr>
              <a:t>P(mutex 2);</a:t>
            </a:r>
          </a:p>
          <a:p>
            <a:pPr eaLnBrk="1" hangingPunct="1">
              <a:buFontTx/>
              <a:buNone/>
            </a:pPr>
            <a:r>
              <a:rPr kumimoji="1" lang="en-US" altLang="zh-CN" sz="1800" dirty="0"/>
              <a:t> </a:t>
            </a:r>
            <a:r>
              <a:rPr kumimoji="1" lang="en-US" altLang="zh-CN" sz="1800" dirty="0">
                <a:latin typeface="Arial" panose="020B0604020202020204" pitchFamily="34" charset="0"/>
              </a:rPr>
              <a:t> </a:t>
            </a:r>
            <a:r>
              <a:rPr kumimoji="1" lang="en-US" altLang="zh-CN" sz="1800" dirty="0"/>
              <a:t>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+ 1;</a:t>
            </a:r>
          </a:p>
          <a:p>
            <a:pPr eaLnBrk="1" hangingPunct="1">
              <a:buFontTx/>
              <a:buNone/>
            </a:pPr>
            <a:r>
              <a:rPr kumimoji="1" lang="en-US" altLang="zh-CN" sz="1800" dirty="0"/>
              <a:t> </a:t>
            </a:r>
            <a:r>
              <a:rPr kumimoji="1" lang="en-US" altLang="zh-CN" sz="1800" dirty="0">
                <a:latin typeface="Arial" panose="020B0604020202020204" pitchFamily="34" charset="0"/>
              </a:rPr>
              <a:t> </a:t>
            </a:r>
            <a:r>
              <a:rPr kumimoji="1" lang="en-US" altLang="zh-CN" sz="1800" dirty="0"/>
              <a:t>  </a:t>
            </a:r>
            <a:r>
              <a:rPr kumimoji="1" lang="en-US" altLang="zh-CN" sz="1800" dirty="0">
                <a:latin typeface="Arial" panose="020B0604020202020204" pitchFamily="34" charset="0"/>
              </a:rPr>
              <a:t>if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1 then </a:t>
            </a:r>
            <a:r>
              <a:rPr kumimoji="1" lang="en-US" altLang="zh-CN" sz="1800" dirty="0">
                <a:solidFill>
                  <a:srgbClr val="FF0000"/>
                </a:solidFill>
                <a:latin typeface="Arial" panose="020B0604020202020204" pitchFamily="34" charset="0"/>
              </a:rPr>
              <a:t>P(r);</a:t>
            </a:r>
          </a:p>
          <a:p>
            <a:pPr eaLnBrk="1" hangingPunct="1">
              <a:buFontTx/>
              <a:buNone/>
            </a:pPr>
            <a:r>
              <a:rPr kumimoji="1" lang="en-US" altLang="zh-CN" sz="1800" dirty="0">
                <a:solidFill>
                  <a:srgbClr val="0000FF"/>
                </a:solidFill>
                <a:latin typeface="Arial" panose="020B0604020202020204" pitchFamily="34" charset="0"/>
              </a:rPr>
              <a:t>V(mutex 2);</a:t>
            </a:r>
          </a:p>
          <a:p>
            <a:pPr eaLnBrk="1" hangingPunct="1">
              <a:buFontTx/>
              <a:buNone/>
            </a:pPr>
            <a:r>
              <a:rPr kumimoji="1" lang="en-US" altLang="zh-CN" sz="1800" dirty="0">
                <a:solidFill>
                  <a:srgbClr val="FF00FF"/>
                </a:solidFill>
                <a:latin typeface="Arial" panose="020B0604020202020204" pitchFamily="34" charset="0"/>
              </a:rPr>
              <a:t>P(w);</a:t>
            </a:r>
          </a:p>
          <a:p>
            <a:pPr eaLnBrk="1" hangingPunct="1">
              <a:buFontTx/>
              <a:buNone/>
            </a:pPr>
            <a:r>
              <a:rPr kumimoji="1" lang="en-US" altLang="zh-CN" sz="1800" dirty="0"/>
              <a:t> </a:t>
            </a:r>
            <a:r>
              <a:rPr kumimoji="1" lang="en-US" altLang="zh-CN" sz="1800" dirty="0">
                <a:latin typeface="Arial" panose="020B0604020202020204" pitchFamily="34" charset="0"/>
              </a:rPr>
              <a:t> </a:t>
            </a:r>
            <a:r>
              <a:rPr kumimoji="1" lang="en-US" altLang="zh-CN" sz="1800" dirty="0"/>
              <a:t> </a:t>
            </a:r>
            <a:r>
              <a:rPr kumimoji="1" lang="en-US" altLang="zh-CN" sz="1800" dirty="0">
                <a:latin typeface="Arial" panose="020B0604020202020204" pitchFamily="34" charset="0"/>
              </a:rPr>
              <a:t> </a:t>
            </a:r>
            <a:r>
              <a:rPr kumimoji="1" lang="en-US" altLang="zh-CN" sz="1800" dirty="0">
                <a:solidFill>
                  <a:srgbClr val="00CC00"/>
                </a:solidFill>
                <a:latin typeface="Arial" panose="020B0604020202020204" pitchFamily="34" charset="0"/>
              </a:rPr>
              <a:t>writing is performed</a:t>
            </a:r>
          </a:p>
          <a:p>
            <a:pPr eaLnBrk="1" hangingPunct="1">
              <a:buFontTx/>
              <a:buNone/>
            </a:pPr>
            <a:r>
              <a:rPr kumimoji="1" lang="en-US" altLang="zh-CN" sz="1800" dirty="0">
                <a:solidFill>
                  <a:srgbClr val="FF00FF"/>
                </a:solidFill>
                <a:latin typeface="Arial" panose="020B0604020202020204" pitchFamily="34" charset="0"/>
              </a:rPr>
              <a:t>V(w);</a:t>
            </a:r>
            <a:br>
              <a:rPr kumimoji="1" lang="en-US" altLang="zh-CN" sz="1800" dirty="0">
                <a:solidFill>
                  <a:srgbClr val="FF00FF"/>
                </a:solidFill>
                <a:latin typeface="Arial" panose="020B0604020202020204" pitchFamily="34" charset="0"/>
              </a:rPr>
            </a:br>
            <a:r>
              <a:rPr kumimoji="1" lang="en-US" altLang="zh-CN" sz="1800" dirty="0">
                <a:solidFill>
                  <a:srgbClr val="0000FF"/>
                </a:solidFill>
                <a:latin typeface="Arial" panose="020B0604020202020204" pitchFamily="34" charset="0"/>
              </a:rPr>
              <a:t>P(mutex 2);</a:t>
            </a:r>
          </a:p>
          <a:p>
            <a:pPr eaLnBrk="1" hangingPunct="1">
              <a:buFontTx/>
              <a:buNone/>
            </a:pPr>
            <a:r>
              <a:rPr kumimoji="1" lang="en-US" altLang="zh-CN" sz="1800" dirty="0"/>
              <a:t> </a:t>
            </a:r>
            <a:r>
              <a:rPr kumimoji="1" lang="en-US" altLang="zh-CN" sz="1800" dirty="0">
                <a:latin typeface="Arial" panose="020B0604020202020204" pitchFamily="34" charset="0"/>
              </a:rPr>
              <a:t> </a:t>
            </a:r>
            <a:r>
              <a:rPr kumimoji="1" lang="en-US" altLang="zh-CN" sz="1800" dirty="0"/>
              <a:t> </a:t>
            </a:r>
            <a:r>
              <a:rPr kumimoji="1" lang="en-US" altLang="zh-CN" sz="1800" dirty="0">
                <a:latin typeface="Arial" panose="020B0604020202020204" pitchFamily="34" charset="0"/>
              </a:rPr>
              <a:t>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- 1;</a:t>
            </a:r>
          </a:p>
          <a:p>
            <a:pPr eaLnBrk="1" hangingPunct="1">
              <a:buFontTx/>
              <a:buNone/>
            </a:pPr>
            <a:r>
              <a:rPr kumimoji="1" lang="en-US" altLang="zh-CN" sz="1800" dirty="0"/>
              <a:t> </a:t>
            </a:r>
            <a:r>
              <a:rPr kumimoji="1" lang="en-US" altLang="zh-CN" sz="1800" dirty="0">
                <a:latin typeface="Arial" panose="020B0604020202020204" pitchFamily="34" charset="0"/>
              </a:rPr>
              <a:t> </a:t>
            </a:r>
            <a:r>
              <a:rPr kumimoji="1" lang="en-US" altLang="zh-CN" sz="1800" dirty="0"/>
              <a:t> </a:t>
            </a:r>
            <a:r>
              <a:rPr kumimoji="1" lang="en-US" altLang="zh-CN" sz="1800" dirty="0">
                <a:latin typeface="Arial" panose="020B0604020202020204" pitchFamily="34" charset="0"/>
              </a:rPr>
              <a:t> if </a:t>
            </a:r>
            <a:r>
              <a:rPr kumimoji="1" lang="en-US" altLang="zh-CN" sz="1800" dirty="0" err="1">
                <a:latin typeface="Arial" panose="020B0604020202020204" pitchFamily="34" charset="0"/>
              </a:rPr>
              <a:t>writecount</a:t>
            </a:r>
            <a:r>
              <a:rPr kumimoji="1" lang="en-US" altLang="zh-CN" sz="1800" dirty="0">
                <a:latin typeface="Arial" panose="020B0604020202020204" pitchFamily="34" charset="0"/>
              </a:rPr>
              <a:t> = 0 then </a:t>
            </a:r>
            <a:r>
              <a:rPr kumimoji="1" lang="en-US" altLang="zh-CN" sz="1800" dirty="0">
                <a:solidFill>
                  <a:srgbClr val="FF0000"/>
                </a:solidFill>
                <a:latin typeface="Arial" panose="020B0604020202020204" pitchFamily="34" charset="0"/>
              </a:rPr>
              <a:t>V(r);</a:t>
            </a:r>
          </a:p>
          <a:p>
            <a:pPr eaLnBrk="1" hangingPunct="1">
              <a:buFontTx/>
              <a:buNone/>
            </a:pPr>
            <a:r>
              <a:rPr kumimoji="1" lang="en-US" altLang="zh-CN" sz="1800" dirty="0">
                <a:solidFill>
                  <a:srgbClr val="0000FF"/>
                </a:solidFill>
                <a:latin typeface="Arial" panose="020B0604020202020204" pitchFamily="34" charset="0"/>
              </a:rPr>
              <a:t>V(mutex 2);</a:t>
            </a:r>
            <a:r>
              <a:rPr kumimoji="1" lang="en-US" altLang="zh-CN" sz="1800" dirty="0">
                <a:solidFill>
                  <a:srgbClr val="00CC00"/>
                </a:solidFill>
                <a:latin typeface="Arial" panose="020B0604020202020204" pitchFamily="34" charset="0"/>
              </a:rPr>
              <a:t> </a:t>
            </a:r>
            <a:endParaRPr kumimoji="1" lang="zh-CN" altLang="en-US" sz="2400" dirty="0">
              <a:solidFill>
                <a:srgbClr val="00CC00"/>
              </a:solidFill>
              <a:latin typeface="Tahoma" panose="020B0604030504040204" pitchFamily="34" charset="0"/>
              <a:ea typeface="楷体_GB2312" pitchFamily="49" charset="-122"/>
            </a:endParaRPr>
          </a:p>
        </p:txBody>
      </p:sp>
      <p:sp>
        <p:nvSpPr>
          <p:cNvPr id="123909" name="Rectangle 5"/>
          <p:cNvSpPr>
            <a:spLocks noChangeArrowheads="1"/>
          </p:cNvSpPr>
          <p:nvPr/>
        </p:nvSpPr>
        <p:spPr bwMode="auto">
          <a:xfrm>
            <a:off x="2095613" y="1127597"/>
            <a:ext cx="7304087" cy="688975"/>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lIns="0" tIns="25392" rIns="0" bIns="25392"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Arial" panose="020B0604020202020204" pitchFamily="34" charset="0"/>
              </a:rPr>
              <a:t>int </a:t>
            </a:r>
            <a:r>
              <a:rPr kumimoji="1" lang="en-US" altLang="zh-CN" sz="2000" dirty="0" err="1">
                <a:latin typeface="Arial" panose="020B0604020202020204" pitchFamily="34" charset="0"/>
              </a:rPr>
              <a:t>readcount</a:t>
            </a:r>
            <a:r>
              <a:rPr kumimoji="1" lang="en-US" altLang="zh-CN" sz="2000" dirty="0">
                <a:latin typeface="Arial" panose="020B0604020202020204" pitchFamily="34" charset="0"/>
              </a:rPr>
              <a:t>=0, </a:t>
            </a:r>
            <a:r>
              <a:rPr kumimoji="1" lang="en-US" altLang="zh-CN" sz="2000" dirty="0" err="1">
                <a:latin typeface="Arial" panose="020B0604020202020204" pitchFamily="34" charset="0"/>
              </a:rPr>
              <a:t>writecount</a:t>
            </a:r>
            <a:r>
              <a:rPr kumimoji="1" lang="en-US" altLang="zh-CN" sz="2000" dirty="0">
                <a:latin typeface="Arial" panose="020B0604020202020204" pitchFamily="34" charset="0"/>
              </a:rPr>
              <a:t>=0; </a:t>
            </a:r>
          </a:p>
          <a:p>
            <a:pPr eaLnBrk="1" hangingPunct="1">
              <a:spcBef>
                <a:spcPct val="0"/>
              </a:spcBef>
              <a:buFontTx/>
              <a:buNone/>
            </a:pPr>
            <a:r>
              <a:rPr kumimoji="1" lang="en-US" altLang="zh-CN" sz="2000" dirty="0">
                <a:latin typeface="Arial" panose="020B0604020202020204" pitchFamily="34" charset="0"/>
              </a:rPr>
              <a:t>semaphore mutex1=1, mutex2</a:t>
            </a:r>
            <a:r>
              <a:rPr kumimoji="1" lang="en-US" altLang="zh-CN" sz="1800" dirty="0">
                <a:latin typeface="Arial" panose="020B0604020202020204" pitchFamily="34" charset="0"/>
              </a:rPr>
              <a:t>=1</a:t>
            </a:r>
            <a:r>
              <a:rPr kumimoji="1" lang="en-US" altLang="zh-CN" sz="2000" dirty="0">
                <a:latin typeface="Arial" panose="020B0604020202020204" pitchFamily="34" charset="0"/>
              </a:rPr>
              <a:t>, mutex3</a:t>
            </a:r>
            <a:r>
              <a:rPr kumimoji="1" lang="en-US" altLang="zh-CN" sz="1800" dirty="0">
                <a:latin typeface="Arial" panose="020B0604020202020204" pitchFamily="34" charset="0"/>
              </a:rPr>
              <a:t>=1</a:t>
            </a:r>
            <a:r>
              <a:rPr kumimoji="1" lang="en-US" altLang="zh-CN" sz="2000" dirty="0">
                <a:latin typeface="Arial" panose="020B0604020202020204" pitchFamily="34" charset="0"/>
              </a:rPr>
              <a:t>, w</a:t>
            </a:r>
            <a:r>
              <a:rPr kumimoji="1" lang="en-US" altLang="zh-CN" sz="1800" dirty="0">
                <a:latin typeface="Arial" panose="020B0604020202020204" pitchFamily="34" charset="0"/>
              </a:rPr>
              <a:t>=1</a:t>
            </a:r>
            <a:r>
              <a:rPr kumimoji="1" lang="en-US" altLang="zh-CN" sz="2000" dirty="0">
                <a:latin typeface="Arial" panose="020B0604020202020204" pitchFamily="34" charset="0"/>
              </a:rPr>
              <a:t>, r</a:t>
            </a:r>
            <a:r>
              <a:rPr kumimoji="1" lang="en-US" altLang="zh-CN" sz="1800" dirty="0">
                <a:latin typeface="Arial" panose="020B0604020202020204" pitchFamily="34" charset="0"/>
              </a:rPr>
              <a:t>=1</a:t>
            </a:r>
            <a:r>
              <a:rPr kumimoji="1" lang="en-US" altLang="zh-CN" sz="2000" dirty="0">
                <a:latin typeface="Arial" panose="020B0604020202020204" pitchFamily="34" charset="0"/>
              </a:rPr>
              <a:t> ; </a:t>
            </a:r>
          </a:p>
        </p:txBody>
      </p:sp>
      <p:sp>
        <p:nvSpPr>
          <p:cNvPr id="2" name="矩形 1">
            <a:extLst>
              <a:ext uri="{FF2B5EF4-FFF2-40B4-BE49-F238E27FC236}">
                <a16:creationId xmlns:a16="http://schemas.microsoft.com/office/drawing/2014/main" id="{45E56ECB-DE6C-4CD9-A62E-1BCD1B0B8F12}"/>
              </a:ext>
            </a:extLst>
          </p:cNvPr>
          <p:cNvSpPr/>
          <p:nvPr/>
        </p:nvSpPr>
        <p:spPr>
          <a:xfrm>
            <a:off x="6309994" y="6000460"/>
            <a:ext cx="5724644" cy="830997"/>
          </a:xfrm>
          <a:prstGeom prst="rect">
            <a:avLst/>
          </a:prstGeom>
          <a:noFill/>
        </p:spPr>
        <p:txBody>
          <a:bodyPr wrap="none" lIns="91440" tIns="45720" rIns="91440" bIns="45720">
            <a:spAutoFit/>
          </a:bodyPr>
          <a:lstStyle/>
          <a:p>
            <a:pPr algn="ctr"/>
            <a:r>
              <a:rPr lang="zh-CN" altLang="en-US" sz="48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如何做到读写公平？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66274">
                                            <p:txEl>
                                              <p:pRg st="13" end="13"/>
                                            </p:txEl>
                                          </p:spTgt>
                                        </p:tgtEl>
                                        <p:attrNameLst>
                                          <p:attrName>style.visibility</p:attrName>
                                        </p:attrNameLst>
                                      </p:cBhvr>
                                      <p:to>
                                        <p:strVal val="visible"/>
                                      </p:to>
                                    </p:set>
                                    <p:animEffect transition="in" filter="blinds(horizontal)">
                                      <p:cBhvr>
                                        <p:cTn id="7" dur="500"/>
                                        <p:tgtEl>
                                          <p:spTgt spid="566274">
                                            <p:txEl>
                                              <p:pRg st="13"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6274">
                                            <p:txEl>
                                              <p:pRg st="1" end="1"/>
                                            </p:txEl>
                                          </p:spTgt>
                                        </p:tgtEl>
                                        <p:attrNameLst>
                                          <p:attrName>style.visibility</p:attrName>
                                        </p:attrNameLst>
                                      </p:cBhvr>
                                      <p:to>
                                        <p:strVal val="visible"/>
                                      </p:to>
                                    </p:set>
                                    <p:animEffect transition="in" filter="blinds(horizontal)">
                                      <p:cBhvr>
                                        <p:cTn id="10" dur="500"/>
                                        <p:tgtEl>
                                          <p:spTgt spid="56627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6274">
                                            <p:txEl>
                                              <p:pRg st="2" end="2"/>
                                            </p:txEl>
                                          </p:spTgt>
                                        </p:tgtEl>
                                        <p:attrNameLst>
                                          <p:attrName>style.visibility</p:attrName>
                                        </p:attrNameLst>
                                      </p:cBhvr>
                                      <p:to>
                                        <p:strVal val="visible"/>
                                      </p:to>
                                    </p:set>
                                    <p:animEffect transition="in" filter="blinds(horizontal)">
                                      <p:cBhvr>
                                        <p:cTn id="13" dur="500"/>
                                        <p:tgtEl>
                                          <p:spTgt spid="56627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66274">
                                            <p:txEl>
                                              <p:pRg st="3" end="3"/>
                                            </p:txEl>
                                          </p:spTgt>
                                        </p:tgtEl>
                                        <p:attrNameLst>
                                          <p:attrName>style.visibility</p:attrName>
                                        </p:attrNameLst>
                                      </p:cBhvr>
                                      <p:to>
                                        <p:strVal val="visible"/>
                                      </p:to>
                                    </p:set>
                                    <p:animEffect transition="in" filter="blinds(horizontal)">
                                      <p:cBhvr>
                                        <p:cTn id="16" dur="500"/>
                                        <p:tgtEl>
                                          <p:spTgt spid="56627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66274">
                                            <p:txEl>
                                              <p:pRg st="4" end="4"/>
                                            </p:txEl>
                                          </p:spTgt>
                                        </p:tgtEl>
                                        <p:attrNameLst>
                                          <p:attrName>style.visibility</p:attrName>
                                        </p:attrNameLst>
                                      </p:cBhvr>
                                      <p:to>
                                        <p:strVal val="visible"/>
                                      </p:to>
                                    </p:set>
                                    <p:animEffect transition="in" filter="blinds(horizontal)">
                                      <p:cBhvr>
                                        <p:cTn id="19" dur="500"/>
                                        <p:tgtEl>
                                          <p:spTgt spid="56627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66274">
                                            <p:txEl>
                                              <p:pRg st="5" end="5"/>
                                            </p:txEl>
                                          </p:spTgt>
                                        </p:tgtEl>
                                        <p:attrNameLst>
                                          <p:attrName>style.visibility</p:attrName>
                                        </p:attrNameLst>
                                      </p:cBhvr>
                                      <p:to>
                                        <p:strVal val="visible"/>
                                      </p:to>
                                    </p:set>
                                    <p:animEffect transition="in" filter="blinds(horizontal)">
                                      <p:cBhvr>
                                        <p:cTn id="22" dur="500"/>
                                        <p:tgtEl>
                                          <p:spTgt spid="56627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66274">
                                            <p:txEl>
                                              <p:pRg st="6" end="6"/>
                                            </p:txEl>
                                          </p:spTgt>
                                        </p:tgtEl>
                                        <p:attrNameLst>
                                          <p:attrName>style.visibility</p:attrName>
                                        </p:attrNameLst>
                                      </p:cBhvr>
                                      <p:to>
                                        <p:strVal val="visible"/>
                                      </p:to>
                                    </p:set>
                                    <p:animEffect transition="in" filter="blinds(horizontal)">
                                      <p:cBhvr>
                                        <p:cTn id="25" dur="500"/>
                                        <p:tgtEl>
                                          <p:spTgt spid="56627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66274">
                                            <p:txEl>
                                              <p:pRg st="7" end="7"/>
                                            </p:txEl>
                                          </p:spTgt>
                                        </p:tgtEl>
                                        <p:attrNameLst>
                                          <p:attrName>style.visibility</p:attrName>
                                        </p:attrNameLst>
                                      </p:cBhvr>
                                      <p:to>
                                        <p:strVal val="visible"/>
                                      </p:to>
                                    </p:set>
                                    <p:animEffect transition="in" filter="blinds(horizontal)">
                                      <p:cBhvr>
                                        <p:cTn id="28" dur="500"/>
                                        <p:tgtEl>
                                          <p:spTgt spid="56627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66274">
                                            <p:txEl>
                                              <p:pRg st="8" end="8"/>
                                            </p:txEl>
                                          </p:spTgt>
                                        </p:tgtEl>
                                        <p:attrNameLst>
                                          <p:attrName>style.visibility</p:attrName>
                                        </p:attrNameLst>
                                      </p:cBhvr>
                                      <p:to>
                                        <p:strVal val="visible"/>
                                      </p:to>
                                    </p:set>
                                    <p:animEffect transition="in" filter="blinds(horizontal)">
                                      <p:cBhvr>
                                        <p:cTn id="31" dur="500"/>
                                        <p:tgtEl>
                                          <p:spTgt spid="566274">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6274">
                                            <p:txEl>
                                              <p:pRg st="9" end="9"/>
                                            </p:txEl>
                                          </p:spTgt>
                                        </p:tgtEl>
                                        <p:attrNameLst>
                                          <p:attrName>style.visibility</p:attrName>
                                        </p:attrNameLst>
                                      </p:cBhvr>
                                      <p:to>
                                        <p:strVal val="visible"/>
                                      </p:to>
                                    </p:set>
                                    <p:animEffect transition="in" filter="blinds(horizontal)">
                                      <p:cBhvr>
                                        <p:cTn id="34" dur="500"/>
                                        <p:tgtEl>
                                          <p:spTgt spid="566274">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6274">
                                            <p:txEl>
                                              <p:pRg st="10" end="10"/>
                                            </p:txEl>
                                          </p:spTgt>
                                        </p:tgtEl>
                                        <p:attrNameLst>
                                          <p:attrName>style.visibility</p:attrName>
                                        </p:attrNameLst>
                                      </p:cBhvr>
                                      <p:to>
                                        <p:strVal val="visible"/>
                                      </p:to>
                                    </p:set>
                                    <p:animEffect transition="in" filter="blinds(horizontal)">
                                      <p:cBhvr>
                                        <p:cTn id="37" dur="500"/>
                                        <p:tgtEl>
                                          <p:spTgt spid="566274">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6274">
                                            <p:txEl>
                                              <p:pRg st="11" end="11"/>
                                            </p:txEl>
                                          </p:spTgt>
                                        </p:tgtEl>
                                        <p:attrNameLst>
                                          <p:attrName>style.visibility</p:attrName>
                                        </p:attrNameLst>
                                      </p:cBhvr>
                                      <p:to>
                                        <p:strVal val="visible"/>
                                      </p:to>
                                    </p:set>
                                    <p:animEffect transition="in" filter="blinds(horizontal)">
                                      <p:cBhvr>
                                        <p:cTn id="40" dur="500"/>
                                        <p:tgtEl>
                                          <p:spTgt spid="566274">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66274">
                                            <p:txEl>
                                              <p:pRg st="12" end="12"/>
                                            </p:txEl>
                                          </p:spTgt>
                                        </p:tgtEl>
                                        <p:attrNameLst>
                                          <p:attrName>style.visibility</p:attrName>
                                        </p:attrNameLst>
                                      </p:cBhvr>
                                      <p:to>
                                        <p:strVal val="visible"/>
                                      </p:to>
                                    </p:set>
                                    <p:animEffect transition="in" filter="blinds(horizontal)">
                                      <p:cBhvr>
                                        <p:cTn id="43" dur="500"/>
                                        <p:tgtEl>
                                          <p:spTgt spid="56627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normAutofit fontScale="77500" lnSpcReduction="20000"/>
          </a:bodyPr>
          <a:lstStyle/>
          <a:p>
            <a:pPr marL="533400" indent="-533400"/>
            <a:r>
              <a:rPr lang="zh-CN" altLang="en-US" dirty="0">
                <a:solidFill>
                  <a:srgbClr val="0000FF"/>
                </a:solidFill>
              </a:rPr>
              <a:t>进程特征：</a:t>
            </a:r>
            <a:endParaRPr lang="zh-CN" altLang="en-US" dirty="0">
              <a:solidFill>
                <a:srgbClr val="0000FF"/>
              </a:solidFill>
              <a:cs typeface="Arial" panose="020B0604020202020204" pitchFamily="34" charset="0"/>
            </a:endParaRPr>
          </a:p>
          <a:p>
            <a:pPr marL="914400" lvl="1" indent="-457200">
              <a:buFontTx/>
              <a:buAutoNum type="circleNumDbPlain"/>
            </a:pPr>
            <a:r>
              <a:rPr lang="zh-CN" altLang="en-US" dirty="0">
                <a:solidFill>
                  <a:srgbClr val="FF0000"/>
                </a:solidFill>
              </a:rPr>
              <a:t>动态性</a:t>
            </a:r>
            <a:r>
              <a:rPr lang="zh-CN" altLang="en-US" dirty="0"/>
              <a:t>：创建产生，调度执行，受制于资源，撤销消亡。</a:t>
            </a:r>
          </a:p>
          <a:p>
            <a:pPr marL="1371600" lvl="2" indent="-457200"/>
            <a:r>
              <a:rPr lang="zh-CN" altLang="en-US" dirty="0"/>
              <a:t>进程具有动态的地址空间（数量和内容），地址空间上包括：代码、数据、进程控制块（</a:t>
            </a:r>
            <a:r>
              <a:rPr lang="en-US" altLang="zh-CN" dirty="0"/>
              <a:t>PCB</a:t>
            </a:r>
            <a:r>
              <a:rPr lang="zh-CN" altLang="en-US" dirty="0"/>
              <a:t>）</a:t>
            </a:r>
          </a:p>
          <a:p>
            <a:pPr marL="914400" lvl="1" indent="-457200">
              <a:buFontTx/>
              <a:buAutoNum type="circleNumDbPlain"/>
            </a:pPr>
            <a:r>
              <a:rPr lang="zh-CN" altLang="en-US" dirty="0">
                <a:solidFill>
                  <a:srgbClr val="FF0000"/>
                </a:solidFill>
              </a:rPr>
              <a:t>并发性</a:t>
            </a:r>
            <a:r>
              <a:rPr lang="zh-CN" altLang="en-US" dirty="0"/>
              <a:t>：多个进程同时存在于内存，宏观上同时运行。</a:t>
            </a:r>
          </a:p>
          <a:p>
            <a:pPr marL="914400" lvl="1" indent="-457200">
              <a:buFontTx/>
              <a:buAutoNum type="circleNumDbPlain"/>
            </a:pPr>
            <a:r>
              <a:rPr lang="zh-CN" altLang="en-US" dirty="0">
                <a:solidFill>
                  <a:srgbClr val="FF0000"/>
                </a:solidFill>
              </a:rPr>
              <a:t>独立性</a:t>
            </a:r>
            <a:r>
              <a:rPr lang="zh-CN" altLang="en-US" dirty="0"/>
              <a:t>：资源分配的单位。</a:t>
            </a:r>
          </a:p>
          <a:p>
            <a:pPr marL="1371600" lvl="2" indent="-457200"/>
            <a:r>
              <a:rPr lang="zh-CN" altLang="en-US" dirty="0"/>
              <a:t>各进程的地址空间相互独立，除非采用进程间通信手段</a:t>
            </a:r>
          </a:p>
          <a:p>
            <a:pPr marL="914400" lvl="1" indent="-457200">
              <a:buFontTx/>
              <a:buAutoNum type="circleNumDbPlain"/>
            </a:pPr>
            <a:r>
              <a:rPr lang="zh-CN" altLang="en-US" dirty="0">
                <a:solidFill>
                  <a:srgbClr val="FF0000"/>
                </a:solidFill>
              </a:rPr>
              <a:t>异步性</a:t>
            </a:r>
            <a:r>
              <a:rPr lang="zh-CN" altLang="en-US" dirty="0"/>
              <a:t>：进程按各自独立的、不可预知的速度向前推进。</a:t>
            </a:r>
          </a:p>
          <a:p>
            <a:pPr marL="914400" lvl="1" indent="-457200">
              <a:buFontTx/>
              <a:buAutoNum type="circleNumDbPlain"/>
            </a:pPr>
            <a:r>
              <a:rPr lang="zh-CN" altLang="en-US" dirty="0">
                <a:solidFill>
                  <a:srgbClr val="FF0000"/>
                </a:solidFill>
              </a:rPr>
              <a:t>结构化</a:t>
            </a:r>
            <a:r>
              <a:rPr lang="zh-CN" altLang="en-US" dirty="0"/>
              <a:t>：进程实体由代码段，数据段和进程控制块</a:t>
            </a:r>
            <a:r>
              <a:rPr lang="en-US" altLang="zh-CN" dirty="0"/>
              <a:t>(PCB) </a:t>
            </a:r>
            <a:r>
              <a:rPr lang="zh-CN" altLang="en-US" dirty="0"/>
              <a:t>组成。</a:t>
            </a:r>
          </a:p>
          <a:p>
            <a:pPr marL="1371600" lvl="2" indent="-457200"/>
            <a:r>
              <a:rPr lang="zh-CN" altLang="en-US" dirty="0"/>
              <a:t>进程控制块包含在核心区。内存核心段通常存放</a:t>
            </a:r>
            <a:r>
              <a:rPr lang="en-US" altLang="zh-CN" dirty="0"/>
              <a:t>OS</a:t>
            </a:r>
            <a:r>
              <a:rPr lang="zh-CN" altLang="en-US" dirty="0"/>
              <a:t>核心部分，由各个进程共享，包括各进程的</a:t>
            </a:r>
            <a:r>
              <a:rPr lang="en-US" altLang="zh-CN" dirty="0"/>
              <a:t>PCB</a:t>
            </a:r>
            <a:r>
              <a:rPr lang="zh-CN" altLang="en-US" dirty="0"/>
              <a:t>。</a:t>
            </a:r>
          </a:p>
          <a:p>
            <a:pPr marL="1371600" lvl="2" indent="-457200"/>
            <a:r>
              <a:rPr lang="zh-CN" altLang="en-US" dirty="0"/>
              <a:t>程序文件中通常划分为代码段和数据段</a:t>
            </a:r>
          </a:p>
        </p:txBody>
      </p:sp>
      <p:sp>
        <p:nvSpPr>
          <p:cNvPr id="15363" name="Rectangle 5"/>
          <p:cNvSpPr>
            <a:spLocks noGrp="1" noChangeArrowheads="1"/>
          </p:cNvSpPr>
          <p:nvPr>
            <p:ph type="title"/>
          </p:nvPr>
        </p:nvSpPr>
        <p:spPr/>
        <p:txBody>
          <a:bodyPr/>
          <a:lstStyle/>
          <a:p>
            <a:pPr eaLnBrk="1" hangingPunct="1"/>
            <a:r>
              <a:rPr lang="zh-CN" altLang="en-US" b="1" dirty="0"/>
              <a:t>2.</a:t>
            </a:r>
            <a:r>
              <a:rPr lang="en-US" altLang="zh-CN" b="1" dirty="0"/>
              <a:t>1.2  </a:t>
            </a:r>
            <a:r>
              <a:rPr lang="zh-CN" altLang="en-US" b="1" dirty="0"/>
              <a:t>进程的定义与特征</a:t>
            </a:r>
            <a:endParaRPr lang="zh-CN" altLang="en-US" b="1" dirty="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CD82B82-6127-48BC-9C62-6F6F50998B3B}"/>
              </a:ext>
            </a:extLst>
          </p:cNvPr>
          <p:cNvSpPr>
            <a:spLocks noGrp="1" noChangeArrowheads="1"/>
          </p:cNvSpPr>
          <p:nvPr>
            <p:ph type="title"/>
          </p:nvPr>
        </p:nvSpPr>
        <p:spPr/>
        <p:txBody>
          <a:bodyPr/>
          <a:lstStyle/>
          <a:p>
            <a:r>
              <a:rPr lang="en-US" altLang="zh-CN" dirty="0"/>
              <a:t>2.3.6</a:t>
            </a:r>
            <a:r>
              <a:rPr lang="zh-CN" altLang="en-US" dirty="0"/>
              <a:t>、经典的进程同步问题</a:t>
            </a:r>
          </a:p>
        </p:txBody>
      </p:sp>
      <p:sp>
        <p:nvSpPr>
          <p:cNvPr id="124931" name="Rectangle 5">
            <a:extLst>
              <a:ext uri="{FF2B5EF4-FFF2-40B4-BE49-F238E27FC236}">
                <a16:creationId xmlns:a16="http://schemas.microsoft.com/office/drawing/2014/main" id="{D70DCF10-DE64-4CC0-B328-A37A97D83D2D}"/>
              </a:ext>
            </a:extLst>
          </p:cNvPr>
          <p:cNvSpPr>
            <a:spLocks noGrp="1" noChangeArrowheads="1"/>
          </p:cNvSpPr>
          <p:nvPr>
            <p:ph idx="1"/>
          </p:nvPr>
        </p:nvSpPr>
        <p:spPr>
          <a:xfrm>
            <a:off x="838200" y="1671782"/>
            <a:ext cx="5987473" cy="4505181"/>
          </a:xfrm>
        </p:spPr>
        <p:txBody>
          <a:bodyPr>
            <a:normAutofit fontScale="92500"/>
          </a:bodyPr>
          <a:lstStyle/>
          <a:p>
            <a:r>
              <a:rPr lang="zh-CN" altLang="en-US" dirty="0"/>
              <a:t>问题描述：（由</a:t>
            </a:r>
            <a:r>
              <a:rPr lang="en-US" altLang="zh-CN" dirty="0"/>
              <a:t>Dijkstra</a:t>
            </a:r>
            <a:r>
              <a:rPr lang="zh-CN" altLang="en-US" dirty="0"/>
              <a:t>首先提出并解决）</a:t>
            </a:r>
          </a:p>
          <a:p>
            <a:pPr lvl="1"/>
            <a:r>
              <a:rPr lang="zh-CN" altLang="en-US" dirty="0"/>
              <a:t>5个哲学家围绕一张圆桌而坐，桌子上放着5支筷子，每两个哲学家之间放一支；</a:t>
            </a:r>
          </a:p>
          <a:p>
            <a:pPr lvl="1"/>
            <a:r>
              <a:rPr lang="zh-CN" altLang="en-US" dirty="0"/>
              <a:t>哲学家的动作包括思考和进餐：</a:t>
            </a:r>
          </a:p>
          <a:p>
            <a:pPr lvl="2"/>
            <a:r>
              <a:rPr lang="zh-CN" altLang="en-US" dirty="0"/>
              <a:t>进餐时需要同时拿起他左边和右边的两支筷子，</a:t>
            </a:r>
          </a:p>
          <a:p>
            <a:pPr lvl="2"/>
            <a:r>
              <a:rPr lang="zh-CN" altLang="en-US" dirty="0"/>
              <a:t>思考时则同时将两支筷子放回原处。</a:t>
            </a:r>
          </a:p>
        </p:txBody>
      </p:sp>
      <p:pic>
        <p:nvPicPr>
          <p:cNvPr id="124932" name="Picture 7" descr="File:Dining philosophers.png">
            <a:hlinkClick r:id="rId2"/>
            <a:extLst>
              <a:ext uri="{FF2B5EF4-FFF2-40B4-BE49-F238E27FC236}">
                <a16:creationId xmlns:a16="http://schemas.microsoft.com/office/drawing/2014/main" id="{F91B51F2-4AB3-4045-960B-879691774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336" y="1671782"/>
            <a:ext cx="372586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6">
            <a:extLst>
              <a:ext uri="{FF2B5EF4-FFF2-40B4-BE49-F238E27FC236}">
                <a16:creationId xmlns:a16="http://schemas.microsoft.com/office/drawing/2014/main" id="{DC3CD264-81B5-4DEE-99DE-BAF178841E86}"/>
              </a:ext>
            </a:extLst>
          </p:cNvPr>
          <p:cNvSpPr>
            <a:spLocks noGrp="1" noChangeArrowheads="1"/>
          </p:cNvSpPr>
          <p:nvPr>
            <p:ph type="title"/>
          </p:nvPr>
        </p:nvSpPr>
        <p:spPr/>
        <p:txBody>
          <a:bodyPr/>
          <a:lstStyle/>
          <a:p>
            <a:r>
              <a:rPr lang="en-US" altLang="zh-CN"/>
              <a:t>2.3.6</a:t>
            </a:r>
            <a:r>
              <a:rPr lang="zh-CN" altLang="en-US"/>
              <a:t>、经典的进程同步问题</a:t>
            </a:r>
            <a:endParaRPr lang="zh-CN" altLang="en-US" dirty="0"/>
          </a:p>
        </p:txBody>
      </p:sp>
      <p:sp>
        <p:nvSpPr>
          <p:cNvPr id="125954" name="Rectangle 3">
            <a:extLst>
              <a:ext uri="{FF2B5EF4-FFF2-40B4-BE49-F238E27FC236}">
                <a16:creationId xmlns:a16="http://schemas.microsoft.com/office/drawing/2014/main" id="{DCF26E23-77B0-4371-A49D-8D47FEC4D856}"/>
              </a:ext>
            </a:extLst>
          </p:cNvPr>
          <p:cNvSpPr>
            <a:spLocks noGrp="1" noChangeArrowheads="1"/>
          </p:cNvSpPr>
          <p:nvPr>
            <p:ph idx="1"/>
          </p:nvPr>
        </p:nvSpPr>
        <p:spPr/>
        <p:txBody>
          <a:bodyPr/>
          <a:lstStyle/>
          <a:p>
            <a:r>
              <a:rPr lang="zh-CN" altLang="en-US" dirty="0"/>
              <a:t>哲学家逆时针编号</a:t>
            </a:r>
            <a:r>
              <a:rPr lang="en-US" altLang="zh-CN" dirty="0"/>
              <a:t>0-4</a:t>
            </a:r>
            <a:r>
              <a:rPr lang="zh-CN" altLang="en-US" dirty="0"/>
              <a:t>，筷子也相应编号</a:t>
            </a:r>
          </a:p>
          <a:p>
            <a:r>
              <a:rPr lang="zh-CN" altLang="en-US" dirty="0"/>
              <a:t>定义互斥信号量数组</a:t>
            </a:r>
            <a:r>
              <a:rPr lang="en-US" altLang="zh-CN" dirty="0"/>
              <a:t>chopstick[5], </a:t>
            </a:r>
            <a:r>
              <a:rPr lang="zh-CN" altLang="en-US" dirty="0"/>
              <a:t>对应</a:t>
            </a:r>
            <a:r>
              <a:rPr lang="en-US" altLang="zh-CN" dirty="0"/>
              <a:t>5</a:t>
            </a:r>
            <a:r>
              <a:rPr lang="zh-CN" altLang="en-US" dirty="0"/>
              <a:t>支筷子，初值均为</a:t>
            </a:r>
            <a:r>
              <a:rPr lang="en-US" altLang="zh-CN" dirty="0"/>
              <a:t>1</a:t>
            </a:r>
            <a:r>
              <a:rPr lang="zh-CN" altLang="en-US" dirty="0"/>
              <a:t>。</a:t>
            </a:r>
          </a:p>
        </p:txBody>
      </p:sp>
      <p:grpSp>
        <p:nvGrpSpPr>
          <p:cNvPr id="125955" name="Group 15">
            <a:extLst>
              <a:ext uri="{FF2B5EF4-FFF2-40B4-BE49-F238E27FC236}">
                <a16:creationId xmlns:a16="http://schemas.microsoft.com/office/drawing/2014/main" id="{3C11B6D1-1807-4652-B4C5-20DE87D06514}"/>
              </a:ext>
            </a:extLst>
          </p:cNvPr>
          <p:cNvGrpSpPr>
            <a:grpSpLocks/>
          </p:cNvGrpSpPr>
          <p:nvPr/>
        </p:nvGrpSpPr>
        <p:grpSpPr bwMode="auto">
          <a:xfrm>
            <a:off x="4268067" y="3416300"/>
            <a:ext cx="3025775" cy="2760663"/>
            <a:chOff x="1791" y="1797"/>
            <a:chExt cx="1906" cy="1739"/>
          </a:xfrm>
        </p:grpSpPr>
        <p:pic>
          <p:nvPicPr>
            <p:cNvPr id="125957" name="Picture 4">
              <a:extLst>
                <a:ext uri="{FF2B5EF4-FFF2-40B4-BE49-F238E27FC236}">
                  <a16:creationId xmlns:a16="http://schemas.microsoft.com/office/drawing/2014/main" id="{151F878C-3013-47A5-BF4F-D3867E726D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84" t="1529" r="9151" b="710"/>
            <a:stretch>
              <a:fillRect/>
            </a:stretch>
          </p:blipFill>
          <p:spPr bwMode="auto">
            <a:xfrm>
              <a:off x="1791" y="1797"/>
              <a:ext cx="1906" cy="1739"/>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5958" name="Text Box 5">
              <a:extLst>
                <a:ext uri="{FF2B5EF4-FFF2-40B4-BE49-F238E27FC236}">
                  <a16:creationId xmlns:a16="http://schemas.microsoft.com/office/drawing/2014/main" id="{70C3B524-AD03-42E3-866C-CFE9D13B36A4}"/>
                </a:ext>
              </a:extLst>
            </p:cNvPr>
            <p:cNvSpPr txBox="1">
              <a:spLocks noChangeArrowheads="1"/>
            </p:cNvSpPr>
            <p:nvPr/>
          </p:nvSpPr>
          <p:spPr bwMode="auto">
            <a:xfrm>
              <a:off x="2167" y="1797"/>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0</a:t>
              </a:r>
            </a:p>
          </p:txBody>
        </p:sp>
        <p:sp>
          <p:nvSpPr>
            <p:cNvPr id="125959" name="Text Box 6">
              <a:extLst>
                <a:ext uri="{FF2B5EF4-FFF2-40B4-BE49-F238E27FC236}">
                  <a16:creationId xmlns:a16="http://schemas.microsoft.com/office/drawing/2014/main" id="{4E3A7A78-6F31-452E-BCC3-557087417B7D}"/>
                </a:ext>
              </a:extLst>
            </p:cNvPr>
            <p:cNvSpPr txBox="1">
              <a:spLocks noChangeArrowheads="1"/>
            </p:cNvSpPr>
            <p:nvPr/>
          </p:nvSpPr>
          <p:spPr bwMode="auto">
            <a:xfrm>
              <a:off x="1837" y="2659"/>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1</a:t>
              </a:r>
            </a:p>
          </p:txBody>
        </p:sp>
        <p:sp>
          <p:nvSpPr>
            <p:cNvPr id="125960" name="Text Box 7">
              <a:extLst>
                <a:ext uri="{FF2B5EF4-FFF2-40B4-BE49-F238E27FC236}">
                  <a16:creationId xmlns:a16="http://schemas.microsoft.com/office/drawing/2014/main" id="{8C6A52F0-465E-4548-A6FF-82FBDE1E71A4}"/>
                </a:ext>
              </a:extLst>
            </p:cNvPr>
            <p:cNvSpPr txBox="1">
              <a:spLocks noChangeArrowheads="1"/>
            </p:cNvSpPr>
            <p:nvPr/>
          </p:nvSpPr>
          <p:spPr bwMode="auto">
            <a:xfrm>
              <a:off x="2608" y="3203"/>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2</a:t>
              </a:r>
            </a:p>
          </p:txBody>
        </p:sp>
        <p:sp>
          <p:nvSpPr>
            <p:cNvPr id="125961" name="Text Box 8">
              <a:extLst>
                <a:ext uri="{FF2B5EF4-FFF2-40B4-BE49-F238E27FC236}">
                  <a16:creationId xmlns:a16="http://schemas.microsoft.com/office/drawing/2014/main" id="{97447859-6904-4DC2-AE82-065F858F9BE6}"/>
                </a:ext>
              </a:extLst>
            </p:cNvPr>
            <p:cNvSpPr txBox="1">
              <a:spLocks noChangeArrowheads="1"/>
            </p:cNvSpPr>
            <p:nvPr/>
          </p:nvSpPr>
          <p:spPr bwMode="auto">
            <a:xfrm>
              <a:off x="3347" y="2659"/>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3</a:t>
              </a:r>
            </a:p>
          </p:txBody>
        </p:sp>
        <p:sp>
          <p:nvSpPr>
            <p:cNvPr id="125962" name="Text Box 9">
              <a:extLst>
                <a:ext uri="{FF2B5EF4-FFF2-40B4-BE49-F238E27FC236}">
                  <a16:creationId xmlns:a16="http://schemas.microsoft.com/office/drawing/2014/main" id="{953886FB-34F4-42DC-B61B-5E1FEA9B1ED9}"/>
                </a:ext>
              </a:extLst>
            </p:cNvPr>
            <p:cNvSpPr txBox="1">
              <a:spLocks noChangeArrowheads="1"/>
            </p:cNvSpPr>
            <p:nvPr/>
          </p:nvSpPr>
          <p:spPr bwMode="auto">
            <a:xfrm>
              <a:off x="3107" y="1797"/>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4</a:t>
              </a:r>
            </a:p>
          </p:txBody>
        </p:sp>
        <p:sp>
          <p:nvSpPr>
            <p:cNvPr id="125963" name="Text Box 10">
              <a:extLst>
                <a:ext uri="{FF2B5EF4-FFF2-40B4-BE49-F238E27FC236}">
                  <a16:creationId xmlns:a16="http://schemas.microsoft.com/office/drawing/2014/main" id="{7B803A19-CFDF-45ED-AE1E-5EDA0D25ACE4}"/>
                </a:ext>
              </a:extLst>
            </p:cNvPr>
            <p:cNvSpPr txBox="1">
              <a:spLocks noChangeArrowheads="1"/>
            </p:cNvSpPr>
            <p:nvPr/>
          </p:nvSpPr>
          <p:spPr bwMode="auto">
            <a:xfrm>
              <a:off x="2608" y="1797"/>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0</a:t>
              </a:r>
            </a:p>
          </p:txBody>
        </p:sp>
        <p:sp>
          <p:nvSpPr>
            <p:cNvPr id="125964" name="Text Box 11">
              <a:extLst>
                <a:ext uri="{FF2B5EF4-FFF2-40B4-BE49-F238E27FC236}">
                  <a16:creationId xmlns:a16="http://schemas.microsoft.com/office/drawing/2014/main" id="{FB4BB92A-BEDC-4523-AE29-3A981BD52CF2}"/>
                </a:ext>
              </a:extLst>
            </p:cNvPr>
            <p:cNvSpPr txBox="1">
              <a:spLocks noChangeArrowheads="1"/>
            </p:cNvSpPr>
            <p:nvPr/>
          </p:nvSpPr>
          <p:spPr bwMode="auto">
            <a:xfrm>
              <a:off x="1986" y="2251"/>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1</a:t>
              </a:r>
            </a:p>
          </p:txBody>
        </p:sp>
        <p:sp>
          <p:nvSpPr>
            <p:cNvPr id="125965" name="Text Box 12">
              <a:extLst>
                <a:ext uri="{FF2B5EF4-FFF2-40B4-BE49-F238E27FC236}">
                  <a16:creationId xmlns:a16="http://schemas.microsoft.com/office/drawing/2014/main" id="{7C6E9B77-08FF-4229-A355-3E036C06D152}"/>
                </a:ext>
              </a:extLst>
            </p:cNvPr>
            <p:cNvSpPr txBox="1">
              <a:spLocks noChangeArrowheads="1"/>
            </p:cNvSpPr>
            <p:nvPr/>
          </p:nvSpPr>
          <p:spPr bwMode="auto">
            <a:xfrm>
              <a:off x="2213" y="2976"/>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2</a:t>
              </a:r>
            </a:p>
          </p:txBody>
        </p:sp>
        <p:sp>
          <p:nvSpPr>
            <p:cNvPr id="125966" name="Text Box 13">
              <a:extLst>
                <a:ext uri="{FF2B5EF4-FFF2-40B4-BE49-F238E27FC236}">
                  <a16:creationId xmlns:a16="http://schemas.microsoft.com/office/drawing/2014/main" id="{51619FD0-B537-4A2F-B524-DDD73985F2D0}"/>
                </a:ext>
              </a:extLst>
            </p:cNvPr>
            <p:cNvSpPr txBox="1">
              <a:spLocks noChangeArrowheads="1"/>
            </p:cNvSpPr>
            <p:nvPr/>
          </p:nvSpPr>
          <p:spPr bwMode="auto">
            <a:xfrm>
              <a:off x="3016" y="2967"/>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3</a:t>
              </a:r>
            </a:p>
          </p:txBody>
        </p:sp>
        <p:sp>
          <p:nvSpPr>
            <p:cNvPr id="125967" name="Text Box 14">
              <a:extLst>
                <a:ext uri="{FF2B5EF4-FFF2-40B4-BE49-F238E27FC236}">
                  <a16:creationId xmlns:a16="http://schemas.microsoft.com/office/drawing/2014/main" id="{A986402C-980E-4A05-B165-7A265F6189E6}"/>
                </a:ext>
              </a:extLst>
            </p:cNvPr>
            <p:cNvSpPr txBox="1">
              <a:spLocks noChangeArrowheads="1"/>
            </p:cNvSpPr>
            <p:nvPr/>
          </p:nvSpPr>
          <p:spPr bwMode="auto">
            <a:xfrm>
              <a:off x="3288" y="2251"/>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a:solidFill>
                    <a:srgbClr val="FF3300"/>
                  </a:solidFill>
                  <a:latin typeface="Tahoma" panose="020B0604030504040204" pitchFamily="34" charset="0"/>
                </a:rPr>
                <a:t>4</a:t>
              </a:r>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4">
            <a:extLst>
              <a:ext uri="{FF2B5EF4-FFF2-40B4-BE49-F238E27FC236}">
                <a16:creationId xmlns:a16="http://schemas.microsoft.com/office/drawing/2014/main" id="{E83F47D0-2F1E-45EC-9A37-4415684FC412}"/>
              </a:ext>
            </a:extLst>
          </p:cNvPr>
          <p:cNvSpPr>
            <a:spLocks noGrp="1" noChangeArrowheads="1"/>
          </p:cNvSpPr>
          <p:nvPr>
            <p:ph type="title"/>
          </p:nvPr>
        </p:nvSpPr>
        <p:spPr/>
        <p:txBody>
          <a:bodyPr/>
          <a:lstStyle/>
          <a:p>
            <a:r>
              <a:rPr lang="en-US" altLang="zh-CN" dirty="0"/>
              <a:t>2.3.6</a:t>
            </a:r>
            <a:r>
              <a:rPr lang="zh-CN" altLang="en-US" dirty="0"/>
              <a:t>、经典的进程同步问题</a:t>
            </a:r>
            <a:endParaRPr lang="zh-CN" altLang="en-US" b="1" dirty="0">
              <a:latin typeface="宋体" panose="02010600030101010101" pitchFamily="2" charset="-122"/>
              <a:ea typeface="宋体" panose="02010600030101010101" pitchFamily="2" charset="-122"/>
            </a:endParaRPr>
          </a:p>
        </p:txBody>
      </p:sp>
      <p:sp>
        <p:nvSpPr>
          <p:cNvPr id="126978" name="Rectangle 3">
            <a:extLst>
              <a:ext uri="{FF2B5EF4-FFF2-40B4-BE49-F238E27FC236}">
                <a16:creationId xmlns:a16="http://schemas.microsoft.com/office/drawing/2014/main" id="{343C9EDA-8F38-4A4D-876B-564A3C3538B2}"/>
              </a:ext>
            </a:extLst>
          </p:cNvPr>
          <p:cNvSpPr>
            <a:spLocks noGrp="1" noChangeArrowheads="1"/>
          </p:cNvSpPr>
          <p:nvPr>
            <p:ph idx="1"/>
          </p:nvPr>
        </p:nvSpPr>
        <p:spPr/>
        <p:txBody>
          <a:bodyPr>
            <a:normAutofit lnSpcReduction="10000"/>
          </a:bodyPr>
          <a:lstStyle/>
          <a:p>
            <a:pPr eaLnBrk="1" hangingPunct="1">
              <a:lnSpc>
                <a:spcPct val="80000"/>
              </a:lnSpc>
              <a:spcBef>
                <a:spcPct val="15000"/>
              </a:spcBef>
              <a:buFontTx/>
              <a:buNone/>
            </a:pPr>
            <a:r>
              <a:rPr lang="zh-CN" altLang="en-US" sz="2400" dirty="0">
                <a:latin typeface="Times New Roman" panose="02020603050405020304" pitchFamily="18" charset="0"/>
              </a:rPr>
              <a:t>第</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个哲学家进程：</a:t>
            </a:r>
          </a:p>
          <a:p>
            <a:pPr eaLnBrk="1" hangingPunct="1">
              <a:lnSpc>
                <a:spcPct val="80000"/>
              </a:lnSpc>
              <a:spcBef>
                <a:spcPct val="15000"/>
              </a:spcBef>
              <a:buFontTx/>
              <a:buNone/>
            </a:pPr>
            <a:r>
              <a:rPr lang="en-US" altLang="zh-CN" sz="2400" dirty="0">
                <a:latin typeface="Times New Roman" panose="02020603050405020304" pitchFamily="18" charset="0"/>
              </a:rPr>
              <a:t>do {</a:t>
            </a:r>
          </a:p>
          <a:p>
            <a:pPr eaLnBrk="1" hangingPunct="1">
              <a:lnSpc>
                <a:spcPct val="80000"/>
              </a:lnSpc>
              <a:spcBef>
                <a:spcPct val="15000"/>
              </a:spcBef>
              <a:buFontTx/>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wait (chopstick [</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 )</a:t>
            </a:r>
          </a:p>
          <a:p>
            <a:pPr eaLnBrk="1" hangingPunct="1">
              <a:lnSpc>
                <a:spcPct val="80000"/>
              </a:lnSpc>
              <a:spcBef>
                <a:spcPct val="15000"/>
              </a:spcBef>
              <a:buFontTx/>
              <a:buNone/>
            </a:pPr>
            <a:r>
              <a:rPr lang="en-US" altLang="zh-CN" sz="2400" dirty="0">
                <a:solidFill>
                  <a:srgbClr val="FF0000"/>
                </a:solidFill>
                <a:latin typeface="Times New Roman" panose="02020603050405020304" pitchFamily="18" charset="0"/>
              </a:rPr>
              <a:t>			wait (chopstick [(i+1) % 5])</a:t>
            </a:r>
          </a:p>
          <a:p>
            <a:pPr eaLnBrk="1" hangingPunct="1">
              <a:lnSpc>
                <a:spcPct val="80000"/>
              </a:lnSpc>
              <a:spcBef>
                <a:spcPct val="15000"/>
              </a:spcBef>
              <a:buFontTx/>
              <a:buNone/>
            </a:pPr>
            <a:r>
              <a:rPr lang="en-US" altLang="zh-CN" sz="2400" dirty="0">
                <a:latin typeface="Times New Roman" panose="02020603050405020304" pitchFamily="18" charset="0"/>
              </a:rPr>
              <a:t>				 …</a:t>
            </a:r>
          </a:p>
          <a:p>
            <a:pPr eaLnBrk="1" hangingPunct="1">
              <a:lnSpc>
                <a:spcPct val="80000"/>
              </a:lnSpc>
              <a:spcBef>
                <a:spcPct val="15000"/>
              </a:spcBef>
              <a:buFontTx/>
              <a:buNone/>
            </a:pPr>
            <a:r>
              <a:rPr lang="en-US" altLang="zh-CN" sz="2400" dirty="0">
                <a:latin typeface="Times New Roman" panose="02020603050405020304" pitchFamily="18" charset="0"/>
              </a:rPr>
              <a:t>				eat</a:t>
            </a:r>
          </a:p>
          <a:p>
            <a:pPr eaLnBrk="1" hangingPunct="1">
              <a:lnSpc>
                <a:spcPct val="80000"/>
              </a:lnSpc>
              <a:spcBef>
                <a:spcPct val="15000"/>
              </a:spcBef>
              <a:buFontTx/>
              <a:buNone/>
            </a:pPr>
            <a:r>
              <a:rPr lang="en-US" altLang="zh-CN" sz="2400" dirty="0">
                <a:latin typeface="Times New Roman" panose="02020603050405020304" pitchFamily="18" charset="0"/>
              </a:rPr>
              <a:t>				 …</a:t>
            </a:r>
          </a:p>
          <a:p>
            <a:pPr eaLnBrk="1" hangingPunct="1">
              <a:lnSpc>
                <a:spcPct val="80000"/>
              </a:lnSpc>
              <a:spcBef>
                <a:spcPct val="15000"/>
              </a:spcBef>
              <a:buFontTx/>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signal (chopstick [</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 );</a:t>
            </a:r>
          </a:p>
          <a:p>
            <a:pPr eaLnBrk="1" hangingPunct="1">
              <a:lnSpc>
                <a:spcPct val="80000"/>
              </a:lnSpc>
              <a:spcBef>
                <a:spcPct val="15000"/>
              </a:spcBef>
              <a:buFontTx/>
              <a:buNone/>
            </a:pPr>
            <a:r>
              <a:rPr lang="en-US" altLang="zh-CN" sz="2400" dirty="0">
                <a:solidFill>
                  <a:srgbClr val="FF0000"/>
                </a:solidFill>
                <a:latin typeface="Times New Roman" panose="02020603050405020304" pitchFamily="18" charset="0"/>
              </a:rPr>
              <a:t>			signal (chopstick[(i+1) % 5]);</a:t>
            </a:r>
          </a:p>
          <a:p>
            <a:pPr eaLnBrk="1" hangingPunct="1">
              <a:lnSpc>
                <a:spcPct val="80000"/>
              </a:lnSpc>
              <a:spcBef>
                <a:spcPct val="15000"/>
              </a:spcBef>
              <a:buFontTx/>
              <a:buNone/>
            </a:pPr>
            <a:r>
              <a:rPr lang="en-US" altLang="zh-CN" sz="2400" dirty="0">
                <a:latin typeface="Times New Roman" panose="02020603050405020304" pitchFamily="18" charset="0"/>
              </a:rPr>
              <a:t>				 …</a:t>
            </a:r>
          </a:p>
          <a:p>
            <a:pPr eaLnBrk="1" hangingPunct="1">
              <a:lnSpc>
                <a:spcPct val="80000"/>
              </a:lnSpc>
              <a:spcBef>
                <a:spcPct val="15000"/>
              </a:spcBef>
              <a:buFontTx/>
              <a:buNone/>
            </a:pPr>
            <a:r>
              <a:rPr lang="en-US" altLang="zh-CN" sz="2400" dirty="0">
                <a:latin typeface="Times New Roman" panose="02020603050405020304" pitchFamily="18" charset="0"/>
              </a:rPr>
              <a:t>				think</a:t>
            </a:r>
          </a:p>
          <a:p>
            <a:pPr eaLnBrk="1" hangingPunct="1">
              <a:lnSpc>
                <a:spcPct val="80000"/>
              </a:lnSpc>
              <a:spcBef>
                <a:spcPct val="15000"/>
              </a:spcBef>
              <a:buFontTx/>
              <a:buNone/>
            </a:pPr>
            <a:r>
              <a:rPr lang="en-US" altLang="zh-CN" sz="2400" dirty="0">
                <a:latin typeface="Times New Roman" panose="02020603050405020304" pitchFamily="18" charset="0"/>
              </a:rPr>
              <a:t>				 …</a:t>
            </a:r>
          </a:p>
          <a:p>
            <a:pPr eaLnBrk="1" hangingPunct="1">
              <a:lnSpc>
                <a:spcPct val="80000"/>
              </a:lnSpc>
              <a:spcBef>
                <a:spcPct val="15000"/>
              </a:spcBef>
              <a:buFontTx/>
              <a:buNone/>
            </a:pPr>
            <a:r>
              <a:rPr lang="en-US" altLang="zh-CN" sz="2400" dirty="0">
                <a:latin typeface="Times New Roman" panose="02020603050405020304" pitchFamily="18" charset="0"/>
              </a:rPr>
              <a:t>	    } while (1);</a:t>
            </a:r>
          </a:p>
          <a:p>
            <a:pPr eaLnBrk="1" hangingPunct="1">
              <a:lnSpc>
                <a:spcPct val="80000"/>
              </a:lnSpc>
            </a:pPr>
            <a:endParaRPr lang="zh-CN" altLang="en-US" sz="2400" dirty="0">
              <a:latin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50EE9E5A-E05E-4532-B3DB-146BD76E26D7}"/>
              </a:ext>
            </a:extLst>
          </p:cNvPr>
          <p:cNvSpPr>
            <a:spLocks noGrp="1" noChangeArrowheads="1"/>
          </p:cNvSpPr>
          <p:nvPr>
            <p:ph type="title"/>
          </p:nvPr>
        </p:nvSpPr>
        <p:spPr/>
        <p:txBody>
          <a:bodyPr>
            <a:normAutofit/>
          </a:bodyPr>
          <a:lstStyle/>
          <a:p>
            <a:r>
              <a:rPr lang="en-US" altLang="zh-CN" dirty="0"/>
              <a:t>2.3.6</a:t>
            </a:r>
            <a:r>
              <a:rPr lang="zh-CN" altLang="en-US" dirty="0"/>
              <a:t>、经典的进程同步问题</a:t>
            </a:r>
          </a:p>
        </p:txBody>
      </p:sp>
      <p:sp>
        <p:nvSpPr>
          <p:cNvPr id="128003" name="Rectangle 3">
            <a:extLst>
              <a:ext uri="{FF2B5EF4-FFF2-40B4-BE49-F238E27FC236}">
                <a16:creationId xmlns:a16="http://schemas.microsoft.com/office/drawing/2014/main" id="{58625F2B-3344-4E2B-934B-CA25C34B7C00}"/>
              </a:ext>
            </a:extLst>
          </p:cNvPr>
          <p:cNvSpPr>
            <a:spLocks noGrp="1" noChangeArrowheads="1"/>
          </p:cNvSpPr>
          <p:nvPr>
            <p:ph idx="1"/>
          </p:nvPr>
        </p:nvSpPr>
        <p:spPr>
          <a:xfrm>
            <a:off x="838200" y="1671782"/>
            <a:ext cx="4119880" cy="4505181"/>
          </a:xfrm>
        </p:spPr>
        <p:txBody>
          <a:bodyPr>
            <a:normAutofit/>
          </a:bodyPr>
          <a:lstStyle/>
          <a:p>
            <a:r>
              <a:rPr lang="zh-CN" altLang="en-US" sz="2400" dirty="0"/>
              <a:t>所有哲学家拿起了左边的筷子，全部封锁在右边筷子上——死锁。</a:t>
            </a:r>
            <a:endParaRPr lang="en-US" altLang="zh-CN" sz="2400" dirty="0"/>
          </a:p>
          <a:p>
            <a:pPr lvl="1"/>
            <a:r>
              <a:rPr lang="zh-CN" altLang="en-US" sz="2000" dirty="0"/>
              <a:t>解决方法：</a:t>
            </a:r>
          </a:p>
          <a:p>
            <a:pPr lvl="2"/>
            <a:r>
              <a:rPr lang="en-US" altLang="zh-CN" sz="1800" dirty="0"/>
              <a:t>1</a:t>
            </a:r>
            <a:r>
              <a:rPr lang="zh-CN" altLang="en-US" sz="1800" dirty="0"/>
              <a:t>）桌子前同时最多允许</a:t>
            </a:r>
            <a:r>
              <a:rPr lang="en-US" altLang="zh-CN" sz="1800" dirty="0"/>
              <a:t>4</a:t>
            </a:r>
            <a:r>
              <a:rPr lang="zh-CN" altLang="en-US" sz="1800" dirty="0"/>
              <a:t>个哲学家准备进餐。</a:t>
            </a:r>
            <a:endParaRPr lang="en-US" altLang="zh-CN" sz="1800" dirty="0"/>
          </a:p>
        </p:txBody>
      </p:sp>
      <p:sp>
        <p:nvSpPr>
          <p:cNvPr id="4" name="矩形 3">
            <a:extLst>
              <a:ext uri="{FF2B5EF4-FFF2-40B4-BE49-F238E27FC236}">
                <a16:creationId xmlns:a16="http://schemas.microsoft.com/office/drawing/2014/main" id="{B6A03614-4982-4083-AE5C-7C6C1EDB56F9}"/>
              </a:ext>
            </a:extLst>
          </p:cNvPr>
          <p:cNvSpPr/>
          <p:nvPr/>
        </p:nvSpPr>
        <p:spPr>
          <a:xfrm>
            <a:off x="6096000" y="1691560"/>
            <a:ext cx="5674822" cy="4801314"/>
          </a:xfrm>
          <a:prstGeom prst="rect">
            <a:avLst/>
          </a:prstGeom>
        </p:spPr>
        <p:txBody>
          <a:bodyPr wrap="square">
            <a:spAutoFit/>
          </a:bodyPr>
          <a:lstStyle/>
          <a:p>
            <a:r>
              <a:rPr lang="en-US" altLang="zh-CN" dirty="0"/>
              <a:t> semaphore chopstick[5]={1</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1}; </a:t>
            </a:r>
          </a:p>
          <a:p>
            <a:r>
              <a:rPr lang="en-US" altLang="zh-CN" dirty="0"/>
              <a:t>    semaphore room=4; </a:t>
            </a:r>
            <a:br>
              <a:rPr lang="en-US" altLang="zh-CN" dirty="0"/>
            </a:br>
            <a:r>
              <a:rPr lang="en-US" altLang="zh-CN" dirty="0"/>
              <a:t>void philosopher(int </a:t>
            </a:r>
            <a:r>
              <a:rPr lang="en-US" altLang="zh-CN" dirty="0" err="1"/>
              <a:t>i</a:t>
            </a:r>
            <a:r>
              <a:rPr lang="en-US" altLang="zh-CN" dirty="0"/>
              <a:t>) </a:t>
            </a:r>
            <a:br>
              <a:rPr lang="en-US" altLang="zh-CN" dirty="0"/>
            </a:br>
            <a:r>
              <a:rPr lang="en-US" altLang="zh-CN" dirty="0"/>
              <a:t>{ </a:t>
            </a:r>
            <a:br>
              <a:rPr lang="en-US" altLang="zh-CN" dirty="0"/>
            </a:br>
            <a:r>
              <a:rPr lang="en-US" altLang="zh-CN" dirty="0"/>
              <a:t>   while(true) </a:t>
            </a:r>
            <a:br>
              <a:rPr lang="en-US" altLang="zh-CN" dirty="0"/>
            </a:br>
            <a:r>
              <a:rPr lang="en-US" altLang="zh-CN" dirty="0"/>
              <a:t>   { </a:t>
            </a:r>
            <a:br>
              <a:rPr lang="en-US" altLang="zh-CN" dirty="0"/>
            </a:br>
            <a:r>
              <a:rPr lang="en-US" altLang="zh-CN" dirty="0"/>
              <a:t>       think(); </a:t>
            </a:r>
            <a:br>
              <a:rPr lang="en-US" altLang="zh-CN" dirty="0"/>
            </a:br>
            <a:r>
              <a:rPr lang="en-US" altLang="zh-CN" dirty="0"/>
              <a:t>       </a:t>
            </a:r>
            <a:r>
              <a:rPr lang="en-US" altLang="zh-CN" b="1" dirty="0">
                <a:solidFill>
                  <a:srgbClr val="FF0000"/>
                </a:solidFill>
              </a:rPr>
              <a:t>wait(room)</a:t>
            </a:r>
            <a:r>
              <a:rPr lang="en-US" altLang="zh-CN" dirty="0"/>
              <a:t>; //</a:t>
            </a:r>
            <a:r>
              <a:rPr lang="zh-CN" altLang="en-US" dirty="0"/>
              <a:t>请求进餐 </a:t>
            </a:r>
            <a:br>
              <a:rPr lang="zh-CN" altLang="en-US" dirty="0"/>
            </a:br>
            <a:r>
              <a:rPr lang="zh-CN" altLang="en-US" dirty="0"/>
              <a:t>       </a:t>
            </a:r>
            <a:r>
              <a:rPr lang="en-US" altLang="zh-CN" dirty="0"/>
              <a:t>wait(chopstick[</a:t>
            </a:r>
            <a:r>
              <a:rPr lang="en-US" altLang="zh-CN" dirty="0" err="1"/>
              <a:t>i</a:t>
            </a:r>
            <a:r>
              <a:rPr lang="en-US" altLang="zh-CN" dirty="0"/>
              <a:t>]); //</a:t>
            </a:r>
            <a:r>
              <a:rPr lang="zh-CN" altLang="en-US" dirty="0"/>
              <a:t>请求左手边的筷子 </a:t>
            </a:r>
            <a:br>
              <a:rPr lang="zh-CN" altLang="en-US" dirty="0"/>
            </a:br>
            <a:r>
              <a:rPr lang="zh-CN" altLang="en-US" dirty="0"/>
              <a:t>       </a:t>
            </a:r>
            <a:r>
              <a:rPr lang="en-US" altLang="zh-CN" dirty="0"/>
              <a:t>wait(chopstick[(i+1)%5]); //</a:t>
            </a:r>
            <a:r>
              <a:rPr lang="zh-CN" altLang="en-US" dirty="0"/>
              <a:t>请求右手边的筷子 </a:t>
            </a:r>
            <a:br>
              <a:rPr lang="zh-CN" altLang="en-US" dirty="0"/>
            </a:br>
            <a:r>
              <a:rPr lang="zh-CN" altLang="en-US" dirty="0"/>
              <a:t>       </a:t>
            </a:r>
            <a:r>
              <a:rPr lang="en-US" altLang="zh-CN" dirty="0"/>
              <a:t>eat(); </a:t>
            </a:r>
            <a:br>
              <a:rPr lang="en-US" altLang="zh-CN" dirty="0"/>
            </a:br>
            <a:r>
              <a:rPr lang="en-US" altLang="zh-CN" dirty="0"/>
              <a:t>       signal(chopstick[(i+1)%5]); //</a:t>
            </a:r>
            <a:r>
              <a:rPr lang="zh-CN" altLang="en-US" dirty="0"/>
              <a:t>释放右手边的筷子 </a:t>
            </a:r>
            <a:br>
              <a:rPr lang="zh-CN" altLang="en-US" dirty="0"/>
            </a:br>
            <a:r>
              <a:rPr lang="zh-CN" altLang="en-US" dirty="0"/>
              <a:t>       </a:t>
            </a:r>
            <a:r>
              <a:rPr lang="en-US" altLang="zh-CN" dirty="0"/>
              <a:t>signal(chopstick[</a:t>
            </a:r>
            <a:r>
              <a:rPr lang="en-US" altLang="zh-CN" dirty="0" err="1"/>
              <a:t>i</a:t>
            </a:r>
            <a:r>
              <a:rPr lang="en-US" altLang="zh-CN" dirty="0"/>
              <a:t>]); //</a:t>
            </a:r>
            <a:r>
              <a:rPr lang="zh-CN" altLang="en-US" dirty="0"/>
              <a:t>释放左手边的筷子 </a:t>
            </a:r>
            <a:br>
              <a:rPr lang="zh-CN" altLang="en-US" dirty="0"/>
            </a:br>
            <a:r>
              <a:rPr lang="zh-CN" altLang="en-US" dirty="0"/>
              <a:t>       </a:t>
            </a:r>
            <a:r>
              <a:rPr lang="en-US" altLang="zh-CN" dirty="0"/>
              <a:t>signal(room); //</a:t>
            </a:r>
            <a:r>
              <a:rPr lang="zh-CN" altLang="en-US" dirty="0"/>
              <a:t>退出进餐释放信号量</a:t>
            </a:r>
            <a:r>
              <a:rPr lang="en-US" altLang="zh-CN" dirty="0"/>
              <a:t>room </a:t>
            </a:r>
            <a:br>
              <a:rPr lang="en-US" altLang="zh-CN" dirty="0"/>
            </a:br>
            <a:r>
              <a:rPr lang="en-US" altLang="zh-CN" dirty="0"/>
              <a:t>    } </a:t>
            </a:r>
            <a:br>
              <a:rPr lang="en-US" altLang="zh-CN" dirty="0"/>
            </a:br>
            <a:r>
              <a:rPr lang="en-US" altLang="zh-CN" dirty="0"/>
              <a:t>} </a:t>
            </a:r>
            <a:br>
              <a:rPr lang="en-US" altLang="zh-CN" dirty="0"/>
            </a:b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A7B8A-AAE0-4369-8812-5DE50F314B63}"/>
              </a:ext>
            </a:extLst>
          </p:cNvPr>
          <p:cNvSpPr>
            <a:spLocks noGrp="1"/>
          </p:cNvSpPr>
          <p:nvPr>
            <p:ph type="title"/>
          </p:nvPr>
        </p:nvSpPr>
        <p:spPr/>
        <p:txBody>
          <a:bodyPr/>
          <a:lstStyle/>
          <a:p>
            <a:r>
              <a:rPr lang="en-US" altLang="zh-CN" dirty="0"/>
              <a:t>2.3.6</a:t>
            </a:r>
            <a:r>
              <a:rPr lang="zh-CN" altLang="en-US" dirty="0"/>
              <a:t>、经典的进程同步问题</a:t>
            </a:r>
          </a:p>
        </p:txBody>
      </p:sp>
      <p:sp>
        <p:nvSpPr>
          <p:cNvPr id="129026" name="Rectangle 3">
            <a:extLst>
              <a:ext uri="{FF2B5EF4-FFF2-40B4-BE49-F238E27FC236}">
                <a16:creationId xmlns:a16="http://schemas.microsoft.com/office/drawing/2014/main" id="{0BF7D34C-91B8-44C3-92D5-05C4A2A9F885}"/>
              </a:ext>
            </a:extLst>
          </p:cNvPr>
          <p:cNvSpPr>
            <a:spLocks noGrp="1" noChangeArrowheads="1"/>
          </p:cNvSpPr>
          <p:nvPr>
            <p:ph idx="1"/>
          </p:nvPr>
        </p:nvSpPr>
        <p:spPr/>
        <p:txBody>
          <a:bodyPr>
            <a:normAutofit/>
          </a:bodyPr>
          <a:lstStyle/>
          <a:p>
            <a:pPr eaLnBrk="1" hangingPunct="1">
              <a:lnSpc>
                <a:spcPct val="90000"/>
              </a:lnSpc>
              <a:spcBef>
                <a:spcPct val="0"/>
              </a:spcBef>
              <a:buFontTx/>
              <a:buNone/>
            </a:pPr>
            <a:r>
              <a:rPr lang="en-US" altLang="zh-CN" dirty="0"/>
              <a:t>2</a:t>
            </a:r>
            <a:r>
              <a:rPr lang="zh-CN" altLang="en-US" dirty="0"/>
              <a:t>）仅当两双筷子都可用时，才允许哲学家拿筷子。</a:t>
            </a:r>
          </a:p>
          <a:p>
            <a:pPr eaLnBrk="1" hangingPunct="1">
              <a:lnSpc>
                <a:spcPct val="90000"/>
              </a:lnSpc>
              <a:spcBef>
                <a:spcPct val="0"/>
              </a:spcBef>
              <a:buFontTx/>
              <a:buNone/>
            </a:pPr>
            <a:endParaRPr lang="zh-CN" altLang="en-US" dirty="0"/>
          </a:p>
          <a:p>
            <a:pPr eaLnBrk="1" hangingPunct="1">
              <a:lnSpc>
                <a:spcPct val="120000"/>
              </a:lnSpc>
              <a:spcBef>
                <a:spcPct val="0"/>
              </a:spcBef>
              <a:buFontTx/>
              <a:buNone/>
            </a:pPr>
            <a:br>
              <a:rPr lang="en-US" altLang="zh-CN" dirty="0">
                <a:latin typeface="Times New Roman" panose="02020603050405020304" pitchFamily="18" charset="0"/>
              </a:rPr>
            </a:b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8076BEC5-80A7-4F93-B926-C82178967A8D}"/>
              </a:ext>
            </a:extLst>
          </p:cNvPr>
          <p:cNvSpPr/>
          <p:nvPr/>
        </p:nvSpPr>
        <p:spPr>
          <a:xfrm>
            <a:off x="1280160" y="2354711"/>
            <a:ext cx="6096000" cy="4154984"/>
          </a:xfrm>
          <a:prstGeom prst="rect">
            <a:avLst/>
          </a:prstGeom>
        </p:spPr>
        <p:txBody>
          <a:bodyPr>
            <a:spAutoFit/>
          </a:bodyPr>
          <a:lstStyle/>
          <a:p>
            <a:r>
              <a:rPr lang="en-US" altLang="zh-CN" sz="2400" dirty="0">
                <a:latin typeface="Times New Roman" panose="02020603050405020304" pitchFamily="18" charset="0"/>
              </a:rPr>
              <a:t> semaphore chopstick[5]={1</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1}; </a:t>
            </a:r>
            <a:br>
              <a:rPr lang="en-US" altLang="zh-CN" sz="2400" dirty="0">
                <a:latin typeface="Times New Roman" panose="02020603050405020304" pitchFamily="18" charset="0"/>
              </a:rPr>
            </a:br>
            <a:r>
              <a:rPr lang="en-US" altLang="zh-CN" sz="2400" dirty="0">
                <a:latin typeface="Times New Roman" panose="02020603050405020304" pitchFamily="18" charset="0"/>
              </a:rPr>
              <a:t>void philosopher(int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br>
              <a:rPr lang="en-US" altLang="zh-CN" sz="2400" dirty="0">
                <a:latin typeface="Times New Roman" panose="02020603050405020304" pitchFamily="18" charset="0"/>
              </a:rPr>
            </a:br>
            <a:r>
              <a:rPr lang="en-US" altLang="zh-CN" sz="2400" dirty="0">
                <a:latin typeface="Times New Roman" panose="02020603050405020304" pitchFamily="18" charset="0"/>
              </a:rPr>
              <a:t>{ </a:t>
            </a:r>
            <a:br>
              <a:rPr lang="en-US" altLang="zh-CN" sz="2400" dirty="0">
                <a:latin typeface="Times New Roman" panose="02020603050405020304" pitchFamily="18" charset="0"/>
              </a:rPr>
            </a:br>
            <a:r>
              <a:rPr lang="en-US" altLang="zh-CN" sz="2400" dirty="0">
                <a:latin typeface="Times New Roman" panose="02020603050405020304" pitchFamily="18" charset="0"/>
              </a:rPr>
              <a:t>    while(true) </a:t>
            </a:r>
            <a:br>
              <a:rPr lang="en-US" altLang="zh-CN" sz="2400" dirty="0">
                <a:latin typeface="Times New Roman" panose="02020603050405020304" pitchFamily="18" charset="0"/>
              </a:rPr>
            </a:br>
            <a:r>
              <a:rPr lang="en-US" altLang="zh-CN" sz="2400" dirty="0">
                <a:latin typeface="Times New Roman" panose="02020603050405020304" pitchFamily="18" charset="0"/>
              </a:rPr>
              <a:t>    { </a:t>
            </a:r>
            <a:br>
              <a:rPr lang="en-US" altLang="zh-CN" sz="2400" dirty="0">
                <a:latin typeface="Times New Roman" panose="02020603050405020304" pitchFamily="18" charset="0"/>
              </a:rPr>
            </a:br>
            <a:r>
              <a:rPr lang="en-US" altLang="zh-CN" sz="2400" dirty="0">
                <a:latin typeface="Times New Roman" panose="02020603050405020304" pitchFamily="18" charset="0"/>
              </a:rPr>
              <a:t>        think(); </a:t>
            </a:r>
            <a:br>
              <a:rPr lang="en-US" altLang="zh-CN" sz="2400" dirty="0">
                <a:solidFill>
                  <a:srgbClr val="FF0000"/>
                </a:solidFill>
                <a:latin typeface="Times New Roman" panose="02020603050405020304" pitchFamily="18" charset="0"/>
              </a:rPr>
            </a:b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Swait</a:t>
            </a:r>
            <a:r>
              <a:rPr lang="en-US" altLang="zh-CN" sz="2400" dirty="0">
                <a:solidFill>
                  <a:srgbClr val="FF0000"/>
                </a:solidFill>
                <a:latin typeface="Times New Roman" panose="02020603050405020304" pitchFamily="18" charset="0"/>
              </a:rPr>
              <a:t>(chopstick[(i+1)]%5,chopstick[</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a:t>
            </a:r>
            <a:br>
              <a:rPr lang="en-US" altLang="zh-CN" sz="2400" dirty="0">
                <a:latin typeface="Times New Roman" panose="02020603050405020304" pitchFamily="18" charset="0"/>
              </a:rPr>
            </a:br>
            <a:r>
              <a:rPr lang="en-US" altLang="zh-CN" sz="2400" dirty="0">
                <a:latin typeface="Times New Roman" panose="02020603050405020304" pitchFamily="18" charset="0"/>
              </a:rPr>
              <a:t>        eat(); </a:t>
            </a:r>
            <a:br>
              <a:rPr lang="en-US" altLang="zh-CN" sz="2400" dirty="0">
                <a:latin typeface="Times New Roman" panose="02020603050405020304" pitchFamily="18" charset="0"/>
              </a:rPr>
            </a:br>
            <a:r>
              <a:rPr lang="en-US" altLang="zh-CN" sz="2400" dirty="0">
                <a:latin typeface="Times New Roman" panose="02020603050405020304" pitchFamily="18" charset="0"/>
              </a:rPr>
              <a:t>        </a:t>
            </a:r>
            <a:r>
              <a:rPr lang="en-US" altLang="zh-CN" sz="2400" dirty="0" err="1">
                <a:solidFill>
                  <a:srgbClr val="FF0000"/>
                </a:solidFill>
                <a:latin typeface="Times New Roman" panose="02020603050405020304" pitchFamily="18" charset="0"/>
              </a:rPr>
              <a:t>Ssignal</a:t>
            </a:r>
            <a:r>
              <a:rPr lang="en-US" altLang="zh-CN" sz="2400" dirty="0">
                <a:solidFill>
                  <a:srgbClr val="FF0000"/>
                </a:solidFill>
                <a:latin typeface="Times New Roman" panose="02020603050405020304" pitchFamily="18" charset="0"/>
              </a:rPr>
              <a:t>(chopstick[(i+1)]%5,chopstick[</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a:t>
            </a:r>
            <a:br>
              <a:rPr lang="en-US" altLang="zh-CN" sz="2400" dirty="0">
                <a:latin typeface="Times New Roman" panose="02020603050405020304" pitchFamily="18" charset="0"/>
              </a:rPr>
            </a:br>
            <a:r>
              <a:rPr lang="en-US" altLang="zh-CN" sz="2400" dirty="0">
                <a:latin typeface="Times New Roman" panose="02020603050405020304" pitchFamily="18" charset="0"/>
              </a:rPr>
              <a:t>    } </a:t>
            </a:r>
            <a:br>
              <a:rPr lang="en-US" altLang="zh-CN" sz="2400" dirty="0">
                <a:latin typeface="Times New Roman" panose="02020603050405020304" pitchFamily="18" charset="0"/>
              </a:rPr>
            </a:br>
            <a:r>
              <a:rPr lang="en-US" altLang="zh-CN" sz="2400" dirty="0">
                <a:latin typeface="Times New Roman" panose="02020603050405020304" pitchFamily="18" charset="0"/>
              </a:rPr>
              <a:t>} </a:t>
            </a:r>
            <a:endParaRPr lang="zh-CN" altLang="en-US" sz="24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BC72C-C4EC-480D-9C3B-5D763F463739}"/>
              </a:ext>
            </a:extLst>
          </p:cNvPr>
          <p:cNvSpPr>
            <a:spLocks noGrp="1"/>
          </p:cNvSpPr>
          <p:nvPr>
            <p:ph type="title"/>
          </p:nvPr>
        </p:nvSpPr>
        <p:spPr/>
        <p:txBody>
          <a:bodyPr/>
          <a:lstStyle/>
          <a:p>
            <a:r>
              <a:rPr lang="en-US" altLang="zh-CN"/>
              <a:t>2.3.6</a:t>
            </a:r>
            <a:r>
              <a:rPr lang="zh-CN" altLang="en-US"/>
              <a:t>、经典的进程同步问题</a:t>
            </a:r>
            <a:endParaRPr lang="zh-CN" altLang="en-US" dirty="0"/>
          </a:p>
        </p:txBody>
      </p:sp>
      <p:sp>
        <p:nvSpPr>
          <p:cNvPr id="130050" name="Rectangle 3">
            <a:extLst>
              <a:ext uri="{FF2B5EF4-FFF2-40B4-BE49-F238E27FC236}">
                <a16:creationId xmlns:a16="http://schemas.microsoft.com/office/drawing/2014/main" id="{AAB6E234-9E70-4EAB-A5D1-36A587751473}"/>
              </a:ext>
            </a:extLst>
          </p:cNvPr>
          <p:cNvSpPr>
            <a:spLocks noGrp="1" noChangeArrowheads="1"/>
          </p:cNvSpPr>
          <p:nvPr>
            <p:ph idx="1"/>
          </p:nvPr>
        </p:nvSpPr>
        <p:spPr>
          <a:xfrm>
            <a:off x="838200" y="1671782"/>
            <a:ext cx="2839720" cy="4505181"/>
          </a:xfrm>
        </p:spPr>
        <p:txBody>
          <a:bodyPr/>
          <a:lstStyle/>
          <a:p>
            <a:r>
              <a:rPr lang="en-US" altLang="zh-CN" dirty="0"/>
              <a:t>3</a:t>
            </a:r>
            <a:r>
              <a:rPr lang="zh-CN" altLang="en-US" dirty="0"/>
              <a:t>）奇数哲学家先拿左手筷子再拿右手筷子。偶数哲学家则反过来。</a:t>
            </a:r>
          </a:p>
        </p:txBody>
      </p:sp>
      <p:sp>
        <p:nvSpPr>
          <p:cNvPr id="5" name="矩形 4">
            <a:extLst>
              <a:ext uri="{FF2B5EF4-FFF2-40B4-BE49-F238E27FC236}">
                <a16:creationId xmlns:a16="http://schemas.microsoft.com/office/drawing/2014/main" id="{CC85AEF7-B037-4101-9FF3-BB60C90D6566}"/>
              </a:ext>
            </a:extLst>
          </p:cNvPr>
          <p:cNvSpPr/>
          <p:nvPr/>
        </p:nvSpPr>
        <p:spPr>
          <a:xfrm>
            <a:off x="5405120" y="823042"/>
            <a:ext cx="6786880" cy="6202660"/>
          </a:xfrm>
          <a:prstGeom prst="rect">
            <a:avLst/>
          </a:prstGeom>
        </p:spPr>
        <p:txBody>
          <a:bodyPr wrap="square">
            <a:spAutoFit/>
          </a:bodyPr>
          <a:lstStyle/>
          <a:p>
            <a:pPr>
              <a:lnSpc>
                <a:spcPct val="80000"/>
              </a:lnSpc>
              <a:spcBef>
                <a:spcPct val="0"/>
              </a:spcBef>
            </a:pPr>
            <a:r>
              <a:rPr lang="en-US" altLang="zh-CN" dirty="0"/>
              <a:t> </a:t>
            </a:r>
          </a:p>
          <a:p>
            <a:pPr>
              <a:lnSpc>
                <a:spcPct val="80000"/>
              </a:lnSpc>
              <a:spcBef>
                <a:spcPct val="0"/>
              </a:spcBef>
            </a:pPr>
            <a:r>
              <a:rPr lang="en-US" altLang="zh-CN" sz="2000" dirty="0">
                <a:latin typeface="Times New Roman" panose="02020603050405020304" pitchFamily="18" charset="0"/>
              </a:rPr>
              <a:t>    semaphore chopstick[5]={1</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1}; </a:t>
            </a:r>
            <a:br>
              <a:rPr lang="en-US" altLang="zh-CN" sz="2000" dirty="0">
                <a:latin typeface="Times New Roman" panose="02020603050405020304" pitchFamily="18" charset="0"/>
              </a:rPr>
            </a:br>
            <a:r>
              <a:rPr lang="en-US" altLang="zh-CN" sz="2000" dirty="0">
                <a:latin typeface="Times New Roman" panose="02020603050405020304" pitchFamily="18" charset="0"/>
              </a:rPr>
              <a:t>void philosopher(int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a:t>
            </a:r>
            <a:br>
              <a:rPr lang="en-US" altLang="zh-CN" sz="2000" dirty="0">
                <a:latin typeface="Times New Roman" panose="02020603050405020304" pitchFamily="18" charset="0"/>
              </a:rPr>
            </a:br>
            <a:r>
              <a:rPr lang="en-US" altLang="zh-CN" sz="2000" dirty="0">
                <a:latin typeface="Times New Roman" panose="02020603050405020304" pitchFamily="18" charset="0"/>
              </a:rPr>
              <a:t>{ </a:t>
            </a:r>
            <a:br>
              <a:rPr lang="en-US" altLang="zh-CN" sz="2000" dirty="0">
                <a:latin typeface="Times New Roman" panose="02020603050405020304" pitchFamily="18" charset="0"/>
              </a:rPr>
            </a:br>
            <a:r>
              <a:rPr lang="en-US" altLang="zh-CN" sz="2000" dirty="0">
                <a:latin typeface="Times New Roman" panose="02020603050405020304" pitchFamily="18" charset="0"/>
              </a:rPr>
              <a:t>        while(true) </a:t>
            </a:r>
            <a:br>
              <a:rPr lang="en-US" altLang="zh-CN" sz="2000" dirty="0">
                <a:latin typeface="Times New Roman" panose="02020603050405020304" pitchFamily="18" charset="0"/>
              </a:rPr>
            </a:b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think(); </a:t>
            </a:r>
            <a:br>
              <a:rPr lang="en-US" altLang="zh-CN" sz="2000" dirty="0">
                <a:latin typeface="Times New Roman" panose="02020603050405020304" pitchFamily="18" charset="0"/>
              </a:rPr>
            </a:b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if(i%2 == 0)</a:t>
            </a:r>
            <a:r>
              <a:rPr lang="en-US" altLang="zh-CN" sz="2000" dirty="0">
                <a:solidFill>
                  <a:srgbClr val="FFFF00"/>
                </a:solidFill>
                <a:latin typeface="Times New Roman" panose="02020603050405020304" pitchFamily="18" charset="0"/>
              </a:rPr>
              <a:t> </a:t>
            </a:r>
            <a:r>
              <a:rPr lang="en-US" altLang="zh-CN" sz="2000" dirty="0">
                <a:latin typeface="Times New Roman" panose="02020603050405020304" pitchFamily="18" charset="0"/>
              </a:rPr>
              <a:t>//</a:t>
            </a:r>
            <a:r>
              <a:rPr lang="zh-CN" altLang="en-US" sz="2000" dirty="0">
                <a:latin typeface="Times New Roman" panose="02020603050405020304" pitchFamily="18" charset="0"/>
              </a:rPr>
              <a:t>偶数哲学家，先右后左 </a:t>
            </a:r>
            <a:br>
              <a:rPr lang="zh-CN" altLang="en-US" sz="2000" dirty="0">
                <a:latin typeface="Times New Roman" panose="02020603050405020304" pitchFamily="18" charset="0"/>
              </a:rPr>
            </a:br>
            <a:r>
              <a:rPr lang="zh-CN" altLang="en-US" sz="2000" dirty="0">
                <a:latin typeface="Times New Roman" panose="02020603050405020304" pitchFamily="18" charset="0"/>
              </a:rPr>
              <a:t>            </a:t>
            </a:r>
            <a:r>
              <a:rPr lang="en-US" altLang="zh-CN" sz="2000" dirty="0">
                <a:latin typeface="Times New Roman" panose="02020603050405020304" pitchFamily="18" charset="0"/>
              </a:rPr>
              <a:t>{ </a:t>
            </a:r>
            <a:br>
              <a:rPr lang="en-US" altLang="zh-CN" sz="2000" dirty="0">
                <a:latin typeface="Times New Roman" panose="02020603050405020304" pitchFamily="18" charset="0"/>
              </a:rPr>
            </a:br>
            <a:r>
              <a:rPr lang="en-US" altLang="zh-CN" sz="2000" dirty="0">
                <a:latin typeface="Times New Roman" panose="02020603050405020304" pitchFamily="18" charset="0"/>
              </a:rPr>
              <a:t>                wait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 mod 5) ; </a:t>
            </a:r>
            <a:br>
              <a:rPr lang="en-US" altLang="zh-CN" sz="2000" dirty="0">
                <a:latin typeface="Times New Roman" panose="02020603050405020304" pitchFamily="18" charset="0"/>
              </a:rPr>
            </a:br>
            <a:r>
              <a:rPr lang="en-US" altLang="zh-CN" sz="2000" dirty="0">
                <a:latin typeface="Times New Roman" panose="02020603050405020304" pitchFamily="18" charset="0"/>
              </a:rPr>
              <a:t>                wait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eat(); </a:t>
            </a:r>
            <a:br>
              <a:rPr lang="en-US" altLang="zh-CN" sz="2000" dirty="0">
                <a:latin typeface="Times New Roman" panose="02020603050405020304" pitchFamily="18" charset="0"/>
              </a:rPr>
            </a:br>
            <a:r>
              <a:rPr lang="en-US" altLang="zh-CN" sz="2000" dirty="0">
                <a:latin typeface="Times New Roman" panose="02020603050405020304" pitchFamily="18" charset="0"/>
              </a:rPr>
              <a:t>                signal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 mod 5) ; </a:t>
            </a:r>
            <a:br>
              <a:rPr lang="en-US" altLang="zh-CN" sz="2000" dirty="0">
                <a:latin typeface="Times New Roman" panose="02020603050405020304" pitchFamily="18" charset="0"/>
              </a:rPr>
            </a:br>
            <a:r>
              <a:rPr lang="en-US" altLang="zh-CN" sz="2000" dirty="0">
                <a:latin typeface="Times New Roman" panose="02020603050405020304" pitchFamily="18" charset="0"/>
              </a:rPr>
              <a:t>                signal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else</a:t>
            </a:r>
            <a:r>
              <a:rPr lang="en-US" altLang="zh-CN" sz="2000" dirty="0">
                <a:latin typeface="Times New Roman" panose="02020603050405020304" pitchFamily="18" charset="0"/>
              </a:rPr>
              <a:t> //</a:t>
            </a:r>
            <a:r>
              <a:rPr lang="zh-CN" altLang="en-US" sz="2000" dirty="0">
                <a:latin typeface="Times New Roman" panose="02020603050405020304" pitchFamily="18" charset="0"/>
              </a:rPr>
              <a:t>奇数哲学家，先左后右 </a:t>
            </a:r>
            <a:br>
              <a:rPr lang="zh-CN" altLang="en-US" sz="2000" dirty="0">
                <a:latin typeface="Times New Roman" panose="02020603050405020304" pitchFamily="18" charset="0"/>
              </a:rPr>
            </a:br>
            <a:r>
              <a:rPr lang="zh-CN" altLang="en-US" sz="2000" dirty="0">
                <a:latin typeface="Times New Roman" panose="02020603050405020304" pitchFamily="18" charset="0"/>
              </a:rPr>
              <a:t>            </a:t>
            </a:r>
            <a:r>
              <a:rPr lang="en-US" altLang="zh-CN" sz="2000" dirty="0">
                <a:latin typeface="Times New Roman" panose="02020603050405020304" pitchFamily="18" charset="0"/>
              </a:rPr>
              <a:t>{ </a:t>
            </a:r>
            <a:br>
              <a:rPr lang="en-US" altLang="zh-CN" sz="2000" dirty="0">
                <a:latin typeface="Times New Roman" panose="02020603050405020304" pitchFamily="18" charset="0"/>
              </a:rPr>
            </a:br>
            <a:r>
              <a:rPr lang="en-US" altLang="zh-CN" sz="2000" dirty="0">
                <a:latin typeface="Times New Roman" panose="02020603050405020304" pitchFamily="18" charset="0"/>
              </a:rPr>
              <a:t>                wait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wait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 mod 5) ; </a:t>
            </a:r>
            <a:br>
              <a:rPr lang="en-US" altLang="zh-CN" sz="2000" dirty="0">
                <a:latin typeface="Times New Roman" panose="02020603050405020304" pitchFamily="18" charset="0"/>
              </a:rPr>
            </a:br>
            <a:r>
              <a:rPr lang="en-US" altLang="zh-CN" sz="2000" dirty="0">
                <a:latin typeface="Times New Roman" panose="02020603050405020304" pitchFamily="18" charset="0"/>
              </a:rPr>
              <a:t>                eat(); </a:t>
            </a:r>
            <a:br>
              <a:rPr lang="en-US" altLang="zh-CN" sz="2000" dirty="0">
                <a:latin typeface="Times New Roman" panose="02020603050405020304" pitchFamily="18" charset="0"/>
              </a:rPr>
            </a:br>
            <a:r>
              <a:rPr lang="en-US" altLang="zh-CN" sz="2000" dirty="0">
                <a:latin typeface="Times New Roman" panose="02020603050405020304" pitchFamily="18" charset="0"/>
              </a:rPr>
              <a:t>                signal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signal (chopstick[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 mod 5) ; </a:t>
            </a:r>
            <a:br>
              <a:rPr lang="en-US" altLang="zh-CN" sz="2000" dirty="0">
                <a:latin typeface="Times New Roman" panose="02020603050405020304" pitchFamily="18" charset="0"/>
              </a:rPr>
            </a:br>
            <a:r>
              <a:rPr lang="en-US" altLang="zh-CN" sz="2000" dirty="0">
                <a:latin typeface="Times New Roman" panose="02020603050405020304" pitchFamily="18" charset="0"/>
              </a:rPr>
              <a:t>             } </a:t>
            </a:r>
            <a:br>
              <a:rPr lang="en-US" altLang="zh-CN" sz="2000" dirty="0">
                <a:latin typeface="Times New Roman" panose="02020603050405020304" pitchFamily="18" charset="0"/>
              </a:rPr>
            </a:br>
            <a:r>
              <a:rPr lang="en-US" altLang="zh-CN" sz="2000" dirty="0">
                <a:latin typeface="Times New Roman" panose="02020603050405020304" pitchFamily="18" charset="0"/>
              </a:rPr>
              <a:t>         }</a:t>
            </a:r>
          </a:p>
          <a:p>
            <a:pPr>
              <a:lnSpc>
                <a:spcPct val="80000"/>
              </a:lnSpc>
              <a:spcBef>
                <a:spcPct val="0"/>
              </a:spcBef>
            </a:pPr>
            <a:r>
              <a:rPr lang="en-US" altLang="zh-CN" sz="2000" dirty="0">
                <a:latin typeface="Times New Roman" panose="02020603050405020304" pitchFamily="18" charset="0"/>
              </a:rPr>
              <a:t>      } </a:t>
            </a:r>
            <a:endParaRPr lang="zh-CN" altLang="en-US" sz="20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a:t>2.3.7 </a:t>
            </a:r>
            <a:r>
              <a:rPr lang="zh-CN" altLang="en-US" dirty="0"/>
              <a:t>管程的基本概念</a:t>
            </a:r>
          </a:p>
        </p:txBody>
      </p:sp>
      <p:sp>
        <p:nvSpPr>
          <p:cNvPr id="133123" name="Rectangle 3"/>
          <p:cNvSpPr>
            <a:spLocks noGrp="1" noChangeArrowheads="1"/>
          </p:cNvSpPr>
          <p:nvPr>
            <p:ph idx="1"/>
          </p:nvPr>
        </p:nvSpPr>
        <p:spPr/>
        <p:txBody>
          <a:bodyPr/>
          <a:lstStyle/>
          <a:p>
            <a:r>
              <a:rPr lang="zh-CN" altLang="en-US"/>
              <a:t>利用信号量实现进程同步，使大量的同步操作分散在各个进程中。使系统管理麻烦，同步操作使用不当会引起死锁。</a:t>
            </a:r>
          </a:p>
          <a:p>
            <a:r>
              <a:rPr lang="zh-CN" altLang="en-US"/>
              <a:t>引入新的进程同步工具－－－管程（</a:t>
            </a:r>
            <a:r>
              <a:rPr lang="en-US" altLang="zh-CN"/>
              <a:t>Monitors)</a:t>
            </a:r>
          </a:p>
          <a:p>
            <a:r>
              <a:rPr lang="zh-CN" altLang="en-US"/>
              <a:t>目的：分离互斥和条件同步的关注</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p:nvPr>
        </p:nvSpPr>
        <p:spPr/>
        <p:txBody>
          <a:bodyPr/>
          <a:lstStyle/>
          <a:p>
            <a:r>
              <a:rPr lang="en-US" altLang="zh-CN" dirty="0"/>
              <a:t>2.3.7   </a:t>
            </a:r>
            <a:r>
              <a:rPr lang="zh-CN" altLang="en-US" dirty="0"/>
              <a:t>管程的基本概念</a:t>
            </a:r>
          </a:p>
        </p:txBody>
      </p:sp>
      <p:sp>
        <p:nvSpPr>
          <p:cNvPr id="135170" name="Rectangle 2"/>
          <p:cNvSpPr>
            <a:spLocks noGrp="1" noChangeArrowheads="1"/>
          </p:cNvSpPr>
          <p:nvPr>
            <p:ph idx="1"/>
          </p:nvPr>
        </p:nvSpPr>
        <p:spPr/>
        <p:txBody>
          <a:bodyPr>
            <a:normAutofit fontScale="62500" lnSpcReduction="20000"/>
          </a:bodyPr>
          <a:lstStyle/>
          <a:p>
            <a:r>
              <a:rPr lang="zh-CN" altLang="en-US"/>
              <a:t>管程由四部分组成：</a:t>
            </a:r>
          </a:p>
          <a:p>
            <a:pPr lvl="1"/>
            <a:r>
              <a:rPr lang="zh-CN" altLang="en-US"/>
              <a:t>管程的名称</a:t>
            </a:r>
          </a:p>
          <a:p>
            <a:pPr lvl="1"/>
            <a:r>
              <a:rPr lang="zh-CN" altLang="en-US"/>
              <a:t>局部于管程的共享变量说明</a:t>
            </a:r>
          </a:p>
          <a:p>
            <a:pPr lvl="1"/>
            <a:r>
              <a:rPr lang="zh-CN" altLang="en-US"/>
              <a:t>对该数据结构进行操作的一组过程</a:t>
            </a:r>
          </a:p>
          <a:p>
            <a:pPr lvl="1"/>
            <a:r>
              <a:rPr lang="zh-CN" altLang="en-US"/>
              <a:t>对管程中数据设置初值的语句</a:t>
            </a:r>
          </a:p>
          <a:p>
            <a:r>
              <a:rPr lang="zh-CN" altLang="en-US"/>
              <a:t>任何管程外的过程都不能访问管程内的数据结构。管程相当于围墙，将共享变量和对它进行操作的若干过程围了起来，进程只要访问临界资源就必须通过管程。</a:t>
            </a:r>
          </a:p>
          <a:p>
            <a:r>
              <a:rPr lang="zh-CN" altLang="en-US"/>
              <a:t>管程每次只允许一个进程进入管程，实现了互斥。</a:t>
            </a:r>
          </a:p>
          <a:p>
            <a:r>
              <a:rPr lang="zh-CN" altLang="en-US"/>
              <a:t>使用信号量的效率比管程高。</a:t>
            </a:r>
          </a:p>
          <a:p>
            <a:r>
              <a:rPr lang="zh-CN" altLang="en-US"/>
              <a:t>管程结构在一些程序设计语言中得到实现。如并发</a:t>
            </a:r>
            <a:r>
              <a:rPr lang="en-US" altLang="zh-CN"/>
              <a:t>Pascal</a:t>
            </a:r>
            <a:r>
              <a:rPr lang="zh-CN" altLang="en-US"/>
              <a:t>和</a:t>
            </a:r>
            <a:r>
              <a:rPr lang="en-US" altLang="zh-CN"/>
              <a:t>Java</a:t>
            </a:r>
            <a:r>
              <a:rPr lang="zh-CN" altLang="en-US"/>
              <a:t>，</a:t>
            </a:r>
            <a:r>
              <a:rPr lang="en-US" altLang="zh-CN"/>
              <a:t>C#</a:t>
            </a:r>
            <a:r>
              <a:rPr lang="zh-CN" altLang="en-US"/>
              <a:t>等，它还被作为一个程序库实现。</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zh-CN" dirty="0"/>
              <a:t>2.3.7   </a:t>
            </a:r>
            <a:r>
              <a:rPr lang="zh-CN" altLang="en-US" dirty="0"/>
              <a:t>管程的基本概念</a:t>
            </a:r>
          </a:p>
        </p:txBody>
      </p:sp>
      <p:sp>
        <p:nvSpPr>
          <p:cNvPr id="136195" name="Rectangle 3"/>
          <p:cNvSpPr>
            <a:spLocks noGrp="1" noChangeArrowheads="1"/>
          </p:cNvSpPr>
          <p:nvPr>
            <p:ph idx="1"/>
          </p:nvPr>
        </p:nvSpPr>
        <p:spPr/>
        <p:txBody>
          <a:bodyPr>
            <a:normAutofit fontScale="85000" lnSpcReduction="10000"/>
          </a:bodyPr>
          <a:lstStyle/>
          <a:p>
            <a:pPr eaLnBrk="1" hangingPunct="1"/>
            <a:r>
              <a:rPr lang="zh-CN" altLang="en-US" sz="2400" dirty="0">
                <a:solidFill>
                  <a:srgbClr val="FF0000"/>
                </a:solidFill>
              </a:rPr>
              <a:t>管程的定义</a:t>
            </a:r>
          </a:p>
          <a:p>
            <a:pPr lvl="1" eaLnBrk="1" hangingPunct="1"/>
            <a:r>
              <a:rPr lang="zh-CN" altLang="en-US" dirty="0"/>
              <a:t>系统中各种硬件和软件资源可用抽象数据结构加以描述。</a:t>
            </a:r>
          </a:p>
          <a:p>
            <a:pPr lvl="1" eaLnBrk="1" hangingPunct="1"/>
            <a:r>
              <a:rPr lang="zh-CN" altLang="en-US" dirty="0"/>
              <a:t>如，一台传真机，可用与该资源有关的状态信息（</a:t>
            </a:r>
            <a:r>
              <a:rPr lang="en-US" altLang="zh-CN" dirty="0"/>
              <a:t>busy/free</a:t>
            </a:r>
            <a:r>
              <a:rPr lang="zh-CN" altLang="en-US" dirty="0"/>
              <a:t>）和对它执行的请求和释放操作，以及等待该资源的进程队列来描述。</a:t>
            </a:r>
          </a:p>
          <a:p>
            <a:pPr lvl="1" eaLnBrk="1" hangingPunct="1"/>
            <a:r>
              <a:rPr lang="zh-CN" altLang="en-US" dirty="0"/>
              <a:t>如，一个</a:t>
            </a:r>
            <a:r>
              <a:rPr lang="en-US" altLang="zh-CN" dirty="0"/>
              <a:t>FIFO</a:t>
            </a:r>
            <a:r>
              <a:rPr lang="zh-CN" altLang="en-US" dirty="0"/>
              <a:t>队列可用队长、队首、队尾以及在该队列上执行的一组操作来描述。</a:t>
            </a:r>
          </a:p>
          <a:p>
            <a:pPr lvl="1" eaLnBrk="1" hangingPunct="1"/>
            <a:r>
              <a:rPr lang="zh-CN" altLang="en-US" dirty="0"/>
              <a:t>当共享资源用共享数据结构表示时，资源管理程序可用对该数据结构进行操作的一组过程来表示。如，</a:t>
            </a:r>
            <a:r>
              <a:rPr lang="en-US" altLang="zh-CN" dirty="0"/>
              <a:t>request</a:t>
            </a:r>
            <a:r>
              <a:rPr lang="zh-CN" altLang="en-US" dirty="0"/>
              <a:t>、</a:t>
            </a:r>
            <a:r>
              <a:rPr lang="en-US" altLang="zh-CN" dirty="0"/>
              <a:t>release</a:t>
            </a:r>
          </a:p>
          <a:p>
            <a:pPr lvl="1" eaLnBrk="1" hangingPunct="1"/>
            <a:r>
              <a:rPr lang="zh-CN" altLang="en-US" dirty="0"/>
              <a:t>管程定义了一个数据结构和能为并发进程所执行（在该数据结构上）的一组操作，这组操作能同步进程，改变管程中的数据。</a:t>
            </a:r>
            <a:endParaRPr lang="en-US" altLang="zh-C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title"/>
          </p:nvPr>
        </p:nvSpPr>
        <p:spPr/>
        <p:txBody>
          <a:bodyPr/>
          <a:lstStyle/>
          <a:p>
            <a:r>
              <a:rPr lang="en-US" altLang="zh-CN" dirty="0"/>
              <a:t>2.3.7   </a:t>
            </a:r>
            <a:r>
              <a:rPr lang="zh-CN" altLang="en-US" dirty="0"/>
              <a:t>管程的基本概念</a:t>
            </a:r>
          </a:p>
        </p:txBody>
      </p:sp>
      <p:sp>
        <p:nvSpPr>
          <p:cNvPr id="137218" name="Rectangle 2"/>
          <p:cNvSpPr>
            <a:spLocks noGrp="1" noChangeArrowheads="1"/>
          </p:cNvSpPr>
          <p:nvPr>
            <p:ph idx="1"/>
          </p:nvPr>
        </p:nvSpPr>
        <p:spPr/>
        <p:txBody>
          <a:bodyPr>
            <a:normAutofit fontScale="92500"/>
          </a:bodyPr>
          <a:lstStyle/>
          <a:p>
            <a:r>
              <a:rPr lang="zh-CN" altLang="en-US"/>
              <a:t>条件变量</a:t>
            </a:r>
          </a:p>
          <a:p>
            <a:pPr lvl="1"/>
            <a:r>
              <a:rPr lang="zh-CN" altLang="en-US"/>
              <a:t>由于管程通常是用于管理资源的，因而在管程内部，应当存在某种等待机制。当进入管程的进程因资源被占用等原因不能继续运行时，要使其等待。</a:t>
            </a:r>
          </a:p>
          <a:p>
            <a:pPr lvl="1"/>
            <a:r>
              <a:rPr lang="zh-CN" altLang="en-US"/>
              <a:t>为了区别不同的等待原因，设置了条件变量和在条件变量上进行操作的两个同步原语</a:t>
            </a:r>
            <a:r>
              <a:rPr lang="en-US" altLang="zh-CN"/>
              <a:t>wait, signal</a:t>
            </a:r>
            <a:r>
              <a:rPr lang="zh-CN" altLang="en-US"/>
              <a:t>。</a:t>
            </a:r>
          </a:p>
          <a:p>
            <a:pPr lvl="1"/>
            <a:r>
              <a:rPr lang="zh-CN" altLang="en-US"/>
              <a:t>条件变量说明形式为：</a:t>
            </a:r>
            <a:r>
              <a:rPr lang="en-US" altLang="zh-CN"/>
              <a:t>condition</a:t>
            </a:r>
            <a:r>
              <a:rPr lang="zh-CN" altLang="en-US"/>
              <a:t>：</a:t>
            </a:r>
            <a:r>
              <a:rPr lang="en-US" altLang="zh-CN"/>
              <a:t>x</a:t>
            </a:r>
            <a:r>
              <a:rPr lang="zh-CN" altLang="en-US"/>
              <a:t>，</a:t>
            </a:r>
            <a:r>
              <a:rPr lang="en-US" altLang="zh-CN"/>
              <a:t>y;</a:t>
            </a:r>
          </a:p>
          <a:p>
            <a:pPr lvl="1"/>
            <a:r>
              <a:rPr lang="zh-CN" altLang="en-US"/>
              <a:t>同步原语</a:t>
            </a:r>
            <a:r>
              <a:rPr lang="en-US" altLang="zh-CN"/>
              <a:t>wait</a:t>
            </a:r>
            <a:r>
              <a:rPr lang="zh-CN" altLang="en-US"/>
              <a:t>使调用进程等待，并将它排在相应的等待队列上；</a:t>
            </a:r>
            <a:r>
              <a:rPr lang="en-US" altLang="zh-CN"/>
              <a:t>signal</a:t>
            </a:r>
            <a:r>
              <a:rPr lang="zh-CN" altLang="en-US"/>
              <a:t>唤醒等待队列的队首进程。使用方式为：</a:t>
            </a:r>
            <a:r>
              <a:rPr lang="en-US" altLang="zh-CN"/>
              <a:t>x.wait</a:t>
            </a:r>
            <a:r>
              <a:rPr lang="zh-CN" altLang="en-US"/>
              <a:t>，</a:t>
            </a:r>
            <a:r>
              <a:rPr lang="en-US" altLang="zh-CN"/>
              <a:t>x.signal</a:t>
            </a:r>
            <a:r>
              <a:rPr lang="zh-CN" alt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idx="1"/>
          </p:nvPr>
        </p:nvSpPr>
        <p:spPr/>
        <p:txBody>
          <a:bodyPr>
            <a:normAutofit fontScale="85000" lnSpcReduction="20000"/>
          </a:bodyPr>
          <a:lstStyle/>
          <a:p>
            <a:r>
              <a:rPr lang="zh-CN" altLang="en-US" dirty="0"/>
              <a:t>进程是计算机中的动态程序体现，为了描述这个动态化有如下两个概念需要明确</a:t>
            </a:r>
            <a:endParaRPr lang="en-US" altLang="zh-CN" dirty="0"/>
          </a:p>
          <a:p>
            <a:r>
              <a:rPr lang="zh-CN" altLang="en-US" dirty="0"/>
              <a:t>可再入程序：</a:t>
            </a:r>
          </a:p>
          <a:p>
            <a:pPr lvl="1"/>
            <a:r>
              <a:rPr lang="zh-CN" altLang="en-US" dirty="0"/>
              <a:t>可被多个进程同时调用的程序，具有下列性质：</a:t>
            </a:r>
          </a:p>
          <a:p>
            <a:pPr lvl="2"/>
            <a:r>
              <a:rPr lang="zh-CN" altLang="en-US" dirty="0"/>
              <a:t>它是</a:t>
            </a:r>
            <a:r>
              <a:rPr lang="zh-CN" altLang="en-US" b="1" dirty="0">
                <a:solidFill>
                  <a:srgbClr val="C00000"/>
                </a:solidFill>
              </a:rPr>
              <a:t>纯代码</a:t>
            </a:r>
            <a:r>
              <a:rPr lang="zh-CN" altLang="en-US" dirty="0"/>
              <a:t>的，即在执行过程中自身不改变，调用它的进程应该提供数据区。</a:t>
            </a:r>
            <a:endParaRPr lang="en-US" altLang="zh-CN" dirty="0"/>
          </a:p>
          <a:p>
            <a:r>
              <a:rPr lang="zh-CN" altLang="en-US" dirty="0"/>
              <a:t>处理机调度器（</a:t>
            </a:r>
            <a:r>
              <a:rPr lang="en-US" altLang="zh-CN" dirty="0"/>
              <a:t>dispatcher</a:t>
            </a:r>
            <a:r>
              <a:rPr lang="zh-CN" altLang="en-US" dirty="0"/>
              <a:t>）</a:t>
            </a:r>
            <a:r>
              <a:rPr lang="en-US" altLang="zh-CN" dirty="0"/>
              <a:t> </a:t>
            </a:r>
          </a:p>
          <a:p>
            <a:pPr lvl="1"/>
            <a:r>
              <a:rPr lang="zh-CN" altLang="en-US" dirty="0"/>
              <a:t>处理机调度器是操作系统中的一段代码，它完成如下功能：</a:t>
            </a:r>
            <a:endParaRPr lang="en-US" altLang="zh-CN" dirty="0"/>
          </a:p>
          <a:p>
            <a:pPr lvl="2"/>
            <a:r>
              <a:rPr lang="zh-CN" altLang="en-US" dirty="0"/>
              <a:t>把处理机从一个进程切换到另一个进程；</a:t>
            </a:r>
            <a:endParaRPr lang="en-US" altLang="zh-CN" dirty="0"/>
          </a:p>
          <a:p>
            <a:pPr lvl="2"/>
            <a:r>
              <a:rPr lang="zh-CN" altLang="en-US" dirty="0"/>
              <a:t>防止某进程独占处理机；</a:t>
            </a:r>
          </a:p>
          <a:p>
            <a:endParaRPr lang="zh-CN" altLang="en-US" dirty="0"/>
          </a:p>
        </p:txBody>
      </p:sp>
      <p:sp>
        <p:nvSpPr>
          <p:cNvPr id="11" name="Rectangle 5"/>
          <p:cNvSpPr>
            <a:spLocks noGrp="1" noChangeArrowheads="1"/>
          </p:cNvSpPr>
          <p:nvPr>
            <p:ph type="title"/>
          </p:nvPr>
        </p:nvSpPr>
        <p:spPr/>
        <p:txBody>
          <a:bodyPr/>
          <a:lstStyle/>
          <a:p>
            <a:pPr eaLnBrk="1" hangingPunct="1"/>
            <a:r>
              <a:rPr lang="zh-CN" altLang="en-US" b="1" dirty="0"/>
              <a:t>2.</a:t>
            </a:r>
            <a:r>
              <a:rPr lang="en-US" altLang="zh-CN" b="1" dirty="0"/>
              <a:t>1.2  </a:t>
            </a:r>
            <a:r>
              <a:rPr lang="zh-CN" altLang="en-US" b="1" dirty="0"/>
              <a:t>进程的定义与特征</a:t>
            </a:r>
            <a:endParaRPr lang="zh-CN" altLang="en-US" b="1" dirty="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lIns="90487" tIns="44450" rIns="90487" bIns="44450" rtlCol="0" anchor="b">
            <a:normAutofit/>
          </a:bodyPr>
          <a:lstStyle/>
          <a:p>
            <a:r>
              <a:rPr lang="en-US" altLang="zh-CN" dirty="0"/>
              <a:t>2.3.7   </a:t>
            </a:r>
            <a:r>
              <a:rPr lang="zh-CN" altLang="en-US" dirty="0"/>
              <a:t>管程的基本概念</a:t>
            </a:r>
            <a:endParaRPr lang="en-US" altLang="zh-CN" dirty="0"/>
          </a:p>
        </p:txBody>
      </p:sp>
      <p:sp>
        <p:nvSpPr>
          <p:cNvPr id="2" name="内容占位符 1"/>
          <p:cNvSpPr>
            <a:spLocks noGrp="1"/>
          </p:cNvSpPr>
          <p:nvPr>
            <p:ph idx="1"/>
          </p:nvPr>
        </p:nvSpPr>
        <p:spPr/>
        <p:txBody>
          <a:bodyPr/>
          <a:lstStyle/>
          <a:p>
            <a:r>
              <a:rPr lang="zh-CN" altLang="en-US" dirty="0"/>
              <a:t>管程与条件变量</a:t>
            </a:r>
            <a:endParaRPr lang="en-US" altLang="zh-CN" dirty="0"/>
          </a:p>
          <a:p>
            <a:endParaRPr lang="zh-CN" altLang="en-US" dirty="0"/>
          </a:p>
        </p:txBody>
      </p:sp>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l="424" t="4802" r="1059" b="4802"/>
          <a:stretch>
            <a:fillRect/>
          </a:stretch>
        </p:blipFill>
        <p:spPr bwMode="auto">
          <a:xfrm>
            <a:off x="4385227" y="1769423"/>
            <a:ext cx="6706325" cy="461599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8244" name="Text Box 4"/>
          <p:cNvSpPr txBox="1">
            <a:spLocks noChangeArrowheads="1"/>
          </p:cNvSpPr>
          <p:nvPr/>
        </p:nvSpPr>
        <p:spPr bwMode="auto">
          <a:xfrm>
            <a:off x="2424114" y="3429001"/>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b="0">
                <a:latin typeface="Times" charset="0"/>
                <a:ea typeface="MS PGothic" panose="020B0600070205080204" pitchFamily="34" charset="-128"/>
              </a:rPr>
              <a:t>wait x </a:t>
            </a:r>
          </a:p>
        </p:txBody>
      </p:sp>
      <p:sp>
        <p:nvSpPr>
          <p:cNvPr id="138245" name="Text Box 5"/>
          <p:cNvSpPr txBox="1">
            <a:spLocks noChangeArrowheads="1"/>
          </p:cNvSpPr>
          <p:nvPr/>
        </p:nvSpPr>
        <p:spPr bwMode="auto">
          <a:xfrm>
            <a:off x="2351088" y="4149726"/>
            <a:ext cx="1226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b="0">
                <a:latin typeface="Times" charset="0"/>
                <a:ea typeface="MS PGothic" panose="020B0600070205080204" pitchFamily="34" charset="-128"/>
              </a:rPr>
              <a:t>signal x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vert="horz" lIns="90487" tIns="44450" rIns="90487" bIns="44450" rtlCol="0" anchor="b">
            <a:normAutofit/>
          </a:bodyPr>
          <a:lstStyle/>
          <a:p>
            <a:r>
              <a:rPr lang="en-US" altLang="zh-CN" dirty="0"/>
              <a:t>2.3.7   </a:t>
            </a:r>
            <a:r>
              <a:rPr lang="zh-CN" altLang="en-US" dirty="0"/>
              <a:t>管程的基本概念</a:t>
            </a:r>
            <a:endParaRPr lang="en-US" altLang="zh-CN" dirty="0">
              <a:ea typeface="宋体" panose="02010600030101010101" pitchFamily="2" charset="-122"/>
            </a:endParaRPr>
          </a:p>
        </p:txBody>
      </p:sp>
      <p:sp>
        <p:nvSpPr>
          <p:cNvPr id="140291" name="Rectangle 3"/>
          <p:cNvSpPr>
            <a:spLocks noGrp="1" noChangeArrowheads="1"/>
          </p:cNvSpPr>
          <p:nvPr>
            <p:ph idx="1"/>
          </p:nvPr>
        </p:nvSpPr>
        <p:spPr/>
        <p:txBody>
          <a:bodyPr vert="horz" lIns="90487" tIns="44450" rIns="90487" bIns="44450" rtlCol="0">
            <a:normAutofit/>
          </a:bodyPr>
          <a:lstStyle/>
          <a:p>
            <a:pPr>
              <a:lnSpc>
                <a:spcPct val="90000"/>
              </a:lnSpc>
            </a:pPr>
            <a:r>
              <a:rPr lang="zh-CN" altLang="en-US" sz="2400" dirty="0">
                <a:ea typeface="宋体" panose="02010600030101010101" pitchFamily="2" charset="-122"/>
              </a:rPr>
              <a:t>锁和条件变量</a:t>
            </a:r>
            <a:endParaRPr lang="en-US" altLang="zh-CN" sz="2400" dirty="0">
              <a:ea typeface="宋体" panose="02010600030101010101" pitchFamily="2" charset="-122"/>
            </a:endParaRPr>
          </a:p>
          <a:p>
            <a:pPr lvl="1">
              <a:lnSpc>
                <a:spcPct val="90000"/>
              </a:lnSpc>
            </a:pPr>
            <a:r>
              <a:rPr lang="en-US" altLang="zh-CN" sz="2000" dirty="0"/>
              <a:t>Lock</a:t>
            </a:r>
          </a:p>
          <a:p>
            <a:pPr lvl="2">
              <a:lnSpc>
                <a:spcPct val="90000"/>
              </a:lnSpc>
            </a:pPr>
            <a:r>
              <a:rPr lang="en-US" altLang="zh-CN" sz="1600" dirty="0"/>
              <a:t>Lock::Acquire() – </a:t>
            </a:r>
            <a:r>
              <a:rPr lang="zh-CN" altLang="en-US" sz="1600" dirty="0"/>
              <a:t>等待直到锁可用，然后抢占锁</a:t>
            </a:r>
            <a:endParaRPr lang="en-US" altLang="zh-CN" sz="1600" dirty="0"/>
          </a:p>
          <a:p>
            <a:pPr lvl="2">
              <a:lnSpc>
                <a:spcPct val="90000"/>
              </a:lnSpc>
            </a:pPr>
            <a:r>
              <a:rPr lang="en-US" altLang="zh-CN" sz="1600" dirty="0"/>
              <a:t>Lock::Release() – </a:t>
            </a:r>
            <a:r>
              <a:rPr lang="zh-CN" altLang="en-US" sz="1600" dirty="0"/>
              <a:t>释放锁，唤醒等待者如果有</a:t>
            </a:r>
            <a:endParaRPr lang="en-US" altLang="zh-CN" sz="1600" dirty="0"/>
          </a:p>
          <a:p>
            <a:pPr lvl="1">
              <a:lnSpc>
                <a:spcPct val="90000"/>
              </a:lnSpc>
            </a:pPr>
            <a:endParaRPr lang="en-US" altLang="zh-CN" sz="2000" dirty="0"/>
          </a:p>
          <a:p>
            <a:pPr lvl="1">
              <a:lnSpc>
                <a:spcPct val="90000"/>
              </a:lnSpc>
            </a:pPr>
            <a:r>
              <a:rPr lang="en-US" altLang="zh-CN" sz="2000" dirty="0"/>
              <a:t>Condition Variable</a:t>
            </a:r>
          </a:p>
          <a:p>
            <a:pPr lvl="2">
              <a:lnSpc>
                <a:spcPct val="90000"/>
              </a:lnSpc>
            </a:pPr>
            <a:r>
              <a:rPr lang="zh-CN" altLang="en-US" sz="1600" dirty="0"/>
              <a:t>允许等待状态进入临界区</a:t>
            </a:r>
            <a:endParaRPr lang="en-US" altLang="zh-CN" sz="1600" dirty="0"/>
          </a:p>
          <a:p>
            <a:pPr lvl="3">
              <a:lnSpc>
                <a:spcPct val="90000"/>
              </a:lnSpc>
            </a:pPr>
            <a:r>
              <a:rPr lang="zh-CN" altLang="en-US" dirty="0"/>
              <a:t>允许处于等待（睡眠）的线程进入临界区</a:t>
            </a:r>
            <a:endParaRPr lang="en-US" altLang="zh-CN" dirty="0"/>
          </a:p>
          <a:p>
            <a:pPr lvl="3">
              <a:lnSpc>
                <a:spcPct val="90000"/>
              </a:lnSpc>
            </a:pPr>
            <a:r>
              <a:rPr lang="zh-CN" altLang="en-US" dirty="0"/>
              <a:t>某个时刻原子释放锁进入睡眠</a:t>
            </a:r>
            <a:endParaRPr lang="en-US" altLang="zh-CN" dirty="0"/>
          </a:p>
          <a:p>
            <a:pPr lvl="2">
              <a:lnSpc>
                <a:spcPct val="90000"/>
              </a:lnSpc>
            </a:pPr>
            <a:r>
              <a:rPr lang="en-US" altLang="zh-CN" sz="1600" dirty="0"/>
              <a:t>Wait() operation</a:t>
            </a:r>
          </a:p>
          <a:p>
            <a:pPr lvl="3">
              <a:lnSpc>
                <a:spcPct val="90000"/>
              </a:lnSpc>
            </a:pPr>
            <a:r>
              <a:rPr lang="zh-CN" altLang="en-US" sz="1600" dirty="0"/>
              <a:t>释放锁，睡眠，重新获得锁返回后</a:t>
            </a:r>
            <a:endParaRPr lang="en-US" altLang="zh-CN" sz="1600" dirty="0"/>
          </a:p>
          <a:p>
            <a:pPr lvl="2">
              <a:lnSpc>
                <a:spcPct val="90000"/>
              </a:lnSpc>
            </a:pPr>
            <a:r>
              <a:rPr lang="en-US" altLang="zh-CN" sz="1600" dirty="0"/>
              <a:t>Signal() operation (or broadcast() operation)</a:t>
            </a:r>
          </a:p>
          <a:p>
            <a:pPr lvl="3">
              <a:lnSpc>
                <a:spcPct val="90000"/>
              </a:lnSpc>
            </a:pPr>
            <a:r>
              <a:rPr lang="zh-CN" altLang="en-US" sz="1600" dirty="0"/>
              <a:t>唤醒等待者（或者所有等待者），如果有</a:t>
            </a:r>
            <a:endParaRPr lang="en-US" altLang="zh-CN" sz="1200" dirty="0"/>
          </a:p>
          <a:p>
            <a:pPr lvl="1" eaLnBrk="1" hangingPunct="1">
              <a:lnSpc>
                <a:spcPct val="90000"/>
              </a:lnSpc>
            </a:pPr>
            <a:endParaRPr lang="zh-CN" altLang="en-US" sz="2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2.3.7   </a:t>
            </a:r>
            <a:r>
              <a:rPr lang="zh-CN" altLang="en-US" dirty="0"/>
              <a:t>管程的基本概念</a:t>
            </a:r>
          </a:p>
        </p:txBody>
      </p:sp>
      <p:sp>
        <p:nvSpPr>
          <p:cNvPr id="142339" name="Rectangle 3"/>
          <p:cNvSpPr>
            <a:spLocks noGrp="1" noChangeArrowheads="1"/>
          </p:cNvSpPr>
          <p:nvPr>
            <p:ph idx="1"/>
          </p:nvPr>
        </p:nvSpPr>
        <p:spPr/>
        <p:txBody>
          <a:bodyPr/>
          <a:lstStyle/>
          <a:p>
            <a:r>
              <a:rPr lang="zh-CN" altLang="en-US"/>
              <a:t>条件变量实现</a:t>
            </a:r>
            <a:endParaRPr lang="en-US" altLang="zh-CN"/>
          </a:p>
          <a:p>
            <a:pPr lvl="1"/>
            <a:r>
              <a:rPr lang="zh-CN" altLang="en-US"/>
              <a:t>需要维持每个条件队列</a:t>
            </a:r>
            <a:endParaRPr lang="en-US" altLang="zh-CN"/>
          </a:p>
          <a:p>
            <a:pPr lvl="1"/>
            <a:r>
              <a:rPr lang="zh-CN" altLang="en-US"/>
              <a:t>线程等待的条件等待</a:t>
            </a:r>
            <a:r>
              <a:rPr lang="en-US" altLang="zh-CN"/>
              <a:t>signal()</a:t>
            </a:r>
          </a:p>
          <a:p>
            <a:endParaRPr lang="zh-CN" altLang="en-US" dirty="0"/>
          </a:p>
        </p:txBody>
      </p:sp>
      <p:sp>
        <p:nvSpPr>
          <p:cNvPr id="35844" name="Text Box 6"/>
          <p:cNvSpPr txBox="1">
            <a:spLocks noChangeArrowheads="1"/>
          </p:cNvSpPr>
          <p:nvPr/>
        </p:nvSpPr>
        <p:spPr bwMode="auto">
          <a:xfrm>
            <a:off x="2438401" y="3624264"/>
            <a:ext cx="3241675" cy="2014537"/>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Condition::Wait(lock){</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numWaiting++;</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Add this thread t  to q;</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release(lock);</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schedule(); //need mutex</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require(lock);</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a:t>
            </a:r>
          </a:p>
        </p:txBody>
      </p:sp>
      <p:sp>
        <p:nvSpPr>
          <p:cNvPr id="35845" name="Text Box 7"/>
          <p:cNvSpPr txBox="1">
            <a:spLocks noChangeArrowheads="1"/>
          </p:cNvSpPr>
          <p:nvPr/>
        </p:nvSpPr>
        <p:spPr bwMode="auto">
          <a:xfrm>
            <a:off x="6248401" y="3627439"/>
            <a:ext cx="3927475" cy="2014537"/>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Condition::Signal(){</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if (numWaiting &gt; 0) {</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Remove a thread t from q;</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wakeup(t); //need mutex</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numWaiting--;</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    }</a:t>
            </a:r>
          </a:p>
          <a:p>
            <a:pPr eaLnBrk="1" hangingPunct="1">
              <a:buFont typeface="Monotype Sorts" charset="2"/>
              <a:buNone/>
              <a:defRPr/>
            </a:pPr>
            <a:r>
              <a:rPr lang="en-US" altLang="zh-CN">
                <a:solidFill>
                  <a:schemeClr val="bg1"/>
                </a:solidFill>
                <a:latin typeface="Times New Roman" panose="02020603050405020304" charset="0"/>
                <a:ea typeface="MS PGothic" panose="020B0600070205080204" pitchFamily="34" charset="-128"/>
              </a:rPr>
              <a:t>}</a:t>
            </a:r>
          </a:p>
        </p:txBody>
      </p:sp>
      <p:sp>
        <p:nvSpPr>
          <p:cNvPr id="35846" name="Text Box 8"/>
          <p:cNvSpPr txBox="1">
            <a:spLocks noChangeArrowheads="1"/>
          </p:cNvSpPr>
          <p:nvPr/>
        </p:nvSpPr>
        <p:spPr bwMode="auto">
          <a:xfrm>
            <a:off x="6096000" y="2238375"/>
            <a:ext cx="3429000" cy="1190625"/>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dirty="0">
                <a:solidFill>
                  <a:schemeClr val="bg1"/>
                </a:solidFill>
                <a:latin typeface="Times New Roman" panose="02020603050405020304" charset="0"/>
                <a:ea typeface="MS PGothic" panose="020B0600070205080204" pitchFamily="34" charset="-128"/>
              </a:rPr>
              <a:t>Class Condition {</a:t>
            </a:r>
          </a:p>
          <a:p>
            <a:pPr eaLnBrk="1" hangingPunct="1">
              <a:buFont typeface="Monotype Sorts" charset="2"/>
              <a:buNone/>
              <a:defRPr/>
            </a:pPr>
            <a:r>
              <a:rPr lang="en-US" altLang="zh-CN" dirty="0">
                <a:solidFill>
                  <a:schemeClr val="bg1"/>
                </a:solidFill>
                <a:latin typeface="Times New Roman" panose="02020603050405020304" charset="0"/>
                <a:ea typeface="MS PGothic" panose="020B0600070205080204" pitchFamily="34" charset="-128"/>
              </a:rPr>
              <a:t>    int </a:t>
            </a:r>
            <a:r>
              <a:rPr lang="en-US" altLang="zh-CN" dirty="0" err="1">
                <a:solidFill>
                  <a:schemeClr val="bg1"/>
                </a:solidFill>
                <a:latin typeface="Times New Roman" panose="02020603050405020304" charset="0"/>
                <a:ea typeface="MS PGothic" panose="020B0600070205080204" pitchFamily="34" charset="-128"/>
              </a:rPr>
              <a:t>numWaiting</a:t>
            </a:r>
            <a:r>
              <a:rPr lang="en-US" altLang="zh-CN" dirty="0">
                <a:solidFill>
                  <a:schemeClr val="bg1"/>
                </a:solidFill>
                <a:latin typeface="Times New Roman" panose="02020603050405020304" charset="0"/>
                <a:ea typeface="MS PGothic" panose="020B0600070205080204" pitchFamily="34" charset="-128"/>
              </a:rPr>
              <a:t> = 0;</a:t>
            </a:r>
          </a:p>
          <a:p>
            <a:pPr eaLnBrk="1" hangingPunct="1">
              <a:buFont typeface="Monotype Sorts" charset="2"/>
              <a:buNone/>
              <a:defRPr/>
            </a:pPr>
            <a:r>
              <a:rPr lang="en-US" altLang="zh-CN" dirty="0">
                <a:solidFill>
                  <a:schemeClr val="bg1"/>
                </a:solidFill>
                <a:latin typeface="Times New Roman" panose="02020603050405020304" charset="0"/>
                <a:ea typeface="MS PGothic" panose="020B0600070205080204" pitchFamily="34" charset="-128"/>
              </a:rPr>
              <a:t>    </a:t>
            </a:r>
            <a:r>
              <a:rPr lang="en-US" altLang="zh-CN" dirty="0" err="1">
                <a:solidFill>
                  <a:schemeClr val="bg1"/>
                </a:solidFill>
                <a:latin typeface="Times New Roman" panose="02020603050405020304" charset="0"/>
                <a:ea typeface="MS PGothic" panose="020B0600070205080204" pitchFamily="34" charset="-128"/>
              </a:rPr>
              <a:t>WaitQueue</a:t>
            </a:r>
            <a:r>
              <a:rPr lang="en-US" altLang="zh-CN" dirty="0">
                <a:solidFill>
                  <a:schemeClr val="bg1"/>
                </a:solidFill>
                <a:latin typeface="Times New Roman" panose="02020603050405020304" charset="0"/>
                <a:ea typeface="MS PGothic" panose="020B0600070205080204" pitchFamily="34" charset="-128"/>
              </a:rPr>
              <a:t> q;</a:t>
            </a:r>
          </a:p>
          <a:p>
            <a:pPr eaLnBrk="1" hangingPunct="1">
              <a:buFont typeface="Monotype Sorts" charset="2"/>
              <a:buNone/>
              <a:defRPr/>
            </a:pPr>
            <a:r>
              <a:rPr lang="en-US" altLang="zh-CN" dirty="0">
                <a:solidFill>
                  <a:schemeClr val="bg1"/>
                </a:solidFill>
                <a:latin typeface="Times New Roman" panose="02020603050405020304" charset="0"/>
                <a:ea typeface="MS PGothic" panose="020B0600070205080204" pitchFamily="34" charset="-128"/>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t>2.3.7   </a:t>
            </a:r>
            <a:r>
              <a:rPr lang="zh-CN" altLang="en-US" dirty="0"/>
              <a:t>管程的基本概念</a:t>
            </a:r>
            <a:endParaRPr lang="en-US" altLang="zh-CN" dirty="0"/>
          </a:p>
        </p:txBody>
      </p:sp>
      <p:sp>
        <p:nvSpPr>
          <p:cNvPr id="2" name="内容占位符 1"/>
          <p:cNvSpPr>
            <a:spLocks noGrp="1"/>
          </p:cNvSpPr>
          <p:nvPr>
            <p:ph idx="1"/>
          </p:nvPr>
        </p:nvSpPr>
        <p:spPr/>
        <p:txBody>
          <a:bodyPr/>
          <a:lstStyle/>
          <a:p>
            <a:r>
              <a:rPr lang="zh-CN" altLang="en-US"/>
              <a:t>管程例子：生产者</a:t>
            </a:r>
            <a:r>
              <a:rPr lang="en-US" altLang="zh-CN"/>
              <a:t>-</a:t>
            </a:r>
            <a:r>
              <a:rPr lang="zh-CN" altLang="en-US"/>
              <a:t>消费者问题</a:t>
            </a:r>
            <a:endParaRPr lang="en-US" altLang="zh-CN"/>
          </a:p>
          <a:p>
            <a:endParaRPr lang="zh-CN" altLang="en-US" dirty="0"/>
          </a:p>
        </p:txBody>
      </p:sp>
      <p:sp>
        <p:nvSpPr>
          <p:cNvPr id="43011" name="Text Box 3"/>
          <p:cNvSpPr txBox="1">
            <a:spLocks noChangeArrowheads="1"/>
          </p:cNvSpPr>
          <p:nvPr/>
        </p:nvSpPr>
        <p:spPr bwMode="auto">
          <a:xfrm>
            <a:off x="2362200" y="3489326"/>
            <a:ext cx="3733800" cy="2835275"/>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BoundedBuffer::Deposit(c) {</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lock-&gt;Acquire();</a:t>
            </a:r>
          </a:p>
          <a:p>
            <a:pPr eaLnBrk="1" hangingPunct="1">
              <a:buFont typeface="Monotype Sorts" charset="2"/>
              <a:buNone/>
              <a:defRPr/>
            </a:pPr>
            <a:r>
              <a:rPr lang="en-US" altLang="zh-CN" sz="2000">
                <a:solidFill>
                  <a:srgbClr val="FFFF00"/>
                </a:solidFill>
                <a:latin typeface="Times New Roman" panose="02020603050405020304" charset="0"/>
                <a:ea typeface="MS PGothic" panose="020B0600070205080204" pitchFamily="34" charset="-128"/>
              </a:rPr>
              <a:t>    while (count == n)</a:t>
            </a:r>
          </a:p>
          <a:p>
            <a:pPr eaLnBrk="1" hangingPunct="1">
              <a:buFont typeface="Monotype Sorts" charset="2"/>
              <a:buNone/>
              <a:defRPr/>
            </a:pPr>
            <a:r>
              <a:rPr lang="en-US" altLang="zh-CN" sz="2000">
                <a:solidFill>
                  <a:srgbClr val="FFFF00"/>
                </a:solidFill>
                <a:latin typeface="Times New Roman" panose="02020603050405020304" charset="0"/>
                <a:ea typeface="MS PGothic" panose="020B0600070205080204" pitchFamily="34" charset="-128"/>
              </a:rPr>
              <a:t>        notFull.Wait(&amp;lock);</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Add c to the buffer;</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count++;</a:t>
            </a:r>
          </a:p>
          <a:p>
            <a:pPr eaLnBrk="1" hangingPunct="1">
              <a:buFont typeface="Monotype Sorts" charset="2"/>
              <a:buNone/>
              <a:defRPr/>
            </a:pPr>
            <a:r>
              <a:rPr lang="en-US" altLang="zh-CN" sz="2000">
                <a:solidFill>
                  <a:srgbClr val="FFFF00"/>
                </a:solidFill>
                <a:latin typeface="Times New Roman" panose="02020603050405020304" charset="0"/>
                <a:ea typeface="MS PGothic" panose="020B0600070205080204" pitchFamily="34" charset="-128"/>
              </a:rPr>
              <a:t>    notEmpty.Signal();</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lock-&gt;Release();</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a:t>
            </a:r>
          </a:p>
        </p:txBody>
      </p:sp>
      <p:sp>
        <p:nvSpPr>
          <p:cNvPr id="43012" name="Text Box 4"/>
          <p:cNvSpPr txBox="1">
            <a:spLocks noChangeArrowheads="1"/>
          </p:cNvSpPr>
          <p:nvPr/>
        </p:nvSpPr>
        <p:spPr bwMode="auto">
          <a:xfrm>
            <a:off x="6400800" y="3489326"/>
            <a:ext cx="3657600" cy="2835275"/>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BoundedBuffer::Remove(c) {</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lock-&gt;Acquire();</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a:t>
            </a:r>
            <a:r>
              <a:rPr lang="en-US" altLang="zh-CN" sz="2000">
                <a:solidFill>
                  <a:srgbClr val="FFFF00"/>
                </a:solidFill>
                <a:latin typeface="Times New Roman" panose="02020603050405020304" charset="0"/>
                <a:ea typeface="MS PGothic" panose="020B0600070205080204" pitchFamily="34" charset="-128"/>
              </a:rPr>
              <a:t>while (count == 0)</a:t>
            </a:r>
          </a:p>
          <a:p>
            <a:pPr eaLnBrk="1" hangingPunct="1">
              <a:buFont typeface="Monotype Sorts" charset="2"/>
              <a:buNone/>
              <a:defRPr/>
            </a:pPr>
            <a:r>
              <a:rPr lang="en-US" altLang="zh-CN" sz="2000">
                <a:solidFill>
                  <a:srgbClr val="FFFF00"/>
                </a:solidFill>
                <a:latin typeface="Times New Roman" panose="02020603050405020304" charset="0"/>
                <a:ea typeface="MS PGothic" panose="020B0600070205080204" pitchFamily="34" charset="-128"/>
              </a:rPr>
              <a:t>        notEmpty.Wait(&amp;lock);</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Remove c from buffer;</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count--;</a:t>
            </a:r>
          </a:p>
          <a:p>
            <a:pPr eaLnBrk="1" hangingPunct="1">
              <a:buFont typeface="Monotype Sorts" charset="2"/>
              <a:buNone/>
              <a:defRPr/>
            </a:pPr>
            <a:r>
              <a:rPr lang="en-US" altLang="zh-CN" sz="2000">
                <a:solidFill>
                  <a:srgbClr val="FFFF00"/>
                </a:solidFill>
                <a:latin typeface="Times New Roman" panose="02020603050405020304" charset="0"/>
                <a:ea typeface="MS PGothic" panose="020B0600070205080204" pitchFamily="34" charset="-128"/>
              </a:rPr>
              <a:t>    notFull.Signal();</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    lock-&gt;Release();</a:t>
            </a:r>
          </a:p>
          <a:p>
            <a:pPr eaLnBrk="1" hangingPunct="1">
              <a:buFont typeface="Monotype Sorts" charset="2"/>
              <a:buNone/>
              <a:defRPr/>
            </a:pPr>
            <a:r>
              <a:rPr lang="en-US" altLang="zh-CN" sz="2000">
                <a:solidFill>
                  <a:schemeClr val="bg1"/>
                </a:solidFill>
                <a:latin typeface="Times New Roman" panose="02020603050405020304" charset="0"/>
                <a:ea typeface="MS PGothic" panose="020B0600070205080204" pitchFamily="34" charset="-128"/>
              </a:rPr>
              <a:t>}</a:t>
            </a:r>
          </a:p>
        </p:txBody>
      </p:sp>
      <p:sp>
        <p:nvSpPr>
          <p:cNvPr id="43013" name="Text Box 5"/>
          <p:cNvSpPr txBox="1">
            <a:spLocks noChangeArrowheads="1"/>
          </p:cNvSpPr>
          <p:nvPr/>
        </p:nvSpPr>
        <p:spPr bwMode="auto">
          <a:xfrm>
            <a:off x="6744195" y="1508125"/>
            <a:ext cx="4191000" cy="1920875"/>
          </a:xfrm>
          <a:prstGeom prst="rect">
            <a:avLst/>
          </a:prstGeom>
          <a:solidFill>
            <a:schemeClr val="tx2"/>
          </a:solidFill>
          <a:ln>
            <a:noFill/>
          </a:ln>
          <a:effectLst>
            <a:outerShdw blurRad="63500" dist="107763" dir="2700000" algn="ctr" rotWithShape="0">
              <a:schemeClr val="bg2">
                <a:alpha val="74998"/>
              </a:schemeClr>
            </a:outerShdw>
          </a:effectLst>
        </p:spPr>
        <p:txBody>
          <a:bodyPr>
            <a:spAutoFit/>
          </a:bodyPr>
          <a:lstStyle/>
          <a:p>
            <a:pPr eaLnBrk="1" hangingPunct="1">
              <a:buFont typeface="Monotype Sorts" charset="2"/>
              <a:buNone/>
              <a:defRPr/>
            </a:pPr>
            <a:r>
              <a:rPr lang="en-US" altLang="zh-CN" sz="2000" dirty="0" err="1">
                <a:solidFill>
                  <a:schemeClr val="bg1"/>
                </a:solidFill>
                <a:latin typeface="Times New Roman" panose="02020603050405020304" charset="0"/>
              </a:rPr>
              <a:t>classBoundedBuffer</a:t>
            </a:r>
            <a:r>
              <a:rPr lang="en-US" altLang="zh-CN" sz="2000" dirty="0">
                <a:solidFill>
                  <a:schemeClr val="bg1"/>
                </a:solidFill>
                <a:latin typeface="Times New Roman" panose="02020603050405020304" charset="0"/>
              </a:rPr>
              <a:t> {</a:t>
            </a:r>
          </a:p>
          <a:p>
            <a:pPr eaLnBrk="1" hangingPunct="1">
              <a:buFont typeface="Monotype Sorts" charset="2"/>
              <a:buNone/>
              <a:defRPr/>
            </a:pPr>
            <a:r>
              <a:rPr lang="en-US" altLang="zh-CN" sz="2000" dirty="0">
                <a:solidFill>
                  <a:schemeClr val="bg1"/>
                </a:solidFill>
                <a:latin typeface="Times New Roman" panose="02020603050405020304" charset="0"/>
              </a:rPr>
              <a:t>    …</a:t>
            </a:r>
          </a:p>
          <a:p>
            <a:pPr eaLnBrk="1" hangingPunct="1">
              <a:buFont typeface="Monotype Sorts" charset="2"/>
              <a:buNone/>
              <a:defRPr/>
            </a:pPr>
            <a:r>
              <a:rPr lang="en-US" altLang="zh-CN" sz="2000" dirty="0">
                <a:solidFill>
                  <a:schemeClr val="bg1"/>
                </a:solidFill>
                <a:latin typeface="Times New Roman" panose="02020603050405020304" charset="0"/>
              </a:rPr>
              <a:t>    Lock </a:t>
            </a:r>
            <a:r>
              <a:rPr lang="en-US" altLang="zh-CN" sz="2000" dirty="0" err="1">
                <a:solidFill>
                  <a:schemeClr val="bg1"/>
                </a:solidFill>
                <a:latin typeface="Times New Roman" panose="02020603050405020304" charset="0"/>
              </a:rPr>
              <a:t>lock</a:t>
            </a:r>
            <a:r>
              <a:rPr lang="en-US" altLang="zh-CN" sz="2000" dirty="0">
                <a:solidFill>
                  <a:schemeClr val="bg1"/>
                </a:solidFill>
                <a:latin typeface="Times New Roman" panose="02020603050405020304" charset="0"/>
              </a:rPr>
              <a:t>;</a:t>
            </a:r>
          </a:p>
          <a:p>
            <a:pPr eaLnBrk="1" hangingPunct="1">
              <a:buFont typeface="Monotype Sorts" charset="2"/>
              <a:buNone/>
              <a:defRPr/>
            </a:pPr>
            <a:r>
              <a:rPr lang="en-US" altLang="zh-CN" sz="2000" dirty="0">
                <a:solidFill>
                  <a:schemeClr val="bg1"/>
                </a:solidFill>
                <a:latin typeface="Times New Roman" panose="02020603050405020304" charset="0"/>
              </a:rPr>
              <a:t>    int count = 0;</a:t>
            </a:r>
          </a:p>
          <a:p>
            <a:pPr eaLnBrk="1" hangingPunct="1">
              <a:buFont typeface="Monotype Sorts" charset="2"/>
              <a:buNone/>
              <a:defRPr/>
            </a:pPr>
            <a:r>
              <a:rPr lang="en-US" altLang="zh-CN" sz="2000" dirty="0">
                <a:solidFill>
                  <a:schemeClr val="bg1"/>
                </a:solidFill>
                <a:latin typeface="Times New Roman" panose="02020603050405020304" charset="0"/>
              </a:rPr>
              <a:t>    Condition </a:t>
            </a:r>
            <a:r>
              <a:rPr lang="en-US" altLang="zh-CN" sz="2000" dirty="0" err="1">
                <a:solidFill>
                  <a:schemeClr val="bg1"/>
                </a:solidFill>
                <a:latin typeface="Times New Roman" panose="02020603050405020304" charset="0"/>
              </a:rPr>
              <a:t>notFull</a:t>
            </a:r>
            <a:r>
              <a:rPr lang="en-US" altLang="zh-CN" sz="2000" dirty="0">
                <a:solidFill>
                  <a:schemeClr val="bg1"/>
                </a:solidFill>
                <a:latin typeface="Times New Roman" panose="02020603050405020304" charset="0"/>
              </a:rPr>
              <a:t>, </a:t>
            </a:r>
            <a:r>
              <a:rPr lang="en-US" altLang="zh-CN" sz="2000" dirty="0" err="1">
                <a:solidFill>
                  <a:schemeClr val="bg1"/>
                </a:solidFill>
                <a:latin typeface="Times New Roman" panose="02020603050405020304" charset="0"/>
              </a:rPr>
              <a:t>notEmpty</a:t>
            </a:r>
            <a:r>
              <a:rPr lang="en-US" altLang="zh-CN" sz="2000" dirty="0">
                <a:solidFill>
                  <a:schemeClr val="bg1"/>
                </a:solidFill>
                <a:latin typeface="Times New Roman" panose="02020603050405020304" charset="0"/>
              </a:rPr>
              <a:t>;</a:t>
            </a:r>
          </a:p>
          <a:p>
            <a:pPr eaLnBrk="1" hangingPunct="1">
              <a:buFont typeface="Monotype Sorts" charset="2"/>
              <a:buNone/>
              <a:defRPr/>
            </a:pPr>
            <a:r>
              <a:rPr lang="en-US" altLang="zh-CN" sz="2000" dirty="0">
                <a:solidFill>
                  <a:schemeClr val="bg1"/>
                </a:solidFill>
                <a:latin typeface="Times New Roman" panose="02020603050405020304" charset="0"/>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882422" y="3087012"/>
            <a:ext cx="3262432" cy="830997"/>
          </a:xfrm>
          <a:prstGeom prst="rect">
            <a:avLst/>
          </a:prstGeom>
          <a:noFill/>
        </p:spPr>
        <p:txBody>
          <a:bodyPr wrap="none" rtlCol="0">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进程间通信</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345861"/>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9A787DA-2F2F-4F5E-92B6-C3BA1BD9B216}"/>
              </a:ext>
            </a:extLst>
          </p:cNvPr>
          <p:cNvSpPr>
            <a:spLocks noGrp="1" noChangeArrowheads="1"/>
          </p:cNvSpPr>
          <p:nvPr>
            <p:ph type="title"/>
          </p:nvPr>
        </p:nvSpPr>
        <p:spPr/>
        <p:txBody>
          <a:bodyPr/>
          <a:lstStyle/>
          <a:p>
            <a:r>
              <a:rPr lang="en-US" altLang="zh-CN"/>
              <a:t>2.4  </a:t>
            </a:r>
            <a:r>
              <a:rPr lang="zh-CN" altLang="en-US"/>
              <a:t>进程之间的通信</a:t>
            </a:r>
            <a:endParaRPr lang="zh-CN" altLang="en-US" dirty="0"/>
          </a:p>
        </p:txBody>
      </p:sp>
      <p:sp>
        <p:nvSpPr>
          <p:cNvPr id="145411" name="Rectangle 3">
            <a:extLst>
              <a:ext uri="{FF2B5EF4-FFF2-40B4-BE49-F238E27FC236}">
                <a16:creationId xmlns:a16="http://schemas.microsoft.com/office/drawing/2014/main" id="{C716DCA9-791B-4EAB-92B9-11128C2EB667}"/>
              </a:ext>
            </a:extLst>
          </p:cNvPr>
          <p:cNvSpPr>
            <a:spLocks noGrp="1" noChangeArrowheads="1"/>
          </p:cNvSpPr>
          <p:nvPr>
            <p:ph idx="1"/>
          </p:nvPr>
        </p:nvSpPr>
        <p:spPr/>
        <p:txBody>
          <a:bodyPr/>
          <a:lstStyle/>
          <a:p>
            <a:r>
              <a:rPr lang="zh-CN" altLang="en-US"/>
              <a:t>进程通信</a:t>
            </a:r>
          </a:p>
          <a:p>
            <a:pPr lvl="1"/>
            <a:r>
              <a:rPr lang="zh-CN" altLang="en-US"/>
              <a:t>是指进程之间的信息交换，所交换的信息量，少者是一个状态，多者是成千上万个字节。</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2C698A6-9D60-402D-8601-8F9AA16536F5}"/>
              </a:ext>
            </a:extLst>
          </p:cNvPr>
          <p:cNvSpPr>
            <a:spLocks noGrp="1" noChangeArrowheads="1"/>
          </p:cNvSpPr>
          <p:nvPr>
            <p:ph type="title"/>
          </p:nvPr>
        </p:nvSpPr>
        <p:spPr/>
        <p:txBody>
          <a:bodyPr/>
          <a:lstStyle/>
          <a:p>
            <a:r>
              <a:rPr lang="en-US" altLang="zh-CN" dirty="0"/>
              <a:t>2.4  </a:t>
            </a:r>
            <a:r>
              <a:rPr lang="zh-CN" altLang="en-US" dirty="0"/>
              <a:t>进程之间的通信</a:t>
            </a:r>
          </a:p>
        </p:txBody>
      </p:sp>
      <p:sp>
        <p:nvSpPr>
          <p:cNvPr id="7" name="Rectangle 3">
            <a:extLst>
              <a:ext uri="{FF2B5EF4-FFF2-40B4-BE49-F238E27FC236}">
                <a16:creationId xmlns:a16="http://schemas.microsoft.com/office/drawing/2014/main" id="{B8AB7658-8BAA-44A3-AB80-4E688B238C40}"/>
              </a:ext>
            </a:extLst>
          </p:cNvPr>
          <p:cNvSpPr>
            <a:spLocks noGrp="1" noChangeArrowheads="1"/>
          </p:cNvSpPr>
          <p:nvPr>
            <p:ph idx="1"/>
          </p:nvPr>
        </p:nvSpPr>
        <p:spPr>
          <a:xfrm>
            <a:off x="838200" y="1671638"/>
            <a:ext cx="10515600" cy="4505325"/>
          </a:xfrm>
        </p:spPr>
        <p:txBody>
          <a:bodyPr>
            <a:normAutofit fontScale="85000" lnSpcReduction="20000"/>
          </a:bodyPr>
          <a:lstStyle/>
          <a:p>
            <a:pPr eaLnBrk="1" hangingPunct="1"/>
            <a:r>
              <a:rPr lang="zh-CN" altLang="en-US" dirty="0">
                <a:solidFill>
                  <a:srgbClr val="FF0000"/>
                </a:solidFill>
              </a:rPr>
              <a:t>进程间的通信可分为低级通信和高级通信两种</a:t>
            </a:r>
            <a:endParaRPr lang="zh-CN" altLang="en-US" dirty="0">
              <a:solidFill>
                <a:srgbClr val="FF0000"/>
              </a:solidFill>
              <a:cs typeface="Arial" panose="020B0604020202020204" pitchFamily="34" charset="0"/>
            </a:endParaRPr>
          </a:p>
          <a:p>
            <a:pPr lvl="1" eaLnBrk="1" hangingPunct="1"/>
            <a:r>
              <a:rPr lang="zh-CN" altLang="en-US" dirty="0">
                <a:solidFill>
                  <a:srgbClr val="FF0000"/>
                </a:solidFill>
              </a:rPr>
              <a:t>低级通信</a:t>
            </a:r>
            <a:r>
              <a:rPr lang="zh-CN" altLang="en-US" dirty="0"/>
              <a:t>：只能传递状态和整数值（控制信息），包括进程互斥和同步所采用的信号量和管程机制。</a:t>
            </a:r>
          </a:p>
          <a:p>
            <a:pPr lvl="2" eaLnBrk="1" hangingPunct="1"/>
            <a:r>
              <a:rPr lang="zh-CN" altLang="en-US" sz="2800" dirty="0">
                <a:solidFill>
                  <a:srgbClr val="FF0000"/>
                </a:solidFill>
              </a:rPr>
              <a:t>缺点</a:t>
            </a:r>
            <a:r>
              <a:rPr lang="zh-CN" altLang="en-US" sz="2800" dirty="0"/>
              <a:t>：</a:t>
            </a:r>
          </a:p>
          <a:p>
            <a:pPr lvl="3" eaLnBrk="1" hangingPunct="1"/>
            <a:r>
              <a:rPr lang="zh-CN" altLang="en-US" sz="2800" dirty="0">
                <a:latin typeface="宋体" panose="02010600030101010101" pitchFamily="2" charset="-122"/>
              </a:rPr>
              <a:t>传送信息量小：效率低，每次通信传递的信息量固定，若传递较多信息则需要进行多次通信。</a:t>
            </a:r>
            <a:endParaRPr lang="zh-CN" altLang="en-US" sz="2800" dirty="0"/>
          </a:p>
          <a:p>
            <a:pPr lvl="3" eaLnBrk="1" hangingPunct="1"/>
            <a:r>
              <a:rPr lang="zh-CN" altLang="en-US" sz="2800" dirty="0">
                <a:latin typeface="宋体" panose="02010600030101010101" pitchFamily="2" charset="-122"/>
              </a:rPr>
              <a:t>编程复杂：用户直接实现通信的细节，容易出错。</a:t>
            </a:r>
          </a:p>
          <a:p>
            <a:pPr lvl="1" eaLnBrk="1" hangingPunct="1"/>
            <a:r>
              <a:rPr lang="zh-CN" altLang="en-US" dirty="0">
                <a:solidFill>
                  <a:srgbClr val="FF0000"/>
                </a:solidFill>
              </a:rPr>
              <a:t>高级通信</a:t>
            </a:r>
            <a:r>
              <a:rPr lang="zh-CN" altLang="en-US" dirty="0"/>
              <a:t>：主要指利用较复杂的一种特定数据结构进行较大信息量的通信，通信效率高。包括三类：共享存储器系统、消息传递系统、管道通信系统。</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3DE25A0-E4C3-407F-98A1-B4B97369DA2A}"/>
              </a:ext>
            </a:extLst>
          </p:cNvPr>
          <p:cNvSpPr>
            <a:spLocks noGrp="1" noChangeArrowheads="1"/>
          </p:cNvSpPr>
          <p:nvPr>
            <p:ph type="title"/>
          </p:nvPr>
        </p:nvSpPr>
        <p:spPr/>
        <p:txBody>
          <a:bodyPr/>
          <a:lstStyle/>
          <a:p>
            <a:r>
              <a:rPr lang="en-US" altLang="zh-CN"/>
              <a:t>2.4.1  </a:t>
            </a:r>
            <a:r>
              <a:rPr lang="zh-CN" altLang="en-US"/>
              <a:t>进程通信的类型</a:t>
            </a:r>
            <a:endParaRPr lang="zh-CN" altLang="en-US" dirty="0"/>
          </a:p>
        </p:txBody>
      </p:sp>
      <p:sp>
        <p:nvSpPr>
          <p:cNvPr id="147459" name="Rectangle 3">
            <a:extLst>
              <a:ext uri="{FF2B5EF4-FFF2-40B4-BE49-F238E27FC236}">
                <a16:creationId xmlns:a16="http://schemas.microsoft.com/office/drawing/2014/main" id="{2C2F783D-C449-475A-9C49-58E3BFB501D2}"/>
              </a:ext>
            </a:extLst>
          </p:cNvPr>
          <p:cNvSpPr>
            <a:spLocks noGrp="1" noChangeArrowheads="1"/>
          </p:cNvSpPr>
          <p:nvPr>
            <p:ph idx="1"/>
          </p:nvPr>
        </p:nvSpPr>
        <p:spPr/>
        <p:txBody>
          <a:bodyPr>
            <a:normAutofit fontScale="85000" lnSpcReduction="20000"/>
          </a:bodyPr>
          <a:lstStyle/>
          <a:p>
            <a:r>
              <a:rPr lang="en-US" altLang="zh-CN" dirty="0">
                <a:solidFill>
                  <a:srgbClr val="FF0000"/>
                </a:solidFill>
              </a:rPr>
              <a:t>1. </a:t>
            </a:r>
            <a:r>
              <a:rPr lang="zh-CN" altLang="en-US" dirty="0">
                <a:solidFill>
                  <a:srgbClr val="FF0000"/>
                </a:solidFill>
              </a:rPr>
              <a:t>共享存储器系统</a:t>
            </a:r>
          </a:p>
          <a:p>
            <a:r>
              <a:rPr lang="zh-CN" altLang="en-US" dirty="0"/>
              <a:t>相互通信的进程共享某些数据结构或存储区，进程之间通过这些空间进行通信。分两类：</a:t>
            </a:r>
          </a:p>
          <a:p>
            <a:pPr lvl="1"/>
            <a:r>
              <a:rPr lang="en-US" altLang="zh-CN" dirty="0"/>
              <a:t>(1) </a:t>
            </a:r>
            <a:r>
              <a:rPr lang="zh-CN" altLang="en-US" dirty="0"/>
              <a:t>共享数据结构：通信的进程共享某些数据结构，如缓冲区。</a:t>
            </a:r>
          </a:p>
          <a:p>
            <a:pPr lvl="2"/>
            <a:r>
              <a:rPr lang="zh-CN" altLang="en-US" dirty="0"/>
              <a:t>公用数据结构的设置及进程间同步的处理由程序员负责，</a:t>
            </a:r>
            <a:r>
              <a:rPr lang="en-US" altLang="zh-CN" dirty="0"/>
              <a:t>OS</a:t>
            </a:r>
            <a:r>
              <a:rPr lang="zh-CN" altLang="en-US" dirty="0"/>
              <a:t>只提供共享存储器。</a:t>
            </a:r>
          </a:p>
          <a:p>
            <a:pPr lvl="2"/>
            <a:r>
              <a:rPr lang="zh-CN" altLang="en-US" dirty="0"/>
              <a:t>通信方式低效，适于传递少量数据。</a:t>
            </a:r>
          </a:p>
          <a:p>
            <a:pPr lvl="1"/>
            <a:r>
              <a:rPr lang="en-US" altLang="zh-CN" dirty="0"/>
              <a:t>(2) </a:t>
            </a:r>
            <a:r>
              <a:rPr lang="zh-CN" altLang="en-US" dirty="0"/>
              <a:t>共享存储区：为了传递大量数据，在存储器中划出一块共享存储区。</a:t>
            </a:r>
          </a:p>
          <a:p>
            <a:pPr lvl="2"/>
            <a:r>
              <a:rPr lang="zh-CN" altLang="en-US" dirty="0"/>
              <a:t>进程通信前，先向系统申请获得存储区的一个分区，并指定关键字；若系统已经给其他进程分配分区，则把该分区的描述符返回给申请者，申请者将获得的共享存储区连接到本进程上；此后可像读写普通存储器一样读写公用存储区。</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4">
            <a:extLst>
              <a:ext uri="{FF2B5EF4-FFF2-40B4-BE49-F238E27FC236}">
                <a16:creationId xmlns:a16="http://schemas.microsoft.com/office/drawing/2014/main" id="{5AE95A6B-D32C-438D-8BDF-3642156B872D}"/>
              </a:ext>
            </a:extLst>
          </p:cNvPr>
          <p:cNvSpPr>
            <a:spLocks noGrp="1" noChangeArrowheads="1"/>
          </p:cNvSpPr>
          <p:nvPr>
            <p:ph type="title"/>
          </p:nvPr>
        </p:nvSpPr>
        <p:spPr/>
        <p:txBody>
          <a:bodyPr/>
          <a:lstStyle/>
          <a:p>
            <a:r>
              <a:rPr lang="en-US" altLang="zh-CN" dirty="0"/>
              <a:t>2.4.1  </a:t>
            </a:r>
            <a:r>
              <a:rPr lang="zh-CN" altLang="en-US" dirty="0"/>
              <a:t>进程通信的类型</a:t>
            </a:r>
          </a:p>
        </p:txBody>
      </p:sp>
      <p:sp>
        <p:nvSpPr>
          <p:cNvPr id="148482" name="Rectangle 3">
            <a:extLst>
              <a:ext uri="{FF2B5EF4-FFF2-40B4-BE49-F238E27FC236}">
                <a16:creationId xmlns:a16="http://schemas.microsoft.com/office/drawing/2014/main" id="{BD50882B-B263-47F1-AF90-132C17D430FD}"/>
              </a:ext>
            </a:extLst>
          </p:cNvPr>
          <p:cNvSpPr>
            <a:spLocks noGrp="1" noChangeArrowheads="1"/>
          </p:cNvSpPr>
          <p:nvPr>
            <p:ph idx="1"/>
          </p:nvPr>
        </p:nvSpPr>
        <p:spPr/>
        <p:txBody>
          <a:bodyPr>
            <a:normAutofit fontScale="70000" lnSpcReduction="20000"/>
          </a:bodyPr>
          <a:lstStyle/>
          <a:p>
            <a:r>
              <a:rPr lang="en-US" altLang="zh-CN" dirty="0">
                <a:solidFill>
                  <a:srgbClr val="FF0000"/>
                </a:solidFill>
              </a:rPr>
              <a:t>2. </a:t>
            </a:r>
            <a:r>
              <a:rPr lang="zh-CN" altLang="en-US" dirty="0">
                <a:solidFill>
                  <a:srgbClr val="FF0000"/>
                </a:solidFill>
              </a:rPr>
              <a:t>消息传递系统</a:t>
            </a:r>
          </a:p>
          <a:p>
            <a:pPr lvl="1"/>
            <a:r>
              <a:rPr lang="zh-CN" altLang="en-US" dirty="0"/>
              <a:t>程序员直接利用系统提供的一组通信原语进行通信。</a:t>
            </a:r>
            <a:r>
              <a:rPr lang="en-US" altLang="zh-CN" dirty="0"/>
              <a:t>OS</a:t>
            </a:r>
            <a:r>
              <a:rPr lang="zh-CN" altLang="en-US" dirty="0"/>
              <a:t>隐藏了通信的细节，简化了通信程序的编制，得到广泛应用。</a:t>
            </a:r>
          </a:p>
          <a:p>
            <a:r>
              <a:rPr lang="en-US" altLang="zh-CN" dirty="0">
                <a:solidFill>
                  <a:srgbClr val="FF0000"/>
                </a:solidFill>
              </a:rPr>
              <a:t>3. </a:t>
            </a:r>
            <a:r>
              <a:rPr lang="zh-CN" altLang="en-US" dirty="0">
                <a:solidFill>
                  <a:srgbClr val="FF0000"/>
                </a:solidFill>
              </a:rPr>
              <a:t>管道通信系统</a:t>
            </a:r>
          </a:p>
          <a:p>
            <a:pPr lvl="1"/>
            <a:r>
              <a:rPr lang="zh-CN" altLang="en-US" dirty="0"/>
              <a:t>管道是指用于连接一个读进程和一个写进程以实现他们之间通信的一个共享文件，又名</a:t>
            </a:r>
            <a:r>
              <a:rPr lang="en-US" altLang="zh-CN" dirty="0"/>
              <a:t>pipe</a:t>
            </a:r>
            <a:r>
              <a:rPr lang="zh-CN" altLang="en-US" dirty="0"/>
              <a:t>文件。</a:t>
            </a:r>
          </a:p>
          <a:p>
            <a:pPr lvl="1"/>
            <a:r>
              <a:rPr lang="zh-CN" altLang="en-US" dirty="0"/>
              <a:t>写进程以字符流的形式将大量的数据送入管道（共享文件）；而读进程从管道中接收数据。</a:t>
            </a:r>
          </a:p>
          <a:p>
            <a:pPr lvl="1"/>
            <a:r>
              <a:rPr lang="zh-CN" altLang="en-US" dirty="0"/>
              <a:t>首创于</a:t>
            </a:r>
            <a:r>
              <a:rPr lang="en-US" altLang="zh-CN" dirty="0"/>
              <a:t>UNIX</a:t>
            </a:r>
            <a:r>
              <a:rPr lang="zh-CN" altLang="en-US" dirty="0"/>
              <a:t>系统中，可以传送大量数据。</a:t>
            </a:r>
          </a:p>
          <a:p>
            <a:pPr lvl="1"/>
            <a:r>
              <a:rPr lang="zh-CN" altLang="en-US" dirty="0"/>
              <a:t>管道机制必须提供三方面的协调能力：</a:t>
            </a:r>
          </a:p>
          <a:p>
            <a:pPr lvl="2"/>
            <a:r>
              <a:rPr lang="zh-CN" altLang="en-US" dirty="0"/>
              <a:t>互斥</a:t>
            </a:r>
          </a:p>
          <a:p>
            <a:pPr lvl="2"/>
            <a:r>
              <a:rPr lang="zh-CN" altLang="en-US" dirty="0"/>
              <a:t>同步</a:t>
            </a:r>
          </a:p>
          <a:p>
            <a:pPr lvl="2"/>
            <a:r>
              <a:rPr lang="zh-CN" altLang="en-US" dirty="0"/>
              <a:t>确定对方是否存在，只有对方存在时，才能通信。</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3F03E283-FA37-4DB1-B905-B2702E3AC0DC}"/>
              </a:ext>
            </a:extLst>
          </p:cNvPr>
          <p:cNvSpPr>
            <a:spLocks noGrp="1" noChangeArrowheads="1"/>
          </p:cNvSpPr>
          <p:nvPr>
            <p:ph type="title"/>
          </p:nvPr>
        </p:nvSpPr>
        <p:spPr/>
        <p:txBody>
          <a:bodyPr/>
          <a:lstStyle/>
          <a:p>
            <a:r>
              <a:rPr lang="en-US" altLang="zh-CN" dirty="0"/>
              <a:t>2.4.2  </a:t>
            </a:r>
            <a:r>
              <a:rPr lang="zh-CN" altLang="en-US" dirty="0"/>
              <a:t>消息传递通信的实现方法</a:t>
            </a:r>
          </a:p>
        </p:txBody>
      </p:sp>
      <p:sp>
        <p:nvSpPr>
          <p:cNvPr id="149507" name="Rectangle 3">
            <a:extLst>
              <a:ext uri="{FF2B5EF4-FFF2-40B4-BE49-F238E27FC236}">
                <a16:creationId xmlns:a16="http://schemas.microsoft.com/office/drawing/2014/main" id="{42214B78-C3A2-466F-8CE7-F147BAA94956}"/>
              </a:ext>
            </a:extLst>
          </p:cNvPr>
          <p:cNvSpPr>
            <a:spLocks noGrp="1" noChangeArrowheads="1"/>
          </p:cNvSpPr>
          <p:nvPr>
            <p:ph idx="1"/>
          </p:nvPr>
        </p:nvSpPr>
        <p:spPr/>
        <p:txBody>
          <a:bodyPr/>
          <a:lstStyle/>
          <a:p>
            <a:r>
              <a:rPr lang="zh-CN" altLang="en-US" dirty="0"/>
              <a:t>消息传递通信的实现方式：直接通信和间接通信</a:t>
            </a:r>
          </a:p>
          <a:p>
            <a:r>
              <a:rPr lang="en-US" altLang="zh-CN" dirty="0">
                <a:solidFill>
                  <a:srgbClr val="FF0000"/>
                </a:solidFill>
              </a:rPr>
              <a:t>1. </a:t>
            </a:r>
            <a:r>
              <a:rPr lang="zh-CN" altLang="en-US" dirty="0">
                <a:solidFill>
                  <a:srgbClr val="FF0000"/>
                </a:solidFill>
              </a:rPr>
              <a:t>直接通信方式</a:t>
            </a:r>
          </a:p>
          <a:p>
            <a:pPr lvl="1"/>
            <a:r>
              <a:rPr lang="zh-CN" altLang="en-US" dirty="0"/>
              <a:t>发送进程利用</a:t>
            </a:r>
            <a:r>
              <a:rPr lang="en-US" altLang="zh-CN" dirty="0"/>
              <a:t>OS</a:t>
            </a:r>
            <a:r>
              <a:rPr lang="zh-CN" altLang="en-US" dirty="0"/>
              <a:t>提供的发送命令，直接把消息发送给目标进程。</a:t>
            </a:r>
          </a:p>
          <a:p>
            <a:pPr lvl="1"/>
            <a:r>
              <a:rPr lang="zh-CN" altLang="en-US" dirty="0"/>
              <a:t>发送进程和接收进程都以显示方式提供对方的标识符。</a:t>
            </a:r>
          </a:p>
          <a:p>
            <a:pPr lvl="1"/>
            <a:r>
              <a:rPr lang="zh-CN" altLang="en-US" dirty="0"/>
              <a:t>如： </a:t>
            </a:r>
            <a:r>
              <a:rPr lang="en-US" altLang="zh-CN" dirty="0"/>
              <a:t>send(P2, m);  receive(P1, 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a:t>2.1.3</a:t>
            </a:r>
            <a:r>
              <a:rPr lang="zh-CN" altLang="en-US"/>
              <a:t>、进程的状态与转换</a:t>
            </a:r>
            <a:endParaRPr lang="en-US" altLang="zh-CN" dirty="0"/>
          </a:p>
        </p:txBody>
      </p:sp>
      <p:sp>
        <p:nvSpPr>
          <p:cNvPr id="2" name="矩形 1"/>
          <p:cNvSpPr/>
          <p:nvPr/>
        </p:nvSpPr>
        <p:spPr>
          <a:xfrm>
            <a:off x="838200" y="1258851"/>
            <a:ext cx="9879628" cy="646331"/>
          </a:xfrm>
          <a:prstGeom prst="rect">
            <a:avLst/>
          </a:prstGeom>
          <a:noFill/>
        </p:spPr>
        <p:txBody>
          <a:bodyPr wrap="none" lIns="91440" tIns="45720" rIns="91440" bIns="45720">
            <a:spAutoFit/>
          </a:bodyPr>
          <a:lstStyle/>
          <a:p>
            <a:pPr algn="ctr"/>
            <a:r>
              <a:rPr lang="zh-CN" altLang="en-US" sz="3600" dirty="0">
                <a:ln w="0"/>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当你网购了一件商品之后，你会关注哪些信息？</a:t>
            </a:r>
            <a:endParaRPr lang="zh-CN" altLang="en-US" sz="3600" b="0" cap="none" spc="0" dirty="0">
              <a:ln w="0"/>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929119" y="2068977"/>
            <a:ext cx="5724644" cy="1917211"/>
            <a:chOff x="1530697" y="2076998"/>
            <a:chExt cx="5724644" cy="1917211"/>
          </a:xfrm>
        </p:grpSpPr>
        <p:sp>
          <p:nvSpPr>
            <p:cNvPr id="3" name="矩形 2"/>
            <p:cNvSpPr/>
            <p:nvPr/>
          </p:nvSpPr>
          <p:spPr>
            <a:xfrm>
              <a:off x="1530697" y="2076998"/>
              <a:ext cx="2954655" cy="646331"/>
            </a:xfrm>
            <a:prstGeom prst="rect">
              <a:avLst/>
            </a:prstGeom>
            <a:noFill/>
          </p:spPr>
          <p:txBody>
            <a:bodyPr wrap="none" lIns="91440" tIns="45720" rIns="91440" bIns="45720">
              <a:spAutoFit/>
            </a:bodyPr>
            <a:lstStyle/>
            <a:p>
              <a:pPr algn="ctr"/>
              <a:r>
                <a:rPr lang="zh-CN" altLang="en-US" sz="3600" b="0" cap="none" spc="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商家的库存？</a:t>
              </a:r>
            </a:p>
          </p:txBody>
        </p:sp>
        <p:sp>
          <p:nvSpPr>
            <p:cNvPr id="6" name="矩形 5"/>
            <p:cNvSpPr/>
            <p:nvPr/>
          </p:nvSpPr>
          <p:spPr>
            <a:xfrm>
              <a:off x="1530697" y="2695987"/>
              <a:ext cx="3877985" cy="646331"/>
            </a:xfrm>
            <a:prstGeom prst="rect">
              <a:avLst/>
            </a:prstGeom>
            <a:noFill/>
          </p:spPr>
          <p:txBody>
            <a:bodyPr wrap="none" lIns="91440" tIns="45720" rIns="91440" bIns="45720">
              <a:spAutoFit/>
            </a:bodyPr>
            <a:lstStyle/>
            <a:p>
              <a:pPr algn="ctr"/>
              <a:r>
                <a:rPr lang="zh-CN" altLang="en-US" sz="36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邮局的执行过程</a:t>
              </a:r>
              <a:r>
                <a:rPr lang="zh-CN" altLang="en-US" sz="3600" b="0" cap="none" spc="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p>
          </p:txBody>
        </p:sp>
        <p:sp>
          <p:nvSpPr>
            <p:cNvPr id="7" name="矩形 6"/>
            <p:cNvSpPr/>
            <p:nvPr/>
          </p:nvSpPr>
          <p:spPr>
            <a:xfrm>
              <a:off x="1530697" y="3347878"/>
              <a:ext cx="5724644" cy="646331"/>
            </a:xfrm>
            <a:prstGeom prst="rect">
              <a:avLst/>
            </a:prstGeom>
            <a:noFill/>
          </p:spPr>
          <p:txBody>
            <a:bodyPr wrap="none" lIns="91440" tIns="45720" rIns="91440" bIns="45720">
              <a:spAutoFit/>
            </a:bodyPr>
            <a:lstStyle/>
            <a:p>
              <a:pPr algn="ctr"/>
              <a:r>
                <a:rPr lang="zh-CN" altLang="en-US" sz="3600" b="0" cap="none" spc="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商品的发货状态和物流信息</a:t>
              </a:r>
            </a:p>
          </p:txBody>
        </p:sp>
      </p:grpSp>
      <p:sp>
        <p:nvSpPr>
          <p:cNvPr id="5" name="矩形 4"/>
          <p:cNvSpPr/>
          <p:nvPr/>
        </p:nvSpPr>
        <p:spPr>
          <a:xfrm>
            <a:off x="838200" y="3334297"/>
            <a:ext cx="5899484" cy="65189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79516" y="4752201"/>
            <a:ext cx="8032968" cy="646331"/>
          </a:xfrm>
          <a:prstGeom prst="rect">
            <a:avLst/>
          </a:prstGeom>
          <a:noFill/>
        </p:spPr>
        <p:txBody>
          <a:bodyPr wrap="none" rtlCol="0">
            <a:spAutoFit/>
          </a:bodyPr>
          <a:lstStyle/>
          <a:p>
            <a:r>
              <a:rPr lang="zh-CN" altLang="en-US" sz="3600" dirty="0">
                <a:solidFill>
                  <a:srgbClr val="C00000"/>
                </a:solidFill>
                <a:latin typeface="微软雅黑" panose="020B0503020204020204" pitchFamily="34" charset="-122"/>
                <a:ea typeface="微软雅黑" panose="020B0503020204020204" pitchFamily="34" charset="-122"/>
              </a:rPr>
              <a:t>商品运输过程是动态的，而且走走停停</a:t>
            </a:r>
          </a:p>
        </p:txBody>
      </p:sp>
    </p:spTree>
    <p:extLst>
      <p:ext uri="{BB962C8B-B14F-4D97-AF65-F5344CB8AC3E}">
        <p14:creationId xmlns:p14="http://schemas.microsoft.com/office/powerpoint/2010/main" val="40949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4">
            <a:extLst>
              <a:ext uri="{FF2B5EF4-FFF2-40B4-BE49-F238E27FC236}">
                <a16:creationId xmlns:a16="http://schemas.microsoft.com/office/drawing/2014/main" id="{B52617C0-840F-47C2-B141-F5381D1853F4}"/>
              </a:ext>
            </a:extLst>
          </p:cNvPr>
          <p:cNvSpPr>
            <a:spLocks noGrp="1" noChangeArrowheads="1"/>
          </p:cNvSpPr>
          <p:nvPr>
            <p:ph type="title"/>
          </p:nvPr>
        </p:nvSpPr>
        <p:spPr/>
        <p:txBody>
          <a:bodyPr/>
          <a:lstStyle/>
          <a:p>
            <a:r>
              <a:rPr lang="en-US" altLang="zh-CN" dirty="0"/>
              <a:t>2.4.2  </a:t>
            </a:r>
            <a:r>
              <a:rPr lang="zh-CN" altLang="en-US" dirty="0"/>
              <a:t>消息传递通信的实现方法</a:t>
            </a:r>
            <a:endParaRPr lang="zh-CN" altLang="en-US" dirty="0">
              <a:ea typeface="宋体" panose="02010600030101010101" pitchFamily="2" charset="-122"/>
            </a:endParaRPr>
          </a:p>
        </p:txBody>
      </p:sp>
      <p:sp>
        <p:nvSpPr>
          <p:cNvPr id="150530" name="Rectangle 3">
            <a:extLst>
              <a:ext uri="{FF2B5EF4-FFF2-40B4-BE49-F238E27FC236}">
                <a16:creationId xmlns:a16="http://schemas.microsoft.com/office/drawing/2014/main" id="{4B2860B4-3B83-4A3F-9E04-F1BBCA3D5FED}"/>
              </a:ext>
            </a:extLst>
          </p:cNvPr>
          <p:cNvSpPr>
            <a:spLocks noGrp="1" noChangeArrowheads="1"/>
          </p:cNvSpPr>
          <p:nvPr>
            <p:ph idx="1"/>
          </p:nvPr>
        </p:nvSpPr>
        <p:spPr/>
        <p:txBody>
          <a:bodyPr>
            <a:normAutofit fontScale="92500" lnSpcReduction="10000"/>
          </a:bodyPr>
          <a:lstStyle/>
          <a:p>
            <a:pPr eaLnBrk="1" hangingPunct="1"/>
            <a:r>
              <a:rPr lang="en-US" altLang="zh-CN">
                <a:solidFill>
                  <a:srgbClr val="FF0000"/>
                </a:solidFill>
              </a:rPr>
              <a:t>2. </a:t>
            </a:r>
            <a:r>
              <a:rPr lang="zh-CN" altLang="en-US">
                <a:solidFill>
                  <a:srgbClr val="FF0000"/>
                </a:solidFill>
              </a:rPr>
              <a:t>间接通信方式</a:t>
            </a:r>
          </a:p>
          <a:p>
            <a:pPr lvl="1" eaLnBrk="1" hangingPunct="1"/>
            <a:r>
              <a:rPr lang="zh-CN" altLang="en-US"/>
              <a:t>借助于收发双方进程之外的共享数据结构作为通信中转，如信箱。 </a:t>
            </a:r>
          </a:p>
          <a:p>
            <a:pPr lvl="1" eaLnBrk="1" hangingPunct="1"/>
            <a:r>
              <a:rPr lang="zh-CN" altLang="en-US"/>
              <a:t>系统为信箱通信提供了若干条原语，如信箱的创建、撤销和消息的发送、接收等。</a:t>
            </a:r>
          </a:p>
          <a:p>
            <a:pPr lvl="1" eaLnBrk="1" hangingPunct="1"/>
            <a:r>
              <a:rPr lang="zh-CN" altLang="en-US"/>
              <a:t>信箱的创建者是信箱的拥有者。信箱分为三类：</a:t>
            </a:r>
          </a:p>
          <a:p>
            <a:pPr lvl="2" eaLnBrk="1" hangingPunct="1"/>
            <a:r>
              <a:rPr lang="zh-CN" altLang="en-US"/>
              <a:t>私用信箱：用户进程自己创建，其他用户只能发送信息</a:t>
            </a:r>
          </a:p>
          <a:p>
            <a:pPr lvl="2" eaLnBrk="1" hangingPunct="1"/>
            <a:r>
              <a:rPr lang="zh-CN" altLang="en-US"/>
              <a:t>公用信箱：</a:t>
            </a:r>
            <a:r>
              <a:rPr lang="en-US" altLang="zh-CN"/>
              <a:t>OS</a:t>
            </a:r>
            <a:r>
              <a:rPr lang="zh-CN" altLang="en-US"/>
              <a:t>创建，核准进程即可以向信箱发消息也可接收消息。</a:t>
            </a:r>
          </a:p>
          <a:p>
            <a:pPr lvl="2" eaLnBrk="1" hangingPunct="1"/>
            <a:r>
              <a:rPr lang="zh-CN" altLang="en-US"/>
              <a:t>共享信箱：进程创建的可共享信箱，拥有者指定可共享进程。拥有者、共享者都可以从信箱中取走自己的消息</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5316531" y="3013501"/>
            <a:ext cx="1415772" cy="830997"/>
          </a:xfrm>
          <a:prstGeom prst="rect">
            <a:avLst/>
          </a:prstGeom>
          <a:noFill/>
        </p:spPr>
        <p:txBody>
          <a:bodyPr wrap="none" rtlCol="0">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线程</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995447"/>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0127-66FD-4909-8AA2-AA01BE9BD715}"/>
              </a:ext>
            </a:extLst>
          </p:cNvPr>
          <p:cNvSpPr>
            <a:spLocks noGrp="1"/>
          </p:cNvSpPr>
          <p:nvPr>
            <p:ph type="title"/>
          </p:nvPr>
        </p:nvSpPr>
        <p:spPr/>
        <p:txBody>
          <a:bodyPr/>
          <a:lstStyle/>
          <a:p>
            <a:r>
              <a:rPr lang="zh-CN" altLang="en-US" dirty="0"/>
              <a:t>主要内容</a:t>
            </a:r>
          </a:p>
        </p:txBody>
      </p:sp>
      <p:sp>
        <p:nvSpPr>
          <p:cNvPr id="7" name="文本占位符 6"/>
          <p:cNvSpPr>
            <a:spLocks noGrp="1"/>
          </p:cNvSpPr>
          <p:nvPr>
            <p:ph idx="1"/>
          </p:nvPr>
        </p:nvSpPr>
        <p:spPr/>
        <p:txBody>
          <a:bodyPr/>
          <a:lstStyle/>
          <a:p>
            <a:r>
              <a:rPr lang="en-US" altLang="zh-CN" dirty="0"/>
              <a:t>2.5.1</a:t>
            </a:r>
            <a:r>
              <a:rPr lang="zh-CN" altLang="en-US" dirty="0"/>
              <a:t>、线程的引入</a:t>
            </a:r>
            <a:endParaRPr lang="en-US" altLang="zh-CN" dirty="0"/>
          </a:p>
          <a:p>
            <a:r>
              <a:rPr lang="en-US" altLang="zh-CN" dirty="0"/>
              <a:t>2.5.2</a:t>
            </a:r>
            <a:r>
              <a:rPr lang="zh-CN" altLang="en-US" dirty="0"/>
              <a:t>、线程的基本概念</a:t>
            </a:r>
            <a:endParaRPr lang="en-US" altLang="zh-CN" dirty="0"/>
          </a:p>
          <a:p>
            <a:r>
              <a:rPr lang="en-US" altLang="zh-CN" dirty="0"/>
              <a:t>2.5.3</a:t>
            </a:r>
            <a:r>
              <a:rPr lang="zh-CN" altLang="en-US" dirty="0"/>
              <a:t>、用户级线程和内核支持线程 </a:t>
            </a:r>
          </a:p>
          <a:p>
            <a:r>
              <a:rPr lang="en-US" altLang="zh-CN" dirty="0"/>
              <a:t>2.5.4</a:t>
            </a:r>
            <a:r>
              <a:rPr lang="zh-CN" altLang="en-US" dirty="0"/>
              <a:t>、多线程模型</a:t>
            </a:r>
            <a:endParaRPr lang="en-US" altLang="zh-CN" dirty="0"/>
          </a:p>
          <a:p>
            <a:r>
              <a:rPr lang="en-US" altLang="zh-CN" dirty="0"/>
              <a:t>2.5.5</a:t>
            </a:r>
            <a:r>
              <a:rPr lang="zh-CN" altLang="en-US" dirty="0"/>
              <a:t>、线程举例</a:t>
            </a:r>
            <a:endParaRPr lang="en-US" altLang="zh-CN" dirty="0"/>
          </a:p>
          <a:p>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EFDB46B6-0F2D-4C0A-A1AD-873DFB4BA48A}"/>
              </a:ext>
            </a:extLst>
          </p:cNvPr>
          <p:cNvSpPr>
            <a:spLocks noGrp="1" noChangeArrowheads="1"/>
          </p:cNvSpPr>
          <p:nvPr>
            <p:ph type="title"/>
          </p:nvPr>
        </p:nvSpPr>
        <p:spPr/>
        <p:txBody>
          <a:bodyPr/>
          <a:lstStyle/>
          <a:p>
            <a:r>
              <a:rPr lang="en-US" altLang="zh-CN" dirty="0"/>
              <a:t>2.5.1</a:t>
            </a:r>
            <a:r>
              <a:rPr lang="zh-CN" altLang="en-US" dirty="0"/>
              <a:t>、线程的引入</a:t>
            </a:r>
          </a:p>
        </p:txBody>
      </p:sp>
      <p:sp>
        <p:nvSpPr>
          <p:cNvPr id="151555" name="Rectangle 3">
            <a:extLst>
              <a:ext uri="{FF2B5EF4-FFF2-40B4-BE49-F238E27FC236}">
                <a16:creationId xmlns:a16="http://schemas.microsoft.com/office/drawing/2014/main" id="{67DC22A2-FC98-4A9E-AC92-1771309D6850}"/>
              </a:ext>
            </a:extLst>
          </p:cNvPr>
          <p:cNvSpPr>
            <a:spLocks noGrp="1" noChangeArrowheads="1"/>
          </p:cNvSpPr>
          <p:nvPr>
            <p:ph idx="1"/>
          </p:nvPr>
        </p:nvSpPr>
        <p:spPr/>
        <p:txBody>
          <a:bodyPr>
            <a:normAutofit/>
          </a:bodyPr>
          <a:lstStyle/>
          <a:p>
            <a:r>
              <a:rPr lang="zh-CN" altLang="en-US" dirty="0"/>
              <a:t>在</a:t>
            </a:r>
            <a:r>
              <a:rPr lang="en-US" altLang="zh-CN" dirty="0"/>
              <a:t>OS</a:t>
            </a:r>
            <a:r>
              <a:rPr lang="zh-CN" altLang="en-US" dirty="0"/>
              <a:t>中，进程的引入提高了计算机资源的利用率。</a:t>
            </a:r>
            <a:endParaRPr lang="en-US" altLang="zh-CN" dirty="0"/>
          </a:p>
          <a:p>
            <a:r>
              <a:rPr lang="zh-CN" altLang="en-US" dirty="0"/>
              <a:t>进程（又称为</a:t>
            </a:r>
            <a:r>
              <a:rPr lang="en-US" altLang="zh-CN" dirty="0"/>
              <a:t>"</a:t>
            </a:r>
            <a:r>
              <a:rPr lang="zh-CN" altLang="en-US" dirty="0"/>
              <a:t>任务</a:t>
            </a:r>
            <a:r>
              <a:rPr lang="en-US" altLang="zh-CN" dirty="0"/>
              <a:t>(task)“</a:t>
            </a:r>
            <a:r>
              <a:rPr lang="zh-CN" altLang="en-US" dirty="0"/>
              <a:t>）的两个基本属性：</a:t>
            </a:r>
          </a:p>
          <a:p>
            <a:pPr lvl="1"/>
            <a:r>
              <a:rPr lang="zh-CN" altLang="en-US" dirty="0"/>
              <a:t> 资源的拥有者：</a:t>
            </a:r>
          </a:p>
          <a:p>
            <a:pPr lvl="2">
              <a:spcBef>
                <a:spcPts val="0"/>
              </a:spcBef>
            </a:pPr>
            <a:r>
              <a:rPr lang="zh-CN" altLang="en-US" dirty="0"/>
              <a:t>给每个进程分配一虚拟地址空间，保存进程映像。</a:t>
            </a:r>
          </a:p>
          <a:p>
            <a:pPr lvl="2">
              <a:spcBef>
                <a:spcPts val="0"/>
              </a:spcBef>
            </a:pPr>
            <a:r>
              <a:rPr lang="zh-CN" altLang="en-US" dirty="0"/>
              <a:t>控制一些资源（文件，</a:t>
            </a:r>
            <a:r>
              <a:rPr lang="en-US" altLang="zh-CN" dirty="0"/>
              <a:t>I/O</a:t>
            </a:r>
            <a:r>
              <a:rPr lang="zh-CN" altLang="en-US" dirty="0"/>
              <a:t>设备）</a:t>
            </a:r>
          </a:p>
          <a:p>
            <a:pPr lvl="2">
              <a:spcBef>
                <a:spcPts val="0"/>
              </a:spcBef>
            </a:pPr>
            <a:r>
              <a:rPr lang="zh-CN" altLang="en-US" dirty="0"/>
              <a:t>有状态、优先级、调度</a:t>
            </a:r>
            <a:endParaRPr lang="en-US" altLang="zh-CN" dirty="0"/>
          </a:p>
          <a:p>
            <a:pPr lvl="1"/>
            <a:r>
              <a:rPr lang="zh-CN" altLang="en-US" dirty="0"/>
              <a:t>调度单位：进程是一个执行轨迹。</a:t>
            </a:r>
            <a:endParaRPr lang="en-US" altLang="zh-CN" dirty="0"/>
          </a:p>
          <a:p>
            <a:endParaRPr lang="en-US" altLang="zh-C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EFDB46B6-0F2D-4C0A-A1AD-873DFB4BA48A}"/>
              </a:ext>
            </a:extLst>
          </p:cNvPr>
          <p:cNvSpPr>
            <a:spLocks noGrp="1" noChangeArrowheads="1"/>
          </p:cNvSpPr>
          <p:nvPr>
            <p:ph type="title"/>
          </p:nvPr>
        </p:nvSpPr>
        <p:spPr/>
        <p:txBody>
          <a:bodyPr/>
          <a:lstStyle/>
          <a:p>
            <a:r>
              <a:rPr lang="en-US" altLang="zh-CN" dirty="0"/>
              <a:t>2.5.1</a:t>
            </a:r>
            <a:r>
              <a:rPr lang="zh-CN" altLang="en-US" dirty="0"/>
              <a:t>、线程的引入</a:t>
            </a:r>
          </a:p>
        </p:txBody>
      </p:sp>
      <p:sp>
        <p:nvSpPr>
          <p:cNvPr id="151555" name="Rectangle 3">
            <a:extLst>
              <a:ext uri="{FF2B5EF4-FFF2-40B4-BE49-F238E27FC236}">
                <a16:creationId xmlns:a16="http://schemas.microsoft.com/office/drawing/2014/main" id="{67DC22A2-FC98-4A9E-AC92-1771309D6850}"/>
              </a:ext>
            </a:extLst>
          </p:cNvPr>
          <p:cNvSpPr>
            <a:spLocks noGrp="1" noChangeArrowheads="1"/>
          </p:cNvSpPr>
          <p:nvPr>
            <p:ph idx="1"/>
          </p:nvPr>
        </p:nvSpPr>
        <p:spPr/>
        <p:txBody>
          <a:bodyPr>
            <a:normAutofit/>
          </a:bodyPr>
          <a:lstStyle/>
          <a:p>
            <a:r>
              <a:rPr lang="zh-CN" altLang="en-US" dirty="0"/>
              <a:t>以上两个属性构成进程并发执行的基础。</a:t>
            </a:r>
          </a:p>
          <a:p>
            <a:r>
              <a:rPr lang="zh-CN" altLang="en-US" dirty="0"/>
              <a:t>系统必须完成的操作：</a:t>
            </a:r>
          </a:p>
          <a:p>
            <a:pPr lvl="1"/>
            <a:r>
              <a:rPr lang="zh-CN" altLang="en-US" dirty="0"/>
              <a:t>创建进程</a:t>
            </a:r>
          </a:p>
          <a:p>
            <a:pPr lvl="1"/>
            <a:r>
              <a:rPr lang="zh-CN" altLang="en-US" dirty="0"/>
              <a:t>撤消进程</a:t>
            </a:r>
          </a:p>
          <a:p>
            <a:pPr lvl="1"/>
            <a:r>
              <a:rPr lang="zh-CN" altLang="en-US" dirty="0"/>
              <a:t>进程切换</a:t>
            </a:r>
          </a:p>
          <a:p>
            <a:endParaRPr lang="en-US" altLang="zh-CN" dirty="0"/>
          </a:p>
        </p:txBody>
      </p:sp>
    </p:spTree>
    <p:extLst>
      <p:ext uri="{BB962C8B-B14F-4D97-AF65-F5344CB8AC3E}">
        <p14:creationId xmlns:p14="http://schemas.microsoft.com/office/powerpoint/2010/main" val="8003989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FB5BD791-968F-43B3-A7CD-C30A85B7F7E2}"/>
              </a:ext>
            </a:extLst>
          </p:cNvPr>
          <p:cNvSpPr>
            <a:spLocks noGrp="1" noChangeArrowheads="1"/>
          </p:cNvSpPr>
          <p:nvPr>
            <p:ph type="title"/>
          </p:nvPr>
        </p:nvSpPr>
        <p:spPr/>
        <p:txBody>
          <a:bodyPr/>
          <a:lstStyle/>
          <a:p>
            <a:r>
              <a:rPr lang="en-US" altLang="zh-CN" dirty="0"/>
              <a:t>2.5.1</a:t>
            </a:r>
            <a:r>
              <a:rPr lang="zh-CN" altLang="en-US" dirty="0"/>
              <a:t>、线程的引入</a:t>
            </a:r>
          </a:p>
        </p:txBody>
      </p:sp>
      <p:sp>
        <p:nvSpPr>
          <p:cNvPr id="2" name="内容占位符 1">
            <a:extLst>
              <a:ext uri="{FF2B5EF4-FFF2-40B4-BE49-F238E27FC236}">
                <a16:creationId xmlns:a16="http://schemas.microsoft.com/office/drawing/2014/main" id="{C329432B-D62A-46C0-A191-4D95B7D75F10}"/>
              </a:ext>
            </a:extLst>
          </p:cNvPr>
          <p:cNvSpPr>
            <a:spLocks noGrp="1"/>
          </p:cNvSpPr>
          <p:nvPr>
            <p:ph idx="1"/>
          </p:nvPr>
        </p:nvSpPr>
        <p:spPr/>
        <p:txBody>
          <a:bodyPr>
            <a:normAutofit fontScale="62500" lnSpcReduction="20000"/>
          </a:bodyPr>
          <a:lstStyle/>
          <a:p>
            <a:r>
              <a:rPr lang="zh-CN" altLang="en-US" dirty="0"/>
              <a:t>但在进一步提高进程的并发性时，人们发现进程切换开销的比重越来越大，同时进程通信的效率也受到限制。</a:t>
            </a:r>
            <a:endParaRPr lang="en-US" altLang="zh-CN" dirty="0"/>
          </a:p>
          <a:p>
            <a:r>
              <a:rPr lang="zh-CN" altLang="en-US" dirty="0"/>
              <a:t>线程：有时称轻量级进程</a:t>
            </a:r>
          </a:p>
          <a:p>
            <a:pPr lvl="1"/>
            <a:r>
              <a:rPr lang="zh-CN" altLang="en-US" dirty="0"/>
              <a:t>是进程中的一个实体</a:t>
            </a:r>
          </a:p>
          <a:p>
            <a:pPr lvl="1"/>
            <a:r>
              <a:rPr lang="zh-CN" altLang="en-US" dirty="0"/>
              <a:t>是一个</a:t>
            </a:r>
            <a:r>
              <a:rPr lang="en-US" altLang="zh-CN" dirty="0"/>
              <a:t>CPU</a:t>
            </a:r>
            <a:r>
              <a:rPr lang="zh-CN" altLang="en-US" dirty="0"/>
              <a:t>调度单位</a:t>
            </a:r>
          </a:p>
          <a:p>
            <a:pPr lvl="1"/>
            <a:r>
              <a:rPr lang="zh-CN" altLang="en-US" dirty="0"/>
              <a:t>资源的拥有者还是进程或称任务</a:t>
            </a:r>
          </a:p>
          <a:p>
            <a:r>
              <a:rPr lang="zh-CN" altLang="en-US" dirty="0">
                <a:sym typeface="Symbol" panose="05050102010706020507" pitchFamily="18" charset="2"/>
              </a:rPr>
              <a:t>线程</a:t>
            </a:r>
            <a:r>
              <a:rPr lang="en-US" altLang="zh-CN" dirty="0">
                <a:sym typeface="Symbol" panose="05050102010706020507" pitchFamily="18" charset="2"/>
              </a:rPr>
              <a:t> </a:t>
            </a:r>
            <a:r>
              <a:rPr lang="zh-CN" altLang="en-US" dirty="0">
                <a:sym typeface="Symbol" panose="05050102010706020507" pitchFamily="18" charset="2"/>
              </a:rPr>
              <a:t> </a:t>
            </a:r>
            <a:r>
              <a:rPr lang="zh-CN" altLang="en-US" dirty="0"/>
              <a:t>更小的能独立运行的基本单位 </a:t>
            </a:r>
            <a:r>
              <a:rPr lang="zh-CN" altLang="en-US" dirty="0">
                <a:sym typeface="Symbol" panose="05050102010706020507" pitchFamily="18" charset="2"/>
              </a:rPr>
              <a:t>。</a:t>
            </a:r>
          </a:p>
          <a:p>
            <a:r>
              <a:rPr lang="zh-CN" altLang="en-US" dirty="0"/>
              <a:t>线程也称为轻量进程（</a:t>
            </a:r>
            <a:r>
              <a:rPr lang="en-US" altLang="zh-CN" dirty="0"/>
              <a:t>LWP</a:t>
            </a:r>
            <a:r>
              <a:rPr lang="zh-CN" altLang="en-US" dirty="0"/>
              <a:t>－</a:t>
            </a:r>
            <a:r>
              <a:rPr lang="en-US" altLang="zh-CN" dirty="0"/>
              <a:t>light Weight Process)</a:t>
            </a:r>
            <a:endParaRPr lang="zh-CN" altLang="en-US" dirty="0"/>
          </a:p>
          <a:p>
            <a:r>
              <a:rPr lang="zh-CN" altLang="en-US" dirty="0"/>
              <a:t>引入线程的目的是用它来提高系统内程序的并发程度，提高系统效率，增大系统作业的吞吐量。</a:t>
            </a:r>
          </a:p>
          <a:p>
            <a:endParaRPr lang="zh-CN" altLang="en-US" dirty="0"/>
          </a:p>
        </p:txBody>
      </p:sp>
      <p:sp>
        <p:nvSpPr>
          <p:cNvPr id="8" name="矩形 7">
            <a:extLst>
              <a:ext uri="{FF2B5EF4-FFF2-40B4-BE49-F238E27FC236}">
                <a16:creationId xmlns:a16="http://schemas.microsoft.com/office/drawing/2014/main" id="{F58A4C98-5354-42B3-86A4-EEF39F4038DF}"/>
              </a:ext>
            </a:extLst>
          </p:cNvPr>
          <p:cNvSpPr/>
          <p:nvPr/>
        </p:nvSpPr>
        <p:spPr>
          <a:xfrm>
            <a:off x="2896283" y="5755495"/>
            <a:ext cx="6072226" cy="523220"/>
          </a:xfrm>
          <a:prstGeom prst="rect">
            <a:avLst/>
          </a:prstGeom>
          <a:noFill/>
        </p:spPr>
        <p:txBody>
          <a:bodyPr wrap="square" lIns="91440" tIns="45720" rIns="91440" bIns="45720">
            <a:spAutoFit/>
          </a:bodyPr>
          <a:lstStyle/>
          <a:p>
            <a:pPr algn="ctr"/>
            <a:r>
              <a:rPr lang="zh-CN" altLang="en-US" sz="2800" b="1" dirty="0">
                <a:ln w="9525">
                  <a:solidFill>
                    <a:schemeClr val="bg1"/>
                  </a:solidFill>
                  <a:prstDash val="solid"/>
                </a:ln>
                <a:effectLst>
                  <a:outerShdw blurRad="12700" dist="38100" dir="2700000" algn="tl" rotWithShape="0">
                    <a:schemeClr val="bg1">
                      <a:lumMod val="50000"/>
                    </a:schemeClr>
                  </a:outerShdw>
                </a:effectLst>
                <a:sym typeface="Symbol" panose="05050102010706020507" pitchFamily="18" charset="2"/>
              </a:rPr>
              <a:t>将原来进程的两个属性分开处理。 </a:t>
            </a:r>
            <a:endPar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23776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AF2DC9C-FE8F-4CA8-B1A1-617B21CCA8AF}"/>
              </a:ext>
            </a:extLst>
          </p:cNvPr>
          <p:cNvSpPr>
            <a:spLocks noGrp="1" noChangeArrowheads="1"/>
          </p:cNvSpPr>
          <p:nvPr>
            <p:ph type="title"/>
          </p:nvPr>
        </p:nvSpPr>
        <p:spPr/>
        <p:txBody>
          <a:bodyPr/>
          <a:lstStyle/>
          <a:p>
            <a:r>
              <a:rPr lang="en-US" altLang="zh-CN"/>
              <a:t>2.5.1</a:t>
            </a:r>
            <a:r>
              <a:rPr lang="zh-CN" altLang="en-US"/>
              <a:t>、线程的引入</a:t>
            </a:r>
            <a:endParaRPr lang="zh-CN" altLang="en-US" dirty="0"/>
          </a:p>
        </p:txBody>
      </p:sp>
      <p:sp>
        <p:nvSpPr>
          <p:cNvPr id="3" name="内容占位符 2">
            <a:extLst>
              <a:ext uri="{FF2B5EF4-FFF2-40B4-BE49-F238E27FC236}">
                <a16:creationId xmlns:a16="http://schemas.microsoft.com/office/drawing/2014/main" id="{5D570296-6001-49E1-AEEE-1F80522895B6}"/>
              </a:ext>
            </a:extLst>
          </p:cNvPr>
          <p:cNvSpPr>
            <a:spLocks noGrp="1"/>
          </p:cNvSpPr>
          <p:nvPr>
            <p:ph idx="1"/>
          </p:nvPr>
        </p:nvSpPr>
        <p:spPr>
          <a:xfrm>
            <a:off x="838200" y="1671782"/>
            <a:ext cx="6606615" cy="4505181"/>
          </a:xfrm>
        </p:spPr>
        <p:txBody>
          <a:bodyPr>
            <a:normAutofit fontScale="85000" lnSpcReduction="10000"/>
          </a:bodyPr>
          <a:lstStyle/>
          <a:p>
            <a:r>
              <a:rPr lang="zh-CN" altLang="en-US" dirty="0"/>
              <a:t>为什么使用线程？</a:t>
            </a:r>
            <a:endParaRPr lang="en-US" altLang="zh-CN" dirty="0"/>
          </a:p>
          <a:p>
            <a:pPr lvl="1"/>
            <a:r>
              <a:rPr lang="en-US" altLang="zh-CN" dirty="0"/>
              <a:t>【</a:t>
            </a:r>
            <a:r>
              <a:rPr lang="zh-CN" altLang="en-US" dirty="0"/>
              <a:t>案例</a:t>
            </a:r>
            <a:r>
              <a:rPr lang="en-US" altLang="zh-CN" dirty="0"/>
              <a:t>】</a:t>
            </a:r>
            <a:r>
              <a:rPr lang="zh-CN" altLang="en-US" dirty="0"/>
              <a:t>编写一个</a:t>
            </a:r>
            <a:r>
              <a:rPr lang="en-US" altLang="zh-CN" dirty="0"/>
              <a:t>MP3</a:t>
            </a:r>
            <a:r>
              <a:rPr lang="zh-CN" altLang="en-US" dirty="0"/>
              <a:t>播放软件。核心功能模块有三个：</a:t>
            </a:r>
            <a:endParaRPr lang="en-US" altLang="zh-CN" dirty="0"/>
          </a:p>
          <a:p>
            <a:pPr lvl="2"/>
            <a:r>
              <a:rPr lang="zh-CN" altLang="en-US" dirty="0"/>
              <a:t>（</a:t>
            </a:r>
            <a:r>
              <a:rPr lang="en-US" altLang="zh-CN" dirty="0"/>
              <a:t>1</a:t>
            </a:r>
            <a:r>
              <a:rPr lang="zh-CN" altLang="en-US" dirty="0"/>
              <a:t>）从</a:t>
            </a:r>
            <a:r>
              <a:rPr lang="en-US" altLang="zh-CN" dirty="0"/>
              <a:t>MP3</a:t>
            </a:r>
            <a:r>
              <a:rPr lang="zh-CN" altLang="en-US" dirty="0"/>
              <a:t>音频文件当中读取数据；</a:t>
            </a:r>
            <a:endParaRPr lang="en-US" altLang="zh-CN" dirty="0"/>
          </a:p>
          <a:p>
            <a:pPr lvl="2"/>
            <a:r>
              <a:rPr lang="zh-CN" altLang="en-US" dirty="0"/>
              <a:t>（</a:t>
            </a:r>
            <a:r>
              <a:rPr lang="en-US" altLang="zh-CN" dirty="0"/>
              <a:t>2</a:t>
            </a:r>
            <a:r>
              <a:rPr lang="zh-CN" altLang="en-US" dirty="0"/>
              <a:t>）对数据进行解压缩；</a:t>
            </a:r>
            <a:endParaRPr lang="en-US" altLang="zh-CN" dirty="0"/>
          </a:p>
          <a:p>
            <a:pPr lvl="2"/>
            <a:r>
              <a:rPr lang="zh-CN" altLang="en-US" dirty="0"/>
              <a:t>（</a:t>
            </a:r>
            <a:r>
              <a:rPr lang="en-US" altLang="zh-CN" dirty="0"/>
              <a:t>3</a:t>
            </a:r>
            <a:r>
              <a:rPr lang="zh-CN" altLang="en-US" dirty="0"/>
              <a:t>）把解压缩后的音频数据播放出来。</a:t>
            </a:r>
            <a:endParaRPr lang="en-US" altLang="zh-CN" dirty="0"/>
          </a:p>
          <a:p>
            <a:pPr lvl="1"/>
            <a:r>
              <a:rPr lang="zh-CN" altLang="en-US" dirty="0"/>
              <a:t>单进程的实现方法 </a:t>
            </a:r>
            <a:endParaRPr lang="en-US" altLang="zh-CN" dirty="0"/>
          </a:p>
          <a:p>
            <a:pPr lvl="2"/>
            <a:r>
              <a:rPr lang="zh-CN" altLang="en-US" dirty="0"/>
              <a:t>问题：</a:t>
            </a:r>
          </a:p>
          <a:p>
            <a:pPr lvl="3"/>
            <a:r>
              <a:rPr lang="zh-CN" altLang="en-US" dirty="0"/>
              <a:t> 播放出来的声音能  否连贯？</a:t>
            </a:r>
          </a:p>
          <a:p>
            <a:pPr lvl="3"/>
            <a:r>
              <a:rPr lang="zh-CN" altLang="en-US" dirty="0"/>
              <a:t> 各个函数之间不是  并发执行，影响资  源的使用效率；</a:t>
            </a:r>
          </a:p>
          <a:p>
            <a:pPr lvl="1"/>
            <a:endParaRPr lang="zh-CN" altLang="en-US" dirty="0"/>
          </a:p>
          <a:p>
            <a:pPr lvl="1"/>
            <a:endParaRPr lang="zh-CN" altLang="en-US" dirty="0"/>
          </a:p>
        </p:txBody>
      </p:sp>
      <p:sp>
        <p:nvSpPr>
          <p:cNvPr id="14" name="Rectangle 2">
            <a:extLst>
              <a:ext uri="{FF2B5EF4-FFF2-40B4-BE49-F238E27FC236}">
                <a16:creationId xmlns:a16="http://schemas.microsoft.com/office/drawing/2014/main" id="{9DC37D3D-8BF2-4DED-8254-1D5D88802F92}"/>
              </a:ext>
            </a:extLst>
          </p:cNvPr>
          <p:cNvSpPr>
            <a:spLocks noChangeArrowheads="1"/>
          </p:cNvSpPr>
          <p:nvPr/>
        </p:nvSpPr>
        <p:spPr bwMode="auto">
          <a:xfrm>
            <a:off x="7804727" y="1891535"/>
            <a:ext cx="3906104" cy="3940666"/>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000" b="0">
                <a:latin typeface="方正粗黑宋简体" panose="02000000000000000000" pitchFamily="2" charset="-122"/>
                <a:ea typeface="方正粗黑宋简体" panose="02000000000000000000" pitchFamily="2" charset="-122"/>
              </a:rPr>
              <a:t>main( )</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        while(TRUE</a:t>
            </a:r>
            <a:r>
              <a:rPr lang="zh-CN" altLang="en-US" sz="2000" b="0">
                <a:latin typeface="方正粗黑宋简体" panose="02000000000000000000" pitchFamily="2" charset="-122"/>
                <a:ea typeface="方正粗黑宋简体" panose="02000000000000000000" pitchFamily="2" charset="-122"/>
              </a:rPr>
              <a:t>）</a:t>
            </a:r>
            <a:br>
              <a:rPr lang="zh-CN" altLang="en-US" sz="2000" b="0">
                <a:latin typeface="方正粗黑宋简体" panose="02000000000000000000" pitchFamily="2" charset="-122"/>
                <a:ea typeface="方正粗黑宋简体" panose="02000000000000000000" pitchFamily="2" charset="-122"/>
              </a:rPr>
            </a:br>
            <a:r>
              <a:rPr lang="zh-CN" altLang="en-US" sz="2000" b="0">
                <a:latin typeface="方正粗黑宋简体" panose="02000000000000000000" pitchFamily="2" charset="-122"/>
                <a:ea typeface="方正粗黑宋简体" panose="02000000000000000000" pitchFamily="2" charset="-122"/>
              </a:rPr>
              <a:t>        </a:t>
            </a:r>
            <a:r>
              <a:rPr lang="en-US" altLang="zh-CN" sz="20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2000" b="0">
                <a:latin typeface="方正粗黑宋简体" panose="02000000000000000000" pitchFamily="2" charset="-122"/>
                <a:ea typeface="方正粗黑宋简体" panose="02000000000000000000" pitchFamily="2" charset="-122"/>
              </a:rPr>
              <a:t>              Read( );</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              Decompress( );</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              Play( );</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         }</a:t>
            </a:r>
          </a:p>
          <a:p>
            <a:pPr eaLnBrk="1" hangingPunct="1">
              <a:spcBef>
                <a:spcPct val="0"/>
              </a:spcBef>
              <a:buFontTx/>
              <a:buNone/>
            </a:pPr>
            <a:r>
              <a:rPr lang="en-US" altLang="zh-CN" sz="20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2000" b="0">
                <a:latin typeface="方正粗黑宋简体" panose="02000000000000000000" pitchFamily="2" charset="-122"/>
                <a:ea typeface="方正粗黑宋简体" panose="02000000000000000000" pitchFamily="2" charset="-122"/>
              </a:rPr>
              <a:t>Read( ) { … }</a:t>
            </a:r>
            <a:br>
              <a:rPr lang="en-US" altLang="zh-CN" sz="2000" b="0">
                <a:latin typeface="方正粗黑宋简体" panose="02000000000000000000" pitchFamily="2" charset="-122"/>
                <a:ea typeface="方正粗黑宋简体" panose="02000000000000000000" pitchFamily="2" charset="-122"/>
              </a:rPr>
            </a:br>
            <a:r>
              <a:rPr lang="en-US" altLang="zh-CN" sz="2000" b="0">
                <a:latin typeface="方正粗黑宋简体" panose="02000000000000000000" pitchFamily="2" charset="-122"/>
                <a:ea typeface="方正粗黑宋简体" panose="02000000000000000000" pitchFamily="2" charset="-122"/>
              </a:rPr>
              <a:t>Decompress( ) { … }</a:t>
            </a:r>
          </a:p>
          <a:p>
            <a:pPr eaLnBrk="1" hangingPunct="1">
              <a:spcBef>
                <a:spcPct val="0"/>
              </a:spcBef>
              <a:buFontTx/>
              <a:buNone/>
            </a:pPr>
            <a:r>
              <a:rPr lang="en-US" altLang="zh-CN" sz="2000" b="0">
                <a:latin typeface="方正粗黑宋简体" panose="02000000000000000000" pitchFamily="2" charset="-122"/>
                <a:ea typeface="方正粗黑宋简体" panose="02000000000000000000" pitchFamily="2" charset="-122"/>
              </a:rPr>
              <a:t>Play( ) { … }</a:t>
            </a:r>
          </a:p>
        </p:txBody>
      </p:sp>
      <p:grpSp>
        <p:nvGrpSpPr>
          <p:cNvPr id="15" name="Group 5">
            <a:extLst>
              <a:ext uri="{FF2B5EF4-FFF2-40B4-BE49-F238E27FC236}">
                <a16:creationId xmlns:a16="http://schemas.microsoft.com/office/drawing/2014/main" id="{356BC5C2-E3EE-4591-827A-45FF98D021B4}"/>
              </a:ext>
            </a:extLst>
          </p:cNvPr>
          <p:cNvGrpSpPr>
            <a:grpSpLocks/>
          </p:cNvGrpSpPr>
          <p:nvPr/>
        </p:nvGrpSpPr>
        <p:grpSpPr bwMode="auto">
          <a:xfrm>
            <a:off x="6861896" y="3164320"/>
            <a:ext cx="1885661" cy="764925"/>
            <a:chOff x="0" y="0"/>
            <a:chExt cx="1336" cy="579"/>
          </a:xfrm>
        </p:grpSpPr>
        <p:grpSp>
          <p:nvGrpSpPr>
            <p:cNvPr id="16" name="Group 6">
              <a:extLst>
                <a:ext uri="{FF2B5EF4-FFF2-40B4-BE49-F238E27FC236}">
                  <a16:creationId xmlns:a16="http://schemas.microsoft.com/office/drawing/2014/main" id="{94BDE5FF-825B-432D-BA1D-26ADDBA74B40}"/>
                </a:ext>
              </a:extLst>
            </p:cNvPr>
            <p:cNvGrpSpPr>
              <a:grpSpLocks/>
            </p:cNvGrpSpPr>
            <p:nvPr/>
          </p:nvGrpSpPr>
          <p:grpSpPr bwMode="auto">
            <a:xfrm>
              <a:off x="21" y="0"/>
              <a:ext cx="1300" cy="303"/>
              <a:chOff x="0" y="0"/>
              <a:chExt cx="1300" cy="303"/>
            </a:xfrm>
          </p:grpSpPr>
          <p:sp>
            <p:nvSpPr>
              <p:cNvPr id="20" name="Line 7">
                <a:extLst>
                  <a:ext uri="{FF2B5EF4-FFF2-40B4-BE49-F238E27FC236}">
                    <a16:creationId xmlns:a16="http://schemas.microsoft.com/office/drawing/2014/main" id="{46340501-F0DA-47FD-B10D-D43DD7367568}"/>
                  </a:ext>
                </a:extLst>
              </p:cNvPr>
              <p:cNvSpPr>
                <a:spLocks noChangeShapeType="1"/>
              </p:cNvSpPr>
              <p:nvPr/>
            </p:nvSpPr>
            <p:spPr bwMode="auto">
              <a:xfrm flipH="1">
                <a:off x="439" y="174"/>
                <a:ext cx="86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600">
                  <a:latin typeface="方正粗黑宋简体" panose="02000000000000000000" pitchFamily="2" charset="-122"/>
                  <a:ea typeface="方正粗黑宋简体" panose="02000000000000000000" pitchFamily="2" charset="-122"/>
                </a:endParaRPr>
              </a:p>
            </p:txBody>
          </p:sp>
          <p:sp>
            <p:nvSpPr>
              <p:cNvPr id="21" name="Text Box 8">
                <a:extLst>
                  <a:ext uri="{FF2B5EF4-FFF2-40B4-BE49-F238E27FC236}">
                    <a16:creationId xmlns:a16="http://schemas.microsoft.com/office/drawing/2014/main" id="{F92D2FEA-CB77-42C6-8487-013B8691B531}"/>
                  </a:ext>
                </a:extLst>
              </p:cNvPr>
              <p:cNvSpPr txBox="1">
                <a:spLocks noChangeArrowheads="1"/>
              </p:cNvSpPr>
              <p:nvPr/>
            </p:nvSpPr>
            <p:spPr bwMode="auto">
              <a:xfrm>
                <a:off x="0" y="0"/>
                <a:ext cx="39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Tx/>
                  <a:buNone/>
                </a:pPr>
                <a:r>
                  <a:rPr lang="en-US" altLang="zh-CN" sz="2000" b="0" dirty="0">
                    <a:latin typeface="方正粗黑宋简体" panose="02000000000000000000" pitchFamily="2" charset="-122"/>
                    <a:ea typeface="方正粗黑宋简体" panose="02000000000000000000" pitchFamily="2" charset="-122"/>
                  </a:rPr>
                  <a:t>I/O</a:t>
                </a:r>
              </a:p>
            </p:txBody>
          </p:sp>
        </p:grpSp>
        <p:grpSp>
          <p:nvGrpSpPr>
            <p:cNvPr id="17" name="Group 9">
              <a:extLst>
                <a:ext uri="{FF2B5EF4-FFF2-40B4-BE49-F238E27FC236}">
                  <a16:creationId xmlns:a16="http://schemas.microsoft.com/office/drawing/2014/main" id="{D5FC2A91-8BF6-439B-BF61-78892F403B09}"/>
                </a:ext>
              </a:extLst>
            </p:cNvPr>
            <p:cNvGrpSpPr>
              <a:grpSpLocks/>
            </p:cNvGrpSpPr>
            <p:nvPr/>
          </p:nvGrpSpPr>
          <p:grpSpPr bwMode="auto">
            <a:xfrm>
              <a:off x="0" y="276"/>
              <a:ext cx="1336" cy="303"/>
              <a:chOff x="0" y="0"/>
              <a:chExt cx="1336" cy="303"/>
            </a:xfrm>
          </p:grpSpPr>
          <p:sp>
            <p:nvSpPr>
              <p:cNvPr id="18" name="Line 10">
                <a:extLst>
                  <a:ext uri="{FF2B5EF4-FFF2-40B4-BE49-F238E27FC236}">
                    <a16:creationId xmlns:a16="http://schemas.microsoft.com/office/drawing/2014/main" id="{4DBEB3D7-6FA0-493B-A2C4-C8C49532D5A8}"/>
                  </a:ext>
                </a:extLst>
              </p:cNvPr>
              <p:cNvSpPr>
                <a:spLocks noChangeShapeType="1"/>
              </p:cNvSpPr>
              <p:nvPr/>
            </p:nvSpPr>
            <p:spPr bwMode="auto">
              <a:xfrm flipH="1">
                <a:off x="559" y="174"/>
                <a:ext cx="77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600">
                  <a:latin typeface="方正粗黑宋简体" panose="02000000000000000000" pitchFamily="2" charset="-122"/>
                  <a:ea typeface="方正粗黑宋简体" panose="02000000000000000000" pitchFamily="2" charset="-122"/>
                </a:endParaRPr>
              </a:p>
            </p:txBody>
          </p:sp>
          <p:sp>
            <p:nvSpPr>
              <p:cNvPr id="19" name="Text Box 11">
                <a:extLst>
                  <a:ext uri="{FF2B5EF4-FFF2-40B4-BE49-F238E27FC236}">
                    <a16:creationId xmlns:a16="http://schemas.microsoft.com/office/drawing/2014/main" id="{C1082094-F9E4-4BC9-9252-A2F62A098109}"/>
                  </a:ext>
                </a:extLst>
              </p:cNvPr>
              <p:cNvSpPr txBox="1">
                <a:spLocks noChangeArrowheads="1"/>
              </p:cNvSpPr>
              <p:nvPr/>
            </p:nvSpPr>
            <p:spPr bwMode="auto">
              <a:xfrm>
                <a:off x="0" y="0"/>
                <a:ext cx="5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Tx/>
                  <a:buNone/>
                </a:pPr>
                <a:r>
                  <a:rPr lang="en-US" altLang="zh-CN" sz="2000" b="0">
                    <a:latin typeface="方正粗黑宋简体" panose="02000000000000000000" pitchFamily="2" charset="-122"/>
                    <a:ea typeface="方正粗黑宋简体" panose="02000000000000000000" pitchFamily="2" charset="-122"/>
                  </a:rPr>
                  <a:t>CPU</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80F06DCE-92C3-4604-A4CA-AE06664E325E}"/>
              </a:ext>
            </a:extLst>
          </p:cNvPr>
          <p:cNvSpPr>
            <a:spLocks noChangeArrowheads="1"/>
          </p:cNvSpPr>
          <p:nvPr/>
        </p:nvSpPr>
        <p:spPr bwMode="auto">
          <a:xfrm>
            <a:off x="1892301" y="1909715"/>
            <a:ext cx="1843774" cy="2308324"/>
          </a:xfrm>
          <a:prstGeom prst="rect">
            <a:avLst/>
          </a:prstGeom>
          <a:solidFill>
            <a:srgbClr val="FFFF99"/>
          </a:solidFill>
          <a:ln w="9525">
            <a:solidFill>
              <a:schemeClr val="tx1"/>
            </a:solidFill>
            <a:miter lim="800000"/>
            <a:headEnd/>
            <a:tailEnd/>
          </a:ln>
        </p:spPr>
        <p:txBody>
          <a:bodyPr wrap="non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b="0">
                <a:latin typeface="方正粗黑宋简体" panose="02000000000000000000" pitchFamily="2" charset="-122"/>
                <a:ea typeface="方正粗黑宋简体" panose="02000000000000000000" pitchFamily="2" charset="-122"/>
              </a:rPr>
              <a:t>程序</a:t>
            </a:r>
            <a:r>
              <a:rPr lang="en-US" altLang="zh-CN" sz="1600" b="0">
                <a:latin typeface="方正粗黑宋简体" panose="02000000000000000000" pitchFamily="2" charset="-122"/>
                <a:ea typeface="方正粗黑宋简体" panose="02000000000000000000" pitchFamily="2" charset="-122"/>
              </a:rPr>
              <a:t>1</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main(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while(TRUE</a:t>
            </a:r>
            <a:r>
              <a:rPr lang="zh-CN" altLang="en-US" sz="1600" b="0">
                <a:latin typeface="方正粗黑宋简体" panose="02000000000000000000" pitchFamily="2" charset="-122"/>
                <a:ea typeface="方正粗黑宋简体" panose="02000000000000000000" pitchFamily="2" charset="-122"/>
              </a:rPr>
              <a:t>）</a:t>
            </a:r>
            <a:br>
              <a:rPr lang="zh-CN" altLang="en-US" sz="1600" b="0">
                <a:latin typeface="方正粗黑宋简体" panose="02000000000000000000" pitchFamily="2" charset="-122"/>
                <a:ea typeface="方正粗黑宋简体" panose="02000000000000000000" pitchFamily="2" charset="-122"/>
              </a:rPr>
            </a:br>
            <a:r>
              <a:rPr lang="zh-CN" altLang="en-US" sz="1600" b="0">
                <a:latin typeface="方正粗黑宋简体" panose="02000000000000000000" pitchFamily="2" charset="-122"/>
                <a:ea typeface="方正粗黑宋简体" panose="02000000000000000000" pitchFamily="2" charset="-122"/>
              </a:rPr>
              <a:t>    </a:t>
            </a: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          Read(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Read( ) { … }</a:t>
            </a:r>
          </a:p>
        </p:txBody>
      </p:sp>
      <p:sp>
        <p:nvSpPr>
          <p:cNvPr id="545796" name="Text Box 4">
            <a:extLst>
              <a:ext uri="{FF2B5EF4-FFF2-40B4-BE49-F238E27FC236}">
                <a16:creationId xmlns:a16="http://schemas.microsoft.com/office/drawing/2014/main" id="{7521A313-91F0-4B89-8EFE-71951E91221F}"/>
              </a:ext>
            </a:extLst>
          </p:cNvPr>
          <p:cNvSpPr txBox="1">
            <a:spLocks noChangeArrowheads="1"/>
          </p:cNvSpPr>
          <p:nvPr/>
        </p:nvSpPr>
        <p:spPr bwMode="auto">
          <a:xfrm>
            <a:off x="1348508" y="4455073"/>
            <a:ext cx="9670474" cy="143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ct val="50000"/>
              </a:spcBef>
              <a:buFontTx/>
              <a:buNone/>
            </a:pPr>
            <a:r>
              <a:rPr lang="zh-CN" altLang="en-US" sz="2000" b="0" dirty="0">
                <a:latin typeface="方正粗黑宋简体" panose="02000000000000000000" pitchFamily="2" charset="-122"/>
                <a:ea typeface="方正粗黑宋简体" panose="02000000000000000000" pitchFamily="2" charset="-122"/>
              </a:rPr>
              <a:t>问题：进程之间如何通信，共享数据？另外，维护进程的系统开销较大：创建进程时，分配资源、建立</a:t>
            </a:r>
            <a:r>
              <a:rPr lang="en-US" altLang="zh-CN" sz="2000" b="0" dirty="0">
                <a:latin typeface="方正粗黑宋简体" panose="02000000000000000000" pitchFamily="2" charset="-122"/>
                <a:ea typeface="方正粗黑宋简体" panose="02000000000000000000" pitchFamily="2" charset="-122"/>
              </a:rPr>
              <a:t>PCB</a:t>
            </a:r>
            <a:r>
              <a:rPr lang="zh-CN" altLang="en-US" sz="2000" b="0" dirty="0">
                <a:latin typeface="方正粗黑宋简体" panose="02000000000000000000" pitchFamily="2" charset="-122"/>
                <a:ea typeface="方正粗黑宋简体" panose="02000000000000000000" pitchFamily="2" charset="-122"/>
              </a:rPr>
              <a:t>；撤消进程时，回收资源、撤消</a:t>
            </a:r>
            <a:r>
              <a:rPr lang="en-US" altLang="zh-CN" sz="2000" b="0" dirty="0">
                <a:latin typeface="方正粗黑宋简体" panose="02000000000000000000" pitchFamily="2" charset="-122"/>
                <a:ea typeface="方正粗黑宋简体" panose="02000000000000000000" pitchFamily="2" charset="-122"/>
              </a:rPr>
              <a:t>PCB</a:t>
            </a:r>
            <a:r>
              <a:rPr lang="zh-CN" altLang="en-US" sz="2000" b="0" dirty="0">
                <a:latin typeface="方正粗黑宋简体" panose="02000000000000000000" pitchFamily="2" charset="-122"/>
                <a:ea typeface="方正粗黑宋简体" panose="02000000000000000000" pitchFamily="2" charset="-122"/>
              </a:rPr>
              <a:t>；进程切换时，保存当前进程的状态信息。</a:t>
            </a:r>
          </a:p>
        </p:txBody>
      </p:sp>
      <p:sp>
        <p:nvSpPr>
          <p:cNvPr id="154629" name="Rectangle 5">
            <a:extLst>
              <a:ext uri="{FF2B5EF4-FFF2-40B4-BE49-F238E27FC236}">
                <a16:creationId xmlns:a16="http://schemas.microsoft.com/office/drawing/2014/main" id="{696F10F5-CE06-4600-8A92-50D8DF56A589}"/>
              </a:ext>
            </a:extLst>
          </p:cNvPr>
          <p:cNvSpPr>
            <a:spLocks noChangeArrowheads="1"/>
          </p:cNvSpPr>
          <p:nvPr/>
        </p:nvSpPr>
        <p:spPr bwMode="auto">
          <a:xfrm>
            <a:off x="7820026" y="1909715"/>
            <a:ext cx="1843774" cy="2308324"/>
          </a:xfrm>
          <a:prstGeom prst="rect">
            <a:avLst/>
          </a:prstGeom>
          <a:solidFill>
            <a:srgbClr val="FFFF99"/>
          </a:solidFill>
          <a:ln w="9525">
            <a:solidFill>
              <a:schemeClr val="tx1"/>
            </a:solidFill>
            <a:miter lim="800000"/>
            <a:headEnd/>
            <a:tailEnd/>
          </a:ln>
        </p:spPr>
        <p:txBody>
          <a:bodyPr wrap="non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b="0">
                <a:latin typeface="方正粗黑宋简体" panose="02000000000000000000" pitchFamily="2" charset="-122"/>
                <a:ea typeface="方正粗黑宋简体" panose="02000000000000000000" pitchFamily="2" charset="-122"/>
              </a:rPr>
              <a:t>程序</a:t>
            </a:r>
            <a:r>
              <a:rPr lang="en-US" altLang="zh-CN" sz="1600" b="0">
                <a:latin typeface="方正粗黑宋简体" panose="02000000000000000000" pitchFamily="2" charset="-122"/>
                <a:ea typeface="方正粗黑宋简体" panose="02000000000000000000" pitchFamily="2" charset="-122"/>
              </a:rPr>
              <a:t>3</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main(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while(TRUE</a:t>
            </a:r>
            <a:r>
              <a:rPr lang="zh-CN" altLang="en-US" sz="1600" b="0">
                <a:latin typeface="方正粗黑宋简体" panose="02000000000000000000" pitchFamily="2" charset="-122"/>
                <a:ea typeface="方正粗黑宋简体" panose="02000000000000000000" pitchFamily="2" charset="-122"/>
              </a:rPr>
              <a:t>）</a:t>
            </a:r>
            <a:br>
              <a:rPr lang="zh-CN" altLang="en-US" sz="1600" b="0">
                <a:latin typeface="方正粗黑宋简体" panose="02000000000000000000" pitchFamily="2" charset="-122"/>
                <a:ea typeface="方正粗黑宋简体" panose="02000000000000000000" pitchFamily="2" charset="-122"/>
              </a:rPr>
            </a:br>
            <a:r>
              <a:rPr lang="zh-CN" altLang="en-US" sz="1600" b="0">
                <a:latin typeface="方正粗黑宋简体" panose="02000000000000000000" pitchFamily="2" charset="-122"/>
                <a:ea typeface="方正粗黑宋简体" panose="02000000000000000000" pitchFamily="2" charset="-122"/>
              </a:rPr>
              <a:t>    </a:t>
            </a: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        Play(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Play( ) { … }</a:t>
            </a:r>
          </a:p>
        </p:txBody>
      </p:sp>
      <p:sp>
        <p:nvSpPr>
          <p:cNvPr id="154630" name="Rectangle 6">
            <a:extLst>
              <a:ext uri="{FF2B5EF4-FFF2-40B4-BE49-F238E27FC236}">
                <a16:creationId xmlns:a16="http://schemas.microsoft.com/office/drawing/2014/main" id="{CA3BD123-B854-432E-99AD-DC18D7267173}"/>
              </a:ext>
            </a:extLst>
          </p:cNvPr>
          <p:cNvSpPr>
            <a:spLocks noChangeArrowheads="1"/>
          </p:cNvSpPr>
          <p:nvPr/>
        </p:nvSpPr>
        <p:spPr bwMode="auto">
          <a:xfrm>
            <a:off x="4668839" y="1909715"/>
            <a:ext cx="2180405" cy="2308324"/>
          </a:xfrm>
          <a:prstGeom prst="rect">
            <a:avLst/>
          </a:prstGeom>
          <a:solidFill>
            <a:srgbClr val="FFFF99"/>
          </a:solidFill>
          <a:ln w="9525">
            <a:solidFill>
              <a:schemeClr val="tx1"/>
            </a:solidFill>
            <a:miter lim="800000"/>
            <a:headEnd/>
            <a:tailEnd/>
          </a:ln>
        </p:spPr>
        <p:txBody>
          <a:bodyPr wrap="non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b="0">
                <a:latin typeface="方正粗黑宋简体" panose="02000000000000000000" pitchFamily="2" charset="-122"/>
                <a:ea typeface="方正粗黑宋简体" panose="02000000000000000000" pitchFamily="2" charset="-122"/>
              </a:rPr>
              <a:t>程序</a:t>
            </a:r>
            <a:r>
              <a:rPr lang="en-US" altLang="zh-CN" sz="1600" b="0">
                <a:latin typeface="方正粗黑宋简体" panose="02000000000000000000" pitchFamily="2" charset="-122"/>
                <a:ea typeface="方正粗黑宋简体" panose="02000000000000000000" pitchFamily="2" charset="-122"/>
              </a:rPr>
              <a:t>2</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main(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while(TRUE</a:t>
            </a:r>
            <a:r>
              <a:rPr lang="zh-CN" altLang="en-US" sz="1600" b="0">
                <a:latin typeface="方正粗黑宋简体" panose="02000000000000000000" pitchFamily="2" charset="-122"/>
                <a:ea typeface="方正粗黑宋简体" panose="02000000000000000000" pitchFamily="2" charset="-122"/>
              </a:rPr>
              <a:t>）</a:t>
            </a:r>
            <a:br>
              <a:rPr lang="zh-CN" altLang="en-US" sz="1600" b="0">
                <a:latin typeface="方正粗黑宋简体" panose="02000000000000000000" pitchFamily="2" charset="-122"/>
                <a:ea typeface="方正粗黑宋简体" panose="02000000000000000000" pitchFamily="2" charset="-122"/>
              </a:rPr>
            </a:br>
            <a:r>
              <a:rPr lang="zh-CN" altLang="en-US" sz="1600" b="0">
                <a:latin typeface="方正粗黑宋简体" panose="02000000000000000000" pitchFamily="2" charset="-122"/>
                <a:ea typeface="方正粗黑宋简体" panose="02000000000000000000" pitchFamily="2" charset="-122"/>
              </a:rPr>
              <a:t>    </a:t>
            </a: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        Decompress( );</a:t>
            </a:r>
            <a:br>
              <a:rPr lang="en-US" altLang="zh-CN" sz="1600" b="0">
                <a:latin typeface="方正粗黑宋简体" panose="02000000000000000000" pitchFamily="2" charset="-122"/>
                <a:ea typeface="方正粗黑宋简体" panose="02000000000000000000" pitchFamily="2" charset="-122"/>
              </a:rPr>
            </a:br>
            <a:r>
              <a:rPr lang="en-US" altLang="zh-CN" sz="1600" b="0">
                <a:latin typeface="方正粗黑宋简体" panose="02000000000000000000" pitchFamily="2" charset="-122"/>
                <a:ea typeface="方正粗黑宋简体" panose="02000000000000000000" pitchFamily="2" charset="-122"/>
              </a:rPr>
              <a:t>     }</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a:t>
            </a:r>
          </a:p>
          <a:p>
            <a:pPr eaLnBrk="1" hangingPunct="1">
              <a:spcBef>
                <a:spcPct val="0"/>
              </a:spcBef>
              <a:buFontTx/>
              <a:buNone/>
            </a:pPr>
            <a:r>
              <a:rPr lang="en-US" altLang="zh-CN" sz="1600" b="0">
                <a:latin typeface="方正粗黑宋简体" panose="02000000000000000000" pitchFamily="2" charset="-122"/>
                <a:ea typeface="方正粗黑宋简体" panose="02000000000000000000" pitchFamily="2" charset="-122"/>
              </a:rPr>
              <a:t>Decompress( ) { … }</a:t>
            </a:r>
          </a:p>
        </p:txBody>
      </p:sp>
      <p:sp>
        <p:nvSpPr>
          <p:cNvPr id="10" name="Rectangle 2">
            <a:extLst>
              <a:ext uri="{FF2B5EF4-FFF2-40B4-BE49-F238E27FC236}">
                <a16:creationId xmlns:a16="http://schemas.microsoft.com/office/drawing/2014/main" id="{FE60BE1A-495B-42E1-9920-0D70C493FBF3}"/>
              </a:ext>
            </a:extLst>
          </p:cNvPr>
          <p:cNvSpPr>
            <a:spLocks noGrp="1" noChangeArrowheads="1"/>
          </p:cNvSpPr>
          <p:nvPr>
            <p:ph type="title"/>
          </p:nvPr>
        </p:nvSpPr>
        <p:spPr/>
        <p:txBody>
          <a:bodyPr/>
          <a:lstStyle/>
          <a:p>
            <a:r>
              <a:rPr lang="en-US" altLang="zh-CN" dirty="0"/>
              <a:t>2.5.1</a:t>
            </a:r>
            <a:r>
              <a:rPr lang="zh-CN" altLang="en-US" dirty="0"/>
              <a:t>、线程的引入</a:t>
            </a:r>
          </a:p>
        </p:txBody>
      </p:sp>
      <p:sp>
        <p:nvSpPr>
          <p:cNvPr id="3" name="内容占位符 2">
            <a:extLst>
              <a:ext uri="{FF2B5EF4-FFF2-40B4-BE49-F238E27FC236}">
                <a16:creationId xmlns:a16="http://schemas.microsoft.com/office/drawing/2014/main" id="{6774DBB9-128E-4FCA-8A05-0FD81DFF8E61}"/>
              </a:ext>
            </a:extLst>
          </p:cNvPr>
          <p:cNvSpPr>
            <a:spLocks noGrp="1"/>
          </p:cNvSpPr>
          <p:nvPr>
            <p:ph idx="1"/>
          </p:nvPr>
        </p:nvSpPr>
        <p:spPr>
          <a:xfrm>
            <a:off x="838200" y="1182256"/>
            <a:ext cx="10515600" cy="4994708"/>
          </a:xfrm>
        </p:spPr>
        <p:txBody>
          <a:bodyPr/>
          <a:lstStyle/>
          <a:p>
            <a:r>
              <a:rPr lang="zh-CN" altLang="en-US" dirty="0">
                <a:ea typeface="黑体" panose="02010609060101010101" pitchFamily="49" charset="-122"/>
              </a:rPr>
              <a:t>多进程的实现方法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 calcmode="lin" valueType="num">
                                      <p:cBhvr additive="base">
                                        <p:cTn id="7" dur="500" fill="hold"/>
                                        <p:tgtEl>
                                          <p:spTgt spid="545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579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CFAB6A7-34EF-49C0-AD27-CE249CDABF88}"/>
              </a:ext>
            </a:extLst>
          </p:cNvPr>
          <p:cNvSpPr>
            <a:spLocks noGrp="1"/>
          </p:cNvSpPr>
          <p:nvPr>
            <p:ph type="title"/>
          </p:nvPr>
        </p:nvSpPr>
        <p:spPr/>
        <p:txBody>
          <a:bodyPr/>
          <a:lstStyle/>
          <a:p>
            <a:r>
              <a:rPr lang="en-US" altLang="zh-CN" dirty="0"/>
              <a:t>2.5.1</a:t>
            </a:r>
            <a:r>
              <a:rPr lang="zh-CN" altLang="en-US" dirty="0"/>
              <a:t>、线程的引入</a:t>
            </a:r>
          </a:p>
        </p:txBody>
      </p:sp>
      <p:sp>
        <p:nvSpPr>
          <p:cNvPr id="3" name="内容占位符 2">
            <a:extLst>
              <a:ext uri="{FF2B5EF4-FFF2-40B4-BE49-F238E27FC236}">
                <a16:creationId xmlns:a16="http://schemas.microsoft.com/office/drawing/2014/main" id="{1B071230-5377-46C8-A685-06BC10A13FA5}"/>
              </a:ext>
            </a:extLst>
          </p:cNvPr>
          <p:cNvSpPr>
            <a:spLocks noGrp="1"/>
          </p:cNvSpPr>
          <p:nvPr>
            <p:ph sz="half" idx="1"/>
          </p:nvPr>
        </p:nvSpPr>
        <p:spPr/>
        <p:txBody>
          <a:bodyPr>
            <a:normAutofit/>
          </a:bodyPr>
          <a:lstStyle/>
          <a:p>
            <a:r>
              <a:rPr lang="zh-CN" altLang="en-US" dirty="0"/>
              <a:t>怎么来解决这些问题？</a:t>
            </a:r>
            <a:endParaRPr lang="en-US" altLang="zh-CN" dirty="0"/>
          </a:p>
          <a:p>
            <a:pPr lvl="1"/>
            <a:r>
              <a:rPr lang="zh-CN" altLang="en-US" dirty="0"/>
              <a:t>需要提出一种新的实体，满足以下特性：</a:t>
            </a:r>
          </a:p>
          <a:p>
            <a:pPr lvl="2">
              <a:spcBef>
                <a:spcPts val="0"/>
              </a:spcBef>
            </a:pPr>
            <a:r>
              <a:rPr lang="zh-CN" altLang="en-US" dirty="0"/>
              <a:t>（</a:t>
            </a:r>
            <a:r>
              <a:rPr lang="en-US" altLang="zh-CN" dirty="0"/>
              <a:t>1</a:t>
            </a:r>
            <a:r>
              <a:rPr lang="zh-CN" altLang="en-US" dirty="0"/>
              <a:t>）实体之间可以并发地执行；</a:t>
            </a:r>
          </a:p>
          <a:p>
            <a:pPr lvl="2">
              <a:spcBef>
                <a:spcPts val="0"/>
              </a:spcBef>
            </a:pPr>
            <a:r>
              <a:rPr lang="zh-CN" altLang="en-US" dirty="0"/>
              <a:t>（</a:t>
            </a:r>
            <a:r>
              <a:rPr lang="en-US" altLang="zh-CN" dirty="0"/>
              <a:t>2</a:t>
            </a:r>
            <a:r>
              <a:rPr lang="zh-CN" altLang="en-US" dirty="0"/>
              <a:t>）实体之间共享相同的地址空间；</a:t>
            </a:r>
          </a:p>
          <a:p>
            <a:pPr lvl="1"/>
            <a:r>
              <a:rPr lang="zh-CN" altLang="en-US" dirty="0"/>
              <a:t>这种实体就是：线程（</a:t>
            </a:r>
            <a:r>
              <a:rPr lang="en-US" altLang="zh-CN" dirty="0"/>
              <a:t>Thread</a:t>
            </a:r>
            <a:r>
              <a:rPr lang="zh-CN" altLang="en-US" dirty="0"/>
              <a:t>）</a:t>
            </a:r>
            <a:endParaRPr lang="en-US" altLang="zh-CN" dirty="0"/>
          </a:p>
        </p:txBody>
      </p:sp>
      <p:sp>
        <p:nvSpPr>
          <p:cNvPr id="2" name="内容占位符 1">
            <a:extLst>
              <a:ext uri="{FF2B5EF4-FFF2-40B4-BE49-F238E27FC236}">
                <a16:creationId xmlns:a16="http://schemas.microsoft.com/office/drawing/2014/main" id="{86063669-7825-4160-8149-B1D89A415B70}"/>
              </a:ext>
            </a:extLst>
          </p:cNvPr>
          <p:cNvSpPr>
            <a:spLocks noGrp="1"/>
          </p:cNvSpPr>
          <p:nvPr>
            <p:ph sz="half" idx="2"/>
          </p:nvPr>
        </p:nvSpPr>
        <p:spPr/>
        <p:txBody>
          <a:bodyPr/>
          <a:lstStyle/>
          <a:p>
            <a:pPr lvl="1"/>
            <a:r>
              <a:rPr lang="zh-CN" altLang="en-US"/>
              <a:t>线程：</a:t>
            </a:r>
          </a:p>
          <a:p>
            <a:pPr lvl="2">
              <a:spcBef>
                <a:spcPts val="0"/>
              </a:spcBef>
            </a:pPr>
            <a:r>
              <a:rPr lang="zh-CN" altLang="en-US"/>
              <a:t>只拥有必不可少的资源，如：线程状态、寄存器上下文和栈</a:t>
            </a:r>
          </a:p>
          <a:p>
            <a:pPr lvl="2">
              <a:spcBef>
                <a:spcPts val="0"/>
              </a:spcBef>
            </a:pPr>
            <a:r>
              <a:rPr lang="zh-CN" altLang="en-US"/>
              <a:t>同样具有就绪、阻塞和执行三种基本状态</a:t>
            </a:r>
          </a:p>
          <a:p>
            <a:pPr lvl="2">
              <a:spcBef>
                <a:spcPts val="0"/>
              </a:spcBef>
            </a:pPr>
            <a:r>
              <a:rPr lang="zh-CN" altLang="en-US"/>
              <a:t>不运行时保存上下文</a:t>
            </a:r>
          </a:p>
          <a:p>
            <a:pPr lvl="2">
              <a:spcBef>
                <a:spcPts val="0"/>
              </a:spcBef>
            </a:pPr>
            <a:r>
              <a:rPr lang="zh-CN" altLang="en-US"/>
              <a:t>有一个执行栈</a:t>
            </a:r>
          </a:p>
          <a:p>
            <a:pPr lvl="2">
              <a:spcBef>
                <a:spcPts val="0"/>
              </a:spcBef>
            </a:pPr>
            <a:r>
              <a:rPr lang="zh-CN" altLang="en-US"/>
              <a:t>有一些局部变量的静态存储</a:t>
            </a:r>
          </a:p>
          <a:p>
            <a:pPr lvl="2">
              <a:spcBef>
                <a:spcPts val="0"/>
              </a:spcBef>
            </a:pPr>
            <a:r>
              <a:rPr lang="zh-CN" altLang="en-US"/>
              <a:t>可存取</a:t>
            </a:r>
            <a:r>
              <a:rPr lang="zh-CN" altLang="en-US" b="1">
                <a:solidFill>
                  <a:srgbClr val="C00000"/>
                </a:solidFill>
              </a:rPr>
              <a:t>所在进程的内存和其他资源</a:t>
            </a:r>
          </a:p>
          <a:p>
            <a:pPr lvl="2">
              <a:spcBef>
                <a:spcPts val="0"/>
              </a:spcBef>
            </a:pPr>
            <a:r>
              <a:rPr lang="zh-CN" altLang="en-US"/>
              <a:t>可以创建、撤消另一个线程</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676" name="Group 4">
            <a:extLst>
              <a:ext uri="{FF2B5EF4-FFF2-40B4-BE49-F238E27FC236}">
                <a16:creationId xmlns:a16="http://schemas.microsoft.com/office/drawing/2014/main" id="{1F8B3DAA-0CBC-40A9-AC46-4E9C16EDF185}"/>
              </a:ext>
            </a:extLst>
          </p:cNvPr>
          <p:cNvGrpSpPr>
            <a:grpSpLocks/>
          </p:cNvGrpSpPr>
          <p:nvPr/>
        </p:nvGrpSpPr>
        <p:grpSpPr bwMode="auto">
          <a:xfrm>
            <a:off x="6456364" y="908050"/>
            <a:ext cx="3806825" cy="5524500"/>
            <a:chOff x="0" y="0"/>
            <a:chExt cx="2398" cy="3480"/>
          </a:xfrm>
        </p:grpSpPr>
        <p:sp>
          <p:nvSpPr>
            <p:cNvPr id="156679" name="Rectangle 5">
              <a:extLst>
                <a:ext uri="{FF2B5EF4-FFF2-40B4-BE49-F238E27FC236}">
                  <a16:creationId xmlns:a16="http://schemas.microsoft.com/office/drawing/2014/main" id="{A750018F-CE48-4304-A853-1865A3CA1C17}"/>
                </a:ext>
              </a:extLst>
            </p:cNvPr>
            <p:cNvSpPr>
              <a:spLocks noChangeArrowheads="1"/>
            </p:cNvSpPr>
            <p:nvPr/>
          </p:nvSpPr>
          <p:spPr bwMode="auto">
            <a:xfrm>
              <a:off x="1152" y="492"/>
              <a:ext cx="1240" cy="29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0" name="Rectangle 6">
              <a:extLst>
                <a:ext uri="{FF2B5EF4-FFF2-40B4-BE49-F238E27FC236}">
                  <a16:creationId xmlns:a16="http://schemas.microsoft.com/office/drawing/2014/main" id="{5B5D09ED-C497-4174-9708-235BEEF2C082}"/>
                </a:ext>
              </a:extLst>
            </p:cNvPr>
            <p:cNvSpPr>
              <a:spLocks noChangeArrowheads="1"/>
            </p:cNvSpPr>
            <p:nvPr/>
          </p:nvSpPr>
          <p:spPr bwMode="auto">
            <a:xfrm>
              <a:off x="1144" y="2963"/>
              <a:ext cx="1240" cy="515"/>
            </a:xfrm>
            <a:prstGeom prst="rect">
              <a:avLst/>
            </a:prstGeom>
            <a:solidFill>
              <a:srgbClr val="660066">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1" name="Rectangle 7">
              <a:extLst>
                <a:ext uri="{FF2B5EF4-FFF2-40B4-BE49-F238E27FC236}">
                  <a16:creationId xmlns:a16="http://schemas.microsoft.com/office/drawing/2014/main" id="{B3F4D98E-1502-4378-A241-EF0023EA2F65}"/>
                </a:ext>
              </a:extLst>
            </p:cNvPr>
            <p:cNvSpPr>
              <a:spLocks noChangeArrowheads="1"/>
            </p:cNvSpPr>
            <p:nvPr/>
          </p:nvSpPr>
          <p:spPr bwMode="auto">
            <a:xfrm>
              <a:off x="1514" y="3039"/>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solidFill>
                    <a:schemeClr val="accent2"/>
                  </a:solidFill>
                  <a:latin typeface="Times New Roman" panose="02020603050405020304" pitchFamily="18" charset="0"/>
                  <a:sym typeface="Times New Roman" panose="02020603050405020304" pitchFamily="18" charset="0"/>
                </a:rPr>
                <a:t>Code</a:t>
              </a:r>
            </a:p>
          </p:txBody>
        </p:sp>
        <p:sp>
          <p:nvSpPr>
            <p:cNvPr id="156682" name="Rectangle 8">
              <a:extLst>
                <a:ext uri="{FF2B5EF4-FFF2-40B4-BE49-F238E27FC236}">
                  <a16:creationId xmlns:a16="http://schemas.microsoft.com/office/drawing/2014/main" id="{5B4CC156-449C-4231-AD7F-0FCFCEFF6518}"/>
                </a:ext>
              </a:extLst>
            </p:cNvPr>
            <p:cNvSpPr>
              <a:spLocks noChangeArrowheads="1"/>
            </p:cNvSpPr>
            <p:nvPr/>
          </p:nvSpPr>
          <p:spPr bwMode="auto">
            <a:xfrm>
              <a:off x="1144" y="2601"/>
              <a:ext cx="1240" cy="354"/>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3" name="Rectangle 9">
              <a:extLst>
                <a:ext uri="{FF2B5EF4-FFF2-40B4-BE49-F238E27FC236}">
                  <a16:creationId xmlns:a16="http://schemas.microsoft.com/office/drawing/2014/main" id="{4F8B05A8-16F7-40EB-8773-F749EC5F06FF}"/>
                </a:ext>
              </a:extLst>
            </p:cNvPr>
            <p:cNvSpPr>
              <a:spLocks noChangeArrowheads="1"/>
            </p:cNvSpPr>
            <p:nvPr/>
          </p:nvSpPr>
          <p:spPr bwMode="auto">
            <a:xfrm>
              <a:off x="1186" y="2649"/>
              <a:ext cx="9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solidFill>
                    <a:srgbClr val="000099"/>
                  </a:solidFill>
                  <a:latin typeface="Times New Roman" panose="02020603050405020304" pitchFamily="18" charset="0"/>
                  <a:sym typeface="Times New Roman" panose="02020603050405020304" pitchFamily="18" charset="0"/>
                </a:rPr>
                <a:t>Initialized data</a:t>
              </a:r>
              <a:endParaRPr lang="en-US" altLang="zh-CN" sz="1600"/>
            </a:p>
          </p:txBody>
        </p:sp>
        <p:sp>
          <p:nvSpPr>
            <p:cNvPr id="156684" name="Rectangle 13">
              <a:extLst>
                <a:ext uri="{FF2B5EF4-FFF2-40B4-BE49-F238E27FC236}">
                  <a16:creationId xmlns:a16="http://schemas.microsoft.com/office/drawing/2014/main" id="{0FB70D07-A171-4938-AA97-C712EE6A1FCD}"/>
                </a:ext>
              </a:extLst>
            </p:cNvPr>
            <p:cNvSpPr>
              <a:spLocks noChangeArrowheads="1"/>
            </p:cNvSpPr>
            <p:nvPr/>
          </p:nvSpPr>
          <p:spPr bwMode="auto">
            <a:xfrm>
              <a:off x="1152" y="1056"/>
              <a:ext cx="1240" cy="328"/>
            </a:xfrm>
            <a:prstGeom prst="rect">
              <a:avLst/>
            </a:prstGeom>
            <a:solidFill>
              <a:srgbClr val="66FFCC">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5" name="AutoShape 14">
              <a:extLst>
                <a:ext uri="{FF2B5EF4-FFF2-40B4-BE49-F238E27FC236}">
                  <a16:creationId xmlns:a16="http://schemas.microsoft.com/office/drawing/2014/main" id="{8DD44392-2A71-4F33-AE3A-FEBCCC6E457D}"/>
                </a:ext>
              </a:extLst>
            </p:cNvPr>
            <p:cNvSpPr>
              <a:spLocks noChangeArrowheads="1"/>
            </p:cNvSpPr>
            <p:nvPr/>
          </p:nvSpPr>
          <p:spPr bwMode="auto">
            <a:xfrm>
              <a:off x="1632" y="1392"/>
              <a:ext cx="232" cy="184"/>
            </a:xfrm>
            <a:prstGeom prst="downArrow">
              <a:avLst>
                <a:gd name="adj1" fmla="val 75009"/>
                <a:gd name="adj2" fmla="val 50005"/>
              </a:avLst>
            </a:prstGeom>
            <a:solidFill>
              <a:schemeClr val="accent1"/>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6" name="Rectangle 15">
              <a:extLst>
                <a:ext uri="{FF2B5EF4-FFF2-40B4-BE49-F238E27FC236}">
                  <a16:creationId xmlns:a16="http://schemas.microsoft.com/office/drawing/2014/main" id="{9678CB94-01AF-4EA4-9A0F-4A043DF856BC}"/>
                </a:ext>
              </a:extLst>
            </p:cNvPr>
            <p:cNvSpPr>
              <a:spLocks noChangeArrowheads="1"/>
            </p:cNvSpPr>
            <p:nvPr/>
          </p:nvSpPr>
          <p:spPr bwMode="auto">
            <a:xfrm>
              <a:off x="1522" y="107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solidFill>
                    <a:srgbClr val="000099"/>
                  </a:solidFill>
                  <a:latin typeface="Times New Roman" panose="02020603050405020304" pitchFamily="18" charset="0"/>
                  <a:sym typeface="Times New Roman" panose="02020603050405020304" pitchFamily="18" charset="0"/>
                </a:rPr>
                <a:t>Heap</a:t>
              </a:r>
              <a:endParaRPr lang="en-US" altLang="zh-CN" sz="1600"/>
            </a:p>
          </p:txBody>
        </p:sp>
        <p:sp>
          <p:nvSpPr>
            <p:cNvPr id="156687" name="Rectangle 16">
              <a:extLst>
                <a:ext uri="{FF2B5EF4-FFF2-40B4-BE49-F238E27FC236}">
                  <a16:creationId xmlns:a16="http://schemas.microsoft.com/office/drawing/2014/main" id="{7EC7C563-E3FC-4CD3-9AE9-7A563E4C04C0}"/>
                </a:ext>
              </a:extLst>
            </p:cNvPr>
            <p:cNvSpPr>
              <a:spLocks noChangeArrowheads="1"/>
            </p:cNvSpPr>
            <p:nvPr/>
          </p:nvSpPr>
          <p:spPr bwMode="auto">
            <a:xfrm>
              <a:off x="1158" y="732"/>
              <a:ext cx="1240" cy="328"/>
            </a:xfrm>
            <a:prstGeom prst="rect">
              <a:avLst/>
            </a:prstGeom>
            <a:solidFill>
              <a:srgbClr val="FFCC66">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88" name="Rectangle 17">
              <a:extLst>
                <a:ext uri="{FF2B5EF4-FFF2-40B4-BE49-F238E27FC236}">
                  <a16:creationId xmlns:a16="http://schemas.microsoft.com/office/drawing/2014/main" id="{028F7C66-5AC9-4D49-B963-7AACAE05F90C}"/>
                </a:ext>
              </a:extLst>
            </p:cNvPr>
            <p:cNvSpPr>
              <a:spLocks noChangeArrowheads="1"/>
            </p:cNvSpPr>
            <p:nvPr/>
          </p:nvSpPr>
          <p:spPr bwMode="auto">
            <a:xfrm>
              <a:off x="1486" y="771"/>
              <a:ext cx="4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solidFill>
                    <a:srgbClr val="000099"/>
                  </a:solidFill>
                  <a:latin typeface="Times New Roman" panose="02020603050405020304" pitchFamily="18" charset="0"/>
                  <a:sym typeface="Times New Roman" panose="02020603050405020304" pitchFamily="18" charset="0"/>
                </a:rPr>
                <a:t>DLL’s</a:t>
              </a:r>
              <a:endParaRPr lang="en-US" altLang="zh-CN" sz="1600"/>
            </a:p>
          </p:txBody>
        </p:sp>
        <p:sp>
          <p:nvSpPr>
            <p:cNvPr id="156689" name="Rectangle 18">
              <a:extLst>
                <a:ext uri="{FF2B5EF4-FFF2-40B4-BE49-F238E27FC236}">
                  <a16:creationId xmlns:a16="http://schemas.microsoft.com/office/drawing/2014/main" id="{D6BA686C-21FD-4D58-B9FC-0E5F48388B5D}"/>
                </a:ext>
              </a:extLst>
            </p:cNvPr>
            <p:cNvSpPr>
              <a:spLocks noChangeArrowheads="1"/>
            </p:cNvSpPr>
            <p:nvPr/>
          </p:nvSpPr>
          <p:spPr bwMode="auto">
            <a:xfrm>
              <a:off x="1152" y="498"/>
              <a:ext cx="1240" cy="232"/>
            </a:xfrm>
            <a:prstGeom prst="rect">
              <a:avLst/>
            </a:prstGeom>
            <a:solidFill>
              <a:srgbClr val="CCFF66">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sp>
          <p:nvSpPr>
            <p:cNvPr id="156690" name="Rectangle 19">
              <a:extLst>
                <a:ext uri="{FF2B5EF4-FFF2-40B4-BE49-F238E27FC236}">
                  <a16:creationId xmlns:a16="http://schemas.microsoft.com/office/drawing/2014/main" id="{FBDB782F-CB3F-4C08-92F1-E04B85A83D2B}"/>
                </a:ext>
              </a:extLst>
            </p:cNvPr>
            <p:cNvSpPr>
              <a:spLocks noChangeArrowheads="1"/>
            </p:cNvSpPr>
            <p:nvPr/>
          </p:nvSpPr>
          <p:spPr bwMode="auto">
            <a:xfrm>
              <a:off x="1132" y="489"/>
              <a:ext cx="10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solidFill>
                    <a:srgbClr val="000099"/>
                  </a:solidFill>
                  <a:latin typeface="Times New Roman" panose="02020603050405020304" pitchFamily="18" charset="0"/>
                  <a:sym typeface="Times New Roman" panose="02020603050405020304" pitchFamily="18" charset="0"/>
                </a:rPr>
                <a:t>mapped segments</a:t>
              </a:r>
              <a:endParaRPr lang="en-US" altLang="zh-CN" sz="1600"/>
            </a:p>
          </p:txBody>
        </p:sp>
        <p:sp>
          <p:nvSpPr>
            <p:cNvPr id="156691" name="Rectangle 20">
              <a:extLst>
                <a:ext uri="{FF2B5EF4-FFF2-40B4-BE49-F238E27FC236}">
                  <a16:creationId xmlns:a16="http://schemas.microsoft.com/office/drawing/2014/main" id="{32F19590-E574-4ECA-BE46-97FF3C0F2ABD}"/>
                </a:ext>
              </a:extLst>
            </p:cNvPr>
            <p:cNvSpPr>
              <a:spLocks noChangeArrowheads="1"/>
            </p:cNvSpPr>
            <p:nvPr/>
          </p:nvSpPr>
          <p:spPr bwMode="auto">
            <a:xfrm>
              <a:off x="1200" y="0"/>
              <a:ext cx="8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600">
                  <a:latin typeface="Times New Roman" panose="02020603050405020304" pitchFamily="18" charset="0"/>
                  <a:sym typeface="Times New Roman" panose="02020603050405020304" pitchFamily="18" charset="0"/>
                </a:rPr>
                <a:t>Process’s </a:t>
              </a:r>
            </a:p>
            <a:p>
              <a:pPr eaLnBrk="1" hangingPunct="1">
                <a:spcBef>
                  <a:spcPct val="0"/>
                </a:spcBef>
                <a:buFontTx/>
                <a:buNone/>
              </a:pPr>
              <a:r>
                <a:rPr lang="en-US" altLang="zh-CN" sz="1600">
                  <a:latin typeface="Times New Roman" panose="02020603050405020304" pitchFamily="18" charset="0"/>
                  <a:sym typeface="Times New Roman" panose="02020603050405020304" pitchFamily="18" charset="0"/>
                </a:rPr>
                <a:t>address space</a:t>
              </a:r>
              <a:endParaRPr lang="en-US" altLang="zh-CN" sz="1600"/>
            </a:p>
          </p:txBody>
        </p:sp>
        <p:grpSp>
          <p:nvGrpSpPr>
            <p:cNvPr id="156692" name="Group 18">
              <a:extLst>
                <a:ext uri="{FF2B5EF4-FFF2-40B4-BE49-F238E27FC236}">
                  <a16:creationId xmlns:a16="http://schemas.microsoft.com/office/drawing/2014/main" id="{1C558D1E-B0E9-47A6-A8A8-B392DA8BAF60}"/>
                </a:ext>
              </a:extLst>
            </p:cNvPr>
            <p:cNvGrpSpPr>
              <a:grpSpLocks/>
            </p:cNvGrpSpPr>
            <p:nvPr/>
          </p:nvGrpSpPr>
          <p:grpSpPr bwMode="auto">
            <a:xfrm>
              <a:off x="0" y="192"/>
              <a:ext cx="2378" cy="3184"/>
              <a:chOff x="0" y="0"/>
              <a:chExt cx="2378" cy="3184"/>
            </a:xfrm>
          </p:grpSpPr>
          <p:sp>
            <p:nvSpPr>
              <p:cNvPr id="156703" name="Rectangle 10">
                <a:extLst>
                  <a:ext uri="{FF2B5EF4-FFF2-40B4-BE49-F238E27FC236}">
                    <a16:creationId xmlns:a16="http://schemas.microsoft.com/office/drawing/2014/main" id="{3D45F25D-43C0-442C-98D8-86C662B48484}"/>
                  </a:ext>
                </a:extLst>
              </p:cNvPr>
              <p:cNvSpPr>
                <a:spLocks noChangeArrowheads="1"/>
              </p:cNvSpPr>
              <p:nvPr/>
            </p:nvSpPr>
            <p:spPr bwMode="auto">
              <a:xfrm>
                <a:off x="1138" y="2121"/>
                <a:ext cx="1240" cy="298"/>
              </a:xfrm>
              <a:prstGeom prst="rect">
                <a:avLst/>
              </a:prstGeom>
              <a:solidFill>
                <a:srgbClr val="CCECFF">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600">
                  <a:solidFill>
                    <a:srgbClr val="000099"/>
                  </a:solidFill>
                  <a:latin typeface="Times New Roman" panose="02020603050405020304" pitchFamily="18" charset="0"/>
                  <a:sym typeface="Times New Roman" panose="02020603050405020304" pitchFamily="18" charset="0"/>
                </a:endParaRPr>
              </a:p>
            </p:txBody>
          </p:sp>
          <p:sp>
            <p:nvSpPr>
              <p:cNvPr id="156704" name="Rectangle 11">
                <a:extLst>
                  <a:ext uri="{FF2B5EF4-FFF2-40B4-BE49-F238E27FC236}">
                    <a16:creationId xmlns:a16="http://schemas.microsoft.com/office/drawing/2014/main" id="{C4C93566-D2AD-48DC-84D2-4E2B11CC6FF7}"/>
                  </a:ext>
                </a:extLst>
              </p:cNvPr>
              <p:cNvSpPr>
                <a:spLocks noChangeArrowheads="1"/>
              </p:cNvSpPr>
              <p:nvPr/>
            </p:nvSpPr>
            <p:spPr bwMode="auto">
              <a:xfrm>
                <a:off x="1234" y="2169"/>
                <a:ext cx="8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400">
                    <a:solidFill>
                      <a:srgbClr val="000099"/>
                    </a:solidFill>
                    <a:latin typeface="Times New Roman" panose="02020603050405020304" pitchFamily="18" charset="0"/>
                    <a:sym typeface="Times New Roman" panose="02020603050405020304" pitchFamily="18" charset="0"/>
                  </a:rPr>
                  <a:t>Stack – thread1</a:t>
                </a:r>
                <a:endParaRPr lang="en-US" altLang="zh-CN" sz="1600"/>
              </a:p>
            </p:txBody>
          </p:sp>
          <p:grpSp>
            <p:nvGrpSpPr>
              <p:cNvPr id="156705" name="Group 21">
                <a:extLst>
                  <a:ext uri="{FF2B5EF4-FFF2-40B4-BE49-F238E27FC236}">
                    <a16:creationId xmlns:a16="http://schemas.microsoft.com/office/drawing/2014/main" id="{9F5C40EF-066A-42D8-8A61-1271FCCAB36E}"/>
                  </a:ext>
                </a:extLst>
              </p:cNvPr>
              <p:cNvGrpSpPr>
                <a:grpSpLocks/>
              </p:cNvGrpSpPr>
              <p:nvPr/>
            </p:nvGrpSpPr>
            <p:grpSpPr bwMode="auto">
              <a:xfrm>
                <a:off x="0" y="0"/>
                <a:ext cx="1152" cy="3184"/>
                <a:chOff x="0" y="0"/>
                <a:chExt cx="1152" cy="3184"/>
              </a:xfrm>
            </p:grpSpPr>
            <p:sp>
              <p:nvSpPr>
                <p:cNvPr id="156706" name="Rectangle 23">
                  <a:extLst>
                    <a:ext uri="{FF2B5EF4-FFF2-40B4-BE49-F238E27FC236}">
                      <a16:creationId xmlns:a16="http://schemas.microsoft.com/office/drawing/2014/main" id="{32CE6BEB-B4BF-4BA6-AA6E-8D0C9B1BE367}"/>
                    </a:ext>
                  </a:extLst>
                </p:cNvPr>
                <p:cNvSpPr>
                  <a:spLocks/>
                </p:cNvSpPr>
                <p:nvPr/>
              </p:nvSpPr>
              <p:spPr bwMode="auto">
                <a:xfrm>
                  <a:off x="0" y="384"/>
                  <a:ext cx="720" cy="1008"/>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PC</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SP</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State</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Registers</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a:t>
                  </a:r>
                  <a:endParaRPr lang="en-US" altLang="zh-CN" sz="1600" dirty="0">
                    <a:solidFill>
                      <a:schemeClr val="bg1"/>
                    </a:solidFill>
                  </a:endParaRPr>
                </a:p>
              </p:txBody>
            </p:sp>
            <p:sp>
              <p:nvSpPr>
                <p:cNvPr id="156707" name="Freeform 24">
                  <a:extLst>
                    <a:ext uri="{FF2B5EF4-FFF2-40B4-BE49-F238E27FC236}">
                      <a16:creationId xmlns:a16="http://schemas.microsoft.com/office/drawing/2014/main" id="{FE120C33-514B-4106-921B-351B3083F7B0}"/>
                    </a:ext>
                  </a:extLst>
                </p:cNvPr>
                <p:cNvSpPr>
                  <a:spLocks/>
                </p:cNvSpPr>
                <p:nvPr/>
              </p:nvSpPr>
              <p:spPr bwMode="auto">
                <a:xfrm>
                  <a:off x="528" y="528"/>
                  <a:ext cx="624" cy="2656"/>
                </a:xfrm>
                <a:custGeom>
                  <a:avLst/>
                  <a:gdLst>
                    <a:gd name="T0" fmla="*/ 0 w 624"/>
                    <a:gd name="T1" fmla="*/ 0 h 2656"/>
                    <a:gd name="T2" fmla="*/ 336 w 624"/>
                    <a:gd name="T3" fmla="*/ 384 h 2656"/>
                    <a:gd name="T4" fmla="*/ 336 w 624"/>
                    <a:gd name="T5" fmla="*/ 2304 h 2656"/>
                    <a:gd name="T6" fmla="*/ 624 w 624"/>
                    <a:gd name="T7" fmla="*/ 2496 h 2656"/>
                    <a:gd name="T8" fmla="*/ 0 60000 65536"/>
                    <a:gd name="T9" fmla="*/ 0 60000 65536"/>
                    <a:gd name="T10" fmla="*/ 0 60000 65536"/>
                    <a:gd name="T11" fmla="*/ 0 60000 65536"/>
                    <a:gd name="T12" fmla="*/ 0 w 624"/>
                    <a:gd name="T13" fmla="*/ 0 h 2656"/>
                    <a:gd name="T14" fmla="*/ 624 w 624"/>
                    <a:gd name="T15" fmla="*/ 2656 h 2656"/>
                  </a:gdLst>
                  <a:ahLst/>
                  <a:cxnLst>
                    <a:cxn ang="T8">
                      <a:pos x="T0" y="T1"/>
                    </a:cxn>
                    <a:cxn ang="T9">
                      <a:pos x="T2" y="T3"/>
                    </a:cxn>
                    <a:cxn ang="T10">
                      <a:pos x="T4" y="T5"/>
                    </a:cxn>
                    <a:cxn ang="T11">
                      <a:pos x="T6" y="T7"/>
                    </a:cxn>
                  </a:cxnLst>
                  <a:rect l="T12" t="T13" r="T14" b="T15"/>
                  <a:pathLst>
                    <a:path w="624" h="2656">
                      <a:moveTo>
                        <a:pt x="0" y="0"/>
                      </a:moveTo>
                      <a:cubicBezTo>
                        <a:pt x="173" y="0"/>
                        <a:pt x="280" y="0"/>
                        <a:pt x="336" y="384"/>
                      </a:cubicBezTo>
                      <a:cubicBezTo>
                        <a:pt x="392" y="768"/>
                        <a:pt x="288" y="1952"/>
                        <a:pt x="336" y="2304"/>
                      </a:cubicBezTo>
                      <a:cubicBezTo>
                        <a:pt x="384" y="2656"/>
                        <a:pt x="346" y="2552"/>
                        <a:pt x="624" y="2496"/>
                      </a:cubicBezTo>
                    </a:path>
                  </a:pathLst>
                </a:custGeom>
                <a:noFill/>
                <a:ln w="12700" cap="flat"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08" name="Freeform 25">
                  <a:extLst>
                    <a:ext uri="{FF2B5EF4-FFF2-40B4-BE49-F238E27FC236}">
                      <a16:creationId xmlns:a16="http://schemas.microsoft.com/office/drawing/2014/main" id="{DB3B2DBA-5E9B-40A0-B141-F22776DBC85B}"/>
                    </a:ext>
                  </a:extLst>
                </p:cNvPr>
                <p:cNvSpPr>
                  <a:spLocks/>
                </p:cNvSpPr>
                <p:nvPr/>
              </p:nvSpPr>
              <p:spPr bwMode="auto">
                <a:xfrm>
                  <a:off x="528" y="676"/>
                  <a:ext cx="624" cy="1436"/>
                </a:xfrm>
                <a:custGeom>
                  <a:avLst/>
                  <a:gdLst>
                    <a:gd name="T0" fmla="*/ 0 w 624"/>
                    <a:gd name="T1" fmla="*/ 44 h 1436"/>
                    <a:gd name="T2" fmla="*/ 240 w 624"/>
                    <a:gd name="T3" fmla="*/ 236 h 1436"/>
                    <a:gd name="T4" fmla="*/ 336 w 624"/>
                    <a:gd name="T5" fmla="*/ 956 h 1436"/>
                    <a:gd name="T6" fmla="*/ 624 w 624"/>
                    <a:gd name="T7" fmla="*/ 1436 h 1436"/>
                    <a:gd name="T8" fmla="*/ 0 60000 65536"/>
                    <a:gd name="T9" fmla="*/ 0 60000 65536"/>
                    <a:gd name="T10" fmla="*/ 0 60000 65536"/>
                    <a:gd name="T11" fmla="*/ 0 60000 65536"/>
                    <a:gd name="T12" fmla="*/ 0 w 624"/>
                    <a:gd name="T13" fmla="*/ 0 h 1436"/>
                    <a:gd name="T14" fmla="*/ 624 w 624"/>
                    <a:gd name="T15" fmla="*/ 1436 h 1436"/>
                  </a:gdLst>
                  <a:ahLst/>
                  <a:cxnLst>
                    <a:cxn ang="T8">
                      <a:pos x="T0" y="T1"/>
                    </a:cxn>
                    <a:cxn ang="T9">
                      <a:pos x="T2" y="T3"/>
                    </a:cxn>
                    <a:cxn ang="T10">
                      <a:pos x="T4" y="T5"/>
                    </a:cxn>
                    <a:cxn ang="T11">
                      <a:pos x="T6" y="T7"/>
                    </a:cxn>
                  </a:cxnLst>
                  <a:rect l="T12" t="T13" r="T14" b="T15"/>
                  <a:pathLst>
                    <a:path w="624" h="1436">
                      <a:moveTo>
                        <a:pt x="0" y="44"/>
                      </a:moveTo>
                      <a:cubicBezTo>
                        <a:pt x="156" y="0"/>
                        <a:pt x="200" y="84"/>
                        <a:pt x="240" y="236"/>
                      </a:cubicBezTo>
                      <a:cubicBezTo>
                        <a:pt x="296" y="388"/>
                        <a:pt x="272" y="756"/>
                        <a:pt x="336" y="956"/>
                      </a:cubicBezTo>
                      <a:cubicBezTo>
                        <a:pt x="399" y="1153"/>
                        <a:pt x="425" y="1406"/>
                        <a:pt x="624" y="1436"/>
                      </a:cubicBezTo>
                    </a:path>
                  </a:pathLst>
                </a:custGeom>
                <a:noFill/>
                <a:ln w="12700" cap="flat"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09" name="Text Box 26">
                  <a:extLst>
                    <a:ext uri="{FF2B5EF4-FFF2-40B4-BE49-F238E27FC236}">
                      <a16:creationId xmlns:a16="http://schemas.microsoft.com/office/drawing/2014/main" id="{10CFA1AB-3623-488C-BDD8-C0F7CF7BEA64}"/>
                    </a:ext>
                  </a:extLst>
                </p:cNvPr>
                <p:cNvSpPr>
                  <a:spLocks noChangeArrowheads="1"/>
                </p:cNvSpPr>
                <p:nvPr/>
              </p:nvSpPr>
              <p:spPr bwMode="auto">
                <a:xfrm>
                  <a:off x="48" y="0"/>
                  <a:ext cx="5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400">
                      <a:latin typeface="Times New Roman" panose="02020603050405020304" pitchFamily="18" charset="0"/>
                      <a:cs typeface="Arial" panose="020B0604020202020204" pitchFamily="34" charset="0"/>
                      <a:sym typeface="Times New Roman" panose="02020603050405020304" pitchFamily="18" charset="0"/>
                    </a:rPr>
                    <a:t>TCB for </a:t>
                  </a:r>
                </a:p>
                <a:p>
                  <a:pPr eaLnBrk="1" hangingPunct="1">
                    <a:spcBef>
                      <a:spcPct val="0"/>
                    </a:spcBef>
                    <a:buFontTx/>
                    <a:buNone/>
                  </a:pPr>
                  <a:r>
                    <a:rPr lang="en-US" altLang="zh-CN" sz="1400">
                      <a:latin typeface="Times New Roman" panose="02020603050405020304" pitchFamily="18" charset="0"/>
                      <a:cs typeface="Arial" panose="020B0604020202020204" pitchFamily="34" charset="0"/>
                      <a:sym typeface="Times New Roman" panose="02020603050405020304" pitchFamily="18" charset="0"/>
                    </a:rPr>
                    <a:t>Thread1</a:t>
                  </a:r>
                  <a:endParaRPr lang="en-US" altLang="zh-CN" sz="1600">
                    <a:cs typeface="Arial" panose="020B0604020202020204" pitchFamily="34" charset="0"/>
                  </a:endParaRPr>
                </a:p>
              </p:txBody>
            </p:sp>
          </p:grpSp>
        </p:grpSp>
        <p:grpSp>
          <p:nvGrpSpPr>
            <p:cNvPr id="156693" name="Group 26">
              <a:extLst>
                <a:ext uri="{FF2B5EF4-FFF2-40B4-BE49-F238E27FC236}">
                  <a16:creationId xmlns:a16="http://schemas.microsoft.com/office/drawing/2014/main" id="{F08C37EC-1F29-4080-90B0-AF3A9907A87B}"/>
                </a:ext>
              </a:extLst>
            </p:cNvPr>
            <p:cNvGrpSpPr>
              <a:grpSpLocks/>
            </p:cNvGrpSpPr>
            <p:nvPr/>
          </p:nvGrpSpPr>
          <p:grpSpPr bwMode="auto">
            <a:xfrm>
              <a:off x="48" y="1641"/>
              <a:ext cx="2330" cy="1575"/>
              <a:chOff x="0" y="0"/>
              <a:chExt cx="2330" cy="1575"/>
            </a:xfrm>
          </p:grpSpPr>
          <p:sp>
            <p:nvSpPr>
              <p:cNvPr id="156694" name="AutoShape 12">
                <a:extLst>
                  <a:ext uri="{FF2B5EF4-FFF2-40B4-BE49-F238E27FC236}">
                    <a16:creationId xmlns:a16="http://schemas.microsoft.com/office/drawing/2014/main" id="{AD7A43AE-4A53-493D-979E-ED1222F1AC69}"/>
                  </a:ext>
                </a:extLst>
              </p:cNvPr>
              <p:cNvSpPr>
                <a:spLocks noChangeArrowheads="1"/>
              </p:cNvSpPr>
              <p:nvPr/>
            </p:nvSpPr>
            <p:spPr bwMode="auto">
              <a:xfrm>
                <a:off x="1570" y="0"/>
                <a:ext cx="232" cy="184"/>
              </a:xfrm>
              <a:prstGeom prst="upArrow">
                <a:avLst>
                  <a:gd name="adj1" fmla="val 75009"/>
                  <a:gd name="adj2" fmla="val 49991"/>
                </a:avLst>
              </a:prstGeom>
              <a:solidFill>
                <a:schemeClr val="accent1"/>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rgbClr val="000099"/>
                  </a:solidFill>
                </a:endParaRPr>
              </a:p>
            </p:txBody>
          </p:sp>
          <p:grpSp>
            <p:nvGrpSpPr>
              <p:cNvPr id="156695" name="Group 28">
                <a:extLst>
                  <a:ext uri="{FF2B5EF4-FFF2-40B4-BE49-F238E27FC236}">
                    <a16:creationId xmlns:a16="http://schemas.microsoft.com/office/drawing/2014/main" id="{FB6C3547-1C72-4D1A-AA4C-6F7D5E716637}"/>
                  </a:ext>
                </a:extLst>
              </p:cNvPr>
              <p:cNvGrpSpPr>
                <a:grpSpLocks/>
              </p:cNvGrpSpPr>
              <p:nvPr/>
            </p:nvGrpSpPr>
            <p:grpSpPr bwMode="auto">
              <a:xfrm>
                <a:off x="0" y="183"/>
                <a:ext cx="2330" cy="1392"/>
                <a:chOff x="0" y="0"/>
                <a:chExt cx="2330" cy="1392"/>
              </a:xfrm>
            </p:grpSpPr>
            <p:sp>
              <p:nvSpPr>
                <p:cNvPr id="156696" name="Rectangle 21">
                  <a:extLst>
                    <a:ext uri="{FF2B5EF4-FFF2-40B4-BE49-F238E27FC236}">
                      <a16:creationId xmlns:a16="http://schemas.microsoft.com/office/drawing/2014/main" id="{6B2B97D7-AF52-4E09-BF8B-FC80AE58E6B5}"/>
                    </a:ext>
                  </a:extLst>
                </p:cNvPr>
                <p:cNvSpPr>
                  <a:spLocks noChangeArrowheads="1"/>
                </p:cNvSpPr>
                <p:nvPr/>
              </p:nvSpPr>
              <p:spPr bwMode="auto">
                <a:xfrm>
                  <a:off x="1090" y="9"/>
                  <a:ext cx="1240" cy="250"/>
                </a:xfrm>
                <a:prstGeom prst="rect">
                  <a:avLst/>
                </a:prstGeom>
                <a:solidFill>
                  <a:srgbClr val="CCECFF">
                    <a:alpha val="50195"/>
                  </a:srgbClr>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endParaRPr lang="zh-CN" altLang="en-US" sz="1600">
                    <a:solidFill>
                      <a:srgbClr val="000099"/>
                    </a:solidFill>
                    <a:latin typeface="Times New Roman" panose="02020603050405020304" pitchFamily="18" charset="0"/>
                    <a:sym typeface="Times New Roman" panose="02020603050405020304" pitchFamily="18" charset="0"/>
                  </a:endParaRPr>
                </a:p>
              </p:txBody>
            </p:sp>
            <p:sp>
              <p:nvSpPr>
                <p:cNvPr id="156697" name="Rectangle 22">
                  <a:extLst>
                    <a:ext uri="{FF2B5EF4-FFF2-40B4-BE49-F238E27FC236}">
                      <a16:creationId xmlns:a16="http://schemas.microsoft.com/office/drawing/2014/main" id="{6E7BEB45-1164-4D9A-BA21-A7DC4ED758F7}"/>
                    </a:ext>
                  </a:extLst>
                </p:cNvPr>
                <p:cNvSpPr>
                  <a:spLocks noChangeArrowheads="1"/>
                </p:cNvSpPr>
                <p:nvPr/>
              </p:nvSpPr>
              <p:spPr bwMode="auto">
                <a:xfrm>
                  <a:off x="1186" y="9"/>
                  <a:ext cx="8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400">
                      <a:solidFill>
                        <a:srgbClr val="000099"/>
                      </a:solidFill>
                      <a:latin typeface="Times New Roman" panose="02020603050405020304" pitchFamily="18" charset="0"/>
                      <a:sym typeface="Times New Roman" panose="02020603050405020304" pitchFamily="18" charset="0"/>
                    </a:rPr>
                    <a:t>Stack – thread2</a:t>
                  </a:r>
                  <a:endParaRPr lang="en-US" altLang="zh-CN" sz="1600"/>
                </a:p>
              </p:txBody>
            </p:sp>
            <p:grpSp>
              <p:nvGrpSpPr>
                <p:cNvPr id="156698" name="Group 31">
                  <a:extLst>
                    <a:ext uri="{FF2B5EF4-FFF2-40B4-BE49-F238E27FC236}">
                      <a16:creationId xmlns:a16="http://schemas.microsoft.com/office/drawing/2014/main" id="{2AFC15CA-1252-4B00-B4D2-DD2F0F9347C7}"/>
                    </a:ext>
                  </a:extLst>
                </p:cNvPr>
                <p:cNvGrpSpPr>
                  <a:grpSpLocks/>
                </p:cNvGrpSpPr>
                <p:nvPr/>
              </p:nvGrpSpPr>
              <p:grpSpPr bwMode="auto">
                <a:xfrm>
                  <a:off x="0" y="0"/>
                  <a:ext cx="1104" cy="1392"/>
                  <a:chOff x="0" y="0"/>
                  <a:chExt cx="1104" cy="1392"/>
                </a:xfrm>
              </p:grpSpPr>
              <p:sp>
                <p:nvSpPr>
                  <p:cNvPr id="156699" name="Rectangle 29">
                    <a:extLst>
                      <a:ext uri="{FF2B5EF4-FFF2-40B4-BE49-F238E27FC236}">
                        <a16:creationId xmlns:a16="http://schemas.microsoft.com/office/drawing/2014/main" id="{CFC4AE25-0347-4740-8E68-188EAAC1851F}"/>
                      </a:ext>
                    </a:extLst>
                  </p:cNvPr>
                  <p:cNvSpPr>
                    <a:spLocks/>
                  </p:cNvSpPr>
                  <p:nvPr/>
                </p:nvSpPr>
                <p:spPr bwMode="auto">
                  <a:xfrm>
                    <a:off x="0" y="384"/>
                    <a:ext cx="720" cy="1008"/>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PC</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SP</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State</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Registers</a:t>
                    </a:r>
                  </a:p>
                  <a:p>
                    <a:pPr algn="ctr" eaLnBrk="1" hangingPunct="1">
                      <a:spcBef>
                        <a:spcPct val="0"/>
                      </a:spcBef>
                      <a:buFontTx/>
                      <a:buNone/>
                    </a:pPr>
                    <a:r>
                      <a:rPr lang="en-US" altLang="zh-CN" sz="1400" dirty="0">
                        <a:solidFill>
                          <a:schemeClr val="bg1"/>
                        </a:solidFill>
                        <a:latin typeface="Times New Roman" panose="02020603050405020304" pitchFamily="18" charset="0"/>
                        <a:sym typeface="Times New Roman" panose="02020603050405020304" pitchFamily="18" charset="0"/>
                      </a:rPr>
                      <a:t>…</a:t>
                    </a:r>
                    <a:endParaRPr lang="en-US" altLang="zh-CN" sz="1600" dirty="0">
                      <a:solidFill>
                        <a:schemeClr val="bg1"/>
                      </a:solidFill>
                    </a:endParaRPr>
                  </a:p>
                </p:txBody>
              </p:sp>
              <p:sp>
                <p:nvSpPr>
                  <p:cNvPr id="156700" name="Text Box 32">
                    <a:extLst>
                      <a:ext uri="{FF2B5EF4-FFF2-40B4-BE49-F238E27FC236}">
                        <a16:creationId xmlns:a16="http://schemas.microsoft.com/office/drawing/2014/main" id="{102F88ED-C7CE-4C62-8A0D-52E525A4320D}"/>
                      </a:ext>
                    </a:extLst>
                  </p:cNvPr>
                  <p:cNvSpPr>
                    <a:spLocks noChangeArrowheads="1"/>
                  </p:cNvSpPr>
                  <p:nvPr/>
                </p:nvSpPr>
                <p:spPr bwMode="auto">
                  <a:xfrm>
                    <a:off x="48" y="0"/>
                    <a:ext cx="5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1400">
                        <a:latin typeface="Times New Roman" panose="02020603050405020304" pitchFamily="18" charset="0"/>
                        <a:cs typeface="Arial" panose="020B0604020202020204" pitchFamily="34" charset="0"/>
                        <a:sym typeface="Times New Roman" panose="02020603050405020304" pitchFamily="18" charset="0"/>
                      </a:rPr>
                      <a:t>TCB for </a:t>
                    </a:r>
                  </a:p>
                  <a:p>
                    <a:pPr eaLnBrk="1" hangingPunct="1">
                      <a:spcBef>
                        <a:spcPct val="0"/>
                      </a:spcBef>
                      <a:buFontTx/>
                      <a:buNone/>
                    </a:pPr>
                    <a:r>
                      <a:rPr lang="en-US" altLang="zh-CN" sz="1400">
                        <a:latin typeface="Times New Roman" panose="02020603050405020304" pitchFamily="18" charset="0"/>
                        <a:cs typeface="Arial" panose="020B0604020202020204" pitchFamily="34" charset="0"/>
                        <a:sym typeface="Times New Roman" panose="02020603050405020304" pitchFamily="18" charset="0"/>
                      </a:rPr>
                      <a:t>Thread2</a:t>
                    </a:r>
                    <a:endParaRPr lang="en-US" altLang="zh-CN" sz="1600">
                      <a:cs typeface="Arial" panose="020B0604020202020204" pitchFamily="34" charset="0"/>
                    </a:endParaRPr>
                  </a:p>
                </p:txBody>
              </p:sp>
              <p:sp>
                <p:nvSpPr>
                  <p:cNvPr id="156701" name="Freeform 33">
                    <a:extLst>
                      <a:ext uri="{FF2B5EF4-FFF2-40B4-BE49-F238E27FC236}">
                        <a16:creationId xmlns:a16="http://schemas.microsoft.com/office/drawing/2014/main" id="{6BCA5D97-0D0A-433A-B8A2-4D8DC767B092}"/>
                      </a:ext>
                    </a:extLst>
                  </p:cNvPr>
                  <p:cNvSpPr>
                    <a:spLocks/>
                  </p:cNvSpPr>
                  <p:nvPr/>
                </p:nvSpPr>
                <p:spPr bwMode="auto">
                  <a:xfrm>
                    <a:off x="528" y="528"/>
                    <a:ext cx="576" cy="675"/>
                  </a:xfrm>
                  <a:custGeom>
                    <a:avLst/>
                    <a:gdLst>
                      <a:gd name="T0" fmla="*/ 0 w 576"/>
                      <a:gd name="T1" fmla="*/ 0 h 675"/>
                      <a:gd name="T2" fmla="*/ 384 w 576"/>
                      <a:gd name="T3" fmla="*/ 288 h 675"/>
                      <a:gd name="T4" fmla="*/ 384 w 576"/>
                      <a:gd name="T5" fmla="*/ 528 h 675"/>
                      <a:gd name="T6" fmla="*/ 576 w 576"/>
                      <a:gd name="T7" fmla="*/ 672 h 675"/>
                      <a:gd name="T8" fmla="*/ 0 60000 65536"/>
                      <a:gd name="T9" fmla="*/ 0 60000 65536"/>
                      <a:gd name="T10" fmla="*/ 0 60000 65536"/>
                      <a:gd name="T11" fmla="*/ 0 60000 65536"/>
                      <a:gd name="T12" fmla="*/ 0 w 576"/>
                      <a:gd name="T13" fmla="*/ 0 h 675"/>
                      <a:gd name="T14" fmla="*/ 576 w 576"/>
                      <a:gd name="T15" fmla="*/ 675 h 675"/>
                    </a:gdLst>
                    <a:ahLst/>
                    <a:cxnLst>
                      <a:cxn ang="T8">
                        <a:pos x="T0" y="T1"/>
                      </a:cxn>
                      <a:cxn ang="T9">
                        <a:pos x="T2" y="T3"/>
                      </a:cxn>
                      <a:cxn ang="T10">
                        <a:pos x="T4" y="T5"/>
                      </a:cxn>
                      <a:cxn ang="T11">
                        <a:pos x="T6" y="T7"/>
                      </a:cxn>
                    </a:cxnLst>
                    <a:rect l="T12" t="T13" r="T14" b="T15"/>
                    <a:pathLst>
                      <a:path w="576" h="675">
                        <a:moveTo>
                          <a:pt x="0" y="0"/>
                        </a:moveTo>
                        <a:cubicBezTo>
                          <a:pt x="152" y="80"/>
                          <a:pt x="320" y="200"/>
                          <a:pt x="384" y="288"/>
                        </a:cubicBezTo>
                        <a:cubicBezTo>
                          <a:pt x="448" y="376"/>
                          <a:pt x="352" y="464"/>
                          <a:pt x="384" y="528"/>
                        </a:cubicBezTo>
                        <a:cubicBezTo>
                          <a:pt x="416" y="592"/>
                          <a:pt x="446" y="675"/>
                          <a:pt x="576" y="672"/>
                        </a:cubicBezTo>
                      </a:path>
                    </a:pathLst>
                  </a:custGeom>
                  <a:noFill/>
                  <a:ln w="12700" cap="flat"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702" name="Freeform 34">
                    <a:extLst>
                      <a:ext uri="{FF2B5EF4-FFF2-40B4-BE49-F238E27FC236}">
                        <a16:creationId xmlns:a16="http://schemas.microsoft.com/office/drawing/2014/main" id="{42F50CDD-9EEC-4282-A421-FADA9539BC83}"/>
                      </a:ext>
                    </a:extLst>
                  </p:cNvPr>
                  <p:cNvSpPr>
                    <a:spLocks/>
                  </p:cNvSpPr>
                  <p:nvPr/>
                </p:nvSpPr>
                <p:spPr bwMode="auto">
                  <a:xfrm>
                    <a:off x="528" y="0"/>
                    <a:ext cx="576" cy="720"/>
                  </a:xfrm>
                  <a:custGeom>
                    <a:avLst/>
                    <a:gdLst>
                      <a:gd name="T0" fmla="*/ 0 w 576"/>
                      <a:gd name="T1" fmla="*/ 720 h 720"/>
                      <a:gd name="T2" fmla="*/ 384 w 576"/>
                      <a:gd name="T3" fmla="*/ 432 h 720"/>
                      <a:gd name="T4" fmla="*/ 432 w 576"/>
                      <a:gd name="T5" fmla="*/ 144 h 720"/>
                      <a:gd name="T6" fmla="*/ 576 w 576"/>
                      <a:gd name="T7" fmla="*/ 0 h 720"/>
                      <a:gd name="T8" fmla="*/ 0 60000 65536"/>
                      <a:gd name="T9" fmla="*/ 0 60000 65536"/>
                      <a:gd name="T10" fmla="*/ 0 60000 65536"/>
                      <a:gd name="T11" fmla="*/ 0 60000 65536"/>
                      <a:gd name="T12" fmla="*/ 0 w 576"/>
                      <a:gd name="T13" fmla="*/ 0 h 720"/>
                      <a:gd name="T14" fmla="*/ 576 w 576"/>
                      <a:gd name="T15" fmla="*/ 720 h 720"/>
                    </a:gdLst>
                    <a:ahLst/>
                    <a:cxnLst>
                      <a:cxn ang="T8">
                        <a:pos x="T0" y="T1"/>
                      </a:cxn>
                      <a:cxn ang="T9">
                        <a:pos x="T2" y="T3"/>
                      </a:cxn>
                      <a:cxn ang="T10">
                        <a:pos x="T4" y="T5"/>
                      </a:cxn>
                      <a:cxn ang="T11">
                        <a:pos x="T6" y="T7"/>
                      </a:cxn>
                    </a:cxnLst>
                    <a:rect l="T12" t="T13" r="T14" b="T15"/>
                    <a:pathLst>
                      <a:path w="576" h="720">
                        <a:moveTo>
                          <a:pt x="0" y="720"/>
                        </a:moveTo>
                        <a:cubicBezTo>
                          <a:pt x="156" y="624"/>
                          <a:pt x="312" y="528"/>
                          <a:pt x="384" y="432"/>
                        </a:cubicBezTo>
                        <a:cubicBezTo>
                          <a:pt x="456" y="336"/>
                          <a:pt x="400" y="216"/>
                          <a:pt x="432" y="144"/>
                        </a:cubicBezTo>
                        <a:cubicBezTo>
                          <a:pt x="464" y="72"/>
                          <a:pt x="520" y="36"/>
                          <a:pt x="576" y="0"/>
                        </a:cubicBezTo>
                      </a:path>
                    </a:pathLst>
                  </a:custGeom>
                  <a:noFill/>
                  <a:ln w="12700" cap="flat"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sp>
        <p:nvSpPr>
          <p:cNvPr id="50" name="标题 5">
            <a:extLst>
              <a:ext uri="{FF2B5EF4-FFF2-40B4-BE49-F238E27FC236}">
                <a16:creationId xmlns:a16="http://schemas.microsoft.com/office/drawing/2014/main" id="{0A49F26C-6B28-48B4-8E8A-9959732B5404}"/>
              </a:ext>
            </a:extLst>
          </p:cNvPr>
          <p:cNvSpPr>
            <a:spLocks noGrp="1"/>
          </p:cNvSpPr>
          <p:nvPr>
            <p:ph type="title"/>
          </p:nvPr>
        </p:nvSpPr>
        <p:spPr/>
        <p:txBody>
          <a:bodyPr/>
          <a:lstStyle/>
          <a:p>
            <a:r>
              <a:rPr lang="en-US" altLang="zh-CN" dirty="0"/>
              <a:t>2.5.1</a:t>
            </a:r>
            <a:r>
              <a:rPr lang="zh-CN" altLang="en-US" dirty="0"/>
              <a:t>、线程的引入</a:t>
            </a:r>
          </a:p>
        </p:txBody>
      </p:sp>
      <p:sp>
        <p:nvSpPr>
          <p:cNvPr id="6" name="内容占位符 5">
            <a:extLst>
              <a:ext uri="{FF2B5EF4-FFF2-40B4-BE49-F238E27FC236}">
                <a16:creationId xmlns:a16="http://schemas.microsoft.com/office/drawing/2014/main" id="{D05C284D-A872-4CF3-873A-7792D5AA4E7A}"/>
              </a:ext>
            </a:extLst>
          </p:cNvPr>
          <p:cNvSpPr>
            <a:spLocks noGrp="1"/>
          </p:cNvSpPr>
          <p:nvPr>
            <p:ph idx="1"/>
          </p:nvPr>
        </p:nvSpPr>
        <p:spPr>
          <a:xfrm>
            <a:off x="838200" y="1671782"/>
            <a:ext cx="5421314" cy="4505181"/>
          </a:xfrm>
        </p:spPr>
        <p:txBody>
          <a:bodyPr>
            <a:normAutofit fontScale="92500" lnSpcReduction="10000"/>
          </a:bodyPr>
          <a:lstStyle/>
          <a:p>
            <a:pPr algn="just"/>
            <a:r>
              <a:rPr lang="zh-CN" altLang="en-US" dirty="0"/>
              <a:t>什么是线程？</a:t>
            </a:r>
            <a:endParaRPr lang="en-US" altLang="zh-CN" dirty="0"/>
          </a:p>
          <a:p>
            <a:pPr lvl="1" algn="just"/>
            <a:r>
              <a:rPr lang="zh-CN" altLang="en-US" dirty="0"/>
              <a:t>线程：进程当中的一条执行流程。</a:t>
            </a:r>
          </a:p>
          <a:p>
            <a:pPr lvl="2" algn="just"/>
            <a:r>
              <a:rPr lang="zh-CN" altLang="en-US" dirty="0"/>
              <a:t>从两个方面来重新理解进程</a:t>
            </a:r>
            <a:endParaRPr lang="en-US" altLang="zh-CN" dirty="0"/>
          </a:p>
          <a:p>
            <a:pPr lvl="2" algn="just">
              <a:spcBef>
                <a:spcPct val="0"/>
              </a:spcBef>
            </a:pPr>
            <a:r>
              <a:rPr lang="zh-CN" altLang="en-US" dirty="0"/>
              <a:t>从资源组合的角度：</a:t>
            </a:r>
          </a:p>
          <a:p>
            <a:pPr lvl="3" algn="just">
              <a:lnSpc>
                <a:spcPct val="150000"/>
              </a:lnSpc>
              <a:spcBef>
                <a:spcPct val="0"/>
              </a:spcBef>
            </a:pPr>
            <a:r>
              <a:rPr lang="zh-CN" altLang="en-US" sz="1600" dirty="0"/>
              <a:t>进程把一组相关的资源组合起来，构成了一个</a:t>
            </a:r>
            <a:r>
              <a:rPr lang="zh-CN" altLang="en-US" sz="1600" dirty="0">
                <a:solidFill>
                  <a:srgbClr val="FF0000"/>
                </a:solidFill>
              </a:rPr>
              <a:t>资源平台</a:t>
            </a:r>
            <a:r>
              <a:rPr lang="zh-CN" altLang="en-US" sz="1600" dirty="0"/>
              <a:t>（环境），包括地址空间（代码段、数据段）、打开的文件等各种资源；</a:t>
            </a:r>
          </a:p>
          <a:p>
            <a:pPr lvl="2" algn="just">
              <a:spcBef>
                <a:spcPct val="0"/>
              </a:spcBef>
            </a:pPr>
            <a:r>
              <a:rPr lang="zh-CN" altLang="en-US" dirty="0"/>
              <a:t> 从运行的角度：</a:t>
            </a:r>
          </a:p>
          <a:p>
            <a:pPr lvl="3" algn="just">
              <a:lnSpc>
                <a:spcPct val="150000"/>
              </a:lnSpc>
              <a:spcBef>
                <a:spcPct val="0"/>
              </a:spcBef>
            </a:pPr>
            <a:r>
              <a:rPr lang="zh-CN" altLang="en-US" sz="1600" dirty="0"/>
              <a:t>代码在这个资源平台上一条</a:t>
            </a:r>
            <a:r>
              <a:rPr lang="zh-CN" altLang="en-US" sz="1600" dirty="0">
                <a:solidFill>
                  <a:srgbClr val="FF0000"/>
                </a:solidFill>
              </a:rPr>
              <a:t>执行流程</a:t>
            </a:r>
            <a:r>
              <a:rPr lang="zh-CN" altLang="en-US" sz="1600" dirty="0"/>
              <a:t>（线程）。线程是处理机调度中最接近硬件的部分，是最低级的调度。</a:t>
            </a:r>
          </a:p>
          <a:p>
            <a:pPr lvl="2" algn="just"/>
            <a:endParaRPr lang="zh-CN" altLang="en-US" dirty="0"/>
          </a:p>
          <a:p>
            <a:pPr lvl="1" algn="just"/>
            <a:endParaRPr lang="en-US" altLang="zh-CN" dirty="0"/>
          </a:p>
          <a:p>
            <a:pPr algn="just"/>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22531" name="Oval 3"/>
          <p:cNvSpPr>
            <a:spLocks noChangeArrowheads="1"/>
          </p:cNvSpPr>
          <p:nvPr/>
        </p:nvSpPr>
        <p:spPr bwMode="auto">
          <a:xfrm>
            <a:off x="5592763" y="1196976"/>
            <a:ext cx="1439862" cy="1439863"/>
          </a:xfrm>
          <a:prstGeom prst="ellipse">
            <a:avLst/>
          </a:prstGeom>
          <a:solidFill>
            <a:srgbClr val="FFFF00"/>
          </a:solidFill>
          <a:ln w="9525" algn="ctr">
            <a:solidFill>
              <a:srgbClr val="FF3300"/>
            </a:solidFill>
            <a:round/>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400" dirty="0">
                <a:solidFill>
                  <a:srgbClr val="FF3300"/>
                </a:solidFill>
                <a:latin typeface="微软雅黑" panose="020B0503020204020204" pitchFamily="34" charset="-122"/>
                <a:ea typeface="微软雅黑" panose="020B0503020204020204" pitchFamily="34" charset="-122"/>
              </a:rPr>
              <a:t>就绪</a:t>
            </a:r>
            <a:endParaRPr lang="zh-CN" altLang="en-US" sz="2400" b="0" dirty="0">
              <a:solidFill>
                <a:srgbClr val="FF3300"/>
              </a:solidFill>
              <a:latin typeface="微软雅黑" panose="020B0503020204020204" pitchFamily="34" charset="-122"/>
              <a:ea typeface="微软雅黑" panose="020B0503020204020204" pitchFamily="34" charset="-122"/>
            </a:endParaRPr>
          </a:p>
        </p:txBody>
      </p:sp>
      <p:sp>
        <p:nvSpPr>
          <p:cNvPr id="22532" name="Oval 4"/>
          <p:cNvSpPr>
            <a:spLocks noChangeArrowheads="1"/>
          </p:cNvSpPr>
          <p:nvPr/>
        </p:nvSpPr>
        <p:spPr bwMode="auto">
          <a:xfrm>
            <a:off x="3575050" y="3860801"/>
            <a:ext cx="1346200" cy="1368425"/>
          </a:xfrm>
          <a:prstGeom prst="ellipse">
            <a:avLst/>
          </a:prstGeom>
          <a:solidFill>
            <a:srgbClr val="FFFF00"/>
          </a:solidFill>
          <a:ln w="9525" algn="ctr">
            <a:solidFill>
              <a:srgbClr val="FF0000"/>
            </a:solidFill>
            <a:round/>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微软雅黑" panose="020B0503020204020204" pitchFamily="34" charset="-122"/>
                <a:ea typeface="微软雅黑" panose="020B0503020204020204" pitchFamily="34" charset="-122"/>
              </a:rPr>
              <a:t>阻塞</a:t>
            </a:r>
          </a:p>
        </p:txBody>
      </p:sp>
      <p:sp>
        <p:nvSpPr>
          <p:cNvPr id="22533" name="Oval 5"/>
          <p:cNvSpPr>
            <a:spLocks noChangeArrowheads="1"/>
          </p:cNvSpPr>
          <p:nvPr/>
        </p:nvSpPr>
        <p:spPr bwMode="auto">
          <a:xfrm>
            <a:off x="7535864" y="3860800"/>
            <a:ext cx="1419225" cy="1295400"/>
          </a:xfrm>
          <a:prstGeom prst="ellipse">
            <a:avLst/>
          </a:prstGeom>
          <a:solidFill>
            <a:srgbClr val="FFFF00"/>
          </a:solidFill>
          <a:ln w="9525" algn="ctr">
            <a:solidFill>
              <a:srgbClr val="FF0000"/>
            </a:solidFill>
            <a:round/>
          </a:ln>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400">
                <a:solidFill>
                  <a:srgbClr val="FF3300"/>
                </a:solidFill>
                <a:latin typeface="微软雅黑" panose="020B0503020204020204" pitchFamily="34" charset="-122"/>
                <a:ea typeface="微软雅黑" panose="020B0503020204020204" pitchFamily="34" charset="-122"/>
              </a:rPr>
              <a:t>执行</a:t>
            </a:r>
          </a:p>
        </p:txBody>
      </p:sp>
      <p:sp>
        <p:nvSpPr>
          <p:cNvPr id="499718" name="AutoShape 6"/>
          <p:cNvSpPr>
            <a:spLocks noChangeArrowheads="1"/>
          </p:cNvSpPr>
          <p:nvPr/>
        </p:nvSpPr>
        <p:spPr bwMode="auto">
          <a:xfrm rot="10800000">
            <a:off x="4902200" y="4294189"/>
            <a:ext cx="2592388" cy="485775"/>
          </a:xfrm>
          <a:prstGeom prst="rightArrow">
            <a:avLst>
              <a:gd name="adj1" fmla="val 50000"/>
              <a:gd name="adj2" fmla="val 13341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200">
              <a:latin typeface="Arial" panose="020B0604020202020204" pitchFamily="34" charset="0"/>
            </a:endParaRPr>
          </a:p>
        </p:txBody>
      </p:sp>
      <p:sp>
        <p:nvSpPr>
          <p:cNvPr id="499719" name="AutoShape 7"/>
          <p:cNvSpPr>
            <a:spLocks noChangeArrowheads="1"/>
          </p:cNvSpPr>
          <p:nvPr/>
        </p:nvSpPr>
        <p:spPr bwMode="auto">
          <a:xfrm rot="19150465">
            <a:off x="4038600" y="2781300"/>
            <a:ext cx="1944688" cy="503238"/>
          </a:xfrm>
          <a:prstGeom prst="rightArrow">
            <a:avLst>
              <a:gd name="adj1" fmla="val 50000"/>
              <a:gd name="adj2" fmla="val 9660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200">
              <a:latin typeface="Arial" panose="020B0604020202020204" pitchFamily="34" charset="0"/>
            </a:endParaRPr>
          </a:p>
        </p:txBody>
      </p:sp>
      <p:sp>
        <p:nvSpPr>
          <p:cNvPr id="499720" name="AutoShape 8"/>
          <p:cNvSpPr>
            <a:spLocks noChangeArrowheads="1"/>
          </p:cNvSpPr>
          <p:nvPr/>
        </p:nvSpPr>
        <p:spPr bwMode="auto">
          <a:xfrm rot="14004489">
            <a:off x="6167439" y="3068639"/>
            <a:ext cx="2016125" cy="288925"/>
          </a:xfrm>
          <a:prstGeom prst="rightArrow">
            <a:avLst>
              <a:gd name="adj1" fmla="val 50000"/>
              <a:gd name="adj2" fmla="val 17445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200">
              <a:latin typeface="Arial" panose="020B0604020202020204" pitchFamily="34" charset="0"/>
            </a:endParaRPr>
          </a:p>
        </p:txBody>
      </p:sp>
      <p:sp>
        <p:nvSpPr>
          <p:cNvPr id="499721" name="AutoShape 9"/>
          <p:cNvSpPr>
            <a:spLocks noChangeArrowheads="1"/>
          </p:cNvSpPr>
          <p:nvPr/>
        </p:nvSpPr>
        <p:spPr bwMode="auto">
          <a:xfrm rot="3140539">
            <a:off x="6555582" y="2939257"/>
            <a:ext cx="1944688" cy="288925"/>
          </a:xfrm>
          <a:prstGeom prst="rightArrow">
            <a:avLst>
              <a:gd name="adj1" fmla="val 50000"/>
              <a:gd name="adj2" fmla="val 16826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200">
              <a:latin typeface="Arial" panose="020B0604020202020204" pitchFamily="34" charset="0"/>
            </a:endParaRPr>
          </a:p>
        </p:txBody>
      </p:sp>
      <p:sp>
        <p:nvSpPr>
          <p:cNvPr id="499722" name="Text Box 10"/>
          <p:cNvSpPr txBox="1">
            <a:spLocks noChangeArrowheads="1"/>
          </p:cNvSpPr>
          <p:nvPr/>
        </p:nvSpPr>
        <p:spPr bwMode="auto">
          <a:xfrm>
            <a:off x="5179119" y="4797426"/>
            <a:ext cx="21544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400" b="0">
                <a:latin typeface="Verdana" panose="020B0604030504040204" pitchFamily="34" charset="0"/>
              </a:rPr>
              <a:t>等待某事件发生</a:t>
            </a:r>
          </a:p>
        </p:txBody>
      </p:sp>
      <p:sp>
        <p:nvSpPr>
          <p:cNvPr id="499723" name="Text Box 11"/>
          <p:cNvSpPr txBox="1">
            <a:spLocks noChangeArrowheads="1"/>
          </p:cNvSpPr>
          <p:nvPr/>
        </p:nvSpPr>
        <p:spPr bwMode="auto">
          <a:xfrm>
            <a:off x="3350184" y="2636839"/>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000" b="0" dirty="0">
                <a:latin typeface="Verdana" panose="020B0604030504040204" pitchFamily="34" charset="0"/>
              </a:rPr>
              <a:t>某事件已发生</a:t>
            </a:r>
          </a:p>
        </p:txBody>
      </p:sp>
      <p:sp>
        <p:nvSpPr>
          <p:cNvPr id="499724" name="Text Box 12"/>
          <p:cNvSpPr txBox="1">
            <a:spLocks noChangeArrowheads="1"/>
          </p:cNvSpPr>
          <p:nvPr/>
        </p:nvSpPr>
        <p:spPr bwMode="auto">
          <a:xfrm>
            <a:off x="6143428" y="3175001"/>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000" b="0">
                <a:latin typeface="Verdana" panose="020B0604030504040204" pitchFamily="34" charset="0"/>
              </a:rPr>
              <a:t>时间片完</a:t>
            </a:r>
          </a:p>
        </p:txBody>
      </p:sp>
      <p:sp>
        <p:nvSpPr>
          <p:cNvPr id="499725" name="Text Box 13"/>
          <p:cNvSpPr txBox="1">
            <a:spLocks noChangeArrowheads="1"/>
          </p:cNvSpPr>
          <p:nvPr/>
        </p:nvSpPr>
        <p:spPr bwMode="auto">
          <a:xfrm>
            <a:off x="7722990" y="2349501"/>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2000" b="0">
                <a:latin typeface="Verdana" panose="020B0604030504040204" pitchFamily="34" charset="0"/>
              </a:rPr>
              <a:t>进程调度</a:t>
            </a:r>
          </a:p>
        </p:txBody>
      </p:sp>
      <p:sp>
        <p:nvSpPr>
          <p:cNvPr id="499726" name="Rectangle 14"/>
          <p:cNvSpPr>
            <a:spLocks noChangeArrowheads="1"/>
          </p:cNvSpPr>
          <p:nvPr/>
        </p:nvSpPr>
        <p:spPr bwMode="auto">
          <a:xfrm>
            <a:off x="7327900" y="794602"/>
            <a:ext cx="3975100" cy="1384995"/>
          </a:xfrm>
          <a:prstGeom prst="rect">
            <a:avLst/>
          </a:prstGeom>
          <a:solidFill>
            <a:schemeClr val="bg1"/>
          </a:solidFill>
          <a:ln w="9525">
            <a:solidFill>
              <a:srgbClr val="FF0000"/>
            </a:solidFill>
            <a:miter lim="800000"/>
          </a:ln>
          <a:effectLst/>
        </p:spPr>
        <p:txBody>
          <a:bodyPr>
            <a:spAutoFit/>
          </a:bodyPr>
          <a:lstStyle/>
          <a:p>
            <a:pPr marL="179705" lvl="1" indent="3175" fontAlgn="t">
              <a:lnSpc>
                <a:spcPct val="150000"/>
              </a:lnSpc>
              <a:defRPr/>
            </a:pPr>
            <a:r>
              <a:rPr lang="zh-CN" altLang="en-US" sz="1400" dirty="0">
                <a:latin typeface="Times New Roman" panose="02020603050405020304" charset="0"/>
                <a:cs typeface="Times New Roman" panose="02020603050405020304" charset="0"/>
              </a:rPr>
              <a:t>  </a:t>
            </a:r>
            <a:r>
              <a:rPr lang="zh-CN" altLang="en-US" sz="1400" b="1" dirty="0">
                <a:solidFill>
                  <a:srgbClr val="000000"/>
                </a:solidFill>
                <a:latin typeface="微软雅黑" panose="020B0503020204020204" pitchFamily="34" charset="-122"/>
                <a:ea typeface="微软雅黑" panose="020B0503020204020204" pitchFamily="34" charset="-122"/>
              </a:rPr>
              <a:t>就绪状态</a:t>
            </a:r>
            <a:r>
              <a:rPr lang="zh-CN"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进程已获得除处理机外的所需资源，等待分配处理机资源；只要分配到</a:t>
            </a:r>
            <a:r>
              <a:rPr lang="en-US" altLang="zh-CN" sz="1400" b="1" dirty="0">
                <a:solidFill>
                  <a:srgbClr val="000000"/>
                </a:solidFill>
                <a:latin typeface="微软雅黑" panose="020B0503020204020204" pitchFamily="34" charset="-122"/>
                <a:ea typeface="微软雅黑" panose="020B0503020204020204" pitchFamily="34" charset="-122"/>
              </a:rPr>
              <a:t>CPU</a:t>
            </a:r>
            <a:r>
              <a:rPr lang="zh-CN" altLang="en-US" sz="1400" b="1" dirty="0">
                <a:solidFill>
                  <a:srgbClr val="000000"/>
                </a:solidFill>
                <a:latin typeface="微软雅黑" panose="020B0503020204020204" pitchFamily="34" charset="-122"/>
                <a:ea typeface="微软雅黑" panose="020B0503020204020204" pitchFamily="34" charset="-122"/>
              </a:rPr>
              <a:t>就可执行。在某一时刻，可能有若干个进程处于该状态</a:t>
            </a:r>
          </a:p>
        </p:txBody>
      </p:sp>
      <p:sp>
        <p:nvSpPr>
          <p:cNvPr id="499727" name="Rectangle 15"/>
          <p:cNvSpPr>
            <a:spLocks noChangeArrowheads="1"/>
          </p:cNvSpPr>
          <p:nvPr/>
        </p:nvSpPr>
        <p:spPr bwMode="auto">
          <a:xfrm>
            <a:off x="6656389" y="5406710"/>
            <a:ext cx="4335462" cy="738664"/>
          </a:xfrm>
          <a:prstGeom prst="rect">
            <a:avLst/>
          </a:prstGeom>
          <a:solidFill>
            <a:schemeClr val="bg1"/>
          </a:solidFill>
          <a:ln w="9525">
            <a:solidFill>
              <a:srgbClr val="FF0000"/>
            </a:solidFill>
            <a:miter lim="800000"/>
          </a:ln>
          <a:effectLst/>
        </p:spPr>
        <p:txBody>
          <a:bodyPr>
            <a:spAutoFit/>
          </a:bodyPr>
          <a:lstStyle/>
          <a:p>
            <a:pPr marL="179705" lvl="1" indent="3175" fontAlgn="t">
              <a:lnSpc>
                <a:spcPct val="150000"/>
              </a:lnSpc>
              <a:defRPr/>
            </a:pPr>
            <a:r>
              <a:rPr lang="zh-CN" altLang="en-US" sz="1400" dirty="0">
                <a:solidFill>
                  <a:srgbClr val="000000"/>
                </a:solidFill>
                <a:latin typeface="Times New Roman" panose="02020603050405020304" charset="0"/>
                <a:cs typeface="Times New Roman" panose="02020603050405020304" charset="0"/>
              </a:rPr>
              <a:t> </a:t>
            </a:r>
            <a:r>
              <a:rPr lang="zh-CN" altLang="en-US" sz="1400" b="1" dirty="0">
                <a:solidFill>
                  <a:srgbClr val="000000"/>
                </a:solidFill>
                <a:latin typeface="微软雅黑" panose="020B0503020204020204" pitchFamily="34" charset="-122"/>
                <a:ea typeface="微软雅黑" panose="020B0503020204020204" pitchFamily="34" charset="-122"/>
              </a:rPr>
              <a:t>执行状态</a:t>
            </a:r>
            <a:r>
              <a:rPr lang="zh-CN"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占用处理机资源运行；处于此状态的进程的数目小于等于</a:t>
            </a:r>
            <a:r>
              <a:rPr lang="en-US" altLang="zh-CN" sz="1400" b="1" dirty="0">
                <a:solidFill>
                  <a:srgbClr val="000000"/>
                </a:solidFill>
                <a:latin typeface="微软雅黑" panose="020B0503020204020204" pitchFamily="34" charset="-122"/>
                <a:ea typeface="微软雅黑" panose="020B0503020204020204" pitchFamily="34" charset="-122"/>
              </a:rPr>
              <a:t>CPU</a:t>
            </a:r>
            <a:r>
              <a:rPr lang="zh-CN" altLang="en-US" sz="1400" b="1" dirty="0">
                <a:solidFill>
                  <a:srgbClr val="000000"/>
                </a:solidFill>
                <a:latin typeface="微软雅黑" panose="020B0503020204020204" pitchFamily="34" charset="-122"/>
                <a:ea typeface="微软雅黑" panose="020B0503020204020204" pitchFamily="34" charset="-122"/>
              </a:rPr>
              <a:t>的数目。</a:t>
            </a:r>
          </a:p>
        </p:txBody>
      </p:sp>
      <p:sp>
        <p:nvSpPr>
          <p:cNvPr id="499728" name="Rectangle 16"/>
          <p:cNvSpPr>
            <a:spLocks noChangeArrowheads="1"/>
          </p:cNvSpPr>
          <p:nvPr/>
        </p:nvSpPr>
        <p:spPr bwMode="auto">
          <a:xfrm>
            <a:off x="346453" y="5219272"/>
            <a:ext cx="4191000" cy="1384995"/>
          </a:xfrm>
          <a:prstGeom prst="rect">
            <a:avLst/>
          </a:prstGeom>
          <a:solidFill>
            <a:schemeClr val="bg1"/>
          </a:solidFill>
          <a:ln w="9525">
            <a:solidFill>
              <a:srgbClr val="FF0000"/>
            </a:solidFill>
            <a:miter lim="800000"/>
          </a:ln>
          <a:effectLst/>
        </p:spPr>
        <p:txBody>
          <a:bodyPr>
            <a:spAutoFit/>
          </a:bodyPr>
          <a:lstStyle/>
          <a:p>
            <a:pPr marL="179705" lvl="1" indent="3175" fontAlgn="t">
              <a:lnSpc>
                <a:spcPct val="150000"/>
              </a:lnSpc>
              <a:defRPr/>
            </a:pPr>
            <a:r>
              <a:rPr lang="zh-CN" altLang="en-US" sz="1400" dirty="0">
                <a:latin typeface="Times New Roman" panose="02020603050405020304" charset="0"/>
                <a:cs typeface="Times New Roman" panose="02020603050405020304" charset="0"/>
              </a:rPr>
              <a:t>   </a:t>
            </a:r>
            <a:r>
              <a:rPr lang="zh-CN" altLang="en-US" sz="1400" b="1" dirty="0">
                <a:solidFill>
                  <a:srgbClr val="000000"/>
                </a:solidFill>
                <a:latin typeface="微软雅黑" panose="020B0503020204020204" pitchFamily="34" charset="-122"/>
                <a:ea typeface="微软雅黑" panose="020B0503020204020204" pitchFamily="34" charset="-122"/>
              </a:rPr>
              <a:t>阻塞态</a:t>
            </a:r>
            <a:r>
              <a:rPr lang="zh-CN"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正在执行的进程由于发生某事件，如申请系统服务或资源、通信、</a:t>
            </a:r>
            <a:r>
              <a:rPr lang="en-US" altLang="zh-CN" sz="1400" b="1" dirty="0">
                <a:solidFill>
                  <a:srgbClr val="000000"/>
                </a:solidFill>
                <a:latin typeface="微软雅黑" panose="020B0503020204020204" pitchFamily="34" charset="-122"/>
                <a:ea typeface="微软雅黑" panose="020B0503020204020204" pitchFamily="34" charset="-122"/>
              </a:rPr>
              <a:t>I/O</a:t>
            </a:r>
            <a:r>
              <a:rPr lang="zh-CN" altLang="en-US" sz="1400" b="1" dirty="0">
                <a:solidFill>
                  <a:srgbClr val="000000"/>
                </a:solidFill>
                <a:latin typeface="微软雅黑" panose="020B0503020204020204" pitchFamily="34" charset="-122"/>
                <a:ea typeface="微软雅黑" panose="020B0503020204020204" pitchFamily="34" charset="-122"/>
              </a:rPr>
              <a:t>操作等，而暂时无法继续执行时，放弃处理机而进入的状态，又称等待状态。</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559848" y="1535627"/>
            <a:ext cx="2262159" cy="923330"/>
          </a:xfrm>
          <a:prstGeom prst="rect">
            <a:avLst/>
          </a:prstGeom>
          <a:noFill/>
        </p:spPr>
        <p:txBody>
          <a:bodyPr wrap="none" lIns="91440" tIns="45720" rIns="91440" bIns="45720">
            <a:spAutoFit/>
          </a:bodyPr>
          <a:lstStyle/>
          <a:p>
            <a:pPr algn="ctr"/>
            <a:r>
              <a:rPr lang="zh-CN" altLang="en-US" sz="5400" b="0" cap="none" spc="0" dirty="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三状态</a:t>
            </a:r>
          </a:p>
        </p:txBody>
      </p:sp>
    </p:spTree>
    <p:extLst>
      <p:ext uri="{BB962C8B-B14F-4D97-AF65-F5344CB8AC3E}">
        <p14:creationId xmlns:p14="http://schemas.microsoft.com/office/powerpoint/2010/main" val="19991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9726"/>
                                        </p:tgtEl>
                                        <p:attrNameLst>
                                          <p:attrName>style.visibility</p:attrName>
                                        </p:attrNameLst>
                                      </p:cBhvr>
                                      <p:to>
                                        <p:strVal val="visible"/>
                                      </p:to>
                                    </p:set>
                                    <p:anim calcmode="lin" valueType="num">
                                      <p:cBhvr additive="base">
                                        <p:cTn id="7" dur="500" fill="hold"/>
                                        <p:tgtEl>
                                          <p:spTgt spid="499726"/>
                                        </p:tgtEl>
                                        <p:attrNameLst>
                                          <p:attrName>ppt_x</p:attrName>
                                        </p:attrNameLst>
                                      </p:cBhvr>
                                      <p:tavLst>
                                        <p:tav tm="0">
                                          <p:val>
                                            <p:strVal val="1+#ppt_w/2"/>
                                          </p:val>
                                        </p:tav>
                                        <p:tav tm="100000">
                                          <p:val>
                                            <p:strVal val="#ppt_x"/>
                                          </p:val>
                                        </p:tav>
                                      </p:tavLst>
                                    </p:anim>
                                    <p:anim calcmode="lin" valueType="num">
                                      <p:cBhvr additive="base">
                                        <p:cTn id="8" dur="500" fill="hold"/>
                                        <p:tgtEl>
                                          <p:spTgt spid="4997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499726"/>
                                        </p:tgtEl>
                                      </p:cBhvr>
                                    </p:animEffect>
                                    <p:set>
                                      <p:cBhvr>
                                        <p:cTn id="13" dur="1" fill="hold">
                                          <p:stCondLst>
                                            <p:cond delay="499"/>
                                          </p:stCondLst>
                                        </p:cTn>
                                        <p:tgtEl>
                                          <p:spTgt spid="499726"/>
                                        </p:tgtEl>
                                        <p:attrNameLst>
                                          <p:attrName>style.visibility</p:attrName>
                                        </p:attrNameLst>
                                      </p:cBhvr>
                                      <p:to>
                                        <p:strVal val="hidden"/>
                                      </p:to>
                                    </p:set>
                                  </p:childTnLst>
                                </p:cTn>
                              </p:par>
                              <p:par>
                                <p:cTn id="14" presetID="3" presetClass="entr" presetSubtype="10" fill="hold" grpId="0" nodeType="withEffect">
                                  <p:stCondLst>
                                    <p:cond delay="0"/>
                                  </p:stCondLst>
                                  <p:childTnLst>
                                    <p:set>
                                      <p:cBhvr>
                                        <p:cTn id="15" dur="1" fill="hold">
                                          <p:stCondLst>
                                            <p:cond delay="0"/>
                                          </p:stCondLst>
                                        </p:cTn>
                                        <p:tgtEl>
                                          <p:spTgt spid="499727"/>
                                        </p:tgtEl>
                                        <p:attrNameLst>
                                          <p:attrName>style.visibility</p:attrName>
                                        </p:attrNameLst>
                                      </p:cBhvr>
                                      <p:to>
                                        <p:strVal val="visible"/>
                                      </p:to>
                                    </p:set>
                                    <p:animEffect transition="in" filter="blinds(horizontal)">
                                      <p:cBhvr>
                                        <p:cTn id="16" dur="500"/>
                                        <p:tgtEl>
                                          <p:spTgt spid="49972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499727"/>
                                        </p:tgtEl>
                                      </p:cBhvr>
                                    </p:animEffect>
                                    <p:set>
                                      <p:cBhvr>
                                        <p:cTn id="21" dur="1" fill="hold">
                                          <p:stCondLst>
                                            <p:cond delay="499"/>
                                          </p:stCondLst>
                                        </p:cTn>
                                        <p:tgtEl>
                                          <p:spTgt spid="499727"/>
                                        </p:tgtEl>
                                        <p:attrNameLst>
                                          <p:attrName>style.visibility</p:attrName>
                                        </p:attrNameLst>
                                      </p:cBhvr>
                                      <p:to>
                                        <p:strVal val="hidden"/>
                                      </p:to>
                                    </p:set>
                                  </p:childTnLst>
                                </p:cTn>
                              </p:par>
                              <p:par>
                                <p:cTn id="22" presetID="3" presetClass="entr" presetSubtype="10" fill="hold" grpId="0" nodeType="withEffect">
                                  <p:stCondLst>
                                    <p:cond delay="0"/>
                                  </p:stCondLst>
                                  <p:childTnLst>
                                    <p:set>
                                      <p:cBhvr>
                                        <p:cTn id="23" dur="1" fill="hold">
                                          <p:stCondLst>
                                            <p:cond delay="0"/>
                                          </p:stCondLst>
                                        </p:cTn>
                                        <p:tgtEl>
                                          <p:spTgt spid="499728"/>
                                        </p:tgtEl>
                                        <p:attrNameLst>
                                          <p:attrName>style.visibility</p:attrName>
                                        </p:attrNameLst>
                                      </p:cBhvr>
                                      <p:to>
                                        <p:strVal val="visible"/>
                                      </p:to>
                                    </p:set>
                                    <p:animEffect transition="in" filter="blinds(horizontal)">
                                      <p:cBhvr>
                                        <p:cTn id="24" dur="500"/>
                                        <p:tgtEl>
                                          <p:spTgt spid="49972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499728"/>
                                        </p:tgtEl>
                                      </p:cBhvr>
                                    </p:animEffect>
                                    <p:set>
                                      <p:cBhvr>
                                        <p:cTn id="29" dur="1" fill="hold">
                                          <p:stCondLst>
                                            <p:cond delay="499"/>
                                          </p:stCondLst>
                                        </p:cTn>
                                        <p:tgtEl>
                                          <p:spTgt spid="499728"/>
                                        </p:tgtEl>
                                        <p:attrNameLst>
                                          <p:attrName>style.visibility</p:attrName>
                                        </p:attrNameLst>
                                      </p:cBhvr>
                                      <p:to>
                                        <p:strVal val="hidden"/>
                                      </p:to>
                                    </p:set>
                                  </p:childTnLst>
                                </p:cTn>
                              </p:par>
                              <p:par>
                                <p:cTn id="30" presetID="16" presetClass="entr" presetSubtype="26" fill="hold" grpId="0" nodeType="withEffect">
                                  <p:stCondLst>
                                    <p:cond delay="0"/>
                                  </p:stCondLst>
                                  <p:childTnLst>
                                    <p:set>
                                      <p:cBhvr>
                                        <p:cTn id="31" dur="1" fill="hold">
                                          <p:stCondLst>
                                            <p:cond delay="0"/>
                                          </p:stCondLst>
                                        </p:cTn>
                                        <p:tgtEl>
                                          <p:spTgt spid="499721"/>
                                        </p:tgtEl>
                                        <p:attrNameLst>
                                          <p:attrName>style.visibility</p:attrName>
                                        </p:attrNameLst>
                                      </p:cBhvr>
                                      <p:to>
                                        <p:strVal val="visible"/>
                                      </p:to>
                                    </p:set>
                                    <p:animEffect transition="in" filter="barn(inHorizontal)">
                                      <p:cBhvr>
                                        <p:cTn id="32" dur="500"/>
                                        <p:tgtEl>
                                          <p:spTgt spid="4997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99725"/>
                                        </p:tgtEl>
                                        <p:attrNameLst>
                                          <p:attrName>style.visibility</p:attrName>
                                        </p:attrNameLst>
                                      </p:cBhvr>
                                      <p:to>
                                        <p:strVal val="visible"/>
                                      </p:to>
                                    </p:set>
                                    <p:animEffect transition="in" filter="wipe(down)">
                                      <p:cBhvr>
                                        <p:cTn id="37" dur="500"/>
                                        <p:tgtEl>
                                          <p:spTgt spid="49972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499718"/>
                                        </p:tgtEl>
                                        <p:attrNameLst>
                                          <p:attrName>style.visibility</p:attrName>
                                        </p:attrNameLst>
                                      </p:cBhvr>
                                      <p:to>
                                        <p:strVal val="visible"/>
                                      </p:to>
                                    </p:set>
                                    <p:animEffect transition="in" filter="barn(inHorizontal)">
                                      <p:cBhvr>
                                        <p:cTn id="42" dur="500"/>
                                        <p:tgtEl>
                                          <p:spTgt spid="4997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9722"/>
                                        </p:tgtEl>
                                        <p:attrNameLst>
                                          <p:attrName>style.visibility</p:attrName>
                                        </p:attrNameLst>
                                      </p:cBhvr>
                                      <p:to>
                                        <p:strVal val="visible"/>
                                      </p:to>
                                    </p:set>
                                    <p:animEffect transition="in" filter="wipe(down)">
                                      <p:cBhvr>
                                        <p:cTn id="47" dur="500"/>
                                        <p:tgtEl>
                                          <p:spTgt spid="4997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499719"/>
                                        </p:tgtEl>
                                        <p:attrNameLst>
                                          <p:attrName>style.visibility</p:attrName>
                                        </p:attrNameLst>
                                      </p:cBhvr>
                                      <p:to>
                                        <p:strVal val="visible"/>
                                      </p:to>
                                    </p:set>
                                    <p:animEffect transition="in" filter="barn(inHorizontal)">
                                      <p:cBhvr>
                                        <p:cTn id="52" dur="500"/>
                                        <p:tgtEl>
                                          <p:spTgt spid="4997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99723"/>
                                        </p:tgtEl>
                                        <p:attrNameLst>
                                          <p:attrName>style.visibility</p:attrName>
                                        </p:attrNameLst>
                                      </p:cBhvr>
                                      <p:to>
                                        <p:strVal val="visible"/>
                                      </p:to>
                                    </p:set>
                                    <p:animEffect transition="in" filter="wipe(down)">
                                      <p:cBhvr>
                                        <p:cTn id="57" dur="500"/>
                                        <p:tgtEl>
                                          <p:spTgt spid="49972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6" fill="hold" grpId="0" nodeType="clickEffect">
                                  <p:stCondLst>
                                    <p:cond delay="0"/>
                                  </p:stCondLst>
                                  <p:childTnLst>
                                    <p:set>
                                      <p:cBhvr>
                                        <p:cTn id="61" dur="1" fill="hold">
                                          <p:stCondLst>
                                            <p:cond delay="0"/>
                                          </p:stCondLst>
                                        </p:cTn>
                                        <p:tgtEl>
                                          <p:spTgt spid="499720"/>
                                        </p:tgtEl>
                                        <p:attrNameLst>
                                          <p:attrName>style.visibility</p:attrName>
                                        </p:attrNameLst>
                                      </p:cBhvr>
                                      <p:to>
                                        <p:strVal val="visible"/>
                                      </p:to>
                                    </p:set>
                                    <p:animEffect transition="in" filter="barn(inHorizontal)">
                                      <p:cBhvr>
                                        <p:cTn id="62" dur="500"/>
                                        <p:tgtEl>
                                          <p:spTgt spid="4997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99724"/>
                                        </p:tgtEl>
                                        <p:attrNameLst>
                                          <p:attrName>style.visibility</p:attrName>
                                        </p:attrNameLst>
                                      </p:cBhvr>
                                      <p:to>
                                        <p:strVal val="visible"/>
                                      </p:to>
                                    </p:set>
                                    <p:animEffect transition="in" filter="wipe(down)">
                                      <p:cBhvr>
                                        <p:cTn id="67" dur="500"/>
                                        <p:tgtEl>
                                          <p:spTgt spid="49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8" grpId="0" animBg="1"/>
      <p:bldP spid="499719" grpId="0" animBg="1"/>
      <p:bldP spid="499720" grpId="0" animBg="1"/>
      <p:bldP spid="499721" grpId="0" animBg="1"/>
      <p:bldP spid="499722" grpId="0"/>
      <p:bldP spid="499723" grpId="0"/>
      <p:bldP spid="499724" grpId="0"/>
      <p:bldP spid="499725" grpId="0"/>
      <p:bldP spid="499726" grpId="0" animBg="1" autoUpdateAnimBg="0"/>
      <p:bldP spid="499726" grpId="1" animBg="1"/>
      <p:bldP spid="499727" grpId="0" animBg="1"/>
      <p:bldP spid="499727" grpId="1" animBg="1"/>
      <p:bldP spid="499728" grpId="0" animBg="1"/>
      <p:bldP spid="499728" grpId="1"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DDFB81-B06F-4536-98DB-EDC07BC716C5}"/>
              </a:ext>
            </a:extLst>
          </p:cNvPr>
          <p:cNvSpPr>
            <a:spLocks noGrp="1"/>
          </p:cNvSpPr>
          <p:nvPr>
            <p:ph type="title"/>
          </p:nvPr>
        </p:nvSpPr>
        <p:spPr/>
        <p:txBody>
          <a:bodyPr/>
          <a:lstStyle/>
          <a:p>
            <a:r>
              <a:rPr lang="en-US" altLang="zh-CN" dirty="0"/>
              <a:t>2.5.1</a:t>
            </a:r>
            <a:r>
              <a:rPr lang="zh-CN" altLang="en-US" dirty="0"/>
              <a:t>、线程的引入</a:t>
            </a:r>
          </a:p>
        </p:txBody>
      </p:sp>
      <p:sp>
        <p:nvSpPr>
          <p:cNvPr id="2" name="内容占位符 1">
            <a:extLst>
              <a:ext uri="{FF2B5EF4-FFF2-40B4-BE49-F238E27FC236}">
                <a16:creationId xmlns:a16="http://schemas.microsoft.com/office/drawing/2014/main" id="{24021A80-39DA-4549-8428-17BAC930C7EA}"/>
              </a:ext>
            </a:extLst>
          </p:cNvPr>
          <p:cNvSpPr>
            <a:spLocks noGrp="1"/>
          </p:cNvSpPr>
          <p:nvPr>
            <p:ph idx="1"/>
          </p:nvPr>
        </p:nvSpPr>
        <p:spPr/>
        <p:txBody>
          <a:bodyPr>
            <a:normAutofit fontScale="85000" lnSpcReduction="10000"/>
          </a:bodyPr>
          <a:lstStyle/>
          <a:p>
            <a:r>
              <a:rPr lang="zh-CN" altLang="en-US" dirty="0"/>
              <a:t>线程例子</a:t>
            </a:r>
            <a:endParaRPr lang="en-US" altLang="zh-CN" dirty="0"/>
          </a:p>
          <a:p>
            <a:pPr lvl="1"/>
            <a:r>
              <a:rPr lang="zh-CN" altLang="en-US" dirty="0"/>
              <a:t>例子</a:t>
            </a:r>
            <a:r>
              <a:rPr lang="en-US" altLang="zh-CN" dirty="0"/>
              <a:t>1</a:t>
            </a:r>
            <a:r>
              <a:rPr lang="zh-CN" altLang="en-US" dirty="0"/>
              <a:t>：</a:t>
            </a:r>
            <a:endParaRPr lang="en-US" altLang="zh-CN" dirty="0"/>
          </a:p>
          <a:p>
            <a:pPr lvl="2"/>
            <a:r>
              <a:rPr lang="en-US" altLang="zh-CN" dirty="0"/>
              <a:t>LAN</a:t>
            </a:r>
            <a:r>
              <a:rPr lang="zh-CN" altLang="en-US" dirty="0"/>
              <a:t>中的一个文件服务器，在一段时间内需要处理几个文件请求，因此有效的方法是：为每一个请求创建一个线程。</a:t>
            </a:r>
            <a:endParaRPr lang="en-US" altLang="zh-CN" dirty="0"/>
          </a:p>
          <a:p>
            <a:pPr lvl="2"/>
            <a:r>
              <a:rPr lang="zh-CN" altLang="en-US" dirty="0"/>
              <a:t>在一个</a:t>
            </a:r>
            <a:r>
              <a:rPr lang="en-US" altLang="zh-CN" dirty="0"/>
              <a:t>SMP</a:t>
            </a:r>
            <a:r>
              <a:rPr lang="zh-CN" altLang="en-US" dirty="0"/>
              <a:t>机器上：多个线程可以同时在不同的处理器上运行。</a:t>
            </a:r>
          </a:p>
          <a:p>
            <a:pPr lvl="1"/>
            <a:r>
              <a:rPr lang="zh-CN" altLang="en-US" dirty="0"/>
              <a:t>例子</a:t>
            </a:r>
            <a:r>
              <a:rPr lang="en-US" altLang="zh-CN" dirty="0"/>
              <a:t>2</a:t>
            </a:r>
            <a:r>
              <a:rPr lang="zh-CN" altLang="en-US" dirty="0"/>
              <a:t>：</a:t>
            </a:r>
            <a:endParaRPr lang="en-US" altLang="zh-CN" dirty="0"/>
          </a:p>
          <a:p>
            <a:pPr lvl="2"/>
            <a:r>
              <a:rPr lang="zh-CN" altLang="en-US" dirty="0"/>
              <a:t>一个线程显示菜单，并读入用户输入；另一个线程执行用户命令。</a:t>
            </a:r>
            <a:endParaRPr lang="en-US" altLang="zh-CN" dirty="0"/>
          </a:p>
          <a:p>
            <a:pPr lvl="2"/>
            <a:r>
              <a:rPr lang="zh-CN" altLang="en-US" dirty="0"/>
              <a:t>考虑一个应用：由几个独立部分组成，这几个部分不需要顺序执行，则每个部分可以以线程方式实现。</a:t>
            </a:r>
          </a:p>
          <a:p>
            <a:pPr lvl="2"/>
            <a:r>
              <a:rPr lang="zh-CN" altLang="en-US" dirty="0"/>
              <a:t>当一个线程因</a:t>
            </a:r>
            <a:r>
              <a:rPr lang="en-US" altLang="zh-CN" dirty="0"/>
              <a:t>I/O</a:t>
            </a:r>
            <a:r>
              <a:rPr lang="zh-CN" altLang="en-US" dirty="0"/>
              <a:t>阻塞时，可以切换到同一应用的另一个线程。</a:t>
            </a:r>
          </a:p>
          <a:p>
            <a:pPr lvl="1"/>
            <a:endParaRPr lang="zh-CN" altLang="en-US" dirty="0"/>
          </a:p>
          <a:p>
            <a:pPr lvl="1"/>
            <a:endParaRPr lang="zh-CN" altLang="en-US" dirty="0"/>
          </a:p>
        </p:txBody>
      </p:sp>
    </p:spTree>
    <p:extLst>
      <p:ext uri="{BB962C8B-B14F-4D97-AF65-F5344CB8AC3E}">
        <p14:creationId xmlns:p14="http://schemas.microsoft.com/office/powerpoint/2010/main" val="28280119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a:extLst>
              <a:ext uri="{FF2B5EF4-FFF2-40B4-BE49-F238E27FC236}">
                <a16:creationId xmlns:a16="http://schemas.microsoft.com/office/drawing/2014/main" id="{3261F6E8-D2CF-4565-B83B-B512A0D3BA07}"/>
              </a:ext>
            </a:extLst>
          </p:cNvPr>
          <p:cNvSpPr>
            <a:spLocks noGrp="1" noChangeArrowheads="1"/>
          </p:cNvSpPr>
          <p:nvPr>
            <p:ph type="title"/>
          </p:nvPr>
        </p:nvSpPr>
        <p:spPr/>
        <p:txBody>
          <a:bodyPr/>
          <a:lstStyle/>
          <a:p>
            <a:r>
              <a:rPr lang="en-US" altLang="zh-CN" dirty="0"/>
              <a:t>2.5.2</a:t>
            </a:r>
            <a:r>
              <a:rPr lang="zh-CN" altLang="en-US" dirty="0"/>
              <a:t>、线程的基本概念</a:t>
            </a:r>
          </a:p>
        </p:txBody>
      </p:sp>
      <p:sp>
        <p:nvSpPr>
          <p:cNvPr id="157698" name="Rectangle 2">
            <a:extLst>
              <a:ext uri="{FF2B5EF4-FFF2-40B4-BE49-F238E27FC236}">
                <a16:creationId xmlns:a16="http://schemas.microsoft.com/office/drawing/2014/main" id="{BCD6434D-A714-419E-8099-4BFB1140B0F7}"/>
              </a:ext>
            </a:extLst>
          </p:cNvPr>
          <p:cNvSpPr>
            <a:spLocks noGrp="1" noChangeArrowheads="1"/>
          </p:cNvSpPr>
          <p:nvPr>
            <p:ph idx="1"/>
          </p:nvPr>
        </p:nvSpPr>
        <p:spPr>
          <a:xfrm>
            <a:off x="838200" y="1671782"/>
            <a:ext cx="10515600" cy="4959927"/>
          </a:xfrm>
        </p:spPr>
        <p:txBody>
          <a:bodyPr>
            <a:normAutofit fontScale="92500" lnSpcReduction="20000"/>
          </a:bodyPr>
          <a:lstStyle/>
          <a:p>
            <a:r>
              <a:rPr lang="zh-CN" altLang="en-US" dirty="0"/>
              <a:t>线程的属性：</a:t>
            </a:r>
          </a:p>
          <a:p>
            <a:pPr lvl="1"/>
            <a:r>
              <a:rPr lang="zh-CN" altLang="en-US" dirty="0"/>
              <a:t>共享进程资源。属于同一个进程的所有线程具有相同的地址空间，可访问进程拥有的打开文件、定时器、信号量等。</a:t>
            </a:r>
          </a:p>
          <a:p>
            <a:pPr lvl="1"/>
            <a:r>
              <a:rPr lang="zh-CN" altLang="en-US" dirty="0"/>
              <a:t>轻型实体</a:t>
            </a:r>
          </a:p>
          <a:p>
            <a:pPr lvl="2"/>
            <a:r>
              <a:rPr lang="zh-CN" altLang="en-US" dirty="0"/>
              <a:t>每个线程只拥有少量资源：</a:t>
            </a:r>
          </a:p>
          <a:p>
            <a:pPr lvl="3">
              <a:lnSpc>
                <a:spcPct val="150000"/>
              </a:lnSpc>
            </a:pPr>
            <a:r>
              <a:rPr lang="zh-CN" altLang="en-US" sz="1600" dirty="0"/>
              <a:t>线程标识符</a:t>
            </a:r>
          </a:p>
          <a:p>
            <a:pPr lvl="3">
              <a:lnSpc>
                <a:spcPct val="150000"/>
              </a:lnSpc>
            </a:pPr>
            <a:r>
              <a:rPr lang="zh-CN" altLang="en-US" sz="1600" dirty="0"/>
              <a:t>线程控制块</a:t>
            </a:r>
            <a:r>
              <a:rPr lang="en-US" altLang="zh-CN" sz="1600" dirty="0"/>
              <a:t>TCB</a:t>
            </a:r>
            <a:r>
              <a:rPr lang="zh-CN" altLang="en-US" sz="1600" dirty="0"/>
              <a:t>。</a:t>
            </a:r>
            <a:r>
              <a:rPr lang="en-US" altLang="zh-CN" sz="1600" dirty="0"/>
              <a:t>TCB</a:t>
            </a:r>
            <a:r>
              <a:rPr lang="zh-CN" altLang="en-US" sz="1600" dirty="0"/>
              <a:t>用于保存</a:t>
            </a:r>
            <a:r>
              <a:rPr lang="en-US" altLang="zh-CN" sz="1600" dirty="0"/>
              <a:t>PC</a:t>
            </a:r>
            <a:r>
              <a:rPr lang="zh-CN" altLang="en-US" sz="1600" dirty="0"/>
              <a:t>，一组寄存器（存放少数状态参数）</a:t>
            </a:r>
          </a:p>
          <a:p>
            <a:pPr lvl="3">
              <a:lnSpc>
                <a:spcPct val="150000"/>
              </a:lnSpc>
            </a:pPr>
            <a:r>
              <a:rPr lang="zh-CN" altLang="en-US" sz="1600" dirty="0"/>
              <a:t>核心栈，在核心态下工作时保存参数和返回地址</a:t>
            </a:r>
          </a:p>
          <a:p>
            <a:pPr lvl="3">
              <a:lnSpc>
                <a:spcPct val="150000"/>
              </a:lnSpc>
            </a:pPr>
            <a:r>
              <a:rPr lang="zh-CN" altLang="en-US" sz="1600" dirty="0"/>
              <a:t>用于存放线程局部变量和用户栈的私有存储区 </a:t>
            </a:r>
          </a:p>
          <a:p>
            <a:pPr lvl="1"/>
            <a:r>
              <a:rPr lang="zh-CN" altLang="en-US" dirty="0"/>
              <a:t>线程是处理机调度的单位</a:t>
            </a:r>
          </a:p>
          <a:p>
            <a:pPr lvl="1"/>
            <a:r>
              <a:rPr lang="zh-CN" altLang="en-US" dirty="0"/>
              <a:t>线程可并发执行</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0ABC81A8-FDE6-4B6F-B4E6-65F881BF1070}"/>
              </a:ext>
            </a:extLst>
          </p:cNvPr>
          <p:cNvSpPr/>
          <p:nvPr/>
        </p:nvSpPr>
        <p:spPr>
          <a:xfrm>
            <a:off x="7278255" y="4538775"/>
            <a:ext cx="2937163" cy="120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a:extLst>
              <a:ext uri="{FF2B5EF4-FFF2-40B4-BE49-F238E27FC236}">
                <a16:creationId xmlns:a16="http://schemas.microsoft.com/office/drawing/2014/main" id="{5E1E2E8B-E378-4E72-B41A-F39E34C1FD6F}"/>
              </a:ext>
            </a:extLst>
          </p:cNvPr>
          <p:cNvSpPr>
            <a:spLocks noGrp="1"/>
          </p:cNvSpPr>
          <p:nvPr>
            <p:ph idx="1"/>
          </p:nvPr>
        </p:nvSpPr>
        <p:spPr>
          <a:xfrm>
            <a:off x="838200" y="2041236"/>
            <a:ext cx="10515600" cy="4135727"/>
          </a:xfrm>
        </p:spPr>
        <p:txBody>
          <a:bodyPr>
            <a:normAutofit fontScale="85000" lnSpcReduction="10000"/>
          </a:bodyPr>
          <a:lstStyle/>
          <a:p>
            <a:r>
              <a:rPr lang="zh-CN" altLang="en-US" dirty="0"/>
              <a:t>线程的优点：</a:t>
            </a:r>
          </a:p>
          <a:p>
            <a:pPr lvl="1"/>
            <a:r>
              <a:rPr lang="zh-CN" altLang="en-US" dirty="0"/>
              <a:t>一个进程中可以同时存在多个线程；</a:t>
            </a:r>
          </a:p>
          <a:p>
            <a:pPr lvl="1"/>
            <a:r>
              <a:rPr lang="zh-CN" altLang="en-US" dirty="0"/>
              <a:t>各个线程之间可以并发地执行；</a:t>
            </a:r>
          </a:p>
          <a:p>
            <a:pPr lvl="1"/>
            <a:r>
              <a:rPr lang="zh-CN" altLang="en-US" dirty="0"/>
              <a:t>线程的创建和终止时间比进程短；</a:t>
            </a:r>
          </a:p>
          <a:p>
            <a:pPr lvl="1"/>
            <a:r>
              <a:rPr lang="zh-CN" altLang="en-US" dirty="0"/>
              <a:t>各个线程之间可以共享内存和文件资源，因此可进行直接通信而不需要通过</a:t>
            </a:r>
            <a:r>
              <a:rPr lang="en-US" altLang="zh-CN" dirty="0"/>
              <a:t>OS</a:t>
            </a:r>
            <a:r>
              <a:rPr lang="zh-CN" altLang="en-US" dirty="0"/>
              <a:t>的内核。</a:t>
            </a:r>
            <a:endParaRPr lang="en-US" altLang="zh-CN" dirty="0"/>
          </a:p>
          <a:p>
            <a:r>
              <a:rPr lang="zh-CN" altLang="en-US" dirty="0"/>
              <a:t>线程的缺点：</a:t>
            </a:r>
          </a:p>
          <a:p>
            <a:pPr lvl="1"/>
            <a:r>
              <a:rPr lang="zh-CN" altLang="en-US" dirty="0"/>
              <a:t>一个线程崩溃，会导致其所属进程的所有线程崩溃</a:t>
            </a:r>
            <a:endParaRPr lang="en-US" altLang="zh-CN" dirty="0"/>
          </a:p>
        </p:txBody>
      </p:sp>
      <p:sp>
        <p:nvSpPr>
          <p:cNvPr id="3" name="矩形 2">
            <a:extLst>
              <a:ext uri="{FF2B5EF4-FFF2-40B4-BE49-F238E27FC236}">
                <a16:creationId xmlns:a16="http://schemas.microsoft.com/office/drawing/2014/main" id="{B5E23E10-426D-4586-AC46-9764089D6EAB}"/>
              </a:ext>
            </a:extLst>
          </p:cNvPr>
          <p:cNvSpPr/>
          <p:nvPr/>
        </p:nvSpPr>
        <p:spPr>
          <a:xfrm>
            <a:off x="7278255" y="2272068"/>
            <a:ext cx="2937163" cy="151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722" name="Text Box 2">
            <a:extLst>
              <a:ext uri="{FF2B5EF4-FFF2-40B4-BE49-F238E27FC236}">
                <a16:creationId xmlns:a16="http://schemas.microsoft.com/office/drawing/2014/main" id="{2DA938DE-478D-4CE7-A02D-6C7FA897F13B}"/>
              </a:ext>
            </a:extLst>
          </p:cNvPr>
          <p:cNvSpPr txBox="1">
            <a:spLocks noChangeArrowheads="1"/>
          </p:cNvSpPr>
          <p:nvPr/>
        </p:nvSpPr>
        <p:spPr bwMode="auto">
          <a:xfrm>
            <a:off x="3254054" y="1810403"/>
            <a:ext cx="3227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Tx/>
              <a:buNone/>
            </a:pPr>
            <a:r>
              <a:rPr lang="zh-CN" altLang="en-US" sz="2400" b="0" dirty="0">
                <a:latin typeface="方正粗黑宋简体" panose="02000000000000000000" pitchFamily="2" charset="-122"/>
                <a:ea typeface="方正粗黑宋简体" panose="02000000000000000000" pitchFamily="2" charset="-122"/>
              </a:rPr>
              <a:t>线程＝进程 </a:t>
            </a:r>
            <a:r>
              <a:rPr lang="en-US" altLang="zh-CN" sz="2400" b="0" dirty="0">
                <a:latin typeface="方正粗黑宋简体" panose="02000000000000000000" pitchFamily="2" charset="-122"/>
                <a:ea typeface="方正粗黑宋简体" panose="02000000000000000000" pitchFamily="2" charset="-122"/>
              </a:rPr>
              <a:t>-</a:t>
            </a:r>
            <a:r>
              <a:rPr lang="zh-CN" altLang="en-US" sz="2400" b="0" dirty="0">
                <a:latin typeface="方正粗黑宋简体" panose="02000000000000000000" pitchFamily="2" charset="-122"/>
                <a:ea typeface="方正粗黑宋简体" panose="02000000000000000000" pitchFamily="2" charset="-122"/>
              </a:rPr>
              <a:t>共享资源</a:t>
            </a:r>
          </a:p>
        </p:txBody>
      </p:sp>
      <p:grpSp>
        <p:nvGrpSpPr>
          <p:cNvPr id="158724" name="Group 4">
            <a:extLst>
              <a:ext uri="{FF2B5EF4-FFF2-40B4-BE49-F238E27FC236}">
                <a16:creationId xmlns:a16="http://schemas.microsoft.com/office/drawing/2014/main" id="{65C4CF70-62FB-40C0-A8F7-9D08735F3641}"/>
              </a:ext>
            </a:extLst>
          </p:cNvPr>
          <p:cNvGrpSpPr>
            <a:grpSpLocks/>
          </p:cNvGrpSpPr>
          <p:nvPr/>
        </p:nvGrpSpPr>
        <p:grpSpPr bwMode="auto">
          <a:xfrm>
            <a:off x="7699585" y="2555875"/>
            <a:ext cx="2017712" cy="873125"/>
            <a:chOff x="0" y="0"/>
            <a:chExt cx="1271" cy="550"/>
          </a:xfrm>
        </p:grpSpPr>
        <p:sp>
          <p:nvSpPr>
            <p:cNvPr id="158734" name="Rectangle 5">
              <a:extLst>
                <a:ext uri="{FF2B5EF4-FFF2-40B4-BE49-F238E27FC236}">
                  <a16:creationId xmlns:a16="http://schemas.microsoft.com/office/drawing/2014/main" id="{C655C427-ACC3-41BB-B8B8-26FD0DAD3672}"/>
                </a:ext>
              </a:extLst>
            </p:cNvPr>
            <p:cNvSpPr>
              <a:spLocks noChangeArrowheads="1"/>
            </p:cNvSpPr>
            <p:nvPr/>
          </p:nvSpPr>
          <p:spPr bwMode="auto">
            <a:xfrm>
              <a:off x="0" y="337"/>
              <a:ext cx="1271" cy="213"/>
            </a:xfrm>
            <a:prstGeom prst="rect">
              <a:avLst/>
            </a:prstGeom>
            <a:solidFill>
              <a:srgbClr val="DDDDDD"/>
            </a:solidFill>
            <a:ln w="63500">
              <a:solidFill>
                <a:schemeClr val="bg2"/>
              </a:solidFill>
              <a:miter lim="800000"/>
              <a:headEnd/>
              <a:tailEnd/>
            </a:ln>
          </p:spPr>
          <p:txBody>
            <a:bodyPr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158735" name="Unknown Shape">
              <a:extLst>
                <a:ext uri="{FF2B5EF4-FFF2-40B4-BE49-F238E27FC236}">
                  <a16:creationId xmlns:a16="http://schemas.microsoft.com/office/drawing/2014/main" id="{1306AE77-AB43-419E-94CA-01780AA154C4}"/>
                </a:ext>
              </a:extLst>
            </p:cNvPr>
            <p:cNvSpPr>
              <a:spLocks/>
            </p:cNvSpPr>
            <p:nvPr/>
          </p:nvSpPr>
          <p:spPr bwMode="auto">
            <a:xfrm>
              <a:off x="190" y="3"/>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bg1"/>
              </a:solidFill>
              <a:bevel/>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p>
          </p:txBody>
        </p:sp>
        <p:sp>
          <p:nvSpPr>
            <p:cNvPr id="158736" name="Unknown Shape">
              <a:extLst>
                <a:ext uri="{FF2B5EF4-FFF2-40B4-BE49-F238E27FC236}">
                  <a16:creationId xmlns:a16="http://schemas.microsoft.com/office/drawing/2014/main" id="{C9FEA487-4A1C-43FA-A12A-2FB75FB9E295}"/>
                </a:ext>
              </a:extLst>
            </p:cNvPr>
            <p:cNvSpPr>
              <a:spLocks/>
            </p:cNvSpPr>
            <p:nvPr/>
          </p:nvSpPr>
          <p:spPr bwMode="auto">
            <a:xfrm>
              <a:off x="511" y="0"/>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bg2"/>
              </a:solidFill>
              <a:bevel/>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8737" name="Unknown Shape">
              <a:extLst>
                <a:ext uri="{FF2B5EF4-FFF2-40B4-BE49-F238E27FC236}">
                  <a16:creationId xmlns:a16="http://schemas.microsoft.com/office/drawing/2014/main" id="{251A234C-D04B-4F18-AC57-968D6E617A02}"/>
                </a:ext>
              </a:extLst>
            </p:cNvPr>
            <p:cNvSpPr>
              <a:spLocks/>
            </p:cNvSpPr>
            <p:nvPr/>
          </p:nvSpPr>
          <p:spPr bwMode="auto">
            <a:xfrm>
              <a:off x="853" y="0"/>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rgbClr val="339966"/>
              </a:solidFill>
              <a:bevel/>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158726" name="Group 10">
            <a:extLst>
              <a:ext uri="{FF2B5EF4-FFF2-40B4-BE49-F238E27FC236}">
                <a16:creationId xmlns:a16="http://schemas.microsoft.com/office/drawing/2014/main" id="{89141DBD-C131-42F1-A2A5-54E5CA0A5AF7}"/>
              </a:ext>
            </a:extLst>
          </p:cNvPr>
          <p:cNvGrpSpPr>
            <a:grpSpLocks/>
          </p:cNvGrpSpPr>
          <p:nvPr/>
        </p:nvGrpSpPr>
        <p:grpSpPr bwMode="auto">
          <a:xfrm>
            <a:off x="7699585" y="4577885"/>
            <a:ext cx="2017712" cy="803275"/>
            <a:chOff x="0" y="0"/>
            <a:chExt cx="1271" cy="506"/>
          </a:xfrm>
        </p:grpSpPr>
        <p:sp>
          <p:nvSpPr>
            <p:cNvPr id="158730" name="Rectangle 11">
              <a:extLst>
                <a:ext uri="{FF2B5EF4-FFF2-40B4-BE49-F238E27FC236}">
                  <a16:creationId xmlns:a16="http://schemas.microsoft.com/office/drawing/2014/main" id="{C33F837C-F613-445E-A8B6-E0F2068E72BD}"/>
                </a:ext>
              </a:extLst>
            </p:cNvPr>
            <p:cNvSpPr>
              <a:spLocks noChangeArrowheads="1"/>
            </p:cNvSpPr>
            <p:nvPr/>
          </p:nvSpPr>
          <p:spPr bwMode="auto">
            <a:xfrm>
              <a:off x="0" y="293"/>
              <a:ext cx="1271" cy="213"/>
            </a:xfrm>
            <a:prstGeom prst="rect">
              <a:avLst/>
            </a:prstGeom>
            <a:solidFill>
              <a:srgbClr val="DDDDDD"/>
            </a:solidFill>
            <a:ln w="63500">
              <a:solidFill>
                <a:schemeClr val="bg2"/>
              </a:solidFill>
              <a:miter lim="800000"/>
              <a:headEnd/>
              <a:tailEnd/>
            </a:ln>
          </p:spPr>
          <p:txBody>
            <a:bodyPr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158731" name="Unknown Shape">
              <a:extLst>
                <a:ext uri="{FF2B5EF4-FFF2-40B4-BE49-F238E27FC236}">
                  <a16:creationId xmlns:a16="http://schemas.microsoft.com/office/drawing/2014/main" id="{0D415EEB-6BD8-478A-A536-15EA8F05136C}"/>
                </a:ext>
              </a:extLst>
            </p:cNvPr>
            <p:cNvSpPr>
              <a:spLocks/>
            </p:cNvSpPr>
            <p:nvPr/>
          </p:nvSpPr>
          <p:spPr bwMode="auto">
            <a:xfrm>
              <a:off x="156" y="3"/>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bg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dirty="0"/>
            </a:p>
          </p:txBody>
        </p:sp>
        <p:sp>
          <p:nvSpPr>
            <p:cNvPr id="158732" name="Unknown Shape">
              <a:extLst>
                <a:ext uri="{FF2B5EF4-FFF2-40B4-BE49-F238E27FC236}">
                  <a16:creationId xmlns:a16="http://schemas.microsoft.com/office/drawing/2014/main" id="{117F91EC-7087-4A62-817F-A65FAE9F53F9}"/>
                </a:ext>
              </a:extLst>
            </p:cNvPr>
            <p:cNvSpPr>
              <a:spLocks/>
            </p:cNvSpPr>
            <p:nvPr/>
          </p:nvSpPr>
          <p:spPr bwMode="auto">
            <a:xfrm>
              <a:off x="477" y="0"/>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8733" name="Unknown Shape">
              <a:extLst>
                <a:ext uri="{FF2B5EF4-FFF2-40B4-BE49-F238E27FC236}">
                  <a16:creationId xmlns:a16="http://schemas.microsoft.com/office/drawing/2014/main" id="{B4B90602-34CC-4DAB-B5B8-F29E39E4B05C}"/>
                </a:ext>
              </a:extLst>
            </p:cNvPr>
            <p:cNvSpPr>
              <a:spLocks/>
            </p:cNvSpPr>
            <p:nvPr/>
          </p:nvSpPr>
          <p:spPr bwMode="auto">
            <a:xfrm>
              <a:off x="819" y="0"/>
              <a:ext cx="249" cy="233"/>
            </a:xfrm>
            <a:custGeom>
              <a:avLst/>
              <a:gdLst>
                <a:gd name="T0" fmla="*/ 131 w 249"/>
                <a:gd name="T1" fmla="*/ 0 h 813"/>
                <a:gd name="T2" fmla="*/ 12 w 249"/>
                <a:gd name="T3" fmla="*/ 15 h 813"/>
                <a:gd name="T4" fmla="*/ 58 w 249"/>
                <a:gd name="T5" fmla="*/ 21 h 813"/>
                <a:gd name="T6" fmla="*/ 204 w 249"/>
                <a:gd name="T7" fmla="*/ 27 h 813"/>
                <a:gd name="T8" fmla="*/ 241 w 249"/>
                <a:gd name="T9" fmla="*/ 36 h 813"/>
                <a:gd name="T10" fmla="*/ 158 w 249"/>
                <a:gd name="T11" fmla="*/ 42 h 813"/>
                <a:gd name="T12" fmla="*/ 67 w 249"/>
                <a:gd name="T13" fmla="*/ 47 h 813"/>
                <a:gd name="T14" fmla="*/ 30 w 249"/>
                <a:gd name="T15" fmla="*/ 54 h 813"/>
                <a:gd name="T16" fmla="*/ 39 w 249"/>
                <a:gd name="T17" fmla="*/ 6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rgbClr val="339966"/>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158727" name="Text Box 15">
            <a:extLst>
              <a:ext uri="{FF2B5EF4-FFF2-40B4-BE49-F238E27FC236}">
                <a16:creationId xmlns:a16="http://schemas.microsoft.com/office/drawing/2014/main" id="{20FA7847-6DC3-48DA-98D4-9CB96DF57246}"/>
              </a:ext>
            </a:extLst>
          </p:cNvPr>
          <p:cNvSpPr txBox="1">
            <a:spLocks noChangeArrowheads="1"/>
          </p:cNvSpPr>
          <p:nvPr/>
        </p:nvSpPr>
        <p:spPr bwMode="auto">
          <a:xfrm>
            <a:off x="8059947" y="4923959"/>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a:t>X</a:t>
            </a:r>
          </a:p>
        </p:txBody>
      </p:sp>
      <p:sp>
        <p:nvSpPr>
          <p:cNvPr id="158728" name="Text Box 16">
            <a:extLst>
              <a:ext uri="{FF2B5EF4-FFF2-40B4-BE49-F238E27FC236}">
                <a16:creationId xmlns:a16="http://schemas.microsoft.com/office/drawing/2014/main" id="{CF18456A-B98E-4FF1-A94D-C28F99B7F253}"/>
              </a:ext>
            </a:extLst>
          </p:cNvPr>
          <p:cNvSpPr txBox="1">
            <a:spLocks noChangeArrowheads="1"/>
          </p:cNvSpPr>
          <p:nvPr/>
        </p:nvSpPr>
        <p:spPr bwMode="auto">
          <a:xfrm>
            <a:off x="8563186" y="4923959"/>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a:t>X</a:t>
            </a:r>
            <a:endParaRPr lang="en-US" altLang="zh-CN" sz="1600"/>
          </a:p>
        </p:txBody>
      </p:sp>
      <p:sp>
        <p:nvSpPr>
          <p:cNvPr id="158729" name="Text Box 17">
            <a:extLst>
              <a:ext uri="{FF2B5EF4-FFF2-40B4-BE49-F238E27FC236}">
                <a16:creationId xmlns:a16="http://schemas.microsoft.com/office/drawing/2014/main" id="{BAB651A2-9B9D-4EB5-BF4E-6CFA171AEFCA}"/>
              </a:ext>
            </a:extLst>
          </p:cNvPr>
          <p:cNvSpPr txBox="1">
            <a:spLocks noChangeArrowheads="1"/>
          </p:cNvSpPr>
          <p:nvPr/>
        </p:nvSpPr>
        <p:spPr bwMode="auto">
          <a:xfrm>
            <a:off x="9068011" y="4923959"/>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a:t>X</a:t>
            </a:r>
            <a:endParaRPr lang="en-US" altLang="zh-CN" sz="1600"/>
          </a:p>
        </p:txBody>
      </p:sp>
      <p:sp>
        <p:nvSpPr>
          <p:cNvPr id="2" name="标题 1">
            <a:extLst>
              <a:ext uri="{FF2B5EF4-FFF2-40B4-BE49-F238E27FC236}">
                <a16:creationId xmlns:a16="http://schemas.microsoft.com/office/drawing/2014/main" id="{3EE8C859-8780-44D4-99E5-916F3D68D058}"/>
              </a:ext>
            </a:extLst>
          </p:cNvPr>
          <p:cNvSpPr>
            <a:spLocks noGrp="1"/>
          </p:cNvSpPr>
          <p:nvPr>
            <p:ph type="title"/>
          </p:nvPr>
        </p:nvSpPr>
        <p:spPr/>
        <p:txBody>
          <a:bodyPr/>
          <a:lstStyle/>
          <a:p>
            <a:r>
              <a:rPr lang="en-US" altLang="zh-CN" dirty="0"/>
              <a:t>2.5.2</a:t>
            </a:r>
            <a:r>
              <a:rPr lang="zh-CN" altLang="en-US" dirty="0"/>
              <a:t>、线程的基本概念</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2C343C4-9FE4-4F90-9C3B-8F10700F7386}"/>
              </a:ext>
            </a:extLst>
          </p:cNvPr>
          <p:cNvSpPr>
            <a:spLocks noGrp="1"/>
          </p:cNvSpPr>
          <p:nvPr>
            <p:ph type="title"/>
          </p:nvPr>
        </p:nvSpPr>
        <p:spPr/>
        <p:txBody>
          <a:bodyPr/>
          <a:lstStyle/>
          <a:p>
            <a:r>
              <a:rPr lang="en-US" altLang="zh-CN"/>
              <a:t>2.5.2</a:t>
            </a:r>
            <a:r>
              <a:rPr lang="zh-CN" altLang="en-US"/>
              <a:t>、线程的基本概念</a:t>
            </a:r>
            <a:endParaRPr lang="zh-CN" altLang="en-US" dirty="0"/>
          </a:p>
        </p:txBody>
      </p:sp>
      <p:sp>
        <p:nvSpPr>
          <p:cNvPr id="2" name="内容占位符 1">
            <a:extLst>
              <a:ext uri="{FF2B5EF4-FFF2-40B4-BE49-F238E27FC236}">
                <a16:creationId xmlns:a16="http://schemas.microsoft.com/office/drawing/2014/main" id="{2BB747E6-B55A-4D4C-8482-18D44E789CE6}"/>
              </a:ext>
            </a:extLst>
          </p:cNvPr>
          <p:cNvSpPr>
            <a:spLocks noGrp="1"/>
          </p:cNvSpPr>
          <p:nvPr>
            <p:ph idx="1"/>
          </p:nvPr>
        </p:nvSpPr>
        <p:spPr/>
        <p:txBody>
          <a:bodyPr>
            <a:normAutofit/>
          </a:bodyPr>
          <a:lstStyle/>
          <a:p>
            <a:r>
              <a:rPr lang="zh-CN" altLang="en-US" dirty="0"/>
              <a:t>线程的优点：减小并发执行的时间和空间开销（线程的创建、退出和调度），因此容许在系统中建立更多的线程来提高并发程度。</a:t>
            </a:r>
          </a:p>
          <a:p>
            <a:pPr lvl="1"/>
            <a:r>
              <a:rPr lang="zh-CN" altLang="en-US" dirty="0"/>
              <a:t>  线程的创建时间比进程短；</a:t>
            </a:r>
          </a:p>
          <a:p>
            <a:pPr lvl="1"/>
            <a:r>
              <a:rPr lang="zh-CN" altLang="en-US" dirty="0"/>
              <a:t>  线程的终止时间比进程短；</a:t>
            </a:r>
          </a:p>
          <a:p>
            <a:pPr lvl="1"/>
            <a:r>
              <a:rPr lang="zh-CN" altLang="en-US" dirty="0"/>
              <a:t>  同进程内的线程切换时间比进程短；</a:t>
            </a:r>
          </a:p>
          <a:p>
            <a:pPr lvl="1"/>
            <a:r>
              <a:rPr lang="zh-CN" altLang="en-US" dirty="0"/>
              <a:t>  由于同进程内线程间共享内存和文件资源，可直接进行不通过内核的通信；</a:t>
            </a:r>
            <a:endParaRPr lang="en-US" altLang="zh-CN" dirty="0"/>
          </a:p>
        </p:txBody>
      </p:sp>
    </p:spTree>
    <p:extLst>
      <p:ext uri="{BB962C8B-B14F-4D97-AF65-F5344CB8AC3E}">
        <p14:creationId xmlns:p14="http://schemas.microsoft.com/office/powerpoint/2010/main" val="40608837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2C343C4-9FE4-4F90-9C3B-8F10700F7386}"/>
              </a:ext>
            </a:extLst>
          </p:cNvPr>
          <p:cNvSpPr>
            <a:spLocks noGrp="1"/>
          </p:cNvSpPr>
          <p:nvPr>
            <p:ph type="title"/>
          </p:nvPr>
        </p:nvSpPr>
        <p:spPr/>
        <p:txBody>
          <a:bodyPr/>
          <a:lstStyle/>
          <a:p>
            <a:r>
              <a:rPr lang="en-US" altLang="zh-CN"/>
              <a:t>2.5.2</a:t>
            </a:r>
            <a:r>
              <a:rPr lang="zh-CN" altLang="en-US"/>
              <a:t>、线程的基本概念</a:t>
            </a:r>
            <a:endParaRPr lang="zh-CN" altLang="en-US" dirty="0"/>
          </a:p>
        </p:txBody>
      </p:sp>
      <p:sp>
        <p:nvSpPr>
          <p:cNvPr id="2" name="内容占位符 1">
            <a:extLst>
              <a:ext uri="{FF2B5EF4-FFF2-40B4-BE49-F238E27FC236}">
                <a16:creationId xmlns:a16="http://schemas.microsoft.com/office/drawing/2014/main" id="{2BB747E6-B55A-4D4C-8482-18D44E789CE6}"/>
              </a:ext>
            </a:extLst>
          </p:cNvPr>
          <p:cNvSpPr>
            <a:spLocks noGrp="1"/>
          </p:cNvSpPr>
          <p:nvPr>
            <p:ph idx="1"/>
          </p:nvPr>
        </p:nvSpPr>
        <p:spPr/>
        <p:txBody>
          <a:bodyPr>
            <a:normAutofit/>
          </a:bodyPr>
          <a:lstStyle/>
          <a:p>
            <a:r>
              <a:rPr lang="zh-CN" altLang="en-US" dirty="0"/>
              <a:t>线程和进程：</a:t>
            </a:r>
          </a:p>
          <a:p>
            <a:pPr lvl="1"/>
            <a:r>
              <a:rPr lang="zh-CN" altLang="en-US" dirty="0"/>
              <a:t>单进程、单线程</a:t>
            </a:r>
          </a:p>
          <a:p>
            <a:pPr lvl="1"/>
            <a:r>
              <a:rPr lang="zh-CN" altLang="en-US" dirty="0"/>
              <a:t>单进程、多线程</a:t>
            </a:r>
          </a:p>
          <a:p>
            <a:pPr lvl="1"/>
            <a:r>
              <a:rPr lang="zh-CN" altLang="en-US" dirty="0"/>
              <a:t>多进程、一个进程一个线程</a:t>
            </a:r>
          </a:p>
          <a:p>
            <a:pPr lvl="1"/>
            <a:r>
              <a:rPr lang="zh-CN" altLang="en-US" dirty="0"/>
              <a:t>多进程、一个进程多个线程</a:t>
            </a:r>
          </a:p>
          <a:p>
            <a:endParaRPr lang="zh-CN" altLang="en-US" dirty="0"/>
          </a:p>
        </p:txBody>
      </p:sp>
    </p:spTree>
    <p:extLst>
      <p:ext uri="{BB962C8B-B14F-4D97-AF65-F5344CB8AC3E}">
        <p14:creationId xmlns:p14="http://schemas.microsoft.com/office/powerpoint/2010/main" val="24552547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141D74-29DA-4D2F-9B75-816E84F67DEE}"/>
              </a:ext>
            </a:extLst>
          </p:cNvPr>
          <p:cNvSpPr>
            <a:spLocks noGrp="1"/>
          </p:cNvSpPr>
          <p:nvPr>
            <p:ph type="title"/>
          </p:nvPr>
        </p:nvSpPr>
        <p:spPr/>
        <p:txBody>
          <a:bodyPr/>
          <a:lstStyle/>
          <a:p>
            <a:r>
              <a:rPr lang="en-US" altLang="zh-CN" dirty="0"/>
              <a:t>2.5.2</a:t>
            </a:r>
            <a:r>
              <a:rPr lang="zh-CN" altLang="en-US" dirty="0"/>
              <a:t>、线程的基本概念</a:t>
            </a:r>
          </a:p>
        </p:txBody>
      </p:sp>
      <p:sp>
        <p:nvSpPr>
          <p:cNvPr id="2" name="内容占位符 1">
            <a:extLst>
              <a:ext uri="{FF2B5EF4-FFF2-40B4-BE49-F238E27FC236}">
                <a16:creationId xmlns:a16="http://schemas.microsoft.com/office/drawing/2014/main" id="{1FC12EC0-848D-47F2-A4EF-91E0AFF279E0}"/>
              </a:ext>
            </a:extLst>
          </p:cNvPr>
          <p:cNvSpPr>
            <a:spLocks noGrp="1"/>
          </p:cNvSpPr>
          <p:nvPr>
            <p:ph idx="1"/>
          </p:nvPr>
        </p:nvSpPr>
        <p:spPr>
          <a:xfrm>
            <a:off x="838200" y="1671782"/>
            <a:ext cx="3640347" cy="4505181"/>
          </a:xfrm>
        </p:spPr>
        <p:txBody>
          <a:bodyPr/>
          <a:lstStyle/>
          <a:p>
            <a:r>
              <a:rPr lang="zh-CN" altLang="en-US" dirty="0"/>
              <a:t>线程控制块：</a:t>
            </a:r>
          </a:p>
          <a:p>
            <a:pPr lvl="1"/>
            <a:r>
              <a:rPr lang="zh-CN" altLang="en-US" dirty="0"/>
              <a:t>包含了寄存器映像，线程优先数和线程状态信息。</a:t>
            </a:r>
          </a:p>
          <a:p>
            <a:endParaRPr lang="zh-CN" altLang="en-US" dirty="0"/>
          </a:p>
        </p:txBody>
      </p:sp>
      <p:sp>
        <p:nvSpPr>
          <p:cNvPr id="5" name="Rectangle 2">
            <a:extLst>
              <a:ext uri="{FF2B5EF4-FFF2-40B4-BE49-F238E27FC236}">
                <a16:creationId xmlns:a16="http://schemas.microsoft.com/office/drawing/2014/main" id="{76468718-5F6D-4EA9-8FBD-F2E2D931393B}"/>
              </a:ext>
            </a:extLst>
          </p:cNvPr>
          <p:cNvSpPr>
            <a:spLocks noChangeArrowheads="1"/>
          </p:cNvSpPr>
          <p:nvPr/>
        </p:nvSpPr>
        <p:spPr bwMode="auto">
          <a:xfrm>
            <a:off x="4707147" y="1457068"/>
            <a:ext cx="5791200" cy="450897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endParaRPr kumimoji="1" lang="zh-CN" altLang="zh-CN" sz="2400" b="1">
              <a:solidFill>
                <a:srgbClr val="000000"/>
              </a:solidFill>
              <a:latin typeface="Times New Roman" panose="02020603050405020304" pitchFamily="18" charset="0"/>
            </a:endParaRPr>
          </a:p>
        </p:txBody>
      </p:sp>
      <p:sp>
        <p:nvSpPr>
          <p:cNvPr id="6" name="Rectangle 3">
            <a:extLst>
              <a:ext uri="{FF2B5EF4-FFF2-40B4-BE49-F238E27FC236}">
                <a16:creationId xmlns:a16="http://schemas.microsoft.com/office/drawing/2014/main" id="{4E6E4063-84FF-4C02-8FAA-47CDC0B1AA42}"/>
              </a:ext>
            </a:extLst>
          </p:cNvPr>
          <p:cNvSpPr>
            <a:spLocks noChangeArrowheads="1"/>
          </p:cNvSpPr>
          <p:nvPr/>
        </p:nvSpPr>
        <p:spPr bwMode="auto">
          <a:xfrm>
            <a:off x="5088147" y="2709656"/>
            <a:ext cx="3352800" cy="1143000"/>
          </a:xfrm>
          <a:prstGeom prst="rect">
            <a:avLst/>
          </a:prstGeom>
          <a:solidFill>
            <a:srgbClr val="FFFF99"/>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P C B</a:t>
            </a:r>
          </a:p>
        </p:txBody>
      </p:sp>
      <p:sp>
        <p:nvSpPr>
          <p:cNvPr id="7" name="Rectangle 4">
            <a:extLst>
              <a:ext uri="{FF2B5EF4-FFF2-40B4-BE49-F238E27FC236}">
                <a16:creationId xmlns:a16="http://schemas.microsoft.com/office/drawing/2014/main" id="{D65B83FC-E99A-4F29-ACFF-EA518E2FC32D}"/>
              </a:ext>
            </a:extLst>
          </p:cNvPr>
          <p:cNvSpPr>
            <a:spLocks noChangeArrowheads="1"/>
          </p:cNvSpPr>
          <p:nvPr/>
        </p:nvSpPr>
        <p:spPr bwMode="auto">
          <a:xfrm>
            <a:off x="8974347" y="2709656"/>
            <a:ext cx="914400" cy="1371600"/>
          </a:xfrm>
          <a:prstGeom prst="rect">
            <a:avLst/>
          </a:prstGeom>
          <a:solidFill>
            <a:srgbClr val="FFFF99"/>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a:t>
            </a:r>
          </a:p>
          <a:p>
            <a:pPr algn="ctr"/>
            <a:r>
              <a:rPr kumimoji="1" lang="zh-CN" altLang="en-US" sz="2400" b="1">
                <a:solidFill>
                  <a:srgbClr val="000000"/>
                </a:solidFill>
                <a:latin typeface="Times New Roman" panose="02020603050405020304" pitchFamily="18" charset="0"/>
              </a:rPr>
              <a:t>户</a:t>
            </a:r>
          </a:p>
          <a:p>
            <a:pPr algn="ctr"/>
            <a:r>
              <a:rPr kumimoji="1" lang="zh-CN" altLang="en-US" sz="2400" b="1">
                <a:solidFill>
                  <a:srgbClr val="000000"/>
                </a:solidFill>
                <a:latin typeface="Times New Roman" panose="02020603050405020304" pitchFamily="18" charset="0"/>
              </a:rPr>
              <a:t>栈</a:t>
            </a:r>
          </a:p>
        </p:txBody>
      </p:sp>
      <p:sp>
        <p:nvSpPr>
          <p:cNvPr id="8" name="Text Box 5">
            <a:extLst>
              <a:ext uri="{FF2B5EF4-FFF2-40B4-BE49-F238E27FC236}">
                <a16:creationId xmlns:a16="http://schemas.microsoft.com/office/drawing/2014/main" id="{0A0F1A6E-ACC0-4FE7-8E75-ACEB0C943D26}"/>
              </a:ext>
            </a:extLst>
          </p:cNvPr>
          <p:cNvSpPr txBox="1">
            <a:spLocks noChangeArrowheads="1"/>
          </p:cNvSpPr>
          <p:nvPr/>
        </p:nvSpPr>
        <p:spPr bwMode="auto">
          <a:xfrm>
            <a:off x="6078747" y="1642856"/>
            <a:ext cx="30480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000000"/>
                </a:solidFill>
                <a:latin typeface="Times New Roman" panose="02020603050405020304" pitchFamily="18" charset="0"/>
              </a:rPr>
              <a:t>单线程进程模型</a:t>
            </a:r>
          </a:p>
        </p:txBody>
      </p:sp>
      <p:sp>
        <p:nvSpPr>
          <p:cNvPr id="9" name="Rectangle 6">
            <a:extLst>
              <a:ext uri="{FF2B5EF4-FFF2-40B4-BE49-F238E27FC236}">
                <a16:creationId xmlns:a16="http://schemas.microsoft.com/office/drawing/2014/main" id="{E3AA058B-237A-4444-8436-0DC612AAFDA2}"/>
              </a:ext>
            </a:extLst>
          </p:cNvPr>
          <p:cNvSpPr>
            <a:spLocks noChangeArrowheads="1"/>
          </p:cNvSpPr>
          <p:nvPr/>
        </p:nvSpPr>
        <p:spPr bwMode="auto">
          <a:xfrm>
            <a:off x="5088147" y="4690856"/>
            <a:ext cx="3352800" cy="1066800"/>
          </a:xfrm>
          <a:prstGeom prst="rect">
            <a:avLst/>
          </a:prstGeom>
          <a:solidFill>
            <a:srgbClr val="FFFF99"/>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用户地址空间</a:t>
            </a:r>
          </a:p>
        </p:txBody>
      </p:sp>
      <p:sp>
        <p:nvSpPr>
          <p:cNvPr id="10" name="Rectangle 7">
            <a:extLst>
              <a:ext uri="{FF2B5EF4-FFF2-40B4-BE49-F238E27FC236}">
                <a16:creationId xmlns:a16="http://schemas.microsoft.com/office/drawing/2014/main" id="{EE10F187-7792-40B9-8005-B699BD8B6AA1}"/>
              </a:ext>
            </a:extLst>
          </p:cNvPr>
          <p:cNvSpPr>
            <a:spLocks noChangeArrowheads="1"/>
          </p:cNvSpPr>
          <p:nvPr/>
        </p:nvSpPr>
        <p:spPr bwMode="auto">
          <a:xfrm>
            <a:off x="8974347" y="4386056"/>
            <a:ext cx="914400" cy="1371600"/>
          </a:xfrm>
          <a:prstGeom prst="rect">
            <a:avLst/>
          </a:prstGeom>
          <a:solidFill>
            <a:srgbClr val="FFFF99"/>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核</a:t>
            </a:r>
          </a:p>
          <a:p>
            <a:pPr algn="ctr"/>
            <a:r>
              <a:rPr kumimoji="1" lang="zh-CN" altLang="en-US" sz="2400" b="1">
                <a:solidFill>
                  <a:srgbClr val="000000"/>
                </a:solidFill>
                <a:latin typeface="Times New Roman" panose="02020603050405020304" pitchFamily="18" charset="0"/>
              </a:rPr>
              <a:t>心</a:t>
            </a:r>
          </a:p>
          <a:p>
            <a:pPr algn="ctr"/>
            <a:r>
              <a:rPr kumimoji="1" lang="zh-CN" altLang="en-US" sz="2400" b="1">
                <a:solidFill>
                  <a:srgbClr val="000000"/>
                </a:solidFill>
                <a:latin typeface="Times New Roman" panose="02020603050405020304" pitchFamily="18" charset="0"/>
              </a:rPr>
              <a:t>栈</a:t>
            </a:r>
          </a:p>
        </p:txBody>
      </p:sp>
    </p:spTree>
    <p:extLst>
      <p:ext uri="{BB962C8B-B14F-4D97-AF65-F5344CB8AC3E}">
        <p14:creationId xmlns:p14="http://schemas.microsoft.com/office/powerpoint/2010/main" val="22777560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a:extLst>
              <a:ext uri="{FF2B5EF4-FFF2-40B4-BE49-F238E27FC236}">
                <a16:creationId xmlns:a16="http://schemas.microsoft.com/office/drawing/2014/main" id="{07C435EB-8270-4B90-BEE9-00E80CF50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7" t="11810" r="2359" b="11565"/>
          <a:stretch>
            <a:fillRect/>
          </a:stretch>
        </p:blipFill>
        <p:spPr bwMode="auto">
          <a:xfrm>
            <a:off x="1865531" y="1564322"/>
            <a:ext cx="8175190" cy="487415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9748" name="Text Box 4">
            <a:extLst>
              <a:ext uri="{FF2B5EF4-FFF2-40B4-BE49-F238E27FC236}">
                <a16:creationId xmlns:a16="http://schemas.microsoft.com/office/drawing/2014/main" id="{8AC41F71-5686-4F81-B7BE-34731D2864FB}"/>
              </a:ext>
            </a:extLst>
          </p:cNvPr>
          <p:cNvSpPr txBox="1">
            <a:spLocks noChangeArrowheads="1"/>
          </p:cNvSpPr>
          <p:nvPr/>
        </p:nvSpPr>
        <p:spPr bwMode="auto">
          <a:xfrm>
            <a:off x="5788644" y="1206050"/>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dirty="0">
                <a:solidFill>
                  <a:srgbClr val="C00000"/>
                </a:solidFill>
                <a:latin typeface="方正粗黑宋简体" panose="02000000000000000000" pitchFamily="2" charset="-122"/>
                <a:ea typeface="方正粗黑宋简体" panose="02000000000000000000" pitchFamily="2" charset="-122"/>
              </a:rPr>
              <a:t>执行流程</a:t>
            </a:r>
            <a:r>
              <a:rPr lang="en-US" altLang="zh-CN" sz="1600" dirty="0">
                <a:solidFill>
                  <a:srgbClr val="C00000"/>
                </a:solidFill>
                <a:latin typeface="方正粗黑宋简体" panose="02000000000000000000" pitchFamily="2" charset="-122"/>
                <a:ea typeface="方正粗黑宋简体" panose="02000000000000000000" pitchFamily="2" charset="-122"/>
              </a:rPr>
              <a:t>1</a:t>
            </a:r>
          </a:p>
        </p:txBody>
      </p:sp>
      <p:sp>
        <p:nvSpPr>
          <p:cNvPr id="159749" name="Text Box 5">
            <a:extLst>
              <a:ext uri="{FF2B5EF4-FFF2-40B4-BE49-F238E27FC236}">
                <a16:creationId xmlns:a16="http://schemas.microsoft.com/office/drawing/2014/main" id="{882B848B-45D3-4BA9-A9F3-55C5E0E27E49}"/>
              </a:ext>
            </a:extLst>
          </p:cNvPr>
          <p:cNvSpPr txBox="1">
            <a:spLocks noChangeArrowheads="1"/>
          </p:cNvSpPr>
          <p:nvPr/>
        </p:nvSpPr>
        <p:spPr bwMode="auto">
          <a:xfrm>
            <a:off x="6916326" y="1206050"/>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dirty="0">
                <a:solidFill>
                  <a:srgbClr val="C00000"/>
                </a:solidFill>
                <a:latin typeface="方正粗黑宋简体" panose="02000000000000000000" pitchFamily="2" charset="-122"/>
                <a:ea typeface="方正粗黑宋简体" panose="02000000000000000000" pitchFamily="2" charset="-122"/>
              </a:rPr>
              <a:t>执行流程</a:t>
            </a:r>
            <a:r>
              <a:rPr lang="en-US" altLang="zh-CN" sz="1600" dirty="0">
                <a:solidFill>
                  <a:srgbClr val="C00000"/>
                </a:solidFill>
                <a:latin typeface="方正粗黑宋简体" panose="02000000000000000000" pitchFamily="2" charset="-122"/>
                <a:ea typeface="方正粗黑宋简体" panose="02000000000000000000" pitchFamily="2" charset="-122"/>
              </a:rPr>
              <a:t>2</a:t>
            </a:r>
          </a:p>
        </p:txBody>
      </p:sp>
      <p:sp>
        <p:nvSpPr>
          <p:cNvPr id="159750" name="Text Box 6">
            <a:extLst>
              <a:ext uri="{FF2B5EF4-FFF2-40B4-BE49-F238E27FC236}">
                <a16:creationId xmlns:a16="http://schemas.microsoft.com/office/drawing/2014/main" id="{F62B312B-9694-401D-984F-EBE144A9E9F5}"/>
              </a:ext>
            </a:extLst>
          </p:cNvPr>
          <p:cNvSpPr txBox="1">
            <a:spLocks noChangeArrowheads="1"/>
          </p:cNvSpPr>
          <p:nvPr/>
        </p:nvSpPr>
        <p:spPr bwMode="auto">
          <a:xfrm>
            <a:off x="8044008" y="1206050"/>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1600" dirty="0">
                <a:solidFill>
                  <a:srgbClr val="C00000"/>
                </a:solidFill>
                <a:latin typeface="方正粗黑宋简体" panose="02000000000000000000" pitchFamily="2" charset="-122"/>
                <a:ea typeface="方正粗黑宋简体" panose="02000000000000000000" pitchFamily="2" charset="-122"/>
              </a:rPr>
              <a:t>执行流程</a:t>
            </a:r>
            <a:r>
              <a:rPr lang="en-US" altLang="zh-CN" sz="1600" dirty="0">
                <a:solidFill>
                  <a:srgbClr val="C00000"/>
                </a:solidFill>
                <a:latin typeface="方正粗黑宋简体" panose="02000000000000000000" pitchFamily="2" charset="-122"/>
                <a:ea typeface="方正粗黑宋简体" panose="02000000000000000000" pitchFamily="2" charset="-122"/>
              </a:rPr>
              <a:t>3</a:t>
            </a:r>
          </a:p>
        </p:txBody>
      </p:sp>
      <p:sp>
        <p:nvSpPr>
          <p:cNvPr id="2" name="标题 1">
            <a:extLst>
              <a:ext uri="{FF2B5EF4-FFF2-40B4-BE49-F238E27FC236}">
                <a16:creationId xmlns:a16="http://schemas.microsoft.com/office/drawing/2014/main" id="{0ADF9AD9-B0CD-4A3B-B1F5-6D4E8D46468E}"/>
              </a:ext>
            </a:extLst>
          </p:cNvPr>
          <p:cNvSpPr>
            <a:spLocks noGrp="1"/>
          </p:cNvSpPr>
          <p:nvPr>
            <p:ph type="title"/>
          </p:nvPr>
        </p:nvSpPr>
        <p:spPr/>
        <p:txBody>
          <a:bodyPr/>
          <a:lstStyle/>
          <a:p>
            <a:r>
              <a:rPr lang="en-US" altLang="zh-CN" dirty="0"/>
              <a:t>2.5.2 </a:t>
            </a:r>
            <a:r>
              <a:rPr lang="zh-CN" altLang="en-US" dirty="0"/>
              <a:t>、线程的基本概念</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4">
            <a:extLst>
              <a:ext uri="{FF2B5EF4-FFF2-40B4-BE49-F238E27FC236}">
                <a16:creationId xmlns:a16="http://schemas.microsoft.com/office/drawing/2014/main" id="{849FCCD9-42CA-4201-A6E8-A626765E2DBA}"/>
              </a:ext>
            </a:extLst>
          </p:cNvPr>
          <p:cNvSpPr>
            <a:spLocks noGrp="1" noChangeArrowheads="1"/>
          </p:cNvSpPr>
          <p:nvPr>
            <p:ph type="title"/>
          </p:nvPr>
        </p:nvSpPr>
        <p:spPr/>
        <p:txBody>
          <a:bodyPr/>
          <a:lstStyle/>
          <a:p>
            <a:r>
              <a:rPr lang="en-US" altLang="zh-CN" dirty="0"/>
              <a:t>2.5.2</a:t>
            </a:r>
            <a:r>
              <a:rPr lang="zh-CN" altLang="en-US" dirty="0"/>
              <a:t>、线程的基本概念</a:t>
            </a:r>
          </a:p>
        </p:txBody>
      </p:sp>
      <p:sp>
        <p:nvSpPr>
          <p:cNvPr id="160770" name="Rectangle 3">
            <a:extLst>
              <a:ext uri="{FF2B5EF4-FFF2-40B4-BE49-F238E27FC236}">
                <a16:creationId xmlns:a16="http://schemas.microsoft.com/office/drawing/2014/main" id="{1D009DA8-3C1D-476E-B313-FB7A08F5B0F0}"/>
              </a:ext>
            </a:extLst>
          </p:cNvPr>
          <p:cNvSpPr>
            <a:spLocks noGrp="1" noChangeArrowheads="1"/>
          </p:cNvSpPr>
          <p:nvPr>
            <p:ph idx="1"/>
          </p:nvPr>
        </p:nvSpPr>
        <p:spPr/>
        <p:txBody>
          <a:bodyPr>
            <a:normAutofit fontScale="77500" lnSpcReduction="20000"/>
          </a:bodyPr>
          <a:lstStyle/>
          <a:p>
            <a:r>
              <a:rPr lang="zh-CN" altLang="en-US" dirty="0"/>
              <a:t>线程与进程的比较 </a:t>
            </a:r>
          </a:p>
          <a:p>
            <a:pPr lvl="1"/>
            <a:r>
              <a:rPr lang="zh-CN" altLang="en-US" b="1" dirty="0">
                <a:solidFill>
                  <a:srgbClr val="C00000"/>
                </a:solidFill>
              </a:rPr>
              <a:t>资源</a:t>
            </a:r>
          </a:p>
          <a:p>
            <a:pPr lvl="2"/>
            <a:r>
              <a:rPr lang="zh-CN" altLang="en-US" dirty="0"/>
              <a:t>在支持多线程的系统中，进程是资源分配的单位（如存储器、打开文件等，不含处理机）。</a:t>
            </a:r>
          </a:p>
          <a:p>
            <a:pPr lvl="2"/>
            <a:r>
              <a:rPr lang="zh-CN" altLang="en-US" dirty="0"/>
              <a:t>线程是处理机调度单位，但不是资源的分配单位。其只拥有必不可少的资源，如：线程状态、寄存器上下文和栈</a:t>
            </a:r>
          </a:p>
          <a:p>
            <a:pPr lvl="2"/>
            <a:r>
              <a:rPr lang="zh-CN" altLang="en-US" dirty="0"/>
              <a:t>进程间的地址空间和其他资源相互独立，同一进程的各线程间共享进程的内存和所有资源。</a:t>
            </a:r>
          </a:p>
          <a:p>
            <a:pPr lvl="1"/>
            <a:r>
              <a:rPr lang="zh-CN" altLang="en-US" b="1" dirty="0">
                <a:solidFill>
                  <a:srgbClr val="C00000"/>
                </a:solidFill>
              </a:rPr>
              <a:t>线程减少了并发执行的时间和空间开销（线程的创建、终止和调度），因此容许在系统中建立更多的线程来提高并发程度</a:t>
            </a:r>
            <a:r>
              <a:rPr lang="zh-CN" altLang="en-US" dirty="0"/>
              <a:t>。</a:t>
            </a:r>
          </a:p>
          <a:p>
            <a:pPr lvl="1"/>
            <a:r>
              <a:rPr lang="zh-CN" altLang="en-US" b="1" dirty="0">
                <a:solidFill>
                  <a:srgbClr val="C00000"/>
                </a:solidFill>
              </a:rPr>
              <a:t>进程间通信复杂</a:t>
            </a:r>
            <a:r>
              <a:rPr lang="zh-CN" altLang="en-US" dirty="0"/>
              <a:t>。线程间可以直接读写进程数据段（如全局变量）来进行通信，但需要进程同步和互斥手段的辅助，以保证数据的一致性。</a:t>
            </a:r>
          </a:p>
          <a:p>
            <a:pPr lvl="1"/>
            <a:r>
              <a:rPr lang="zh-CN" altLang="en-US" b="1" dirty="0">
                <a:solidFill>
                  <a:srgbClr val="C00000"/>
                </a:solidFill>
              </a:rPr>
              <a:t>线程同样具有就绪、阻塞和执行三种基本状态</a:t>
            </a:r>
            <a:r>
              <a:rPr lang="zh-CN" altLang="en-US" dirty="0">
                <a:solidFill>
                  <a:srgbClr val="C00000"/>
                </a:solidFill>
              </a:rPr>
              <a:t>。</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A3EBED7-466C-4846-B47B-F33FEAF6D36F}"/>
              </a:ext>
            </a:extLst>
          </p:cNvPr>
          <p:cNvSpPr>
            <a:spLocks noGrp="1"/>
          </p:cNvSpPr>
          <p:nvPr>
            <p:ph type="title"/>
          </p:nvPr>
        </p:nvSpPr>
        <p:spPr/>
        <p:txBody>
          <a:bodyPr/>
          <a:lstStyle/>
          <a:p>
            <a:r>
              <a:rPr lang="en-US" altLang="zh-CN" dirty="0"/>
              <a:t>2.5.2</a:t>
            </a:r>
            <a:r>
              <a:rPr lang="zh-CN" altLang="en-US" dirty="0"/>
              <a:t>、线程的基本概念</a:t>
            </a:r>
          </a:p>
        </p:txBody>
      </p:sp>
      <p:graphicFrame>
        <p:nvGraphicFramePr>
          <p:cNvPr id="5" name="Object 2">
            <a:extLst>
              <a:ext uri="{FF2B5EF4-FFF2-40B4-BE49-F238E27FC236}">
                <a16:creationId xmlns:a16="http://schemas.microsoft.com/office/drawing/2014/main" id="{06D70346-910A-4648-BBDC-B2C070AF1606}"/>
              </a:ext>
            </a:extLst>
          </p:cNvPr>
          <p:cNvGraphicFramePr>
            <a:graphicFrameLocks noChangeAspect="1"/>
          </p:cNvGraphicFramePr>
          <p:nvPr>
            <p:extLst/>
          </p:nvPr>
        </p:nvGraphicFramePr>
        <p:xfrm>
          <a:off x="1595582" y="1424953"/>
          <a:ext cx="8686800" cy="4595813"/>
        </p:xfrm>
        <a:graphic>
          <a:graphicData uri="http://schemas.openxmlformats.org/presentationml/2006/ole">
            <mc:AlternateContent xmlns:mc="http://schemas.openxmlformats.org/markup-compatibility/2006">
              <mc:Choice xmlns:v="urn:schemas-microsoft-com:vml" Requires="v">
                <p:oleObj spid="_x0000_s1084" name="VISIO" r:id="rId3" imgW="6311520" imgH="3339720" progId="Visio.Drawing.6">
                  <p:embed/>
                </p:oleObj>
              </mc:Choice>
              <mc:Fallback>
                <p:oleObj name="VISIO" r:id="rId3" imgW="6311520" imgH="3339720" progId="Visio.Drawing.6">
                  <p:embed/>
                  <p:pic>
                    <p:nvPicPr>
                      <p:cNvPr id="5" name="Object 2">
                        <a:extLst>
                          <a:ext uri="{FF2B5EF4-FFF2-40B4-BE49-F238E27FC236}">
                            <a16:creationId xmlns:a16="http://schemas.microsoft.com/office/drawing/2014/main" id="{06D70346-910A-4648-BBDC-B2C070AF1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82" y="1424953"/>
                        <a:ext cx="8686800"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3">
            <a:extLst>
              <a:ext uri="{FF2B5EF4-FFF2-40B4-BE49-F238E27FC236}">
                <a16:creationId xmlns:a16="http://schemas.microsoft.com/office/drawing/2014/main" id="{68AFAF13-B7C8-4726-AFC1-30677C82855F}"/>
              </a:ext>
            </a:extLst>
          </p:cNvPr>
          <p:cNvSpPr txBox="1">
            <a:spLocks noChangeArrowheads="1"/>
          </p:cNvSpPr>
          <p:nvPr/>
        </p:nvSpPr>
        <p:spPr bwMode="auto">
          <a:xfrm>
            <a:off x="1642418" y="550917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Times New Roman" panose="02020603050405020304" pitchFamily="18" charset="0"/>
              </a:rPr>
              <a:t>线程切换和进程切换</a:t>
            </a:r>
          </a:p>
        </p:txBody>
      </p:sp>
    </p:spTree>
    <p:extLst>
      <p:ext uri="{BB962C8B-B14F-4D97-AF65-F5344CB8AC3E}">
        <p14:creationId xmlns:p14="http://schemas.microsoft.com/office/powerpoint/2010/main" val="21993131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6CBE38FD-3AD5-4E8D-AC0C-E7168433024A}"/>
              </a:ext>
            </a:extLst>
          </p:cNvPr>
          <p:cNvSpPr>
            <a:spLocks noGrp="1" noChangeArrowheads="1"/>
          </p:cNvSpPr>
          <p:nvPr>
            <p:ph type="title"/>
          </p:nvPr>
        </p:nvSpPr>
        <p:spPr/>
        <p:txBody>
          <a:bodyPr/>
          <a:lstStyle/>
          <a:p>
            <a:r>
              <a:rPr lang="en-US" altLang="zh-CN"/>
              <a:t>2.5.3</a:t>
            </a:r>
            <a:r>
              <a:rPr lang="zh-CN" altLang="en-US"/>
              <a:t>、用户级线程和内核支持线程 </a:t>
            </a:r>
            <a:endParaRPr lang="zh-CN" altLang="en-US" dirty="0"/>
          </a:p>
        </p:txBody>
      </p:sp>
      <p:sp>
        <p:nvSpPr>
          <p:cNvPr id="161795" name="Rectangle 3">
            <a:extLst>
              <a:ext uri="{FF2B5EF4-FFF2-40B4-BE49-F238E27FC236}">
                <a16:creationId xmlns:a16="http://schemas.microsoft.com/office/drawing/2014/main" id="{9ED7D401-C4DE-4898-AC48-EB4F50768F62}"/>
              </a:ext>
            </a:extLst>
          </p:cNvPr>
          <p:cNvSpPr>
            <a:spLocks noGrp="1" noChangeArrowheads="1"/>
          </p:cNvSpPr>
          <p:nvPr>
            <p:ph idx="1"/>
          </p:nvPr>
        </p:nvSpPr>
        <p:spPr>
          <a:xfrm>
            <a:off x="838200" y="1671782"/>
            <a:ext cx="10515600" cy="4821092"/>
          </a:xfrm>
        </p:spPr>
        <p:txBody>
          <a:bodyPr>
            <a:normAutofit fontScale="70000" lnSpcReduction="20000"/>
          </a:bodyPr>
          <a:lstStyle/>
          <a:p>
            <a:r>
              <a:rPr lang="en-US" altLang="zh-CN" dirty="0"/>
              <a:t>OS</a:t>
            </a:r>
            <a:r>
              <a:rPr lang="zh-CN" altLang="en-US" dirty="0"/>
              <a:t>对线程的支持有两种方法：</a:t>
            </a:r>
          </a:p>
          <a:p>
            <a:r>
              <a:rPr lang="zh-CN" altLang="en-US" dirty="0">
                <a:solidFill>
                  <a:srgbClr val="C00000"/>
                </a:solidFill>
              </a:rPr>
              <a:t>用户级线程</a:t>
            </a:r>
          </a:p>
          <a:p>
            <a:pPr lvl="1"/>
            <a:r>
              <a:rPr lang="zh-CN" altLang="en-US" dirty="0"/>
              <a:t>仅存在于用户空间中。对于线程的创建、撤销和切换，无需内核的支持，内核不了解用户线程的存在。</a:t>
            </a:r>
          </a:p>
          <a:p>
            <a:pPr lvl="1"/>
            <a:r>
              <a:rPr lang="zh-CN" altLang="en-US" dirty="0"/>
              <a:t>应用进程利用线程库函数来控制用户线程。如：数据库系统</a:t>
            </a:r>
            <a:r>
              <a:rPr lang="en-US" altLang="zh-CN" dirty="0" err="1"/>
              <a:t>informix</a:t>
            </a:r>
            <a:r>
              <a:rPr lang="en-US" altLang="zh-CN" dirty="0"/>
              <a:t>，</a:t>
            </a:r>
            <a:r>
              <a:rPr lang="zh-CN" altLang="en-US" dirty="0"/>
              <a:t>图形处理</a:t>
            </a:r>
            <a:r>
              <a:rPr lang="en-US" altLang="zh-CN" dirty="0"/>
              <a:t>Aldus PageMaker。</a:t>
            </a:r>
            <a:r>
              <a:rPr lang="zh-CN" altLang="en-US" dirty="0"/>
              <a:t>调度由应用软件内部进行，通常采用非抢先式和更简单的规则，也无需用户态/核心态切换，所以速度快。</a:t>
            </a:r>
          </a:p>
          <a:p>
            <a:pPr lvl="1"/>
            <a:r>
              <a:rPr lang="zh-CN" altLang="en-US" dirty="0"/>
              <a:t>一个线程发起系统调用而阻塞，则整个进程都要等待。</a:t>
            </a:r>
          </a:p>
          <a:p>
            <a:pPr lvl="1"/>
            <a:r>
              <a:rPr lang="zh-CN" altLang="en-US" dirty="0"/>
              <a:t>时间片分配给进程，进程内有多线程时，则每个线程执行时间相对就少。</a:t>
            </a:r>
          </a:p>
          <a:p>
            <a:pPr lvl="1"/>
            <a:r>
              <a:rPr lang="zh-CN" altLang="en-US" dirty="0"/>
              <a:t>例：</a:t>
            </a:r>
          </a:p>
          <a:p>
            <a:pPr lvl="1"/>
            <a:r>
              <a:rPr lang="en-US" altLang="zh-CN" dirty="0"/>
              <a:t>POSIX </a:t>
            </a:r>
            <a:r>
              <a:rPr lang="en-US" altLang="zh-CN" dirty="0" err="1"/>
              <a:t>Pthreads</a:t>
            </a:r>
            <a:r>
              <a:rPr lang="en-US" altLang="zh-CN" dirty="0"/>
              <a:t>  </a:t>
            </a:r>
          </a:p>
          <a:p>
            <a:pPr lvl="2"/>
            <a:r>
              <a:rPr lang="en-US" altLang="zh-CN" dirty="0"/>
              <a:t>Mach C-threads   </a:t>
            </a:r>
          </a:p>
          <a:p>
            <a:pPr lvl="2"/>
            <a:r>
              <a:rPr lang="en-US" altLang="zh-CN" dirty="0"/>
              <a:t>Solaris threads</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a:t>2.1.3</a:t>
            </a:r>
            <a:r>
              <a:rPr lang="zh-CN" altLang="en-US"/>
              <a:t>、进程的状态与转换</a:t>
            </a:r>
            <a:endParaRPr lang="en-US" altLang="zh-CN" dirty="0"/>
          </a:p>
        </p:txBody>
      </p:sp>
      <p:sp>
        <p:nvSpPr>
          <p:cNvPr id="8" name="内容占位符 7"/>
          <p:cNvSpPr>
            <a:spLocks noGrp="1"/>
          </p:cNvSpPr>
          <p:nvPr>
            <p:ph idx="1"/>
          </p:nvPr>
        </p:nvSpPr>
        <p:spPr/>
        <p:txBody>
          <a:bodyPr>
            <a:normAutofit fontScale="85000" lnSpcReduction="20000"/>
          </a:bodyPr>
          <a:lstStyle/>
          <a:p>
            <a:pPr>
              <a:spcBef>
                <a:spcPts val="600"/>
              </a:spcBef>
            </a:pPr>
            <a:r>
              <a:rPr lang="zh-CN" altLang="en-US" dirty="0"/>
              <a:t>运行状态</a:t>
            </a:r>
            <a:r>
              <a:rPr lang="en-US" altLang="zh-CN" dirty="0"/>
              <a:t>(Running)</a:t>
            </a:r>
            <a:r>
              <a:rPr lang="zh-CN" altLang="en-US" dirty="0"/>
              <a:t>：占用处理机资源；处于此状态的进程的数目小于等于</a:t>
            </a:r>
            <a:r>
              <a:rPr lang="en-US" altLang="zh-CN" dirty="0"/>
              <a:t>CPU</a:t>
            </a:r>
            <a:r>
              <a:rPr lang="zh-CN" altLang="en-US" dirty="0"/>
              <a:t>的数目。</a:t>
            </a:r>
          </a:p>
          <a:p>
            <a:pPr lvl="1">
              <a:spcBef>
                <a:spcPts val="600"/>
              </a:spcBef>
            </a:pPr>
            <a:r>
              <a:rPr lang="zh-CN" altLang="en-US" dirty="0"/>
              <a:t>在没有其他进程可以执行时（如所有进程都在阻塞状态），通常会自动执行系统的</a:t>
            </a:r>
            <a:r>
              <a:rPr lang="en-US" altLang="zh-CN" dirty="0"/>
              <a:t>idle</a:t>
            </a:r>
            <a:r>
              <a:rPr lang="zh-CN" altLang="en-US" dirty="0"/>
              <a:t>进程（相当于空操作）。</a:t>
            </a:r>
          </a:p>
          <a:p>
            <a:pPr>
              <a:spcBef>
                <a:spcPts val="600"/>
              </a:spcBef>
            </a:pPr>
            <a:r>
              <a:rPr lang="zh-CN" altLang="en-US" dirty="0"/>
              <a:t>就绪状态</a:t>
            </a:r>
            <a:r>
              <a:rPr lang="en-US" altLang="zh-CN" dirty="0"/>
              <a:t>(Ready)</a:t>
            </a:r>
          </a:p>
          <a:p>
            <a:pPr lvl="1">
              <a:spcBef>
                <a:spcPts val="600"/>
              </a:spcBef>
            </a:pPr>
            <a:r>
              <a:rPr lang="zh-CN" altLang="en-US" dirty="0"/>
              <a:t>进程已获得除处理机外的所需资源，等待分配处理机资源；只要分配</a:t>
            </a:r>
            <a:r>
              <a:rPr lang="en-US" altLang="zh-CN" dirty="0"/>
              <a:t>CPU</a:t>
            </a:r>
            <a:r>
              <a:rPr lang="zh-CN" altLang="en-US" dirty="0"/>
              <a:t>就可执行。</a:t>
            </a:r>
          </a:p>
          <a:p>
            <a:pPr>
              <a:spcBef>
                <a:spcPts val="600"/>
              </a:spcBef>
            </a:pPr>
            <a:r>
              <a:rPr lang="zh-CN" altLang="en-US" dirty="0"/>
              <a:t>阻塞状态</a:t>
            </a:r>
            <a:r>
              <a:rPr lang="en-US" altLang="zh-CN" dirty="0"/>
              <a:t>(Blocked)</a:t>
            </a:r>
            <a:r>
              <a:rPr lang="zh-CN" altLang="en-US" dirty="0"/>
              <a:t>：封锁态、等待态、睡眠态</a:t>
            </a:r>
          </a:p>
          <a:p>
            <a:pPr lvl="1">
              <a:spcBef>
                <a:spcPts val="600"/>
              </a:spcBef>
            </a:pPr>
            <a:r>
              <a:rPr lang="zh-CN" altLang="en-US" dirty="0"/>
              <a:t>由于进程等待某种条件（如</a:t>
            </a:r>
            <a:r>
              <a:rPr lang="en-US" altLang="zh-CN" dirty="0"/>
              <a:t>I/O</a:t>
            </a:r>
            <a:r>
              <a:rPr lang="zh-CN" altLang="en-US" dirty="0"/>
              <a:t>操作或进程同步），在条件满足之前无法继续执行。该事件发生前即使把处理机分配给该进程，也无法运行。如：等待</a:t>
            </a:r>
            <a:r>
              <a:rPr lang="en-US" altLang="zh-CN" dirty="0"/>
              <a:t>I/O</a:t>
            </a:r>
            <a:r>
              <a:rPr lang="zh-CN" altLang="en-US" dirty="0"/>
              <a:t>操作的完成。</a:t>
            </a:r>
          </a:p>
        </p:txBody>
      </p:sp>
    </p:spTree>
    <p:extLst>
      <p:ext uri="{BB962C8B-B14F-4D97-AF65-F5344CB8AC3E}">
        <p14:creationId xmlns:p14="http://schemas.microsoft.com/office/powerpoint/2010/main" val="51806499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FC3279B-89B0-4000-B7A1-2AD898F534BA}"/>
              </a:ext>
            </a:extLst>
          </p:cNvPr>
          <p:cNvGrpSpPr>
            <a:grpSpLocks/>
          </p:cNvGrpSpPr>
          <p:nvPr/>
        </p:nvGrpSpPr>
        <p:grpSpPr bwMode="auto">
          <a:xfrm>
            <a:off x="1313505" y="1452275"/>
            <a:ext cx="8495290" cy="4966997"/>
            <a:chOff x="0" y="0"/>
            <a:chExt cx="5036" cy="2761"/>
          </a:xfrm>
        </p:grpSpPr>
        <p:pic>
          <p:nvPicPr>
            <p:cNvPr id="162819" name="Picture 4" descr="2-13a">
              <a:extLst>
                <a:ext uri="{FF2B5EF4-FFF2-40B4-BE49-F238E27FC236}">
                  <a16:creationId xmlns:a16="http://schemas.microsoft.com/office/drawing/2014/main" id="{235621AC-E2A9-487A-8944-FCCCCF8A4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 y="0"/>
              <a:ext cx="3431" cy="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Line 5">
              <a:extLst>
                <a:ext uri="{FF2B5EF4-FFF2-40B4-BE49-F238E27FC236}">
                  <a16:creationId xmlns:a16="http://schemas.microsoft.com/office/drawing/2014/main" id="{EC830F23-A18B-4D3C-A052-C2DD9D38C9C1}"/>
                </a:ext>
              </a:extLst>
            </p:cNvPr>
            <p:cNvSpPr>
              <a:spLocks noChangeShapeType="1"/>
            </p:cNvSpPr>
            <p:nvPr/>
          </p:nvSpPr>
          <p:spPr bwMode="auto">
            <a:xfrm>
              <a:off x="3175" y="1953"/>
              <a:ext cx="1402"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2821" name="Text Box 6">
              <a:extLst>
                <a:ext uri="{FF2B5EF4-FFF2-40B4-BE49-F238E27FC236}">
                  <a16:creationId xmlns:a16="http://schemas.microsoft.com/office/drawing/2014/main" id="{F76AC526-4BC1-40CA-B33A-BAA522020481}"/>
                </a:ext>
              </a:extLst>
            </p:cNvPr>
            <p:cNvSpPr txBox="1">
              <a:spLocks noChangeArrowheads="1"/>
            </p:cNvSpPr>
            <p:nvPr/>
          </p:nvSpPr>
          <p:spPr bwMode="auto">
            <a:xfrm>
              <a:off x="4629" y="1779"/>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0000"/>
                  </a:solidFill>
                </a:rPr>
                <a:t>PCB</a:t>
              </a:r>
            </a:p>
          </p:txBody>
        </p:sp>
        <p:sp>
          <p:nvSpPr>
            <p:cNvPr id="162822" name="Line 7">
              <a:extLst>
                <a:ext uri="{FF2B5EF4-FFF2-40B4-BE49-F238E27FC236}">
                  <a16:creationId xmlns:a16="http://schemas.microsoft.com/office/drawing/2014/main" id="{0854D9A7-11EE-44DB-B34D-2282B69A3948}"/>
                </a:ext>
              </a:extLst>
            </p:cNvPr>
            <p:cNvSpPr>
              <a:spLocks noChangeShapeType="1"/>
            </p:cNvSpPr>
            <p:nvPr/>
          </p:nvSpPr>
          <p:spPr bwMode="auto">
            <a:xfrm flipH="1">
              <a:off x="673" y="1377"/>
              <a:ext cx="1773"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2823" name="Text Box 8">
              <a:extLst>
                <a:ext uri="{FF2B5EF4-FFF2-40B4-BE49-F238E27FC236}">
                  <a16:creationId xmlns:a16="http://schemas.microsoft.com/office/drawing/2014/main" id="{086AFBC0-4071-413C-B3C5-002F12971507}"/>
                </a:ext>
              </a:extLst>
            </p:cNvPr>
            <p:cNvSpPr txBox="1">
              <a:spLocks noChangeArrowheads="1"/>
            </p:cNvSpPr>
            <p:nvPr/>
          </p:nvSpPr>
          <p:spPr bwMode="auto">
            <a:xfrm>
              <a:off x="0" y="1212"/>
              <a:ext cx="748"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50000"/>
                </a:spcBef>
                <a:buFontTx/>
                <a:buNone/>
              </a:pPr>
              <a:r>
                <a:rPr lang="zh-CN" altLang="en-US" sz="2400" b="0" dirty="0">
                  <a:solidFill>
                    <a:schemeClr val="bg1"/>
                  </a:solidFill>
                </a:rPr>
                <a:t>  </a:t>
              </a:r>
              <a:r>
                <a:rPr lang="en-US" altLang="zh-CN" sz="2400" b="0" dirty="0">
                  <a:solidFill>
                    <a:srgbClr val="FF0000"/>
                  </a:solidFill>
                </a:rPr>
                <a:t>TCB</a:t>
              </a:r>
              <a:br>
                <a:rPr lang="en-US" altLang="zh-CN" sz="2400" b="0" dirty="0">
                  <a:solidFill>
                    <a:schemeClr val="bg1"/>
                  </a:solidFill>
                </a:rPr>
              </a:br>
              <a:r>
                <a:rPr lang="en-US" altLang="zh-CN" sz="2400" b="0" dirty="0"/>
                <a:t>(Thread</a:t>
              </a:r>
              <a:br>
                <a:rPr lang="en-US" altLang="zh-CN" sz="2400" b="0" dirty="0"/>
              </a:br>
              <a:r>
                <a:rPr lang="en-US" altLang="zh-CN" sz="2400" b="0" dirty="0"/>
                <a:t>Control</a:t>
              </a:r>
              <a:br>
                <a:rPr lang="en-US" altLang="zh-CN" sz="2400" b="0" dirty="0"/>
              </a:br>
              <a:r>
                <a:rPr lang="en-US" altLang="zh-CN" sz="2400" b="0" dirty="0"/>
                <a:t>Block)</a:t>
              </a:r>
            </a:p>
          </p:txBody>
        </p:sp>
      </p:grpSp>
      <p:sp>
        <p:nvSpPr>
          <p:cNvPr id="6" name="标题 5">
            <a:extLst>
              <a:ext uri="{FF2B5EF4-FFF2-40B4-BE49-F238E27FC236}">
                <a16:creationId xmlns:a16="http://schemas.microsoft.com/office/drawing/2014/main" id="{3BEC3DB3-8228-4A8D-91FD-3B080853E629}"/>
              </a:ext>
            </a:extLst>
          </p:cNvPr>
          <p:cNvSpPr>
            <a:spLocks noGrp="1"/>
          </p:cNvSpPr>
          <p:nvPr>
            <p:ph type="title"/>
          </p:nvPr>
        </p:nvSpPr>
        <p:spPr/>
        <p:txBody>
          <a:bodyPr/>
          <a:lstStyle/>
          <a:p>
            <a:r>
              <a:rPr lang="en-US" altLang="zh-CN" dirty="0"/>
              <a:t>2.5.3</a:t>
            </a:r>
            <a:r>
              <a:rPr lang="zh-CN" altLang="en-US" dirty="0"/>
              <a:t>、用户级线程和内核支持线程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7BB0C1B-79E5-47C1-B77A-FA5FABAE4095}"/>
              </a:ext>
            </a:extLst>
          </p:cNvPr>
          <p:cNvSpPr>
            <a:spLocks noGrp="1"/>
          </p:cNvSpPr>
          <p:nvPr>
            <p:ph type="title"/>
          </p:nvPr>
        </p:nvSpPr>
        <p:spPr/>
        <p:txBody>
          <a:bodyPr/>
          <a:lstStyle/>
          <a:p>
            <a:r>
              <a:rPr lang="en-US" altLang="zh-CN" dirty="0"/>
              <a:t>2.5.3</a:t>
            </a:r>
            <a:r>
              <a:rPr lang="zh-CN" altLang="en-US" dirty="0"/>
              <a:t>、用户级线程和内核支持线程 </a:t>
            </a:r>
          </a:p>
        </p:txBody>
      </p:sp>
      <p:sp>
        <p:nvSpPr>
          <p:cNvPr id="2" name="内容占位符 1">
            <a:extLst>
              <a:ext uri="{FF2B5EF4-FFF2-40B4-BE49-F238E27FC236}">
                <a16:creationId xmlns:a16="http://schemas.microsoft.com/office/drawing/2014/main" id="{5B24B3CA-6ACD-415F-9529-F3D8A24B994E}"/>
              </a:ext>
            </a:extLst>
          </p:cNvPr>
          <p:cNvSpPr>
            <a:spLocks noGrp="1"/>
          </p:cNvSpPr>
          <p:nvPr>
            <p:ph idx="1"/>
          </p:nvPr>
        </p:nvSpPr>
        <p:spPr/>
        <p:txBody>
          <a:bodyPr>
            <a:normAutofit fontScale="85000" lnSpcReduction="20000"/>
          </a:bodyPr>
          <a:lstStyle/>
          <a:p>
            <a:r>
              <a:rPr lang="en-US" altLang="zh-CN" dirty="0"/>
              <a:t> </a:t>
            </a:r>
            <a:r>
              <a:rPr lang="zh-CN" altLang="en-US" dirty="0"/>
              <a:t>用户线程的管理不依赖于</a:t>
            </a:r>
            <a:r>
              <a:rPr lang="en-US" altLang="zh-CN" dirty="0"/>
              <a:t>OS</a:t>
            </a:r>
            <a:r>
              <a:rPr lang="zh-CN" altLang="en-US" dirty="0"/>
              <a:t>核心，全部由用户程序完成，操作系统核心只对进程进行管理。</a:t>
            </a:r>
          </a:p>
          <a:p>
            <a:pPr lvl="1"/>
            <a:r>
              <a:rPr lang="zh-CN" altLang="en-US" dirty="0"/>
              <a:t>应用进程利用线程库提供创建、同步、调度和管理线程的函数来控制用户线程。</a:t>
            </a:r>
            <a:endParaRPr lang="en-US" altLang="zh-CN" dirty="0"/>
          </a:p>
          <a:p>
            <a:pPr lvl="1"/>
            <a:r>
              <a:rPr lang="zh-CN" altLang="en-US" dirty="0"/>
              <a:t>如：数据库系统</a:t>
            </a:r>
            <a:r>
              <a:rPr lang="en-US" altLang="zh-CN" dirty="0" err="1"/>
              <a:t>informix</a:t>
            </a:r>
            <a:r>
              <a:rPr lang="zh-CN" altLang="en-US" dirty="0"/>
              <a:t>，图形处理</a:t>
            </a:r>
            <a:r>
              <a:rPr lang="en-US" altLang="zh-CN" dirty="0"/>
              <a:t>Aldus PageMaker</a:t>
            </a:r>
            <a:r>
              <a:rPr lang="zh-CN" altLang="en-US" dirty="0"/>
              <a:t>。</a:t>
            </a:r>
            <a:endParaRPr lang="en-US" altLang="zh-CN" dirty="0"/>
          </a:p>
          <a:p>
            <a:pPr lvl="1"/>
            <a:r>
              <a:rPr lang="zh-CN" altLang="en-US" dirty="0"/>
              <a:t>调度由应用软件内部进行，通常采用非抢先式和更简单的规则，也无需用户态</a:t>
            </a:r>
            <a:r>
              <a:rPr lang="en-US" altLang="zh-CN" dirty="0"/>
              <a:t>/</a:t>
            </a:r>
            <a:r>
              <a:rPr lang="zh-CN" altLang="en-US" dirty="0"/>
              <a:t>核心态切换，所以速度特别快。</a:t>
            </a:r>
            <a:endParaRPr lang="en-US" altLang="zh-CN" dirty="0"/>
          </a:p>
          <a:p>
            <a:pPr lvl="2"/>
            <a:r>
              <a:rPr lang="zh-CN" altLang="en-US" dirty="0"/>
              <a:t>用户线程的维护由应用进程完成；</a:t>
            </a:r>
          </a:p>
          <a:p>
            <a:pPr lvl="2"/>
            <a:r>
              <a:rPr lang="zh-CN" altLang="en-US" dirty="0"/>
              <a:t>内核不了解用户线程的存在；</a:t>
            </a:r>
          </a:p>
          <a:p>
            <a:pPr lvl="2"/>
            <a:r>
              <a:rPr lang="zh-CN" altLang="en-US" dirty="0"/>
              <a:t>用户线程切换不需要内核特权；</a:t>
            </a:r>
          </a:p>
          <a:p>
            <a:pPr lvl="2"/>
            <a:r>
              <a:rPr lang="zh-CN" altLang="en-US" dirty="0"/>
              <a:t>用户线程调度算法可针对应用优化；</a:t>
            </a:r>
          </a:p>
          <a:p>
            <a:pPr lvl="1"/>
            <a:endParaRPr lang="en-US" altLang="zh-CN" dirty="0"/>
          </a:p>
        </p:txBody>
      </p:sp>
    </p:spTree>
    <p:extLst>
      <p:ext uri="{BB962C8B-B14F-4D97-AF65-F5344CB8AC3E}">
        <p14:creationId xmlns:p14="http://schemas.microsoft.com/office/powerpoint/2010/main" val="23014538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8A91675-C36B-4936-A322-673B156E31F2}"/>
              </a:ext>
            </a:extLst>
          </p:cNvPr>
          <p:cNvSpPr>
            <a:spLocks noGrp="1"/>
          </p:cNvSpPr>
          <p:nvPr>
            <p:ph type="title"/>
          </p:nvPr>
        </p:nvSpPr>
        <p:spPr/>
        <p:txBody>
          <a:bodyPr/>
          <a:lstStyle/>
          <a:p>
            <a:r>
              <a:rPr lang="en-US" altLang="zh-CN"/>
              <a:t>2.5.3</a:t>
            </a:r>
            <a:r>
              <a:rPr lang="zh-CN" altLang="en-US"/>
              <a:t>、用户级线程和内核支持线程 </a:t>
            </a:r>
            <a:endParaRPr lang="zh-CN" altLang="en-US" dirty="0"/>
          </a:p>
        </p:txBody>
      </p:sp>
      <p:sp>
        <p:nvSpPr>
          <p:cNvPr id="2" name="内容占位符 1">
            <a:extLst>
              <a:ext uri="{FF2B5EF4-FFF2-40B4-BE49-F238E27FC236}">
                <a16:creationId xmlns:a16="http://schemas.microsoft.com/office/drawing/2014/main" id="{D65B8810-2A1A-49DC-9ACB-EDAF9911E782}"/>
              </a:ext>
            </a:extLst>
          </p:cNvPr>
          <p:cNvSpPr>
            <a:spLocks noGrp="1"/>
          </p:cNvSpPr>
          <p:nvPr>
            <p:ph idx="1"/>
          </p:nvPr>
        </p:nvSpPr>
        <p:spPr/>
        <p:txBody>
          <a:bodyPr>
            <a:normAutofit fontScale="77500" lnSpcReduction="20000"/>
          </a:bodyPr>
          <a:lstStyle/>
          <a:p>
            <a:r>
              <a:rPr lang="zh-CN" altLang="en-US" dirty="0"/>
              <a:t>线程库在用户空间执行，提供以下功能：</a:t>
            </a:r>
            <a:endParaRPr lang="en-US" altLang="zh-CN" dirty="0"/>
          </a:p>
          <a:p>
            <a:pPr lvl="1"/>
            <a:r>
              <a:rPr lang="zh-CN" altLang="en-US" dirty="0"/>
              <a:t>创建、撤消进程</a:t>
            </a:r>
            <a:endParaRPr lang="en-US" altLang="zh-CN" dirty="0"/>
          </a:p>
          <a:p>
            <a:pPr lvl="1"/>
            <a:r>
              <a:rPr lang="zh-CN" altLang="en-US" dirty="0"/>
              <a:t>在线程之间传递消息和数据</a:t>
            </a:r>
            <a:endParaRPr lang="en-US" altLang="zh-CN" dirty="0"/>
          </a:p>
          <a:p>
            <a:pPr lvl="1"/>
            <a:r>
              <a:rPr lang="zh-CN" altLang="en-US" dirty="0"/>
              <a:t>调度线程执行</a:t>
            </a:r>
            <a:endParaRPr lang="en-US" altLang="zh-CN" dirty="0"/>
          </a:p>
          <a:p>
            <a:pPr lvl="1"/>
            <a:r>
              <a:rPr lang="zh-CN" altLang="en-US" dirty="0"/>
              <a:t>保护和恢复线程上下文</a:t>
            </a:r>
            <a:endParaRPr lang="en-US" altLang="zh-CN" dirty="0"/>
          </a:p>
          <a:p>
            <a:r>
              <a:rPr lang="zh-CN" altLang="en-US" dirty="0"/>
              <a:t>对用户级线程的核心活动：</a:t>
            </a:r>
            <a:endParaRPr lang="en-US" altLang="zh-CN" dirty="0"/>
          </a:p>
          <a:p>
            <a:pPr lvl="1"/>
            <a:r>
              <a:rPr lang="zh-CN" altLang="en-US" dirty="0"/>
              <a:t>核心不知道线程的活动，但仍然管理线程所属的进程的活动，即操作系统核心的调度单位仍是进程；</a:t>
            </a:r>
            <a:endParaRPr lang="en-US" altLang="zh-CN" dirty="0"/>
          </a:p>
          <a:p>
            <a:pPr lvl="1"/>
            <a:r>
              <a:rPr lang="zh-CN" altLang="en-US" dirty="0"/>
              <a:t>当线程调用系统调用时，整个进程阻塞；但对线程库来说，线程仍然是运行状态。即线程状态是与进程状态独立的</a:t>
            </a:r>
          </a:p>
        </p:txBody>
      </p:sp>
    </p:spTree>
    <p:extLst>
      <p:ext uri="{BB962C8B-B14F-4D97-AF65-F5344CB8AC3E}">
        <p14:creationId xmlns:p14="http://schemas.microsoft.com/office/powerpoint/2010/main" val="30445439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6FC98CD-5941-4C37-A113-B29DB17AC1B5}"/>
              </a:ext>
            </a:extLst>
          </p:cNvPr>
          <p:cNvSpPr>
            <a:spLocks noGrp="1"/>
          </p:cNvSpPr>
          <p:nvPr>
            <p:ph type="title"/>
          </p:nvPr>
        </p:nvSpPr>
        <p:spPr/>
        <p:txBody>
          <a:bodyPr/>
          <a:lstStyle/>
          <a:p>
            <a:r>
              <a:rPr lang="en-US" altLang="zh-CN" dirty="0"/>
              <a:t>2.5.3</a:t>
            </a:r>
            <a:r>
              <a:rPr lang="zh-CN" altLang="en-US" dirty="0"/>
              <a:t>、用户级线程和内核支持线程 </a:t>
            </a:r>
          </a:p>
        </p:txBody>
      </p:sp>
      <p:sp>
        <p:nvSpPr>
          <p:cNvPr id="2" name="内容占位符 1">
            <a:extLst>
              <a:ext uri="{FF2B5EF4-FFF2-40B4-BE49-F238E27FC236}">
                <a16:creationId xmlns:a16="http://schemas.microsoft.com/office/drawing/2014/main" id="{39594F35-DDD0-4389-AAFE-F9DE90D2DCEF}"/>
              </a:ext>
            </a:extLst>
          </p:cNvPr>
          <p:cNvSpPr>
            <a:spLocks noGrp="1"/>
          </p:cNvSpPr>
          <p:nvPr>
            <p:ph idx="1"/>
          </p:nvPr>
        </p:nvSpPr>
        <p:spPr/>
        <p:txBody>
          <a:bodyPr>
            <a:normAutofit fontScale="85000" lnSpcReduction="20000"/>
          </a:bodyPr>
          <a:lstStyle/>
          <a:p>
            <a:r>
              <a:rPr lang="zh-CN" altLang="en-US" dirty="0"/>
              <a:t>用户级线程的优点和缺点：</a:t>
            </a:r>
            <a:endParaRPr lang="en-US" altLang="zh-CN" dirty="0"/>
          </a:p>
          <a:p>
            <a:pPr lvl="1"/>
            <a:r>
              <a:rPr lang="zh-CN" altLang="en-US" dirty="0"/>
              <a:t>优点：</a:t>
            </a:r>
            <a:endParaRPr lang="en-US" altLang="zh-CN" dirty="0"/>
          </a:p>
          <a:p>
            <a:pPr lvl="2"/>
            <a:r>
              <a:rPr lang="zh-CN" altLang="en-US" dirty="0"/>
              <a:t>线程切换不调用核心</a:t>
            </a:r>
            <a:endParaRPr lang="en-US" altLang="zh-CN" dirty="0"/>
          </a:p>
          <a:p>
            <a:pPr lvl="2"/>
            <a:r>
              <a:rPr lang="zh-CN" altLang="en-US" dirty="0"/>
              <a:t>调度是应用程序特定的：可以选择最好的算法</a:t>
            </a:r>
            <a:endParaRPr lang="en-US" altLang="zh-CN" dirty="0"/>
          </a:p>
          <a:p>
            <a:pPr lvl="2"/>
            <a:r>
              <a:rPr lang="en-US" altLang="zh-CN" dirty="0"/>
              <a:t>ULT</a:t>
            </a:r>
            <a:r>
              <a:rPr lang="zh-CN" altLang="en-US" dirty="0"/>
              <a:t>可运行在任何操作系统上（只需要线程库）</a:t>
            </a:r>
            <a:endParaRPr lang="en-US" altLang="zh-CN" dirty="0"/>
          </a:p>
          <a:p>
            <a:pPr lvl="1"/>
            <a:r>
              <a:rPr lang="zh-CN" altLang="en-US" dirty="0"/>
              <a:t>缺点：</a:t>
            </a:r>
          </a:p>
          <a:p>
            <a:pPr lvl="2"/>
            <a:r>
              <a:rPr lang="zh-CN" altLang="en-US" dirty="0"/>
              <a:t>大多数系统调用是阻塞的，因此核心阻塞进程，故进程中所有线程将被阻塞。</a:t>
            </a:r>
            <a:endParaRPr lang="en-US" altLang="zh-CN" dirty="0"/>
          </a:p>
          <a:p>
            <a:pPr lvl="2"/>
            <a:r>
              <a:rPr lang="zh-CN" altLang="en-US" dirty="0"/>
              <a:t>核心只将处理器分配给进程，同一进程中的两个线程不能同时运行于两个处理器上，因此多线程时则每个线程就慢。</a:t>
            </a:r>
            <a:br>
              <a:rPr lang="zh-CN" altLang="en-US" dirty="0"/>
            </a:br>
            <a:br>
              <a:rPr lang="zh-CN" altLang="en-US" dirty="0"/>
            </a:br>
            <a:endParaRPr lang="zh-CN" altLang="en-US" dirty="0"/>
          </a:p>
        </p:txBody>
      </p:sp>
    </p:spTree>
    <p:extLst>
      <p:ext uri="{BB962C8B-B14F-4D97-AF65-F5344CB8AC3E}">
        <p14:creationId xmlns:p14="http://schemas.microsoft.com/office/powerpoint/2010/main" val="23938518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4">
            <a:extLst>
              <a:ext uri="{FF2B5EF4-FFF2-40B4-BE49-F238E27FC236}">
                <a16:creationId xmlns:a16="http://schemas.microsoft.com/office/drawing/2014/main" id="{30AE49F1-D8C2-4CB5-BEC3-D527866A44FD}"/>
              </a:ext>
            </a:extLst>
          </p:cNvPr>
          <p:cNvSpPr>
            <a:spLocks noGrp="1" noChangeArrowheads="1"/>
          </p:cNvSpPr>
          <p:nvPr>
            <p:ph type="title"/>
          </p:nvPr>
        </p:nvSpPr>
        <p:spPr/>
        <p:txBody>
          <a:bodyPr/>
          <a:lstStyle/>
          <a:p>
            <a:r>
              <a:rPr lang="en-US" altLang="zh-CN" dirty="0"/>
              <a:t>2.5.3</a:t>
            </a:r>
            <a:r>
              <a:rPr lang="zh-CN" altLang="en-US" dirty="0"/>
              <a:t>、用户级线程和内核支持线程 </a:t>
            </a:r>
          </a:p>
        </p:txBody>
      </p:sp>
      <p:sp>
        <p:nvSpPr>
          <p:cNvPr id="163842" name="Rectangle 3">
            <a:extLst>
              <a:ext uri="{FF2B5EF4-FFF2-40B4-BE49-F238E27FC236}">
                <a16:creationId xmlns:a16="http://schemas.microsoft.com/office/drawing/2014/main" id="{FE57528A-AEFD-4528-8C88-FDAF24BF1E67}"/>
              </a:ext>
            </a:extLst>
          </p:cNvPr>
          <p:cNvSpPr>
            <a:spLocks noGrp="1" noChangeArrowheads="1"/>
          </p:cNvSpPr>
          <p:nvPr>
            <p:ph idx="1"/>
          </p:nvPr>
        </p:nvSpPr>
        <p:spPr>
          <a:xfrm>
            <a:off x="838200" y="1671782"/>
            <a:ext cx="5161066" cy="4505181"/>
          </a:xfrm>
        </p:spPr>
        <p:txBody>
          <a:bodyPr>
            <a:normAutofit fontScale="85000" lnSpcReduction="10000"/>
          </a:bodyPr>
          <a:lstStyle/>
          <a:p>
            <a:r>
              <a:rPr lang="zh-CN" altLang="en-US" dirty="0"/>
              <a:t>用户级线程和内核支持线程</a:t>
            </a:r>
            <a:endParaRPr lang="en-US" altLang="zh-CN" dirty="0"/>
          </a:p>
          <a:p>
            <a:pPr lvl="1"/>
            <a:r>
              <a:rPr lang="zh-CN" altLang="en-US" dirty="0"/>
              <a:t>内核线程(</a:t>
            </a:r>
            <a:r>
              <a:rPr lang="en-US" altLang="zh-CN" dirty="0"/>
              <a:t>kernel-level thread)</a:t>
            </a:r>
          </a:p>
          <a:p>
            <a:pPr lvl="2"/>
            <a:r>
              <a:rPr lang="zh-CN" altLang="en-US" dirty="0"/>
              <a:t>由</a:t>
            </a:r>
            <a:r>
              <a:rPr lang="en-US" altLang="zh-CN" dirty="0"/>
              <a:t>OS</a:t>
            </a:r>
            <a:r>
              <a:rPr lang="zh-CN" altLang="en-US" dirty="0"/>
              <a:t>支持，无论是用户进程中的线程，还是系统进程中的线程，其创建、撤销和切换等，都是依靠内核实现的。</a:t>
            </a:r>
          </a:p>
          <a:p>
            <a:pPr lvl="2"/>
            <a:r>
              <a:rPr lang="zh-CN" altLang="en-US" dirty="0"/>
              <a:t>线程的创建和管理慢于用户级线程。</a:t>
            </a:r>
          </a:p>
          <a:p>
            <a:pPr lvl="2"/>
            <a:r>
              <a:rPr lang="zh-CN" altLang="en-US" dirty="0"/>
              <a:t>一个线程执行了阻塞系统调用，整个进程不会阻塞。能在多处理机上并行执行。</a:t>
            </a:r>
          </a:p>
          <a:p>
            <a:pPr lvl="2"/>
            <a:r>
              <a:rPr lang="zh-CN" altLang="en-US" dirty="0"/>
              <a:t>例：</a:t>
            </a:r>
            <a:r>
              <a:rPr lang="en-US" altLang="zh-CN" dirty="0"/>
              <a:t>Windows  XP</a:t>
            </a:r>
            <a:r>
              <a:rPr lang="zh-CN" altLang="en-US" dirty="0"/>
              <a:t>、</a:t>
            </a:r>
            <a:r>
              <a:rPr lang="en-US" altLang="zh-CN" dirty="0"/>
              <a:t> Solaris2</a:t>
            </a:r>
            <a:r>
              <a:rPr lang="zh-CN" altLang="en-US" dirty="0"/>
              <a:t>、</a:t>
            </a:r>
            <a:r>
              <a:rPr lang="en-US" altLang="zh-CN" dirty="0"/>
              <a:t> Tru64 UNIX</a:t>
            </a:r>
            <a:r>
              <a:rPr lang="zh-CN" altLang="en-US" dirty="0"/>
              <a:t>、</a:t>
            </a:r>
            <a:r>
              <a:rPr lang="en-US" altLang="zh-CN" dirty="0"/>
              <a:t> BeOS</a:t>
            </a:r>
            <a:r>
              <a:rPr lang="zh-CN" altLang="en-US" dirty="0"/>
              <a:t>、</a:t>
            </a:r>
            <a:r>
              <a:rPr lang="en-US" altLang="zh-CN" dirty="0"/>
              <a:t>Linux</a:t>
            </a:r>
            <a:endParaRPr lang="zh-CN" altLang="en-US" dirty="0"/>
          </a:p>
        </p:txBody>
      </p:sp>
      <p:grpSp>
        <p:nvGrpSpPr>
          <p:cNvPr id="8" name="Group 3">
            <a:extLst>
              <a:ext uri="{FF2B5EF4-FFF2-40B4-BE49-F238E27FC236}">
                <a16:creationId xmlns:a16="http://schemas.microsoft.com/office/drawing/2014/main" id="{CA554856-4FC8-4168-8D67-74FA66958061}"/>
              </a:ext>
            </a:extLst>
          </p:cNvPr>
          <p:cNvGrpSpPr>
            <a:grpSpLocks/>
          </p:cNvGrpSpPr>
          <p:nvPr/>
        </p:nvGrpSpPr>
        <p:grpSpPr bwMode="auto">
          <a:xfrm>
            <a:off x="6505143" y="1671782"/>
            <a:ext cx="5252747" cy="4472278"/>
            <a:chOff x="0" y="0"/>
            <a:chExt cx="4143" cy="3258"/>
          </a:xfrm>
        </p:grpSpPr>
        <p:pic>
          <p:nvPicPr>
            <p:cNvPr id="9" name="Picture 4" descr="2-13">
              <a:extLst>
                <a:ext uri="{FF2B5EF4-FFF2-40B4-BE49-F238E27FC236}">
                  <a16:creationId xmlns:a16="http://schemas.microsoft.com/office/drawing/2014/main" id="{4FDCE403-AF92-4FC7-A05F-FF6B45F12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 y="0"/>
              <a:ext cx="2836" cy="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a:extLst>
                <a:ext uri="{FF2B5EF4-FFF2-40B4-BE49-F238E27FC236}">
                  <a16:creationId xmlns:a16="http://schemas.microsoft.com/office/drawing/2014/main" id="{2E15CCFA-8494-4D7E-ABF6-7FD82A43DC69}"/>
                </a:ext>
              </a:extLst>
            </p:cNvPr>
            <p:cNvSpPr>
              <a:spLocks/>
            </p:cNvSpPr>
            <p:nvPr/>
          </p:nvSpPr>
          <p:spPr bwMode="auto">
            <a:xfrm>
              <a:off x="629" y="1011"/>
              <a:ext cx="327" cy="248"/>
            </a:xfrm>
            <a:prstGeom prst="leftBrace">
              <a:avLst>
                <a:gd name="adj1" fmla="val 516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chemeClr val="bg1"/>
                </a:solidFill>
              </a:endParaRPr>
            </a:p>
          </p:txBody>
        </p:sp>
        <p:sp>
          <p:nvSpPr>
            <p:cNvPr id="11" name="AutoShape 6">
              <a:extLst>
                <a:ext uri="{FF2B5EF4-FFF2-40B4-BE49-F238E27FC236}">
                  <a16:creationId xmlns:a16="http://schemas.microsoft.com/office/drawing/2014/main" id="{57E00D6D-DC1C-4076-ACB5-2540F4474FAE}"/>
                </a:ext>
              </a:extLst>
            </p:cNvPr>
            <p:cNvSpPr>
              <a:spLocks/>
            </p:cNvSpPr>
            <p:nvPr/>
          </p:nvSpPr>
          <p:spPr bwMode="auto">
            <a:xfrm>
              <a:off x="635" y="1913"/>
              <a:ext cx="211" cy="232"/>
            </a:xfrm>
            <a:prstGeom prst="leftBrace">
              <a:avLst>
                <a:gd name="adj1" fmla="val 1643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600">
                <a:solidFill>
                  <a:schemeClr val="bg1"/>
                </a:solidFill>
              </a:endParaRPr>
            </a:p>
          </p:txBody>
        </p:sp>
        <p:sp>
          <p:nvSpPr>
            <p:cNvPr id="12" name="Text Box 7">
              <a:extLst>
                <a:ext uri="{FF2B5EF4-FFF2-40B4-BE49-F238E27FC236}">
                  <a16:creationId xmlns:a16="http://schemas.microsoft.com/office/drawing/2014/main" id="{EB446FF8-7BCA-4969-8DB1-EBEAB1E9E23B}"/>
                </a:ext>
              </a:extLst>
            </p:cNvPr>
            <p:cNvSpPr txBox="1">
              <a:spLocks noChangeArrowheads="1"/>
            </p:cNvSpPr>
            <p:nvPr/>
          </p:nvSpPr>
          <p:spPr bwMode="auto">
            <a:xfrm>
              <a:off x="3" y="843"/>
              <a:ext cx="631"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2400" b="0" dirty="0"/>
                <a:t>用户</a:t>
              </a:r>
              <a:br>
                <a:rPr lang="zh-CN" altLang="en-US" sz="2400" b="0" dirty="0"/>
              </a:br>
              <a:r>
                <a:rPr lang="zh-CN" altLang="en-US" sz="2400" b="0" dirty="0"/>
                <a:t>空间</a:t>
              </a:r>
            </a:p>
          </p:txBody>
        </p:sp>
        <p:sp>
          <p:nvSpPr>
            <p:cNvPr id="13" name="Text Box 8">
              <a:extLst>
                <a:ext uri="{FF2B5EF4-FFF2-40B4-BE49-F238E27FC236}">
                  <a16:creationId xmlns:a16="http://schemas.microsoft.com/office/drawing/2014/main" id="{6B6C39E6-86A0-43F5-8364-BD555C451BA4}"/>
                </a:ext>
              </a:extLst>
            </p:cNvPr>
            <p:cNvSpPr txBox="1">
              <a:spLocks noChangeArrowheads="1"/>
            </p:cNvSpPr>
            <p:nvPr/>
          </p:nvSpPr>
          <p:spPr bwMode="auto">
            <a:xfrm>
              <a:off x="0" y="1722"/>
              <a:ext cx="631"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zh-CN" altLang="en-US" sz="2400" b="0" dirty="0"/>
                <a:t>内核</a:t>
              </a:r>
              <a:br>
                <a:rPr lang="zh-CN" altLang="en-US" sz="2400" b="0" dirty="0"/>
              </a:br>
              <a:r>
                <a:rPr lang="zh-CN" altLang="en-US" sz="2400" b="0" dirty="0"/>
                <a:t>空间</a:t>
              </a:r>
            </a:p>
          </p:txBody>
        </p:sp>
        <p:sp>
          <p:nvSpPr>
            <p:cNvPr id="14" name="Line 9">
              <a:extLst>
                <a:ext uri="{FF2B5EF4-FFF2-40B4-BE49-F238E27FC236}">
                  <a16:creationId xmlns:a16="http://schemas.microsoft.com/office/drawing/2014/main" id="{23E122ED-967F-45D7-B084-2D2F33EBC0CD}"/>
                </a:ext>
              </a:extLst>
            </p:cNvPr>
            <p:cNvSpPr>
              <a:spLocks noChangeShapeType="1"/>
            </p:cNvSpPr>
            <p:nvPr/>
          </p:nvSpPr>
          <p:spPr bwMode="auto">
            <a:xfrm flipH="1">
              <a:off x="1148" y="2026"/>
              <a:ext cx="1289" cy="9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 name="Text Box 10">
              <a:extLst>
                <a:ext uri="{FF2B5EF4-FFF2-40B4-BE49-F238E27FC236}">
                  <a16:creationId xmlns:a16="http://schemas.microsoft.com/office/drawing/2014/main" id="{ED889DF5-79E5-498C-A558-E7F2CE698062}"/>
                </a:ext>
              </a:extLst>
            </p:cNvPr>
            <p:cNvSpPr txBox="1">
              <a:spLocks noChangeArrowheads="1"/>
            </p:cNvSpPr>
            <p:nvPr/>
          </p:nvSpPr>
          <p:spPr bwMode="auto">
            <a:xfrm>
              <a:off x="842" y="2967"/>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b="0">
                  <a:solidFill>
                    <a:srgbClr val="FF0000"/>
                  </a:solidFill>
                </a:rPr>
                <a:t>PCB</a:t>
              </a:r>
            </a:p>
          </p:txBody>
        </p:sp>
        <p:sp>
          <p:nvSpPr>
            <p:cNvPr id="16" name="Line 11">
              <a:extLst>
                <a:ext uri="{FF2B5EF4-FFF2-40B4-BE49-F238E27FC236}">
                  <a16:creationId xmlns:a16="http://schemas.microsoft.com/office/drawing/2014/main" id="{13C65C53-21E7-4385-96CD-8CF5923AAE93}"/>
                </a:ext>
              </a:extLst>
            </p:cNvPr>
            <p:cNvSpPr>
              <a:spLocks noChangeShapeType="1"/>
            </p:cNvSpPr>
            <p:nvPr/>
          </p:nvSpPr>
          <p:spPr bwMode="auto">
            <a:xfrm>
              <a:off x="2949" y="1901"/>
              <a:ext cx="78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 name="Text Box 12">
              <a:extLst>
                <a:ext uri="{FF2B5EF4-FFF2-40B4-BE49-F238E27FC236}">
                  <a16:creationId xmlns:a16="http://schemas.microsoft.com/office/drawing/2014/main" id="{D961F42B-F3B3-4F19-BF24-01D98C0D2382}"/>
                </a:ext>
              </a:extLst>
            </p:cNvPr>
            <p:cNvSpPr txBox="1">
              <a:spLocks noChangeArrowheads="1"/>
            </p:cNvSpPr>
            <p:nvPr/>
          </p:nvSpPr>
          <p:spPr bwMode="auto">
            <a:xfrm>
              <a:off x="3736" y="1722"/>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lang="en-US" altLang="zh-CN" sz="2400" b="0">
                  <a:solidFill>
                    <a:srgbClr val="FF0000"/>
                  </a:solidFill>
                </a:rPr>
                <a:t>TCB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74F69F8-30AB-4E50-8DDE-26218DF23B64}"/>
              </a:ext>
            </a:extLst>
          </p:cNvPr>
          <p:cNvSpPr>
            <a:spLocks noGrp="1"/>
          </p:cNvSpPr>
          <p:nvPr>
            <p:ph type="title"/>
          </p:nvPr>
        </p:nvSpPr>
        <p:spPr/>
        <p:txBody>
          <a:bodyPr/>
          <a:lstStyle/>
          <a:p>
            <a:r>
              <a:rPr lang="en-US" altLang="zh-CN" dirty="0"/>
              <a:t>2.5.3</a:t>
            </a:r>
            <a:r>
              <a:rPr lang="zh-CN" altLang="en-US" dirty="0"/>
              <a:t>、用户级线程和内核支持线程 </a:t>
            </a:r>
          </a:p>
        </p:txBody>
      </p:sp>
      <p:sp>
        <p:nvSpPr>
          <p:cNvPr id="2" name="内容占位符 1">
            <a:extLst>
              <a:ext uri="{FF2B5EF4-FFF2-40B4-BE49-F238E27FC236}">
                <a16:creationId xmlns:a16="http://schemas.microsoft.com/office/drawing/2014/main" id="{2F3C9FCD-4754-4A32-ACDC-DA8600F7D846}"/>
              </a:ext>
            </a:extLst>
          </p:cNvPr>
          <p:cNvSpPr>
            <a:spLocks noGrp="1"/>
          </p:cNvSpPr>
          <p:nvPr>
            <p:ph idx="1"/>
          </p:nvPr>
        </p:nvSpPr>
        <p:spPr/>
        <p:txBody>
          <a:bodyPr>
            <a:normAutofit fontScale="77500" lnSpcReduction="20000"/>
          </a:bodyPr>
          <a:lstStyle/>
          <a:p>
            <a:pPr>
              <a:spcBef>
                <a:spcPts val="600"/>
              </a:spcBef>
            </a:pPr>
            <a:r>
              <a:rPr kumimoji="1" lang="zh-CN" altLang="en-US" b="1" dirty="0">
                <a:latin typeface="Times New Roman" panose="02020603050405020304" pitchFamily="18" charset="0"/>
              </a:rPr>
              <a:t>内核线程</a:t>
            </a:r>
            <a:r>
              <a:rPr kumimoji="1" lang="en-US" altLang="zh-CN" b="1" dirty="0">
                <a:latin typeface="Times New Roman" panose="02020603050405020304" pitchFamily="18" charset="0"/>
              </a:rPr>
              <a:t>(kernel-level thread)</a:t>
            </a:r>
          </a:p>
          <a:p>
            <a:pPr lvl="1">
              <a:spcBef>
                <a:spcPts val="600"/>
              </a:spcBef>
            </a:pPr>
            <a:r>
              <a:rPr lang="zh-CN" altLang="en-US" dirty="0"/>
              <a:t>依赖于</a:t>
            </a:r>
            <a:r>
              <a:rPr lang="en-US" altLang="zh-CN" dirty="0"/>
              <a:t>OS</a:t>
            </a:r>
            <a:r>
              <a:rPr lang="zh-CN" altLang="en-US" dirty="0"/>
              <a:t>核心，所有线程管理由核心完成。</a:t>
            </a:r>
            <a:endParaRPr lang="en-US" altLang="zh-CN" dirty="0"/>
          </a:p>
          <a:p>
            <a:pPr lvl="1">
              <a:spcBef>
                <a:spcPts val="600"/>
              </a:spcBef>
            </a:pPr>
            <a:r>
              <a:rPr lang="zh-CN" altLang="en-US" dirty="0"/>
              <a:t>在核心中保留了一个线程控制块，系统根据该线程控制块而感知该线程的存在，并由内核的内部需求进行创建和撤销，用来执行一个指定的函数。</a:t>
            </a:r>
            <a:r>
              <a:rPr lang="en-US" altLang="zh-CN" dirty="0"/>
              <a:t>Windows NT/ 2000</a:t>
            </a:r>
            <a:r>
              <a:rPr lang="zh-CN" altLang="en-US" dirty="0"/>
              <a:t>和</a:t>
            </a:r>
            <a:r>
              <a:rPr lang="en-US" altLang="zh-CN" dirty="0"/>
              <a:t>OS/2</a:t>
            </a:r>
            <a:r>
              <a:rPr lang="zh-CN" altLang="en-US" dirty="0"/>
              <a:t>支持内核线程。</a:t>
            </a:r>
            <a:endParaRPr lang="en-US" altLang="zh-CN" dirty="0"/>
          </a:p>
          <a:p>
            <a:pPr lvl="1">
              <a:spcBef>
                <a:spcPts val="600"/>
              </a:spcBef>
            </a:pPr>
            <a:r>
              <a:rPr lang="zh-CN" altLang="en-US" dirty="0"/>
              <a:t>内核维护进程和线程的上下文信息；</a:t>
            </a:r>
          </a:p>
          <a:p>
            <a:pPr lvl="1">
              <a:spcBef>
                <a:spcPts val="600"/>
              </a:spcBef>
            </a:pPr>
            <a:r>
              <a:rPr lang="zh-CN" altLang="en-US" dirty="0"/>
              <a:t>线程切换需要核心支持，由内核完成；</a:t>
            </a:r>
          </a:p>
          <a:p>
            <a:pPr lvl="1">
              <a:spcBef>
                <a:spcPts val="600"/>
              </a:spcBef>
            </a:pPr>
            <a:r>
              <a:rPr lang="zh-CN" altLang="en-US" dirty="0"/>
              <a:t>一个线程发起系统调用而阻塞，不会影响其他线程的运行。</a:t>
            </a:r>
          </a:p>
          <a:p>
            <a:pPr lvl="1">
              <a:spcBef>
                <a:spcPts val="600"/>
              </a:spcBef>
            </a:pPr>
            <a:r>
              <a:rPr lang="zh-CN" altLang="en-US" dirty="0"/>
              <a:t>以线程为基础进行调度，处理器分配给线程，所以多线程的进程获得更多</a:t>
            </a:r>
            <a:r>
              <a:rPr lang="en-US" altLang="zh-CN" dirty="0"/>
              <a:t>CPU</a:t>
            </a:r>
            <a:r>
              <a:rPr lang="zh-CN" altLang="en-US" dirty="0"/>
              <a:t>时间。</a:t>
            </a:r>
          </a:p>
          <a:p>
            <a:pPr lvl="1">
              <a:spcBef>
                <a:spcPts val="600"/>
              </a:spcBef>
            </a:pPr>
            <a:r>
              <a:rPr lang="zh-CN" altLang="en-US" dirty="0"/>
              <a:t>没有线程库，但对核心线程工具提供</a:t>
            </a:r>
            <a:r>
              <a:rPr lang="en-US" altLang="zh-CN" dirty="0"/>
              <a:t>API</a:t>
            </a:r>
            <a:r>
              <a:rPr lang="zh-CN" altLang="en-US" dirty="0"/>
              <a:t>。</a:t>
            </a:r>
          </a:p>
        </p:txBody>
      </p:sp>
    </p:spTree>
    <p:extLst>
      <p:ext uri="{BB962C8B-B14F-4D97-AF65-F5344CB8AC3E}">
        <p14:creationId xmlns:p14="http://schemas.microsoft.com/office/powerpoint/2010/main" val="397321126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BEF4E23-5C6F-4019-8B7B-A599CF8C69C9}"/>
              </a:ext>
            </a:extLst>
          </p:cNvPr>
          <p:cNvSpPr>
            <a:spLocks noGrp="1"/>
          </p:cNvSpPr>
          <p:nvPr>
            <p:ph type="title"/>
          </p:nvPr>
        </p:nvSpPr>
        <p:spPr/>
        <p:txBody>
          <a:bodyPr/>
          <a:lstStyle/>
          <a:p>
            <a:r>
              <a:rPr lang="en-US" altLang="zh-CN" dirty="0"/>
              <a:t>2.5.3</a:t>
            </a:r>
            <a:r>
              <a:rPr lang="zh-CN" altLang="en-US" dirty="0"/>
              <a:t>、用户级线程和内核支持线程 </a:t>
            </a:r>
          </a:p>
        </p:txBody>
      </p:sp>
      <p:sp>
        <p:nvSpPr>
          <p:cNvPr id="2" name="内容占位符 1">
            <a:extLst>
              <a:ext uri="{FF2B5EF4-FFF2-40B4-BE49-F238E27FC236}">
                <a16:creationId xmlns:a16="http://schemas.microsoft.com/office/drawing/2014/main" id="{384922A1-2A72-4726-965E-CAE23CE2A1FB}"/>
              </a:ext>
            </a:extLst>
          </p:cNvPr>
          <p:cNvSpPr>
            <a:spLocks noGrp="1"/>
          </p:cNvSpPr>
          <p:nvPr>
            <p:ph idx="1"/>
          </p:nvPr>
        </p:nvSpPr>
        <p:spPr/>
        <p:txBody>
          <a:bodyPr/>
          <a:lstStyle/>
          <a:p>
            <a:r>
              <a:rPr lang="zh-CN" altLang="en-US" dirty="0"/>
              <a:t>核心级线程的优点和缺点：</a:t>
            </a:r>
            <a:endParaRPr lang="en-US" altLang="zh-CN" dirty="0"/>
          </a:p>
          <a:p>
            <a:pPr lvl="1"/>
            <a:r>
              <a:rPr lang="zh-CN" altLang="en-US" dirty="0"/>
              <a:t>优点：</a:t>
            </a:r>
          </a:p>
          <a:p>
            <a:pPr lvl="2"/>
            <a:r>
              <a:rPr lang="zh-CN" altLang="en-US" dirty="0"/>
              <a:t>对多处理器，核心可以同时调度同一进程的多个线程。</a:t>
            </a:r>
            <a:endParaRPr lang="en-US" altLang="zh-CN" dirty="0"/>
          </a:p>
          <a:p>
            <a:pPr lvl="2"/>
            <a:r>
              <a:rPr lang="zh-CN" altLang="en-US" dirty="0"/>
              <a:t>阻塞是在线程一级完成。</a:t>
            </a:r>
          </a:p>
          <a:p>
            <a:pPr lvl="2"/>
            <a:r>
              <a:rPr lang="zh-CN" altLang="en-US" dirty="0"/>
              <a:t>核心例程是多线程的。</a:t>
            </a:r>
          </a:p>
          <a:p>
            <a:pPr lvl="1"/>
            <a:r>
              <a:rPr lang="zh-CN" altLang="en-US" dirty="0"/>
              <a:t>缺点：</a:t>
            </a:r>
          </a:p>
          <a:p>
            <a:pPr lvl="2"/>
            <a:r>
              <a:rPr lang="zh-CN" altLang="en-US" dirty="0"/>
              <a:t>在同一进程内的线程切换调用内核，导致速度下降。</a:t>
            </a:r>
          </a:p>
          <a:p>
            <a:pPr lvl="1"/>
            <a:endParaRPr lang="zh-CN" altLang="en-US" dirty="0"/>
          </a:p>
        </p:txBody>
      </p:sp>
    </p:spTree>
    <p:extLst>
      <p:ext uri="{BB962C8B-B14F-4D97-AF65-F5344CB8AC3E}">
        <p14:creationId xmlns:p14="http://schemas.microsoft.com/office/powerpoint/2010/main" val="5324569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67CD0806-95B1-475D-AECB-0806EFE7CAD6}"/>
              </a:ext>
            </a:extLst>
          </p:cNvPr>
          <p:cNvSpPr>
            <a:spLocks noGrp="1" noChangeArrowheads="1"/>
          </p:cNvSpPr>
          <p:nvPr>
            <p:ph type="title"/>
          </p:nvPr>
        </p:nvSpPr>
        <p:spPr/>
        <p:txBody>
          <a:bodyPr/>
          <a:lstStyle/>
          <a:p>
            <a:r>
              <a:rPr lang="en-US" altLang="zh-CN" dirty="0"/>
              <a:t>2.5.4</a:t>
            </a:r>
            <a:r>
              <a:rPr lang="zh-CN" altLang="en-US" dirty="0"/>
              <a:t>、多线程模型</a:t>
            </a:r>
          </a:p>
        </p:txBody>
      </p:sp>
      <p:sp>
        <p:nvSpPr>
          <p:cNvPr id="165891" name="Rectangle 3">
            <a:extLst>
              <a:ext uri="{FF2B5EF4-FFF2-40B4-BE49-F238E27FC236}">
                <a16:creationId xmlns:a16="http://schemas.microsoft.com/office/drawing/2014/main" id="{551384F5-1FC9-4F03-B193-31920EC1619E}"/>
              </a:ext>
            </a:extLst>
          </p:cNvPr>
          <p:cNvSpPr>
            <a:spLocks noGrp="1" noChangeArrowheads="1"/>
          </p:cNvSpPr>
          <p:nvPr>
            <p:ph idx="1"/>
          </p:nvPr>
        </p:nvSpPr>
        <p:spPr/>
        <p:txBody>
          <a:bodyPr>
            <a:normAutofit fontScale="85000" lnSpcReduction="20000"/>
          </a:bodyPr>
          <a:lstStyle/>
          <a:p>
            <a:r>
              <a:rPr lang="zh-CN" altLang="en-US" dirty="0"/>
              <a:t>许多系统都提供对内核和用户线程的支持。因而有不同的多线程模型：</a:t>
            </a:r>
          </a:p>
          <a:p>
            <a:pPr lvl="1"/>
            <a:r>
              <a:rPr lang="zh-CN" altLang="en-US" dirty="0"/>
              <a:t>多对一</a:t>
            </a:r>
          </a:p>
          <a:p>
            <a:pPr lvl="1"/>
            <a:r>
              <a:rPr lang="zh-CN" altLang="en-US" dirty="0"/>
              <a:t>一对一</a:t>
            </a:r>
            <a:endParaRPr lang="en-US" altLang="zh-CN" dirty="0"/>
          </a:p>
          <a:p>
            <a:pPr lvl="1"/>
            <a:r>
              <a:rPr lang="zh-CN" altLang="en-US" dirty="0"/>
              <a:t>多对多</a:t>
            </a:r>
            <a:endParaRPr lang="en-US" altLang="zh-CN" dirty="0"/>
          </a:p>
          <a:p>
            <a:r>
              <a:rPr lang="zh-CN" altLang="en-US" dirty="0"/>
              <a:t>多对一模型</a:t>
            </a:r>
            <a:endParaRPr lang="en-US" altLang="zh-CN" dirty="0"/>
          </a:p>
          <a:p>
            <a:pPr lvl="1"/>
            <a:r>
              <a:rPr lang="zh-CN" altLang="en-US" dirty="0"/>
              <a:t>多个用户级线程对应一个内核线程。</a:t>
            </a:r>
          </a:p>
          <a:p>
            <a:pPr lvl="1"/>
            <a:r>
              <a:rPr lang="zh-CN" altLang="en-US" dirty="0"/>
              <a:t>线程管理是在用户空间进行的，效率高。</a:t>
            </a:r>
          </a:p>
          <a:p>
            <a:pPr lvl="1"/>
            <a:r>
              <a:rPr lang="zh-CN" altLang="en-US" dirty="0"/>
              <a:t>如果一个线程执行了阻塞系统调用，那么整个进程阻塞，因为任一时刻只有一个线程能访问内核。多个线程不能并行运行在多处理机上。</a:t>
            </a:r>
          </a:p>
          <a:p>
            <a:endParaRPr lang="en-US" altLang="zh-CN" dirty="0"/>
          </a:p>
          <a:p>
            <a:endParaRPr lang="zh-CN" altLang="en-US" dirty="0"/>
          </a:p>
        </p:txBody>
      </p:sp>
      <p:pic>
        <p:nvPicPr>
          <p:cNvPr id="8" name="Picture 3">
            <a:extLst>
              <a:ext uri="{FF2B5EF4-FFF2-40B4-BE49-F238E27FC236}">
                <a16:creationId xmlns:a16="http://schemas.microsoft.com/office/drawing/2014/main" id="{9C1308E2-2A90-46E3-BAFA-35C8799E21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0834" t="1373" r="12500" b="1830"/>
          <a:stretch>
            <a:fillRect/>
          </a:stretch>
        </p:blipFill>
        <p:spPr bwMode="auto">
          <a:xfrm>
            <a:off x="7749598" y="2261988"/>
            <a:ext cx="2936875" cy="278101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E0CB92EE-B957-4EB7-B7D3-FF7A0CF5F6CD}"/>
              </a:ext>
            </a:extLst>
          </p:cNvPr>
          <p:cNvSpPr>
            <a:spLocks noGrp="1" noChangeArrowheads="1"/>
          </p:cNvSpPr>
          <p:nvPr>
            <p:ph type="title"/>
          </p:nvPr>
        </p:nvSpPr>
        <p:spPr/>
        <p:txBody>
          <a:bodyPr/>
          <a:lstStyle/>
          <a:p>
            <a:r>
              <a:rPr lang="en-US" altLang="zh-CN" dirty="0"/>
              <a:t>2.5.4</a:t>
            </a:r>
            <a:r>
              <a:rPr lang="zh-CN" altLang="en-US" dirty="0"/>
              <a:t>、多线程模型</a:t>
            </a:r>
          </a:p>
        </p:txBody>
      </p:sp>
      <p:sp>
        <p:nvSpPr>
          <p:cNvPr id="168963" name="Rectangle 3">
            <a:extLst>
              <a:ext uri="{FF2B5EF4-FFF2-40B4-BE49-F238E27FC236}">
                <a16:creationId xmlns:a16="http://schemas.microsoft.com/office/drawing/2014/main" id="{3A508825-5AC1-4F60-A082-5FFB7DDEBCF1}"/>
              </a:ext>
            </a:extLst>
          </p:cNvPr>
          <p:cNvSpPr>
            <a:spLocks noGrp="1" noChangeArrowheads="1"/>
          </p:cNvSpPr>
          <p:nvPr>
            <p:ph idx="1"/>
          </p:nvPr>
        </p:nvSpPr>
        <p:spPr>
          <a:xfrm>
            <a:off x="838200" y="1357746"/>
            <a:ext cx="10515600" cy="3066473"/>
          </a:xfrm>
        </p:spPr>
        <p:txBody>
          <a:bodyPr>
            <a:normAutofit fontScale="77500" lnSpcReduction="20000"/>
          </a:bodyPr>
          <a:lstStyle/>
          <a:p>
            <a:r>
              <a:rPr lang="zh-CN" altLang="en-US" dirty="0"/>
              <a:t>一对一</a:t>
            </a:r>
            <a:endParaRPr lang="en-US" altLang="zh-CN" dirty="0"/>
          </a:p>
          <a:p>
            <a:pPr lvl="1"/>
            <a:r>
              <a:rPr lang="zh-CN" altLang="en-US" dirty="0"/>
              <a:t>每个用户级线程都对应一个内核线程。</a:t>
            </a:r>
          </a:p>
          <a:p>
            <a:pPr lvl="1"/>
            <a:r>
              <a:rPr lang="zh-CN" altLang="en-US" dirty="0"/>
              <a:t>如果一个线程执行了阻塞系统调用，能允许另一个线程继续执行，具有较好的并发性，多个线程能并行运行在多处理机上。</a:t>
            </a:r>
          </a:p>
          <a:p>
            <a:pPr lvl="1"/>
            <a:r>
              <a:rPr lang="zh-CN" altLang="en-US" dirty="0"/>
              <a:t>缺点：创建一个用户线程，系统就要创建一个对应的内核线程，创建内核线程的开销会影响应用程序的性能，因而限制了系统所支持的线程数量。</a:t>
            </a:r>
            <a:endParaRPr lang="en-US" altLang="zh-CN" dirty="0"/>
          </a:p>
          <a:p>
            <a:pPr lvl="1"/>
            <a:r>
              <a:rPr lang="zh-CN" altLang="en-US" dirty="0"/>
              <a:t>例子：</a:t>
            </a:r>
            <a:r>
              <a:rPr lang="en-US" altLang="zh-CN" dirty="0"/>
              <a:t>Windows 95/98/NT/2000</a:t>
            </a:r>
            <a:r>
              <a:rPr lang="zh-CN" altLang="en-US" dirty="0"/>
              <a:t>，</a:t>
            </a:r>
            <a:r>
              <a:rPr lang="en-US" altLang="zh-CN" dirty="0"/>
              <a:t>OS/2</a:t>
            </a:r>
          </a:p>
        </p:txBody>
      </p:sp>
      <p:pic>
        <p:nvPicPr>
          <p:cNvPr id="8" name="Picture 3">
            <a:extLst>
              <a:ext uri="{FF2B5EF4-FFF2-40B4-BE49-F238E27FC236}">
                <a16:creationId xmlns:a16="http://schemas.microsoft.com/office/drawing/2014/main" id="{6B347AD0-CD4A-44C7-959F-62BC09754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5" t="25514" r="3329" b="25290"/>
          <a:stretch>
            <a:fillRect/>
          </a:stretch>
        </p:blipFill>
        <p:spPr bwMode="auto">
          <a:xfrm>
            <a:off x="6312188" y="4055592"/>
            <a:ext cx="5546013" cy="215355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F665D6A1-77A0-4A63-B3FA-2D09B885CFCD}"/>
              </a:ext>
            </a:extLst>
          </p:cNvPr>
          <p:cNvSpPr>
            <a:spLocks noGrp="1" noChangeArrowheads="1"/>
          </p:cNvSpPr>
          <p:nvPr>
            <p:ph type="title"/>
          </p:nvPr>
        </p:nvSpPr>
        <p:spPr/>
        <p:txBody>
          <a:bodyPr/>
          <a:lstStyle/>
          <a:p>
            <a:r>
              <a:rPr lang="en-US" altLang="zh-CN" dirty="0"/>
              <a:t>2.5.4</a:t>
            </a:r>
            <a:r>
              <a:rPr lang="zh-CN" altLang="en-US" dirty="0"/>
              <a:t>、多线程模型</a:t>
            </a:r>
          </a:p>
        </p:txBody>
      </p:sp>
      <p:sp>
        <p:nvSpPr>
          <p:cNvPr id="171011" name="Rectangle 3">
            <a:extLst>
              <a:ext uri="{FF2B5EF4-FFF2-40B4-BE49-F238E27FC236}">
                <a16:creationId xmlns:a16="http://schemas.microsoft.com/office/drawing/2014/main" id="{F769C562-2FD2-4823-AE96-60C5D3298A44}"/>
              </a:ext>
            </a:extLst>
          </p:cNvPr>
          <p:cNvSpPr>
            <a:spLocks noGrp="1" noChangeArrowheads="1"/>
          </p:cNvSpPr>
          <p:nvPr>
            <p:ph idx="1"/>
          </p:nvPr>
        </p:nvSpPr>
        <p:spPr>
          <a:xfrm>
            <a:off x="838200" y="1671782"/>
            <a:ext cx="5183909" cy="4505181"/>
          </a:xfrm>
        </p:spPr>
        <p:txBody>
          <a:bodyPr>
            <a:normAutofit fontScale="77500" lnSpcReduction="20000"/>
          </a:bodyPr>
          <a:lstStyle/>
          <a:p>
            <a:r>
              <a:rPr lang="zh-CN" altLang="en-US" dirty="0"/>
              <a:t>多对多模型</a:t>
            </a:r>
            <a:endParaRPr lang="en-US" altLang="zh-CN" dirty="0"/>
          </a:p>
          <a:p>
            <a:pPr lvl="1"/>
            <a:r>
              <a:rPr lang="zh-CN" altLang="en-US" dirty="0"/>
              <a:t>将多个用户线程多路复用到同样数量或更小数量的内核线程上。内核线程的数量与特定应用程序或特定机器有关。</a:t>
            </a:r>
          </a:p>
          <a:p>
            <a:pPr lvl="1"/>
            <a:r>
              <a:rPr lang="zh-CN" altLang="en-US" dirty="0"/>
              <a:t>允许操作系统根据资源配置情况控制创建内核线程的数目</a:t>
            </a:r>
          </a:p>
          <a:p>
            <a:pPr lvl="1"/>
            <a:r>
              <a:rPr lang="zh-CN" altLang="en-US" dirty="0"/>
              <a:t>例子：</a:t>
            </a:r>
          </a:p>
          <a:p>
            <a:pPr lvl="2"/>
            <a:r>
              <a:rPr lang="en-US" altLang="zh-CN" dirty="0"/>
              <a:t>Solaris 2 </a:t>
            </a:r>
          </a:p>
          <a:p>
            <a:pPr lvl="2"/>
            <a:r>
              <a:rPr lang="en-US" altLang="zh-CN" dirty="0"/>
              <a:t>Windows NT/2000 with the </a:t>
            </a:r>
            <a:r>
              <a:rPr lang="en-US" altLang="zh-CN" dirty="0" err="1"/>
              <a:t>ThreadFiber</a:t>
            </a:r>
            <a:r>
              <a:rPr lang="en-US" altLang="zh-CN" dirty="0"/>
              <a:t> API</a:t>
            </a:r>
          </a:p>
        </p:txBody>
      </p:sp>
      <p:pic>
        <p:nvPicPr>
          <p:cNvPr id="8" name="Picture 3">
            <a:extLst>
              <a:ext uri="{FF2B5EF4-FFF2-40B4-BE49-F238E27FC236}">
                <a16:creationId xmlns:a16="http://schemas.microsoft.com/office/drawing/2014/main" id="{ABA0B0C0-BC76-4186-B63D-5C09D223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67" t="1735" r="7027" b="2176"/>
          <a:stretch>
            <a:fillRect/>
          </a:stretch>
        </p:blipFill>
        <p:spPr bwMode="auto">
          <a:xfrm>
            <a:off x="6400800" y="1671782"/>
            <a:ext cx="4953000" cy="409733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5394" name="Rectangle 2"/>
          <p:cNvSpPr>
            <a:spLocks noGrp="1" noRot="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955395" name="Rectangle 3"/>
          <p:cNvSpPr>
            <a:spLocks noGrp="1" noChangeArrowheads="1"/>
          </p:cNvSpPr>
          <p:nvPr>
            <p:ph idx="1"/>
          </p:nvPr>
        </p:nvSpPr>
        <p:spPr>
          <a:xfrm>
            <a:off x="838200" y="1447060"/>
            <a:ext cx="10515600" cy="4729903"/>
          </a:xfrm>
        </p:spPr>
        <p:txBody>
          <a:bodyPr>
            <a:normAutofit fontScale="77500" lnSpcReduction="20000"/>
          </a:bodyPr>
          <a:lstStyle/>
          <a:p>
            <a:r>
              <a:rPr lang="zh-CN" altLang="en-US" dirty="0"/>
              <a:t>五状态进程模型：除了以上三种基本状态外，又新加了两种状态：</a:t>
            </a:r>
          </a:p>
          <a:p>
            <a:pPr lvl="1"/>
            <a:r>
              <a:rPr lang="zh-CN" altLang="en-US" dirty="0"/>
              <a:t> 创建状态</a:t>
            </a:r>
            <a:r>
              <a:rPr lang="en-US" altLang="zh-CN" dirty="0"/>
              <a:t>(New)</a:t>
            </a:r>
            <a:r>
              <a:rPr lang="zh-CN" altLang="en-US" dirty="0"/>
              <a:t>：</a:t>
            </a:r>
          </a:p>
          <a:p>
            <a:pPr lvl="2"/>
            <a:r>
              <a:rPr lang="zh-CN" altLang="en-US" dirty="0"/>
              <a:t>进程刚创建，但还不能运行。</a:t>
            </a:r>
          </a:p>
          <a:p>
            <a:pPr lvl="2"/>
            <a:r>
              <a:rPr lang="en-US" altLang="zh-CN" dirty="0"/>
              <a:t>OS </a:t>
            </a:r>
            <a:r>
              <a:rPr lang="zh-CN" altLang="en-US" dirty="0"/>
              <a:t>已完成为创建一进程所必要的工作</a:t>
            </a:r>
          </a:p>
          <a:p>
            <a:pPr lvl="3"/>
            <a:r>
              <a:rPr lang="zh-CN" altLang="en-US" dirty="0"/>
              <a:t>已构造了进程标识符</a:t>
            </a:r>
          </a:p>
          <a:p>
            <a:pPr lvl="3"/>
            <a:r>
              <a:rPr lang="zh-CN" altLang="en-US" dirty="0"/>
              <a:t>已创建了管理进程所需的表格和数据结构</a:t>
            </a:r>
          </a:p>
          <a:p>
            <a:pPr lvl="2"/>
            <a:r>
              <a:rPr lang="zh-CN" altLang="en-US" dirty="0"/>
              <a:t>但还没有允许执行该进程 </a:t>
            </a:r>
            <a:r>
              <a:rPr lang="en-US" altLang="zh-CN" dirty="0"/>
              <a:t>(</a:t>
            </a:r>
            <a:r>
              <a:rPr lang="zh-CN" altLang="en-US" dirty="0"/>
              <a:t>尚未被同意获取资源</a:t>
            </a:r>
            <a:r>
              <a:rPr lang="en-US" altLang="zh-CN" dirty="0"/>
              <a:t>)</a:t>
            </a:r>
          </a:p>
          <a:p>
            <a:pPr lvl="3"/>
            <a:r>
              <a:rPr lang="zh-CN" altLang="en-US" dirty="0"/>
              <a:t>因为资源有限</a:t>
            </a:r>
            <a:endParaRPr lang="en-US" altLang="zh-CN" dirty="0"/>
          </a:p>
          <a:p>
            <a:pPr lvl="1"/>
            <a:r>
              <a:rPr lang="en-US" altLang="zh-CN" dirty="0"/>
              <a:t> </a:t>
            </a:r>
            <a:r>
              <a:rPr lang="zh-CN" altLang="en-US" dirty="0"/>
              <a:t>终止状态</a:t>
            </a:r>
            <a:r>
              <a:rPr lang="en-US" altLang="zh-CN" dirty="0"/>
              <a:t>(Exit)</a:t>
            </a:r>
            <a:r>
              <a:rPr lang="zh-CN" altLang="en-US" dirty="0"/>
              <a:t>：</a:t>
            </a:r>
            <a:r>
              <a:rPr lang="zh-CN" altLang="en-US" dirty="0">
                <a:sym typeface="Wingdings" panose="05000000000000000000" pitchFamily="2" charset="2"/>
              </a:rPr>
              <a:t>（僵死状态）</a:t>
            </a:r>
          </a:p>
          <a:p>
            <a:pPr lvl="2"/>
            <a:r>
              <a:rPr lang="zh-CN" altLang="en-US" dirty="0"/>
              <a:t>进程已结束运行，回收除</a:t>
            </a:r>
            <a:r>
              <a:rPr lang="en-US" altLang="zh-CN" dirty="0"/>
              <a:t>PCB</a:t>
            </a:r>
            <a:r>
              <a:rPr lang="zh-CN" altLang="en-US" dirty="0"/>
              <a:t>之外的其他资源，并让其他进程从</a:t>
            </a:r>
            <a:r>
              <a:rPr lang="en-US" altLang="zh-CN" dirty="0"/>
              <a:t>PCB</a:t>
            </a:r>
            <a:r>
              <a:rPr lang="zh-CN" altLang="en-US" dirty="0"/>
              <a:t>中收集有关信息（如记帐，将退出码</a:t>
            </a:r>
            <a:r>
              <a:rPr lang="en-US" altLang="zh-CN" dirty="0"/>
              <a:t>exit code</a:t>
            </a:r>
            <a:r>
              <a:rPr lang="zh-CN" altLang="en-US" dirty="0"/>
              <a:t>传递给父进程），即它不再有执行资格，当数据不再需要后，进程</a:t>
            </a:r>
            <a:r>
              <a:rPr lang="en-US" altLang="zh-CN" dirty="0"/>
              <a:t>(</a:t>
            </a:r>
            <a:r>
              <a:rPr lang="zh-CN" altLang="en-US" dirty="0"/>
              <a:t>和它的表格</a:t>
            </a:r>
            <a:r>
              <a:rPr lang="en-US" altLang="zh-CN" dirty="0"/>
              <a:t>)</a:t>
            </a:r>
            <a:r>
              <a:rPr lang="zh-CN" altLang="en-US" dirty="0"/>
              <a:t>被删除。</a:t>
            </a:r>
          </a:p>
        </p:txBody>
      </p:sp>
    </p:spTree>
    <p:extLst>
      <p:ext uri="{BB962C8B-B14F-4D97-AF65-F5344CB8AC3E}">
        <p14:creationId xmlns:p14="http://schemas.microsoft.com/office/powerpoint/2010/main" val="12494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55395">
                                            <p:txEl>
                                              <p:pRg st="0" end="0"/>
                                            </p:txEl>
                                          </p:spTgt>
                                        </p:tgtEl>
                                        <p:attrNameLst>
                                          <p:attrName>style.visibility</p:attrName>
                                        </p:attrNameLst>
                                      </p:cBhvr>
                                      <p:to>
                                        <p:strVal val="visible"/>
                                      </p:to>
                                    </p:set>
                                    <p:anim calcmode="lin" valueType="num">
                                      <p:cBhvr additive="base">
                                        <p:cTn id="7" dur="500" fill="hold"/>
                                        <p:tgtEl>
                                          <p:spTgt spid="9553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5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55395">
                                            <p:txEl>
                                              <p:pRg st="1" end="1"/>
                                            </p:txEl>
                                          </p:spTgt>
                                        </p:tgtEl>
                                        <p:attrNameLst>
                                          <p:attrName>style.visibility</p:attrName>
                                        </p:attrNameLst>
                                      </p:cBhvr>
                                      <p:to>
                                        <p:strVal val="visible"/>
                                      </p:to>
                                    </p:set>
                                    <p:anim calcmode="lin" valueType="num">
                                      <p:cBhvr additive="base">
                                        <p:cTn id="13" dur="500" fill="hold"/>
                                        <p:tgtEl>
                                          <p:spTgt spid="9553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553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955395">
                                            <p:txEl>
                                              <p:pRg st="2" end="2"/>
                                            </p:txEl>
                                          </p:spTgt>
                                        </p:tgtEl>
                                        <p:attrNameLst>
                                          <p:attrName>style.visibility</p:attrName>
                                        </p:attrNameLst>
                                      </p:cBhvr>
                                      <p:to>
                                        <p:strVal val="visible"/>
                                      </p:to>
                                    </p:set>
                                    <p:anim calcmode="lin" valueType="num">
                                      <p:cBhvr additive="base">
                                        <p:cTn id="17" dur="500" fill="hold"/>
                                        <p:tgtEl>
                                          <p:spTgt spid="95539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553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955395">
                                            <p:txEl>
                                              <p:pRg st="3" end="3"/>
                                            </p:txEl>
                                          </p:spTgt>
                                        </p:tgtEl>
                                        <p:attrNameLst>
                                          <p:attrName>style.visibility</p:attrName>
                                        </p:attrNameLst>
                                      </p:cBhvr>
                                      <p:to>
                                        <p:strVal val="visible"/>
                                      </p:to>
                                    </p:set>
                                    <p:anim calcmode="lin" valueType="num">
                                      <p:cBhvr additive="base">
                                        <p:cTn id="21" dur="500" fill="hold"/>
                                        <p:tgtEl>
                                          <p:spTgt spid="9553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553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955395">
                                            <p:txEl>
                                              <p:pRg st="4" end="4"/>
                                            </p:txEl>
                                          </p:spTgt>
                                        </p:tgtEl>
                                        <p:attrNameLst>
                                          <p:attrName>style.visibility</p:attrName>
                                        </p:attrNameLst>
                                      </p:cBhvr>
                                      <p:to>
                                        <p:strVal val="visible"/>
                                      </p:to>
                                    </p:set>
                                    <p:anim calcmode="lin" valueType="num">
                                      <p:cBhvr additive="base">
                                        <p:cTn id="25" dur="500" fill="hold"/>
                                        <p:tgtEl>
                                          <p:spTgt spid="9553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5539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955395">
                                            <p:txEl>
                                              <p:pRg st="5" end="5"/>
                                            </p:txEl>
                                          </p:spTgt>
                                        </p:tgtEl>
                                        <p:attrNameLst>
                                          <p:attrName>style.visibility</p:attrName>
                                        </p:attrNameLst>
                                      </p:cBhvr>
                                      <p:to>
                                        <p:strVal val="visible"/>
                                      </p:to>
                                    </p:set>
                                    <p:anim calcmode="lin" valueType="num">
                                      <p:cBhvr additive="base">
                                        <p:cTn id="29" dur="500" fill="hold"/>
                                        <p:tgtEl>
                                          <p:spTgt spid="9553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553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955395">
                                            <p:txEl>
                                              <p:pRg st="6" end="6"/>
                                            </p:txEl>
                                          </p:spTgt>
                                        </p:tgtEl>
                                        <p:attrNameLst>
                                          <p:attrName>style.visibility</p:attrName>
                                        </p:attrNameLst>
                                      </p:cBhvr>
                                      <p:to>
                                        <p:strVal val="visible"/>
                                      </p:to>
                                    </p:set>
                                    <p:anim calcmode="lin" valueType="num">
                                      <p:cBhvr additive="base">
                                        <p:cTn id="33" dur="500" fill="hold"/>
                                        <p:tgtEl>
                                          <p:spTgt spid="9553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5539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955395">
                                            <p:txEl>
                                              <p:pRg st="7" end="7"/>
                                            </p:txEl>
                                          </p:spTgt>
                                        </p:tgtEl>
                                        <p:attrNameLst>
                                          <p:attrName>style.visibility</p:attrName>
                                        </p:attrNameLst>
                                      </p:cBhvr>
                                      <p:to>
                                        <p:strVal val="visible"/>
                                      </p:to>
                                    </p:set>
                                    <p:anim calcmode="lin" valueType="num">
                                      <p:cBhvr additive="base">
                                        <p:cTn id="37" dur="500" fill="hold"/>
                                        <p:tgtEl>
                                          <p:spTgt spid="95539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55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55395">
                                            <p:txEl>
                                              <p:pRg st="8" end="8"/>
                                            </p:txEl>
                                          </p:spTgt>
                                        </p:tgtEl>
                                        <p:attrNameLst>
                                          <p:attrName>style.visibility</p:attrName>
                                        </p:attrNameLst>
                                      </p:cBhvr>
                                      <p:to>
                                        <p:strVal val="visible"/>
                                      </p:to>
                                    </p:set>
                                    <p:anim calcmode="lin" valueType="num">
                                      <p:cBhvr additive="base">
                                        <p:cTn id="43" dur="500" fill="hold"/>
                                        <p:tgtEl>
                                          <p:spTgt spid="95539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5539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955395">
                                            <p:txEl>
                                              <p:pRg st="9" end="9"/>
                                            </p:txEl>
                                          </p:spTgt>
                                        </p:tgtEl>
                                        <p:attrNameLst>
                                          <p:attrName>style.visibility</p:attrName>
                                        </p:attrNameLst>
                                      </p:cBhvr>
                                      <p:to>
                                        <p:strVal val="visible"/>
                                      </p:to>
                                    </p:set>
                                    <p:anim calcmode="lin" valueType="num">
                                      <p:cBhvr additive="base">
                                        <p:cTn id="47" dur="500" fill="hold"/>
                                        <p:tgtEl>
                                          <p:spTgt spid="955395">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553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bldLvl="2"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3A764-E225-4916-AEB0-0D1881771456}"/>
              </a:ext>
            </a:extLst>
          </p:cNvPr>
          <p:cNvSpPr>
            <a:spLocks noGrp="1"/>
          </p:cNvSpPr>
          <p:nvPr>
            <p:ph type="title"/>
          </p:nvPr>
        </p:nvSpPr>
        <p:spPr/>
        <p:txBody>
          <a:bodyPr/>
          <a:lstStyle/>
          <a:p>
            <a:r>
              <a:rPr lang="en-US" altLang="zh-CN" dirty="0"/>
              <a:t>2.5.4</a:t>
            </a:r>
            <a:r>
              <a:rPr lang="zh-CN" altLang="en-US" dirty="0"/>
              <a:t>、多线程模型</a:t>
            </a:r>
          </a:p>
        </p:txBody>
      </p:sp>
      <p:sp>
        <p:nvSpPr>
          <p:cNvPr id="173058" name="Rectangle 3">
            <a:extLst>
              <a:ext uri="{FF2B5EF4-FFF2-40B4-BE49-F238E27FC236}">
                <a16:creationId xmlns:a16="http://schemas.microsoft.com/office/drawing/2014/main" id="{A6260B14-A27B-4151-840D-6C456B368385}"/>
              </a:ext>
            </a:extLst>
          </p:cNvPr>
          <p:cNvSpPr>
            <a:spLocks noGrp="1" noChangeArrowheads="1"/>
          </p:cNvSpPr>
          <p:nvPr>
            <p:ph idx="1"/>
          </p:nvPr>
        </p:nvSpPr>
        <p:spPr/>
        <p:txBody>
          <a:bodyPr/>
          <a:lstStyle/>
          <a:p>
            <a:pPr eaLnBrk="1" hangingPunct="1"/>
            <a:r>
              <a:rPr lang="zh-CN" altLang="en-US">
                <a:latin typeface="楷体_GB2312" pitchFamily="49" charset="-122"/>
                <a:ea typeface="楷体_GB2312" pitchFamily="49" charset="-122"/>
              </a:rPr>
              <a:t>多对一模型可创建多个用户线程，但内核只有一个线程，不能增加并发性。</a:t>
            </a:r>
          </a:p>
          <a:p>
            <a:pPr eaLnBrk="1" hangingPunct="1"/>
            <a:r>
              <a:rPr lang="zh-CN" altLang="en-US">
                <a:latin typeface="楷体_GB2312" pitchFamily="49" charset="-122"/>
                <a:ea typeface="楷体_GB2312" pitchFamily="49" charset="-122"/>
              </a:rPr>
              <a:t>一对一模型限制了开发人员创建线程的数目。</a:t>
            </a:r>
          </a:p>
          <a:p>
            <a:pPr eaLnBrk="1" hangingPunct="1"/>
            <a:r>
              <a:rPr lang="zh-CN" altLang="en-US">
                <a:latin typeface="楷体_GB2312" pitchFamily="49" charset="-122"/>
                <a:ea typeface="楷体_GB2312" pitchFamily="49" charset="-122"/>
              </a:rPr>
              <a:t>多对多模型避免了这两点。开发人员可创建任意多的必要用户线程，相应的内核线程能在多处理机上并行执行。</a:t>
            </a:r>
          </a:p>
          <a:p>
            <a:pPr eaLnBrk="1" hangingPunct="1"/>
            <a:endParaRPr lang="zh-CN"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5E28E-B318-4EAE-8C60-C62EDCF50ED3}"/>
              </a:ext>
            </a:extLst>
          </p:cNvPr>
          <p:cNvSpPr>
            <a:spLocks noGrp="1"/>
          </p:cNvSpPr>
          <p:nvPr>
            <p:ph type="title"/>
          </p:nvPr>
        </p:nvSpPr>
        <p:spPr/>
        <p:txBody>
          <a:bodyPr/>
          <a:lstStyle/>
          <a:p>
            <a:r>
              <a:rPr lang="zh-CN" altLang="en-US" dirty="0"/>
              <a:t>课后思考题</a:t>
            </a:r>
          </a:p>
        </p:txBody>
      </p:sp>
      <p:sp>
        <p:nvSpPr>
          <p:cNvPr id="3" name="内容占位符 2">
            <a:extLst>
              <a:ext uri="{FF2B5EF4-FFF2-40B4-BE49-F238E27FC236}">
                <a16:creationId xmlns:a16="http://schemas.microsoft.com/office/drawing/2014/main" id="{FAD1FEB8-D082-4193-82C7-2F23EA7CD5DB}"/>
              </a:ext>
            </a:extLst>
          </p:cNvPr>
          <p:cNvSpPr>
            <a:spLocks noGrp="1"/>
          </p:cNvSpPr>
          <p:nvPr>
            <p:ph idx="1"/>
          </p:nvPr>
        </p:nvSpPr>
        <p:spPr/>
        <p:txBody>
          <a:bodyPr>
            <a:normAutofit fontScale="77500" lnSpcReduction="20000"/>
          </a:bodyPr>
          <a:lstStyle/>
          <a:p>
            <a:r>
              <a:rPr lang="zh-CN" altLang="en-US" dirty="0"/>
              <a:t>什么是前驱图？为什么引入前驱图？</a:t>
            </a:r>
            <a:endParaRPr lang="en-US" altLang="zh-CN" dirty="0"/>
          </a:p>
          <a:p>
            <a:r>
              <a:rPr lang="zh-CN" altLang="en-US" dirty="0"/>
              <a:t>如何理解程序并发执行过程的间断性特征？</a:t>
            </a:r>
            <a:endParaRPr lang="en-US" altLang="zh-CN" dirty="0"/>
          </a:p>
          <a:p>
            <a:r>
              <a:rPr lang="zh-CN" altLang="en-US" dirty="0"/>
              <a:t>操作系统为什么引入进程的概念？从动态、并发和独立性三个方面比较进程与程序。</a:t>
            </a:r>
            <a:endParaRPr lang="en-US" altLang="zh-CN" dirty="0"/>
          </a:p>
          <a:p>
            <a:r>
              <a:rPr lang="en-US" altLang="zh-CN" dirty="0"/>
              <a:t>PCB</a:t>
            </a:r>
            <a:r>
              <a:rPr lang="zh-CN" altLang="en-US" dirty="0"/>
              <a:t>包含了哪些信息？</a:t>
            </a:r>
            <a:endParaRPr lang="en-US" altLang="zh-CN" dirty="0"/>
          </a:p>
          <a:p>
            <a:r>
              <a:rPr lang="zh-CN" altLang="en-US" dirty="0"/>
              <a:t>三状态之间如何转换？为什么引入挂起模型？</a:t>
            </a:r>
            <a:endParaRPr lang="en-US" altLang="zh-CN" dirty="0"/>
          </a:p>
          <a:p>
            <a:r>
              <a:rPr lang="zh-CN" altLang="en-US" dirty="0"/>
              <a:t>引发进程创建、撤销、状态切换的事件有哪些？</a:t>
            </a:r>
            <a:endParaRPr lang="en-US" altLang="zh-CN" dirty="0"/>
          </a:p>
          <a:p>
            <a:r>
              <a:rPr lang="zh-CN" altLang="en-US" dirty="0"/>
              <a:t>从调度性、并发性、拥有资源和开销方案比较进程和线程。</a:t>
            </a:r>
            <a:endParaRPr lang="en-US" altLang="zh-CN" dirty="0"/>
          </a:p>
          <a:p>
            <a:r>
              <a:rPr lang="zh-CN" altLang="en-US"/>
              <a:t>进程同步的经典问题有哪些？请分析存在问题的原理和解决思路。</a:t>
            </a:r>
            <a:endParaRPr lang="en-US" altLang="zh-CN"/>
          </a:p>
        </p:txBody>
      </p:sp>
    </p:spTree>
    <p:extLst>
      <p:ext uri="{BB962C8B-B14F-4D97-AF65-F5344CB8AC3E}">
        <p14:creationId xmlns:p14="http://schemas.microsoft.com/office/powerpoint/2010/main" val="35959439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a:spLocks noChangeArrowheads="1"/>
          </p:cNvSpPr>
          <p:nvPr/>
        </p:nvSpPr>
        <p:spPr bwMode="auto">
          <a:xfrm>
            <a:off x="2851693" y="4242250"/>
            <a:ext cx="6304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0070C0"/>
                </a:solidFill>
                <a:latin typeface="Swis721 Lt BT" panose="020B0403020202020204" pitchFamily="34" charset="0"/>
                <a:ea typeface="微软雅黑" panose="020B0503020204020204" pitchFamily="34" charset="-122"/>
                <a:cs typeface="LilyUPC" panose="020B0604020202020204" pitchFamily="34" charset="-34"/>
                <a:sym typeface="微软雅黑" panose="020B0503020204020204" pitchFamily="34" charset="-122"/>
              </a:rPr>
              <a:t>BUSENESS ACTIVITY PLANNING</a:t>
            </a:r>
          </a:p>
        </p:txBody>
      </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3554137" y="2489090"/>
            <a:ext cx="483301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pitchFamily="34" charset="-122"/>
                <a:cs typeface="LilyUPC" panose="020B0604020202020204" pitchFamily="34" charset="-34"/>
                <a:sym typeface="微软雅黑" panose="020B0503020204020204" pitchFamily="3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听</a:t>
            </a:r>
          </a:p>
        </p:txBody>
      </p:sp>
    </p:spTree>
  </p:cSld>
  <p:clrMapOvr>
    <a:masterClrMapping/>
  </p:clrMapOvr>
  <mc:AlternateContent xmlns:mc="http://schemas.openxmlformats.org/markup-compatibility/2006" xmlns:p14="http://schemas.microsoft.com/office/powerpoint/2010/main">
    <mc:Choice Requires="p14">
      <p:transition spd="slow" p14:dur="999" advTm="6458"/>
    </mc:Choice>
    <mc:Fallback xmlns="">
      <p:transition spd="slow" advTm="64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par>
                          <p:cTn id="84" fill="hold">
                            <p:stCondLst>
                              <p:cond delay="2875"/>
                            </p:stCondLst>
                            <p:childTnLst>
                              <p:par>
                                <p:cTn id="85" presetID="38" presetClass="entr" presetSubtype="0" accel="50000" fill="hold" grpId="0" nodeType="afterEffect">
                                  <p:stCondLst>
                                    <p:cond delay="0"/>
                                  </p:stCondLst>
                                  <p:iterate type="lt">
                                    <p:tmPct val="50000"/>
                                  </p:iterate>
                                  <p:childTnLst>
                                    <p:set>
                                      <p:cBhvr>
                                        <p:cTn id="86" dur="1" fill="hold">
                                          <p:stCondLst>
                                            <p:cond delay="0"/>
                                          </p:stCondLst>
                                        </p:cTn>
                                        <p:tgtEl>
                                          <p:spTgt spid="10"/>
                                        </p:tgtEl>
                                        <p:attrNameLst>
                                          <p:attrName>style.visibility</p:attrName>
                                        </p:attrNameLst>
                                      </p:cBhvr>
                                      <p:to>
                                        <p:strVal val="visible"/>
                                      </p:to>
                                    </p:set>
                                    <p:set>
                                      <p:cBhvr>
                                        <p:cTn id="87" dur="46" fill="hold">
                                          <p:stCondLst>
                                            <p:cond delay="0"/>
                                          </p:stCondLst>
                                        </p:cTn>
                                        <p:tgtEl>
                                          <p:spTgt spid="10"/>
                                        </p:tgtEl>
                                        <p:attrNameLst>
                                          <p:attrName>style.rotation</p:attrName>
                                        </p:attrNameLst>
                                      </p:cBhvr>
                                      <p:to>
                                        <p:strVal val="-45.0"/>
                                      </p:to>
                                    </p:set>
                                    <p:anim calcmode="lin" valueType="num">
                                      <p:cBhvr>
                                        <p:cTn id="88" dur="46" fill="hold">
                                          <p:stCondLst>
                                            <p:cond delay="46"/>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89" dur="46"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90" dur="16" decel="50000" autoRev="1" fill="hold">
                                          <p:stCondLst>
                                            <p:cond delay="46"/>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91" dur="14" fill="hold">
                                          <p:stCondLst>
                                            <p:cond delay="86"/>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2.1.3</a:t>
            </a:r>
            <a:r>
              <a:rPr lang="zh-CN" altLang="en-US" dirty="0"/>
              <a:t>、进程的状态与转换</a:t>
            </a:r>
            <a:endParaRPr lang="en-US" altLang="zh-CN" dirty="0"/>
          </a:p>
        </p:txBody>
      </p:sp>
      <p:sp>
        <p:nvSpPr>
          <p:cNvPr id="2" name="椭圆 1"/>
          <p:cNvSpPr/>
          <p:nvPr/>
        </p:nvSpPr>
        <p:spPr>
          <a:xfrm>
            <a:off x="1544714" y="2183907"/>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创建</a:t>
            </a:r>
          </a:p>
        </p:txBody>
      </p:sp>
      <p:sp>
        <p:nvSpPr>
          <p:cNvPr id="5" name="椭圆 4"/>
          <p:cNvSpPr/>
          <p:nvPr/>
        </p:nvSpPr>
        <p:spPr>
          <a:xfrm>
            <a:off x="4085208" y="2183907"/>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就绪</a:t>
            </a:r>
          </a:p>
        </p:txBody>
      </p:sp>
      <p:sp>
        <p:nvSpPr>
          <p:cNvPr id="6" name="椭圆 5"/>
          <p:cNvSpPr/>
          <p:nvPr/>
        </p:nvSpPr>
        <p:spPr>
          <a:xfrm>
            <a:off x="2620392" y="4232390"/>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
        <p:nvSpPr>
          <p:cNvPr id="8" name="椭圆 7"/>
          <p:cNvSpPr/>
          <p:nvPr/>
        </p:nvSpPr>
        <p:spPr>
          <a:xfrm>
            <a:off x="5400583" y="4232390"/>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执行</a:t>
            </a:r>
          </a:p>
        </p:txBody>
      </p:sp>
      <p:sp>
        <p:nvSpPr>
          <p:cNvPr id="9" name="椭圆 8"/>
          <p:cNvSpPr/>
          <p:nvPr/>
        </p:nvSpPr>
        <p:spPr>
          <a:xfrm>
            <a:off x="8044648" y="4232390"/>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终止</a:t>
            </a:r>
          </a:p>
        </p:txBody>
      </p:sp>
      <p:cxnSp>
        <p:nvCxnSpPr>
          <p:cNvPr id="4" name="直接箭头连接符 3"/>
          <p:cNvCxnSpPr>
            <a:stCxn id="2" idx="6"/>
            <a:endCxn id="5" idx="2"/>
          </p:cNvCxnSpPr>
          <p:nvPr/>
        </p:nvCxnSpPr>
        <p:spPr>
          <a:xfrm>
            <a:off x="2831976" y="2592280"/>
            <a:ext cx="12532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126981" y="2159040"/>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许可</a:t>
            </a:r>
          </a:p>
        </p:txBody>
      </p:sp>
      <p:cxnSp>
        <p:nvCxnSpPr>
          <p:cNvPr id="13" name="直接箭头连接符 12"/>
          <p:cNvCxnSpPr>
            <a:stCxn id="6" idx="0"/>
            <a:endCxn id="5" idx="3"/>
          </p:cNvCxnSpPr>
          <p:nvPr/>
        </p:nvCxnSpPr>
        <p:spPr>
          <a:xfrm flipV="1">
            <a:off x="3264023" y="2881043"/>
            <a:ext cx="1009700" cy="1351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5"/>
            <a:endCxn id="8" idx="0"/>
          </p:cNvCxnSpPr>
          <p:nvPr/>
        </p:nvCxnSpPr>
        <p:spPr>
          <a:xfrm>
            <a:off x="5183955" y="2881043"/>
            <a:ext cx="860259" cy="1351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5" idx="4"/>
          </p:cNvCxnSpPr>
          <p:nvPr/>
        </p:nvCxnSpPr>
        <p:spPr>
          <a:xfrm flipH="1" flipV="1">
            <a:off x="4728839" y="3000653"/>
            <a:ext cx="860259" cy="1351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6" idx="6"/>
          </p:cNvCxnSpPr>
          <p:nvPr/>
        </p:nvCxnSpPr>
        <p:spPr>
          <a:xfrm flipH="1">
            <a:off x="3907654" y="4640763"/>
            <a:ext cx="1492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6"/>
            <a:endCxn id="9" idx="2"/>
          </p:cNvCxnSpPr>
          <p:nvPr/>
        </p:nvCxnSpPr>
        <p:spPr>
          <a:xfrm>
            <a:off x="6687845" y="4640763"/>
            <a:ext cx="13568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rot="18591961">
            <a:off x="3051043" y="3251175"/>
            <a:ext cx="1000595" cy="369332"/>
          </a:xfrm>
          <a:prstGeom prst="rect">
            <a:avLst/>
          </a:prstGeom>
          <a:noFill/>
          <a:ln w="38100">
            <a:noFill/>
          </a:ln>
        </p:spPr>
        <p:txBody>
          <a:bodyPr wrap="none" rtlCol="0">
            <a:spAutoFit/>
          </a:bodyPr>
          <a:lstStyle/>
          <a:p>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完成</a:t>
            </a:r>
          </a:p>
        </p:txBody>
      </p:sp>
      <p:sp>
        <p:nvSpPr>
          <p:cNvPr id="26" name="文本框 25"/>
          <p:cNvSpPr txBox="1"/>
          <p:nvPr/>
        </p:nvSpPr>
        <p:spPr>
          <a:xfrm rot="3454514">
            <a:off x="4316288" y="3603765"/>
            <a:ext cx="1338828"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时间片用完</a:t>
            </a:r>
          </a:p>
        </p:txBody>
      </p:sp>
      <p:sp>
        <p:nvSpPr>
          <p:cNvPr id="27" name="文本框 26"/>
          <p:cNvSpPr txBox="1"/>
          <p:nvPr/>
        </p:nvSpPr>
        <p:spPr>
          <a:xfrm>
            <a:off x="4197348" y="4591385"/>
            <a:ext cx="1000595" cy="369332"/>
          </a:xfrm>
          <a:prstGeom prst="rect">
            <a:avLst/>
          </a:prstGeom>
          <a:noFill/>
          <a:ln w="38100">
            <a:noFill/>
          </a:ln>
        </p:spPr>
        <p:txBody>
          <a:bodyPr wrap="none" rtlCol="0">
            <a:spAutoFit/>
          </a:bodyPr>
          <a:lstStyle/>
          <a:p>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请求</a:t>
            </a:r>
          </a:p>
        </p:txBody>
      </p:sp>
      <p:sp>
        <p:nvSpPr>
          <p:cNvPr id="28" name="文本框 27"/>
          <p:cNvSpPr txBox="1"/>
          <p:nvPr/>
        </p:nvSpPr>
        <p:spPr>
          <a:xfrm>
            <a:off x="7043081" y="4679804"/>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释放</a:t>
            </a:r>
          </a:p>
        </p:txBody>
      </p:sp>
      <p:sp>
        <p:nvSpPr>
          <p:cNvPr id="29" name="文本框 28"/>
          <p:cNvSpPr txBox="1"/>
          <p:nvPr/>
        </p:nvSpPr>
        <p:spPr>
          <a:xfrm rot="3454514">
            <a:off x="5206446" y="3276894"/>
            <a:ext cx="1107996"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进程调度</a:t>
            </a:r>
          </a:p>
        </p:txBody>
      </p:sp>
    </p:spTree>
    <p:extLst>
      <p:ext uri="{BB962C8B-B14F-4D97-AF65-F5344CB8AC3E}">
        <p14:creationId xmlns:p14="http://schemas.microsoft.com/office/powerpoint/2010/main" val="416191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1071996" y="2766621"/>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70C0"/>
                </a:solidFill>
                <a:latin typeface="微软雅黑" panose="020B0503020204020204" pitchFamily="34" charset="-122"/>
                <a:ea typeface="微软雅黑" panose="020B0503020204020204" pitchFamily="34" charset="-122"/>
              </a:rPr>
              <a:t>目录</a:t>
            </a:r>
          </a:p>
          <a:p>
            <a:pPr marL="0" indent="0" algn="ctr">
              <a:buNone/>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Contents</a:t>
            </a:r>
          </a:p>
        </p:txBody>
      </p:sp>
      <p:grpSp>
        <p:nvGrpSpPr>
          <p:cNvPr id="45" name="组合 44"/>
          <p:cNvGrpSpPr/>
          <p:nvPr/>
        </p:nvGrpSpPr>
        <p:grpSpPr>
          <a:xfrm>
            <a:off x="4218686" y="1053067"/>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4218686" y="1959219"/>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4218686" y="2895017"/>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5109752" y="1071449"/>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进程的描述</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5124357" y="1996353"/>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进程的控制 </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5124357" y="2921889"/>
            <a:ext cx="5275788" cy="612920"/>
            <a:chOff x="4315150" y="2341731"/>
            <a:chExt cx="3956841" cy="540057"/>
          </a:xfrm>
        </p:grpSpPr>
        <p:sp>
          <p:nvSpPr>
            <p:cNvPr id="67" name="矩形 66"/>
            <p:cNvSpPr/>
            <p:nvPr/>
          </p:nvSpPr>
          <p:spPr>
            <a:xfrm>
              <a:off x="4841196" y="2424395"/>
              <a:ext cx="3430795"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进程同步</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1" name="等腰三角形 80"/>
          <p:cNvSpPr/>
          <p:nvPr/>
        </p:nvSpPr>
        <p:spPr>
          <a:xfrm>
            <a:off x="-125866" y="4437500"/>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等腰三角形 81"/>
          <p:cNvSpPr/>
          <p:nvPr/>
        </p:nvSpPr>
        <p:spPr>
          <a:xfrm>
            <a:off x="1348800" y="5033297"/>
            <a:ext cx="2607127" cy="1948097"/>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4" name="组合 23"/>
          <p:cNvGrpSpPr/>
          <p:nvPr/>
        </p:nvGrpSpPr>
        <p:grpSpPr>
          <a:xfrm>
            <a:off x="4071975" y="3852400"/>
            <a:ext cx="1192345" cy="672217"/>
            <a:chOff x="2215144" y="1952311"/>
            <a:chExt cx="1244730" cy="924318"/>
          </a:xfrm>
        </p:grpSpPr>
        <p:sp>
          <p:nvSpPr>
            <p:cNvPr id="25" name="平行四边形 24"/>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26"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27" name="组合 26"/>
          <p:cNvGrpSpPr/>
          <p:nvPr/>
        </p:nvGrpSpPr>
        <p:grpSpPr>
          <a:xfrm>
            <a:off x="4977646" y="3889534"/>
            <a:ext cx="5143000" cy="612920"/>
            <a:chOff x="4315150" y="1647579"/>
            <a:chExt cx="3857250" cy="540057"/>
          </a:xfrm>
        </p:grpSpPr>
        <p:sp>
          <p:nvSpPr>
            <p:cNvPr id="28" name="矩形 27"/>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进程通信</a:t>
              </a: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30" name="组合 29"/>
          <p:cNvGrpSpPr/>
          <p:nvPr/>
        </p:nvGrpSpPr>
        <p:grpSpPr>
          <a:xfrm>
            <a:off x="3941748" y="4757625"/>
            <a:ext cx="1192345" cy="666115"/>
            <a:chOff x="2215144" y="927951"/>
            <a:chExt cx="1244730" cy="915925"/>
          </a:xfrm>
        </p:grpSpPr>
        <p:sp>
          <p:nvSpPr>
            <p:cNvPr id="31" name="平行四边形 30"/>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32"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05</a:t>
              </a:r>
              <a:endParaRPr lang="zh-CN" altLang="en-US" sz="3735" dirty="0">
                <a:solidFill>
                  <a:schemeClr val="bg1"/>
                </a:solidFill>
                <a:latin typeface="Impact" panose="020B0806030902050204" pitchFamily="34" charset="0"/>
              </a:endParaRPr>
            </a:p>
          </p:txBody>
        </p:sp>
      </p:grpSp>
      <p:grpSp>
        <p:nvGrpSpPr>
          <p:cNvPr id="33" name="组合 32"/>
          <p:cNvGrpSpPr/>
          <p:nvPr/>
        </p:nvGrpSpPr>
        <p:grpSpPr>
          <a:xfrm>
            <a:off x="4847419" y="4775372"/>
            <a:ext cx="5143000" cy="612920"/>
            <a:chOff x="4315150" y="953426"/>
            <a:chExt cx="3857250" cy="540057"/>
          </a:xfrm>
        </p:grpSpPr>
        <p:sp>
          <p:nvSpPr>
            <p:cNvPr id="34" name="矩形 33"/>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线程</a:t>
              </a:r>
            </a:p>
          </p:txBody>
        </p:sp>
        <p:sp>
          <p:nvSpPr>
            <p:cNvPr id="35" name="平行四边形 34"/>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999" advTm="4633"/>
    </mc:Choice>
    <mc:Fallback xmlns="">
      <p:transition spd="slow" advTm="46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1+#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par>
                          <p:cTn id="57" fill="hold">
                            <p:stCondLst>
                              <p:cond delay="4000"/>
                            </p:stCondLst>
                            <p:childTnLst>
                              <p:par>
                                <p:cTn id="58" presetID="2" presetClass="entr" presetSubtype="8"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0-#ppt_w/2"/>
                                          </p:val>
                                        </p:tav>
                                        <p:tav tm="100000">
                                          <p:val>
                                            <p:strVal val="#ppt_x"/>
                                          </p:val>
                                        </p:tav>
                                      </p:tavLst>
                                    </p:anim>
                                    <p:anim calcmode="lin" valueType="num">
                                      <p:cBhvr additive="base">
                                        <p:cTn id="61" dur="500" fill="hold"/>
                                        <p:tgtEl>
                                          <p:spTgt spid="30"/>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0-#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Rot="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958467" name="Rectangle 3"/>
          <p:cNvSpPr>
            <a:spLocks noGrp="1" noChangeArrowheads="1"/>
          </p:cNvSpPr>
          <p:nvPr>
            <p:ph idx="1"/>
          </p:nvPr>
        </p:nvSpPr>
        <p:spPr/>
        <p:txBody>
          <a:bodyPr>
            <a:normAutofit fontScale="70000" lnSpcReduction="20000"/>
          </a:bodyPr>
          <a:lstStyle/>
          <a:p>
            <a:r>
              <a:rPr lang="zh-CN" altLang="en-US" dirty="0"/>
              <a:t>转换</a:t>
            </a:r>
            <a:endParaRPr lang="en-US" altLang="zh-CN" dirty="0"/>
          </a:p>
          <a:p>
            <a:pPr lvl="1"/>
            <a:r>
              <a:rPr lang="zh-CN" altLang="en-US" dirty="0"/>
              <a:t>创建新进程：创建一个新进程，以运行一个程序。可能的原因为：用户登录、</a:t>
            </a:r>
            <a:r>
              <a:rPr lang="en-US" altLang="zh-CN" dirty="0"/>
              <a:t>OS</a:t>
            </a:r>
            <a:r>
              <a:rPr lang="zh-CN" altLang="en-US" dirty="0"/>
              <a:t>创建以提供某项服务、批处理作业。</a:t>
            </a:r>
          </a:p>
          <a:p>
            <a:pPr lvl="1"/>
            <a:r>
              <a:rPr lang="zh-CN" altLang="en-US" dirty="0"/>
              <a:t>许可</a:t>
            </a:r>
            <a:r>
              <a:rPr lang="en-US" altLang="zh-CN" dirty="0"/>
              <a:t>(Admit, </a:t>
            </a:r>
            <a:r>
              <a:rPr lang="zh-CN" altLang="en-US" dirty="0"/>
              <a:t>也称为提交</a:t>
            </a:r>
            <a:r>
              <a:rPr lang="en-US" altLang="zh-CN" dirty="0"/>
              <a:t>)</a:t>
            </a:r>
            <a:r>
              <a:rPr lang="zh-CN" altLang="en-US" dirty="0"/>
              <a:t>：提交一个新进程，进入就绪状态。由于性能、内存、进程总数等原因，系统会限制并发进程总数。</a:t>
            </a:r>
          </a:p>
          <a:p>
            <a:pPr lvl="1"/>
            <a:r>
              <a:rPr lang="zh-CN" altLang="en-US" dirty="0"/>
              <a:t>调度运行</a:t>
            </a:r>
            <a:r>
              <a:rPr lang="en-US" altLang="zh-CN" dirty="0"/>
              <a:t>(Dispatch)</a:t>
            </a:r>
            <a:r>
              <a:rPr lang="zh-CN" altLang="en-US" dirty="0"/>
              <a:t>：从就绪进程表中选择一个进程，进入运行状态；</a:t>
            </a:r>
            <a:endParaRPr lang="en-US" altLang="zh-CN" dirty="0"/>
          </a:p>
          <a:p>
            <a:pPr lvl="1"/>
            <a:r>
              <a:rPr lang="zh-CN" altLang="en-US" dirty="0"/>
              <a:t>释放</a:t>
            </a:r>
            <a:r>
              <a:rPr lang="en-US" altLang="zh-CN" dirty="0"/>
              <a:t>(Release)</a:t>
            </a:r>
            <a:r>
              <a:rPr lang="zh-CN" altLang="en-US" dirty="0"/>
              <a:t>：由于进程完成或失败而中止进程运行，进入结束状态；</a:t>
            </a:r>
          </a:p>
          <a:p>
            <a:pPr lvl="2"/>
            <a:r>
              <a:rPr lang="zh-CN" altLang="en-US" dirty="0"/>
              <a:t>运行到结束：分为正常退出</a:t>
            </a:r>
            <a:r>
              <a:rPr lang="en-US" altLang="zh-CN" dirty="0"/>
              <a:t>Exit</a:t>
            </a:r>
            <a:r>
              <a:rPr lang="zh-CN" altLang="en-US" dirty="0"/>
              <a:t>和异常退出</a:t>
            </a:r>
            <a:r>
              <a:rPr lang="en-US" altLang="zh-CN" dirty="0"/>
              <a:t>abort</a:t>
            </a:r>
            <a:r>
              <a:rPr lang="zh-CN" altLang="en-US" dirty="0"/>
              <a:t>（执行超时或内存不够，非法指令或地址，</a:t>
            </a:r>
            <a:r>
              <a:rPr lang="en-US" altLang="zh-CN" dirty="0"/>
              <a:t>I/O</a:t>
            </a:r>
            <a:r>
              <a:rPr lang="zh-CN" altLang="en-US" dirty="0"/>
              <a:t>失败，被其他进程所终止）</a:t>
            </a:r>
          </a:p>
          <a:p>
            <a:pPr lvl="2"/>
            <a:r>
              <a:rPr lang="zh-CN" altLang="en-US" dirty="0"/>
              <a:t>就绪或阻塞到结束：可能的原因有：父进程可在任何时间中止子进程；</a:t>
            </a:r>
          </a:p>
          <a:p>
            <a:pPr lvl="1"/>
            <a:r>
              <a:rPr lang="zh-CN" altLang="en-US" dirty="0"/>
              <a:t>超时（</a:t>
            </a:r>
            <a:r>
              <a:rPr lang="en-US" altLang="zh-CN" dirty="0"/>
              <a:t>Timeout</a:t>
            </a:r>
            <a:r>
              <a:rPr lang="zh-CN" altLang="en-US" dirty="0"/>
              <a:t>）：由于用完时间片或高优先进程就绪等导致进程暂停运行；</a:t>
            </a:r>
          </a:p>
          <a:p>
            <a:pPr lvl="1"/>
            <a:endParaRPr lang="zh-CN" altLang="en-US" dirty="0"/>
          </a:p>
        </p:txBody>
      </p:sp>
    </p:spTree>
    <p:extLst>
      <p:ext uri="{BB962C8B-B14F-4D97-AF65-F5344CB8AC3E}">
        <p14:creationId xmlns:p14="http://schemas.microsoft.com/office/powerpoint/2010/main" val="260254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58467">
                                            <p:txEl>
                                              <p:pRg st="0" end="0"/>
                                            </p:txEl>
                                          </p:spTgt>
                                        </p:tgtEl>
                                        <p:attrNameLst>
                                          <p:attrName>style.visibility</p:attrName>
                                        </p:attrNameLst>
                                      </p:cBhvr>
                                      <p:to>
                                        <p:strVal val="visible"/>
                                      </p:to>
                                    </p:set>
                                    <p:anim calcmode="lin" valueType="num">
                                      <p:cBhvr additive="base">
                                        <p:cTn id="7" dur="500" fill="hold"/>
                                        <p:tgtEl>
                                          <p:spTgt spid="95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8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58467">
                                            <p:txEl>
                                              <p:pRg st="1" end="1"/>
                                            </p:txEl>
                                          </p:spTgt>
                                        </p:tgtEl>
                                        <p:attrNameLst>
                                          <p:attrName>style.visibility</p:attrName>
                                        </p:attrNameLst>
                                      </p:cBhvr>
                                      <p:to>
                                        <p:strVal val="visible"/>
                                      </p:to>
                                    </p:set>
                                    <p:anim calcmode="lin" valueType="num">
                                      <p:cBhvr additive="base">
                                        <p:cTn id="11" dur="500" fill="hold"/>
                                        <p:tgtEl>
                                          <p:spTgt spid="9584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58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958467">
                                            <p:txEl>
                                              <p:pRg st="2" end="2"/>
                                            </p:txEl>
                                          </p:spTgt>
                                        </p:tgtEl>
                                        <p:attrNameLst>
                                          <p:attrName>style.visibility</p:attrName>
                                        </p:attrNameLst>
                                      </p:cBhvr>
                                      <p:to>
                                        <p:strVal val="visible"/>
                                      </p:to>
                                    </p:set>
                                    <p:anim calcmode="lin" valueType="num">
                                      <p:cBhvr additive="base">
                                        <p:cTn id="15" dur="500" fill="hold"/>
                                        <p:tgtEl>
                                          <p:spTgt spid="95846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584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958467">
                                            <p:txEl>
                                              <p:pRg st="3" end="3"/>
                                            </p:txEl>
                                          </p:spTgt>
                                        </p:tgtEl>
                                        <p:attrNameLst>
                                          <p:attrName>style.visibility</p:attrName>
                                        </p:attrNameLst>
                                      </p:cBhvr>
                                      <p:to>
                                        <p:strVal val="visible"/>
                                      </p:to>
                                    </p:set>
                                    <p:anim calcmode="lin" valueType="num">
                                      <p:cBhvr additive="base">
                                        <p:cTn id="19" dur="500" fill="hold"/>
                                        <p:tgtEl>
                                          <p:spTgt spid="9584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584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958467">
                                            <p:txEl>
                                              <p:pRg st="4" end="4"/>
                                            </p:txEl>
                                          </p:spTgt>
                                        </p:tgtEl>
                                        <p:attrNameLst>
                                          <p:attrName>style.visibility</p:attrName>
                                        </p:attrNameLst>
                                      </p:cBhvr>
                                      <p:to>
                                        <p:strVal val="visible"/>
                                      </p:to>
                                    </p:set>
                                    <p:anim calcmode="lin" valueType="num">
                                      <p:cBhvr additive="base">
                                        <p:cTn id="23" dur="500" fill="hold"/>
                                        <p:tgtEl>
                                          <p:spTgt spid="95846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584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958467">
                                            <p:txEl>
                                              <p:pRg st="5" end="5"/>
                                            </p:txEl>
                                          </p:spTgt>
                                        </p:tgtEl>
                                        <p:attrNameLst>
                                          <p:attrName>style.visibility</p:attrName>
                                        </p:attrNameLst>
                                      </p:cBhvr>
                                      <p:to>
                                        <p:strVal val="visible"/>
                                      </p:to>
                                    </p:set>
                                    <p:anim calcmode="lin" valueType="num">
                                      <p:cBhvr additive="base">
                                        <p:cTn id="27" dur="500" fill="hold"/>
                                        <p:tgtEl>
                                          <p:spTgt spid="95846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5846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958467">
                                            <p:txEl>
                                              <p:pRg st="6" end="6"/>
                                            </p:txEl>
                                          </p:spTgt>
                                        </p:tgtEl>
                                        <p:attrNameLst>
                                          <p:attrName>style.visibility</p:attrName>
                                        </p:attrNameLst>
                                      </p:cBhvr>
                                      <p:to>
                                        <p:strVal val="visible"/>
                                      </p:to>
                                    </p:set>
                                    <p:anim calcmode="lin" valueType="num">
                                      <p:cBhvr additive="base">
                                        <p:cTn id="31" dur="500" fill="hold"/>
                                        <p:tgtEl>
                                          <p:spTgt spid="95846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5846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958467">
                                            <p:txEl>
                                              <p:pRg st="7" end="7"/>
                                            </p:txEl>
                                          </p:spTgt>
                                        </p:tgtEl>
                                        <p:attrNameLst>
                                          <p:attrName>style.visibility</p:attrName>
                                        </p:attrNameLst>
                                      </p:cBhvr>
                                      <p:to>
                                        <p:strVal val="visible"/>
                                      </p:to>
                                    </p:set>
                                    <p:anim calcmode="lin" valueType="num">
                                      <p:cBhvr additive="base">
                                        <p:cTn id="35" dur="500" fill="hold"/>
                                        <p:tgtEl>
                                          <p:spTgt spid="958467">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58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2"/>
          <p:cNvSpPr>
            <a:spLocks noGrp="1" noRot="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959490" name="Rectangle 2"/>
          <p:cNvSpPr>
            <a:spLocks noGrp="1" noChangeArrowheads="1"/>
          </p:cNvSpPr>
          <p:nvPr>
            <p:ph idx="1"/>
          </p:nvPr>
        </p:nvSpPr>
        <p:spPr/>
        <p:txBody>
          <a:bodyPr>
            <a:normAutofit fontScale="70000" lnSpcReduction="20000"/>
          </a:bodyPr>
          <a:lstStyle/>
          <a:p>
            <a:pPr lvl="1"/>
            <a:r>
              <a:rPr lang="zh-CN" altLang="en-US" dirty="0"/>
              <a:t>事件等待（</a:t>
            </a:r>
            <a:r>
              <a:rPr lang="en-US" altLang="zh-CN" dirty="0"/>
              <a:t>Event Wait</a:t>
            </a:r>
            <a:r>
              <a:rPr lang="zh-CN" altLang="en-US" dirty="0"/>
              <a:t>）：进程要求的事件未出现而进入阻塞；可能的原因包括：申请系统服务或资源、通信、</a:t>
            </a:r>
            <a:r>
              <a:rPr lang="en-US" altLang="zh-CN" dirty="0"/>
              <a:t>I/O</a:t>
            </a:r>
            <a:r>
              <a:rPr lang="zh-CN" altLang="en-US" dirty="0"/>
              <a:t>操作等；</a:t>
            </a:r>
          </a:p>
          <a:p>
            <a:pPr lvl="1"/>
            <a:r>
              <a:rPr lang="zh-CN" altLang="en-US" dirty="0"/>
              <a:t>事件出现（</a:t>
            </a:r>
            <a:r>
              <a:rPr lang="en-US" altLang="zh-CN" dirty="0"/>
              <a:t>Event Occurs</a:t>
            </a:r>
            <a:r>
              <a:rPr lang="zh-CN" altLang="en-US" dirty="0"/>
              <a:t>）：进程等待的事件出现；如：操作完成、申请成功等；</a:t>
            </a:r>
            <a:endParaRPr lang="en-US" altLang="zh-CN" dirty="0"/>
          </a:p>
          <a:p>
            <a:r>
              <a:rPr lang="zh-CN" altLang="en-US" dirty="0"/>
              <a:t>注：对于五状态进程模型，</a:t>
            </a:r>
            <a:r>
              <a:rPr lang="zh-CN" altLang="en-US" b="1" dirty="0">
                <a:solidFill>
                  <a:srgbClr val="C00000"/>
                </a:solidFill>
              </a:rPr>
              <a:t>一个重要的问题是当一个事件出现时如何检查阻塞进程表中的进程状态。当进程过多时，对系统性能影响很大</a:t>
            </a:r>
            <a:r>
              <a:rPr lang="zh-CN" altLang="en-US" dirty="0"/>
              <a:t>。</a:t>
            </a:r>
            <a:endParaRPr lang="en-US" altLang="zh-CN" dirty="0"/>
          </a:p>
          <a:p>
            <a:pPr lvl="1"/>
            <a:r>
              <a:rPr lang="zh-CN" altLang="en-US" dirty="0"/>
              <a:t>一种可能的作法是按等待事件类型，排成多个队列。</a:t>
            </a:r>
            <a:endParaRPr lang="en-US" altLang="zh-CN" dirty="0"/>
          </a:p>
          <a:p>
            <a:r>
              <a:rPr lang="zh-CN" altLang="en-US" dirty="0"/>
              <a:t>挂起进程模型</a:t>
            </a:r>
            <a:endParaRPr lang="en-US" altLang="zh-CN" dirty="0"/>
          </a:p>
          <a:p>
            <a:pPr lvl="1"/>
            <a:r>
              <a:rPr lang="zh-CN" altLang="en-US" dirty="0"/>
              <a:t>由于进程优先级的引入，一些低优先级进程可能等待较长时间，从而被对换至外存。</a:t>
            </a:r>
            <a:endParaRPr lang="en-US" altLang="zh-CN" dirty="0"/>
          </a:p>
          <a:p>
            <a:pPr lvl="1"/>
            <a:r>
              <a:rPr lang="zh-CN" altLang="en-US" dirty="0"/>
              <a:t>这样做的目的是：</a:t>
            </a:r>
          </a:p>
          <a:p>
            <a:pPr lvl="2"/>
            <a:r>
              <a:rPr lang="zh-CN" altLang="en-US" dirty="0"/>
              <a:t>为运行进程提供足够内存：资源紧张时，暂停某些进程，如：</a:t>
            </a:r>
            <a:r>
              <a:rPr lang="en-US" altLang="zh-CN" dirty="0"/>
              <a:t>CPU</a:t>
            </a:r>
            <a:r>
              <a:rPr lang="zh-CN" altLang="en-US" dirty="0"/>
              <a:t>繁忙（或实时任务执行），内存紧张</a:t>
            </a:r>
          </a:p>
          <a:p>
            <a:pPr lvl="2"/>
            <a:r>
              <a:rPr lang="zh-CN" altLang="en-US" dirty="0"/>
              <a:t>用于调试：在调试时，挂起被调试进程（从而对其地址空间进行读写）</a:t>
            </a:r>
          </a:p>
          <a:p>
            <a:endParaRPr lang="zh-CN" altLang="en-US" dirty="0"/>
          </a:p>
          <a:p>
            <a:endParaRPr lang="zh-CN" altLang="en-US" dirty="0"/>
          </a:p>
        </p:txBody>
      </p:sp>
    </p:spTree>
    <p:extLst>
      <p:ext uri="{BB962C8B-B14F-4D97-AF65-F5344CB8AC3E}">
        <p14:creationId xmlns:p14="http://schemas.microsoft.com/office/powerpoint/2010/main" val="277896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59490">
                                            <p:txEl>
                                              <p:pRg st="0" end="0"/>
                                            </p:txEl>
                                          </p:spTgt>
                                        </p:tgtEl>
                                        <p:attrNameLst>
                                          <p:attrName>style.visibility</p:attrName>
                                        </p:attrNameLst>
                                      </p:cBhvr>
                                      <p:to>
                                        <p:strVal val="visible"/>
                                      </p:to>
                                    </p:set>
                                    <p:anim calcmode="lin" valueType="num">
                                      <p:cBhvr additive="base">
                                        <p:cTn id="7" dur="500" fill="hold"/>
                                        <p:tgtEl>
                                          <p:spTgt spid="9594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949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59490">
                                            <p:txEl>
                                              <p:pRg st="1" end="1"/>
                                            </p:txEl>
                                          </p:spTgt>
                                        </p:tgtEl>
                                        <p:attrNameLst>
                                          <p:attrName>style.visibility</p:attrName>
                                        </p:attrNameLst>
                                      </p:cBhvr>
                                      <p:to>
                                        <p:strVal val="visible"/>
                                      </p:to>
                                    </p:set>
                                    <p:anim calcmode="lin" valueType="num">
                                      <p:cBhvr additive="base">
                                        <p:cTn id="11" dur="500" fill="hold"/>
                                        <p:tgtEl>
                                          <p:spTgt spid="95949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594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959490">
                                            <p:txEl>
                                              <p:pRg st="2" end="2"/>
                                            </p:txEl>
                                          </p:spTgt>
                                        </p:tgtEl>
                                        <p:attrNameLst>
                                          <p:attrName>style.visibility</p:attrName>
                                        </p:attrNameLst>
                                      </p:cBhvr>
                                      <p:to>
                                        <p:strVal val="visible"/>
                                      </p:to>
                                    </p:set>
                                    <p:anim calcmode="lin" valueType="num">
                                      <p:cBhvr additive="base">
                                        <p:cTn id="17" dur="500" fill="hold"/>
                                        <p:tgtEl>
                                          <p:spTgt spid="95949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5949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959490">
                                            <p:txEl>
                                              <p:pRg st="3" end="3"/>
                                            </p:txEl>
                                          </p:spTgt>
                                        </p:tgtEl>
                                        <p:attrNameLst>
                                          <p:attrName>style.visibility</p:attrName>
                                        </p:attrNameLst>
                                      </p:cBhvr>
                                      <p:to>
                                        <p:strVal val="visible"/>
                                      </p:to>
                                    </p:set>
                                    <p:anim calcmode="lin" valueType="num">
                                      <p:cBhvr additive="base">
                                        <p:cTn id="21" dur="500" fill="hold"/>
                                        <p:tgtEl>
                                          <p:spTgt spid="959490">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594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959490">
                                            <p:txEl>
                                              <p:pRg st="4" end="4"/>
                                            </p:txEl>
                                          </p:spTgt>
                                        </p:tgtEl>
                                        <p:attrNameLst>
                                          <p:attrName>style.visibility</p:attrName>
                                        </p:attrNameLst>
                                      </p:cBhvr>
                                      <p:to>
                                        <p:strVal val="visible"/>
                                      </p:to>
                                    </p:set>
                                    <p:anim calcmode="lin" valueType="num">
                                      <p:cBhvr additive="base">
                                        <p:cTn id="27" dur="500" fill="hold"/>
                                        <p:tgtEl>
                                          <p:spTgt spid="959490">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5949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959490">
                                            <p:txEl>
                                              <p:pRg st="5" end="5"/>
                                            </p:txEl>
                                          </p:spTgt>
                                        </p:tgtEl>
                                        <p:attrNameLst>
                                          <p:attrName>style.visibility</p:attrName>
                                        </p:attrNameLst>
                                      </p:cBhvr>
                                      <p:to>
                                        <p:strVal val="visible"/>
                                      </p:to>
                                    </p:set>
                                    <p:anim calcmode="lin" valueType="num">
                                      <p:cBhvr additive="base">
                                        <p:cTn id="31" dur="500" fill="hold"/>
                                        <p:tgtEl>
                                          <p:spTgt spid="959490">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5949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959490">
                                            <p:txEl>
                                              <p:pRg st="6" end="6"/>
                                            </p:txEl>
                                          </p:spTgt>
                                        </p:tgtEl>
                                        <p:attrNameLst>
                                          <p:attrName>style.visibility</p:attrName>
                                        </p:attrNameLst>
                                      </p:cBhvr>
                                      <p:to>
                                        <p:strVal val="visible"/>
                                      </p:to>
                                    </p:set>
                                    <p:anim calcmode="lin" valueType="num">
                                      <p:cBhvr additive="base">
                                        <p:cTn id="35" dur="500" fill="hold"/>
                                        <p:tgtEl>
                                          <p:spTgt spid="959490">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5949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959490">
                                            <p:txEl>
                                              <p:pRg st="7" end="7"/>
                                            </p:txEl>
                                          </p:spTgt>
                                        </p:tgtEl>
                                        <p:attrNameLst>
                                          <p:attrName>style.visibility</p:attrName>
                                        </p:attrNameLst>
                                      </p:cBhvr>
                                      <p:to>
                                        <p:strVal val="visible"/>
                                      </p:to>
                                    </p:set>
                                    <p:anim calcmode="lin" valueType="num">
                                      <p:cBhvr additive="base">
                                        <p:cTn id="39" dur="500" fill="hold"/>
                                        <p:tgtEl>
                                          <p:spTgt spid="959490">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5949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959490">
                                            <p:txEl>
                                              <p:pRg st="8" end="8"/>
                                            </p:txEl>
                                          </p:spTgt>
                                        </p:tgtEl>
                                        <p:attrNameLst>
                                          <p:attrName>style.visibility</p:attrName>
                                        </p:attrNameLst>
                                      </p:cBhvr>
                                      <p:to>
                                        <p:strVal val="visible"/>
                                      </p:to>
                                    </p:set>
                                    <p:anim calcmode="lin" valueType="num">
                                      <p:cBhvr additive="base">
                                        <p:cTn id="43" dur="500" fill="hold"/>
                                        <p:tgtEl>
                                          <p:spTgt spid="959490">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594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2"/>
          <p:cNvSpPr>
            <a:spLocks noGrp="1" noRot="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962563" name="Rectangle 3"/>
          <p:cNvSpPr>
            <a:spLocks noGrp="1" noChangeArrowheads="1"/>
          </p:cNvSpPr>
          <p:nvPr>
            <p:ph idx="1"/>
          </p:nvPr>
        </p:nvSpPr>
        <p:spPr/>
        <p:txBody>
          <a:bodyPr/>
          <a:lstStyle/>
          <a:p>
            <a:r>
              <a:rPr lang="zh-CN" altLang="en-US" dirty="0"/>
              <a:t>状态</a:t>
            </a:r>
            <a:r>
              <a:rPr lang="en-US" altLang="zh-CN" dirty="0"/>
              <a:t>(</a:t>
            </a:r>
            <a:r>
              <a:rPr lang="zh-CN" altLang="en-US" dirty="0"/>
              <a:t>七状态</a:t>
            </a:r>
            <a:r>
              <a:rPr lang="en-US" altLang="zh-CN" dirty="0"/>
              <a:t>)</a:t>
            </a:r>
            <a:r>
              <a:rPr lang="zh-CN" altLang="en-US" dirty="0"/>
              <a:t>：具备了挂起状态</a:t>
            </a:r>
            <a:endParaRPr lang="en-US" altLang="zh-CN" dirty="0"/>
          </a:p>
          <a:p>
            <a:pPr lvl="1"/>
            <a:r>
              <a:rPr lang="zh-CN" altLang="en-US" dirty="0"/>
              <a:t>活动就绪状态</a:t>
            </a:r>
            <a:r>
              <a:rPr lang="en-US" altLang="zh-CN" dirty="0"/>
              <a:t>(Ready)</a:t>
            </a:r>
            <a:r>
              <a:rPr lang="zh-CN" altLang="en-US" dirty="0"/>
              <a:t>：进程在内存且可立即进入运行状态；</a:t>
            </a:r>
          </a:p>
          <a:p>
            <a:pPr lvl="1"/>
            <a:r>
              <a:rPr lang="zh-CN" altLang="en-US" dirty="0"/>
              <a:t>互动阻塞状态</a:t>
            </a:r>
            <a:r>
              <a:rPr lang="en-US" altLang="zh-CN" dirty="0"/>
              <a:t>(Blocked)</a:t>
            </a:r>
            <a:r>
              <a:rPr lang="zh-CN" altLang="en-US" dirty="0"/>
              <a:t>：进程在内存并等待某事件的出现；</a:t>
            </a:r>
          </a:p>
          <a:p>
            <a:pPr lvl="1"/>
            <a:r>
              <a:rPr lang="zh-CN" altLang="en-US" dirty="0"/>
              <a:t>静止阻塞状态（</a:t>
            </a:r>
            <a:r>
              <a:rPr lang="en-US" altLang="zh-CN" dirty="0"/>
              <a:t>Blocked, suspend</a:t>
            </a:r>
            <a:r>
              <a:rPr lang="zh-CN" altLang="en-US" dirty="0"/>
              <a:t>）：进程在外存并等待某事件的出现；</a:t>
            </a:r>
          </a:p>
          <a:p>
            <a:pPr lvl="1"/>
            <a:r>
              <a:rPr lang="zh-CN" altLang="en-US" dirty="0"/>
              <a:t>静止就绪状态（</a:t>
            </a:r>
            <a:r>
              <a:rPr lang="en-US" altLang="zh-CN" dirty="0"/>
              <a:t>Ready, suspend</a:t>
            </a:r>
            <a:r>
              <a:rPr lang="zh-CN" altLang="en-US" dirty="0"/>
              <a:t>）：进程在外存，但只要进入内存，即可运行；</a:t>
            </a:r>
          </a:p>
        </p:txBody>
      </p:sp>
      <p:sp>
        <p:nvSpPr>
          <p:cNvPr id="962564" name="Text Box 4"/>
          <p:cNvSpPr txBox="1">
            <a:spLocks noChangeArrowheads="1"/>
          </p:cNvSpPr>
          <p:nvPr/>
        </p:nvSpPr>
        <p:spPr bwMode="auto">
          <a:xfrm>
            <a:off x="3352800" y="5384291"/>
            <a:ext cx="6846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anose="02020603050405020304" charset="0"/>
                <a:ea typeface="楷体_GB2312" pitchFamily="49" charset="-122"/>
              </a:rPr>
              <a:t>注：这里只列出了意义有变化或新的状态。</a:t>
            </a:r>
          </a:p>
        </p:txBody>
      </p:sp>
    </p:spTree>
    <p:extLst>
      <p:ext uri="{BB962C8B-B14F-4D97-AF65-F5344CB8AC3E}">
        <p14:creationId xmlns:p14="http://schemas.microsoft.com/office/powerpoint/2010/main" val="403902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 calcmode="lin" valueType="num">
                                      <p:cBhvr additive="base">
                                        <p:cTn id="7" dur="500" fill="hold"/>
                                        <p:tgtEl>
                                          <p:spTgt spid="962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962563">
                                            <p:txEl>
                                              <p:pRg st="1" end="1"/>
                                            </p:txEl>
                                          </p:spTgt>
                                        </p:tgtEl>
                                        <p:attrNameLst>
                                          <p:attrName>style.visibility</p:attrName>
                                        </p:attrNameLst>
                                      </p:cBhvr>
                                      <p:to>
                                        <p:strVal val="visible"/>
                                      </p:to>
                                    </p:set>
                                    <p:anim calcmode="lin" valueType="num">
                                      <p:cBhvr additive="base">
                                        <p:cTn id="11" dur="500" fill="hold"/>
                                        <p:tgtEl>
                                          <p:spTgt spid="9625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625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62563">
                                            <p:txEl>
                                              <p:pRg st="2" end="2"/>
                                            </p:txEl>
                                          </p:spTgt>
                                        </p:tgtEl>
                                        <p:attrNameLst>
                                          <p:attrName>style.visibility</p:attrName>
                                        </p:attrNameLst>
                                      </p:cBhvr>
                                      <p:to>
                                        <p:strVal val="visible"/>
                                      </p:to>
                                    </p:set>
                                    <p:anim calcmode="lin" valueType="num">
                                      <p:cBhvr additive="base">
                                        <p:cTn id="15" dur="500" fill="hold"/>
                                        <p:tgtEl>
                                          <p:spTgt spid="9625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625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962563">
                                            <p:txEl>
                                              <p:pRg st="3" end="3"/>
                                            </p:txEl>
                                          </p:spTgt>
                                        </p:tgtEl>
                                        <p:attrNameLst>
                                          <p:attrName>style.visibility</p:attrName>
                                        </p:attrNameLst>
                                      </p:cBhvr>
                                      <p:to>
                                        <p:strVal val="visible"/>
                                      </p:to>
                                    </p:set>
                                    <p:anim calcmode="lin" valueType="num">
                                      <p:cBhvr additive="base">
                                        <p:cTn id="19" dur="500" fill="hold"/>
                                        <p:tgtEl>
                                          <p:spTgt spid="9625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962563">
                                            <p:txEl>
                                              <p:pRg st="4" end="4"/>
                                            </p:txEl>
                                          </p:spTgt>
                                        </p:tgtEl>
                                        <p:attrNameLst>
                                          <p:attrName>style.visibility</p:attrName>
                                        </p:attrNameLst>
                                      </p:cBhvr>
                                      <p:to>
                                        <p:strVal val="visible"/>
                                      </p:to>
                                    </p:set>
                                    <p:anim calcmode="lin" valueType="num">
                                      <p:cBhvr additive="base">
                                        <p:cTn id="23" dur="500" fill="hold"/>
                                        <p:tgtEl>
                                          <p:spTgt spid="96256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62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Rot="1" noChangeArrowheads="1"/>
          </p:cNvSpPr>
          <p:nvPr>
            <p:ph type="title"/>
          </p:nvPr>
        </p:nvSpPr>
        <p:spPr/>
        <p:txBody>
          <a:bodyPr/>
          <a:lstStyle/>
          <a:p>
            <a:r>
              <a:rPr lang="en-US" altLang="zh-CN" dirty="0"/>
              <a:t>2.1.3</a:t>
            </a:r>
            <a:r>
              <a:rPr lang="zh-CN" altLang="en-US" dirty="0"/>
              <a:t>、进程的状态与转换</a:t>
            </a:r>
            <a:endParaRPr lang="en-US" altLang="zh-CN" dirty="0"/>
          </a:p>
        </p:txBody>
      </p:sp>
      <p:sp>
        <p:nvSpPr>
          <p:cNvPr id="6" name="内容占位符 5"/>
          <p:cNvSpPr>
            <a:spLocks noGrp="1"/>
          </p:cNvSpPr>
          <p:nvPr>
            <p:ph idx="1"/>
          </p:nvPr>
        </p:nvSpPr>
        <p:spPr>
          <a:xfrm>
            <a:off x="604385" y="1259936"/>
            <a:ext cx="10515600" cy="4505181"/>
          </a:xfrm>
        </p:spPr>
        <p:txBody>
          <a:bodyPr>
            <a:normAutofit/>
          </a:bodyPr>
          <a:lstStyle/>
          <a:p>
            <a:r>
              <a:rPr lang="zh-CN" altLang="en-US" sz="2000" dirty="0"/>
              <a:t>七状态进程模型</a:t>
            </a:r>
          </a:p>
          <a:p>
            <a:endParaRPr lang="zh-CN" altLang="en-US" sz="2000" dirty="0"/>
          </a:p>
        </p:txBody>
      </p:sp>
      <p:sp>
        <p:nvSpPr>
          <p:cNvPr id="20" name="椭圆 19"/>
          <p:cNvSpPr/>
          <p:nvPr/>
        </p:nvSpPr>
        <p:spPr>
          <a:xfrm>
            <a:off x="2688904" y="1592419"/>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创建</a:t>
            </a:r>
          </a:p>
        </p:txBody>
      </p:sp>
      <p:sp>
        <p:nvSpPr>
          <p:cNvPr id="21" name="椭圆 20"/>
          <p:cNvSpPr/>
          <p:nvPr/>
        </p:nvSpPr>
        <p:spPr>
          <a:xfrm>
            <a:off x="4897879" y="3131168"/>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活动</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就绪</a:t>
            </a:r>
          </a:p>
        </p:txBody>
      </p:sp>
      <p:sp>
        <p:nvSpPr>
          <p:cNvPr id="22" name="椭圆 21"/>
          <p:cNvSpPr/>
          <p:nvPr/>
        </p:nvSpPr>
        <p:spPr>
          <a:xfrm>
            <a:off x="3433063" y="5179651"/>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活动</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阻塞</a:t>
            </a:r>
          </a:p>
        </p:txBody>
      </p:sp>
      <p:sp>
        <p:nvSpPr>
          <p:cNvPr id="24" name="椭圆 23"/>
          <p:cNvSpPr/>
          <p:nvPr/>
        </p:nvSpPr>
        <p:spPr>
          <a:xfrm>
            <a:off x="9075686" y="1646509"/>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终止</a:t>
            </a:r>
          </a:p>
        </p:txBody>
      </p:sp>
      <p:cxnSp>
        <p:nvCxnSpPr>
          <p:cNvPr id="25" name="直接箭头连接符 24"/>
          <p:cNvCxnSpPr>
            <a:stCxn id="20" idx="5"/>
            <a:endCxn id="21" idx="1"/>
          </p:cNvCxnSpPr>
          <p:nvPr/>
        </p:nvCxnSpPr>
        <p:spPr>
          <a:xfrm>
            <a:off x="3787651" y="2289555"/>
            <a:ext cx="1298743" cy="961223"/>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621577" y="2585500"/>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许可</a:t>
            </a:r>
          </a:p>
        </p:txBody>
      </p:sp>
      <p:cxnSp>
        <p:nvCxnSpPr>
          <p:cNvPr id="28" name="直接箭头连接符 27"/>
          <p:cNvCxnSpPr>
            <a:stCxn id="22" idx="0"/>
            <a:endCxn id="21" idx="3"/>
          </p:cNvCxnSpPr>
          <p:nvPr/>
        </p:nvCxnSpPr>
        <p:spPr>
          <a:xfrm flipV="1">
            <a:off x="4076694" y="3828304"/>
            <a:ext cx="1009700" cy="1351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0"/>
            <a:endCxn id="42" idx="3"/>
          </p:cNvCxnSpPr>
          <p:nvPr/>
        </p:nvCxnSpPr>
        <p:spPr>
          <a:xfrm flipV="1">
            <a:off x="5541510" y="2343645"/>
            <a:ext cx="1003103" cy="787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2" idx="4"/>
            <a:endCxn id="21" idx="7"/>
          </p:cNvCxnSpPr>
          <p:nvPr/>
        </p:nvCxnSpPr>
        <p:spPr>
          <a:xfrm flipH="1">
            <a:off x="5996626" y="2463255"/>
            <a:ext cx="1003103" cy="787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8" idx="1"/>
            <a:endCxn id="22" idx="7"/>
          </p:cNvCxnSpPr>
          <p:nvPr/>
        </p:nvCxnSpPr>
        <p:spPr>
          <a:xfrm flipH="1">
            <a:off x="4531810" y="5297437"/>
            <a:ext cx="1918446" cy="1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2" idx="6"/>
            <a:endCxn id="24" idx="2"/>
          </p:cNvCxnSpPr>
          <p:nvPr/>
        </p:nvCxnSpPr>
        <p:spPr>
          <a:xfrm>
            <a:off x="7643360" y="2054882"/>
            <a:ext cx="14323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18591961">
            <a:off x="3810014" y="4198436"/>
            <a:ext cx="1107996"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事件出现</a:t>
            </a:r>
          </a:p>
        </p:txBody>
      </p:sp>
      <p:sp>
        <p:nvSpPr>
          <p:cNvPr id="34" name="文本框 33"/>
          <p:cNvSpPr txBox="1"/>
          <p:nvPr/>
        </p:nvSpPr>
        <p:spPr>
          <a:xfrm rot="19232693">
            <a:off x="5999006" y="2805788"/>
            <a:ext cx="1338828"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时间片用完</a:t>
            </a:r>
          </a:p>
        </p:txBody>
      </p:sp>
      <p:sp>
        <p:nvSpPr>
          <p:cNvPr id="36" name="文本框 35"/>
          <p:cNvSpPr txBox="1"/>
          <p:nvPr/>
        </p:nvSpPr>
        <p:spPr>
          <a:xfrm>
            <a:off x="7995483" y="1646509"/>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释放</a:t>
            </a:r>
          </a:p>
        </p:txBody>
      </p:sp>
      <p:sp>
        <p:nvSpPr>
          <p:cNvPr id="37" name="文本框 36"/>
          <p:cNvSpPr txBox="1"/>
          <p:nvPr/>
        </p:nvSpPr>
        <p:spPr>
          <a:xfrm rot="19383746">
            <a:off x="5374438" y="2413407"/>
            <a:ext cx="1107996"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进程调度</a:t>
            </a:r>
          </a:p>
        </p:txBody>
      </p:sp>
      <p:sp>
        <p:nvSpPr>
          <p:cNvPr id="42" name="椭圆 41"/>
          <p:cNvSpPr/>
          <p:nvPr/>
        </p:nvSpPr>
        <p:spPr>
          <a:xfrm>
            <a:off x="6356098" y="1646509"/>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执行</a:t>
            </a:r>
          </a:p>
        </p:txBody>
      </p:sp>
      <p:cxnSp>
        <p:nvCxnSpPr>
          <p:cNvPr id="12" name="曲线连接符 11"/>
          <p:cNvCxnSpPr>
            <a:stCxn id="42" idx="2"/>
            <a:endCxn id="22" idx="1"/>
          </p:cNvCxnSpPr>
          <p:nvPr/>
        </p:nvCxnSpPr>
        <p:spPr>
          <a:xfrm rot="10800000" flipV="1">
            <a:off x="3621578" y="2054881"/>
            <a:ext cx="2734520" cy="324437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131" y="3512483"/>
            <a:ext cx="1000595" cy="369332"/>
          </a:xfrm>
          <a:prstGeom prst="rect">
            <a:avLst/>
          </a:prstGeom>
          <a:noFill/>
          <a:ln w="38100">
            <a:noFill/>
          </a:ln>
        </p:spPr>
        <p:txBody>
          <a:bodyPr wrap="none" rtlCol="0">
            <a:spAutoFit/>
          </a:bodyPr>
          <a:lstStyle/>
          <a:p>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请求</a:t>
            </a:r>
          </a:p>
        </p:txBody>
      </p:sp>
      <p:sp>
        <p:nvSpPr>
          <p:cNvPr id="57" name="椭圆 56"/>
          <p:cNvSpPr/>
          <p:nvPr/>
        </p:nvSpPr>
        <p:spPr>
          <a:xfrm>
            <a:off x="7715892" y="3121927"/>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静止</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就绪</a:t>
            </a:r>
          </a:p>
        </p:txBody>
      </p:sp>
      <p:sp>
        <p:nvSpPr>
          <p:cNvPr id="58" name="椭圆 57"/>
          <p:cNvSpPr/>
          <p:nvPr/>
        </p:nvSpPr>
        <p:spPr>
          <a:xfrm>
            <a:off x="6261741" y="5177827"/>
            <a:ext cx="1287262" cy="81674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静止</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阻塞</a:t>
            </a:r>
          </a:p>
        </p:txBody>
      </p:sp>
      <p:cxnSp>
        <p:nvCxnSpPr>
          <p:cNvPr id="59" name="直接箭头连接符 58"/>
          <p:cNvCxnSpPr>
            <a:stCxn id="58" idx="7"/>
            <a:endCxn id="57" idx="4"/>
          </p:cNvCxnSpPr>
          <p:nvPr/>
        </p:nvCxnSpPr>
        <p:spPr>
          <a:xfrm flipV="1">
            <a:off x="7360488" y="3938673"/>
            <a:ext cx="999035" cy="13587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2" idx="6"/>
            <a:endCxn id="58" idx="2"/>
          </p:cNvCxnSpPr>
          <p:nvPr/>
        </p:nvCxnSpPr>
        <p:spPr>
          <a:xfrm flipV="1">
            <a:off x="4720325" y="5586200"/>
            <a:ext cx="1541416" cy="1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7" idx="2"/>
            <a:endCxn id="21" idx="6"/>
          </p:cNvCxnSpPr>
          <p:nvPr/>
        </p:nvCxnSpPr>
        <p:spPr>
          <a:xfrm flipH="1">
            <a:off x="6185141" y="3530300"/>
            <a:ext cx="1530751" cy="92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21" idx="5"/>
            <a:endCxn id="57" idx="3"/>
          </p:cNvCxnSpPr>
          <p:nvPr/>
        </p:nvCxnSpPr>
        <p:spPr>
          <a:xfrm flipV="1">
            <a:off x="5996626" y="3819063"/>
            <a:ext cx="1907781" cy="92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2" idx="5"/>
            <a:endCxn id="57" idx="0"/>
          </p:cNvCxnSpPr>
          <p:nvPr/>
        </p:nvCxnSpPr>
        <p:spPr>
          <a:xfrm>
            <a:off x="7454845" y="2343645"/>
            <a:ext cx="904678" cy="7782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0" idx="6"/>
            <a:endCxn id="57" idx="1"/>
          </p:cNvCxnSpPr>
          <p:nvPr/>
        </p:nvCxnSpPr>
        <p:spPr>
          <a:xfrm>
            <a:off x="3976166" y="2000792"/>
            <a:ext cx="3928241" cy="1240745"/>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792796" y="1886207"/>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许可</a:t>
            </a:r>
          </a:p>
        </p:txBody>
      </p:sp>
      <p:sp>
        <p:nvSpPr>
          <p:cNvPr id="96" name="文本框 95"/>
          <p:cNvSpPr txBox="1"/>
          <p:nvPr/>
        </p:nvSpPr>
        <p:spPr>
          <a:xfrm rot="2228307">
            <a:off x="7814124" y="2417800"/>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挂起</a:t>
            </a:r>
          </a:p>
        </p:txBody>
      </p:sp>
      <p:sp>
        <p:nvSpPr>
          <p:cNvPr id="97" name="文本框 96"/>
          <p:cNvSpPr txBox="1"/>
          <p:nvPr/>
        </p:nvSpPr>
        <p:spPr>
          <a:xfrm>
            <a:off x="5083682" y="5571795"/>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挂起</a:t>
            </a:r>
          </a:p>
        </p:txBody>
      </p:sp>
      <p:sp>
        <p:nvSpPr>
          <p:cNvPr id="98" name="文本框 97"/>
          <p:cNvSpPr txBox="1"/>
          <p:nvPr/>
        </p:nvSpPr>
        <p:spPr>
          <a:xfrm>
            <a:off x="5112928" y="4943455"/>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激活</a:t>
            </a:r>
          </a:p>
        </p:txBody>
      </p:sp>
      <p:sp>
        <p:nvSpPr>
          <p:cNvPr id="99" name="文本框 98"/>
          <p:cNvSpPr txBox="1"/>
          <p:nvPr/>
        </p:nvSpPr>
        <p:spPr>
          <a:xfrm>
            <a:off x="6653914" y="3827699"/>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挂起</a:t>
            </a:r>
          </a:p>
        </p:txBody>
      </p:sp>
      <p:sp>
        <p:nvSpPr>
          <p:cNvPr id="100" name="文本框 99"/>
          <p:cNvSpPr txBox="1"/>
          <p:nvPr/>
        </p:nvSpPr>
        <p:spPr>
          <a:xfrm>
            <a:off x="6683160" y="3199359"/>
            <a:ext cx="646331"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激活</a:t>
            </a:r>
          </a:p>
        </p:txBody>
      </p:sp>
      <p:sp>
        <p:nvSpPr>
          <p:cNvPr id="105" name="文本框 104"/>
          <p:cNvSpPr txBox="1"/>
          <p:nvPr/>
        </p:nvSpPr>
        <p:spPr>
          <a:xfrm rot="18591961">
            <a:off x="7497487" y="4570753"/>
            <a:ext cx="1107996" cy="369332"/>
          </a:xfrm>
          <a:prstGeom prst="rect">
            <a:avLst/>
          </a:prstGeom>
          <a:noFill/>
          <a:ln w="38100">
            <a:no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事件出现</a:t>
            </a:r>
          </a:p>
        </p:txBody>
      </p:sp>
    </p:spTree>
    <p:extLst>
      <p:ext uri="{BB962C8B-B14F-4D97-AF65-F5344CB8AC3E}">
        <p14:creationId xmlns:p14="http://schemas.microsoft.com/office/powerpoint/2010/main" val="414470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4610" name="Rectangle 2"/>
          <p:cNvSpPr>
            <a:spLocks noGrp="1" noRot="1" noChangeArrowheads="1"/>
          </p:cNvSpPr>
          <p:nvPr>
            <p:ph type="title"/>
          </p:nvPr>
        </p:nvSpPr>
        <p:spPr/>
        <p:txBody>
          <a:bodyPr/>
          <a:lstStyle/>
          <a:p>
            <a:r>
              <a:rPr lang="en-US" altLang="zh-CN"/>
              <a:t>2.1.3</a:t>
            </a:r>
            <a:r>
              <a:rPr lang="zh-CN" altLang="en-US"/>
              <a:t>、进程的状态与转换</a:t>
            </a:r>
            <a:endParaRPr lang="en-US" altLang="zh-CN" dirty="0"/>
          </a:p>
        </p:txBody>
      </p:sp>
      <p:sp>
        <p:nvSpPr>
          <p:cNvPr id="964611" name="Rectangle 3"/>
          <p:cNvSpPr>
            <a:spLocks noGrp="1" noChangeArrowheads="1"/>
          </p:cNvSpPr>
          <p:nvPr>
            <p:ph idx="1"/>
          </p:nvPr>
        </p:nvSpPr>
        <p:spPr/>
        <p:txBody>
          <a:bodyPr>
            <a:normAutofit fontScale="62500" lnSpcReduction="20000"/>
          </a:bodyPr>
          <a:lstStyle/>
          <a:p>
            <a:r>
              <a:rPr lang="zh-CN" altLang="en-US" dirty="0"/>
              <a:t>转换</a:t>
            </a:r>
            <a:endParaRPr lang="en-US" altLang="zh-CN" dirty="0"/>
          </a:p>
          <a:p>
            <a:pPr lvl="1"/>
            <a:r>
              <a:rPr lang="zh-CN" altLang="en-US" sz="2900" dirty="0"/>
              <a:t>挂起（</a:t>
            </a:r>
            <a:r>
              <a:rPr lang="en-US" altLang="zh-CN" sz="2900" dirty="0"/>
              <a:t>Suspend</a:t>
            </a:r>
            <a:r>
              <a:rPr lang="zh-CN" altLang="en-US" sz="2900" dirty="0"/>
              <a:t>）：把一个进程从内存转到外存；可能有以下几种情况：</a:t>
            </a:r>
          </a:p>
          <a:p>
            <a:pPr lvl="2"/>
            <a:r>
              <a:rPr lang="zh-CN" altLang="en-US" sz="2600" dirty="0"/>
              <a:t>活动阻塞到静止阻塞：没有进程处于就绪状态或就绪进程要求更多内存资源时，会进行这种转换，以提交新进程或运行就绪进程；</a:t>
            </a:r>
          </a:p>
          <a:p>
            <a:pPr lvl="2"/>
            <a:r>
              <a:rPr lang="zh-CN" altLang="en-US" sz="2600" dirty="0"/>
              <a:t>活动就绪到静止就绪：当有高优先级阻塞（系统认为会很快就绪的）进程和低优先级就绪进程时，系统会选择挂起低优先级就绪进程；</a:t>
            </a:r>
          </a:p>
          <a:p>
            <a:pPr lvl="2"/>
            <a:r>
              <a:rPr lang="zh-CN" altLang="en-US" sz="2600" dirty="0"/>
              <a:t>运行到活动就绪：对抢先式分时系统，当有高优先级阻塞挂起进程因事件出现而进入就绪挂起时，系统可能会把运行进程转到就绪挂起状态；</a:t>
            </a:r>
            <a:endParaRPr lang="en-US" altLang="zh-CN" sz="2600" dirty="0"/>
          </a:p>
          <a:p>
            <a:pPr lvl="1"/>
            <a:r>
              <a:rPr lang="en-US" altLang="zh-CN" sz="2900" dirty="0"/>
              <a:t> </a:t>
            </a:r>
            <a:r>
              <a:rPr lang="zh-CN" altLang="en-US" sz="2900" dirty="0"/>
              <a:t>激活（</a:t>
            </a:r>
            <a:r>
              <a:rPr lang="en-US" altLang="zh-CN" sz="2900" dirty="0"/>
              <a:t>Activate</a:t>
            </a:r>
            <a:r>
              <a:rPr lang="zh-CN" altLang="en-US" sz="2900" dirty="0"/>
              <a:t>）：把一个进程从外存转到内存；可能有以下几种情况：</a:t>
            </a:r>
          </a:p>
          <a:p>
            <a:pPr lvl="2"/>
            <a:r>
              <a:rPr lang="zh-CN" altLang="en-US" sz="2600" dirty="0"/>
              <a:t> 静止就绪到活动就绪：没有就绪进程或挂起就绪进程优先级高于就绪进程时，会进行这种转换；</a:t>
            </a:r>
          </a:p>
          <a:p>
            <a:pPr lvl="2"/>
            <a:r>
              <a:rPr lang="zh-CN" altLang="en-US" sz="2600" dirty="0"/>
              <a:t> 静止阻塞到活动阻塞：当一个进程释放足够内存时，系统会把一个高优先级阻塞挂起（系统认为会很快出现所等待的事件）进程激活；</a:t>
            </a:r>
          </a:p>
        </p:txBody>
      </p:sp>
    </p:spTree>
    <p:extLst>
      <p:ext uri="{BB962C8B-B14F-4D97-AF65-F5344CB8AC3E}">
        <p14:creationId xmlns:p14="http://schemas.microsoft.com/office/powerpoint/2010/main" val="139273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64611">
                                            <p:txEl>
                                              <p:pRg st="0" end="0"/>
                                            </p:txEl>
                                          </p:spTgt>
                                        </p:tgtEl>
                                        <p:attrNameLst>
                                          <p:attrName>style.visibility</p:attrName>
                                        </p:attrNameLst>
                                      </p:cBhvr>
                                      <p:to>
                                        <p:strVal val="visible"/>
                                      </p:to>
                                    </p:set>
                                    <p:anim calcmode="lin" valueType="num">
                                      <p:cBhvr additive="base">
                                        <p:cTn id="7" dur="500" fill="hold"/>
                                        <p:tgtEl>
                                          <p:spTgt spid="964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4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64611">
                                            <p:txEl>
                                              <p:pRg st="1" end="1"/>
                                            </p:txEl>
                                          </p:spTgt>
                                        </p:tgtEl>
                                        <p:attrNameLst>
                                          <p:attrName>style.visibility</p:attrName>
                                        </p:attrNameLst>
                                      </p:cBhvr>
                                      <p:to>
                                        <p:strVal val="visible"/>
                                      </p:to>
                                    </p:set>
                                    <p:anim calcmode="lin" valueType="num">
                                      <p:cBhvr additive="base">
                                        <p:cTn id="13" dur="500" fill="hold"/>
                                        <p:tgtEl>
                                          <p:spTgt spid="9646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46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964611">
                                            <p:txEl>
                                              <p:pRg st="2" end="2"/>
                                            </p:txEl>
                                          </p:spTgt>
                                        </p:tgtEl>
                                        <p:attrNameLst>
                                          <p:attrName>style.visibility</p:attrName>
                                        </p:attrNameLst>
                                      </p:cBhvr>
                                      <p:to>
                                        <p:strVal val="visible"/>
                                      </p:to>
                                    </p:set>
                                    <p:anim calcmode="lin" valueType="num">
                                      <p:cBhvr additive="base">
                                        <p:cTn id="17" dur="500" fill="hold"/>
                                        <p:tgtEl>
                                          <p:spTgt spid="9646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646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964611">
                                            <p:txEl>
                                              <p:pRg st="3" end="3"/>
                                            </p:txEl>
                                          </p:spTgt>
                                        </p:tgtEl>
                                        <p:attrNameLst>
                                          <p:attrName>style.visibility</p:attrName>
                                        </p:attrNameLst>
                                      </p:cBhvr>
                                      <p:to>
                                        <p:strVal val="visible"/>
                                      </p:to>
                                    </p:set>
                                    <p:anim calcmode="lin" valueType="num">
                                      <p:cBhvr additive="base">
                                        <p:cTn id="21" dur="500" fill="hold"/>
                                        <p:tgtEl>
                                          <p:spTgt spid="9646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646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964611">
                                            <p:txEl>
                                              <p:pRg st="4" end="4"/>
                                            </p:txEl>
                                          </p:spTgt>
                                        </p:tgtEl>
                                        <p:attrNameLst>
                                          <p:attrName>style.visibility</p:attrName>
                                        </p:attrNameLst>
                                      </p:cBhvr>
                                      <p:to>
                                        <p:strVal val="visible"/>
                                      </p:to>
                                    </p:set>
                                    <p:anim calcmode="lin" valueType="num">
                                      <p:cBhvr additive="base">
                                        <p:cTn id="25" dur="500" fill="hold"/>
                                        <p:tgtEl>
                                          <p:spTgt spid="9646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64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64611">
                                            <p:txEl>
                                              <p:pRg st="5" end="5"/>
                                            </p:txEl>
                                          </p:spTgt>
                                        </p:tgtEl>
                                        <p:attrNameLst>
                                          <p:attrName>style.visibility</p:attrName>
                                        </p:attrNameLst>
                                      </p:cBhvr>
                                      <p:to>
                                        <p:strVal val="visible"/>
                                      </p:to>
                                    </p:set>
                                    <p:animEffect transition="in" filter="wipe(down)">
                                      <p:cBhvr>
                                        <p:cTn id="31" dur="500"/>
                                        <p:tgtEl>
                                          <p:spTgt spid="964611">
                                            <p:txEl>
                                              <p:pRg st="5" end="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64611">
                                            <p:txEl>
                                              <p:pRg st="6" end="6"/>
                                            </p:txEl>
                                          </p:spTgt>
                                        </p:tgtEl>
                                        <p:attrNameLst>
                                          <p:attrName>style.visibility</p:attrName>
                                        </p:attrNameLst>
                                      </p:cBhvr>
                                      <p:to>
                                        <p:strVal val="visible"/>
                                      </p:to>
                                    </p:set>
                                    <p:animEffect transition="in" filter="wipe(down)">
                                      <p:cBhvr>
                                        <p:cTn id="34" dur="500"/>
                                        <p:tgtEl>
                                          <p:spTgt spid="964611">
                                            <p:txEl>
                                              <p:pRg st="6" end="6"/>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64611">
                                            <p:txEl>
                                              <p:pRg st="7" end="7"/>
                                            </p:txEl>
                                          </p:spTgt>
                                        </p:tgtEl>
                                        <p:attrNameLst>
                                          <p:attrName>style.visibility</p:attrName>
                                        </p:attrNameLst>
                                      </p:cBhvr>
                                      <p:to>
                                        <p:strVal val="visible"/>
                                      </p:to>
                                    </p:set>
                                    <p:animEffect transition="in" filter="wipe(down)">
                                      <p:cBhvr>
                                        <p:cTn id="37" dur="500"/>
                                        <p:tgtEl>
                                          <p:spTgt spid="96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1"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2.1.3</a:t>
            </a:r>
            <a:r>
              <a:rPr lang="zh-CN" altLang="en-US" dirty="0"/>
              <a:t>、进程的状态与转换</a:t>
            </a:r>
            <a:endParaRPr lang="en-US" altLang="zh-CN" dirty="0"/>
          </a:p>
        </p:txBody>
      </p:sp>
      <p:sp>
        <p:nvSpPr>
          <p:cNvPr id="8" name="内容占位符 7"/>
          <p:cNvSpPr>
            <a:spLocks noGrp="1"/>
          </p:cNvSpPr>
          <p:nvPr>
            <p:ph idx="1"/>
          </p:nvPr>
        </p:nvSpPr>
        <p:spPr/>
        <p:txBody>
          <a:bodyPr>
            <a:normAutofit lnSpcReduction="10000"/>
          </a:bodyPr>
          <a:lstStyle/>
          <a:p>
            <a:r>
              <a:rPr lang="zh-CN" altLang="en-US" dirty="0"/>
              <a:t>事件出现（</a:t>
            </a:r>
            <a:r>
              <a:rPr lang="en-US" altLang="zh-CN" dirty="0"/>
              <a:t>Event Occurs</a:t>
            </a:r>
            <a:r>
              <a:rPr lang="zh-CN" altLang="en-US" dirty="0"/>
              <a:t>）：进程等待的事件出现；如：操作完成、申请成功等；可能的情况有：</a:t>
            </a:r>
          </a:p>
          <a:p>
            <a:pPr lvl="1"/>
            <a:r>
              <a:rPr lang="zh-CN" altLang="en-US" dirty="0"/>
              <a:t>活动阻塞到活动就绪：针对内存进程的事件出现；</a:t>
            </a:r>
          </a:p>
          <a:p>
            <a:pPr lvl="1"/>
            <a:r>
              <a:rPr lang="zh-CN" altLang="en-US" dirty="0"/>
              <a:t>静止阻塞到静止就绪：针对外存进程的事件出现；</a:t>
            </a:r>
          </a:p>
          <a:p>
            <a:r>
              <a:rPr lang="zh-CN" altLang="en-US" dirty="0"/>
              <a:t>许可：提交一个新进程，进入就绪状态或就绪挂起状态。进入就绪挂起的原因是系统希望保持一个大的就绪进程表（挂起和非挂起）；</a:t>
            </a:r>
          </a:p>
        </p:txBody>
      </p:sp>
    </p:spTree>
    <p:extLst>
      <p:ext uri="{BB962C8B-B14F-4D97-AF65-F5344CB8AC3E}">
        <p14:creationId xmlns:p14="http://schemas.microsoft.com/office/powerpoint/2010/main" val="1462388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a:t>
            </a:r>
            <a:r>
              <a:rPr lang="zh-CN" altLang="en-US" dirty="0"/>
              <a:t>、进程的数据结构</a:t>
            </a:r>
          </a:p>
        </p:txBody>
      </p:sp>
      <p:sp>
        <p:nvSpPr>
          <p:cNvPr id="3" name="内容占位符 2"/>
          <p:cNvSpPr>
            <a:spLocks noGrp="1"/>
          </p:cNvSpPr>
          <p:nvPr>
            <p:ph idx="1"/>
          </p:nvPr>
        </p:nvSpPr>
        <p:spPr/>
        <p:txBody>
          <a:bodyPr/>
          <a:lstStyle/>
          <a:p>
            <a:r>
              <a:rPr lang="zh-CN" altLang="en-US" dirty="0"/>
              <a:t>进程管理中数据结构存在的意义</a:t>
            </a:r>
            <a:endParaRPr lang="en-US" altLang="zh-CN" dirty="0"/>
          </a:p>
          <a:p>
            <a:pPr lvl="1"/>
            <a:r>
              <a:rPr lang="zh-CN" altLang="en-US" dirty="0"/>
              <a:t>用户层面：</a:t>
            </a:r>
            <a:r>
              <a:rPr lang="en-US" altLang="zh-CN" dirty="0"/>
              <a:t>OS</a:t>
            </a:r>
            <a:r>
              <a:rPr lang="zh-CN" altLang="en-US" dirty="0"/>
              <a:t>将计算机中的</a:t>
            </a:r>
            <a:r>
              <a:rPr lang="zh-CN" altLang="en-US" b="1" dirty="0">
                <a:solidFill>
                  <a:srgbClr val="FF0000"/>
                </a:solidFill>
              </a:rPr>
              <a:t>各类资源抽象为各种数据结构</a:t>
            </a:r>
            <a:r>
              <a:rPr lang="zh-CN" altLang="en-US" dirty="0"/>
              <a:t>，用户通过数据结构和操作系统命令实现对资源的使用，无需关心底层细节。</a:t>
            </a:r>
            <a:endParaRPr lang="en-US" altLang="zh-CN" dirty="0"/>
          </a:p>
          <a:p>
            <a:pPr lvl="1"/>
            <a:r>
              <a:rPr lang="zh-CN" altLang="en-US" dirty="0"/>
              <a:t>操作系统层面：对于多用户的操作系统中，当共享资源需求出现时，对于资源的管理及其复杂，操作系统需要记录不同资源和关联进程的详细信息，这些信息存在</a:t>
            </a:r>
            <a:r>
              <a:rPr lang="zh-CN" altLang="en-US" b="1" dirty="0">
                <a:solidFill>
                  <a:srgbClr val="FF0000"/>
                </a:solidFill>
              </a:rPr>
              <a:t>复杂的关系</a:t>
            </a:r>
            <a:r>
              <a:rPr lang="zh-CN" altLang="en-US" dirty="0"/>
              <a:t>，因此需要定义不同的数据结构进行管理。</a:t>
            </a:r>
          </a:p>
        </p:txBody>
      </p:sp>
    </p:spTree>
    <p:extLst>
      <p:ext uri="{BB962C8B-B14F-4D97-AF65-F5344CB8AC3E}">
        <p14:creationId xmlns:p14="http://schemas.microsoft.com/office/powerpoint/2010/main" val="67323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在进程管理中数据结构通常描述的资源和进程的详细信息</a:t>
            </a:r>
            <a:endParaRPr lang="en-US" altLang="zh-CN" dirty="0"/>
          </a:p>
          <a:p>
            <a:pPr lvl="1"/>
            <a:r>
              <a:rPr lang="zh-CN" altLang="en-US" dirty="0"/>
              <a:t>内存表</a:t>
            </a:r>
            <a:endParaRPr lang="en-US" altLang="zh-CN" dirty="0"/>
          </a:p>
          <a:p>
            <a:pPr lvl="1"/>
            <a:r>
              <a:rPr lang="zh-CN" altLang="en-US" dirty="0"/>
              <a:t>设备表</a:t>
            </a:r>
            <a:endParaRPr lang="en-US" altLang="zh-CN" dirty="0"/>
          </a:p>
          <a:p>
            <a:pPr lvl="1"/>
            <a:r>
              <a:rPr lang="zh-CN" altLang="en-US" dirty="0"/>
              <a:t>文件表</a:t>
            </a:r>
            <a:endParaRPr lang="en-US" altLang="zh-CN" dirty="0"/>
          </a:p>
          <a:p>
            <a:pPr lvl="1"/>
            <a:r>
              <a:rPr lang="zh-CN" altLang="en-US" dirty="0"/>
              <a:t>进程表</a:t>
            </a:r>
          </a:p>
        </p:txBody>
      </p:sp>
      <p:sp>
        <p:nvSpPr>
          <p:cNvPr id="2" name="标题 1"/>
          <p:cNvSpPr>
            <a:spLocks noGrp="1"/>
          </p:cNvSpPr>
          <p:nvPr>
            <p:ph type="title"/>
          </p:nvPr>
        </p:nvSpPr>
        <p:spPr/>
        <p:txBody>
          <a:bodyPr/>
          <a:lstStyle/>
          <a:p>
            <a:r>
              <a:rPr lang="en-US" altLang="zh-CN" dirty="0"/>
              <a:t>2.1.4</a:t>
            </a:r>
            <a:r>
              <a:rPr lang="zh-CN" altLang="en-US" dirty="0"/>
              <a:t>、进程的数据结构</a:t>
            </a:r>
          </a:p>
        </p:txBody>
      </p:sp>
      <p:sp>
        <p:nvSpPr>
          <p:cNvPr id="5" name="矩形 4"/>
          <p:cNvSpPr/>
          <p:nvPr/>
        </p:nvSpPr>
        <p:spPr>
          <a:xfrm>
            <a:off x="3184358" y="2751221"/>
            <a:ext cx="850231" cy="368968"/>
          </a:xfrm>
          <a:prstGeom prst="rect">
            <a:avLst/>
          </a:prstGeom>
          <a:solidFill>
            <a:schemeClr val="accent5">
              <a:lumMod val="20000"/>
              <a:lumOff val="8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内存</a:t>
            </a:r>
          </a:p>
        </p:txBody>
      </p:sp>
      <p:sp>
        <p:nvSpPr>
          <p:cNvPr id="6" name="矩形 5"/>
          <p:cNvSpPr/>
          <p:nvPr/>
        </p:nvSpPr>
        <p:spPr>
          <a:xfrm>
            <a:off x="3184358" y="3120189"/>
            <a:ext cx="850231" cy="368968"/>
          </a:xfrm>
          <a:prstGeom prst="rect">
            <a:avLst/>
          </a:prstGeom>
          <a:solidFill>
            <a:schemeClr val="accent5">
              <a:lumMod val="20000"/>
              <a:lumOff val="8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设备</a:t>
            </a:r>
          </a:p>
        </p:txBody>
      </p:sp>
      <p:sp>
        <p:nvSpPr>
          <p:cNvPr id="7" name="矩形 6"/>
          <p:cNvSpPr/>
          <p:nvPr/>
        </p:nvSpPr>
        <p:spPr>
          <a:xfrm>
            <a:off x="3184357" y="3489157"/>
            <a:ext cx="850231" cy="368968"/>
          </a:xfrm>
          <a:prstGeom prst="rect">
            <a:avLst/>
          </a:prstGeom>
          <a:solidFill>
            <a:schemeClr val="accent5">
              <a:lumMod val="20000"/>
              <a:lumOff val="8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8" name="矩形 7"/>
          <p:cNvSpPr/>
          <p:nvPr/>
        </p:nvSpPr>
        <p:spPr>
          <a:xfrm>
            <a:off x="3184356" y="3859339"/>
            <a:ext cx="850231" cy="368968"/>
          </a:xfrm>
          <a:prstGeom prst="rect">
            <a:avLst/>
          </a:prstGeom>
          <a:solidFill>
            <a:schemeClr val="accent5">
              <a:lumMod val="20000"/>
              <a:lumOff val="80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p>
        </p:txBody>
      </p:sp>
      <p:sp>
        <p:nvSpPr>
          <p:cNvPr id="9" name="矩形 8"/>
          <p:cNvSpPr/>
          <p:nvPr/>
        </p:nvSpPr>
        <p:spPr>
          <a:xfrm>
            <a:off x="4836696" y="2470484"/>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内存表</a:t>
            </a:r>
          </a:p>
        </p:txBody>
      </p:sp>
      <p:sp>
        <p:nvSpPr>
          <p:cNvPr id="10" name="矩形 9"/>
          <p:cNvSpPr/>
          <p:nvPr/>
        </p:nvSpPr>
        <p:spPr>
          <a:xfrm>
            <a:off x="4836696" y="3104147"/>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设备表</a:t>
            </a:r>
          </a:p>
        </p:txBody>
      </p:sp>
      <p:sp>
        <p:nvSpPr>
          <p:cNvPr id="11" name="矩形 10"/>
          <p:cNvSpPr/>
          <p:nvPr/>
        </p:nvSpPr>
        <p:spPr>
          <a:xfrm>
            <a:off x="4836696" y="3726155"/>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文件表</a:t>
            </a:r>
          </a:p>
        </p:txBody>
      </p:sp>
      <p:sp>
        <p:nvSpPr>
          <p:cNvPr id="12" name="矩形 11"/>
          <p:cNvSpPr/>
          <p:nvPr/>
        </p:nvSpPr>
        <p:spPr>
          <a:xfrm>
            <a:off x="4836696" y="4335942"/>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cxnSp>
        <p:nvCxnSpPr>
          <p:cNvPr id="14" name="肘形连接符 13"/>
          <p:cNvCxnSpPr>
            <a:stCxn id="5" idx="3"/>
            <a:endCxn id="9" idx="1"/>
          </p:cNvCxnSpPr>
          <p:nvPr/>
        </p:nvCxnSpPr>
        <p:spPr>
          <a:xfrm flipV="1">
            <a:off x="4034589" y="2671011"/>
            <a:ext cx="802107" cy="26469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3"/>
            <a:endCxn id="10" idx="1"/>
          </p:cNvCxnSpPr>
          <p:nvPr/>
        </p:nvCxnSpPr>
        <p:spPr>
          <a:xfrm>
            <a:off x="4034589" y="3304673"/>
            <a:ext cx="802107"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3"/>
            <a:endCxn id="11" idx="1"/>
          </p:cNvCxnSpPr>
          <p:nvPr/>
        </p:nvCxnSpPr>
        <p:spPr>
          <a:xfrm>
            <a:off x="4034588" y="3673641"/>
            <a:ext cx="802108" cy="25304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8" idx="3"/>
            <a:endCxn id="12" idx="1"/>
          </p:cNvCxnSpPr>
          <p:nvPr/>
        </p:nvCxnSpPr>
        <p:spPr>
          <a:xfrm>
            <a:off x="4034587" y="4043823"/>
            <a:ext cx="802109" cy="49264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836696" y="4736995"/>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5" name="矩形 24"/>
          <p:cNvSpPr/>
          <p:nvPr/>
        </p:nvSpPr>
        <p:spPr>
          <a:xfrm>
            <a:off x="4836696" y="5126767"/>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7" name="矩形 26"/>
          <p:cNvSpPr/>
          <p:nvPr/>
        </p:nvSpPr>
        <p:spPr>
          <a:xfrm>
            <a:off x="4836696" y="5893051"/>
            <a:ext cx="1187116" cy="40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n</a:t>
            </a:r>
            <a:endParaRPr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4836697" y="5491998"/>
            <a:ext cx="1187116" cy="40105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9" name="矩形 28"/>
          <p:cNvSpPr/>
          <p:nvPr/>
        </p:nvSpPr>
        <p:spPr>
          <a:xfrm>
            <a:off x="7501690" y="3642770"/>
            <a:ext cx="1187116" cy="4010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7501690" y="5327293"/>
            <a:ext cx="1187116" cy="4010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a:t>
            </a:r>
            <a:r>
              <a:rPr lang="en-US" altLang="zh-CN" dirty="0">
                <a:latin typeface="微软雅黑" panose="020B0503020204020204" pitchFamily="34" charset="-122"/>
                <a:ea typeface="微软雅黑" panose="020B0503020204020204" pitchFamily="34" charset="-122"/>
              </a:rPr>
              <a:t>n</a:t>
            </a:r>
            <a:endParaRPr lang="zh-CN" altLang="en-US" dirty="0">
              <a:latin typeface="微软雅黑" panose="020B0503020204020204" pitchFamily="34" charset="-122"/>
              <a:ea typeface="微软雅黑" panose="020B0503020204020204" pitchFamily="34" charset="-122"/>
            </a:endParaRPr>
          </a:p>
        </p:txBody>
      </p:sp>
      <p:cxnSp>
        <p:nvCxnSpPr>
          <p:cNvPr id="32" name="肘形连接符 31"/>
          <p:cNvCxnSpPr>
            <a:stCxn id="12" idx="3"/>
            <a:endCxn id="29" idx="1"/>
          </p:cNvCxnSpPr>
          <p:nvPr/>
        </p:nvCxnSpPr>
        <p:spPr>
          <a:xfrm flipV="1">
            <a:off x="6023812" y="3843297"/>
            <a:ext cx="1477878" cy="693172"/>
          </a:xfrm>
          <a:prstGeom prst="bent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肘形连接符 34"/>
          <p:cNvCxnSpPr>
            <a:stCxn id="27" idx="3"/>
            <a:endCxn id="30" idx="1"/>
          </p:cNvCxnSpPr>
          <p:nvPr/>
        </p:nvCxnSpPr>
        <p:spPr>
          <a:xfrm flipV="1">
            <a:off x="6023812" y="5527820"/>
            <a:ext cx="1477878" cy="565758"/>
          </a:xfrm>
          <a:prstGeom prst="bentConnector3">
            <a:avLst/>
          </a:prstGeom>
          <a:ln w="28575">
            <a:tailEnd type="triangle"/>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7501690" y="3210014"/>
            <a:ext cx="272382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进程实体及所用资源列表</a:t>
            </a:r>
          </a:p>
        </p:txBody>
      </p:sp>
      <p:sp>
        <p:nvSpPr>
          <p:cNvPr id="37" name="文本框 36"/>
          <p:cNvSpPr txBox="1"/>
          <p:nvPr/>
        </p:nvSpPr>
        <p:spPr>
          <a:xfrm>
            <a:off x="7445542" y="4955911"/>
            <a:ext cx="272382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进程实体及所用资源列表</a:t>
            </a:r>
          </a:p>
        </p:txBody>
      </p:sp>
      <p:sp>
        <p:nvSpPr>
          <p:cNvPr id="38" name="文本框 37"/>
          <p:cNvSpPr txBox="1"/>
          <p:nvPr/>
        </p:nvSpPr>
        <p:spPr>
          <a:xfrm>
            <a:off x="7891989" y="4329450"/>
            <a:ext cx="738664" cy="766521"/>
          </a:xfrm>
          <a:prstGeom prst="rect">
            <a:avLst/>
          </a:prstGeom>
          <a:noFill/>
        </p:spPr>
        <p:txBody>
          <a:bodyPr vert="eaVert" wrap="square" rtlCol="0">
            <a:spAutoFit/>
          </a:bodyPr>
          <a:lstStyle/>
          <a:p>
            <a:pPr>
              <a:lnSpc>
                <a:spcPct val="150000"/>
              </a:lnSpc>
            </a:pPr>
            <a:r>
              <a:rPr lang="en-US" altLang="zh-CN" sz="2400" dirty="0"/>
              <a:t>……</a:t>
            </a:r>
            <a:endParaRPr lang="zh-CN" altLang="en-US" sz="2400" dirty="0"/>
          </a:p>
        </p:txBody>
      </p:sp>
    </p:spTree>
    <p:extLst>
      <p:ext uri="{BB962C8B-B14F-4D97-AF65-F5344CB8AC3E}">
        <p14:creationId xmlns:p14="http://schemas.microsoft.com/office/powerpoint/2010/main" val="385212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p:txBody>
          <a:bodyPr>
            <a:normAutofit lnSpcReduction="10000"/>
          </a:bodyPr>
          <a:lstStyle/>
          <a:p>
            <a:pPr lvl="0"/>
            <a:r>
              <a:rPr lang="en-US" altLang="zh-CN" sz="2000" dirty="0"/>
              <a:t>PCB</a:t>
            </a:r>
            <a:r>
              <a:rPr lang="zh-CN" altLang="en-US" sz="2000" dirty="0"/>
              <a:t>（进程控制块）是</a:t>
            </a:r>
            <a:r>
              <a:rPr lang="en-US" altLang="zh-CN" sz="2000" dirty="0"/>
              <a:t>OS</a:t>
            </a:r>
            <a:r>
              <a:rPr lang="zh-CN" altLang="en-US" sz="2000" dirty="0"/>
              <a:t>中最重要的</a:t>
            </a:r>
            <a:r>
              <a:rPr lang="zh-CN" altLang="en-US" sz="2000" b="1" dirty="0">
                <a:solidFill>
                  <a:srgbClr val="FF0000"/>
                </a:solidFill>
              </a:rPr>
              <a:t>记录型结构</a:t>
            </a:r>
            <a:r>
              <a:rPr lang="zh-CN" altLang="en-US" sz="2000" dirty="0"/>
              <a:t>，记录用于描述进程执行情况及控制进程运行的全部信息。</a:t>
            </a:r>
            <a:endParaRPr lang="en-US" altLang="zh-CN" sz="2000" dirty="0"/>
          </a:p>
          <a:p>
            <a:r>
              <a:rPr lang="en-US" altLang="zh-CN" sz="2000" dirty="0"/>
              <a:t>PCB</a:t>
            </a:r>
            <a:r>
              <a:rPr lang="zh-CN" altLang="en-US" sz="2000" dirty="0"/>
              <a:t>是进程存在的唯一标志，是每个进程在</a:t>
            </a:r>
            <a:r>
              <a:rPr lang="en-US" altLang="zh-CN" sz="2000" dirty="0"/>
              <a:t>OS</a:t>
            </a:r>
            <a:r>
              <a:rPr lang="zh-CN" altLang="en-US" sz="2000" dirty="0"/>
              <a:t>中的</a:t>
            </a:r>
            <a:r>
              <a:rPr lang="zh-CN" altLang="en-US" sz="2000" b="1" dirty="0">
                <a:solidFill>
                  <a:srgbClr val="FF0000"/>
                </a:solidFill>
              </a:rPr>
              <a:t>登记表项</a:t>
            </a:r>
            <a:r>
              <a:rPr lang="zh-CN" altLang="en-US" sz="2000" dirty="0"/>
              <a:t>，</a:t>
            </a:r>
            <a:r>
              <a:rPr lang="en-US" altLang="zh-CN" sz="2000" dirty="0"/>
              <a:t>OS</a:t>
            </a:r>
            <a:r>
              <a:rPr lang="zh-CN" altLang="en-US" sz="2000" dirty="0"/>
              <a:t>通过对</a:t>
            </a:r>
            <a:r>
              <a:rPr lang="en-US" altLang="zh-CN" sz="2000" dirty="0"/>
              <a:t>PCB</a:t>
            </a:r>
            <a:r>
              <a:rPr lang="zh-CN" altLang="en-US" sz="2000" dirty="0"/>
              <a:t>的组织管理来对进程进行控制和管理。当一个程序（含数据）配置了</a:t>
            </a:r>
            <a:r>
              <a:rPr lang="en-US" altLang="zh-CN" sz="2000" dirty="0"/>
              <a:t>PCB</a:t>
            </a:r>
            <a:r>
              <a:rPr lang="zh-CN" altLang="en-US" sz="2000" dirty="0"/>
              <a:t>后，就表示它已是一个能在多道程序环境下独立运行的、合法的基本单位，也就具有取得</a:t>
            </a:r>
            <a:r>
              <a:rPr lang="en-US" altLang="zh-CN" sz="2000" dirty="0"/>
              <a:t>OS</a:t>
            </a:r>
            <a:r>
              <a:rPr lang="zh-CN" altLang="en-US" sz="2000" dirty="0"/>
              <a:t>服务的权利。</a:t>
            </a:r>
          </a:p>
          <a:p>
            <a:r>
              <a:rPr lang="zh-CN" altLang="en-US" sz="2000" dirty="0"/>
              <a:t>进程创建</a:t>
            </a:r>
            <a:r>
              <a:rPr lang="en-US" altLang="zh-CN" sz="2000" dirty="0"/>
              <a:t>时</a:t>
            </a:r>
            <a:r>
              <a:rPr lang="zh-CN" altLang="en-US" sz="2000" dirty="0"/>
              <a:t>生成</a:t>
            </a:r>
            <a:r>
              <a:rPr lang="en-US" altLang="zh-CN" sz="2000" dirty="0"/>
              <a:t>PCB</a:t>
            </a:r>
            <a:r>
              <a:rPr lang="zh-CN" altLang="en-US" sz="2000" dirty="0"/>
              <a:t>；进程终止时回收</a:t>
            </a:r>
            <a:r>
              <a:rPr lang="en-US" altLang="zh-CN" sz="2000" dirty="0"/>
              <a:t>PCB</a:t>
            </a:r>
            <a:r>
              <a:rPr lang="zh-CN" altLang="en-US" sz="2000" dirty="0"/>
              <a:t>。</a:t>
            </a:r>
          </a:p>
          <a:p>
            <a:r>
              <a:rPr lang="en-US" altLang="zh-CN" sz="2000" dirty="0"/>
              <a:t>PCB</a:t>
            </a:r>
            <a:r>
              <a:rPr lang="zh-CN" altLang="en-US" sz="2000" dirty="0"/>
              <a:t>常驻于由</a:t>
            </a:r>
            <a:r>
              <a:rPr lang="en-US" altLang="zh-CN" sz="2000" b="1" dirty="0">
                <a:solidFill>
                  <a:srgbClr val="FF0000"/>
                </a:solidFill>
              </a:rPr>
              <a:t>OS</a:t>
            </a:r>
            <a:r>
              <a:rPr lang="zh-CN" altLang="en-US" sz="2000" b="1" dirty="0">
                <a:solidFill>
                  <a:srgbClr val="FF0000"/>
                </a:solidFill>
              </a:rPr>
              <a:t>维护的内存核心区</a:t>
            </a:r>
            <a:r>
              <a:rPr lang="zh-CN" altLang="en-US" sz="2000" dirty="0"/>
              <a:t>，</a:t>
            </a:r>
            <a:r>
              <a:rPr lang="zh-CN" altLang="en-US" sz="2000" b="1" dirty="0">
                <a:solidFill>
                  <a:srgbClr val="FF0000"/>
                </a:solidFill>
              </a:rPr>
              <a:t>不能由应用程序自身的代码来直接访问</a:t>
            </a:r>
            <a:r>
              <a:rPr lang="zh-CN" altLang="en-US" sz="2000" dirty="0"/>
              <a:t>，而要通过系统调用间接访问。</a:t>
            </a:r>
          </a:p>
          <a:p>
            <a:r>
              <a:rPr lang="en-US" altLang="zh-CN" sz="2000" dirty="0"/>
              <a:t>OS</a:t>
            </a:r>
            <a:r>
              <a:rPr lang="zh-CN" altLang="en-US" sz="2000" dirty="0"/>
              <a:t>专门开辟</a:t>
            </a:r>
            <a:r>
              <a:rPr lang="en-US" altLang="zh-CN" sz="2000" dirty="0"/>
              <a:t>PCB</a:t>
            </a:r>
            <a:r>
              <a:rPr lang="zh-CN" altLang="en-US" sz="2000" dirty="0"/>
              <a:t>区将所有的</a:t>
            </a:r>
            <a:r>
              <a:rPr lang="en-US" altLang="zh-CN" sz="2000" dirty="0"/>
              <a:t>PCB</a:t>
            </a:r>
            <a:r>
              <a:rPr lang="zh-CN" altLang="en-US" sz="2000" dirty="0"/>
              <a:t>组织成若干个链表或队列。</a:t>
            </a:r>
            <a:endParaRPr lang="en-US" altLang="zh-CN" sz="2000" dirty="0"/>
          </a:p>
          <a:p>
            <a:endParaRPr lang="zh-CN" altLang="en-US" sz="2000" dirty="0"/>
          </a:p>
        </p:txBody>
      </p:sp>
      <p:sp>
        <p:nvSpPr>
          <p:cNvPr id="328706" name="Rectangle 2"/>
          <p:cNvSpPr>
            <a:spLocks noGrp="1" noChangeArrowheads="1"/>
          </p:cNvSpPr>
          <p:nvPr>
            <p:ph type="title"/>
          </p:nvPr>
        </p:nvSpPr>
        <p:spPr/>
        <p:txBody>
          <a:bodyPr/>
          <a:lstStyle/>
          <a:p>
            <a:r>
              <a:rPr lang="en-US" altLang="zh-CN" dirty="0"/>
              <a:t>2.1.4</a:t>
            </a:r>
            <a:r>
              <a:rPr lang="zh-CN" altLang="en-US" dirty="0"/>
              <a:t>、进程的数据结构</a:t>
            </a:r>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328706"/>
                                        </p:tgtEl>
                                        <p:attrNameLst>
                                          <p:attrName>style.visibility</p:attrName>
                                        </p:attrNameLst>
                                      </p:cBhvr>
                                      <p:to>
                                        <p:strVal val="visible"/>
                                      </p:to>
                                    </p:set>
                                    <p:anim calcmode="lin" valueType="num">
                                      <p:cBhvr>
                                        <p:cTn id="7" dur="1000" fill="hold"/>
                                        <p:tgtEl>
                                          <p:spTgt spid="328706"/>
                                        </p:tgtEl>
                                        <p:attrNameLst>
                                          <p:attrName>ppt_x</p:attrName>
                                        </p:attrNameLst>
                                      </p:cBhvr>
                                      <p:tavLst>
                                        <p:tav tm="0">
                                          <p:val>
                                            <p:strVal val="#ppt_x-.2"/>
                                          </p:val>
                                        </p:tav>
                                        <p:tav tm="100000">
                                          <p:val>
                                            <p:strVal val="#ppt_x"/>
                                          </p:val>
                                        </p:tav>
                                      </p:tavLst>
                                    </p:anim>
                                    <p:anim calcmode="lin" valueType="num">
                                      <p:cBhvr>
                                        <p:cTn id="8" dur="1000" fill="hold"/>
                                        <p:tgtEl>
                                          <p:spTgt spid="3287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870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328707">
                                            <p:txEl>
                                              <p:pRg st="0" end="0"/>
                                            </p:txEl>
                                          </p:spTgt>
                                        </p:tgtEl>
                                        <p:attrNameLst>
                                          <p:attrName>style.visibility</p:attrName>
                                        </p:attrNameLst>
                                      </p:cBhvr>
                                      <p:to>
                                        <p:strVal val="visible"/>
                                      </p:to>
                                    </p:set>
                                    <p:animEffect transition="in" filter="fade">
                                      <p:cBhvr>
                                        <p:cTn id="14" dur="500"/>
                                        <p:tgtEl>
                                          <p:spTgt spid="328707">
                                            <p:txEl>
                                              <p:pRg st="0" end="0"/>
                                            </p:txEl>
                                          </p:spTgt>
                                        </p:tgtEl>
                                      </p:cBhvr>
                                    </p:animEffect>
                                    <p:anim calcmode="lin" valueType="num">
                                      <p:cBhvr>
                                        <p:cTn id="15" dur="500" fill="hold"/>
                                        <p:tgtEl>
                                          <p:spTgt spid="32870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2870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328707">
                                            <p:txEl>
                                              <p:pRg st="1" end="1"/>
                                            </p:txEl>
                                          </p:spTgt>
                                        </p:tgtEl>
                                        <p:attrNameLst>
                                          <p:attrName>style.visibility</p:attrName>
                                        </p:attrNameLst>
                                      </p:cBhvr>
                                      <p:to>
                                        <p:strVal val="visible"/>
                                      </p:to>
                                    </p:set>
                                    <p:animEffect transition="in" filter="fade">
                                      <p:cBhvr>
                                        <p:cTn id="21" dur="500"/>
                                        <p:tgtEl>
                                          <p:spTgt spid="328707">
                                            <p:txEl>
                                              <p:pRg st="1" end="1"/>
                                            </p:txEl>
                                          </p:spTgt>
                                        </p:tgtEl>
                                      </p:cBhvr>
                                    </p:animEffect>
                                    <p:anim calcmode="lin" valueType="num">
                                      <p:cBhvr>
                                        <p:cTn id="22" dur="500" fill="hold"/>
                                        <p:tgtEl>
                                          <p:spTgt spid="32870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2870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328707">
                                            <p:txEl>
                                              <p:pRg st="2" end="2"/>
                                            </p:txEl>
                                          </p:spTgt>
                                        </p:tgtEl>
                                        <p:attrNameLst>
                                          <p:attrName>style.visibility</p:attrName>
                                        </p:attrNameLst>
                                      </p:cBhvr>
                                      <p:to>
                                        <p:strVal val="visible"/>
                                      </p:to>
                                    </p:set>
                                    <p:animEffect transition="in" filter="fade">
                                      <p:cBhvr>
                                        <p:cTn id="28" dur="500"/>
                                        <p:tgtEl>
                                          <p:spTgt spid="328707">
                                            <p:txEl>
                                              <p:pRg st="2" end="2"/>
                                            </p:txEl>
                                          </p:spTgt>
                                        </p:tgtEl>
                                      </p:cBhvr>
                                    </p:animEffect>
                                    <p:anim calcmode="lin" valueType="num">
                                      <p:cBhvr>
                                        <p:cTn id="29" dur="5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2870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indefinite" fill="hold">
                                          <p:stCondLst>
                                            <p:cond delay="0"/>
                                          </p:stCondLst>
                                        </p:cTn>
                                        <p:tgtEl>
                                          <p:spTgt spid="328707">
                                            <p:txEl>
                                              <p:pRg st="3" end="3"/>
                                            </p:txEl>
                                          </p:spTgt>
                                        </p:tgtEl>
                                        <p:attrNameLst>
                                          <p:attrName>style.visibility</p:attrName>
                                        </p:attrNameLst>
                                      </p:cBhvr>
                                      <p:to>
                                        <p:strVal val="visible"/>
                                      </p:to>
                                    </p:set>
                                    <p:animEffect transition="in" filter="fade">
                                      <p:cBhvr>
                                        <p:cTn id="35" dur="500"/>
                                        <p:tgtEl>
                                          <p:spTgt spid="328707">
                                            <p:txEl>
                                              <p:pRg st="3" end="3"/>
                                            </p:txEl>
                                          </p:spTgt>
                                        </p:tgtEl>
                                      </p:cBhvr>
                                    </p:animEffect>
                                    <p:anim calcmode="lin" valueType="num">
                                      <p:cBhvr>
                                        <p:cTn id="36" dur="500" fill="hold"/>
                                        <p:tgtEl>
                                          <p:spTgt spid="32870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2870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indefinite" fill="hold">
                                          <p:stCondLst>
                                            <p:cond delay="0"/>
                                          </p:stCondLst>
                                        </p:cTn>
                                        <p:tgtEl>
                                          <p:spTgt spid="328707">
                                            <p:txEl>
                                              <p:pRg st="4" end="4"/>
                                            </p:txEl>
                                          </p:spTgt>
                                        </p:tgtEl>
                                        <p:attrNameLst>
                                          <p:attrName>style.visibility</p:attrName>
                                        </p:attrNameLst>
                                      </p:cBhvr>
                                      <p:to>
                                        <p:strVal val="visible"/>
                                      </p:to>
                                    </p:set>
                                    <p:animEffect transition="in" filter="fade">
                                      <p:cBhvr>
                                        <p:cTn id="42" dur="500"/>
                                        <p:tgtEl>
                                          <p:spTgt spid="328707">
                                            <p:txEl>
                                              <p:pRg st="4" end="4"/>
                                            </p:txEl>
                                          </p:spTgt>
                                        </p:tgtEl>
                                      </p:cBhvr>
                                    </p:animEffect>
                                    <p:anim calcmode="lin" valueType="num">
                                      <p:cBhvr>
                                        <p:cTn id="43" dur="500" fill="hold"/>
                                        <p:tgtEl>
                                          <p:spTgt spid="328707">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2870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P spid="32870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838200" y="354966"/>
            <a:ext cx="10515600" cy="992620"/>
          </a:xfrm>
        </p:spPr>
        <p:txBody>
          <a:bodyPr/>
          <a:lstStyle/>
          <a:p>
            <a:r>
              <a:rPr lang="en-US" altLang="zh-CN" dirty="0"/>
              <a:t>2.1.4</a:t>
            </a:r>
            <a:r>
              <a:rPr lang="zh-CN" altLang="en-US" dirty="0"/>
              <a:t>、进程的数据结构</a:t>
            </a:r>
            <a:endParaRPr lang="en-US" altLang="zh-CN" dirty="0"/>
          </a:p>
        </p:txBody>
      </p:sp>
      <p:grpSp>
        <p:nvGrpSpPr>
          <p:cNvPr id="2" name="组合 1">
            <a:extLst>
              <a:ext uri="{FF2B5EF4-FFF2-40B4-BE49-F238E27FC236}">
                <a16:creationId xmlns:a16="http://schemas.microsoft.com/office/drawing/2014/main" id="{E7378FC6-1D3D-4059-8FAA-BA37605DF3CB}"/>
              </a:ext>
            </a:extLst>
          </p:cNvPr>
          <p:cNvGrpSpPr/>
          <p:nvPr/>
        </p:nvGrpSpPr>
        <p:grpSpPr>
          <a:xfrm>
            <a:off x="1582016" y="2229357"/>
            <a:ext cx="9027968" cy="3078919"/>
            <a:chOff x="2325832" y="2501983"/>
            <a:chExt cx="5532582" cy="1546489"/>
          </a:xfrm>
        </p:grpSpPr>
        <p:sp>
          <p:nvSpPr>
            <p:cNvPr id="8" name="Text Box 4"/>
            <p:cNvSpPr txBox="1">
              <a:spLocks noChangeArrowheads="1"/>
            </p:cNvSpPr>
            <p:nvPr/>
          </p:nvSpPr>
          <p:spPr bwMode="auto">
            <a:xfrm>
              <a:off x="2325832" y="2501983"/>
              <a:ext cx="1444864" cy="43285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en-US" altLang="zh-CN" dirty="0">
                  <a:solidFill>
                    <a:srgbClr val="FF0000"/>
                  </a:solidFill>
                  <a:latin typeface="Verdana" panose="020B0604030504040204" pitchFamily="34" charset="0"/>
                </a:rPr>
                <a:t>PCB</a:t>
              </a:r>
            </a:p>
            <a:p>
              <a:pPr algn="ctr" eaLnBrk="1" hangingPunct="1">
                <a:spcBef>
                  <a:spcPct val="0"/>
                </a:spcBef>
                <a:buFontTx/>
                <a:buNone/>
              </a:pPr>
              <a:r>
                <a:rPr lang="zh-CN" altLang="en-US" dirty="0">
                  <a:solidFill>
                    <a:srgbClr val="FF0000"/>
                  </a:solidFill>
                  <a:latin typeface="Verdana" panose="020B0604030504040204" pitchFamily="34" charset="0"/>
                </a:rPr>
                <a:t>进程控制块</a:t>
              </a:r>
            </a:p>
          </p:txBody>
        </p:sp>
        <p:sp>
          <p:nvSpPr>
            <p:cNvPr id="9" name="Text Box 5"/>
            <p:cNvSpPr txBox="1">
              <a:spLocks noChangeArrowheads="1"/>
            </p:cNvSpPr>
            <p:nvPr/>
          </p:nvSpPr>
          <p:spPr bwMode="auto">
            <a:xfrm>
              <a:off x="2325832" y="3069022"/>
              <a:ext cx="1444865" cy="43285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dirty="0">
                  <a:latin typeface="Verdana" panose="020B0604030504040204" pitchFamily="34" charset="0"/>
                </a:rPr>
                <a:t>程序段</a:t>
              </a:r>
              <a:endParaRPr lang="en-US" altLang="zh-CN" dirty="0">
                <a:latin typeface="Verdana" panose="020B0604030504040204" pitchFamily="34" charset="0"/>
              </a:endParaRPr>
            </a:p>
            <a:p>
              <a:pPr algn="ctr" eaLnBrk="1" hangingPunct="1">
                <a:spcBef>
                  <a:spcPct val="0"/>
                </a:spcBef>
                <a:buFontTx/>
                <a:buNone/>
              </a:pPr>
              <a:endParaRPr lang="zh-CN" altLang="en-US" dirty="0">
                <a:latin typeface="Verdana" panose="020B0604030504040204" pitchFamily="34" charset="0"/>
              </a:endParaRPr>
            </a:p>
          </p:txBody>
        </p:sp>
        <p:sp>
          <p:nvSpPr>
            <p:cNvPr id="10" name="Text Box 6"/>
            <p:cNvSpPr txBox="1">
              <a:spLocks noChangeArrowheads="1"/>
            </p:cNvSpPr>
            <p:nvPr/>
          </p:nvSpPr>
          <p:spPr bwMode="auto">
            <a:xfrm>
              <a:off x="2325832" y="3602900"/>
              <a:ext cx="1444865" cy="43285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dirty="0">
                  <a:latin typeface="Verdana" panose="020B0604030504040204" pitchFamily="34" charset="0"/>
                </a:rPr>
                <a:t>数据段</a:t>
              </a:r>
              <a:endParaRPr lang="en-US" altLang="zh-CN" dirty="0">
                <a:latin typeface="Verdana" panose="020B0604030504040204" pitchFamily="34" charset="0"/>
              </a:endParaRPr>
            </a:p>
            <a:p>
              <a:pPr algn="ctr" eaLnBrk="1" hangingPunct="1">
                <a:spcBef>
                  <a:spcPct val="0"/>
                </a:spcBef>
                <a:buFontTx/>
                <a:buNone/>
              </a:pPr>
              <a:endParaRPr lang="zh-CN" altLang="en-US" dirty="0">
                <a:latin typeface="Verdana" panose="020B0604030504040204" pitchFamily="34" charset="0"/>
              </a:endParaRPr>
            </a:p>
          </p:txBody>
        </p:sp>
        <p:sp>
          <p:nvSpPr>
            <p:cNvPr id="11" name="AutoShape 7"/>
            <p:cNvSpPr>
              <a:spLocks noChangeArrowheads="1"/>
            </p:cNvSpPr>
            <p:nvPr/>
          </p:nvSpPr>
          <p:spPr bwMode="auto">
            <a:xfrm>
              <a:off x="3987996" y="2588258"/>
              <a:ext cx="699678" cy="310295"/>
            </a:xfrm>
            <a:prstGeom prst="rightArrow">
              <a:avLst>
                <a:gd name="adj1" fmla="val 50000"/>
                <a:gd name="adj2" fmla="val 5024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a:latin typeface="Arial" panose="020B0604020202020204" pitchFamily="34" charset="0"/>
              </a:endParaRPr>
            </a:p>
          </p:txBody>
        </p:sp>
        <p:sp>
          <p:nvSpPr>
            <p:cNvPr id="12" name="Text Box 8"/>
            <p:cNvSpPr txBox="1">
              <a:spLocks noChangeArrowheads="1"/>
            </p:cNvSpPr>
            <p:nvPr/>
          </p:nvSpPr>
          <p:spPr bwMode="auto">
            <a:xfrm>
              <a:off x="4761625" y="2571828"/>
              <a:ext cx="3096789" cy="2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a:latin typeface="Verdana" panose="020B0604030504040204" pitchFamily="34" charset="0"/>
                </a:rPr>
                <a:t>动态特征的集中反映</a:t>
              </a:r>
            </a:p>
          </p:txBody>
        </p:sp>
        <p:sp>
          <p:nvSpPr>
            <p:cNvPr id="13" name="AutoShape 9"/>
            <p:cNvSpPr>
              <a:spLocks noChangeArrowheads="1"/>
            </p:cNvSpPr>
            <p:nvPr/>
          </p:nvSpPr>
          <p:spPr bwMode="auto">
            <a:xfrm>
              <a:off x="3987996" y="3232172"/>
              <a:ext cx="699678" cy="310295"/>
            </a:xfrm>
            <a:prstGeom prst="rightArrow">
              <a:avLst>
                <a:gd name="adj1" fmla="val 50000"/>
                <a:gd name="adj2" fmla="val 5024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a:latin typeface="Arial" panose="020B0604020202020204" pitchFamily="34" charset="0"/>
              </a:endParaRPr>
            </a:p>
          </p:txBody>
        </p:sp>
        <p:sp>
          <p:nvSpPr>
            <p:cNvPr id="14" name="Text Box 10"/>
            <p:cNvSpPr txBox="1">
              <a:spLocks noChangeArrowheads="1"/>
            </p:cNvSpPr>
            <p:nvPr/>
          </p:nvSpPr>
          <p:spPr bwMode="auto">
            <a:xfrm>
              <a:off x="4803719" y="3215742"/>
              <a:ext cx="2692910" cy="2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a:latin typeface="Verdana" panose="020B0604030504040204" pitchFamily="34" charset="0"/>
                </a:rPr>
                <a:t>描述要完成的功能</a:t>
              </a:r>
            </a:p>
          </p:txBody>
        </p:sp>
        <p:sp>
          <p:nvSpPr>
            <p:cNvPr id="15" name="AutoShape 11"/>
            <p:cNvSpPr>
              <a:spLocks noChangeArrowheads="1"/>
            </p:cNvSpPr>
            <p:nvPr/>
          </p:nvSpPr>
          <p:spPr bwMode="auto">
            <a:xfrm>
              <a:off x="3987996" y="3738177"/>
              <a:ext cx="699678" cy="310295"/>
            </a:xfrm>
            <a:prstGeom prst="rightArrow">
              <a:avLst>
                <a:gd name="adj1" fmla="val 50000"/>
                <a:gd name="adj2" fmla="val 5024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a:latin typeface="Arial" panose="020B0604020202020204" pitchFamily="34" charset="0"/>
              </a:endParaRPr>
            </a:p>
          </p:txBody>
        </p:sp>
        <p:sp>
          <p:nvSpPr>
            <p:cNvPr id="16" name="Text Box 12"/>
            <p:cNvSpPr txBox="1">
              <a:spLocks noChangeArrowheads="1"/>
            </p:cNvSpPr>
            <p:nvPr/>
          </p:nvSpPr>
          <p:spPr bwMode="auto">
            <a:xfrm>
              <a:off x="4710428" y="3721747"/>
              <a:ext cx="2993260" cy="2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a:latin typeface="Verdana" panose="020B0604030504040204" pitchFamily="34" charset="0"/>
                </a:rPr>
                <a:t>操作对象及工作区</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328706"/>
                                        </p:tgtEl>
                                        <p:attrNameLst>
                                          <p:attrName>style.visibility</p:attrName>
                                        </p:attrNameLst>
                                      </p:cBhvr>
                                      <p:to>
                                        <p:strVal val="visible"/>
                                      </p:to>
                                    </p:set>
                                    <p:anim calcmode="lin" valueType="num">
                                      <p:cBhvr>
                                        <p:cTn id="7" dur="1000" fill="hold"/>
                                        <p:tgtEl>
                                          <p:spTgt spid="328706"/>
                                        </p:tgtEl>
                                        <p:attrNameLst>
                                          <p:attrName>ppt_x</p:attrName>
                                        </p:attrNameLst>
                                      </p:cBhvr>
                                      <p:tavLst>
                                        <p:tav tm="0">
                                          <p:val>
                                            <p:strVal val="#ppt_x-.2"/>
                                          </p:val>
                                        </p:tav>
                                        <p:tav tm="100000">
                                          <p:val>
                                            <p:strVal val="#ppt_x"/>
                                          </p:val>
                                        </p:tav>
                                      </p:tavLst>
                                    </p:anim>
                                    <p:anim calcmode="lin" valueType="num">
                                      <p:cBhvr>
                                        <p:cTn id="8" dur="1000" fill="hold"/>
                                        <p:tgtEl>
                                          <p:spTgt spid="3287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8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629417" y="2903822"/>
            <a:ext cx="3262432" cy="830997"/>
          </a:xfrm>
          <a:prstGeom prst="rect">
            <a:avLst/>
          </a:prstGeom>
          <a:noFill/>
        </p:spPr>
        <p:txBody>
          <a:bodyPr wrap="none" rtlCol="0">
            <a:spAutoFit/>
          </a:bodyPr>
          <a:lstStyle/>
          <a:p>
            <a:pPr algn="l"/>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进程的描述</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257735" y="4020506"/>
            <a:ext cx="5011339" cy="88639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2400" dirty="0">
                <a:solidFill>
                  <a:schemeClr val="tx1">
                    <a:lumMod val="75000"/>
                    <a:lumOff val="25000"/>
                  </a:schemeClr>
                </a:solidFill>
              </a:rPr>
              <a:t>什么是进程？进程与程序有什么区别？涉及到哪些数据结构？</a:t>
            </a:r>
            <a:endParaRPr lang="en-US" altLang="zh-CN" sz="24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normAutofit fontScale="92500" lnSpcReduction="20000"/>
          </a:bodyPr>
          <a:lstStyle/>
          <a:p>
            <a:r>
              <a:rPr lang="zh-CN" altLang="en-US" sz="2400" dirty="0"/>
              <a:t>概念：</a:t>
            </a:r>
          </a:p>
          <a:p>
            <a:pPr lvl="1"/>
            <a:r>
              <a:rPr lang="zh-CN" altLang="en-US" sz="1800" dirty="0"/>
              <a:t>系统为了管理进程设置的一个</a:t>
            </a:r>
            <a:r>
              <a:rPr lang="zh-CN" altLang="en-US" sz="1800" b="1" dirty="0">
                <a:solidFill>
                  <a:srgbClr val="FF0000"/>
                </a:solidFill>
              </a:rPr>
              <a:t>专门的数据结构</a:t>
            </a:r>
            <a:r>
              <a:rPr lang="zh-CN" altLang="en-US" sz="1800" dirty="0"/>
              <a:t>，用它来记录进程的外部特征，描述进程的运动变化过程。</a:t>
            </a:r>
          </a:p>
          <a:p>
            <a:pPr lvl="1"/>
            <a:r>
              <a:rPr lang="zh-CN" altLang="en-US" sz="1800" dirty="0"/>
              <a:t>系统利用</a:t>
            </a:r>
            <a:r>
              <a:rPr lang="en-US" altLang="zh-CN" sz="1800" dirty="0"/>
              <a:t>PCB</a:t>
            </a:r>
            <a:r>
              <a:rPr lang="zh-CN" altLang="en-US" sz="1800" dirty="0"/>
              <a:t>来控制和管理进程，所以</a:t>
            </a:r>
            <a:r>
              <a:rPr lang="en-US" altLang="zh-CN" sz="1800" dirty="0"/>
              <a:t>PCB</a:t>
            </a:r>
            <a:r>
              <a:rPr lang="zh-CN" altLang="en-US" sz="1800" dirty="0"/>
              <a:t>是系统感知进程</a:t>
            </a:r>
            <a:r>
              <a:rPr lang="zh-CN" altLang="en-US" sz="2100" b="1" dirty="0">
                <a:solidFill>
                  <a:srgbClr val="FF0000"/>
                </a:solidFill>
              </a:rPr>
              <a:t>存在的唯一标志</a:t>
            </a:r>
            <a:r>
              <a:rPr lang="zh-CN" altLang="en-US" sz="1800" dirty="0"/>
              <a:t>。</a:t>
            </a:r>
          </a:p>
          <a:p>
            <a:pPr lvl="1"/>
            <a:r>
              <a:rPr lang="zh-CN" altLang="en-US" sz="1800" dirty="0"/>
              <a:t>进程与</a:t>
            </a:r>
            <a:r>
              <a:rPr lang="en-US" altLang="zh-CN" sz="1800" dirty="0"/>
              <a:t>PCB</a:t>
            </a:r>
            <a:r>
              <a:rPr lang="zh-CN" altLang="en-US" sz="1800" dirty="0"/>
              <a:t>是</a:t>
            </a:r>
            <a:r>
              <a:rPr lang="zh-CN" altLang="en-US" sz="1800" b="1" dirty="0">
                <a:solidFill>
                  <a:srgbClr val="FF0000"/>
                </a:solidFill>
              </a:rPr>
              <a:t>一一对应的</a:t>
            </a:r>
            <a:r>
              <a:rPr lang="zh-CN" altLang="en-US" sz="1800" dirty="0"/>
              <a:t>。</a:t>
            </a:r>
            <a:endParaRPr lang="en-US" altLang="zh-CN" sz="1800" dirty="0"/>
          </a:p>
          <a:p>
            <a:r>
              <a:rPr lang="en-US" altLang="zh-CN" sz="2400" dirty="0"/>
              <a:t>PCB</a:t>
            </a:r>
            <a:r>
              <a:rPr lang="zh-CN" altLang="en-US" sz="2400" dirty="0"/>
              <a:t>是每个进程在</a:t>
            </a:r>
            <a:r>
              <a:rPr lang="en-US" altLang="zh-CN" sz="2400" dirty="0"/>
              <a:t>OS</a:t>
            </a:r>
            <a:r>
              <a:rPr lang="zh-CN" altLang="en-US" sz="2400" dirty="0"/>
              <a:t>中的登记表项（可能有总数目限制），</a:t>
            </a:r>
            <a:r>
              <a:rPr lang="en-US" altLang="zh-CN" sz="2400" dirty="0"/>
              <a:t>OS</a:t>
            </a:r>
            <a:r>
              <a:rPr lang="zh-CN" altLang="en-US" sz="2400" dirty="0"/>
              <a:t>据此对进程进行控制和管理（</a:t>
            </a:r>
            <a:r>
              <a:rPr lang="en-US" altLang="zh-CN" sz="2400" dirty="0"/>
              <a:t>PCB</a:t>
            </a:r>
            <a:r>
              <a:rPr lang="zh-CN" altLang="en-US" sz="2400" dirty="0"/>
              <a:t>中的内容会动态改变），不同</a:t>
            </a:r>
            <a:r>
              <a:rPr lang="en-US" altLang="zh-CN" sz="2400" dirty="0"/>
              <a:t>OS</a:t>
            </a:r>
            <a:r>
              <a:rPr lang="zh-CN" altLang="en-US" sz="2400" dirty="0"/>
              <a:t>则不同</a:t>
            </a:r>
          </a:p>
          <a:p>
            <a:r>
              <a:rPr lang="zh-CN" altLang="en-US" sz="2400" dirty="0"/>
              <a:t>处于</a:t>
            </a:r>
            <a:r>
              <a:rPr lang="zh-CN" altLang="en-US" sz="2400" b="1" dirty="0">
                <a:solidFill>
                  <a:srgbClr val="FF0000"/>
                </a:solidFill>
              </a:rPr>
              <a:t>核心段</a:t>
            </a:r>
            <a:r>
              <a:rPr lang="zh-CN" altLang="en-US" sz="2400" dirty="0"/>
              <a:t>，通常不能由应用程序自身的代码来直接访问，而要通过系统调用，或通过</a:t>
            </a:r>
            <a:r>
              <a:rPr lang="en-US" altLang="zh-CN" sz="2400" dirty="0"/>
              <a:t>UNIX</a:t>
            </a:r>
            <a:r>
              <a:rPr lang="zh-CN" altLang="en-US" sz="2400" dirty="0"/>
              <a:t>中的进程文件系统</a:t>
            </a:r>
            <a:r>
              <a:rPr lang="en-US" altLang="zh-CN" sz="2400" dirty="0"/>
              <a:t>(/proc)</a:t>
            </a:r>
            <a:r>
              <a:rPr lang="zh-CN" altLang="en-US" sz="2400" dirty="0"/>
              <a:t>直接访问进程映象</a:t>
            </a:r>
            <a:r>
              <a:rPr lang="en-US" altLang="zh-CN" sz="2400" dirty="0"/>
              <a:t>(image)</a:t>
            </a:r>
            <a:r>
              <a:rPr lang="zh-CN" altLang="en-US" sz="2400" dirty="0"/>
              <a:t>。权限为创建者可读写。</a:t>
            </a:r>
          </a:p>
        </p:txBody>
      </p:sp>
      <p:sp>
        <p:nvSpPr>
          <p:cNvPr id="14" name="标题 13"/>
          <p:cNvSpPr>
            <a:spLocks noGrp="1"/>
          </p:cNvSpPr>
          <p:nvPr>
            <p:ph type="title"/>
          </p:nvPr>
        </p:nvSpPr>
        <p:spPr/>
        <p:txBody>
          <a:bodyPr/>
          <a:lstStyle/>
          <a:p>
            <a:r>
              <a:rPr lang="en-US" altLang="zh-CN" dirty="0"/>
              <a:t>2.1.4</a:t>
            </a:r>
            <a:r>
              <a:rPr lang="zh-CN" altLang="en-US" dirty="0"/>
              <a:t>、进程的数据结构</a:t>
            </a:r>
            <a:endParaRPr lang="en-US" altLang="zh-CN" dirty="0"/>
          </a:p>
        </p:txBody>
      </p:sp>
      <p:sp>
        <p:nvSpPr>
          <p:cNvPr id="935939" name="Rectangle 3"/>
          <p:cNvSpPr>
            <a:spLocks noChangeArrowheads="1"/>
          </p:cNvSpPr>
          <p:nvPr/>
        </p:nvSpPr>
        <p:spPr bwMode="auto">
          <a:xfrm>
            <a:off x="2209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a:endParaRPr lang="en-US" altLang="zh-CN" sz="4400" b="1"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13502-C837-40D7-9456-89B20D68CE48}"/>
              </a:ext>
            </a:extLst>
          </p:cNvPr>
          <p:cNvSpPr>
            <a:spLocks noGrp="1"/>
          </p:cNvSpPr>
          <p:nvPr>
            <p:ph type="title"/>
          </p:nvPr>
        </p:nvSpPr>
        <p:spPr/>
        <p:txBody>
          <a:bodyPr/>
          <a:lstStyle/>
          <a:p>
            <a:r>
              <a:rPr lang="en-US" altLang="zh-CN" dirty="0"/>
              <a:t>2.1.4</a:t>
            </a:r>
            <a:r>
              <a:rPr lang="zh-CN" altLang="en-US" dirty="0"/>
              <a:t>、进程的数据结构</a:t>
            </a:r>
          </a:p>
        </p:txBody>
      </p:sp>
      <p:sp>
        <p:nvSpPr>
          <p:cNvPr id="3" name="内容占位符 2">
            <a:extLst>
              <a:ext uri="{FF2B5EF4-FFF2-40B4-BE49-F238E27FC236}">
                <a16:creationId xmlns:a16="http://schemas.microsoft.com/office/drawing/2014/main" id="{AEA831AD-A2AB-461D-9ACF-036562E8751E}"/>
              </a:ext>
            </a:extLst>
          </p:cNvPr>
          <p:cNvSpPr>
            <a:spLocks noGrp="1"/>
          </p:cNvSpPr>
          <p:nvPr>
            <p:ph idx="1"/>
          </p:nvPr>
        </p:nvSpPr>
        <p:spPr/>
        <p:txBody>
          <a:bodyPr/>
          <a:lstStyle/>
          <a:p>
            <a:r>
              <a:rPr lang="en-US" altLang="zh-CN" dirty="0"/>
              <a:t>PCB</a:t>
            </a:r>
            <a:r>
              <a:rPr lang="zh-CN" altLang="en-US" dirty="0"/>
              <a:t>的具体作用</a:t>
            </a:r>
            <a:endParaRPr lang="en-US" altLang="zh-CN" dirty="0"/>
          </a:p>
          <a:p>
            <a:pPr lvl="1"/>
            <a:r>
              <a:rPr lang="zh-CN" altLang="en-US" dirty="0"/>
              <a:t>作为独立运行基本单位的标志。</a:t>
            </a:r>
            <a:endParaRPr lang="en-US" altLang="zh-CN" dirty="0"/>
          </a:p>
          <a:p>
            <a:pPr lvl="1"/>
            <a:r>
              <a:rPr lang="zh-CN" altLang="en-US" dirty="0"/>
              <a:t>能实现间断性运行方式。</a:t>
            </a:r>
            <a:endParaRPr lang="en-US" altLang="zh-CN" dirty="0"/>
          </a:p>
          <a:p>
            <a:pPr lvl="1"/>
            <a:r>
              <a:rPr lang="zh-CN" altLang="en-US" dirty="0"/>
              <a:t>提供进程管理所需要的信息。</a:t>
            </a:r>
            <a:endParaRPr lang="en-US" altLang="zh-CN" dirty="0"/>
          </a:p>
          <a:p>
            <a:pPr lvl="1"/>
            <a:r>
              <a:rPr lang="zh-CN" altLang="en-US" dirty="0"/>
              <a:t>提供进程调度所需要的信息。</a:t>
            </a:r>
            <a:endParaRPr lang="en-US" altLang="zh-CN" dirty="0"/>
          </a:p>
          <a:p>
            <a:pPr lvl="1"/>
            <a:r>
              <a:rPr lang="zh-CN" altLang="en-US" dirty="0"/>
              <a:t>实现与其他进程的同步与通信。</a:t>
            </a:r>
          </a:p>
        </p:txBody>
      </p:sp>
    </p:spTree>
    <p:extLst>
      <p:ext uri="{BB962C8B-B14F-4D97-AF65-F5344CB8AC3E}">
        <p14:creationId xmlns:p14="http://schemas.microsoft.com/office/powerpoint/2010/main" val="331921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2.1.4</a:t>
            </a:r>
            <a:r>
              <a:rPr lang="zh-CN" altLang="en-US" dirty="0"/>
              <a:t>、进程的数据结构</a:t>
            </a:r>
            <a:endParaRPr lang="en-US" altLang="zh-CN" dirty="0"/>
          </a:p>
        </p:txBody>
      </p:sp>
      <p:sp>
        <p:nvSpPr>
          <p:cNvPr id="2" name="内容占位符 1"/>
          <p:cNvSpPr>
            <a:spLocks noGrp="1"/>
          </p:cNvSpPr>
          <p:nvPr>
            <p:ph idx="1"/>
          </p:nvPr>
        </p:nvSpPr>
        <p:spPr/>
        <p:txBody>
          <a:bodyPr>
            <a:normAutofit fontScale="92500" lnSpcReduction="20000"/>
          </a:bodyPr>
          <a:lstStyle/>
          <a:p>
            <a:r>
              <a:rPr lang="en-US" altLang="zh-CN" dirty="0"/>
              <a:t>PCB</a:t>
            </a:r>
            <a:r>
              <a:rPr lang="zh-CN" altLang="en-US" dirty="0"/>
              <a:t>包含的信息</a:t>
            </a:r>
            <a:endParaRPr lang="en-US" altLang="zh-CN" dirty="0"/>
          </a:p>
          <a:p>
            <a:pPr lvl="1"/>
            <a:r>
              <a:rPr lang="zh-CN" altLang="en-US" dirty="0"/>
              <a:t>进程标识符</a:t>
            </a:r>
            <a:endParaRPr lang="en-US" altLang="zh-CN" dirty="0"/>
          </a:p>
          <a:p>
            <a:pPr lvl="2"/>
            <a:r>
              <a:rPr lang="zh-CN" altLang="en-US" dirty="0"/>
              <a:t>外部标识符：每个进程设置一个外部标识符。由创建者提供，通常由字母、数字组成。</a:t>
            </a:r>
            <a:endParaRPr lang="en-US" altLang="zh-CN" dirty="0"/>
          </a:p>
          <a:p>
            <a:pPr lvl="2"/>
            <a:r>
              <a:rPr lang="zh-CN" altLang="en-US" dirty="0"/>
              <a:t>内部标识符：方便系统对进程的使用，在</a:t>
            </a:r>
            <a:r>
              <a:rPr lang="en-US" altLang="zh-CN" dirty="0"/>
              <a:t>OS</a:t>
            </a:r>
            <a:r>
              <a:rPr lang="zh-CN" altLang="en-US" dirty="0"/>
              <a:t>中为每一个进程赋予了唯一的数字标识符，一般是一个序号。</a:t>
            </a:r>
            <a:endParaRPr lang="en-US" altLang="zh-CN" dirty="0"/>
          </a:p>
          <a:p>
            <a:pPr lvl="1"/>
            <a:r>
              <a:rPr lang="zh-CN" altLang="en-US" dirty="0"/>
              <a:t>处理机状态</a:t>
            </a:r>
            <a:endParaRPr lang="en-US" altLang="zh-CN" dirty="0"/>
          </a:p>
          <a:p>
            <a:pPr lvl="2"/>
            <a:r>
              <a:rPr lang="zh-CN" altLang="en-US" dirty="0"/>
              <a:t>处理机的上下文信息</a:t>
            </a:r>
            <a:endParaRPr lang="en-US" altLang="zh-CN" dirty="0"/>
          </a:p>
          <a:p>
            <a:pPr lvl="1"/>
            <a:r>
              <a:rPr lang="zh-CN" altLang="en-US" dirty="0"/>
              <a:t>进程调度信息</a:t>
            </a:r>
            <a:endParaRPr lang="en-US" altLang="zh-CN" dirty="0"/>
          </a:p>
          <a:p>
            <a:pPr lvl="1"/>
            <a:r>
              <a:rPr lang="zh-CN" altLang="en-US" dirty="0"/>
              <a:t>进程控制信息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EDFA5-9C9F-4D36-A812-BDEE9A89AB2D}"/>
              </a:ext>
            </a:extLst>
          </p:cNvPr>
          <p:cNvSpPr>
            <a:spLocks noGrp="1"/>
          </p:cNvSpPr>
          <p:nvPr>
            <p:ph type="title"/>
          </p:nvPr>
        </p:nvSpPr>
        <p:spPr/>
        <p:txBody>
          <a:bodyPr/>
          <a:lstStyle/>
          <a:p>
            <a:r>
              <a:rPr lang="en-US" altLang="zh-CN" dirty="0"/>
              <a:t>2.1.4</a:t>
            </a:r>
            <a:r>
              <a:rPr lang="zh-CN" altLang="en-US" dirty="0"/>
              <a:t>、进程的数据结构</a:t>
            </a:r>
          </a:p>
        </p:txBody>
      </p:sp>
      <p:sp>
        <p:nvSpPr>
          <p:cNvPr id="3" name="内容占位符 2">
            <a:extLst>
              <a:ext uri="{FF2B5EF4-FFF2-40B4-BE49-F238E27FC236}">
                <a16:creationId xmlns:a16="http://schemas.microsoft.com/office/drawing/2014/main" id="{49074AB4-3B88-4799-BFDA-A105C3FD13AC}"/>
              </a:ext>
            </a:extLst>
          </p:cNvPr>
          <p:cNvSpPr>
            <a:spLocks noGrp="1"/>
          </p:cNvSpPr>
          <p:nvPr>
            <p:ph idx="1"/>
          </p:nvPr>
        </p:nvSpPr>
        <p:spPr/>
        <p:txBody>
          <a:bodyPr>
            <a:normAutofit fontScale="92500" lnSpcReduction="10000"/>
          </a:bodyPr>
          <a:lstStyle/>
          <a:p>
            <a:r>
              <a:rPr lang="zh-CN" altLang="en-US" dirty="0"/>
              <a:t>处理机状态</a:t>
            </a:r>
            <a:endParaRPr lang="en-US" altLang="zh-CN" dirty="0"/>
          </a:p>
          <a:p>
            <a:pPr lvl="1"/>
            <a:r>
              <a:rPr lang="zh-CN" altLang="en-US" dirty="0"/>
              <a:t>处理机上下文信息：通过各种寄存器的内容组成</a:t>
            </a:r>
            <a:endParaRPr lang="en-US" altLang="zh-CN" dirty="0"/>
          </a:p>
          <a:p>
            <a:pPr lvl="2"/>
            <a:r>
              <a:rPr lang="zh-CN" altLang="en-US" dirty="0"/>
              <a:t>通用寄存器</a:t>
            </a:r>
            <a:endParaRPr lang="en-US" altLang="zh-CN" dirty="0"/>
          </a:p>
          <a:p>
            <a:pPr lvl="3"/>
            <a:r>
              <a:rPr lang="zh-CN" altLang="en-US" dirty="0"/>
              <a:t>用户程序可以访问的寄存器，暂存信息</a:t>
            </a:r>
            <a:endParaRPr lang="en-US" altLang="zh-CN" dirty="0"/>
          </a:p>
          <a:p>
            <a:pPr lvl="2"/>
            <a:r>
              <a:rPr lang="zh-CN" altLang="en-US" dirty="0"/>
              <a:t>指令计数器</a:t>
            </a:r>
            <a:endParaRPr lang="en-US" altLang="zh-CN" dirty="0"/>
          </a:p>
          <a:p>
            <a:pPr lvl="3"/>
            <a:r>
              <a:rPr lang="zh-CN" altLang="en-US" dirty="0"/>
              <a:t>下一条指令执行的位置</a:t>
            </a:r>
            <a:endParaRPr lang="en-US" altLang="zh-CN" dirty="0"/>
          </a:p>
          <a:p>
            <a:pPr lvl="2"/>
            <a:r>
              <a:rPr lang="zh-CN" altLang="en-US" dirty="0"/>
              <a:t>程序状态字</a:t>
            </a:r>
            <a:r>
              <a:rPr lang="en-US" altLang="zh-CN" dirty="0"/>
              <a:t>PSW</a:t>
            </a:r>
          </a:p>
          <a:p>
            <a:pPr lvl="3"/>
            <a:r>
              <a:rPr lang="zh-CN" altLang="en-US" dirty="0"/>
              <a:t>条件码、执行方式、中断屏蔽标志</a:t>
            </a:r>
            <a:endParaRPr lang="en-US" altLang="zh-CN" dirty="0"/>
          </a:p>
          <a:p>
            <a:pPr lvl="2"/>
            <a:r>
              <a:rPr lang="zh-CN" altLang="en-US" dirty="0"/>
              <a:t>用户栈指针</a:t>
            </a:r>
          </a:p>
        </p:txBody>
      </p:sp>
    </p:spTree>
    <p:extLst>
      <p:ext uri="{BB962C8B-B14F-4D97-AF65-F5344CB8AC3E}">
        <p14:creationId xmlns:p14="http://schemas.microsoft.com/office/powerpoint/2010/main" val="2620943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E30AA-80A2-4726-B922-C138FB6884B2}"/>
              </a:ext>
            </a:extLst>
          </p:cNvPr>
          <p:cNvSpPr>
            <a:spLocks noGrp="1"/>
          </p:cNvSpPr>
          <p:nvPr>
            <p:ph type="title"/>
          </p:nvPr>
        </p:nvSpPr>
        <p:spPr/>
        <p:txBody>
          <a:bodyPr/>
          <a:lstStyle/>
          <a:p>
            <a:r>
              <a:rPr lang="en-US" altLang="zh-CN" dirty="0"/>
              <a:t>2.1.4</a:t>
            </a:r>
            <a:r>
              <a:rPr lang="zh-CN" altLang="en-US" dirty="0"/>
              <a:t>、进程的数据结构</a:t>
            </a:r>
          </a:p>
        </p:txBody>
      </p:sp>
      <p:sp>
        <p:nvSpPr>
          <p:cNvPr id="3" name="内容占位符 2">
            <a:extLst>
              <a:ext uri="{FF2B5EF4-FFF2-40B4-BE49-F238E27FC236}">
                <a16:creationId xmlns:a16="http://schemas.microsoft.com/office/drawing/2014/main" id="{7FD35ED0-163D-4E96-A1DB-A2CFBC344553}"/>
              </a:ext>
            </a:extLst>
          </p:cNvPr>
          <p:cNvSpPr>
            <a:spLocks noGrp="1"/>
          </p:cNvSpPr>
          <p:nvPr>
            <p:ph idx="1"/>
          </p:nvPr>
        </p:nvSpPr>
        <p:spPr/>
        <p:txBody>
          <a:bodyPr/>
          <a:lstStyle/>
          <a:p>
            <a:r>
              <a:rPr lang="zh-CN" altLang="en-US" dirty="0"/>
              <a:t>进程调度信息</a:t>
            </a:r>
            <a:endParaRPr lang="en-US" altLang="zh-CN" dirty="0"/>
          </a:p>
          <a:p>
            <a:pPr lvl="1"/>
            <a:r>
              <a:rPr lang="zh-CN" altLang="en-US" dirty="0"/>
              <a:t>进程状态：进程调度最核心的依据</a:t>
            </a:r>
            <a:endParaRPr lang="en-US" altLang="zh-CN" dirty="0"/>
          </a:p>
          <a:p>
            <a:pPr lvl="1"/>
            <a:r>
              <a:rPr lang="zh-CN" altLang="en-US" dirty="0"/>
              <a:t>进程优先级</a:t>
            </a:r>
            <a:endParaRPr lang="en-US" altLang="zh-CN" dirty="0"/>
          </a:p>
          <a:p>
            <a:pPr lvl="1"/>
            <a:r>
              <a:rPr lang="zh-CN" altLang="en-US" dirty="0"/>
              <a:t>其他信息：例如，等待时间</a:t>
            </a:r>
            <a:endParaRPr lang="en-US" altLang="zh-CN" dirty="0"/>
          </a:p>
          <a:p>
            <a:pPr lvl="1"/>
            <a:r>
              <a:rPr lang="zh-CN" altLang="en-US" dirty="0"/>
              <a:t>事件</a:t>
            </a:r>
            <a:endParaRPr lang="en-US" altLang="zh-CN" dirty="0"/>
          </a:p>
          <a:p>
            <a:pPr lvl="1"/>
            <a:endParaRPr lang="zh-CN" altLang="en-US" dirty="0"/>
          </a:p>
        </p:txBody>
      </p:sp>
    </p:spTree>
    <p:extLst>
      <p:ext uri="{BB962C8B-B14F-4D97-AF65-F5344CB8AC3E}">
        <p14:creationId xmlns:p14="http://schemas.microsoft.com/office/powerpoint/2010/main" val="1856983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FF2E0-A09F-4F72-B91A-1CE5A2F9DD34}"/>
              </a:ext>
            </a:extLst>
          </p:cNvPr>
          <p:cNvSpPr>
            <a:spLocks noGrp="1"/>
          </p:cNvSpPr>
          <p:nvPr>
            <p:ph type="title"/>
          </p:nvPr>
        </p:nvSpPr>
        <p:spPr/>
        <p:txBody>
          <a:bodyPr/>
          <a:lstStyle/>
          <a:p>
            <a:r>
              <a:rPr lang="en-US" altLang="zh-CN" dirty="0"/>
              <a:t>2.1.4</a:t>
            </a:r>
            <a:r>
              <a:rPr lang="zh-CN" altLang="en-US" dirty="0"/>
              <a:t>、进程的数据结构</a:t>
            </a:r>
          </a:p>
        </p:txBody>
      </p:sp>
      <p:sp>
        <p:nvSpPr>
          <p:cNvPr id="3" name="内容占位符 2">
            <a:extLst>
              <a:ext uri="{FF2B5EF4-FFF2-40B4-BE49-F238E27FC236}">
                <a16:creationId xmlns:a16="http://schemas.microsoft.com/office/drawing/2014/main" id="{910D49EE-AA26-4D90-881C-92A0C9B91ADF}"/>
              </a:ext>
            </a:extLst>
          </p:cNvPr>
          <p:cNvSpPr>
            <a:spLocks noGrp="1"/>
          </p:cNvSpPr>
          <p:nvPr>
            <p:ph idx="1"/>
          </p:nvPr>
        </p:nvSpPr>
        <p:spPr/>
        <p:txBody>
          <a:bodyPr/>
          <a:lstStyle/>
          <a:p>
            <a:r>
              <a:rPr lang="zh-CN" altLang="en-US" dirty="0"/>
              <a:t>进程控制信息</a:t>
            </a:r>
            <a:endParaRPr lang="en-US" altLang="zh-CN" dirty="0"/>
          </a:p>
          <a:p>
            <a:pPr lvl="1"/>
            <a:r>
              <a:rPr lang="zh-CN" altLang="en-US" dirty="0"/>
              <a:t>程序和数据的地址</a:t>
            </a:r>
            <a:endParaRPr lang="en-US" altLang="zh-CN" dirty="0"/>
          </a:p>
          <a:p>
            <a:pPr lvl="1"/>
            <a:r>
              <a:rPr lang="zh-CN" altLang="en-US" dirty="0"/>
              <a:t>进程同步与通信的机制</a:t>
            </a:r>
            <a:endParaRPr lang="en-US" altLang="zh-CN" dirty="0"/>
          </a:p>
          <a:p>
            <a:pPr lvl="1"/>
            <a:r>
              <a:rPr lang="zh-CN" altLang="en-US" dirty="0"/>
              <a:t>资源清单</a:t>
            </a:r>
            <a:endParaRPr lang="en-US" altLang="zh-CN" dirty="0"/>
          </a:p>
          <a:p>
            <a:pPr lvl="1"/>
            <a:r>
              <a:rPr lang="zh-CN" altLang="en-US" dirty="0"/>
              <a:t>链接指针</a:t>
            </a:r>
          </a:p>
        </p:txBody>
      </p:sp>
    </p:spTree>
    <p:extLst>
      <p:ext uri="{BB962C8B-B14F-4D97-AF65-F5344CB8AC3E}">
        <p14:creationId xmlns:p14="http://schemas.microsoft.com/office/powerpoint/2010/main" val="2883605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idx="1"/>
          </p:nvPr>
        </p:nvSpPr>
        <p:spPr>
          <a:xfrm>
            <a:off x="838200" y="1357746"/>
            <a:ext cx="10515600" cy="4779103"/>
          </a:xfrm>
        </p:spPr>
        <p:txBody>
          <a:bodyPr>
            <a:normAutofit/>
          </a:bodyPr>
          <a:lstStyle/>
          <a:p>
            <a:r>
              <a:rPr lang="en-US" altLang="zh-CN" dirty="0"/>
              <a:t>PCB</a:t>
            </a:r>
            <a:r>
              <a:rPr lang="zh-CN" altLang="en-US" dirty="0"/>
              <a:t>表：</a:t>
            </a:r>
          </a:p>
          <a:p>
            <a:pPr lvl="1"/>
            <a:r>
              <a:rPr lang="zh-CN" altLang="en-US" dirty="0"/>
              <a:t>系统把所有</a:t>
            </a:r>
            <a:r>
              <a:rPr lang="en-US" altLang="zh-CN" dirty="0"/>
              <a:t>PCB</a:t>
            </a:r>
            <a:r>
              <a:rPr lang="zh-CN" altLang="en-US" dirty="0"/>
              <a:t>组织在一起，并把它们放在内存的固定区域，就构成了</a:t>
            </a:r>
            <a:r>
              <a:rPr lang="en-US" altLang="zh-CN" dirty="0"/>
              <a:t>PCB</a:t>
            </a:r>
            <a:r>
              <a:rPr lang="zh-CN" altLang="en-US" dirty="0"/>
              <a:t>表。</a:t>
            </a:r>
          </a:p>
          <a:p>
            <a:r>
              <a:rPr lang="en-US" altLang="zh-CN" dirty="0"/>
              <a:t>PCB</a:t>
            </a:r>
            <a:r>
              <a:rPr lang="zh-CN" altLang="en-US" dirty="0"/>
              <a:t>表的大小决定了系统中最多可同时存在的进程个数，称为系统的并发度。</a:t>
            </a:r>
          </a:p>
          <a:p>
            <a:pPr lvl="1"/>
            <a:r>
              <a:rPr lang="zh-CN" altLang="en-US" dirty="0"/>
              <a:t>注：多道程序中的多道与系统并发度不同。</a:t>
            </a:r>
            <a:endParaRPr lang="en-US" altLang="zh-CN" dirty="0"/>
          </a:p>
          <a:p>
            <a:pPr lvl="1"/>
            <a:endParaRPr lang="zh-CN" altLang="en-US" dirty="0"/>
          </a:p>
        </p:txBody>
      </p:sp>
      <p:sp>
        <p:nvSpPr>
          <p:cNvPr id="5" name="Rectangle 2"/>
          <p:cNvSpPr>
            <a:spLocks noGrp="1" noRot="1" noChangeArrowheads="1"/>
          </p:cNvSpPr>
          <p:nvPr>
            <p:ph type="title"/>
          </p:nvPr>
        </p:nvSpPr>
        <p:spPr/>
        <p:txBody>
          <a:bodyPr/>
          <a:lstStyle/>
          <a:p>
            <a:r>
              <a:rPr lang="en-US" altLang="zh-CN" dirty="0"/>
              <a:t>2.1.4</a:t>
            </a:r>
            <a:r>
              <a:rPr lang="zh-CN" altLang="en-US" dirty="0"/>
              <a:t>、进程的数据结构</a:t>
            </a:r>
          </a:p>
        </p:txBody>
      </p:sp>
      <p:sp>
        <p:nvSpPr>
          <p:cNvPr id="2" name="矩形 1">
            <a:extLst>
              <a:ext uri="{FF2B5EF4-FFF2-40B4-BE49-F238E27FC236}">
                <a16:creationId xmlns:a16="http://schemas.microsoft.com/office/drawing/2014/main" id="{106FD157-B5F0-4734-9C88-BB7ABED49796}"/>
              </a:ext>
            </a:extLst>
          </p:cNvPr>
          <p:cNvSpPr/>
          <p:nvPr/>
        </p:nvSpPr>
        <p:spPr>
          <a:xfrm>
            <a:off x="1962347" y="5246665"/>
            <a:ext cx="8267306" cy="1077218"/>
          </a:xfrm>
          <a:prstGeom prst="rect">
            <a:avLst/>
          </a:prstGeom>
          <a:noFill/>
        </p:spPr>
        <p:txBody>
          <a:bodyPr wrap="square" lIns="91440" tIns="45720" rIns="91440" bIns="45720">
            <a:spAutoFit/>
          </a:bodyPr>
          <a:lstStyle/>
          <a:p>
            <a:pPr algn="ctr"/>
            <a:r>
              <a:rPr lang="zh-CN" altLang="en-US"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显然</a:t>
            </a:r>
            <a:r>
              <a:rPr lang="en-US" altLang="zh-CN"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PCB</a:t>
            </a:r>
            <a:r>
              <a:rPr lang="zh-CN" altLang="en-US"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在</a:t>
            </a:r>
            <a:r>
              <a:rPr lang="en-US" altLang="zh-CN"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OS</a:t>
            </a:r>
            <a:r>
              <a:rPr lang="zh-CN" altLang="en-US"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中同时存在很多，众多</a:t>
            </a:r>
            <a:r>
              <a:rPr lang="en-US" altLang="zh-CN"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PCB</a:t>
            </a:r>
            <a:r>
              <a:rPr lang="zh-CN" altLang="en-US" sz="3200" dirty="0">
                <a:ln w="0"/>
                <a:solidFill>
                  <a:srgbClr val="FF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如何进行管理和组织呢？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082">
                                            <p:txEl>
                                              <p:pRg st="0" end="0"/>
                                            </p:txEl>
                                          </p:spTgt>
                                        </p:tgtEl>
                                        <p:attrNameLst>
                                          <p:attrName>style.visibility</p:attrName>
                                        </p:attrNameLst>
                                      </p:cBhvr>
                                      <p:to>
                                        <p:strVal val="visible"/>
                                      </p:to>
                                    </p:set>
                                    <p:anim calcmode="lin" valueType="num">
                                      <p:cBhvr additive="base">
                                        <p:cTn id="7" dur="500" fill="hold"/>
                                        <p:tgtEl>
                                          <p:spTgt spid="942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08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42082">
                                            <p:txEl>
                                              <p:pRg st="1" end="1"/>
                                            </p:txEl>
                                          </p:spTgt>
                                        </p:tgtEl>
                                        <p:attrNameLst>
                                          <p:attrName>style.visibility</p:attrName>
                                        </p:attrNameLst>
                                      </p:cBhvr>
                                      <p:to>
                                        <p:strVal val="visible"/>
                                      </p:to>
                                    </p:set>
                                    <p:anim calcmode="lin" valueType="num">
                                      <p:cBhvr additive="base">
                                        <p:cTn id="11" dur="500" fill="hold"/>
                                        <p:tgtEl>
                                          <p:spTgt spid="94208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420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42082">
                                            <p:txEl>
                                              <p:pRg st="2" end="2"/>
                                            </p:txEl>
                                          </p:spTgt>
                                        </p:tgtEl>
                                        <p:attrNameLst>
                                          <p:attrName>style.visibility</p:attrName>
                                        </p:attrNameLst>
                                      </p:cBhvr>
                                      <p:to>
                                        <p:strVal val="visible"/>
                                      </p:to>
                                    </p:set>
                                    <p:anim calcmode="lin" valueType="num">
                                      <p:cBhvr additive="base">
                                        <p:cTn id="17" dur="500" fill="hold"/>
                                        <p:tgtEl>
                                          <p:spTgt spid="94208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4208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42082">
                                            <p:txEl>
                                              <p:pRg st="3" end="3"/>
                                            </p:txEl>
                                          </p:spTgt>
                                        </p:tgtEl>
                                        <p:attrNameLst>
                                          <p:attrName>style.visibility</p:attrName>
                                        </p:attrNameLst>
                                      </p:cBhvr>
                                      <p:to>
                                        <p:strVal val="visible"/>
                                      </p:to>
                                    </p:set>
                                    <p:anim calcmode="lin" valueType="num">
                                      <p:cBhvr additive="base">
                                        <p:cTn id="21" dur="500" fill="hold"/>
                                        <p:tgtEl>
                                          <p:spTgt spid="94208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420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uiExpand="1" build="p" autoUpdateAnimBg="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idx="1"/>
          </p:nvPr>
        </p:nvSpPr>
        <p:spPr>
          <a:xfrm>
            <a:off x="838200" y="1357746"/>
            <a:ext cx="10515600" cy="5257658"/>
          </a:xfrm>
        </p:spPr>
        <p:txBody>
          <a:bodyPr>
            <a:normAutofit/>
          </a:bodyPr>
          <a:lstStyle/>
          <a:p>
            <a:r>
              <a:rPr lang="en-US" altLang="zh-CN" dirty="0"/>
              <a:t>PCB</a:t>
            </a:r>
            <a:r>
              <a:rPr lang="zh-CN" altLang="en-US" dirty="0"/>
              <a:t>的组织方式</a:t>
            </a:r>
            <a:endParaRPr lang="en-US" altLang="zh-CN" dirty="0"/>
          </a:p>
          <a:p>
            <a:pPr lvl="1"/>
            <a:r>
              <a:rPr lang="zh-CN" altLang="en-US" dirty="0"/>
              <a:t>线性方式：系统中所有的</a:t>
            </a:r>
            <a:r>
              <a:rPr lang="en-US" altLang="zh-CN" dirty="0"/>
              <a:t>PCB</a:t>
            </a:r>
            <a:r>
              <a:rPr lang="zh-CN" altLang="en-US" dirty="0"/>
              <a:t>组织成一张线性表格。</a:t>
            </a:r>
            <a:endParaRPr lang="en-US" altLang="zh-CN" dirty="0"/>
          </a:p>
          <a:p>
            <a:pPr lvl="2"/>
            <a:r>
              <a:rPr lang="zh-CN" altLang="en-US" dirty="0"/>
              <a:t>表格首地址放在内存的专用区域当中。</a:t>
            </a:r>
            <a:endParaRPr lang="en-US" altLang="zh-CN" dirty="0"/>
          </a:p>
          <a:p>
            <a:pPr lvl="2"/>
            <a:r>
              <a:rPr lang="zh-CN" altLang="en-US" dirty="0"/>
              <a:t>查找需要检索整张线性表</a:t>
            </a:r>
            <a:endParaRPr lang="en-US" altLang="zh-CN" dirty="0"/>
          </a:p>
          <a:p>
            <a:pPr lvl="1"/>
            <a:endParaRPr lang="zh-CN" altLang="en-US" dirty="0"/>
          </a:p>
        </p:txBody>
      </p:sp>
      <p:sp>
        <p:nvSpPr>
          <p:cNvPr id="5" name="Rectangle 2"/>
          <p:cNvSpPr>
            <a:spLocks noGrp="1" noRot="1" noChangeArrowheads="1"/>
          </p:cNvSpPr>
          <p:nvPr>
            <p:ph type="title"/>
          </p:nvPr>
        </p:nvSpPr>
        <p:spPr/>
        <p:txBody>
          <a:bodyPr/>
          <a:lstStyle/>
          <a:p>
            <a:r>
              <a:rPr lang="en-US" altLang="zh-CN" dirty="0"/>
              <a:t>2.1.4</a:t>
            </a:r>
            <a:r>
              <a:rPr lang="zh-CN" altLang="en-US" dirty="0"/>
              <a:t>、进程的数据结构</a:t>
            </a:r>
          </a:p>
        </p:txBody>
      </p:sp>
      <p:graphicFrame>
        <p:nvGraphicFramePr>
          <p:cNvPr id="3" name="表格 2">
            <a:extLst>
              <a:ext uri="{FF2B5EF4-FFF2-40B4-BE49-F238E27FC236}">
                <a16:creationId xmlns:a16="http://schemas.microsoft.com/office/drawing/2014/main" id="{DAB678DF-49FB-4C91-B071-F3C6EFA7F248}"/>
              </a:ext>
            </a:extLst>
          </p:cNvPr>
          <p:cNvGraphicFramePr>
            <a:graphicFrameLocks noGrp="1"/>
          </p:cNvGraphicFramePr>
          <p:nvPr>
            <p:extLst>
              <p:ext uri="{D42A27DB-BD31-4B8C-83A1-F6EECF244321}">
                <p14:modId xmlns:p14="http://schemas.microsoft.com/office/powerpoint/2010/main" val="3885827300"/>
              </p:ext>
            </p:extLst>
          </p:nvPr>
        </p:nvGraphicFramePr>
        <p:xfrm>
          <a:off x="1947160" y="3986575"/>
          <a:ext cx="1559611" cy="2520942"/>
        </p:xfrm>
        <a:graphic>
          <a:graphicData uri="http://schemas.openxmlformats.org/drawingml/2006/table">
            <a:tbl>
              <a:tblPr firstRow="1" bandRow="1">
                <a:tableStyleId>{D7AC3CCA-C797-4891-BE02-D94E43425B78}</a:tableStyleId>
              </a:tblPr>
              <a:tblGrid>
                <a:gridCol w="1559611">
                  <a:extLst>
                    <a:ext uri="{9D8B030D-6E8A-4147-A177-3AD203B41FA5}">
                      <a16:colId xmlns:a16="http://schemas.microsoft.com/office/drawing/2014/main" val="3864602861"/>
                    </a:ext>
                  </a:extLst>
                </a:gridCol>
              </a:tblGrid>
              <a:tr h="420157">
                <a:tc>
                  <a:txBody>
                    <a:bodyPr/>
                    <a:lstStyle/>
                    <a:p>
                      <a:pPr algn="ctr"/>
                      <a:r>
                        <a:rPr lang="en-US" altLang="zh-CN" b="0" dirty="0"/>
                        <a:t>PCB1</a:t>
                      </a:r>
                      <a:endParaRPr lang="zh-CN" altLang="en-US" b="0" dirty="0"/>
                    </a:p>
                  </a:txBody>
                  <a:tcPr/>
                </a:tc>
                <a:extLst>
                  <a:ext uri="{0D108BD9-81ED-4DB2-BD59-A6C34878D82A}">
                    <a16:rowId xmlns:a16="http://schemas.microsoft.com/office/drawing/2014/main" val="2165157214"/>
                  </a:ext>
                </a:extLst>
              </a:tr>
              <a:tr h="4201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PCB2</a:t>
                      </a:r>
                      <a:endParaRPr lang="zh-CN" altLang="en-US" b="0" dirty="0"/>
                    </a:p>
                  </a:txBody>
                  <a:tcPr/>
                </a:tc>
                <a:extLst>
                  <a:ext uri="{0D108BD9-81ED-4DB2-BD59-A6C34878D82A}">
                    <a16:rowId xmlns:a16="http://schemas.microsoft.com/office/drawing/2014/main" val="2130601295"/>
                  </a:ext>
                </a:extLst>
              </a:tr>
              <a:tr h="4201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PCB3</a:t>
                      </a:r>
                      <a:endParaRPr lang="zh-CN" altLang="en-US" b="0" dirty="0"/>
                    </a:p>
                  </a:txBody>
                  <a:tcPr/>
                </a:tc>
                <a:extLst>
                  <a:ext uri="{0D108BD9-81ED-4DB2-BD59-A6C34878D82A}">
                    <a16:rowId xmlns:a16="http://schemas.microsoft.com/office/drawing/2014/main" val="2353010685"/>
                  </a:ext>
                </a:extLst>
              </a:tr>
              <a:tr h="420157">
                <a:tc>
                  <a:txBody>
                    <a:bodyPr/>
                    <a:lstStyle/>
                    <a:p>
                      <a:pPr algn="ctr"/>
                      <a:r>
                        <a:rPr lang="en-US" altLang="zh-CN" b="0" dirty="0"/>
                        <a:t>PCB4</a:t>
                      </a:r>
                      <a:endParaRPr lang="zh-CN" altLang="en-US" b="0" dirty="0"/>
                    </a:p>
                  </a:txBody>
                  <a:tcPr/>
                </a:tc>
                <a:extLst>
                  <a:ext uri="{0D108BD9-81ED-4DB2-BD59-A6C34878D82A}">
                    <a16:rowId xmlns:a16="http://schemas.microsoft.com/office/drawing/2014/main" val="4285915359"/>
                  </a:ext>
                </a:extLst>
              </a:tr>
              <a:tr h="420157">
                <a:tc>
                  <a:txBody>
                    <a:bodyPr/>
                    <a:lstStyle/>
                    <a:p>
                      <a:pPr algn="ctr"/>
                      <a:r>
                        <a:rPr lang="en-US" altLang="zh-CN" b="0" dirty="0"/>
                        <a:t>PCB5</a:t>
                      </a:r>
                      <a:endParaRPr lang="zh-CN" altLang="en-US" b="0" dirty="0"/>
                    </a:p>
                  </a:txBody>
                  <a:tcPr/>
                </a:tc>
                <a:extLst>
                  <a:ext uri="{0D108BD9-81ED-4DB2-BD59-A6C34878D82A}">
                    <a16:rowId xmlns:a16="http://schemas.microsoft.com/office/drawing/2014/main" val="193782417"/>
                  </a:ext>
                </a:extLst>
              </a:tr>
              <a:tr h="420157">
                <a:tc>
                  <a:txBody>
                    <a:bodyPr/>
                    <a:lstStyle/>
                    <a:p>
                      <a:pPr algn="ctr"/>
                      <a:r>
                        <a:rPr lang="en-US" altLang="zh-CN" b="0" dirty="0"/>
                        <a:t>PCB6</a:t>
                      </a:r>
                      <a:endParaRPr lang="zh-CN" altLang="en-US" b="0" dirty="0"/>
                    </a:p>
                  </a:txBody>
                  <a:tcPr/>
                </a:tc>
                <a:extLst>
                  <a:ext uri="{0D108BD9-81ED-4DB2-BD59-A6C34878D82A}">
                    <a16:rowId xmlns:a16="http://schemas.microsoft.com/office/drawing/2014/main" val="751656038"/>
                  </a:ext>
                </a:extLst>
              </a:tr>
            </a:tbl>
          </a:graphicData>
        </a:graphic>
      </p:graphicFrame>
      <p:sp>
        <p:nvSpPr>
          <p:cNvPr id="4" name="矩形 3">
            <a:extLst>
              <a:ext uri="{FF2B5EF4-FFF2-40B4-BE49-F238E27FC236}">
                <a16:creationId xmlns:a16="http://schemas.microsoft.com/office/drawing/2014/main" id="{DD5A5229-4152-4A28-BA03-B49AB184BC57}"/>
              </a:ext>
            </a:extLst>
          </p:cNvPr>
          <p:cNvSpPr/>
          <p:nvPr/>
        </p:nvSpPr>
        <p:spPr>
          <a:xfrm>
            <a:off x="4426094" y="4369883"/>
            <a:ext cx="7234147" cy="1754326"/>
          </a:xfrm>
          <a:prstGeom prst="rect">
            <a:avLst/>
          </a:prstGeom>
          <a:noFill/>
        </p:spPr>
        <p:txBody>
          <a:bodyPr wrap="square" lIns="91440" tIns="45720" rIns="91440" bIns="45720">
            <a:spAutoFit/>
          </a:bodyPr>
          <a:lstStyle/>
          <a:p>
            <a:pPr algn="ctr"/>
            <a:r>
              <a:rPr lang="zh-CN" altLang="en-US" sz="5400" b="1" dirty="0">
                <a:ln w="0"/>
                <a:solidFill>
                  <a:srgbClr val="FF0000"/>
                </a:solidFill>
                <a:effectLst>
                  <a:outerShdw blurRad="38100" dist="19050" dir="2700000" algn="tl" rotWithShape="0">
                    <a:schemeClr val="dk1">
                      <a:alpha val="40000"/>
                    </a:schemeClr>
                  </a:outerShdw>
                </a:effectLst>
              </a:rPr>
              <a:t>如果系统中的进程数量很多会如何？</a:t>
            </a:r>
            <a:endParaRPr lang="zh-CN"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31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082">
                                            <p:txEl>
                                              <p:pRg st="0" end="0"/>
                                            </p:txEl>
                                          </p:spTgt>
                                        </p:tgtEl>
                                        <p:attrNameLst>
                                          <p:attrName>style.visibility</p:attrName>
                                        </p:attrNameLst>
                                      </p:cBhvr>
                                      <p:to>
                                        <p:strVal val="visible"/>
                                      </p:to>
                                    </p:set>
                                    <p:anim calcmode="lin" valueType="num">
                                      <p:cBhvr additive="base">
                                        <p:cTn id="7" dur="500" fill="hold"/>
                                        <p:tgtEl>
                                          <p:spTgt spid="942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08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42082">
                                            <p:txEl>
                                              <p:pRg st="1" end="1"/>
                                            </p:txEl>
                                          </p:spTgt>
                                        </p:tgtEl>
                                        <p:attrNameLst>
                                          <p:attrName>style.visibility</p:attrName>
                                        </p:attrNameLst>
                                      </p:cBhvr>
                                      <p:to>
                                        <p:strVal val="visible"/>
                                      </p:to>
                                    </p:set>
                                    <p:anim calcmode="lin" valueType="num">
                                      <p:cBhvr additive="base">
                                        <p:cTn id="11" dur="500" fill="hold"/>
                                        <p:tgtEl>
                                          <p:spTgt spid="94208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4208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42082">
                                            <p:txEl>
                                              <p:pRg st="2" end="2"/>
                                            </p:txEl>
                                          </p:spTgt>
                                        </p:tgtEl>
                                        <p:attrNameLst>
                                          <p:attrName>style.visibility</p:attrName>
                                        </p:attrNameLst>
                                      </p:cBhvr>
                                      <p:to>
                                        <p:strVal val="visible"/>
                                      </p:to>
                                    </p:set>
                                    <p:anim calcmode="lin" valueType="num">
                                      <p:cBhvr additive="base">
                                        <p:cTn id="15" dur="500" fill="hold"/>
                                        <p:tgtEl>
                                          <p:spTgt spid="94208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4208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42082">
                                            <p:txEl>
                                              <p:pRg st="3" end="3"/>
                                            </p:txEl>
                                          </p:spTgt>
                                        </p:tgtEl>
                                        <p:attrNameLst>
                                          <p:attrName>style.visibility</p:attrName>
                                        </p:attrNameLst>
                                      </p:cBhvr>
                                      <p:to>
                                        <p:strVal val="visible"/>
                                      </p:to>
                                    </p:set>
                                    <p:anim calcmode="lin" valueType="num">
                                      <p:cBhvr additive="base">
                                        <p:cTn id="19" dur="500" fill="hold"/>
                                        <p:tgtEl>
                                          <p:spTgt spid="94208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0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idx="1"/>
          </p:nvPr>
        </p:nvSpPr>
        <p:spPr>
          <a:xfrm>
            <a:off x="838200" y="1357746"/>
            <a:ext cx="10515600" cy="5257658"/>
          </a:xfrm>
        </p:spPr>
        <p:txBody>
          <a:bodyPr>
            <a:normAutofit/>
          </a:bodyPr>
          <a:lstStyle/>
          <a:p>
            <a:r>
              <a:rPr lang="en-US" altLang="zh-CN" dirty="0"/>
              <a:t>PCB</a:t>
            </a:r>
            <a:r>
              <a:rPr lang="zh-CN" altLang="en-US" dirty="0"/>
              <a:t>的组织方式</a:t>
            </a:r>
            <a:endParaRPr lang="en-US" altLang="zh-CN" dirty="0"/>
          </a:p>
          <a:p>
            <a:pPr lvl="1"/>
            <a:r>
              <a:rPr lang="zh-CN" altLang="en-US" dirty="0"/>
              <a:t>链接方式</a:t>
            </a:r>
            <a:endParaRPr lang="en-US" altLang="zh-CN" dirty="0"/>
          </a:p>
          <a:p>
            <a:pPr lvl="2"/>
            <a:r>
              <a:rPr lang="zh-CN" altLang="en-US" dirty="0"/>
              <a:t>相同状态的</a:t>
            </a:r>
            <a:r>
              <a:rPr lang="en-US" altLang="zh-CN" dirty="0"/>
              <a:t>PCB</a:t>
            </a:r>
            <a:r>
              <a:rPr lang="zh-CN" altLang="en-US" dirty="0"/>
              <a:t>通过</a:t>
            </a:r>
            <a:r>
              <a:rPr lang="en-US" altLang="zh-CN" dirty="0"/>
              <a:t>PCB</a:t>
            </a:r>
            <a:r>
              <a:rPr lang="zh-CN" altLang="en-US" dirty="0"/>
              <a:t>中的链接字链接成一个队列</a:t>
            </a:r>
            <a:endParaRPr lang="en-US" altLang="zh-CN" dirty="0"/>
          </a:p>
          <a:p>
            <a:pPr lvl="2"/>
            <a:endParaRPr lang="en-US" altLang="zh-CN" dirty="0"/>
          </a:p>
          <a:p>
            <a:pPr lvl="1"/>
            <a:endParaRPr lang="zh-CN" altLang="en-US" dirty="0"/>
          </a:p>
        </p:txBody>
      </p:sp>
      <p:sp>
        <p:nvSpPr>
          <p:cNvPr id="5" name="Rectangle 2"/>
          <p:cNvSpPr>
            <a:spLocks noGrp="1" noRot="1" noChangeArrowheads="1"/>
          </p:cNvSpPr>
          <p:nvPr>
            <p:ph type="title"/>
          </p:nvPr>
        </p:nvSpPr>
        <p:spPr/>
        <p:txBody>
          <a:bodyPr/>
          <a:lstStyle/>
          <a:p>
            <a:r>
              <a:rPr lang="en-US" altLang="zh-CN" dirty="0"/>
              <a:t>2.1.4</a:t>
            </a:r>
            <a:r>
              <a:rPr lang="zh-CN" altLang="en-US" dirty="0"/>
              <a:t>、进程的数据结构</a:t>
            </a:r>
          </a:p>
        </p:txBody>
      </p:sp>
      <p:pic>
        <p:nvPicPr>
          <p:cNvPr id="6" name="Picture 2" descr="PCB_linked_queue">
            <a:extLst>
              <a:ext uri="{FF2B5EF4-FFF2-40B4-BE49-F238E27FC236}">
                <a16:creationId xmlns:a16="http://schemas.microsoft.com/office/drawing/2014/main" id="{DFCD9686-5F95-43C8-9340-E20FC27B0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64" t="6607" r="14963" b="13283"/>
          <a:stretch>
            <a:fillRect/>
          </a:stretch>
        </p:blipFill>
        <p:spPr bwMode="auto">
          <a:xfrm>
            <a:off x="735705" y="3266710"/>
            <a:ext cx="4050898" cy="322616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314AF62-140F-42F2-A1C1-D1071D6D55AE}"/>
              </a:ext>
            </a:extLst>
          </p:cNvPr>
          <p:cNvSpPr/>
          <p:nvPr/>
        </p:nvSpPr>
        <p:spPr>
          <a:xfrm>
            <a:off x="5817241" y="3665614"/>
            <a:ext cx="4856979" cy="2585323"/>
          </a:xfrm>
          <a:prstGeom prst="rect">
            <a:avLst/>
          </a:prstGeom>
          <a:noFill/>
        </p:spPr>
        <p:txBody>
          <a:bodyPr wrap="squar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如何构建内存与队列的映射关系呢？</a:t>
            </a:r>
          </a:p>
        </p:txBody>
      </p:sp>
    </p:spTree>
    <p:extLst>
      <p:ext uri="{BB962C8B-B14F-4D97-AF65-F5344CB8AC3E}">
        <p14:creationId xmlns:p14="http://schemas.microsoft.com/office/powerpoint/2010/main" val="32704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082">
                                            <p:txEl>
                                              <p:pRg st="0" end="0"/>
                                            </p:txEl>
                                          </p:spTgt>
                                        </p:tgtEl>
                                        <p:attrNameLst>
                                          <p:attrName>style.visibility</p:attrName>
                                        </p:attrNameLst>
                                      </p:cBhvr>
                                      <p:to>
                                        <p:strVal val="visible"/>
                                      </p:to>
                                    </p:set>
                                    <p:anim calcmode="lin" valueType="num">
                                      <p:cBhvr additive="base">
                                        <p:cTn id="7" dur="500" fill="hold"/>
                                        <p:tgtEl>
                                          <p:spTgt spid="942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08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42082">
                                            <p:txEl>
                                              <p:pRg st="1" end="1"/>
                                            </p:txEl>
                                          </p:spTgt>
                                        </p:tgtEl>
                                        <p:attrNameLst>
                                          <p:attrName>style.visibility</p:attrName>
                                        </p:attrNameLst>
                                      </p:cBhvr>
                                      <p:to>
                                        <p:strVal val="visible"/>
                                      </p:to>
                                    </p:set>
                                    <p:anim calcmode="lin" valueType="num">
                                      <p:cBhvr additive="base">
                                        <p:cTn id="11" dur="500" fill="hold"/>
                                        <p:tgtEl>
                                          <p:spTgt spid="94208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4208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42082">
                                            <p:txEl>
                                              <p:pRg st="2" end="2"/>
                                            </p:txEl>
                                          </p:spTgt>
                                        </p:tgtEl>
                                        <p:attrNameLst>
                                          <p:attrName>style.visibility</p:attrName>
                                        </p:attrNameLst>
                                      </p:cBhvr>
                                      <p:to>
                                        <p:strVal val="visible"/>
                                      </p:to>
                                    </p:set>
                                    <p:anim calcmode="lin" valueType="num">
                                      <p:cBhvr additive="base">
                                        <p:cTn id="15" dur="500" fill="hold"/>
                                        <p:tgtEl>
                                          <p:spTgt spid="94208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4208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C4F08-D616-44D9-9A37-506634E875FD}"/>
              </a:ext>
            </a:extLst>
          </p:cNvPr>
          <p:cNvSpPr>
            <a:spLocks noGrp="1"/>
          </p:cNvSpPr>
          <p:nvPr>
            <p:ph type="title"/>
          </p:nvPr>
        </p:nvSpPr>
        <p:spPr>
          <a:xfrm>
            <a:off x="838200" y="365126"/>
            <a:ext cx="10515600" cy="992620"/>
          </a:xfrm>
        </p:spPr>
        <p:txBody>
          <a:bodyPr/>
          <a:lstStyle/>
          <a:p>
            <a:r>
              <a:rPr lang="en-US" altLang="zh-CN" dirty="0"/>
              <a:t>2.1.4</a:t>
            </a:r>
            <a:r>
              <a:rPr lang="zh-CN" altLang="en-US" dirty="0"/>
              <a:t>、进程的数据结构</a:t>
            </a:r>
          </a:p>
        </p:txBody>
      </p:sp>
      <p:graphicFrame>
        <p:nvGraphicFramePr>
          <p:cNvPr id="41" name="Group 11">
            <a:extLst>
              <a:ext uri="{FF2B5EF4-FFF2-40B4-BE49-F238E27FC236}">
                <a16:creationId xmlns:a16="http://schemas.microsoft.com/office/drawing/2014/main" id="{6CD2B0AC-1320-4D44-A4D0-4EC827F70A4B}"/>
              </a:ext>
            </a:extLst>
          </p:cNvPr>
          <p:cNvGraphicFramePr/>
          <p:nvPr>
            <p:extLst>
              <p:ext uri="{D42A27DB-BD31-4B8C-83A1-F6EECF244321}">
                <p14:modId xmlns:p14="http://schemas.microsoft.com/office/powerpoint/2010/main" val="3657978525"/>
              </p:ext>
            </p:extLst>
          </p:nvPr>
        </p:nvGraphicFramePr>
        <p:xfrm>
          <a:off x="5744557" y="1357746"/>
          <a:ext cx="3079748" cy="4608515"/>
        </p:xfrm>
        <a:graphic>
          <a:graphicData uri="http://schemas.openxmlformats.org/drawingml/2006/table">
            <a:tbl>
              <a:tblPr/>
              <a:tblGrid>
                <a:gridCol w="1812635">
                  <a:extLst>
                    <a:ext uri="{9D8B030D-6E8A-4147-A177-3AD203B41FA5}">
                      <a16:colId xmlns:a16="http://schemas.microsoft.com/office/drawing/2014/main" val="20000"/>
                    </a:ext>
                  </a:extLst>
                </a:gridCol>
                <a:gridCol w="1267113">
                  <a:extLst>
                    <a:ext uri="{9D8B030D-6E8A-4147-A177-3AD203B41FA5}">
                      <a16:colId xmlns:a16="http://schemas.microsoft.com/office/drawing/2014/main" val="20001"/>
                    </a:ext>
                  </a:extLst>
                </a:gridCol>
              </a:tblGrid>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rPr>
                        <a:t>PCB1</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4</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PCB2</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3</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PCB3</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0</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PCB4</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8</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PCB5</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PCB6</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7</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PCB7</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9</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PCB8</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0</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7"/>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rPr>
                        <a:t>PCB9</a:t>
                      </a:r>
                    </a:p>
                  </a:txBody>
                  <a:tcPr marL="534126" marR="5341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rPr>
                        <a:t>0</a:t>
                      </a:r>
                    </a:p>
                  </a:txBody>
                  <a:tcPr marL="534126" marR="5341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8"/>
                  </a:ext>
                </a:extLst>
              </a:tr>
            </a:tbl>
          </a:graphicData>
        </a:graphic>
      </p:graphicFrame>
      <p:sp>
        <p:nvSpPr>
          <p:cNvPr id="42" name="Text Box 3">
            <a:extLst>
              <a:ext uri="{FF2B5EF4-FFF2-40B4-BE49-F238E27FC236}">
                <a16:creationId xmlns:a16="http://schemas.microsoft.com/office/drawing/2014/main" id="{A345CD72-55CF-48F6-86CD-FC0EDFD44A2C}"/>
              </a:ext>
            </a:extLst>
          </p:cNvPr>
          <p:cNvSpPr txBox="1">
            <a:spLocks noChangeArrowheads="1"/>
          </p:cNvSpPr>
          <p:nvPr/>
        </p:nvSpPr>
        <p:spPr bwMode="auto">
          <a:xfrm>
            <a:off x="1564119" y="1772826"/>
            <a:ext cx="2665412" cy="400110"/>
          </a:xfrm>
          <a:prstGeom prst="rect">
            <a:avLst/>
          </a:prstGeom>
          <a:solidFill>
            <a:schemeClr val="accent1"/>
          </a:solidFill>
          <a:ln w="9525">
            <a:solidFill>
              <a:srgbClr val="CCFFFF"/>
            </a:solidFill>
            <a:miter lim="800000"/>
          </a:ln>
        </p:spPr>
        <p:txBody>
          <a:bodyPr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000" b="0">
                <a:solidFill>
                  <a:srgbClr val="FFFF00"/>
                </a:solidFill>
                <a:latin typeface="Times New Roman" panose="02020603050405020304" charset="0"/>
              </a:rPr>
              <a:t>执行指针        </a:t>
            </a:r>
          </a:p>
        </p:txBody>
      </p:sp>
      <p:sp>
        <p:nvSpPr>
          <p:cNvPr id="43" name="Line 4">
            <a:extLst>
              <a:ext uri="{FF2B5EF4-FFF2-40B4-BE49-F238E27FC236}">
                <a16:creationId xmlns:a16="http://schemas.microsoft.com/office/drawing/2014/main" id="{36CB30A7-5B25-4CBC-A372-D852C8FA0B05}"/>
              </a:ext>
            </a:extLst>
          </p:cNvPr>
          <p:cNvSpPr>
            <a:spLocks noChangeShapeType="1"/>
          </p:cNvSpPr>
          <p:nvPr/>
        </p:nvSpPr>
        <p:spPr bwMode="auto">
          <a:xfrm>
            <a:off x="4217383" y="1964314"/>
            <a:ext cx="1511300" cy="1914381"/>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4" name="Text Box 5">
            <a:extLst>
              <a:ext uri="{FF2B5EF4-FFF2-40B4-BE49-F238E27FC236}">
                <a16:creationId xmlns:a16="http://schemas.microsoft.com/office/drawing/2014/main" id="{459EE394-4809-4B62-A2A7-ED00DF9CC11A}"/>
              </a:ext>
            </a:extLst>
          </p:cNvPr>
          <p:cNvSpPr txBox="1">
            <a:spLocks noChangeArrowheads="1"/>
          </p:cNvSpPr>
          <p:nvPr/>
        </p:nvSpPr>
        <p:spPr bwMode="auto">
          <a:xfrm>
            <a:off x="1568639" y="2766459"/>
            <a:ext cx="2719387" cy="400110"/>
          </a:xfrm>
          <a:prstGeom prst="rect">
            <a:avLst/>
          </a:prstGeom>
          <a:solidFill>
            <a:schemeClr val="accent1"/>
          </a:solidFill>
          <a:ln w="9525">
            <a:solidFill>
              <a:srgbClr val="CCFFFF"/>
            </a:solidFill>
            <a:miter lim="800000"/>
          </a:ln>
        </p:spPr>
        <p:txBody>
          <a:bodyPr wrap="squar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000" b="0">
                <a:solidFill>
                  <a:srgbClr val="FFFF00"/>
                </a:solidFill>
                <a:latin typeface="Times New Roman" panose="02020603050405020304" charset="0"/>
              </a:rPr>
              <a:t>就绪队列指针</a:t>
            </a:r>
          </a:p>
        </p:txBody>
      </p:sp>
      <p:sp>
        <p:nvSpPr>
          <p:cNvPr id="45" name="Text Box 6">
            <a:extLst>
              <a:ext uri="{FF2B5EF4-FFF2-40B4-BE49-F238E27FC236}">
                <a16:creationId xmlns:a16="http://schemas.microsoft.com/office/drawing/2014/main" id="{3578F3AB-FF97-4EB9-85EB-FF991D0ECEF9}"/>
              </a:ext>
            </a:extLst>
          </p:cNvPr>
          <p:cNvSpPr txBox="1">
            <a:spLocks noChangeArrowheads="1"/>
          </p:cNvSpPr>
          <p:nvPr/>
        </p:nvSpPr>
        <p:spPr bwMode="auto">
          <a:xfrm>
            <a:off x="1551970" y="3973122"/>
            <a:ext cx="2719387" cy="400110"/>
          </a:xfrm>
          <a:prstGeom prst="rect">
            <a:avLst/>
          </a:prstGeom>
          <a:solidFill>
            <a:schemeClr val="accent1"/>
          </a:solidFill>
          <a:ln w="9525">
            <a:solidFill>
              <a:srgbClr val="CCFFFF"/>
            </a:solidFill>
            <a:miter lim="800000"/>
          </a:ln>
        </p:spPr>
        <p:txBody>
          <a:bodyPr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000" b="0">
                <a:solidFill>
                  <a:srgbClr val="FFFF00"/>
                </a:solidFill>
                <a:latin typeface="Verdana" panose="020B0604030504040204" pitchFamily="34" charset="0"/>
              </a:rPr>
              <a:t>阻塞队列指针</a:t>
            </a:r>
            <a:endParaRPr kumimoji="1" lang="zh-CN" altLang="en-US" sz="2000" b="0">
              <a:solidFill>
                <a:srgbClr val="FFFF00"/>
              </a:solidFill>
              <a:latin typeface="Times New Roman" panose="02020603050405020304" charset="0"/>
            </a:endParaRPr>
          </a:p>
        </p:txBody>
      </p:sp>
      <p:sp>
        <p:nvSpPr>
          <p:cNvPr id="46" name="Text Box 7">
            <a:extLst>
              <a:ext uri="{FF2B5EF4-FFF2-40B4-BE49-F238E27FC236}">
                <a16:creationId xmlns:a16="http://schemas.microsoft.com/office/drawing/2014/main" id="{70CD8810-8509-4202-935B-82888D92C00A}"/>
              </a:ext>
            </a:extLst>
          </p:cNvPr>
          <p:cNvSpPr txBox="1">
            <a:spLocks noChangeArrowheads="1"/>
          </p:cNvSpPr>
          <p:nvPr/>
        </p:nvSpPr>
        <p:spPr bwMode="auto">
          <a:xfrm>
            <a:off x="1551970" y="4981185"/>
            <a:ext cx="2719387" cy="400110"/>
          </a:xfrm>
          <a:prstGeom prst="rect">
            <a:avLst/>
          </a:prstGeom>
          <a:solidFill>
            <a:schemeClr val="accent1"/>
          </a:solidFill>
          <a:ln w="9525">
            <a:solidFill>
              <a:srgbClr val="CCFFFF"/>
            </a:solidFill>
            <a:miter lim="800000"/>
          </a:ln>
        </p:spPr>
        <p:txBody>
          <a:bodyPr wrap="square" anchor="ct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000" b="0" dirty="0">
                <a:solidFill>
                  <a:srgbClr val="FFFF00"/>
                </a:solidFill>
                <a:latin typeface="Times New Roman" panose="02020603050405020304" charset="0"/>
              </a:rPr>
              <a:t>空闲</a:t>
            </a:r>
            <a:r>
              <a:rPr kumimoji="1" lang="zh-CN" altLang="en-US" sz="2000" b="0" dirty="0">
                <a:solidFill>
                  <a:srgbClr val="FFFF00"/>
                </a:solidFill>
                <a:latin typeface="Verdana" panose="020B0604030504040204" pitchFamily="34" charset="0"/>
              </a:rPr>
              <a:t>队列指针</a:t>
            </a:r>
            <a:endParaRPr kumimoji="1" lang="zh-CN" altLang="en-US" sz="2000" b="0" dirty="0">
              <a:solidFill>
                <a:srgbClr val="FFFF00"/>
              </a:solidFill>
              <a:latin typeface="Times New Roman" panose="02020603050405020304" charset="0"/>
            </a:endParaRPr>
          </a:p>
        </p:txBody>
      </p:sp>
      <p:sp>
        <p:nvSpPr>
          <p:cNvPr id="47" name="Line 8">
            <a:extLst>
              <a:ext uri="{FF2B5EF4-FFF2-40B4-BE49-F238E27FC236}">
                <a16:creationId xmlns:a16="http://schemas.microsoft.com/office/drawing/2014/main" id="{4BD40A1C-D12D-41ED-8A9D-C91F976F61DB}"/>
              </a:ext>
            </a:extLst>
          </p:cNvPr>
          <p:cNvSpPr>
            <a:spLocks noChangeShapeType="1"/>
          </p:cNvSpPr>
          <p:nvPr/>
        </p:nvSpPr>
        <p:spPr bwMode="auto">
          <a:xfrm flipV="1">
            <a:off x="4288819" y="1862571"/>
            <a:ext cx="1439862" cy="107950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8" name="Line 9">
            <a:extLst>
              <a:ext uri="{FF2B5EF4-FFF2-40B4-BE49-F238E27FC236}">
                <a16:creationId xmlns:a16="http://schemas.microsoft.com/office/drawing/2014/main" id="{5AEEFD1F-1E30-4693-834D-6F3533F110E0}"/>
              </a:ext>
            </a:extLst>
          </p:cNvPr>
          <p:cNvSpPr>
            <a:spLocks noChangeShapeType="1"/>
          </p:cNvSpPr>
          <p:nvPr/>
        </p:nvSpPr>
        <p:spPr bwMode="auto">
          <a:xfrm flipV="1">
            <a:off x="4288819" y="2365809"/>
            <a:ext cx="1439862" cy="1800225"/>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9" name="Line 10">
            <a:extLst>
              <a:ext uri="{FF2B5EF4-FFF2-40B4-BE49-F238E27FC236}">
                <a16:creationId xmlns:a16="http://schemas.microsoft.com/office/drawing/2014/main" id="{9487AD37-84C6-4BE9-8EC9-71B85C679488}"/>
              </a:ext>
            </a:extLst>
          </p:cNvPr>
          <p:cNvSpPr>
            <a:spLocks noChangeShapeType="1"/>
          </p:cNvSpPr>
          <p:nvPr/>
        </p:nvSpPr>
        <p:spPr bwMode="auto">
          <a:xfrm flipV="1">
            <a:off x="4288819" y="4381934"/>
            <a:ext cx="1511300" cy="792163"/>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50" name="Line 43">
            <a:extLst>
              <a:ext uri="{FF2B5EF4-FFF2-40B4-BE49-F238E27FC236}">
                <a16:creationId xmlns:a16="http://schemas.microsoft.com/office/drawing/2014/main" id="{8E310D19-B244-47EA-AAF9-FD80C38801A6}"/>
              </a:ext>
            </a:extLst>
          </p:cNvPr>
          <p:cNvSpPr>
            <a:spLocks noChangeShapeType="1"/>
          </p:cNvSpPr>
          <p:nvPr/>
        </p:nvSpPr>
        <p:spPr bwMode="auto">
          <a:xfrm>
            <a:off x="8824305" y="1570327"/>
            <a:ext cx="122396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1" name="Line 44">
            <a:extLst>
              <a:ext uri="{FF2B5EF4-FFF2-40B4-BE49-F238E27FC236}">
                <a16:creationId xmlns:a16="http://schemas.microsoft.com/office/drawing/2014/main" id="{2D5D6E14-5DA0-49D2-9A58-434A315EA71B}"/>
              </a:ext>
            </a:extLst>
          </p:cNvPr>
          <p:cNvSpPr>
            <a:spLocks noChangeShapeType="1"/>
          </p:cNvSpPr>
          <p:nvPr/>
        </p:nvSpPr>
        <p:spPr bwMode="auto">
          <a:xfrm>
            <a:off x="10048267" y="1570327"/>
            <a:ext cx="0" cy="15113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2" name="Line 45">
            <a:extLst>
              <a:ext uri="{FF2B5EF4-FFF2-40B4-BE49-F238E27FC236}">
                <a16:creationId xmlns:a16="http://schemas.microsoft.com/office/drawing/2014/main" id="{31F7DA1E-00A8-43EA-B991-6D74A3FAF54F}"/>
              </a:ext>
            </a:extLst>
          </p:cNvPr>
          <p:cNvSpPr>
            <a:spLocks noChangeShapeType="1"/>
          </p:cNvSpPr>
          <p:nvPr/>
        </p:nvSpPr>
        <p:spPr bwMode="auto">
          <a:xfrm flipH="1">
            <a:off x="8968767" y="3081627"/>
            <a:ext cx="1079500"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3" name="Line 46">
            <a:extLst>
              <a:ext uri="{FF2B5EF4-FFF2-40B4-BE49-F238E27FC236}">
                <a16:creationId xmlns:a16="http://schemas.microsoft.com/office/drawing/2014/main" id="{894FCFB3-3C93-47C2-A086-4FFD406E8CDB}"/>
              </a:ext>
            </a:extLst>
          </p:cNvPr>
          <p:cNvSpPr>
            <a:spLocks noChangeShapeType="1"/>
          </p:cNvSpPr>
          <p:nvPr/>
        </p:nvSpPr>
        <p:spPr bwMode="auto">
          <a:xfrm>
            <a:off x="8824306" y="2073565"/>
            <a:ext cx="720725"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4" name="Line 47">
            <a:extLst>
              <a:ext uri="{FF2B5EF4-FFF2-40B4-BE49-F238E27FC236}">
                <a16:creationId xmlns:a16="http://schemas.microsoft.com/office/drawing/2014/main" id="{44BF8E70-F459-4D36-88D6-D901809AA08F}"/>
              </a:ext>
            </a:extLst>
          </p:cNvPr>
          <p:cNvSpPr>
            <a:spLocks noChangeShapeType="1"/>
          </p:cNvSpPr>
          <p:nvPr/>
        </p:nvSpPr>
        <p:spPr bwMode="auto">
          <a:xfrm>
            <a:off x="9545030" y="2073565"/>
            <a:ext cx="0" cy="57626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5" name="Line 48">
            <a:extLst>
              <a:ext uri="{FF2B5EF4-FFF2-40B4-BE49-F238E27FC236}">
                <a16:creationId xmlns:a16="http://schemas.microsoft.com/office/drawing/2014/main" id="{EA647E1F-4A41-422B-AA7E-EF1CC5641085}"/>
              </a:ext>
            </a:extLst>
          </p:cNvPr>
          <p:cNvSpPr>
            <a:spLocks noChangeShapeType="1"/>
          </p:cNvSpPr>
          <p:nvPr/>
        </p:nvSpPr>
        <p:spPr bwMode="auto">
          <a:xfrm flipH="1">
            <a:off x="8968768" y="2649827"/>
            <a:ext cx="576263"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49">
            <a:extLst>
              <a:ext uri="{FF2B5EF4-FFF2-40B4-BE49-F238E27FC236}">
                <a16:creationId xmlns:a16="http://schemas.microsoft.com/office/drawing/2014/main" id="{2C00708B-CA37-4F5E-8507-E7444D803375}"/>
              </a:ext>
            </a:extLst>
          </p:cNvPr>
          <p:cNvSpPr>
            <a:spLocks noChangeShapeType="1"/>
          </p:cNvSpPr>
          <p:nvPr/>
        </p:nvSpPr>
        <p:spPr bwMode="auto">
          <a:xfrm>
            <a:off x="8897331" y="3297527"/>
            <a:ext cx="1150937"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7" name="Line 50">
            <a:extLst>
              <a:ext uri="{FF2B5EF4-FFF2-40B4-BE49-F238E27FC236}">
                <a16:creationId xmlns:a16="http://schemas.microsoft.com/office/drawing/2014/main" id="{855C8766-0260-4111-8BE3-C8856A8304AD}"/>
              </a:ext>
            </a:extLst>
          </p:cNvPr>
          <p:cNvSpPr>
            <a:spLocks noChangeShapeType="1"/>
          </p:cNvSpPr>
          <p:nvPr/>
        </p:nvSpPr>
        <p:spPr bwMode="auto">
          <a:xfrm>
            <a:off x="10048267" y="3297527"/>
            <a:ext cx="0" cy="194468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58" name="Line 51">
            <a:extLst>
              <a:ext uri="{FF2B5EF4-FFF2-40B4-BE49-F238E27FC236}">
                <a16:creationId xmlns:a16="http://schemas.microsoft.com/office/drawing/2014/main" id="{09A0C52B-1D6A-4496-AA5A-BBE87466F968}"/>
              </a:ext>
            </a:extLst>
          </p:cNvPr>
          <p:cNvSpPr>
            <a:spLocks noChangeShapeType="1"/>
          </p:cNvSpPr>
          <p:nvPr/>
        </p:nvSpPr>
        <p:spPr bwMode="auto">
          <a:xfrm flipH="1">
            <a:off x="8968767" y="5242215"/>
            <a:ext cx="1079500"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9" name="Line 52">
            <a:extLst>
              <a:ext uri="{FF2B5EF4-FFF2-40B4-BE49-F238E27FC236}">
                <a16:creationId xmlns:a16="http://schemas.microsoft.com/office/drawing/2014/main" id="{C233CD9F-02A0-4208-9387-CA79F96B3CB0}"/>
              </a:ext>
            </a:extLst>
          </p:cNvPr>
          <p:cNvSpPr>
            <a:spLocks noChangeShapeType="1"/>
          </p:cNvSpPr>
          <p:nvPr/>
        </p:nvSpPr>
        <p:spPr bwMode="auto">
          <a:xfrm>
            <a:off x="8824305" y="4162715"/>
            <a:ext cx="57626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60" name="Line 53">
            <a:extLst>
              <a:ext uri="{FF2B5EF4-FFF2-40B4-BE49-F238E27FC236}">
                <a16:creationId xmlns:a16="http://schemas.microsoft.com/office/drawing/2014/main" id="{D297B021-7088-4792-B2D9-DED4641CB6B2}"/>
              </a:ext>
            </a:extLst>
          </p:cNvPr>
          <p:cNvSpPr>
            <a:spLocks noChangeShapeType="1"/>
          </p:cNvSpPr>
          <p:nvPr/>
        </p:nvSpPr>
        <p:spPr bwMode="auto">
          <a:xfrm>
            <a:off x="9400567" y="4162716"/>
            <a:ext cx="0" cy="503237"/>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61" name="Line 54">
            <a:extLst>
              <a:ext uri="{FF2B5EF4-FFF2-40B4-BE49-F238E27FC236}">
                <a16:creationId xmlns:a16="http://schemas.microsoft.com/office/drawing/2014/main" id="{8AF5CF06-1D51-4D3F-9BB9-B13EE1D322D1}"/>
              </a:ext>
            </a:extLst>
          </p:cNvPr>
          <p:cNvSpPr>
            <a:spLocks noChangeShapeType="1"/>
          </p:cNvSpPr>
          <p:nvPr/>
        </p:nvSpPr>
        <p:spPr bwMode="auto">
          <a:xfrm flipH="1">
            <a:off x="8824305" y="4665952"/>
            <a:ext cx="576262"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2" name="Line 55">
            <a:extLst>
              <a:ext uri="{FF2B5EF4-FFF2-40B4-BE49-F238E27FC236}">
                <a16:creationId xmlns:a16="http://schemas.microsoft.com/office/drawing/2014/main" id="{960DE170-8E4E-4192-AFFB-782749BF774D}"/>
              </a:ext>
            </a:extLst>
          </p:cNvPr>
          <p:cNvSpPr>
            <a:spLocks noChangeShapeType="1"/>
          </p:cNvSpPr>
          <p:nvPr/>
        </p:nvSpPr>
        <p:spPr bwMode="auto">
          <a:xfrm>
            <a:off x="8824305" y="4810415"/>
            <a:ext cx="57626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63" name="Line 56">
            <a:extLst>
              <a:ext uri="{FF2B5EF4-FFF2-40B4-BE49-F238E27FC236}">
                <a16:creationId xmlns:a16="http://schemas.microsoft.com/office/drawing/2014/main" id="{B9C59151-68FD-4349-BEE5-8F1185DFDDDB}"/>
              </a:ext>
            </a:extLst>
          </p:cNvPr>
          <p:cNvSpPr>
            <a:spLocks noChangeShapeType="1"/>
          </p:cNvSpPr>
          <p:nvPr/>
        </p:nvSpPr>
        <p:spPr bwMode="auto">
          <a:xfrm>
            <a:off x="9400567" y="4810415"/>
            <a:ext cx="0" cy="8636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64" name="Line 57">
            <a:extLst>
              <a:ext uri="{FF2B5EF4-FFF2-40B4-BE49-F238E27FC236}">
                <a16:creationId xmlns:a16="http://schemas.microsoft.com/office/drawing/2014/main" id="{C672C7CF-715A-48DA-ACA3-52E3BB1E4962}"/>
              </a:ext>
            </a:extLst>
          </p:cNvPr>
          <p:cNvSpPr>
            <a:spLocks noChangeShapeType="1"/>
          </p:cNvSpPr>
          <p:nvPr/>
        </p:nvSpPr>
        <p:spPr bwMode="auto">
          <a:xfrm flipH="1">
            <a:off x="8897331" y="5674015"/>
            <a:ext cx="503237"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Tree>
    <p:extLst>
      <p:ext uri="{BB962C8B-B14F-4D97-AF65-F5344CB8AC3E}">
        <p14:creationId xmlns:p14="http://schemas.microsoft.com/office/powerpoint/2010/main" val="247140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down)">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down)">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0" fill="hold"/>
                                        <p:tgtEl>
                                          <p:spTgt spid="48"/>
                                        </p:tgtEl>
                                        <p:attrNameLst>
                                          <p:attrName>ppt_w</p:attrName>
                                        </p:attrNameLst>
                                      </p:cBhvr>
                                      <p:tavLst>
                                        <p:tav tm="0">
                                          <p:val>
                                            <p:fltVal val="0"/>
                                          </p:val>
                                        </p:tav>
                                        <p:tav tm="100000">
                                          <p:val>
                                            <p:strVal val="#ppt_w"/>
                                          </p:val>
                                        </p:tav>
                                      </p:tavLst>
                                    </p:anim>
                                    <p:anim calcmode="lin" valueType="num">
                                      <p:cBhvr>
                                        <p:cTn id="50"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wipe(down)">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down)">
                                      <p:cBhvr>
                                        <p:cTn id="65" dur="500"/>
                                        <p:tgtEl>
                                          <p:spTgt spid="55"/>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500" fill="hold"/>
                                        <p:tgtEl>
                                          <p:spTgt spid="49"/>
                                        </p:tgtEl>
                                        <p:attrNameLst>
                                          <p:attrName>ppt_w</p:attrName>
                                        </p:attrNameLst>
                                      </p:cBhvr>
                                      <p:tavLst>
                                        <p:tav tm="0">
                                          <p:val>
                                            <p:fltVal val="0"/>
                                          </p:val>
                                        </p:tav>
                                        <p:tav tm="100000">
                                          <p:val>
                                            <p:strVal val="#ppt_w"/>
                                          </p:val>
                                        </p:tav>
                                      </p:tavLst>
                                    </p:anim>
                                    <p:anim calcmode="lin" valueType="num">
                                      <p:cBhvr>
                                        <p:cTn id="71"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down)">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p:cTn id="81" dur="500" fill="hold"/>
                                        <p:tgtEl>
                                          <p:spTgt spid="60"/>
                                        </p:tgtEl>
                                        <p:attrNameLst>
                                          <p:attrName>ppt_w</p:attrName>
                                        </p:attrNameLst>
                                      </p:cBhvr>
                                      <p:tavLst>
                                        <p:tav tm="0">
                                          <p:val>
                                            <p:fltVal val="0"/>
                                          </p:val>
                                        </p:tav>
                                        <p:tav tm="100000">
                                          <p:val>
                                            <p:strVal val="#ppt_w"/>
                                          </p:val>
                                        </p:tav>
                                      </p:tavLst>
                                    </p:anim>
                                    <p:anim calcmode="lin" valueType="num">
                                      <p:cBhvr>
                                        <p:cTn id="82" dur="5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down)">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10" fill="hold" nodeType="click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p:cTn id="92" dur="500" fill="hold"/>
                                        <p:tgtEl>
                                          <p:spTgt spid="62"/>
                                        </p:tgtEl>
                                        <p:attrNameLst>
                                          <p:attrName>ppt_w</p:attrName>
                                        </p:attrNameLst>
                                      </p:cBhvr>
                                      <p:tavLst>
                                        <p:tav tm="0">
                                          <p:val>
                                            <p:fltVal val="0"/>
                                          </p:val>
                                        </p:tav>
                                        <p:tav tm="100000">
                                          <p:val>
                                            <p:strVal val="#ppt_w"/>
                                          </p:val>
                                        </p:tav>
                                      </p:tavLst>
                                    </p:anim>
                                    <p:anim calcmode="lin" valueType="num">
                                      <p:cBhvr>
                                        <p:cTn id="93" dur="5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down)">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nodeType="click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7" name="内容占位符 6"/>
          <p:cNvSpPr>
            <a:spLocks noGrp="1"/>
          </p:cNvSpPr>
          <p:nvPr>
            <p:ph idx="1"/>
          </p:nvPr>
        </p:nvSpPr>
        <p:spPr/>
        <p:txBody>
          <a:bodyPr>
            <a:normAutofit/>
          </a:bodyPr>
          <a:lstStyle/>
          <a:p>
            <a:r>
              <a:rPr lang="zh-CN" altLang="en-US" dirty="0"/>
              <a:t>程序的顺序执行和并发执行</a:t>
            </a:r>
          </a:p>
          <a:p>
            <a:r>
              <a:rPr lang="zh-CN" altLang="en-US" dirty="0"/>
              <a:t>进程的定义和特征</a:t>
            </a:r>
            <a:endParaRPr lang="en-US" altLang="zh-CN" dirty="0"/>
          </a:p>
          <a:p>
            <a:r>
              <a:rPr lang="zh-CN" altLang="en-US" dirty="0"/>
              <a:t>进程的状态与转换</a:t>
            </a:r>
            <a:endParaRPr lang="en-US" altLang="zh-CN" dirty="0"/>
          </a:p>
          <a:p>
            <a:r>
              <a:rPr lang="zh-CN" altLang="en-US" dirty="0"/>
              <a:t>进程的数据结构</a:t>
            </a:r>
            <a:endParaRPr lang="en-US" altLang="zh-CN" dirty="0"/>
          </a:p>
          <a:p>
            <a:r>
              <a:rPr lang="zh-CN" altLang="en-US" dirty="0"/>
              <a:t>不同操作系统进程的体现形式</a:t>
            </a:r>
          </a:p>
          <a:p>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a:t>
            </a:r>
            <a:r>
              <a:rPr lang="zh-CN" altLang="en-US" dirty="0"/>
              <a:t>、进程的数据结构</a:t>
            </a:r>
          </a:p>
        </p:txBody>
      </p:sp>
      <p:sp>
        <p:nvSpPr>
          <p:cNvPr id="3" name="内容占位符 2">
            <a:extLst>
              <a:ext uri="{FF2B5EF4-FFF2-40B4-BE49-F238E27FC236}">
                <a16:creationId xmlns:a16="http://schemas.microsoft.com/office/drawing/2014/main" id="{B2810083-3F28-4937-B4BE-B2A32814309A}"/>
              </a:ext>
            </a:extLst>
          </p:cNvPr>
          <p:cNvSpPr>
            <a:spLocks noGrp="1"/>
          </p:cNvSpPr>
          <p:nvPr>
            <p:ph idx="1"/>
          </p:nvPr>
        </p:nvSpPr>
        <p:spPr>
          <a:xfrm>
            <a:off x="746760" y="1249513"/>
            <a:ext cx="2091612" cy="530501"/>
          </a:xfrm>
        </p:spPr>
        <p:txBody>
          <a:bodyPr>
            <a:normAutofit lnSpcReduction="10000"/>
          </a:bodyPr>
          <a:lstStyle/>
          <a:p>
            <a:r>
              <a:rPr lang="zh-CN" altLang="en-US" sz="2000" dirty="0"/>
              <a:t>索引方式</a:t>
            </a:r>
            <a:endParaRPr lang="en-US" altLang="zh-CN" sz="2000" dirty="0"/>
          </a:p>
          <a:p>
            <a:pPr lvl="2"/>
            <a:endParaRPr lang="zh-CN" altLang="en-US" sz="1400" dirty="0"/>
          </a:p>
        </p:txBody>
      </p:sp>
      <p:sp>
        <p:nvSpPr>
          <p:cNvPr id="6" name="矩形 5">
            <a:extLst>
              <a:ext uri="{FF2B5EF4-FFF2-40B4-BE49-F238E27FC236}">
                <a16:creationId xmlns:a16="http://schemas.microsoft.com/office/drawing/2014/main" id="{C03B258C-A7BC-41A5-BED8-86DA621BD5EB}"/>
              </a:ext>
            </a:extLst>
          </p:cNvPr>
          <p:cNvSpPr/>
          <p:nvPr/>
        </p:nvSpPr>
        <p:spPr>
          <a:xfrm>
            <a:off x="1884160" y="2038636"/>
            <a:ext cx="2174033" cy="6080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执行指针</a:t>
            </a:r>
          </a:p>
        </p:txBody>
      </p:sp>
      <p:sp>
        <p:nvSpPr>
          <p:cNvPr id="7" name="矩形 6">
            <a:extLst>
              <a:ext uri="{FF2B5EF4-FFF2-40B4-BE49-F238E27FC236}">
                <a16:creationId xmlns:a16="http://schemas.microsoft.com/office/drawing/2014/main" id="{9CE22F8F-0EEC-4108-9E34-97B2149C3F4A}"/>
              </a:ext>
            </a:extLst>
          </p:cNvPr>
          <p:cNvSpPr/>
          <p:nvPr/>
        </p:nvSpPr>
        <p:spPr>
          <a:xfrm>
            <a:off x="1884160" y="3592007"/>
            <a:ext cx="2174033" cy="6080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就绪表指针</a:t>
            </a:r>
          </a:p>
        </p:txBody>
      </p:sp>
      <p:sp>
        <p:nvSpPr>
          <p:cNvPr id="8" name="矩形 7">
            <a:extLst>
              <a:ext uri="{FF2B5EF4-FFF2-40B4-BE49-F238E27FC236}">
                <a16:creationId xmlns:a16="http://schemas.microsoft.com/office/drawing/2014/main" id="{6ABD8BB2-B177-4818-97A3-54A98515A349}"/>
              </a:ext>
            </a:extLst>
          </p:cNvPr>
          <p:cNvSpPr/>
          <p:nvPr/>
        </p:nvSpPr>
        <p:spPr>
          <a:xfrm>
            <a:off x="1884161" y="4931741"/>
            <a:ext cx="2174033" cy="60804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阻塞表指针</a:t>
            </a:r>
          </a:p>
        </p:txBody>
      </p:sp>
      <p:graphicFrame>
        <p:nvGraphicFramePr>
          <p:cNvPr id="10" name="表格 9">
            <a:extLst>
              <a:ext uri="{FF2B5EF4-FFF2-40B4-BE49-F238E27FC236}">
                <a16:creationId xmlns:a16="http://schemas.microsoft.com/office/drawing/2014/main" id="{C3233F61-0ECD-4E5E-9349-7B520C3D7BE1}"/>
              </a:ext>
            </a:extLst>
          </p:cNvPr>
          <p:cNvGraphicFramePr>
            <a:graphicFrameLocks noGrp="1"/>
          </p:cNvGraphicFramePr>
          <p:nvPr>
            <p:extLst>
              <p:ext uri="{D42A27DB-BD31-4B8C-83A1-F6EECF244321}">
                <p14:modId xmlns:p14="http://schemas.microsoft.com/office/powerpoint/2010/main" val="793837343"/>
              </p:ext>
            </p:extLst>
          </p:nvPr>
        </p:nvGraphicFramePr>
        <p:xfrm>
          <a:off x="9631058" y="2089436"/>
          <a:ext cx="1132753" cy="2961640"/>
        </p:xfrm>
        <a:graphic>
          <a:graphicData uri="http://schemas.openxmlformats.org/drawingml/2006/table">
            <a:tbl>
              <a:tblPr firstRow="1" bandRow="1">
                <a:tableStyleId>{616DA210-FB5B-4158-B5E0-FEB733F419BA}</a:tableStyleId>
              </a:tblPr>
              <a:tblGrid>
                <a:gridCol w="1132753">
                  <a:extLst>
                    <a:ext uri="{9D8B030D-6E8A-4147-A177-3AD203B41FA5}">
                      <a16:colId xmlns:a16="http://schemas.microsoft.com/office/drawing/2014/main" val="1330050446"/>
                    </a:ext>
                  </a:extLst>
                </a:gridCol>
              </a:tblGrid>
              <a:tr h="173409">
                <a:tc>
                  <a:txBody>
                    <a:bodyPr/>
                    <a:lstStyle/>
                    <a:p>
                      <a:pPr algn="ctr"/>
                      <a:r>
                        <a:rPr lang="en-US" altLang="zh-CN" dirty="0"/>
                        <a:t>PCB1</a:t>
                      </a:r>
                      <a:endParaRPr lang="zh-CN" altLang="en-US" dirty="0"/>
                    </a:p>
                  </a:txBody>
                  <a:tcPr/>
                </a:tc>
                <a:extLst>
                  <a:ext uri="{0D108BD9-81ED-4DB2-BD59-A6C34878D82A}">
                    <a16:rowId xmlns:a16="http://schemas.microsoft.com/office/drawing/2014/main" val="1700216311"/>
                  </a:ext>
                </a:extLst>
              </a:tr>
              <a:tr h="370840">
                <a:tc>
                  <a:txBody>
                    <a:bodyPr/>
                    <a:lstStyle/>
                    <a:p>
                      <a:pPr algn="ctr"/>
                      <a:r>
                        <a:rPr lang="en-US" altLang="zh-CN" dirty="0"/>
                        <a:t>PCB2</a:t>
                      </a:r>
                      <a:endParaRPr lang="zh-CN" altLang="en-US" dirty="0"/>
                    </a:p>
                  </a:txBody>
                  <a:tcPr/>
                </a:tc>
                <a:extLst>
                  <a:ext uri="{0D108BD9-81ED-4DB2-BD59-A6C34878D82A}">
                    <a16:rowId xmlns:a16="http://schemas.microsoft.com/office/drawing/2014/main" val="1489388247"/>
                  </a:ext>
                </a:extLst>
              </a:tr>
              <a:tr h="370840">
                <a:tc>
                  <a:txBody>
                    <a:bodyPr/>
                    <a:lstStyle/>
                    <a:p>
                      <a:pPr algn="ctr"/>
                      <a:r>
                        <a:rPr lang="en-US" altLang="zh-CN" dirty="0"/>
                        <a:t>PCB3</a:t>
                      </a:r>
                      <a:endParaRPr lang="zh-CN" altLang="en-US" dirty="0"/>
                    </a:p>
                  </a:txBody>
                  <a:tcPr/>
                </a:tc>
                <a:extLst>
                  <a:ext uri="{0D108BD9-81ED-4DB2-BD59-A6C34878D82A}">
                    <a16:rowId xmlns:a16="http://schemas.microsoft.com/office/drawing/2014/main" val="1862972254"/>
                  </a:ext>
                </a:extLst>
              </a:tr>
              <a:tr h="370840">
                <a:tc>
                  <a:txBody>
                    <a:bodyPr/>
                    <a:lstStyle/>
                    <a:p>
                      <a:pPr algn="ctr"/>
                      <a:r>
                        <a:rPr lang="en-US" altLang="zh-CN" dirty="0"/>
                        <a:t>PCB4</a:t>
                      </a:r>
                      <a:endParaRPr lang="zh-CN" altLang="en-US" dirty="0"/>
                    </a:p>
                  </a:txBody>
                  <a:tcPr/>
                </a:tc>
                <a:extLst>
                  <a:ext uri="{0D108BD9-81ED-4DB2-BD59-A6C34878D82A}">
                    <a16:rowId xmlns:a16="http://schemas.microsoft.com/office/drawing/2014/main" val="3740875493"/>
                  </a:ext>
                </a:extLst>
              </a:tr>
              <a:tr h="370840">
                <a:tc>
                  <a:txBody>
                    <a:bodyPr/>
                    <a:lstStyle/>
                    <a:p>
                      <a:pPr algn="ctr"/>
                      <a:r>
                        <a:rPr lang="en-US" altLang="zh-CN" dirty="0"/>
                        <a:t>PCB5</a:t>
                      </a:r>
                      <a:endParaRPr lang="zh-CN" altLang="en-US" dirty="0"/>
                    </a:p>
                  </a:txBody>
                  <a:tcPr/>
                </a:tc>
                <a:extLst>
                  <a:ext uri="{0D108BD9-81ED-4DB2-BD59-A6C34878D82A}">
                    <a16:rowId xmlns:a16="http://schemas.microsoft.com/office/drawing/2014/main" val="787986565"/>
                  </a:ext>
                </a:extLst>
              </a:tr>
              <a:tr h="370840">
                <a:tc>
                  <a:txBody>
                    <a:bodyPr/>
                    <a:lstStyle/>
                    <a:p>
                      <a:pPr algn="ctr"/>
                      <a:r>
                        <a:rPr lang="en-US" altLang="zh-CN" dirty="0"/>
                        <a:t>PCB6</a:t>
                      </a:r>
                      <a:endParaRPr lang="zh-CN" altLang="en-US" dirty="0"/>
                    </a:p>
                  </a:txBody>
                  <a:tcPr/>
                </a:tc>
                <a:extLst>
                  <a:ext uri="{0D108BD9-81ED-4DB2-BD59-A6C34878D82A}">
                    <a16:rowId xmlns:a16="http://schemas.microsoft.com/office/drawing/2014/main" val="1828324388"/>
                  </a:ext>
                </a:extLst>
              </a:tr>
              <a:tr h="370840">
                <a:tc>
                  <a:txBody>
                    <a:bodyPr/>
                    <a:lstStyle/>
                    <a:p>
                      <a:pPr algn="ctr"/>
                      <a:r>
                        <a:rPr lang="en-US" altLang="zh-CN" dirty="0"/>
                        <a:t>PCB7</a:t>
                      </a:r>
                      <a:endParaRPr lang="zh-CN" altLang="en-US" dirty="0"/>
                    </a:p>
                  </a:txBody>
                  <a:tcPr/>
                </a:tc>
                <a:extLst>
                  <a:ext uri="{0D108BD9-81ED-4DB2-BD59-A6C34878D82A}">
                    <a16:rowId xmlns:a16="http://schemas.microsoft.com/office/drawing/2014/main" val="3819049335"/>
                  </a:ext>
                </a:extLst>
              </a:tr>
              <a:tr h="370840">
                <a:tc>
                  <a:txBody>
                    <a:bodyPr/>
                    <a:lstStyle/>
                    <a:p>
                      <a:pPr algn="ctr"/>
                      <a:r>
                        <a:rPr lang="en-US" altLang="zh-CN" dirty="0"/>
                        <a:t>…</a:t>
                      </a:r>
                      <a:endParaRPr lang="zh-CN" altLang="en-US" dirty="0"/>
                    </a:p>
                  </a:txBody>
                  <a:tcPr/>
                </a:tc>
                <a:extLst>
                  <a:ext uri="{0D108BD9-81ED-4DB2-BD59-A6C34878D82A}">
                    <a16:rowId xmlns:a16="http://schemas.microsoft.com/office/drawing/2014/main" val="1458509679"/>
                  </a:ext>
                </a:extLst>
              </a:tr>
            </a:tbl>
          </a:graphicData>
        </a:graphic>
      </p:graphicFrame>
      <p:graphicFrame>
        <p:nvGraphicFramePr>
          <p:cNvPr id="4" name="表格 3">
            <a:extLst>
              <a:ext uri="{FF2B5EF4-FFF2-40B4-BE49-F238E27FC236}">
                <a16:creationId xmlns:a16="http://schemas.microsoft.com/office/drawing/2014/main" id="{3DA5F762-87F1-408D-AEFF-692110154AC8}"/>
              </a:ext>
            </a:extLst>
          </p:cNvPr>
          <p:cNvGraphicFramePr>
            <a:graphicFrameLocks noGrp="1"/>
          </p:cNvGraphicFramePr>
          <p:nvPr>
            <p:extLst>
              <p:ext uri="{D42A27DB-BD31-4B8C-83A1-F6EECF244321}">
                <p14:modId xmlns:p14="http://schemas.microsoft.com/office/powerpoint/2010/main" val="2596392353"/>
              </p:ext>
            </p:extLst>
          </p:nvPr>
        </p:nvGraphicFramePr>
        <p:xfrm>
          <a:off x="6443306" y="2697480"/>
          <a:ext cx="1615440" cy="1463040"/>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val="3840403180"/>
                    </a:ext>
                  </a:extLst>
                </a:gridCol>
              </a:tblGrid>
              <a:tr h="248155">
                <a:tc>
                  <a:txBody>
                    <a:bodyPr/>
                    <a:lstStyle/>
                    <a:p>
                      <a:endParaRPr lang="zh-CN" altLang="en-US" dirty="0"/>
                    </a:p>
                  </a:txBody>
                  <a:tcPr/>
                </a:tc>
                <a:extLst>
                  <a:ext uri="{0D108BD9-81ED-4DB2-BD59-A6C34878D82A}">
                    <a16:rowId xmlns:a16="http://schemas.microsoft.com/office/drawing/2014/main" val="3467363786"/>
                  </a:ext>
                </a:extLst>
              </a:tr>
              <a:tr h="248155">
                <a:tc>
                  <a:txBody>
                    <a:bodyPr/>
                    <a:lstStyle/>
                    <a:p>
                      <a:endParaRPr lang="zh-CN" altLang="en-US"/>
                    </a:p>
                  </a:txBody>
                  <a:tcPr/>
                </a:tc>
                <a:extLst>
                  <a:ext uri="{0D108BD9-81ED-4DB2-BD59-A6C34878D82A}">
                    <a16:rowId xmlns:a16="http://schemas.microsoft.com/office/drawing/2014/main" val="2556029247"/>
                  </a:ext>
                </a:extLst>
              </a:tr>
              <a:tr h="248155">
                <a:tc>
                  <a:txBody>
                    <a:bodyPr/>
                    <a:lstStyle/>
                    <a:p>
                      <a:endParaRPr lang="zh-CN" altLang="en-US"/>
                    </a:p>
                  </a:txBody>
                  <a:tcPr/>
                </a:tc>
                <a:extLst>
                  <a:ext uri="{0D108BD9-81ED-4DB2-BD59-A6C34878D82A}">
                    <a16:rowId xmlns:a16="http://schemas.microsoft.com/office/drawing/2014/main" val="2664232844"/>
                  </a:ext>
                </a:extLst>
              </a:tr>
              <a:tr h="248155">
                <a:tc>
                  <a:txBody>
                    <a:bodyPr/>
                    <a:lstStyle/>
                    <a:p>
                      <a:endParaRPr lang="zh-CN" altLang="en-US" dirty="0"/>
                    </a:p>
                  </a:txBody>
                  <a:tcPr/>
                </a:tc>
                <a:extLst>
                  <a:ext uri="{0D108BD9-81ED-4DB2-BD59-A6C34878D82A}">
                    <a16:rowId xmlns:a16="http://schemas.microsoft.com/office/drawing/2014/main" val="3509648106"/>
                  </a:ext>
                </a:extLst>
              </a:tr>
            </a:tbl>
          </a:graphicData>
        </a:graphic>
      </p:graphicFrame>
      <p:graphicFrame>
        <p:nvGraphicFramePr>
          <p:cNvPr id="16" name="表格 15">
            <a:extLst>
              <a:ext uri="{FF2B5EF4-FFF2-40B4-BE49-F238E27FC236}">
                <a16:creationId xmlns:a16="http://schemas.microsoft.com/office/drawing/2014/main" id="{FBD799D9-D5EA-43BD-8B10-9B2FA43431E0}"/>
              </a:ext>
            </a:extLst>
          </p:cNvPr>
          <p:cNvGraphicFramePr>
            <a:graphicFrameLocks noGrp="1"/>
          </p:cNvGraphicFramePr>
          <p:nvPr>
            <p:extLst>
              <p:ext uri="{D42A27DB-BD31-4B8C-83A1-F6EECF244321}">
                <p14:modId xmlns:p14="http://schemas.microsoft.com/office/powerpoint/2010/main" val="2937662858"/>
              </p:ext>
            </p:extLst>
          </p:nvPr>
        </p:nvGraphicFramePr>
        <p:xfrm>
          <a:off x="6443306" y="4773645"/>
          <a:ext cx="1615440" cy="1463040"/>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val="3840403180"/>
                    </a:ext>
                  </a:extLst>
                </a:gridCol>
              </a:tblGrid>
              <a:tr h="248155">
                <a:tc>
                  <a:txBody>
                    <a:bodyPr/>
                    <a:lstStyle/>
                    <a:p>
                      <a:endParaRPr lang="zh-CN" altLang="en-US" dirty="0"/>
                    </a:p>
                  </a:txBody>
                  <a:tcPr/>
                </a:tc>
                <a:extLst>
                  <a:ext uri="{0D108BD9-81ED-4DB2-BD59-A6C34878D82A}">
                    <a16:rowId xmlns:a16="http://schemas.microsoft.com/office/drawing/2014/main" val="3467363786"/>
                  </a:ext>
                </a:extLst>
              </a:tr>
              <a:tr h="248155">
                <a:tc>
                  <a:txBody>
                    <a:bodyPr/>
                    <a:lstStyle/>
                    <a:p>
                      <a:endParaRPr lang="zh-CN" altLang="en-US"/>
                    </a:p>
                  </a:txBody>
                  <a:tcPr/>
                </a:tc>
                <a:extLst>
                  <a:ext uri="{0D108BD9-81ED-4DB2-BD59-A6C34878D82A}">
                    <a16:rowId xmlns:a16="http://schemas.microsoft.com/office/drawing/2014/main" val="2556029247"/>
                  </a:ext>
                </a:extLst>
              </a:tr>
              <a:tr h="248155">
                <a:tc>
                  <a:txBody>
                    <a:bodyPr/>
                    <a:lstStyle/>
                    <a:p>
                      <a:endParaRPr lang="zh-CN" altLang="en-US"/>
                    </a:p>
                  </a:txBody>
                  <a:tcPr/>
                </a:tc>
                <a:extLst>
                  <a:ext uri="{0D108BD9-81ED-4DB2-BD59-A6C34878D82A}">
                    <a16:rowId xmlns:a16="http://schemas.microsoft.com/office/drawing/2014/main" val="2664232844"/>
                  </a:ext>
                </a:extLst>
              </a:tr>
              <a:tr h="248155">
                <a:tc>
                  <a:txBody>
                    <a:bodyPr/>
                    <a:lstStyle/>
                    <a:p>
                      <a:endParaRPr lang="zh-CN" altLang="en-US" dirty="0"/>
                    </a:p>
                  </a:txBody>
                  <a:tcPr/>
                </a:tc>
                <a:extLst>
                  <a:ext uri="{0D108BD9-81ED-4DB2-BD59-A6C34878D82A}">
                    <a16:rowId xmlns:a16="http://schemas.microsoft.com/office/drawing/2014/main" val="3509648106"/>
                  </a:ext>
                </a:extLst>
              </a:tr>
            </a:tbl>
          </a:graphicData>
        </a:graphic>
      </p:graphicFrame>
      <p:cxnSp>
        <p:nvCxnSpPr>
          <p:cNvPr id="17" name="直接箭头连接符 16">
            <a:extLst>
              <a:ext uri="{FF2B5EF4-FFF2-40B4-BE49-F238E27FC236}">
                <a16:creationId xmlns:a16="http://schemas.microsoft.com/office/drawing/2014/main" id="{36EBDBB9-47E5-4C83-B185-D285869A3334}"/>
              </a:ext>
            </a:extLst>
          </p:cNvPr>
          <p:cNvCxnSpPr>
            <a:cxnSpLocks/>
            <a:stCxn id="6" idx="3"/>
          </p:cNvCxnSpPr>
          <p:nvPr/>
        </p:nvCxnSpPr>
        <p:spPr>
          <a:xfrm flipV="1">
            <a:off x="4058193" y="2315255"/>
            <a:ext cx="5572865" cy="274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1C96D036-FC71-4F7A-87A9-2DE5DC5879E1}"/>
              </a:ext>
            </a:extLst>
          </p:cNvPr>
          <p:cNvCxnSpPr>
            <a:stCxn id="7" idx="3"/>
          </p:cNvCxnSpPr>
          <p:nvPr/>
        </p:nvCxnSpPr>
        <p:spPr>
          <a:xfrm flipV="1">
            <a:off x="4058193" y="2697480"/>
            <a:ext cx="2385113" cy="1198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7F2A6DA3-B593-4F56-8B77-31ECDC7A5255}"/>
              </a:ext>
            </a:extLst>
          </p:cNvPr>
          <p:cNvCxnSpPr/>
          <p:nvPr/>
        </p:nvCxnSpPr>
        <p:spPr>
          <a:xfrm>
            <a:off x="7965440" y="2860317"/>
            <a:ext cx="1665618" cy="2140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4DDE2AE3-DDFC-45B2-8A9F-9A0633F77A91}"/>
              </a:ext>
            </a:extLst>
          </p:cNvPr>
          <p:cNvCxnSpPr>
            <a:cxnSpLocks/>
          </p:cNvCxnSpPr>
          <p:nvPr/>
        </p:nvCxnSpPr>
        <p:spPr>
          <a:xfrm flipV="1">
            <a:off x="7965440" y="2672080"/>
            <a:ext cx="1665618" cy="101600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32131A5B-1F41-4D9C-8F5E-CC235CA616B8}"/>
              </a:ext>
            </a:extLst>
          </p:cNvPr>
          <p:cNvCxnSpPr/>
          <p:nvPr/>
        </p:nvCxnSpPr>
        <p:spPr>
          <a:xfrm>
            <a:off x="7965440" y="3296754"/>
            <a:ext cx="1665618" cy="132246"/>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a16="http://schemas.microsoft.com/office/drawing/2014/main" id="{8422B3FF-B232-4EEB-AF26-43AB3CB40608}"/>
              </a:ext>
            </a:extLst>
          </p:cNvPr>
          <p:cNvCxnSpPr>
            <a:stCxn id="8" idx="3"/>
          </p:cNvCxnSpPr>
          <p:nvPr/>
        </p:nvCxnSpPr>
        <p:spPr>
          <a:xfrm flipV="1">
            <a:off x="4058194" y="4773645"/>
            <a:ext cx="2385112" cy="462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a16="http://schemas.microsoft.com/office/drawing/2014/main" id="{CDF8182F-A18A-4977-9C43-3E1B686E009E}"/>
              </a:ext>
            </a:extLst>
          </p:cNvPr>
          <p:cNvCxnSpPr/>
          <p:nvPr/>
        </p:nvCxnSpPr>
        <p:spPr>
          <a:xfrm flipV="1">
            <a:off x="7965440" y="4509154"/>
            <a:ext cx="1665618" cy="422587"/>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33A56F7F-8966-4117-AC5B-461960260829}"/>
              </a:ext>
            </a:extLst>
          </p:cNvPr>
          <p:cNvCxnSpPr/>
          <p:nvPr/>
        </p:nvCxnSpPr>
        <p:spPr>
          <a:xfrm flipV="1">
            <a:off x="7965440" y="3687473"/>
            <a:ext cx="1665618" cy="1677007"/>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2C150A27-F203-45D1-9E98-66198E85F8FE}"/>
              </a:ext>
            </a:extLst>
          </p:cNvPr>
          <p:cNvCxnSpPr/>
          <p:nvPr/>
        </p:nvCxnSpPr>
        <p:spPr>
          <a:xfrm flipV="1">
            <a:off x="7965440" y="4160520"/>
            <a:ext cx="1665618" cy="155956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36" name="文本框 35">
            <a:extLst>
              <a:ext uri="{FF2B5EF4-FFF2-40B4-BE49-F238E27FC236}">
                <a16:creationId xmlns:a16="http://schemas.microsoft.com/office/drawing/2014/main" id="{A7363672-46BF-462C-80FE-FBDAC89320AB}"/>
              </a:ext>
            </a:extLst>
          </p:cNvPr>
          <p:cNvSpPr txBox="1"/>
          <p:nvPr/>
        </p:nvSpPr>
        <p:spPr>
          <a:xfrm>
            <a:off x="6581612" y="236608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就绪索引表</a:t>
            </a:r>
          </a:p>
        </p:txBody>
      </p:sp>
      <p:sp>
        <p:nvSpPr>
          <p:cNvPr id="38" name="文本框 37">
            <a:extLst>
              <a:ext uri="{FF2B5EF4-FFF2-40B4-BE49-F238E27FC236}">
                <a16:creationId xmlns:a16="http://schemas.microsoft.com/office/drawing/2014/main" id="{32E9ECEF-FEF2-4D5F-8CBB-C87DD44D1099}"/>
              </a:ext>
            </a:extLst>
          </p:cNvPr>
          <p:cNvSpPr txBox="1"/>
          <p:nvPr/>
        </p:nvSpPr>
        <p:spPr>
          <a:xfrm>
            <a:off x="6581612" y="4396316"/>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阻塞索引表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70000" lnSpcReduction="20000"/>
          </a:bodyPr>
          <a:lstStyle/>
          <a:p>
            <a:r>
              <a:rPr lang="zh-CN" altLang="en-US" dirty="0"/>
              <a:t>关于</a:t>
            </a:r>
            <a:r>
              <a:rPr lang="en-US" altLang="zh-CN" dirty="0"/>
              <a:t>Windows</a:t>
            </a:r>
            <a:r>
              <a:rPr lang="zh-CN" altLang="en-US" dirty="0"/>
              <a:t>进程</a:t>
            </a:r>
          </a:p>
          <a:p>
            <a:pPr lvl="1"/>
            <a:r>
              <a:rPr lang="zh-CN" altLang="zh-CN" dirty="0"/>
              <a:t>1、查看当前正在运行的进程</a:t>
            </a:r>
            <a:r>
              <a:rPr lang="zh-CN" altLang="en-US" dirty="0"/>
              <a:t>，也可以通过任务管理器进行查看和处理</a:t>
            </a:r>
            <a:br>
              <a:rPr lang="zh-CN" altLang="zh-CN" dirty="0"/>
            </a:br>
            <a:r>
              <a:rPr lang="zh-CN" altLang="zh-CN" dirty="0"/>
              <a:t>　　tasklist</a:t>
            </a:r>
          </a:p>
          <a:p>
            <a:pPr lvl="2"/>
            <a:r>
              <a:rPr lang="zh-CN" altLang="zh-CN" dirty="0"/>
              <a:t>注： /im 后为映像名称参数；/f  为强行终止，可以通过 taskkill /? 查看更多帮助</a:t>
            </a:r>
            <a:endParaRPr lang="en-US" altLang="zh-CN" dirty="0"/>
          </a:p>
          <a:p>
            <a:pPr lvl="1"/>
            <a:r>
              <a:rPr lang="zh-CN" altLang="zh-CN" dirty="0"/>
              <a:t>2、强制杀死映像名称为imagename的进程，映像名称可通过任务管理器或tasklist命令查看</a:t>
            </a:r>
            <a:br>
              <a:rPr lang="zh-CN" altLang="zh-CN" dirty="0"/>
            </a:br>
            <a:r>
              <a:rPr lang="zh-CN" altLang="zh-CN" dirty="0"/>
              <a:t>　　taskkill /im imagename -f</a:t>
            </a:r>
          </a:p>
          <a:p>
            <a:pPr lvl="1"/>
            <a:endParaRPr lang="en-US" altLang="zh-CN" dirty="0"/>
          </a:p>
          <a:p>
            <a:pPr lvl="1"/>
            <a:endParaRPr lang="en-US" altLang="zh-CN" dirty="0"/>
          </a:p>
          <a:p>
            <a:pPr lvl="1"/>
            <a:r>
              <a:rPr lang="zh-CN" altLang="zh-CN" dirty="0"/>
              <a:t>3、强制杀死PID为processid的进程，PID可通过tasklist查看</a:t>
            </a:r>
            <a:br>
              <a:rPr lang="zh-CN" altLang="zh-CN" dirty="0"/>
            </a:br>
            <a:r>
              <a:rPr lang="zh-CN" altLang="zh-CN" dirty="0"/>
              <a:t>　　taskkill /pid processid -f                                                                </a:t>
            </a:r>
            <a:endParaRPr lang="zh-CN" altLang="en-US" dirty="0"/>
          </a:p>
        </p:txBody>
      </p:sp>
      <p:sp>
        <p:nvSpPr>
          <p:cNvPr id="4" name="标题 3"/>
          <p:cNvSpPr>
            <a:spLocks noGrp="1"/>
          </p:cNvSpPr>
          <p:nvPr>
            <p:ph type="title"/>
          </p:nvPr>
        </p:nvSpPr>
        <p:spPr/>
        <p:txBody>
          <a:bodyPr/>
          <a:lstStyle/>
          <a:p>
            <a:r>
              <a:rPr lang="en-US" altLang="zh-CN" dirty="0"/>
              <a:t>2.1.5</a:t>
            </a:r>
            <a:r>
              <a:rPr lang="zh-CN" altLang="en-US" dirty="0"/>
              <a:t>、不同操作系统进程的体现形式</a:t>
            </a:r>
          </a:p>
        </p:txBody>
      </p:sp>
      <p:sp>
        <p:nvSpPr>
          <p:cNvPr id="9" name="Rectangle 7"/>
          <p:cNvSpPr>
            <a:spLocks noChangeArrowheads="1"/>
          </p:cNvSpPr>
          <p:nvPr/>
        </p:nvSpPr>
        <p:spPr bwMode="auto">
          <a:xfrm>
            <a:off x="0" y="159385"/>
            <a:ext cx="127000" cy="138430"/>
          </a:xfrm>
          <a:prstGeom prst="rect">
            <a:avLst/>
          </a:prstGeom>
          <a:solidFill>
            <a:srgbClr val="FEFE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900" b="0" i="0" u="none" strike="noStrike" cap="none" normalizeH="0" baseline="0" dirty="0">
              <a:ln>
                <a:noFill/>
              </a:ln>
              <a:solidFill>
                <a:srgbClr val="000000"/>
              </a:solidFill>
              <a:effectLst/>
              <a:latin typeface="Verdana" panose="020B0604030504040204" pitchFamily="34" charset="0"/>
            </a:endParaRPr>
          </a:p>
        </p:txBody>
      </p:sp>
      <p:pic>
        <p:nvPicPr>
          <p:cNvPr id="1032" name="Picture 8" descr="https://images2017.cnblogs.com/blog/1287041/201801/1287041-20180129125030593-20898675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88" y="4020072"/>
            <a:ext cx="35433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images2017.cnblogs.com/blog/1287041/201801/1287041-20180129125615843-8378881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397" y="5586066"/>
            <a:ext cx="2562225" cy="409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20000"/>
          </a:bodyPr>
          <a:lstStyle/>
          <a:p>
            <a:r>
              <a:rPr lang="en-US" altLang="zh-CN" dirty="0"/>
              <a:t>Linux</a:t>
            </a:r>
            <a:r>
              <a:rPr lang="zh-CN" altLang="en-US" dirty="0"/>
              <a:t>进程管理</a:t>
            </a:r>
            <a:endParaRPr lang="en-US" altLang="zh-CN" dirty="0"/>
          </a:p>
          <a:p>
            <a:pPr lvl="1"/>
            <a:r>
              <a:rPr lang="en-US" altLang="zh-CN" dirty="0" err="1"/>
              <a:t>ps</a:t>
            </a:r>
            <a:r>
              <a:rPr lang="zh-CN" altLang="en-US" dirty="0"/>
              <a:t>是</a:t>
            </a:r>
            <a:r>
              <a:rPr lang="en-US" altLang="zh-CN" dirty="0"/>
              <a:t>Linux </a:t>
            </a:r>
            <a:r>
              <a:rPr lang="zh-CN" altLang="en-US" dirty="0"/>
              <a:t>中最基础的浏览系统中的进程的命令。能列出系统中运行的进程，包括进程号、命令、</a:t>
            </a:r>
            <a:r>
              <a:rPr lang="en-US" altLang="zh-CN" dirty="0"/>
              <a:t>CPU</a:t>
            </a:r>
            <a:r>
              <a:rPr lang="zh-CN" altLang="en-US" dirty="0"/>
              <a:t>使用量、内存使用量等。下述选项可以得到更多有用的消息。</a:t>
            </a:r>
            <a:endParaRPr lang="en-US" altLang="zh-CN" dirty="0"/>
          </a:p>
          <a:p>
            <a:pPr lvl="2"/>
            <a:r>
              <a:rPr lang="en-US" altLang="zh-CN" dirty="0" err="1"/>
              <a:t>ps</a:t>
            </a:r>
            <a:r>
              <a:rPr lang="en-US" altLang="zh-CN" dirty="0"/>
              <a:t> -a - </a:t>
            </a:r>
            <a:r>
              <a:rPr lang="zh-CN" altLang="en-US" dirty="0"/>
              <a:t>列出所有运行中</a:t>
            </a:r>
            <a:r>
              <a:rPr lang="en-US" altLang="zh-CN" dirty="0"/>
              <a:t>/</a:t>
            </a:r>
            <a:r>
              <a:rPr lang="zh-CN" altLang="en-US" dirty="0"/>
              <a:t>激活进程</a:t>
            </a:r>
          </a:p>
          <a:p>
            <a:pPr marL="359410" lvl="2" indent="0">
              <a:buNone/>
            </a:pPr>
            <a:endParaRPr lang="en-US" altLang="zh-CN" dirty="0"/>
          </a:p>
          <a:p>
            <a:pPr marL="359410" lvl="2" indent="0">
              <a:buNone/>
            </a:pPr>
            <a:endParaRPr lang="en-US" altLang="zh-CN" dirty="0"/>
          </a:p>
          <a:p>
            <a:pPr marL="359410" lvl="2" indent="0">
              <a:buNone/>
            </a:pPr>
            <a:endParaRPr lang="zh-CN" altLang="en-US" dirty="0"/>
          </a:p>
          <a:p>
            <a:pPr lvl="2"/>
            <a:r>
              <a:rPr lang="en-US" altLang="zh-CN" dirty="0" err="1"/>
              <a:t>ps</a:t>
            </a:r>
            <a:r>
              <a:rPr lang="en-US" altLang="zh-CN" dirty="0"/>
              <a:t> -</a:t>
            </a:r>
            <a:r>
              <a:rPr lang="en-US" altLang="zh-CN" dirty="0" err="1"/>
              <a:t>ef</a:t>
            </a:r>
            <a:r>
              <a:rPr lang="en-US" altLang="zh-CN" dirty="0"/>
              <a:t> |grep - </a:t>
            </a:r>
            <a:r>
              <a:rPr lang="zh-CN" altLang="en-US" dirty="0"/>
              <a:t>列出需要进程</a:t>
            </a:r>
            <a:r>
              <a:rPr lang="en-US" altLang="zh-CN" dirty="0" err="1"/>
              <a:t>ps</a:t>
            </a:r>
            <a:r>
              <a:rPr lang="en-US" altLang="zh-CN" dirty="0"/>
              <a:t> -aux - </a:t>
            </a:r>
            <a:r>
              <a:rPr lang="zh-CN" altLang="en-US" dirty="0"/>
              <a:t>显示进程信息，包括无终端的（</a:t>
            </a:r>
            <a:r>
              <a:rPr lang="en-US" altLang="zh-CN" dirty="0"/>
              <a:t>x</a:t>
            </a:r>
            <a:r>
              <a:rPr lang="zh-CN" altLang="en-US" dirty="0"/>
              <a:t>）和针对用户（</a:t>
            </a:r>
            <a:r>
              <a:rPr lang="en-US" altLang="zh-CN" dirty="0"/>
              <a:t>u</a:t>
            </a:r>
            <a:r>
              <a:rPr lang="zh-CN" altLang="en-US" dirty="0"/>
              <a:t>）的进程：如</a:t>
            </a:r>
            <a:r>
              <a:rPr lang="en-US" altLang="zh-CN" dirty="0"/>
              <a:t>USER, PID, %CPU, %MEM</a:t>
            </a:r>
            <a:r>
              <a:rPr lang="zh-CN" altLang="en-US" dirty="0"/>
              <a:t>等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2.1.5</a:t>
            </a:r>
            <a:r>
              <a:rPr lang="zh-CN" altLang="en-US" dirty="0"/>
              <a:t>、不同操作系统进程的体现形式</a:t>
            </a:r>
          </a:p>
        </p:txBody>
      </p:sp>
      <p:pic>
        <p:nvPicPr>
          <p:cNvPr id="2050" name="Picture 2" descr="12个Linux进程管理命令介绍12个Linux进程管理命令介绍">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99861"/>
            <a:ext cx="3352800" cy="1457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671955"/>
            <a:ext cx="5493385" cy="4505325"/>
          </a:xfrm>
        </p:spPr>
        <p:txBody>
          <a:bodyPr/>
          <a:lstStyle/>
          <a:p>
            <a:r>
              <a:rPr lang="en-US" altLang="zh-CN" b="1" dirty="0" err="1"/>
              <a:t>pstree</a:t>
            </a:r>
            <a:endParaRPr lang="zh-CN" altLang="en-US" dirty="0"/>
          </a:p>
          <a:p>
            <a:pPr lvl="1"/>
            <a:r>
              <a:rPr lang="en-US" altLang="zh-CN" dirty="0" err="1"/>
              <a:t>linux</a:t>
            </a:r>
            <a:r>
              <a:rPr lang="zh-CN" altLang="en-US" dirty="0"/>
              <a:t>中，每一个进程都是由其父进程创建的。此命令以可视化方式显示进程，通过显示进程的树状图来展示进程间关系。如果指定了</a:t>
            </a:r>
            <a:r>
              <a:rPr lang="en-US" altLang="zh-CN" dirty="0" err="1"/>
              <a:t>pid</a:t>
            </a:r>
            <a:r>
              <a:rPr lang="zh-CN" altLang="en-US" dirty="0"/>
              <a:t>了，那么树的根是该</a:t>
            </a:r>
            <a:r>
              <a:rPr lang="en-US" altLang="zh-CN" dirty="0" err="1"/>
              <a:t>pid</a:t>
            </a:r>
            <a:r>
              <a:rPr lang="zh-CN" altLang="en-US" dirty="0"/>
              <a:t>，不然将会是</a:t>
            </a:r>
            <a:r>
              <a:rPr lang="en-US" altLang="zh-CN" dirty="0" err="1"/>
              <a:t>init</a:t>
            </a:r>
            <a:r>
              <a:rPr lang="zh-CN" altLang="en-US" dirty="0"/>
              <a:t>（</a:t>
            </a:r>
            <a:r>
              <a:rPr lang="en-US" altLang="zh-CN" dirty="0" err="1"/>
              <a:t>pid</a:t>
            </a:r>
            <a:r>
              <a:rPr lang="zh-CN" altLang="en-US" dirty="0"/>
              <a:t>： </a:t>
            </a:r>
            <a:r>
              <a:rPr lang="en-US" altLang="zh-CN" dirty="0"/>
              <a:t>1</a:t>
            </a:r>
            <a:r>
              <a:rPr lang="zh-CN" altLang="en-US" dirty="0"/>
              <a:t>）。</a:t>
            </a:r>
          </a:p>
          <a:p>
            <a:endParaRPr lang="zh-CN" altLang="en-US" dirty="0"/>
          </a:p>
        </p:txBody>
      </p:sp>
      <p:sp>
        <p:nvSpPr>
          <p:cNvPr id="3" name="标题 2"/>
          <p:cNvSpPr>
            <a:spLocks noGrp="1"/>
          </p:cNvSpPr>
          <p:nvPr>
            <p:ph type="title"/>
          </p:nvPr>
        </p:nvSpPr>
        <p:spPr/>
        <p:txBody>
          <a:bodyPr/>
          <a:lstStyle/>
          <a:p>
            <a:r>
              <a:rPr lang="en-US" altLang="zh-CN"/>
              <a:t>2.1.5</a:t>
            </a:r>
            <a:r>
              <a:rPr lang="zh-CN" altLang="en-US"/>
              <a:t>、不同操作系统进程的体现形式</a:t>
            </a:r>
          </a:p>
        </p:txBody>
      </p:sp>
      <p:pic>
        <p:nvPicPr>
          <p:cNvPr id="8" name="图片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539" y="2447785"/>
            <a:ext cx="4762500" cy="2952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671955"/>
            <a:ext cx="5723255" cy="4505325"/>
          </a:xfrm>
        </p:spPr>
        <p:txBody>
          <a:bodyPr>
            <a:normAutofit lnSpcReduction="10000"/>
          </a:bodyPr>
          <a:lstStyle/>
          <a:p>
            <a:r>
              <a:rPr lang="en-US" altLang="zh-CN" b="1" dirty="0"/>
              <a:t>top</a:t>
            </a:r>
            <a:endParaRPr lang="zh-CN" altLang="en-US" dirty="0"/>
          </a:p>
          <a:p>
            <a:pPr lvl="1"/>
            <a:r>
              <a:rPr lang="zh-CN" altLang="en-US" dirty="0"/>
              <a:t>“</a:t>
            </a:r>
            <a:r>
              <a:rPr lang="en-US" altLang="zh-CN" dirty="0"/>
              <a:t>top</a:t>
            </a:r>
            <a:r>
              <a:rPr lang="zh-CN" altLang="en-US" dirty="0"/>
              <a:t>”</a:t>
            </a:r>
            <a:r>
              <a:rPr lang="en-US" altLang="zh-CN" dirty="0"/>
              <a:t> </a:t>
            </a:r>
            <a:r>
              <a:rPr lang="zh-CN" altLang="en-US" dirty="0"/>
              <a:t>是一个更加有用的命令，可以监视系统中不同的进程所使用的资源。它提供实时的系统状态信息。显示进程的数据包括</a:t>
            </a:r>
            <a:r>
              <a:rPr lang="en-US" altLang="zh-CN" dirty="0"/>
              <a:t>PID</a:t>
            </a:r>
            <a:r>
              <a:rPr lang="zh-CN" altLang="en-US" dirty="0"/>
              <a:t>、进程属主、优先级、</a:t>
            </a:r>
            <a:r>
              <a:rPr lang="en-US" altLang="zh-CN" dirty="0"/>
              <a:t>%CPU</a:t>
            </a:r>
            <a:r>
              <a:rPr lang="zh-CN" altLang="en-US" dirty="0"/>
              <a:t>、</a:t>
            </a:r>
            <a:r>
              <a:rPr lang="en-US" altLang="zh-CN" dirty="0"/>
              <a:t>%memory</a:t>
            </a:r>
            <a:r>
              <a:rPr lang="zh-CN" altLang="en-US" dirty="0"/>
              <a:t>等。可以使用这些显示指示出资源使用量。</a:t>
            </a:r>
          </a:p>
          <a:p>
            <a:endParaRPr lang="zh-CN" altLang="en-US" dirty="0"/>
          </a:p>
        </p:txBody>
      </p:sp>
      <p:sp>
        <p:nvSpPr>
          <p:cNvPr id="3" name="标题 2"/>
          <p:cNvSpPr>
            <a:spLocks noGrp="1"/>
          </p:cNvSpPr>
          <p:nvPr>
            <p:ph type="title"/>
          </p:nvPr>
        </p:nvSpPr>
        <p:spPr/>
        <p:txBody>
          <a:bodyPr/>
          <a:lstStyle/>
          <a:p>
            <a:r>
              <a:rPr lang="en-US" altLang="zh-CN"/>
              <a:t>2.1.5</a:t>
            </a:r>
            <a:r>
              <a:rPr lang="zh-CN" altLang="en-US"/>
              <a:t>、不同操作系统进程的体现形式</a:t>
            </a:r>
          </a:p>
        </p:txBody>
      </p:sp>
      <p:pic>
        <p:nvPicPr>
          <p:cNvPr id="8" name="图片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610" y="2429859"/>
            <a:ext cx="4762500" cy="3200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671955"/>
            <a:ext cx="4036695" cy="4505325"/>
          </a:xfrm>
        </p:spPr>
        <p:txBody>
          <a:bodyPr>
            <a:normAutofit fontScale="77500" lnSpcReduction="20000"/>
          </a:bodyPr>
          <a:lstStyle/>
          <a:p>
            <a:r>
              <a:rPr lang="en-US" altLang="zh-CN" b="1" dirty="0" err="1"/>
              <a:t>htop</a:t>
            </a:r>
            <a:endParaRPr lang="zh-CN" altLang="en-US" dirty="0"/>
          </a:p>
          <a:p>
            <a:pPr lvl="1"/>
            <a:r>
              <a:rPr lang="en-US" altLang="zh-CN" dirty="0" err="1"/>
              <a:t>htop</a:t>
            </a:r>
            <a:r>
              <a:rPr lang="zh-CN" altLang="en-US" dirty="0"/>
              <a:t>与</a:t>
            </a:r>
            <a:r>
              <a:rPr lang="en-US" altLang="zh-CN" dirty="0"/>
              <a:t>top</a:t>
            </a:r>
            <a:r>
              <a:rPr lang="zh-CN" altLang="en-US" dirty="0"/>
              <a:t>很类似，但是</a:t>
            </a:r>
            <a:r>
              <a:rPr lang="en-US" altLang="zh-CN" dirty="0" err="1"/>
              <a:t>htop</a:t>
            </a:r>
            <a:r>
              <a:rPr lang="zh-CN" altLang="en-US" dirty="0"/>
              <a:t>是交互式的文本模式的进程查看器。它通过文字图形化地显示每一个进程的</a:t>
            </a:r>
            <a:r>
              <a:rPr lang="en-US" altLang="zh-CN" dirty="0"/>
              <a:t>CPU</a:t>
            </a:r>
            <a:r>
              <a:rPr lang="zh-CN" altLang="en-US" dirty="0"/>
              <a:t>和内存使用量、</a:t>
            </a:r>
            <a:r>
              <a:rPr lang="en-US" altLang="zh-CN" dirty="0"/>
              <a:t>swap</a:t>
            </a:r>
            <a:r>
              <a:rPr lang="zh-CN" altLang="en-US" dirty="0"/>
              <a:t>使用量。使用上下光标键选择进程，</a:t>
            </a:r>
            <a:r>
              <a:rPr lang="en-US" altLang="zh-CN" dirty="0"/>
              <a:t>F7</a:t>
            </a:r>
            <a:r>
              <a:rPr lang="zh-CN" altLang="en-US" dirty="0"/>
              <a:t>和</a:t>
            </a:r>
            <a:r>
              <a:rPr lang="en-US" altLang="zh-CN" dirty="0"/>
              <a:t>F8</a:t>
            </a:r>
            <a:r>
              <a:rPr lang="zh-CN" altLang="en-US" dirty="0"/>
              <a:t>改变优先级，</a:t>
            </a:r>
            <a:r>
              <a:rPr lang="en-US" altLang="zh-CN" dirty="0"/>
              <a:t>F9</a:t>
            </a:r>
            <a:r>
              <a:rPr lang="zh-CN" altLang="en-US" dirty="0"/>
              <a:t>杀死进程。</a:t>
            </a:r>
            <a:r>
              <a:rPr lang="en-US" altLang="zh-CN" dirty="0" err="1"/>
              <a:t>Htop</a:t>
            </a:r>
            <a:r>
              <a:rPr lang="zh-CN" altLang="en-US" dirty="0"/>
              <a:t>不是系统默认安装的，所以需要额外安装。</a:t>
            </a:r>
          </a:p>
          <a:p>
            <a:endParaRPr lang="zh-CN" altLang="en-US" dirty="0"/>
          </a:p>
        </p:txBody>
      </p:sp>
      <p:sp>
        <p:nvSpPr>
          <p:cNvPr id="3" name="标题 2"/>
          <p:cNvSpPr>
            <a:spLocks noGrp="1"/>
          </p:cNvSpPr>
          <p:nvPr>
            <p:ph type="title"/>
          </p:nvPr>
        </p:nvSpPr>
        <p:spPr/>
        <p:txBody>
          <a:bodyPr/>
          <a:lstStyle/>
          <a:p>
            <a:r>
              <a:rPr lang="en-US" altLang="zh-CN"/>
              <a:t>2.1.5</a:t>
            </a:r>
            <a:r>
              <a:rPr lang="zh-CN" altLang="en-US"/>
              <a:t>、不同操作系统进程的体现形式</a:t>
            </a:r>
          </a:p>
        </p:txBody>
      </p:sp>
      <p:pic>
        <p:nvPicPr>
          <p:cNvPr id="8" name="图片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902" y="2351736"/>
            <a:ext cx="6608841" cy="314580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a:t>kill</a:t>
            </a:r>
            <a:endParaRPr lang="zh-CN" altLang="en-US"/>
          </a:p>
          <a:p>
            <a:pPr lvl="1"/>
            <a:r>
              <a:rPr lang="zh-CN" altLang="en-US"/>
              <a:t>这个命令用于发送信号来结束进程。如果一个进程没有响应杀死命令，这也许就需要强制杀死，使用</a:t>
            </a:r>
            <a:r>
              <a:rPr lang="en-US" altLang="zh-CN"/>
              <a:t>-9</a:t>
            </a:r>
            <a:r>
              <a:rPr lang="zh-CN" altLang="en-US"/>
              <a:t>参数来执行。注意，使用强制杀死的时候一定要小心，因为进程没有时机清理现场，也许写入文件没有完成。如果我们不知道进程</a:t>
            </a:r>
            <a:r>
              <a:rPr lang="en-US" altLang="zh-CN"/>
              <a:t>PID</a:t>
            </a:r>
            <a:r>
              <a:rPr lang="zh-CN" altLang="en-US"/>
              <a:t>或者打算用名字杀死进程时候，</a:t>
            </a:r>
            <a:r>
              <a:rPr lang="en-US" altLang="zh-CN"/>
              <a:t>killall</a:t>
            </a:r>
            <a:r>
              <a:rPr lang="zh-CN" altLang="en-US"/>
              <a:t>就能派上用场。</a:t>
            </a:r>
          </a:p>
          <a:p>
            <a:pPr lvl="2"/>
            <a:r>
              <a:rPr lang="en-US" altLang="zh-CN"/>
              <a:t>kill &lt;pid&gt;</a:t>
            </a:r>
          </a:p>
          <a:p>
            <a:pPr lvl="2"/>
            <a:r>
              <a:rPr lang="en-US" altLang="zh-CN"/>
              <a:t>kill -9 &lt;pid&gt;</a:t>
            </a:r>
          </a:p>
          <a:p>
            <a:pPr lvl="2"/>
            <a:r>
              <a:rPr lang="en-US" altLang="zh-CN"/>
              <a:t>killall -9 - </a:t>
            </a:r>
            <a:r>
              <a:rPr lang="zh-CN" altLang="en-US"/>
              <a:t>杀死所有拥有同样名字的进程</a:t>
            </a:r>
          </a:p>
          <a:p>
            <a:pPr lvl="2"/>
            <a:r>
              <a:rPr lang="zh-CN" altLang="en-US"/>
              <a:t>如果使用</a:t>
            </a:r>
            <a:r>
              <a:rPr lang="en-US" altLang="zh-CN"/>
              <a:t>kill</a:t>
            </a:r>
            <a:r>
              <a:rPr lang="zh-CN" altLang="en-US"/>
              <a:t>，需要知道进程</a:t>
            </a:r>
            <a:r>
              <a:rPr lang="en-US" altLang="zh-CN"/>
              <a:t>ID</a:t>
            </a:r>
            <a:r>
              <a:rPr lang="zh-CN" altLang="en-US"/>
              <a:t>号。</a:t>
            </a:r>
            <a:r>
              <a:rPr lang="en-US" altLang="zh-CN"/>
              <a:t>pkill</a:t>
            </a:r>
            <a:r>
              <a:rPr lang="zh-CN" altLang="en-US"/>
              <a:t>是类似的命令，但使用模式匹配，如进程名，进程拥有者等。</a:t>
            </a:r>
          </a:p>
          <a:p>
            <a:pPr lvl="2"/>
            <a:r>
              <a:rPr lang="en-US" altLang="zh-CN"/>
              <a:t>pkill &lt;</a:t>
            </a:r>
            <a:r>
              <a:rPr lang="zh-CN" altLang="en-US"/>
              <a:t>进程名</a:t>
            </a:r>
            <a:r>
              <a:rPr lang="en-US" altLang="zh-CN"/>
              <a:t>&gt;</a:t>
            </a:r>
            <a:endParaRPr lang="zh-CN" altLang="en-US" dirty="0"/>
          </a:p>
        </p:txBody>
      </p:sp>
      <p:sp>
        <p:nvSpPr>
          <p:cNvPr id="10" name="标题 9"/>
          <p:cNvSpPr>
            <a:spLocks noGrp="1"/>
          </p:cNvSpPr>
          <p:nvPr>
            <p:ph type="title"/>
          </p:nvPr>
        </p:nvSpPr>
        <p:spPr/>
        <p:txBody>
          <a:bodyPr/>
          <a:lstStyle/>
          <a:p>
            <a:r>
              <a:rPr lang="en-US" altLang="zh-CN"/>
              <a:t>2.1.5</a:t>
            </a:r>
            <a:r>
              <a:rPr lang="zh-CN" altLang="en-US"/>
              <a:t>、不同操作系统进程的体现形式</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629417" y="2903822"/>
            <a:ext cx="3262432" cy="830997"/>
          </a:xfrm>
          <a:prstGeom prst="rect">
            <a:avLst/>
          </a:prstGeom>
          <a:noFill/>
        </p:spPr>
        <p:txBody>
          <a:bodyPr wrap="none" rtlCol="0">
            <a:spAutoFit/>
          </a:bodyPr>
          <a:lstStyle/>
          <a:p>
            <a:pPr algn="l"/>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进程的控制</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4009335"/>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7" name="内容占位符 6"/>
          <p:cNvSpPr>
            <a:spLocks noGrp="1"/>
          </p:cNvSpPr>
          <p:nvPr>
            <p:ph idx="1"/>
          </p:nvPr>
        </p:nvSpPr>
        <p:spPr/>
        <p:txBody>
          <a:bodyPr>
            <a:normAutofit/>
          </a:bodyPr>
          <a:lstStyle/>
          <a:p>
            <a:r>
              <a:rPr lang="zh-CN" altLang="en-US"/>
              <a:t>进程创建</a:t>
            </a:r>
          </a:p>
          <a:p>
            <a:r>
              <a:rPr lang="zh-CN" altLang="en-US"/>
              <a:t>进程运行</a:t>
            </a:r>
          </a:p>
          <a:p>
            <a:r>
              <a:rPr lang="zh-CN" altLang="en-US"/>
              <a:t>进程等待</a:t>
            </a:r>
          </a:p>
          <a:p>
            <a:r>
              <a:rPr lang="zh-CN" altLang="en-US"/>
              <a:t>进程唤醒</a:t>
            </a:r>
          </a:p>
          <a:p>
            <a:r>
              <a:rPr lang="zh-CN" altLang="en-US"/>
              <a:t>进程终止</a:t>
            </a:r>
            <a:endParaRPr lang="zh-CN" altLang="en-US" dirty="0"/>
          </a:p>
        </p:txBody>
      </p:sp>
    </p:spTree>
    <p:extLst>
      <p:ext uri="{BB962C8B-B14F-4D97-AF65-F5344CB8AC3E}">
        <p14:creationId xmlns:p14="http://schemas.microsoft.com/office/powerpoint/2010/main" val="2182340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 </a:t>
            </a:r>
            <a:r>
              <a:rPr lang="zh-CN" altLang="en-US" dirty="0"/>
              <a:t>进程控制</a:t>
            </a:r>
          </a:p>
        </p:txBody>
      </p:sp>
      <p:sp>
        <p:nvSpPr>
          <p:cNvPr id="31747" name="Rectangle 3"/>
          <p:cNvSpPr>
            <a:spLocks noGrp="1" noChangeArrowheads="1"/>
          </p:cNvSpPr>
          <p:nvPr>
            <p:ph idx="1"/>
          </p:nvPr>
        </p:nvSpPr>
        <p:spPr/>
        <p:txBody>
          <a:bodyPr>
            <a:normAutofit/>
          </a:bodyPr>
          <a:lstStyle/>
          <a:p>
            <a:r>
              <a:rPr lang="zh-CN" altLang="en-US" dirty="0"/>
              <a:t>进程管理中最基本功能是进程控制 </a:t>
            </a:r>
          </a:p>
          <a:p>
            <a:r>
              <a:rPr lang="zh-CN" altLang="en-US" dirty="0"/>
              <a:t>进程控制任务：</a:t>
            </a:r>
          </a:p>
          <a:p>
            <a:pPr lvl="1"/>
            <a:r>
              <a:rPr lang="zh-CN" altLang="en-US" dirty="0"/>
              <a:t>进程的创建、终止、进程状态的转变等。</a:t>
            </a:r>
          </a:p>
          <a:p>
            <a:pPr lvl="1"/>
            <a:r>
              <a:rPr lang="zh-CN" altLang="en-US" dirty="0"/>
              <a:t>进程控制一般由</a:t>
            </a:r>
            <a:r>
              <a:rPr lang="en-US" altLang="zh-CN" dirty="0"/>
              <a:t>OS</a:t>
            </a:r>
            <a:r>
              <a:rPr lang="zh-CN" altLang="en-US" dirty="0"/>
              <a:t>内核的原语（</a:t>
            </a:r>
            <a:r>
              <a:rPr lang="en-US" altLang="zh-CN" dirty="0"/>
              <a:t>primitive</a:t>
            </a:r>
            <a:r>
              <a:rPr lang="zh-CN" altLang="en-US" dirty="0"/>
              <a:t>）来实现。</a:t>
            </a:r>
          </a:p>
          <a:p>
            <a:pPr lvl="1"/>
            <a:r>
              <a:rPr lang="zh-CN" altLang="en-US" dirty="0"/>
              <a:t>原语：由若干条指令构成的“原子操作</a:t>
            </a:r>
            <a:r>
              <a:rPr lang="en-US" altLang="zh-CN" dirty="0"/>
              <a:t>(atomic operation)”</a:t>
            </a:r>
            <a:r>
              <a:rPr lang="zh-CN" altLang="en-US" dirty="0"/>
              <a:t>过程。</a:t>
            </a:r>
          </a:p>
          <a:p>
            <a:pPr lvl="2"/>
            <a:r>
              <a:rPr lang="zh-CN" altLang="en-US" dirty="0"/>
              <a:t>许多系统调用是原语。但并不是所有的系统调用都是原语</a:t>
            </a:r>
          </a:p>
          <a:p>
            <a:pPr lvl="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5" name="Rectangle 3"/>
          <p:cNvSpPr>
            <a:spLocks noGrp="1" noChangeArrowheads="1"/>
          </p:cNvSpPr>
          <p:nvPr>
            <p:ph idx="1"/>
          </p:nvPr>
        </p:nvSpPr>
        <p:spPr>
          <a:xfrm>
            <a:off x="838200" y="2454275"/>
            <a:ext cx="10515600" cy="3723005"/>
          </a:xfrm>
        </p:spPr>
        <p:txBody>
          <a:bodyPr>
            <a:normAutofit fontScale="87500" lnSpcReduction="10000"/>
          </a:bodyPr>
          <a:lstStyle/>
          <a:p>
            <a:r>
              <a:rPr lang="en-US" altLang="zh-CN" dirty="0"/>
              <a:t> </a:t>
            </a:r>
            <a:r>
              <a:rPr lang="zh-CN" altLang="en-US" dirty="0"/>
              <a:t>程序的执行有两种方式：顺序执行和并发执行。</a:t>
            </a:r>
          </a:p>
          <a:p>
            <a:pPr lvl="1"/>
            <a:r>
              <a:rPr lang="zh-CN" altLang="en-US" dirty="0"/>
              <a:t>顺序执行是单道批处理系统的执行方式，也用于简单的单片机系统；</a:t>
            </a:r>
            <a:endParaRPr lang="en-US" altLang="zh-CN" dirty="0"/>
          </a:p>
          <a:p>
            <a:pPr lvl="1"/>
            <a:endParaRPr lang="en-US" altLang="zh-CN" dirty="0"/>
          </a:p>
          <a:p>
            <a:pPr lvl="1"/>
            <a:endParaRPr lang="en-US" altLang="zh-CN" dirty="0"/>
          </a:p>
          <a:p>
            <a:pPr lvl="1"/>
            <a:endParaRPr lang="zh-CN" altLang="en-US" dirty="0"/>
          </a:p>
          <a:p>
            <a:pPr lvl="1"/>
            <a:r>
              <a:rPr lang="zh-CN" altLang="en-US" dirty="0"/>
              <a:t>现在的操作系统多为并发执行，具有许多新的特征。</a:t>
            </a:r>
            <a:r>
              <a:rPr lang="zh-CN" altLang="en-US" b="1" dirty="0">
                <a:solidFill>
                  <a:srgbClr val="C00000"/>
                </a:solidFill>
              </a:rPr>
              <a:t>引入并发执行的目的是为了提高资源利用率，从而提高系统效率</a:t>
            </a:r>
            <a:r>
              <a:rPr lang="zh-CN" altLang="en-US" dirty="0"/>
              <a:t>。</a:t>
            </a:r>
          </a:p>
        </p:txBody>
      </p:sp>
      <p:sp>
        <p:nvSpPr>
          <p:cNvPr id="924674" name="Rectangle 2"/>
          <p:cNvSpPr>
            <a:spLocks noGrp="1" noRot="1" noChangeArrowheads="1"/>
          </p:cNvSpPr>
          <p:nvPr>
            <p:ph type="title"/>
          </p:nvPr>
        </p:nvSpPr>
        <p:spPr/>
        <p:txBody>
          <a:bodyPr/>
          <a:lstStyle/>
          <a:p>
            <a:pPr>
              <a:spcBef>
                <a:spcPts val="0"/>
              </a:spcBef>
            </a:pPr>
            <a:r>
              <a:rPr lang="en-US" altLang="zh-CN" dirty="0"/>
              <a:t>2.1.1 </a:t>
            </a:r>
            <a:r>
              <a:rPr lang="zh-CN" altLang="en-US" dirty="0"/>
              <a:t>程序的顺序执行和并发执行</a:t>
            </a:r>
          </a:p>
        </p:txBody>
      </p:sp>
      <p:sp>
        <p:nvSpPr>
          <p:cNvPr id="924676" name="Text Box 4"/>
          <p:cNvSpPr txBox="1">
            <a:spLocks noChangeArrowheads="1"/>
          </p:cNvSpPr>
          <p:nvPr/>
        </p:nvSpPr>
        <p:spPr bwMode="auto">
          <a:xfrm>
            <a:off x="838200" y="1423598"/>
            <a:ext cx="10415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charset="0"/>
                <a:ea typeface="宋体" panose="02010600030101010101" pitchFamily="2" charset="-122"/>
              </a:defRPr>
            </a:lvl1pPr>
            <a:lvl2pPr marL="190500" indent="762000">
              <a:defRPr kumimoji="1" sz="2400">
                <a:solidFill>
                  <a:schemeClr val="tx1"/>
                </a:solidFill>
                <a:latin typeface="Times New Roman" panose="02020603050405020304" charset="0"/>
                <a:ea typeface="宋体" panose="02010600030101010101" pitchFamily="2" charset="-122"/>
              </a:defRPr>
            </a:lvl2pPr>
            <a:lvl3pPr marL="1143000">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r>
              <a:rPr lang="zh-CN" altLang="en-US" b="1" dirty="0">
                <a:solidFill>
                  <a:srgbClr val="C00000"/>
                </a:solidFill>
                <a:latin typeface="微软雅黑" panose="020B0503020204020204" pitchFamily="34" charset="-122"/>
                <a:ea typeface="微软雅黑" panose="020B0503020204020204" pitchFamily="34" charset="-122"/>
              </a:rPr>
              <a:t>程序：</a:t>
            </a:r>
          </a:p>
          <a:p>
            <a:pPr lvl="1"/>
            <a:r>
              <a:rPr lang="zh-CN" altLang="en-US" b="1" dirty="0">
                <a:solidFill>
                  <a:srgbClr val="C00000"/>
                </a:solidFill>
                <a:latin typeface="微软雅黑" panose="020B0503020204020204" pitchFamily="34" charset="-122"/>
                <a:ea typeface="微软雅黑" panose="020B0503020204020204" pitchFamily="34" charset="-122"/>
              </a:rPr>
              <a:t>一组有序的指令或语句序列，体现了某种算法，所有程序都是顺序的。</a:t>
            </a:r>
          </a:p>
        </p:txBody>
      </p:sp>
      <p:grpSp>
        <p:nvGrpSpPr>
          <p:cNvPr id="11" name="Group 1047"/>
          <p:cNvGrpSpPr/>
          <p:nvPr/>
        </p:nvGrpSpPr>
        <p:grpSpPr bwMode="auto">
          <a:xfrm>
            <a:off x="3183890" y="4002579"/>
            <a:ext cx="4433888" cy="762000"/>
            <a:chOff x="1111" y="1026"/>
            <a:chExt cx="2793" cy="480"/>
          </a:xfrm>
        </p:grpSpPr>
        <p:sp>
          <p:nvSpPr>
            <p:cNvPr id="12" name="Oval 1028"/>
            <p:cNvSpPr>
              <a:spLocks noChangeArrowheads="1"/>
            </p:cNvSpPr>
            <p:nvPr/>
          </p:nvSpPr>
          <p:spPr bwMode="auto">
            <a:xfrm>
              <a:off x="1111" y="1026"/>
              <a:ext cx="480" cy="48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400" b="0">
                  <a:latin typeface="Times New Roman" panose="02020603050405020304" charset="0"/>
                </a:rPr>
                <a:t>1</a:t>
              </a:r>
            </a:p>
          </p:txBody>
        </p:sp>
        <p:sp>
          <p:nvSpPr>
            <p:cNvPr id="13" name="Oval 1029"/>
            <p:cNvSpPr>
              <a:spLocks noChangeArrowheads="1"/>
            </p:cNvSpPr>
            <p:nvPr/>
          </p:nvSpPr>
          <p:spPr bwMode="auto">
            <a:xfrm>
              <a:off x="2245" y="1026"/>
              <a:ext cx="480" cy="48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400" b="0">
                  <a:latin typeface="Times New Roman" panose="02020603050405020304" charset="0"/>
                </a:rPr>
                <a:t>2</a:t>
              </a:r>
            </a:p>
          </p:txBody>
        </p:sp>
        <p:sp>
          <p:nvSpPr>
            <p:cNvPr id="14" name="Oval 1030"/>
            <p:cNvSpPr>
              <a:spLocks noChangeArrowheads="1"/>
            </p:cNvSpPr>
            <p:nvPr/>
          </p:nvSpPr>
          <p:spPr bwMode="auto">
            <a:xfrm>
              <a:off x="3424" y="1026"/>
              <a:ext cx="480" cy="48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kumimoji="1" lang="zh-CN" altLang="en-US" sz="2400" b="0">
                  <a:latin typeface="Times New Roman" panose="02020603050405020304" charset="0"/>
                </a:rPr>
                <a:t>3</a:t>
              </a:r>
            </a:p>
          </p:txBody>
        </p:sp>
        <p:sp>
          <p:nvSpPr>
            <p:cNvPr id="15" name="Line 1031"/>
            <p:cNvSpPr>
              <a:spLocks noChangeShapeType="1"/>
            </p:cNvSpPr>
            <p:nvPr/>
          </p:nvSpPr>
          <p:spPr bwMode="auto">
            <a:xfrm>
              <a:off x="1592" y="1266"/>
              <a:ext cx="672" cy="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lstStyle/>
            <a:p>
              <a:endParaRPr lang="zh-CN" altLang="en-US"/>
            </a:p>
          </p:txBody>
        </p:sp>
        <p:sp>
          <p:nvSpPr>
            <p:cNvPr id="16" name="Line 1032"/>
            <p:cNvSpPr>
              <a:spLocks noChangeShapeType="1"/>
            </p:cNvSpPr>
            <p:nvPr/>
          </p:nvSpPr>
          <p:spPr bwMode="auto">
            <a:xfrm>
              <a:off x="2744" y="1253"/>
              <a:ext cx="672" cy="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lstStyle/>
            <a:p>
              <a:endParaRPr lang="zh-CN" altLang="en-US"/>
            </a:p>
          </p:txBody>
        </p:sp>
      </p:grpSp>
      <p:sp>
        <p:nvSpPr>
          <p:cNvPr id="2" name="矩形 1"/>
          <p:cNvSpPr/>
          <p:nvPr/>
        </p:nvSpPr>
        <p:spPr>
          <a:xfrm>
            <a:off x="9091641" y="3854112"/>
            <a:ext cx="2262159" cy="923330"/>
          </a:xfrm>
          <a:prstGeom prst="rect">
            <a:avLst/>
          </a:prstGeom>
          <a:noFill/>
        </p:spPr>
        <p:txBody>
          <a:bodyPr wrap="none" lIns="91440" tIns="45720" rIns="91440" bIns="45720">
            <a:spAutoFit/>
          </a:bodyPr>
          <a:lstStyle/>
          <a:p>
            <a:pPr algn="ctr"/>
            <a:r>
              <a:rPr lang="zh-CN" altLang="en-US" sz="5400" b="0" cap="none" spc="0" dirty="0">
                <a:ln w="0"/>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前驱图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24676"/>
                                        </p:tgtEl>
                                        <p:attrNameLst>
                                          <p:attrName>style.visibility</p:attrName>
                                        </p:attrNameLst>
                                      </p:cBhvr>
                                      <p:to>
                                        <p:strVal val="visible"/>
                                      </p:to>
                                    </p:set>
                                    <p:anim calcmode="lin" valueType="num">
                                      <p:cBhvr additive="base">
                                        <p:cTn id="7" dur="500" fill="hold"/>
                                        <p:tgtEl>
                                          <p:spTgt spid="924676"/>
                                        </p:tgtEl>
                                        <p:attrNameLst>
                                          <p:attrName>ppt_x</p:attrName>
                                        </p:attrNameLst>
                                      </p:cBhvr>
                                      <p:tavLst>
                                        <p:tav tm="0">
                                          <p:val>
                                            <p:strVal val="0-#ppt_w/2"/>
                                          </p:val>
                                        </p:tav>
                                        <p:tav tm="100000">
                                          <p:val>
                                            <p:strVal val="#ppt_x"/>
                                          </p:val>
                                        </p:tav>
                                      </p:tavLst>
                                    </p:anim>
                                    <p:anim calcmode="lin" valueType="num">
                                      <p:cBhvr additive="base">
                                        <p:cTn id="8" dur="500" fill="hold"/>
                                        <p:tgtEl>
                                          <p:spTgt spid="9246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24675">
                                            <p:txEl>
                                              <p:pRg st="0" end="0"/>
                                            </p:txEl>
                                          </p:spTgt>
                                        </p:tgtEl>
                                        <p:attrNameLst>
                                          <p:attrName>style.visibility</p:attrName>
                                        </p:attrNameLst>
                                      </p:cBhvr>
                                      <p:to>
                                        <p:strVal val="visible"/>
                                      </p:to>
                                    </p:set>
                                    <p:anim calcmode="lin" valueType="num">
                                      <p:cBhvr additive="base">
                                        <p:cTn id="13" dur="500" fill="hold"/>
                                        <p:tgtEl>
                                          <p:spTgt spid="9246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46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924675">
                                            <p:txEl>
                                              <p:pRg st="1" end="1"/>
                                            </p:txEl>
                                          </p:spTgt>
                                        </p:tgtEl>
                                        <p:attrNameLst>
                                          <p:attrName>style.visibility</p:attrName>
                                        </p:attrNameLst>
                                      </p:cBhvr>
                                      <p:to>
                                        <p:strVal val="visible"/>
                                      </p:to>
                                    </p:set>
                                    <p:anim calcmode="lin" valueType="num">
                                      <p:cBhvr additive="base">
                                        <p:cTn id="17" dur="500" fill="hold"/>
                                        <p:tgtEl>
                                          <p:spTgt spid="92467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2467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924675">
                                            <p:txEl>
                                              <p:pRg st="5" end="5"/>
                                            </p:txEl>
                                          </p:spTgt>
                                        </p:tgtEl>
                                        <p:attrNameLst>
                                          <p:attrName>style.visibility</p:attrName>
                                        </p:attrNameLst>
                                      </p:cBhvr>
                                      <p:to>
                                        <p:strVal val="visible"/>
                                      </p:to>
                                    </p:set>
                                    <p:anim calcmode="lin" valueType="num">
                                      <p:cBhvr additive="base">
                                        <p:cTn id="21" dur="500" fill="hold"/>
                                        <p:tgtEl>
                                          <p:spTgt spid="924675">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24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autoUpdateAnimBg="0"/>
      <p:bldP spid="924676"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32771" name="Rectangle 3"/>
          <p:cNvSpPr>
            <a:spLocks noGrp="1" noChangeArrowheads="1"/>
          </p:cNvSpPr>
          <p:nvPr>
            <p:ph idx="1"/>
          </p:nvPr>
        </p:nvSpPr>
        <p:spPr/>
        <p:txBody>
          <a:bodyPr>
            <a:normAutofit lnSpcReduction="10000"/>
          </a:bodyPr>
          <a:lstStyle/>
          <a:p>
            <a:r>
              <a:rPr lang="zh-CN" altLang="en-US" sz="2400" dirty="0"/>
              <a:t>进程的层次结构</a:t>
            </a:r>
            <a:endParaRPr lang="en-US" altLang="zh-CN" sz="2400" dirty="0"/>
          </a:p>
          <a:p>
            <a:pPr lvl="1"/>
            <a:r>
              <a:rPr lang="en-US" altLang="zh-CN" sz="2000" dirty="0"/>
              <a:t>OS</a:t>
            </a:r>
            <a:r>
              <a:rPr lang="zh-CN" altLang="en-US" sz="2000" dirty="0"/>
              <a:t>允许一个进程创建另一个进程，创建进程的进程成为父进程，被创建的进程称之为子进程。</a:t>
            </a:r>
            <a:endParaRPr lang="en-US" altLang="zh-CN" sz="2000" dirty="0"/>
          </a:p>
          <a:p>
            <a:pPr lvl="1"/>
            <a:r>
              <a:rPr lang="zh-CN" altLang="en-US" sz="2000" dirty="0"/>
              <a:t>子进程可以继续创建孙进程。进程与子孙进程构成一个进程家族（组）。</a:t>
            </a:r>
            <a:endParaRPr lang="en-US" altLang="zh-CN" sz="2000" dirty="0"/>
          </a:p>
          <a:p>
            <a:pPr lvl="1"/>
            <a:r>
              <a:rPr lang="zh-CN" altLang="en-US" sz="2000" dirty="0"/>
              <a:t>子进程可以继承父进程所有的资源，</a:t>
            </a:r>
            <a:r>
              <a:rPr lang="en-US" altLang="zh-CN" sz="2000" dirty="0"/>
              <a:t>PCB</a:t>
            </a:r>
            <a:r>
              <a:rPr lang="zh-CN" altLang="en-US" sz="2000" dirty="0"/>
              <a:t>中设置了家族的标识位。</a:t>
            </a:r>
            <a:endParaRPr lang="en-US" altLang="zh-CN" sz="2000" dirty="0"/>
          </a:p>
          <a:p>
            <a:pPr lvl="1"/>
            <a:r>
              <a:rPr lang="zh-CN" altLang="en-US" sz="2000" dirty="0"/>
              <a:t>进程</a:t>
            </a:r>
            <a:r>
              <a:rPr lang="zh-CN" altLang="en-US" sz="2000" b="1" dirty="0">
                <a:solidFill>
                  <a:srgbClr val="FF0000"/>
                </a:solidFill>
              </a:rPr>
              <a:t>不能拒绝</a:t>
            </a:r>
            <a:r>
              <a:rPr lang="zh-CN" altLang="en-US" sz="2000" dirty="0"/>
              <a:t>其子进程的继承权。</a:t>
            </a:r>
            <a:endParaRPr lang="en-US" altLang="zh-CN" sz="2000" dirty="0"/>
          </a:p>
          <a:p>
            <a:pPr lvl="1"/>
            <a:r>
              <a:rPr lang="en-US" altLang="zh-CN" sz="2000" b="1" dirty="0">
                <a:solidFill>
                  <a:srgbClr val="FF0000"/>
                </a:solidFill>
              </a:rPr>
              <a:t>Windows</a:t>
            </a:r>
            <a:r>
              <a:rPr lang="zh-CN" altLang="en-US" sz="2000" b="1" dirty="0">
                <a:solidFill>
                  <a:srgbClr val="FF0000"/>
                </a:solidFill>
              </a:rPr>
              <a:t>系统中进程不存在层次结构</a:t>
            </a:r>
            <a:r>
              <a:rPr lang="zh-CN" altLang="en-US" sz="2000" dirty="0"/>
              <a:t>，进程创建后返回一个句柄，句柄可以传递，通过句柄传递就获取了进程的控制权，进程之间的关系仅仅存在句柄是否获取，控制与被控制的关系。</a:t>
            </a:r>
            <a:endParaRPr lang="en-US" altLang="zh-CN" sz="2000" dirty="0"/>
          </a:p>
          <a:p>
            <a:pPr lvl="1"/>
            <a:endParaRPr lang="en-US" altLang="zh-CN" sz="2000" dirty="0"/>
          </a:p>
        </p:txBody>
      </p:sp>
    </p:spTree>
    <p:extLst>
      <p:ext uri="{BB962C8B-B14F-4D97-AF65-F5344CB8AC3E}">
        <p14:creationId xmlns:p14="http://schemas.microsoft.com/office/powerpoint/2010/main" val="1152265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32771" name="Rectangle 3"/>
          <p:cNvSpPr>
            <a:spLocks noGrp="1" noChangeArrowheads="1"/>
          </p:cNvSpPr>
          <p:nvPr>
            <p:ph idx="1"/>
          </p:nvPr>
        </p:nvSpPr>
        <p:spPr>
          <a:xfrm>
            <a:off x="838200" y="1329752"/>
            <a:ext cx="10515600" cy="4505181"/>
          </a:xfrm>
        </p:spPr>
        <p:txBody>
          <a:bodyPr>
            <a:normAutofit/>
          </a:bodyPr>
          <a:lstStyle/>
          <a:p>
            <a:r>
              <a:rPr lang="zh-CN" altLang="en-US" sz="2400" dirty="0"/>
              <a:t>进程的创建（</a:t>
            </a:r>
            <a:r>
              <a:rPr lang="en-US" altLang="zh-CN" sz="2400" dirty="0"/>
              <a:t>Creation of process）</a:t>
            </a:r>
          </a:p>
          <a:p>
            <a:pPr lvl="1"/>
            <a:r>
              <a:rPr lang="zh-CN" altLang="en-US" sz="2000" dirty="0"/>
              <a:t>进程图（</a:t>
            </a:r>
            <a:r>
              <a:rPr lang="en-US" altLang="zh-CN" sz="2000" dirty="0"/>
              <a:t>Process Graph）</a:t>
            </a:r>
          </a:p>
          <a:p>
            <a:pPr lvl="2"/>
            <a:r>
              <a:rPr lang="zh-CN" altLang="en-US" dirty="0"/>
              <a:t>树状结构，父子进程关系。</a:t>
            </a:r>
          </a:p>
          <a:p>
            <a:pPr lvl="2"/>
            <a:r>
              <a:rPr lang="zh-CN" altLang="en-US" dirty="0"/>
              <a:t>子进程可以继承父进程所拥有的资源，如打开文件、缓冲区等。当子进程被撤销应将继承的资源归还给父进程。撤销父进程也必须同时撤销所有的子进程。</a:t>
            </a:r>
          </a:p>
          <a:p>
            <a:pPr lvl="2"/>
            <a:r>
              <a:rPr lang="en-US" altLang="zh-CN" dirty="0"/>
              <a:t>PCB</a:t>
            </a:r>
            <a:r>
              <a:rPr lang="zh-CN" altLang="en-US" dirty="0"/>
              <a:t>中设置了家族关系表项。</a:t>
            </a:r>
          </a:p>
        </p:txBody>
      </p:sp>
      <p:grpSp>
        <p:nvGrpSpPr>
          <p:cNvPr id="32772" name="Group 4"/>
          <p:cNvGrpSpPr/>
          <p:nvPr/>
        </p:nvGrpSpPr>
        <p:grpSpPr bwMode="auto">
          <a:xfrm>
            <a:off x="5722418" y="4069398"/>
            <a:ext cx="5040312" cy="2016125"/>
            <a:chOff x="567" y="1117"/>
            <a:chExt cx="4613" cy="2300"/>
          </a:xfrm>
        </p:grpSpPr>
        <p:sp>
          <p:nvSpPr>
            <p:cNvPr id="32773" name="Oval 5"/>
            <p:cNvSpPr>
              <a:spLocks noChangeArrowheads="1"/>
            </p:cNvSpPr>
            <p:nvPr/>
          </p:nvSpPr>
          <p:spPr bwMode="auto">
            <a:xfrm>
              <a:off x="567" y="2795"/>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D</a:t>
              </a:r>
            </a:p>
          </p:txBody>
        </p:sp>
        <p:sp>
          <p:nvSpPr>
            <p:cNvPr id="32774" name="Oval 6"/>
            <p:cNvSpPr>
              <a:spLocks noChangeArrowheads="1"/>
            </p:cNvSpPr>
            <p:nvPr/>
          </p:nvSpPr>
          <p:spPr bwMode="auto">
            <a:xfrm>
              <a:off x="1111" y="1798"/>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B</a:t>
              </a:r>
            </a:p>
          </p:txBody>
        </p:sp>
        <p:sp>
          <p:nvSpPr>
            <p:cNvPr id="32775" name="Oval 7"/>
            <p:cNvSpPr>
              <a:spLocks noChangeArrowheads="1"/>
            </p:cNvSpPr>
            <p:nvPr/>
          </p:nvSpPr>
          <p:spPr bwMode="auto">
            <a:xfrm>
              <a:off x="3606" y="1707"/>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dirty="0">
                  <a:solidFill>
                    <a:schemeClr val="tx2"/>
                  </a:solidFill>
                  <a:latin typeface="Verdana" panose="020B0604030504040204" pitchFamily="34" charset="0"/>
                </a:rPr>
                <a:t>C</a:t>
              </a:r>
            </a:p>
          </p:txBody>
        </p:sp>
        <p:sp>
          <p:nvSpPr>
            <p:cNvPr id="32776" name="Oval 8"/>
            <p:cNvSpPr>
              <a:spLocks noChangeArrowheads="1"/>
            </p:cNvSpPr>
            <p:nvPr/>
          </p:nvSpPr>
          <p:spPr bwMode="auto">
            <a:xfrm>
              <a:off x="2472" y="1117"/>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dirty="0">
                  <a:solidFill>
                    <a:schemeClr val="tx2"/>
                  </a:solidFill>
                  <a:latin typeface="Verdana" panose="020B0604030504040204" pitchFamily="34" charset="0"/>
                </a:rPr>
                <a:t>A</a:t>
              </a:r>
            </a:p>
          </p:txBody>
        </p:sp>
        <p:sp>
          <p:nvSpPr>
            <p:cNvPr id="32777" name="Oval 9"/>
            <p:cNvSpPr>
              <a:spLocks noChangeArrowheads="1"/>
            </p:cNvSpPr>
            <p:nvPr/>
          </p:nvSpPr>
          <p:spPr bwMode="auto">
            <a:xfrm>
              <a:off x="1746" y="2841"/>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E</a:t>
              </a:r>
            </a:p>
          </p:txBody>
        </p:sp>
        <p:sp>
          <p:nvSpPr>
            <p:cNvPr id="32778" name="Oval 10"/>
            <p:cNvSpPr>
              <a:spLocks noChangeArrowheads="1"/>
            </p:cNvSpPr>
            <p:nvPr/>
          </p:nvSpPr>
          <p:spPr bwMode="auto">
            <a:xfrm>
              <a:off x="2925" y="2840"/>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F</a:t>
              </a:r>
            </a:p>
          </p:txBody>
        </p:sp>
        <p:sp>
          <p:nvSpPr>
            <p:cNvPr id="32779" name="Oval 11"/>
            <p:cNvSpPr>
              <a:spLocks noChangeArrowheads="1"/>
            </p:cNvSpPr>
            <p:nvPr/>
          </p:nvSpPr>
          <p:spPr bwMode="auto">
            <a:xfrm>
              <a:off x="3742" y="2841"/>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G</a:t>
              </a:r>
            </a:p>
          </p:txBody>
        </p:sp>
        <p:sp>
          <p:nvSpPr>
            <p:cNvPr id="32780" name="Oval 12"/>
            <p:cNvSpPr>
              <a:spLocks noChangeArrowheads="1"/>
            </p:cNvSpPr>
            <p:nvPr/>
          </p:nvSpPr>
          <p:spPr bwMode="auto">
            <a:xfrm>
              <a:off x="4604" y="2841"/>
              <a:ext cx="576" cy="576"/>
            </a:xfrm>
            <a:prstGeom prst="ellipse">
              <a:avLst/>
            </a:prstGeom>
            <a:ln w="28575"/>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H</a:t>
              </a:r>
            </a:p>
          </p:txBody>
        </p:sp>
        <p:sp>
          <p:nvSpPr>
            <p:cNvPr id="32781" name="Line 13"/>
            <p:cNvSpPr>
              <a:spLocks noChangeShapeType="1"/>
            </p:cNvSpPr>
            <p:nvPr/>
          </p:nvSpPr>
          <p:spPr bwMode="auto">
            <a:xfrm flipH="1">
              <a:off x="1579" y="1530"/>
              <a:ext cx="893" cy="267"/>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sp>
          <p:nvSpPr>
            <p:cNvPr id="32782" name="Line 14"/>
            <p:cNvSpPr>
              <a:spLocks noChangeShapeType="1"/>
            </p:cNvSpPr>
            <p:nvPr/>
          </p:nvSpPr>
          <p:spPr bwMode="auto">
            <a:xfrm>
              <a:off x="3048" y="1530"/>
              <a:ext cx="694" cy="177"/>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sp>
          <p:nvSpPr>
            <p:cNvPr id="32783" name="Line 15"/>
            <p:cNvSpPr>
              <a:spLocks noChangeShapeType="1"/>
            </p:cNvSpPr>
            <p:nvPr/>
          </p:nvSpPr>
          <p:spPr bwMode="auto">
            <a:xfrm flipH="1">
              <a:off x="975" y="2342"/>
              <a:ext cx="318" cy="499"/>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sp>
          <p:nvSpPr>
            <p:cNvPr id="32784" name="Line 16"/>
            <p:cNvSpPr>
              <a:spLocks noChangeShapeType="1"/>
            </p:cNvSpPr>
            <p:nvPr/>
          </p:nvSpPr>
          <p:spPr bwMode="auto">
            <a:xfrm>
              <a:off x="1579" y="2341"/>
              <a:ext cx="394" cy="499"/>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dirty="0">
                <a:solidFill>
                  <a:schemeClr val="tx2"/>
                </a:solidFill>
              </a:endParaRPr>
            </a:p>
          </p:txBody>
        </p:sp>
        <p:sp>
          <p:nvSpPr>
            <p:cNvPr id="32785" name="Line 17"/>
            <p:cNvSpPr>
              <a:spLocks noChangeShapeType="1"/>
            </p:cNvSpPr>
            <p:nvPr/>
          </p:nvSpPr>
          <p:spPr bwMode="auto">
            <a:xfrm flipH="1">
              <a:off x="3274" y="2160"/>
              <a:ext cx="378" cy="680"/>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sp>
          <p:nvSpPr>
            <p:cNvPr id="32786" name="Line 18"/>
            <p:cNvSpPr>
              <a:spLocks noChangeShapeType="1"/>
            </p:cNvSpPr>
            <p:nvPr/>
          </p:nvSpPr>
          <p:spPr bwMode="auto">
            <a:xfrm>
              <a:off x="3954" y="2297"/>
              <a:ext cx="60" cy="576"/>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sp>
          <p:nvSpPr>
            <p:cNvPr id="32787" name="Line 19"/>
            <p:cNvSpPr>
              <a:spLocks noChangeShapeType="1"/>
            </p:cNvSpPr>
            <p:nvPr/>
          </p:nvSpPr>
          <p:spPr bwMode="auto">
            <a:xfrm>
              <a:off x="4151" y="2160"/>
              <a:ext cx="635" cy="681"/>
            </a:xfrm>
            <a:prstGeom prst="line">
              <a:avLst/>
            </a:prstGeom>
            <a:ln w="57150">
              <a:headEnd type="non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a:solidFill>
                  <a:schemeClr val="tx2"/>
                </a:solidFil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33794" name="Rectangle 3"/>
          <p:cNvSpPr>
            <a:spLocks noGrp="1" noChangeArrowheads="1"/>
          </p:cNvSpPr>
          <p:nvPr>
            <p:ph idx="1"/>
          </p:nvPr>
        </p:nvSpPr>
        <p:spPr>
          <a:xfrm>
            <a:off x="838200" y="1220212"/>
            <a:ext cx="10515600" cy="4956752"/>
          </a:xfrm>
        </p:spPr>
        <p:txBody>
          <a:bodyPr>
            <a:normAutofit fontScale="92500" lnSpcReduction="10000"/>
          </a:bodyPr>
          <a:lstStyle/>
          <a:p>
            <a:r>
              <a:rPr lang="zh-CN" altLang="en-US" dirty="0"/>
              <a:t>进程的创建（</a:t>
            </a:r>
            <a:r>
              <a:rPr lang="en-US" altLang="zh-CN" dirty="0"/>
              <a:t>Creation of process）</a:t>
            </a:r>
          </a:p>
          <a:p>
            <a:pPr lvl="1"/>
            <a:r>
              <a:rPr lang="zh-CN" altLang="en-US" sz="3000" dirty="0"/>
              <a:t>引起创建进程的事件 </a:t>
            </a:r>
          </a:p>
          <a:p>
            <a:pPr lvl="2"/>
            <a:r>
              <a:rPr lang="zh-CN" altLang="en-US" sz="2600" dirty="0"/>
              <a:t>系统初始化</a:t>
            </a:r>
          </a:p>
          <a:p>
            <a:pPr lvl="3"/>
            <a:r>
              <a:rPr lang="zh-CN" altLang="en-US" sz="2200" dirty="0"/>
              <a:t>分时系统中用户登录</a:t>
            </a:r>
          </a:p>
          <a:p>
            <a:pPr lvl="3"/>
            <a:r>
              <a:rPr lang="zh-CN" altLang="en-US" sz="2200" dirty="0"/>
              <a:t>批处理系统中作业调度</a:t>
            </a:r>
          </a:p>
          <a:p>
            <a:pPr lvl="2"/>
            <a:r>
              <a:rPr lang="zh-CN" altLang="en-US" sz="2600" dirty="0"/>
              <a:t>提供服务</a:t>
            </a:r>
          </a:p>
          <a:p>
            <a:pPr lvl="3"/>
            <a:r>
              <a:rPr lang="zh-CN" altLang="en-US" sz="2200" dirty="0"/>
              <a:t>用户请求创建进程 </a:t>
            </a:r>
          </a:p>
          <a:p>
            <a:pPr lvl="2"/>
            <a:r>
              <a:rPr lang="zh-CN" altLang="en-US" sz="2600" dirty="0"/>
              <a:t>应用请求</a:t>
            </a:r>
          </a:p>
          <a:p>
            <a:pPr lvl="3"/>
            <a:r>
              <a:rPr lang="zh-CN" altLang="en-US" sz="2200" dirty="0"/>
              <a:t>正在运行的进程执行了创建进程的系统调用</a:t>
            </a:r>
          </a:p>
        </p:txBody>
      </p:sp>
      <p:sp>
        <p:nvSpPr>
          <p:cNvPr id="334852" name="AutoShape 4"/>
          <p:cNvSpPr/>
          <p:nvPr/>
        </p:nvSpPr>
        <p:spPr bwMode="auto">
          <a:xfrm>
            <a:off x="5779513" y="2036761"/>
            <a:ext cx="264533" cy="2959677"/>
          </a:xfrm>
          <a:prstGeom prst="rightBrace">
            <a:avLst>
              <a:gd name="adj1" fmla="val 74514"/>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34853" name="Text Box 5"/>
          <p:cNvSpPr txBox="1">
            <a:spLocks noChangeArrowheads="1"/>
          </p:cNvSpPr>
          <p:nvPr/>
        </p:nvSpPr>
        <p:spPr bwMode="auto">
          <a:xfrm>
            <a:off x="6044046" y="3105834"/>
            <a:ext cx="38869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3200" dirty="0">
                <a:solidFill>
                  <a:srgbClr val="FF0000"/>
                </a:solidFill>
                <a:latin typeface="Verdana" panose="020B0604030504040204" pitchFamily="34" charset="0"/>
              </a:rPr>
              <a:t>由系统内核创建</a:t>
            </a:r>
            <a:r>
              <a:rPr lang="zh-CN" altLang="en-US" sz="3600" dirty="0">
                <a:solidFill>
                  <a:srgbClr val="FF0000"/>
                </a:solidFill>
                <a:latin typeface="Verdana" panose="020B0604030504040204" pitchFamily="34" charset="0"/>
              </a:rPr>
              <a:t> </a:t>
            </a:r>
          </a:p>
        </p:txBody>
      </p:sp>
      <p:sp>
        <p:nvSpPr>
          <p:cNvPr id="334854" name="Text Box 6"/>
          <p:cNvSpPr txBox="1">
            <a:spLocks noChangeArrowheads="1"/>
          </p:cNvSpPr>
          <p:nvPr/>
        </p:nvSpPr>
        <p:spPr bwMode="auto">
          <a:xfrm>
            <a:off x="6188509" y="4996439"/>
            <a:ext cx="4011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3200" dirty="0">
                <a:solidFill>
                  <a:srgbClr val="FF0000"/>
                </a:solidFill>
                <a:latin typeface="Verdana" panose="020B0604030504040204" pitchFamily="34" charset="0"/>
              </a:rPr>
              <a:t>由应用程序自身创建</a:t>
            </a:r>
            <a:r>
              <a:rPr lang="zh-CN" altLang="en-US" sz="3600" dirty="0">
                <a:solidFill>
                  <a:srgbClr val="FF0000"/>
                </a:solidFill>
                <a:latin typeface="Verdana" panose="020B0604030504040204" pitchFamily="34" charset="0"/>
              </a:rPr>
              <a:t> </a:t>
            </a:r>
          </a:p>
        </p:txBody>
      </p:sp>
      <p:sp>
        <p:nvSpPr>
          <p:cNvPr id="334855" name="AutoShape 7"/>
          <p:cNvSpPr>
            <a:spLocks noChangeArrowheads="1"/>
          </p:cNvSpPr>
          <p:nvPr/>
        </p:nvSpPr>
        <p:spPr bwMode="auto">
          <a:xfrm>
            <a:off x="5612246" y="5350451"/>
            <a:ext cx="431800" cy="71438"/>
          </a:xfrm>
          <a:prstGeom prst="rightArrow">
            <a:avLst>
              <a:gd name="adj1" fmla="val 50000"/>
              <a:gd name="adj2" fmla="val 151110"/>
            </a:avLst>
          </a:prstGeom>
          <a:solidFill>
            <a:schemeClr val="accent1"/>
          </a:solidFill>
          <a:ln w="57150" algn="ctr">
            <a:solidFill>
              <a:schemeClr val="tx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in)">
                                      <p:cBhvr>
                                        <p:cTn id="7" dur="500"/>
                                        <p:tgtEl>
                                          <p:spTgt spid="3348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4853"/>
                                        </p:tgtEl>
                                        <p:attrNameLst>
                                          <p:attrName>style.visibility</p:attrName>
                                        </p:attrNameLst>
                                      </p:cBhvr>
                                      <p:to>
                                        <p:strVal val="visible"/>
                                      </p:to>
                                    </p:set>
                                    <p:animEffect transition="in" filter="box(in)">
                                      <p:cBhvr>
                                        <p:cTn id="12" dur="500"/>
                                        <p:tgtEl>
                                          <p:spTgt spid="3348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4855"/>
                                        </p:tgtEl>
                                        <p:attrNameLst>
                                          <p:attrName>style.visibility</p:attrName>
                                        </p:attrNameLst>
                                      </p:cBhvr>
                                      <p:to>
                                        <p:strVal val="visible"/>
                                      </p:to>
                                    </p:set>
                                    <p:animEffect transition="in" filter="box(in)">
                                      <p:cBhvr>
                                        <p:cTn id="17" dur="500"/>
                                        <p:tgtEl>
                                          <p:spTgt spid="33485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34854"/>
                                        </p:tgtEl>
                                        <p:attrNameLst>
                                          <p:attrName>style.visibility</p:attrName>
                                        </p:attrNameLst>
                                      </p:cBhvr>
                                      <p:to>
                                        <p:strVal val="visible"/>
                                      </p:to>
                                    </p:set>
                                    <p:anim calcmode="lin" valueType="num">
                                      <p:cBhvr>
                                        <p:cTn id="22" dur="500" fill="hold"/>
                                        <p:tgtEl>
                                          <p:spTgt spid="334854"/>
                                        </p:tgtEl>
                                        <p:attrNameLst>
                                          <p:attrName>ppt_w</p:attrName>
                                        </p:attrNameLst>
                                      </p:cBhvr>
                                      <p:tavLst>
                                        <p:tav tm="0">
                                          <p:val>
                                            <p:fltVal val="0"/>
                                          </p:val>
                                        </p:tav>
                                        <p:tav tm="100000">
                                          <p:val>
                                            <p:strVal val="#ppt_w"/>
                                          </p:val>
                                        </p:tav>
                                      </p:tavLst>
                                    </p:anim>
                                    <p:anim calcmode="lin" valueType="num">
                                      <p:cBhvr>
                                        <p:cTn id="23" dur="500" fill="hold"/>
                                        <p:tgtEl>
                                          <p:spTgt spid="3348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p:bldP spid="334853" grpId="0"/>
      <p:bldP spid="334854" grpId="0"/>
      <p:bldP spid="33485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335875" name="Rectangle 3"/>
          <p:cNvSpPr>
            <a:spLocks noGrp="1" noChangeArrowheads="1"/>
          </p:cNvSpPr>
          <p:nvPr>
            <p:ph idx="1"/>
          </p:nvPr>
        </p:nvSpPr>
        <p:spPr/>
        <p:txBody>
          <a:bodyPr>
            <a:normAutofit/>
          </a:bodyPr>
          <a:lstStyle/>
          <a:p>
            <a:r>
              <a:rPr lang="zh-CN" altLang="en-US" dirty="0"/>
              <a:t>进程的创建（</a:t>
            </a:r>
            <a:r>
              <a:rPr lang="en-US" altLang="zh-CN" dirty="0"/>
              <a:t>Creation of process）</a:t>
            </a:r>
          </a:p>
          <a:p>
            <a:pPr lvl="1"/>
            <a:r>
              <a:rPr lang="zh-CN" altLang="en-US" dirty="0"/>
              <a:t>原语</a:t>
            </a:r>
            <a:r>
              <a:rPr lang="en-US" altLang="zh-CN" dirty="0"/>
              <a:t>CREAT</a:t>
            </a:r>
            <a:r>
              <a:rPr lang="zh-CN" altLang="en-US" dirty="0"/>
              <a:t>（）按下述步骤创建一个新进程</a:t>
            </a:r>
            <a:r>
              <a:rPr lang="en-US" altLang="zh-CN" dirty="0"/>
              <a:t>:</a:t>
            </a:r>
          </a:p>
          <a:p>
            <a:pPr lvl="2"/>
            <a:r>
              <a:rPr lang="zh-CN" altLang="en-US" sz="2400" dirty="0"/>
              <a:t>申请空白</a:t>
            </a:r>
            <a:r>
              <a:rPr lang="en-US" altLang="zh-CN" sz="2400" dirty="0"/>
              <a:t>PCB</a:t>
            </a:r>
            <a:r>
              <a:rPr lang="zh-CN" altLang="en-US" sz="2400" dirty="0"/>
              <a:t>。</a:t>
            </a:r>
          </a:p>
          <a:p>
            <a:pPr lvl="2"/>
            <a:r>
              <a:rPr lang="zh-CN" altLang="en-US" sz="2400" dirty="0"/>
              <a:t>为新进程分配资源：为代码、数据、用户栈分配空间。</a:t>
            </a:r>
          </a:p>
          <a:p>
            <a:pPr lvl="2"/>
            <a:r>
              <a:rPr lang="zh-CN" altLang="en-US" sz="2400" dirty="0"/>
              <a:t>初始化</a:t>
            </a:r>
            <a:r>
              <a:rPr lang="en-US" altLang="zh-CN" sz="2400" dirty="0"/>
              <a:t>PCB</a:t>
            </a:r>
            <a:r>
              <a:rPr lang="zh-CN" altLang="en-US" sz="2400" dirty="0"/>
              <a:t>：初始化标识信息、处理机状态（</a:t>
            </a:r>
            <a:r>
              <a:rPr lang="en-US" altLang="zh-CN" sz="2400" dirty="0"/>
              <a:t>PC</a:t>
            </a:r>
            <a:r>
              <a:rPr lang="zh-CN" altLang="en-US" sz="2400" dirty="0"/>
              <a:t>、</a:t>
            </a:r>
            <a:r>
              <a:rPr lang="en-US" altLang="zh-CN" sz="2400" dirty="0"/>
              <a:t>SP)</a:t>
            </a:r>
            <a:r>
              <a:rPr lang="zh-CN" altLang="en-US" sz="2400" dirty="0"/>
              <a:t>、处理机控制信息（进程状态、优先级）。 </a:t>
            </a:r>
          </a:p>
          <a:p>
            <a:pPr lvl="2"/>
            <a:r>
              <a:rPr lang="zh-CN" altLang="en-US" sz="2400" dirty="0"/>
              <a:t>将新进程插入就绪队列 。 </a:t>
            </a:r>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fill="hold">
                                          <p:stCondLst>
                                            <p:cond delay="0"/>
                                          </p:stCondLst>
                                        </p:cTn>
                                        <p:tgtEl>
                                          <p:spTgt spid="335875">
                                            <p:txEl>
                                              <p:pRg st="0" end="0"/>
                                            </p:txEl>
                                          </p:spTgt>
                                        </p:tgtEl>
                                        <p:attrNameLst>
                                          <p:attrName>style.visibility</p:attrName>
                                        </p:attrNameLst>
                                      </p:cBhvr>
                                      <p:to>
                                        <p:strVal val="visible"/>
                                      </p:to>
                                    </p:set>
                                    <p:animEffect transition="in" filter="fade">
                                      <p:cBhvr>
                                        <p:cTn id="7" dur="500"/>
                                        <p:tgtEl>
                                          <p:spTgt spid="335875">
                                            <p:txEl>
                                              <p:pRg st="0" end="0"/>
                                            </p:txEl>
                                          </p:spTgt>
                                        </p:tgtEl>
                                      </p:cBhvr>
                                    </p:animEffect>
                                    <p:anim calcmode="lin" valueType="num">
                                      <p:cBhvr>
                                        <p:cTn id="8"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35875">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fill="hold">
                                          <p:stCondLst>
                                            <p:cond delay="0"/>
                                          </p:stCondLst>
                                        </p:cTn>
                                        <p:tgtEl>
                                          <p:spTgt spid="335875">
                                            <p:txEl>
                                              <p:pRg st="1" end="1"/>
                                            </p:txEl>
                                          </p:spTgt>
                                        </p:tgtEl>
                                        <p:attrNameLst>
                                          <p:attrName>style.visibility</p:attrName>
                                        </p:attrNameLst>
                                      </p:cBhvr>
                                      <p:to>
                                        <p:strVal val="visible"/>
                                      </p:to>
                                    </p:set>
                                    <p:animEffect transition="in" filter="fade">
                                      <p:cBhvr>
                                        <p:cTn id="12" dur="500"/>
                                        <p:tgtEl>
                                          <p:spTgt spid="335875">
                                            <p:txEl>
                                              <p:pRg st="1" end="1"/>
                                            </p:txEl>
                                          </p:spTgt>
                                        </p:tgtEl>
                                      </p:cBhvr>
                                    </p:animEffect>
                                    <p:anim calcmode="lin" valueType="num">
                                      <p:cBhvr>
                                        <p:cTn id="13" dur="500" fill="hold"/>
                                        <p:tgtEl>
                                          <p:spTgt spid="33587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35875">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fill="hold">
                                          <p:stCondLst>
                                            <p:cond delay="0"/>
                                          </p:stCondLst>
                                        </p:cTn>
                                        <p:tgtEl>
                                          <p:spTgt spid="335875">
                                            <p:txEl>
                                              <p:pRg st="2" end="2"/>
                                            </p:txEl>
                                          </p:spTgt>
                                        </p:tgtEl>
                                        <p:attrNameLst>
                                          <p:attrName>style.visibility</p:attrName>
                                        </p:attrNameLst>
                                      </p:cBhvr>
                                      <p:to>
                                        <p:strVal val="visible"/>
                                      </p:to>
                                    </p:set>
                                    <p:animEffect transition="in" filter="fade">
                                      <p:cBhvr>
                                        <p:cTn id="17" dur="500"/>
                                        <p:tgtEl>
                                          <p:spTgt spid="335875">
                                            <p:txEl>
                                              <p:pRg st="2" end="2"/>
                                            </p:txEl>
                                          </p:spTgt>
                                        </p:tgtEl>
                                      </p:cBhvr>
                                    </p:animEffect>
                                    <p:anim calcmode="lin" valueType="num">
                                      <p:cBhvr>
                                        <p:cTn id="18" dur="500" fill="hold"/>
                                        <p:tgtEl>
                                          <p:spTgt spid="335875">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35875">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fill="hold">
                                          <p:stCondLst>
                                            <p:cond delay="0"/>
                                          </p:stCondLst>
                                        </p:cTn>
                                        <p:tgtEl>
                                          <p:spTgt spid="335875">
                                            <p:txEl>
                                              <p:pRg st="3" end="3"/>
                                            </p:txEl>
                                          </p:spTgt>
                                        </p:tgtEl>
                                        <p:attrNameLst>
                                          <p:attrName>style.visibility</p:attrName>
                                        </p:attrNameLst>
                                      </p:cBhvr>
                                      <p:to>
                                        <p:strVal val="visible"/>
                                      </p:to>
                                    </p:set>
                                    <p:animEffect transition="in" filter="fade">
                                      <p:cBhvr>
                                        <p:cTn id="22" dur="500"/>
                                        <p:tgtEl>
                                          <p:spTgt spid="335875">
                                            <p:txEl>
                                              <p:pRg st="3" end="3"/>
                                            </p:txEl>
                                          </p:spTgt>
                                        </p:tgtEl>
                                      </p:cBhvr>
                                    </p:animEffect>
                                    <p:anim calcmode="lin" valueType="num">
                                      <p:cBhvr>
                                        <p:cTn id="23" dur="500" fill="hold"/>
                                        <p:tgtEl>
                                          <p:spTgt spid="335875">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35875">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fill="hold">
                                          <p:stCondLst>
                                            <p:cond delay="0"/>
                                          </p:stCondLst>
                                        </p:cTn>
                                        <p:tgtEl>
                                          <p:spTgt spid="335875">
                                            <p:txEl>
                                              <p:pRg st="4" end="4"/>
                                            </p:txEl>
                                          </p:spTgt>
                                        </p:tgtEl>
                                        <p:attrNameLst>
                                          <p:attrName>style.visibility</p:attrName>
                                        </p:attrNameLst>
                                      </p:cBhvr>
                                      <p:to>
                                        <p:strVal val="visible"/>
                                      </p:to>
                                    </p:set>
                                    <p:animEffect transition="in" filter="fade">
                                      <p:cBhvr>
                                        <p:cTn id="27" dur="500"/>
                                        <p:tgtEl>
                                          <p:spTgt spid="335875">
                                            <p:txEl>
                                              <p:pRg st="4" end="4"/>
                                            </p:txEl>
                                          </p:spTgt>
                                        </p:tgtEl>
                                      </p:cBhvr>
                                    </p:animEffect>
                                    <p:anim calcmode="lin" valueType="num">
                                      <p:cBhvr>
                                        <p:cTn id="28" dur="500" fill="hold"/>
                                        <p:tgtEl>
                                          <p:spTgt spid="335875">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335875">
                                            <p:txEl>
                                              <p:pRg st="4" end="4"/>
                                            </p:txEl>
                                          </p:spTgt>
                                        </p:tgtEl>
                                        <p:attrNameLst>
                                          <p:attrName>ppt_y</p:attrName>
                                        </p:attrNameLst>
                                      </p:cBhvr>
                                      <p:tavLst>
                                        <p:tav tm="0">
                                          <p:val>
                                            <p:strVal val="#ppt_y+.05"/>
                                          </p:val>
                                        </p:tav>
                                        <p:tav tm="100000">
                                          <p:val>
                                            <p:strVal val="#ppt_y"/>
                                          </p:val>
                                        </p:tav>
                                      </p:tavLst>
                                    </p:anim>
                                  </p:childTnLst>
                                </p:cTn>
                              </p:par>
                              <p:par>
                                <p:cTn id="30" presetID="44" presetClass="entr" presetSubtype="0" fill="hold" grpId="0" nodeType="withEffect">
                                  <p:stCondLst>
                                    <p:cond delay="0"/>
                                  </p:stCondLst>
                                  <p:childTnLst>
                                    <p:set>
                                      <p:cBhvr>
                                        <p:cTn id="31" fill="hold">
                                          <p:stCondLst>
                                            <p:cond delay="0"/>
                                          </p:stCondLst>
                                        </p:cTn>
                                        <p:tgtEl>
                                          <p:spTgt spid="335875">
                                            <p:txEl>
                                              <p:pRg st="5" end="5"/>
                                            </p:txEl>
                                          </p:spTgt>
                                        </p:tgtEl>
                                        <p:attrNameLst>
                                          <p:attrName>style.visibility</p:attrName>
                                        </p:attrNameLst>
                                      </p:cBhvr>
                                      <p:to>
                                        <p:strVal val="visible"/>
                                      </p:to>
                                    </p:set>
                                    <p:animEffect transition="in" filter="fade">
                                      <p:cBhvr>
                                        <p:cTn id="32" dur="500"/>
                                        <p:tgtEl>
                                          <p:spTgt spid="335875">
                                            <p:txEl>
                                              <p:pRg st="5" end="5"/>
                                            </p:txEl>
                                          </p:spTgt>
                                        </p:tgtEl>
                                      </p:cBhvr>
                                    </p:animEffect>
                                    <p:anim calcmode="lin" valueType="num">
                                      <p:cBhvr>
                                        <p:cTn id="33" dur="500" fill="hold"/>
                                        <p:tgtEl>
                                          <p:spTgt spid="335875">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335875">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8" name="Rectangle 2"/>
          <p:cNvSpPr txBox="1">
            <a:spLocks noChangeArrowheads="1"/>
          </p:cNvSpPr>
          <p:nvPr/>
        </p:nvSpPr>
        <p:spPr>
          <a:xfrm>
            <a:off x="5827221" y="365126"/>
            <a:ext cx="5648499" cy="5631438"/>
          </a:xfrm>
          <a:prstGeom prst="rect">
            <a:avLst/>
          </a:prstGeom>
        </p:spPr>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FontTx/>
              <a:buNone/>
            </a:pPr>
            <a:r>
              <a:rPr lang="en-US" altLang="zh-CN" b="1" dirty="0">
                <a:solidFill>
                  <a:schemeClr val="tx1"/>
                </a:solidFill>
              </a:rPr>
              <a:t>void  main (int </a:t>
            </a:r>
            <a:r>
              <a:rPr lang="en-US" altLang="zh-CN" b="1" dirty="0" err="1">
                <a:solidFill>
                  <a:schemeClr val="tx1"/>
                </a:solidFill>
              </a:rPr>
              <a:t>argc</a:t>
            </a:r>
            <a:r>
              <a:rPr lang="en-US" altLang="zh-CN" b="1" dirty="0">
                <a:solidFill>
                  <a:schemeClr val="tx1"/>
                </a:solidFill>
              </a:rPr>
              <a:t>,  char *</a:t>
            </a:r>
            <a:r>
              <a:rPr lang="en-US" altLang="zh-CN" b="1" dirty="0" err="1">
                <a:solidFill>
                  <a:schemeClr val="tx1"/>
                </a:solidFill>
              </a:rPr>
              <a:t>argv</a:t>
            </a:r>
            <a:r>
              <a:rPr lang="en-US" altLang="zh-CN" b="1" dirty="0">
                <a:solidFill>
                  <a:schemeClr val="tx1"/>
                </a:solidFill>
              </a:rPr>
              <a:t>[ ])</a:t>
            </a:r>
          </a:p>
          <a:p>
            <a:pPr>
              <a:lnSpc>
                <a:spcPct val="125000"/>
              </a:lnSpc>
              <a:buFontTx/>
              <a:buNone/>
            </a:pPr>
            <a:r>
              <a:rPr lang="en-US" altLang="zh-CN" b="1" dirty="0">
                <a:solidFill>
                  <a:schemeClr val="tx1"/>
                </a:solidFill>
              </a:rPr>
              <a:t>{ int  </a:t>
            </a:r>
            <a:r>
              <a:rPr lang="en-US" altLang="zh-CN" b="1" dirty="0" err="1">
                <a:solidFill>
                  <a:schemeClr val="tx1"/>
                </a:solidFill>
              </a:rPr>
              <a:t>pid</a:t>
            </a:r>
            <a:r>
              <a:rPr lang="en-US" altLang="zh-CN" b="1" dirty="0">
                <a:solidFill>
                  <a:schemeClr val="tx1"/>
                </a:solidFill>
              </a:rPr>
              <a:t>;</a:t>
            </a:r>
          </a:p>
          <a:p>
            <a:pPr>
              <a:lnSpc>
                <a:spcPct val="125000"/>
              </a:lnSpc>
              <a:buFontTx/>
              <a:buNone/>
            </a:pPr>
            <a:r>
              <a:rPr lang="en-US" altLang="zh-CN" b="1" dirty="0">
                <a:solidFill>
                  <a:schemeClr val="tx1"/>
                </a:solidFill>
              </a:rPr>
              <a:t>  </a:t>
            </a:r>
            <a:r>
              <a:rPr lang="en-US" altLang="zh-CN" b="1" dirty="0" err="1">
                <a:solidFill>
                  <a:schemeClr val="tx1"/>
                </a:solidFill>
              </a:rPr>
              <a:t>pid</a:t>
            </a:r>
            <a:r>
              <a:rPr lang="en-US" altLang="zh-CN" b="1" dirty="0">
                <a:solidFill>
                  <a:schemeClr val="tx1"/>
                </a:solidFill>
              </a:rPr>
              <a:t> = fork( );</a:t>
            </a:r>
          </a:p>
          <a:p>
            <a:pPr>
              <a:lnSpc>
                <a:spcPct val="125000"/>
              </a:lnSpc>
              <a:buFontTx/>
              <a:buNone/>
            </a:pPr>
            <a:r>
              <a:rPr lang="en-US" altLang="zh-CN" b="1" dirty="0">
                <a:solidFill>
                  <a:schemeClr val="tx1"/>
                </a:solidFill>
              </a:rPr>
              <a:t>  if ( </a:t>
            </a:r>
            <a:r>
              <a:rPr lang="en-US" altLang="zh-CN" b="1" dirty="0" err="1">
                <a:solidFill>
                  <a:schemeClr val="tx1"/>
                </a:solidFill>
              </a:rPr>
              <a:t>pid</a:t>
            </a:r>
            <a:r>
              <a:rPr lang="en-US" altLang="zh-CN" b="1" dirty="0">
                <a:solidFill>
                  <a:schemeClr val="tx1"/>
                </a:solidFill>
              </a:rPr>
              <a:t> &lt; 0) {</a:t>
            </a:r>
          </a:p>
          <a:p>
            <a:pPr>
              <a:lnSpc>
                <a:spcPct val="125000"/>
              </a:lnSpc>
              <a:buFontTx/>
              <a:buNone/>
            </a:pPr>
            <a:r>
              <a:rPr lang="en-US" altLang="zh-CN" b="1" dirty="0">
                <a:solidFill>
                  <a:schemeClr val="tx1"/>
                </a:solidFill>
              </a:rPr>
              <a:t>          </a:t>
            </a:r>
            <a:r>
              <a:rPr lang="en-US" altLang="zh-CN" b="1" dirty="0" err="1">
                <a:solidFill>
                  <a:schemeClr val="tx1"/>
                </a:solidFill>
              </a:rPr>
              <a:t>fprint</a:t>
            </a:r>
            <a:r>
              <a:rPr lang="en-US" altLang="zh-CN" b="1" dirty="0">
                <a:solidFill>
                  <a:schemeClr val="tx1"/>
                </a:solidFill>
              </a:rPr>
              <a:t> ( stderr, </a:t>
            </a:r>
            <a:r>
              <a:rPr lang="en-US" altLang="zh-CN" b="1" dirty="0">
                <a:solidFill>
                  <a:schemeClr val="tx1"/>
                </a:solidFill>
                <a:latin typeface="Arial" panose="020B0604020202020204" pitchFamily="34" charset="0"/>
              </a:rPr>
              <a:t>“</a:t>
            </a:r>
            <a:r>
              <a:rPr lang="en-US" altLang="zh-CN" b="1" dirty="0">
                <a:solidFill>
                  <a:schemeClr val="tx1"/>
                </a:solidFill>
              </a:rPr>
              <a:t>fork failed</a:t>
            </a:r>
            <a:r>
              <a:rPr lang="en-US" altLang="zh-CN" b="1" dirty="0">
                <a:solidFill>
                  <a:schemeClr val="tx1"/>
                </a:solidFill>
                <a:latin typeface="Arial" panose="020B0604020202020204" pitchFamily="34" charset="0"/>
              </a:rPr>
              <a:t>”</a:t>
            </a:r>
            <a:r>
              <a:rPr lang="en-US" altLang="zh-CN" b="1" dirty="0">
                <a:solidFill>
                  <a:schemeClr val="tx1"/>
                </a:solidFill>
              </a:rPr>
              <a:t>);</a:t>
            </a:r>
          </a:p>
          <a:p>
            <a:pPr>
              <a:lnSpc>
                <a:spcPct val="125000"/>
              </a:lnSpc>
              <a:buFontTx/>
              <a:buNone/>
            </a:pPr>
            <a:r>
              <a:rPr lang="en-US" altLang="zh-CN" b="1" dirty="0">
                <a:solidFill>
                  <a:schemeClr val="tx1"/>
                </a:solidFill>
              </a:rPr>
              <a:t>          exit (-1);</a:t>
            </a:r>
          </a:p>
          <a:p>
            <a:pPr>
              <a:lnSpc>
                <a:spcPct val="125000"/>
              </a:lnSpc>
              <a:buFontTx/>
              <a:buNone/>
            </a:pPr>
            <a:r>
              <a:rPr lang="en-US" altLang="zh-CN" b="1" dirty="0">
                <a:solidFill>
                  <a:schemeClr val="tx1"/>
                </a:solidFill>
              </a:rPr>
              <a:t>   }</a:t>
            </a:r>
          </a:p>
          <a:p>
            <a:pPr>
              <a:lnSpc>
                <a:spcPct val="125000"/>
              </a:lnSpc>
              <a:buFontTx/>
              <a:buNone/>
            </a:pPr>
            <a:r>
              <a:rPr lang="en-US" altLang="zh-CN" b="1" dirty="0">
                <a:solidFill>
                  <a:schemeClr val="tx1"/>
                </a:solidFill>
              </a:rPr>
              <a:t>  else  if ( </a:t>
            </a:r>
            <a:r>
              <a:rPr lang="en-US" altLang="zh-CN" b="1" dirty="0" err="1">
                <a:solidFill>
                  <a:schemeClr val="tx1"/>
                </a:solidFill>
              </a:rPr>
              <a:t>pid</a:t>
            </a:r>
            <a:r>
              <a:rPr lang="en-US" altLang="zh-CN" b="1" dirty="0">
                <a:solidFill>
                  <a:schemeClr val="tx1"/>
                </a:solidFill>
              </a:rPr>
              <a:t> == 0) {</a:t>
            </a:r>
          </a:p>
          <a:p>
            <a:pPr>
              <a:lnSpc>
                <a:spcPct val="125000"/>
              </a:lnSpc>
              <a:buFontTx/>
              <a:buNone/>
            </a:pPr>
            <a:r>
              <a:rPr lang="en-US" altLang="zh-CN" b="1" dirty="0">
                <a:solidFill>
                  <a:schemeClr val="tx1"/>
                </a:solidFill>
              </a:rPr>
              <a:t>                </a:t>
            </a:r>
            <a:r>
              <a:rPr lang="en-US" altLang="zh-CN" b="1" dirty="0" err="1">
                <a:solidFill>
                  <a:schemeClr val="tx1"/>
                </a:solidFill>
              </a:rPr>
              <a:t>execlp</a:t>
            </a:r>
            <a:r>
              <a:rPr lang="en-US" altLang="zh-CN" b="1" dirty="0">
                <a:solidFill>
                  <a:schemeClr val="tx1"/>
                </a:solidFill>
              </a:rPr>
              <a:t> (</a:t>
            </a:r>
            <a:r>
              <a:rPr lang="en-US" altLang="zh-CN" b="1" dirty="0">
                <a:solidFill>
                  <a:schemeClr val="tx1"/>
                </a:solidFill>
                <a:latin typeface="Arial" panose="020B0604020202020204" pitchFamily="34" charset="0"/>
              </a:rPr>
              <a:t>“</a:t>
            </a:r>
            <a:r>
              <a:rPr lang="en-US" altLang="zh-CN" b="1" dirty="0">
                <a:solidFill>
                  <a:schemeClr val="tx1"/>
                </a:solidFill>
              </a:rPr>
              <a:t> /bin/ls</a:t>
            </a:r>
            <a:r>
              <a:rPr lang="en-US" altLang="zh-CN" b="1" dirty="0">
                <a:solidFill>
                  <a:schemeClr val="tx1"/>
                </a:solidFill>
                <a:latin typeface="Arial" panose="020B0604020202020204" pitchFamily="34" charset="0"/>
              </a:rPr>
              <a:t>”</a:t>
            </a:r>
            <a:r>
              <a:rPr lang="en-US" altLang="zh-CN" b="1" dirty="0">
                <a:solidFill>
                  <a:schemeClr val="tx1"/>
                </a:solidFill>
              </a:rPr>
              <a:t>, </a:t>
            </a:r>
            <a:r>
              <a:rPr lang="en-US" altLang="zh-CN" b="1" dirty="0">
                <a:solidFill>
                  <a:schemeClr val="tx1"/>
                </a:solidFill>
                <a:latin typeface="Arial" panose="020B0604020202020204" pitchFamily="34" charset="0"/>
              </a:rPr>
              <a:t>“</a:t>
            </a:r>
            <a:r>
              <a:rPr lang="en-US" altLang="zh-CN" b="1" dirty="0">
                <a:solidFill>
                  <a:schemeClr val="tx1"/>
                </a:solidFill>
              </a:rPr>
              <a:t>ls</a:t>
            </a:r>
            <a:r>
              <a:rPr lang="en-US" altLang="zh-CN" b="1" dirty="0">
                <a:solidFill>
                  <a:schemeClr val="tx1"/>
                </a:solidFill>
                <a:latin typeface="Arial" panose="020B0604020202020204" pitchFamily="34" charset="0"/>
              </a:rPr>
              <a:t>”</a:t>
            </a:r>
            <a:r>
              <a:rPr lang="en-US" altLang="zh-CN" b="1" dirty="0">
                <a:solidFill>
                  <a:schemeClr val="tx1"/>
                </a:solidFill>
              </a:rPr>
              <a:t>, NULL);</a:t>
            </a:r>
          </a:p>
          <a:p>
            <a:pPr>
              <a:lnSpc>
                <a:spcPct val="125000"/>
              </a:lnSpc>
              <a:buFontTx/>
              <a:buNone/>
            </a:pPr>
            <a:r>
              <a:rPr lang="en-US" altLang="zh-CN" b="1" dirty="0">
                <a:solidFill>
                  <a:schemeClr val="tx1"/>
                </a:solidFill>
              </a:rPr>
              <a:t>   }</a:t>
            </a:r>
          </a:p>
          <a:p>
            <a:pPr>
              <a:lnSpc>
                <a:spcPct val="125000"/>
              </a:lnSpc>
              <a:buFontTx/>
              <a:buNone/>
            </a:pPr>
            <a:r>
              <a:rPr lang="en-US" altLang="zh-CN" b="1" dirty="0">
                <a:solidFill>
                  <a:schemeClr val="tx1"/>
                </a:solidFill>
              </a:rPr>
              <a:t>  else {</a:t>
            </a:r>
          </a:p>
          <a:p>
            <a:pPr>
              <a:lnSpc>
                <a:spcPct val="125000"/>
              </a:lnSpc>
              <a:buFontTx/>
              <a:buNone/>
            </a:pPr>
            <a:r>
              <a:rPr lang="en-US" altLang="zh-CN" b="1" dirty="0">
                <a:solidFill>
                  <a:schemeClr val="tx1"/>
                </a:solidFill>
              </a:rPr>
              <a:t>               wait ( NULL);</a:t>
            </a:r>
          </a:p>
          <a:p>
            <a:pPr>
              <a:lnSpc>
                <a:spcPct val="125000"/>
              </a:lnSpc>
              <a:buFontTx/>
              <a:buNone/>
            </a:pPr>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 (</a:t>
            </a:r>
            <a:r>
              <a:rPr lang="en-US" altLang="zh-CN" b="1" dirty="0">
                <a:solidFill>
                  <a:schemeClr val="tx1"/>
                </a:solidFill>
                <a:latin typeface="Arial" panose="020B0604020202020204" pitchFamily="34" charset="0"/>
              </a:rPr>
              <a:t>“</a:t>
            </a:r>
            <a:r>
              <a:rPr lang="en-US" altLang="zh-CN" b="1" dirty="0">
                <a:solidFill>
                  <a:schemeClr val="tx1"/>
                </a:solidFill>
              </a:rPr>
              <a:t> child complete</a:t>
            </a:r>
            <a:r>
              <a:rPr lang="en-US" altLang="zh-CN" b="1" dirty="0">
                <a:solidFill>
                  <a:schemeClr val="tx1"/>
                </a:solidFill>
                <a:latin typeface="Arial" panose="020B0604020202020204" pitchFamily="34" charset="0"/>
              </a:rPr>
              <a:t>”</a:t>
            </a:r>
            <a:r>
              <a:rPr lang="en-US" altLang="zh-CN" b="1" dirty="0">
                <a:solidFill>
                  <a:schemeClr val="tx1"/>
                </a:solidFill>
              </a:rPr>
              <a:t>);</a:t>
            </a:r>
          </a:p>
          <a:p>
            <a:pPr>
              <a:lnSpc>
                <a:spcPct val="125000"/>
              </a:lnSpc>
              <a:buFontTx/>
              <a:buNone/>
            </a:pPr>
            <a:r>
              <a:rPr lang="en-US" altLang="zh-CN" b="1" dirty="0">
                <a:solidFill>
                  <a:schemeClr val="tx1"/>
                </a:solidFill>
              </a:rPr>
              <a:t>               exit (0);</a:t>
            </a:r>
          </a:p>
          <a:p>
            <a:pPr>
              <a:lnSpc>
                <a:spcPct val="125000"/>
              </a:lnSpc>
              <a:buFontTx/>
              <a:buNone/>
            </a:pPr>
            <a:r>
              <a:rPr lang="en-US" altLang="zh-CN" b="1" dirty="0">
                <a:solidFill>
                  <a:schemeClr val="tx1"/>
                </a:solidFill>
              </a:rPr>
              <a:t>   }</a:t>
            </a:r>
          </a:p>
          <a:p>
            <a:pPr>
              <a:lnSpc>
                <a:spcPct val="125000"/>
              </a:lnSpc>
              <a:buFontTx/>
              <a:buNone/>
            </a:pPr>
            <a:r>
              <a:rPr lang="en-US" altLang="zh-CN" b="1" dirty="0">
                <a:solidFill>
                  <a:schemeClr val="tx1"/>
                </a:solidFill>
              </a:rPr>
              <a:t>}   </a:t>
            </a:r>
            <a:endParaRPr lang="zh-CN" altLang="en-US" b="1" dirty="0">
              <a:solidFill>
                <a:schemeClr val="tx1"/>
              </a:solidFill>
            </a:endParaRPr>
          </a:p>
        </p:txBody>
      </p:sp>
      <p:sp>
        <p:nvSpPr>
          <p:cNvPr id="2" name="矩形 1">
            <a:extLst>
              <a:ext uri="{FF2B5EF4-FFF2-40B4-BE49-F238E27FC236}">
                <a16:creationId xmlns:a16="http://schemas.microsoft.com/office/drawing/2014/main" id="{0E4753F5-31B6-4ECC-BC0E-773EF56DF00D}"/>
              </a:ext>
            </a:extLst>
          </p:cNvPr>
          <p:cNvSpPr/>
          <p:nvPr/>
        </p:nvSpPr>
        <p:spPr>
          <a:xfrm>
            <a:off x="1173480" y="1834407"/>
            <a:ext cx="3926840" cy="336361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latin typeface="微软雅黑" panose="020B0503020204020204" pitchFamily="34" charset="-122"/>
                <a:ea typeface="微软雅黑" panose="020B0503020204020204" pitchFamily="34" charset="-122"/>
              </a:rPr>
              <a:t>UNIX</a:t>
            </a:r>
            <a:r>
              <a:rPr lang="zh-CN" altLang="en-US" sz="2400" b="1" dirty="0">
                <a:latin typeface="微软雅黑" panose="020B0503020204020204" pitchFamily="34" charset="-122"/>
                <a:ea typeface="微软雅黑" panose="020B0503020204020204" pitchFamily="34" charset="-122"/>
              </a:rPr>
              <a:t>：</a:t>
            </a:r>
          </a:p>
          <a:p>
            <a:pPr marL="800100" lvl="1" indent="-342900">
              <a:lnSpc>
                <a:spcPct val="150000"/>
              </a:lnSpc>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fork </a:t>
            </a:r>
            <a:r>
              <a:rPr lang="zh-CN" altLang="en-US" sz="2000" b="1" dirty="0">
                <a:latin typeface="微软雅黑" panose="020B0503020204020204" pitchFamily="34" charset="-122"/>
                <a:ea typeface="微软雅黑" panose="020B0503020204020204" pitchFamily="34" charset="-122"/>
              </a:rPr>
              <a:t>系统调用：创建一个子（新）进程。精确复制父进程</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exec</a:t>
            </a:r>
            <a:r>
              <a:rPr lang="zh-CN" altLang="en-US" sz="2000" b="1" dirty="0">
                <a:latin typeface="微软雅黑" panose="020B0503020204020204" pitchFamily="34" charset="-122"/>
                <a:ea typeface="微软雅黑" panose="020B0503020204020204" pitchFamily="34" charset="-122"/>
              </a:rPr>
              <a:t>系统调用：</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fork</a:t>
            </a:r>
            <a:r>
              <a:rPr lang="zh-CN" altLang="en-US" sz="2000" b="1" dirty="0">
                <a:latin typeface="微软雅黑" panose="020B0503020204020204" pitchFamily="34" charset="-122"/>
                <a:ea typeface="微软雅黑" panose="020B0503020204020204" pitchFamily="34" charset="-122"/>
              </a:rPr>
              <a:t> 之后执行，用新的代码替换原父进程的代码</a:t>
            </a:r>
            <a:r>
              <a:rPr lang="en-US" altLang="zh-CN" sz="20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ltLang="zh-CN" dirty="0"/>
              <a:t>2.2.1</a:t>
            </a:r>
            <a:r>
              <a:rPr lang="zh-CN" altLang="en-US" dirty="0"/>
              <a:t>、进程的创建</a:t>
            </a:r>
          </a:p>
        </p:txBody>
      </p:sp>
      <p:sp>
        <p:nvSpPr>
          <p:cNvPr id="37890" name="Rectangle 2"/>
          <p:cNvSpPr>
            <a:spLocks noGrp="1" noChangeArrowheads="1"/>
          </p:cNvSpPr>
          <p:nvPr>
            <p:ph idx="1"/>
          </p:nvPr>
        </p:nvSpPr>
        <p:spPr>
          <a:xfrm>
            <a:off x="838200" y="1331192"/>
            <a:ext cx="10515600" cy="4505181"/>
          </a:xfrm>
        </p:spPr>
        <p:txBody>
          <a:bodyPr/>
          <a:lstStyle/>
          <a:p>
            <a:r>
              <a:rPr lang="en-US" altLang="zh-CN" dirty="0"/>
              <a:t>Windows</a:t>
            </a:r>
            <a:r>
              <a:rPr lang="zh-CN" altLang="en-US" dirty="0"/>
              <a:t>： </a:t>
            </a:r>
            <a:r>
              <a:rPr lang="en-US" altLang="zh-CN" dirty="0" err="1"/>
              <a:t>CreateProcess</a:t>
            </a:r>
            <a:endParaRPr lang="en-US" altLang="zh-CN" dirty="0"/>
          </a:p>
        </p:txBody>
      </p:sp>
      <p:sp>
        <p:nvSpPr>
          <p:cNvPr id="7" name="矩形 6"/>
          <p:cNvSpPr/>
          <p:nvPr/>
        </p:nvSpPr>
        <p:spPr>
          <a:xfrm>
            <a:off x="992292" y="2032400"/>
            <a:ext cx="4599348" cy="4247317"/>
          </a:xfrm>
          <a:prstGeom prst="rect">
            <a:avLst/>
          </a:prstGeom>
        </p:spPr>
        <p:txBody>
          <a:bodyPr wrap="square">
            <a:spAutoFit/>
          </a:bodyPr>
          <a:lstStyle/>
          <a:p>
            <a:pPr lvl="1"/>
            <a:r>
              <a:rPr lang="en-US" altLang="zh-CN" dirty="0"/>
              <a:t>BOOL WINAPI </a:t>
            </a:r>
            <a:r>
              <a:rPr lang="en-US" altLang="zh-CN" dirty="0" err="1"/>
              <a:t>CreateProcess</a:t>
            </a:r>
            <a:r>
              <a:rPr lang="en-US" altLang="zh-CN" dirty="0"/>
              <a:t>(</a:t>
            </a:r>
          </a:p>
          <a:p>
            <a:pPr lvl="1"/>
            <a:r>
              <a:rPr lang="en-US" altLang="zh-CN" dirty="0"/>
              <a:t>  LPCTSTR </a:t>
            </a:r>
            <a:r>
              <a:rPr lang="en-US" altLang="zh-CN" dirty="0" err="1"/>
              <a:t>lpApplicationName</a:t>
            </a:r>
            <a:r>
              <a:rPr lang="en-US" altLang="zh-CN" dirty="0"/>
              <a:t>,</a:t>
            </a:r>
          </a:p>
          <a:p>
            <a:pPr lvl="1"/>
            <a:r>
              <a:rPr lang="en-US" altLang="zh-CN" dirty="0"/>
              <a:t>  LPTSTR </a:t>
            </a:r>
            <a:r>
              <a:rPr lang="en-US" altLang="zh-CN" dirty="0" err="1"/>
              <a:t>lpCommandLine</a:t>
            </a:r>
            <a:r>
              <a:rPr lang="en-US" altLang="zh-CN" dirty="0"/>
              <a:t>,</a:t>
            </a:r>
          </a:p>
          <a:p>
            <a:pPr lvl="1"/>
            <a:r>
              <a:rPr lang="en-US" altLang="zh-CN" dirty="0"/>
              <a:t>  LPSECURITY_ATTRIBUTES </a:t>
            </a:r>
            <a:r>
              <a:rPr lang="en-US" altLang="zh-CN" dirty="0" err="1"/>
              <a:t>lpProcessAttributes</a:t>
            </a:r>
            <a:r>
              <a:rPr lang="en-US" altLang="zh-CN" dirty="0"/>
              <a:t>,</a:t>
            </a:r>
          </a:p>
          <a:p>
            <a:pPr lvl="1"/>
            <a:r>
              <a:rPr lang="en-US" altLang="zh-CN" dirty="0"/>
              <a:t>  LPSECURITY_ATTRIBUTES </a:t>
            </a:r>
            <a:r>
              <a:rPr lang="en-US" altLang="zh-CN" dirty="0" err="1"/>
              <a:t>lpThreadAttributes</a:t>
            </a:r>
            <a:r>
              <a:rPr lang="en-US" altLang="zh-CN" dirty="0"/>
              <a:t>,</a:t>
            </a:r>
          </a:p>
          <a:p>
            <a:pPr lvl="1"/>
            <a:r>
              <a:rPr lang="en-US" altLang="zh-CN" dirty="0"/>
              <a:t>  BOOL </a:t>
            </a:r>
            <a:r>
              <a:rPr lang="en-US" altLang="zh-CN" dirty="0" err="1"/>
              <a:t>bInheritHandles</a:t>
            </a:r>
            <a:r>
              <a:rPr lang="en-US" altLang="zh-CN" dirty="0"/>
              <a:t>,</a:t>
            </a:r>
          </a:p>
          <a:p>
            <a:pPr lvl="1"/>
            <a:r>
              <a:rPr lang="en-US" altLang="zh-CN" dirty="0"/>
              <a:t>  DWORD </a:t>
            </a:r>
            <a:r>
              <a:rPr lang="en-US" altLang="zh-CN" dirty="0" err="1"/>
              <a:t>dwCreationFlags</a:t>
            </a:r>
            <a:r>
              <a:rPr lang="en-US" altLang="zh-CN" dirty="0"/>
              <a:t>,</a:t>
            </a:r>
          </a:p>
          <a:p>
            <a:pPr lvl="1"/>
            <a:r>
              <a:rPr lang="en-US" altLang="zh-CN" dirty="0"/>
              <a:t>  LPVOID </a:t>
            </a:r>
            <a:r>
              <a:rPr lang="en-US" altLang="zh-CN" dirty="0" err="1"/>
              <a:t>lpEnvironment</a:t>
            </a:r>
            <a:r>
              <a:rPr lang="en-US" altLang="zh-CN" dirty="0"/>
              <a:t>,</a:t>
            </a:r>
          </a:p>
          <a:p>
            <a:pPr lvl="1"/>
            <a:r>
              <a:rPr lang="en-US" altLang="zh-CN" dirty="0"/>
              <a:t>  LPCTSTR </a:t>
            </a:r>
            <a:r>
              <a:rPr lang="en-US" altLang="zh-CN" dirty="0" err="1"/>
              <a:t>lpCurrentDirectory</a:t>
            </a:r>
            <a:r>
              <a:rPr lang="en-US" altLang="zh-CN" dirty="0"/>
              <a:t>,</a:t>
            </a:r>
          </a:p>
          <a:p>
            <a:pPr lvl="1"/>
            <a:r>
              <a:rPr lang="en-US" altLang="zh-CN" dirty="0"/>
              <a:t>  LPSTARTUPINFO </a:t>
            </a:r>
            <a:r>
              <a:rPr lang="en-US" altLang="zh-CN" dirty="0" err="1"/>
              <a:t>lpStartupInfo</a:t>
            </a:r>
            <a:r>
              <a:rPr lang="en-US" altLang="zh-CN" dirty="0"/>
              <a:t>,</a:t>
            </a:r>
          </a:p>
          <a:p>
            <a:pPr lvl="1"/>
            <a:r>
              <a:rPr lang="en-US" altLang="zh-CN" dirty="0"/>
              <a:t>  LPPROCESS_INFORMATION </a:t>
            </a:r>
            <a:r>
              <a:rPr lang="en-US" altLang="zh-CN" dirty="0" err="1"/>
              <a:t>lpProcessInformation</a:t>
            </a:r>
            <a:endParaRPr lang="en-US" altLang="zh-CN" dirty="0"/>
          </a:p>
          <a:p>
            <a:r>
              <a:rPr lang="en-US" altLang="zh-CN" dirty="0"/>
              <a:t>);</a:t>
            </a:r>
            <a:endParaRPr lang="zh-CN" alt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21627"/>
            <a:ext cx="4738795" cy="547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87700" y="1638241"/>
            <a:ext cx="8587963" cy="4932038"/>
            <a:chOff x="2468454" y="981075"/>
            <a:chExt cx="7731235" cy="5065713"/>
          </a:xfrm>
        </p:grpSpPr>
        <p:sp>
          <p:nvSpPr>
            <p:cNvPr id="337922" name="Text Box 2"/>
            <p:cNvSpPr txBox="1">
              <a:spLocks noChangeArrowheads="1"/>
            </p:cNvSpPr>
            <p:nvPr/>
          </p:nvSpPr>
          <p:spPr bwMode="auto">
            <a:xfrm>
              <a:off x="2468454" y="1390111"/>
              <a:ext cx="554146" cy="3506279"/>
            </a:xfrm>
            <a:prstGeom prst="rect">
              <a:avLst/>
            </a:prstGeom>
            <a:noFill/>
            <a:ln w="57150" algn="ctr">
              <a:noFill/>
              <a:miter lim="800000"/>
            </a:ln>
            <a:effectLst/>
          </p:spPr>
          <p:txBody>
            <a:bodyPr vert="eaVert" wrap="none">
              <a:spAutoFit/>
            </a:bodyPr>
            <a:lstStyle/>
            <a:p>
              <a:pPr marL="342900" indent="-342900" algn="ctr">
                <a:spcBef>
                  <a:spcPct val="20000"/>
                </a:spcBef>
                <a:buClr>
                  <a:schemeClr val="hlink"/>
                </a:buClr>
                <a:buSzPct val="60000"/>
                <a:defRPr/>
              </a:pPr>
              <a:r>
                <a:rPr lang="zh-CN" altLang="en-US" sz="2800" dirty="0">
                  <a:solidFill>
                    <a:schemeClr val="tx2"/>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引起进程终止 的事件</a:t>
              </a:r>
            </a:p>
          </p:txBody>
        </p:sp>
        <p:sp>
          <p:nvSpPr>
            <p:cNvPr id="337923" name="AutoShape 3"/>
            <p:cNvSpPr/>
            <p:nvPr/>
          </p:nvSpPr>
          <p:spPr bwMode="auto">
            <a:xfrm>
              <a:off x="3143250" y="981075"/>
              <a:ext cx="152400" cy="4249738"/>
            </a:xfrm>
            <a:prstGeom prst="leftBrace">
              <a:avLst>
                <a:gd name="adj1" fmla="val 232378"/>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24" name="Text Box 4"/>
            <p:cNvSpPr txBox="1">
              <a:spLocks noChangeArrowheads="1"/>
            </p:cNvSpPr>
            <p:nvPr/>
          </p:nvSpPr>
          <p:spPr bwMode="auto">
            <a:xfrm>
              <a:off x="3503615" y="981075"/>
              <a:ext cx="6696074" cy="47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buClr>
                  <a:schemeClr val="hlink"/>
                </a:buClr>
                <a:buSzPct val="60000"/>
                <a:buFont typeface="Monotype Sorts" charset="2"/>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正常结束 </a:t>
              </a:r>
              <a:r>
                <a:rPr kumimoji="1" lang="en-US" altLang="zh-CN" sz="240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UNIX: exit   Windows: ExitProcess</a:t>
              </a:r>
              <a:r>
                <a:rPr lang="zh-CN" altLang="en-US" sz="240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37925" name="Text Box 5"/>
            <p:cNvSpPr txBox="1">
              <a:spLocks noChangeArrowheads="1"/>
            </p:cNvSpPr>
            <p:nvPr/>
          </p:nvSpPr>
          <p:spPr bwMode="auto">
            <a:xfrm>
              <a:off x="3814227" y="2420938"/>
              <a:ext cx="1356793" cy="47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异常结束</a:t>
              </a:r>
              <a:r>
                <a:rPr lang="zh-CN" altLang="en-US" sz="240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37926" name="Text Box 6"/>
            <p:cNvSpPr txBox="1">
              <a:spLocks noChangeArrowheads="1"/>
            </p:cNvSpPr>
            <p:nvPr/>
          </p:nvSpPr>
          <p:spPr bwMode="auto">
            <a:xfrm>
              <a:off x="3438804" y="4732338"/>
              <a:ext cx="1960004" cy="47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 外界干预 </a:t>
              </a:r>
              <a:r>
                <a:rPr kumimoji="1" lang="en-US" altLang="zh-CN" sz="240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Kill</a:t>
              </a:r>
              <a:r>
                <a:rPr lang="zh-CN" altLang="en-US" sz="240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37927" name="AutoShape 7"/>
            <p:cNvSpPr/>
            <p:nvPr/>
          </p:nvSpPr>
          <p:spPr bwMode="auto">
            <a:xfrm>
              <a:off x="5375276" y="1628775"/>
              <a:ext cx="144463" cy="2305050"/>
            </a:xfrm>
            <a:prstGeom prst="leftBrace">
              <a:avLst>
                <a:gd name="adj1" fmla="val 132967"/>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28" name="AutoShape 8"/>
            <p:cNvSpPr/>
            <p:nvPr/>
          </p:nvSpPr>
          <p:spPr bwMode="auto">
            <a:xfrm>
              <a:off x="5664200" y="4173538"/>
              <a:ext cx="71438" cy="1873250"/>
            </a:xfrm>
            <a:prstGeom prst="leftBrace">
              <a:avLst>
                <a:gd name="adj1" fmla="val 218517"/>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29" name="Text Box 9"/>
            <p:cNvSpPr txBox="1">
              <a:spLocks noChangeArrowheads="1"/>
            </p:cNvSpPr>
            <p:nvPr/>
          </p:nvSpPr>
          <p:spPr bwMode="auto">
            <a:xfrm>
              <a:off x="5533648" y="1455253"/>
              <a:ext cx="3768193" cy="317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①越界错误。②保护错。</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③非法指令。④特权指令错。</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⑤运行超时。⑥等待超时</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⑦算术运算错。⑧</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故障。</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37930" name="Text Box 10"/>
            <p:cNvSpPr txBox="1">
              <a:spLocks noChangeArrowheads="1"/>
            </p:cNvSpPr>
            <p:nvPr/>
          </p:nvSpPr>
          <p:spPr bwMode="auto">
            <a:xfrm>
              <a:off x="5815281" y="4128660"/>
              <a:ext cx="3522663" cy="188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①操作员或</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os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干预。</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②被父进程终止</a:t>
              </a:r>
            </a:p>
            <a:p>
              <a:pPr eaLnBrk="1" hangingPunct="1">
                <a:lnSpc>
                  <a:spcPct val="150000"/>
                </a:lnSpc>
                <a:buClr>
                  <a:schemeClr val="hlink"/>
                </a:buClr>
                <a:buSzPct val="60000"/>
                <a:buFont typeface="Monotype Sorts" charset="2"/>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③父进程终止</a:t>
              </a:r>
            </a:p>
          </p:txBody>
        </p:sp>
      </p:grpSp>
      <p:sp>
        <p:nvSpPr>
          <p:cNvPr id="39947" name="Rectangle 11"/>
          <p:cNvSpPr>
            <a:spLocks noGrp="1" noChangeArrowheads="1"/>
          </p:cNvSpPr>
          <p:nvPr>
            <p:ph type="title"/>
          </p:nvPr>
        </p:nvSpPr>
        <p:spPr/>
        <p:txBody>
          <a:bodyPr>
            <a:normAutofit/>
          </a:bodyPr>
          <a:lstStyle/>
          <a:p>
            <a:r>
              <a:rPr lang="en-US" altLang="zh-CN" dirty="0"/>
              <a:t>2.2.2</a:t>
            </a:r>
            <a:r>
              <a:rPr lang="zh-CN" altLang="en-US" dirty="0"/>
              <a:t>、进程的终止</a:t>
            </a:r>
          </a:p>
        </p:txBody>
      </p:sp>
      <p:sp>
        <p:nvSpPr>
          <p:cNvPr id="5" name="内容占位符 4"/>
          <p:cNvSpPr>
            <a:spLocks noGrp="1"/>
          </p:cNvSpPr>
          <p:nvPr>
            <p:ph idx="1"/>
          </p:nvPr>
        </p:nvSpPr>
        <p:spPr>
          <a:xfrm>
            <a:off x="716337" y="1178154"/>
            <a:ext cx="10515600" cy="4505181"/>
          </a:xfrm>
        </p:spPr>
        <p:txBody>
          <a:bodyPr/>
          <a:lstStyle/>
          <a:p>
            <a:r>
              <a:rPr lang="zh-CN" altLang="en-US" dirty="0"/>
              <a:t>进程的终止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zh-CN" dirty="0"/>
              <a:t>2.2.2</a:t>
            </a:r>
            <a:r>
              <a:rPr lang="zh-CN" altLang="en-US" dirty="0"/>
              <a:t>、进程的终止</a:t>
            </a:r>
          </a:p>
        </p:txBody>
      </p:sp>
      <p:sp>
        <p:nvSpPr>
          <p:cNvPr id="338947" name="Rectangle 3"/>
          <p:cNvSpPr>
            <a:spLocks noGrp="1" noChangeArrowheads="1"/>
          </p:cNvSpPr>
          <p:nvPr>
            <p:ph idx="1"/>
          </p:nvPr>
        </p:nvSpPr>
        <p:spPr/>
        <p:txBody>
          <a:bodyPr/>
          <a:lstStyle/>
          <a:p>
            <a:r>
              <a:rPr lang="zh-CN" altLang="en-US" dirty="0"/>
              <a:t>进程的终止过程</a:t>
            </a:r>
          </a:p>
          <a:p>
            <a:pPr lvl="1"/>
            <a:r>
              <a:rPr lang="zh-CN" altLang="en-US" dirty="0"/>
              <a:t>从</a:t>
            </a:r>
            <a:r>
              <a:rPr lang="en-US" altLang="zh-CN" dirty="0"/>
              <a:t>PCB</a:t>
            </a:r>
            <a:r>
              <a:rPr lang="zh-CN" altLang="en-US" dirty="0"/>
              <a:t>集合中检索出该进程的</a:t>
            </a:r>
            <a:r>
              <a:rPr lang="en-US" altLang="zh-CN" dirty="0"/>
              <a:t>PCB</a:t>
            </a:r>
            <a:r>
              <a:rPr lang="zh-CN" altLang="en-US" dirty="0"/>
              <a:t>，从中读出该进程的状态。</a:t>
            </a:r>
          </a:p>
          <a:p>
            <a:pPr lvl="1"/>
            <a:r>
              <a:rPr lang="zh-CN" altLang="en-US" dirty="0"/>
              <a:t>若处于执行状态，终止该进程的执行，并置调度标志为真，重新调度。</a:t>
            </a:r>
          </a:p>
          <a:p>
            <a:pPr lvl="1"/>
            <a:r>
              <a:rPr lang="zh-CN" altLang="en-US" dirty="0"/>
              <a:t>若有子孙进程，将所有子孙进程终止。</a:t>
            </a:r>
          </a:p>
          <a:p>
            <a:pPr lvl="1"/>
            <a:r>
              <a:rPr lang="zh-CN" altLang="en-US" dirty="0"/>
              <a:t>将进程全部资源归还其父进程或系统：释放内外存空间、关闭所有打开文件、释放当前目录、释放共享内存段和各种锁定</a:t>
            </a:r>
            <a:r>
              <a:rPr lang="en-US" altLang="zh-CN" dirty="0"/>
              <a:t>lock</a:t>
            </a:r>
            <a:r>
              <a:rPr lang="zh-CN" altLang="en-US" dirty="0"/>
              <a:t>。</a:t>
            </a:r>
          </a:p>
          <a:p>
            <a:pPr lvl="1"/>
            <a:r>
              <a:rPr lang="zh-CN" altLang="en-US" dirty="0"/>
              <a:t>将其</a:t>
            </a:r>
            <a:r>
              <a:rPr lang="en-US" altLang="zh-CN" dirty="0"/>
              <a:t>PCB</a:t>
            </a:r>
            <a:r>
              <a:rPr lang="zh-CN" altLang="en-US" dirty="0"/>
              <a:t>从所在队列（或链表）中移出。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fill="hold">
                                          <p:stCondLst>
                                            <p:cond delay="0"/>
                                          </p:stCondLst>
                                        </p:cTn>
                                        <p:tgtEl>
                                          <p:spTgt spid="338946"/>
                                        </p:tgtEl>
                                        <p:attrNameLst>
                                          <p:attrName>style.visibility</p:attrName>
                                        </p:attrNameLst>
                                      </p:cBhvr>
                                      <p:to>
                                        <p:strVal val="visible"/>
                                      </p:to>
                                    </p:set>
                                    <p:anim calcmode="lin" valueType="num">
                                      <p:cBhvr>
                                        <p:cTn id="7" dur="1000" fill="hold"/>
                                        <p:tgtEl>
                                          <p:spTgt spid="338946"/>
                                        </p:tgtEl>
                                        <p:attrNameLst>
                                          <p:attrName>ppt_x</p:attrName>
                                        </p:attrNameLst>
                                      </p:cBhvr>
                                      <p:tavLst>
                                        <p:tav tm="0">
                                          <p:val>
                                            <p:strVal val="#ppt_x-.2"/>
                                          </p:val>
                                        </p:tav>
                                        <p:tav tm="100000">
                                          <p:val>
                                            <p:strVal val="#ppt_x"/>
                                          </p:val>
                                        </p:tav>
                                      </p:tavLst>
                                    </p:anim>
                                    <p:anim calcmode="lin" valueType="num">
                                      <p:cBhvr>
                                        <p:cTn id="8" dur="1000" fill="hold"/>
                                        <p:tgtEl>
                                          <p:spTgt spid="3389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894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fill="hold">
                                          <p:stCondLst>
                                            <p:cond delay="0"/>
                                          </p:stCondLst>
                                        </p:cTn>
                                        <p:tgtEl>
                                          <p:spTgt spid="338947">
                                            <p:txEl>
                                              <p:pRg st="0" end="0"/>
                                            </p:txEl>
                                          </p:spTgt>
                                        </p:tgtEl>
                                        <p:attrNameLst>
                                          <p:attrName>style.visibility</p:attrName>
                                        </p:attrNameLst>
                                      </p:cBhvr>
                                      <p:to>
                                        <p:strVal val="visible"/>
                                      </p:to>
                                    </p:set>
                                    <p:animEffect transition="in" filter="fade">
                                      <p:cBhvr>
                                        <p:cTn id="14" dur="500"/>
                                        <p:tgtEl>
                                          <p:spTgt spid="338947">
                                            <p:txEl>
                                              <p:pRg st="0" end="0"/>
                                            </p:txEl>
                                          </p:spTgt>
                                        </p:tgtEl>
                                      </p:cBhvr>
                                    </p:animEffect>
                                    <p:anim calcmode="lin" valueType="num">
                                      <p:cBhvr>
                                        <p:cTn id="15" dur="500" fill="hold"/>
                                        <p:tgtEl>
                                          <p:spTgt spid="33894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38947">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fill="hold">
                                          <p:stCondLst>
                                            <p:cond delay="0"/>
                                          </p:stCondLst>
                                        </p:cTn>
                                        <p:tgtEl>
                                          <p:spTgt spid="338947">
                                            <p:txEl>
                                              <p:pRg st="1" end="1"/>
                                            </p:txEl>
                                          </p:spTgt>
                                        </p:tgtEl>
                                        <p:attrNameLst>
                                          <p:attrName>style.visibility</p:attrName>
                                        </p:attrNameLst>
                                      </p:cBhvr>
                                      <p:to>
                                        <p:strVal val="visible"/>
                                      </p:to>
                                    </p:set>
                                    <p:animEffect transition="in" filter="fade">
                                      <p:cBhvr>
                                        <p:cTn id="19" dur="500"/>
                                        <p:tgtEl>
                                          <p:spTgt spid="338947">
                                            <p:txEl>
                                              <p:pRg st="1" end="1"/>
                                            </p:txEl>
                                          </p:spTgt>
                                        </p:tgtEl>
                                      </p:cBhvr>
                                    </p:animEffect>
                                    <p:anim calcmode="lin" valueType="num">
                                      <p:cBhvr>
                                        <p:cTn id="20"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38947">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fill="hold">
                                          <p:stCondLst>
                                            <p:cond delay="0"/>
                                          </p:stCondLst>
                                        </p:cTn>
                                        <p:tgtEl>
                                          <p:spTgt spid="338947">
                                            <p:txEl>
                                              <p:pRg st="2" end="2"/>
                                            </p:txEl>
                                          </p:spTgt>
                                        </p:tgtEl>
                                        <p:attrNameLst>
                                          <p:attrName>style.visibility</p:attrName>
                                        </p:attrNameLst>
                                      </p:cBhvr>
                                      <p:to>
                                        <p:strVal val="visible"/>
                                      </p:to>
                                    </p:set>
                                    <p:animEffect transition="in" filter="fade">
                                      <p:cBhvr>
                                        <p:cTn id="24" dur="500"/>
                                        <p:tgtEl>
                                          <p:spTgt spid="338947">
                                            <p:txEl>
                                              <p:pRg st="2" end="2"/>
                                            </p:txEl>
                                          </p:spTgt>
                                        </p:tgtEl>
                                      </p:cBhvr>
                                    </p:animEffect>
                                    <p:anim calcmode="lin" valueType="num">
                                      <p:cBhvr>
                                        <p:cTn id="25"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38947">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fill="hold">
                                          <p:stCondLst>
                                            <p:cond delay="0"/>
                                          </p:stCondLst>
                                        </p:cTn>
                                        <p:tgtEl>
                                          <p:spTgt spid="338947">
                                            <p:txEl>
                                              <p:pRg st="3" end="3"/>
                                            </p:txEl>
                                          </p:spTgt>
                                        </p:tgtEl>
                                        <p:attrNameLst>
                                          <p:attrName>style.visibility</p:attrName>
                                        </p:attrNameLst>
                                      </p:cBhvr>
                                      <p:to>
                                        <p:strVal val="visible"/>
                                      </p:to>
                                    </p:set>
                                    <p:animEffect transition="in" filter="fade">
                                      <p:cBhvr>
                                        <p:cTn id="29" dur="500"/>
                                        <p:tgtEl>
                                          <p:spTgt spid="338947">
                                            <p:txEl>
                                              <p:pRg st="3" end="3"/>
                                            </p:txEl>
                                          </p:spTgt>
                                        </p:tgtEl>
                                      </p:cBhvr>
                                    </p:animEffect>
                                    <p:anim calcmode="lin" valueType="num">
                                      <p:cBhvr>
                                        <p:cTn id="30"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38947">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fill="hold">
                                          <p:stCondLst>
                                            <p:cond delay="0"/>
                                          </p:stCondLst>
                                        </p:cTn>
                                        <p:tgtEl>
                                          <p:spTgt spid="338947">
                                            <p:txEl>
                                              <p:pRg st="4" end="4"/>
                                            </p:txEl>
                                          </p:spTgt>
                                        </p:tgtEl>
                                        <p:attrNameLst>
                                          <p:attrName>style.visibility</p:attrName>
                                        </p:attrNameLst>
                                      </p:cBhvr>
                                      <p:to>
                                        <p:strVal val="visible"/>
                                      </p:to>
                                    </p:set>
                                    <p:animEffect transition="in" filter="fade">
                                      <p:cBhvr>
                                        <p:cTn id="34" dur="500"/>
                                        <p:tgtEl>
                                          <p:spTgt spid="338947">
                                            <p:txEl>
                                              <p:pRg st="4" end="4"/>
                                            </p:txEl>
                                          </p:spTgt>
                                        </p:tgtEl>
                                      </p:cBhvr>
                                    </p:animEffect>
                                    <p:anim calcmode="lin" valueType="num">
                                      <p:cBhvr>
                                        <p:cTn id="35"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38947">
                                            <p:txEl>
                                              <p:pRg st="4" end="4"/>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fill="hold">
                                          <p:stCondLst>
                                            <p:cond delay="0"/>
                                          </p:stCondLst>
                                        </p:cTn>
                                        <p:tgtEl>
                                          <p:spTgt spid="338947">
                                            <p:txEl>
                                              <p:pRg st="5" end="5"/>
                                            </p:txEl>
                                          </p:spTgt>
                                        </p:tgtEl>
                                        <p:attrNameLst>
                                          <p:attrName>style.visibility</p:attrName>
                                        </p:attrNameLst>
                                      </p:cBhvr>
                                      <p:to>
                                        <p:strVal val="visible"/>
                                      </p:to>
                                    </p:set>
                                    <p:animEffect transition="in" filter="fade">
                                      <p:cBhvr>
                                        <p:cTn id="39" dur="500"/>
                                        <p:tgtEl>
                                          <p:spTgt spid="338947">
                                            <p:txEl>
                                              <p:pRg st="5" end="5"/>
                                            </p:txEl>
                                          </p:spTgt>
                                        </p:tgtEl>
                                      </p:cBhvr>
                                    </p:animEffect>
                                    <p:anim calcmode="lin" valueType="num">
                                      <p:cBhvr>
                                        <p:cTn id="40"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p:cTn id="41" dur="500" fill="hold"/>
                                        <p:tgtEl>
                                          <p:spTgt spid="338947">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P spid="3389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2135188" y="981076"/>
            <a:ext cx="799465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90000"/>
              </a:lnSpc>
            </a:pPr>
            <a:endParaRPr lang="en-US" altLang="zh-CN" sz="2000" dirty="0"/>
          </a:p>
        </p:txBody>
      </p:sp>
      <p:sp>
        <p:nvSpPr>
          <p:cNvPr id="41987" name="Rectangle 4"/>
          <p:cNvSpPr>
            <a:spLocks noGrp="1" noChangeArrowheads="1"/>
          </p:cNvSpPr>
          <p:nvPr>
            <p:ph type="title"/>
          </p:nvPr>
        </p:nvSpPr>
        <p:spPr/>
        <p:txBody>
          <a:bodyPr/>
          <a:lstStyle/>
          <a:p>
            <a:r>
              <a:rPr lang="en-US" altLang="zh-CN" dirty="0"/>
              <a:t>2.2.2</a:t>
            </a:r>
            <a:r>
              <a:rPr lang="zh-CN" altLang="en-US" dirty="0"/>
              <a:t>、进程的终止</a:t>
            </a:r>
          </a:p>
        </p:txBody>
      </p:sp>
      <p:sp>
        <p:nvSpPr>
          <p:cNvPr id="5" name="内容占位符 4"/>
          <p:cNvSpPr>
            <a:spLocks noGrp="1"/>
          </p:cNvSpPr>
          <p:nvPr>
            <p:ph idx="1"/>
          </p:nvPr>
        </p:nvSpPr>
        <p:spPr>
          <a:xfrm>
            <a:off x="838200" y="1143002"/>
            <a:ext cx="10515600" cy="5195887"/>
          </a:xfrm>
        </p:spPr>
        <p:txBody>
          <a:bodyPr>
            <a:normAutofit fontScale="92500" lnSpcReduction="20000"/>
          </a:bodyPr>
          <a:lstStyle/>
          <a:p>
            <a:r>
              <a:rPr lang="zh-CN" altLang="zh-CN" dirty="0"/>
              <a:t>unix</a:t>
            </a:r>
            <a:r>
              <a:rPr lang="zh-CN" altLang="en-US" dirty="0"/>
              <a:t>进程终止过程</a:t>
            </a:r>
          </a:p>
          <a:p>
            <a:pPr lvl="1"/>
            <a:r>
              <a:rPr lang="zh-CN" altLang="en-US" sz="2600" dirty="0"/>
              <a:t>进程执行完最后一条语句，请求操作系统删除进程</a:t>
            </a:r>
            <a:r>
              <a:rPr lang="en-US" altLang="zh-CN" sz="2600" dirty="0"/>
              <a:t>(</a:t>
            </a:r>
            <a:r>
              <a:rPr lang="zh-CN" altLang="en-US" sz="2600" dirty="0"/>
              <a:t>通过执行</a:t>
            </a:r>
            <a:r>
              <a:rPr lang="en-US" altLang="zh-CN" sz="2600" dirty="0"/>
              <a:t>exit</a:t>
            </a:r>
            <a:r>
              <a:rPr lang="zh-CN" altLang="en-US" sz="2600" dirty="0"/>
              <a:t>系统调用)。</a:t>
            </a:r>
          </a:p>
          <a:p>
            <a:pPr lvl="2"/>
            <a:r>
              <a:rPr lang="zh-CN" altLang="en-US" sz="2200" dirty="0"/>
              <a:t>将子进程运行数据传递给父进程</a:t>
            </a:r>
            <a:r>
              <a:rPr lang="en-US" altLang="zh-CN" sz="2200" dirty="0"/>
              <a:t>（</a:t>
            </a:r>
            <a:r>
              <a:rPr lang="zh-CN" altLang="en-US" sz="2200" dirty="0"/>
              <a:t>通过</a:t>
            </a:r>
            <a:r>
              <a:rPr lang="en-US" altLang="zh-CN" sz="2200" dirty="0"/>
              <a:t> wait</a:t>
            </a:r>
            <a:r>
              <a:rPr lang="zh-CN" altLang="en-US" sz="2200" dirty="0"/>
              <a:t>系统调用)</a:t>
            </a:r>
            <a:r>
              <a:rPr lang="en-US" altLang="zh-CN" sz="2200" dirty="0"/>
              <a:t>。</a:t>
            </a:r>
          </a:p>
          <a:p>
            <a:pPr lvl="2"/>
            <a:r>
              <a:rPr lang="zh-CN" altLang="en-US" sz="2200" dirty="0"/>
              <a:t>回收的系统资源由操作系统再另行分配</a:t>
            </a:r>
            <a:endParaRPr lang="en-US" altLang="zh-CN" sz="2200" dirty="0"/>
          </a:p>
          <a:p>
            <a:pPr lvl="1"/>
            <a:r>
              <a:rPr lang="zh-CN" altLang="en-US" sz="2600" dirty="0"/>
              <a:t>父进程也可以终止子进程的执行（通过</a:t>
            </a:r>
            <a:r>
              <a:rPr lang="en-US" altLang="zh-CN" sz="2600" dirty="0"/>
              <a:t>abort</a:t>
            </a:r>
            <a:r>
              <a:rPr lang="zh-CN" altLang="en-US" sz="2600" dirty="0"/>
              <a:t>系统调用)。原因：</a:t>
            </a:r>
          </a:p>
          <a:p>
            <a:pPr lvl="2"/>
            <a:r>
              <a:rPr lang="zh-CN" altLang="en-US" sz="2200" dirty="0"/>
              <a:t>子进程超额使用资源</a:t>
            </a:r>
            <a:r>
              <a:rPr lang="en-US" altLang="zh-CN" sz="2200" dirty="0"/>
              <a:t>.</a:t>
            </a:r>
          </a:p>
          <a:p>
            <a:pPr lvl="2"/>
            <a:r>
              <a:rPr lang="zh-CN" altLang="en-US" sz="2200" dirty="0"/>
              <a:t>分配给子进程执行的任务不再需要执行</a:t>
            </a:r>
            <a:r>
              <a:rPr lang="en-US" altLang="zh-CN" sz="2200" dirty="0"/>
              <a:t>.</a:t>
            </a:r>
          </a:p>
          <a:p>
            <a:pPr lvl="2"/>
            <a:r>
              <a:rPr lang="zh-CN" altLang="en-US" sz="2200" dirty="0"/>
              <a:t>父进程退出。</a:t>
            </a:r>
          </a:p>
          <a:p>
            <a:pPr lvl="3"/>
            <a:r>
              <a:rPr lang="zh-CN" altLang="en-US" sz="1900" dirty="0"/>
              <a:t>如果父进程终止，操作系统不再允许子进程继续执行。</a:t>
            </a:r>
            <a:endParaRPr lang="en-US" altLang="zh-CN" sz="1900"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301189" y="1995688"/>
            <a:ext cx="4677109" cy="3857368"/>
            <a:chOff x="2298309" y="1196975"/>
            <a:chExt cx="4333305" cy="4453811"/>
          </a:xfrm>
        </p:grpSpPr>
        <p:sp>
          <p:nvSpPr>
            <p:cNvPr id="339970" name="Text Box 2"/>
            <p:cNvSpPr txBox="1">
              <a:spLocks noChangeArrowheads="1"/>
            </p:cNvSpPr>
            <p:nvPr/>
          </p:nvSpPr>
          <p:spPr bwMode="auto">
            <a:xfrm>
              <a:off x="2298309" y="1285265"/>
              <a:ext cx="570305" cy="4252551"/>
            </a:xfrm>
            <a:prstGeom prst="rect">
              <a:avLst/>
            </a:prstGeom>
            <a:noFill/>
            <a:ln w="57150" algn="ctr">
              <a:noFill/>
              <a:miter lim="800000"/>
            </a:ln>
            <a:effectLst/>
          </p:spPr>
          <p:txBody>
            <a:bodyPr vert="eaVert" wrap="none">
              <a:spAutoFit/>
            </a:bodyPr>
            <a:lstStyle/>
            <a:p>
              <a:pPr marL="342900" indent="-342900" algn="ctr">
                <a:spcBef>
                  <a:spcPct val="20000"/>
                </a:spcBef>
                <a:buClr>
                  <a:schemeClr val="hlink"/>
                </a:buClr>
                <a:buSzPct val="60000"/>
                <a:defRPr/>
              </a:pPr>
              <a:r>
                <a:rPr lang="zh-CN" altLang="en-US" sz="280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引起阻塞和唤醒的事件</a:t>
              </a:r>
            </a:p>
          </p:txBody>
        </p:sp>
        <p:sp>
          <p:nvSpPr>
            <p:cNvPr id="43011" name="AutoShape 3"/>
            <p:cNvSpPr/>
            <p:nvPr/>
          </p:nvSpPr>
          <p:spPr bwMode="auto">
            <a:xfrm>
              <a:off x="3648076" y="1373189"/>
              <a:ext cx="142875" cy="4105275"/>
            </a:xfrm>
            <a:prstGeom prst="leftBrace">
              <a:avLst>
                <a:gd name="adj1" fmla="val 239444"/>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b="0">
                <a:latin typeface="微软雅黑" panose="020B0503020204020204" pitchFamily="34" charset="-122"/>
                <a:ea typeface="微软雅黑" panose="020B0503020204020204" pitchFamily="34" charset="-122"/>
              </a:endParaRPr>
            </a:p>
          </p:txBody>
        </p:sp>
        <p:sp>
          <p:nvSpPr>
            <p:cNvPr id="339972" name="Text Box 4"/>
            <p:cNvSpPr txBox="1">
              <a:spLocks noChangeArrowheads="1"/>
            </p:cNvSpPr>
            <p:nvPr/>
          </p:nvSpPr>
          <p:spPr bwMode="auto">
            <a:xfrm>
              <a:off x="4376141" y="1196975"/>
              <a:ext cx="2176071" cy="60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b="0" dirty="0">
                  <a:latin typeface="微软雅黑" panose="020B0503020204020204" pitchFamily="34" charset="-122"/>
                  <a:ea typeface="微软雅黑" panose="020B0503020204020204" pitchFamily="34" charset="-122"/>
                </a:rPr>
                <a:t>请求系统服务</a:t>
              </a:r>
            </a:p>
          </p:txBody>
        </p:sp>
        <p:sp>
          <p:nvSpPr>
            <p:cNvPr id="339973" name="Text Box 5"/>
            <p:cNvSpPr txBox="1">
              <a:spLocks noChangeArrowheads="1"/>
            </p:cNvSpPr>
            <p:nvPr/>
          </p:nvSpPr>
          <p:spPr bwMode="auto">
            <a:xfrm>
              <a:off x="4320577" y="2389188"/>
              <a:ext cx="2176071" cy="60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b="0">
                  <a:latin typeface="微软雅黑" panose="020B0503020204020204" pitchFamily="34" charset="-122"/>
                  <a:ea typeface="微软雅黑" panose="020B0503020204020204" pitchFamily="34" charset="-122"/>
                </a:rPr>
                <a:t>启动某种操作</a:t>
              </a:r>
            </a:p>
          </p:txBody>
        </p:sp>
        <p:sp>
          <p:nvSpPr>
            <p:cNvPr id="339974" name="Text Box 6"/>
            <p:cNvSpPr txBox="1">
              <a:spLocks noChangeArrowheads="1"/>
            </p:cNvSpPr>
            <p:nvPr/>
          </p:nvSpPr>
          <p:spPr bwMode="auto">
            <a:xfrm>
              <a:off x="4388840" y="3724274"/>
              <a:ext cx="2176071" cy="60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b="0">
                  <a:latin typeface="微软雅黑" panose="020B0503020204020204" pitchFamily="34" charset="-122"/>
                  <a:ea typeface="微软雅黑" panose="020B0503020204020204" pitchFamily="34" charset="-122"/>
                </a:rPr>
                <a:t>新数据尚未到</a:t>
              </a:r>
            </a:p>
          </p:txBody>
        </p:sp>
        <p:sp>
          <p:nvSpPr>
            <p:cNvPr id="339975" name="Text Box 7"/>
            <p:cNvSpPr txBox="1">
              <a:spLocks noChangeArrowheads="1"/>
            </p:cNvSpPr>
            <p:nvPr/>
          </p:nvSpPr>
          <p:spPr bwMode="auto">
            <a:xfrm>
              <a:off x="4341185" y="5046663"/>
              <a:ext cx="2290429" cy="60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b="0">
                  <a:latin typeface="微软雅黑" panose="020B0503020204020204" pitchFamily="34" charset="-122"/>
                  <a:ea typeface="微软雅黑" panose="020B0503020204020204" pitchFamily="34" charset="-122"/>
                </a:rPr>
                <a:t>无新工作可做 </a:t>
              </a:r>
            </a:p>
          </p:txBody>
        </p:sp>
      </p:grpSp>
      <p:sp>
        <p:nvSpPr>
          <p:cNvPr id="43016" name="Rectangle 8"/>
          <p:cNvSpPr>
            <a:spLocks noGrp="1" noChangeArrowheads="1"/>
          </p:cNvSpPr>
          <p:nvPr>
            <p:ph type="title"/>
          </p:nvPr>
        </p:nvSpPr>
        <p:spPr/>
        <p:txBody>
          <a:bodyPr>
            <a:normAutofit/>
          </a:bodyPr>
          <a:lstStyle/>
          <a:p>
            <a:r>
              <a:rPr lang="en-US" altLang="zh-CN" dirty="0"/>
              <a:t>2.2.3</a:t>
            </a:r>
            <a:r>
              <a:rPr lang="zh-CN" altLang="en-US" dirty="0"/>
              <a:t>、进程的阻塞与唤醒</a:t>
            </a:r>
          </a:p>
        </p:txBody>
      </p:sp>
      <p:sp>
        <p:nvSpPr>
          <p:cNvPr id="5" name="内容占位符 4"/>
          <p:cNvSpPr>
            <a:spLocks noGrp="1"/>
          </p:cNvSpPr>
          <p:nvPr>
            <p:ph idx="1"/>
          </p:nvPr>
        </p:nvSpPr>
        <p:spPr/>
        <p:txBody>
          <a:bodyPr/>
          <a:lstStyle/>
          <a:p>
            <a:r>
              <a:rPr lang="zh-CN" altLang="en-US" dirty="0"/>
              <a:t>进程的阻塞与唤醒</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5698" name="Rectangle 2"/>
          <p:cNvSpPr>
            <a:spLocks noGrp="1" noChangeArrowheads="1"/>
          </p:cNvSpPr>
          <p:nvPr>
            <p:ph idx="1"/>
          </p:nvPr>
        </p:nvSpPr>
        <p:spPr>
          <a:xfrm>
            <a:off x="838199" y="3200400"/>
            <a:ext cx="10704095" cy="2976880"/>
          </a:xfrm>
        </p:spPr>
        <p:txBody>
          <a:bodyPr>
            <a:normAutofit fontScale="90000"/>
          </a:bodyPr>
          <a:lstStyle/>
          <a:p>
            <a:r>
              <a:rPr lang="zh-CN" altLang="en-US" dirty="0"/>
              <a:t>顺序执行的特征：</a:t>
            </a:r>
          </a:p>
          <a:p>
            <a:pPr lvl="1"/>
            <a:r>
              <a:rPr lang="zh-CN" altLang="en-US" dirty="0"/>
              <a:t>顺序性：按照程序结构所指定的次序（可能有分支或循环）。</a:t>
            </a:r>
          </a:p>
          <a:p>
            <a:pPr lvl="1"/>
            <a:r>
              <a:rPr lang="zh-CN" altLang="en-US" dirty="0"/>
              <a:t>封闭性：独占全部资源，执行过程中不受外界影响，</a:t>
            </a:r>
            <a:r>
              <a:rPr lang="zh-CN" altLang="en-US" b="1" dirty="0">
                <a:solidFill>
                  <a:srgbClr val="C00000"/>
                </a:solidFill>
              </a:rPr>
              <a:t>计算机的状态只由该程序的控制逻辑所决定</a:t>
            </a:r>
            <a:r>
              <a:rPr lang="zh-CN" altLang="en-US" dirty="0"/>
              <a:t>。</a:t>
            </a:r>
          </a:p>
          <a:p>
            <a:pPr lvl="1"/>
            <a:r>
              <a:rPr lang="zh-CN" altLang="en-US" dirty="0"/>
              <a:t>可再现性：程序运行结果与程序执行速度无关，只要初始状态相同，结果应相同。</a:t>
            </a:r>
          </a:p>
        </p:txBody>
      </p:sp>
      <p:sp>
        <p:nvSpPr>
          <p:cNvPr id="2" name="标题 1"/>
          <p:cNvSpPr>
            <a:spLocks noGrp="1"/>
          </p:cNvSpPr>
          <p:nvPr>
            <p:ph type="title"/>
          </p:nvPr>
        </p:nvSpPr>
        <p:spPr/>
        <p:txBody>
          <a:bodyPr/>
          <a:lstStyle/>
          <a:p>
            <a:r>
              <a:rPr lang="en-US" altLang="zh-CN" dirty="0"/>
              <a:t>2.1.1 </a:t>
            </a:r>
            <a:r>
              <a:rPr lang="zh-CN" altLang="en-US" dirty="0"/>
              <a:t>程序的顺序执行和并发执行</a:t>
            </a:r>
          </a:p>
        </p:txBody>
      </p:sp>
      <p:sp>
        <p:nvSpPr>
          <p:cNvPr id="925699" name="Text Box 3"/>
          <p:cNvSpPr txBox="1">
            <a:spLocks noChangeArrowheads="1"/>
          </p:cNvSpPr>
          <p:nvPr/>
        </p:nvSpPr>
        <p:spPr bwMode="auto">
          <a:xfrm>
            <a:off x="951122" y="1496743"/>
            <a:ext cx="10515600" cy="170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
              </a:spcBef>
            </a:pPr>
            <a:r>
              <a:rPr kumimoji="1" lang="zh-CN" altLang="en-US" sz="3200" dirty="0">
                <a:latin typeface="方正粗黑宋简体" panose="02000000000000000000" pitchFamily="2" charset="-122"/>
                <a:ea typeface="方正粗黑宋简体" panose="02000000000000000000" pitchFamily="2" charset="-122"/>
              </a:rPr>
              <a:t>顺序环境</a:t>
            </a:r>
            <a:r>
              <a:rPr kumimoji="1" lang="zh-CN" altLang="en-US" sz="3600" dirty="0">
                <a:latin typeface="方正粗黑宋简体" panose="02000000000000000000" pitchFamily="2" charset="-122"/>
                <a:ea typeface="方正粗黑宋简体" panose="02000000000000000000" pitchFamily="2" charset="-122"/>
              </a:rPr>
              <a:t>：</a:t>
            </a:r>
          </a:p>
          <a:p>
            <a:pPr>
              <a:lnSpc>
                <a:spcPct val="105000"/>
              </a:lnSpc>
              <a:spcBef>
                <a:spcPct val="5000"/>
              </a:spcBef>
            </a:pPr>
            <a:r>
              <a:rPr kumimoji="1" lang="zh-CN" altLang="en-US" sz="3200" dirty="0">
                <a:latin typeface="方正粗黑宋简体" panose="02000000000000000000" pitchFamily="2" charset="-122"/>
                <a:ea typeface="方正粗黑宋简体" panose="02000000000000000000" pitchFamily="2" charset="-122"/>
              </a:rPr>
              <a:t>  在计算机系统中只有一个程序在运行，这个程序</a:t>
            </a:r>
            <a:r>
              <a:rPr kumimoji="1" lang="zh-CN" altLang="en-US" sz="3200" dirty="0">
                <a:solidFill>
                  <a:srgbClr val="C00000"/>
                </a:solidFill>
                <a:latin typeface="方正粗黑宋简体" panose="02000000000000000000" pitchFamily="2" charset="-122"/>
                <a:ea typeface="方正粗黑宋简体" panose="02000000000000000000" pitchFamily="2" charset="-122"/>
              </a:rPr>
              <a:t>独占</a:t>
            </a:r>
            <a:r>
              <a:rPr kumimoji="1" lang="zh-CN" altLang="en-US" sz="3200" dirty="0">
                <a:latin typeface="方正粗黑宋简体" panose="02000000000000000000" pitchFamily="2" charset="-122"/>
                <a:ea typeface="方正粗黑宋简体" panose="02000000000000000000" pitchFamily="2" charset="-122"/>
              </a:rPr>
              <a:t>系统中所有资源，其执行不受外界影响。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5698">
                                            <p:txEl>
                                              <p:pRg st="0" end="0"/>
                                            </p:txEl>
                                          </p:spTgt>
                                        </p:tgtEl>
                                        <p:attrNameLst>
                                          <p:attrName>style.visibility</p:attrName>
                                        </p:attrNameLst>
                                      </p:cBhvr>
                                      <p:to>
                                        <p:strVal val="visible"/>
                                      </p:to>
                                    </p:set>
                                    <p:anim calcmode="lin" valueType="num">
                                      <p:cBhvr additive="base">
                                        <p:cTn id="7" dur="500" fill="hold"/>
                                        <p:tgtEl>
                                          <p:spTgt spid="92569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56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25698">
                                            <p:txEl>
                                              <p:pRg st="1" end="1"/>
                                            </p:txEl>
                                          </p:spTgt>
                                        </p:tgtEl>
                                        <p:attrNameLst>
                                          <p:attrName>style.visibility</p:attrName>
                                        </p:attrNameLst>
                                      </p:cBhvr>
                                      <p:to>
                                        <p:strVal val="visible"/>
                                      </p:to>
                                    </p:set>
                                    <p:anim calcmode="lin" valueType="num">
                                      <p:cBhvr additive="base">
                                        <p:cTn id="11" dur="500" fill="hold"/>
                                        <p:tgtEl>
                                          <p:spTgt spid="92569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2569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925698">
                                            <p:txEl>
                                              <p:pRg st="2" end="2"/>
                                            </p:txEl>
                                          </p:spTgt>
                                        </p:tgtEl>
                                        <p:attrNameLst>
                                          <p:attrName>style.visibility</p:attrName>
                                        </p:attrNameLst>
                                      </p:cBhvr>
                                      <p:to>
                                        <p:strVal val="visible"/>
                                      </p:to>
                                    </p:set>
                                    <p:anim calcmode="lin" valueType="num">
                                      <p:cBhvr additive="base">
                                        <p:cTn id="15" dur="500" fill="hold"/>
                                        <p:tgtEl>
                                          <p:spTgt spid="925698">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2569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925698">
                                            <p:txEl>
                                              <p:pRg st="3" end="3"/>
                                            </p:txEl>
                                          </p:spTgt>
                                        </p:tgtEl>
                                        <p:attrNameLst>
                                          <p:attrName>style.visibility</p:attrName>
                                        </p:attrNameLst>
                                      </p:cBhvr>
                                      <p:to>
                                        <p:strVal val="visible"/>
                                      </p:to>
                                    </p:set>
                                    <p:anim calcmode="lin" valueType="num">
                                      <p:cBhvr additive="base">
                                        <p:cTn id="19" dur="500" fill="hold"/>
                                        <p:tgtEl>
                                          <p:spTgt spid="92569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56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type="title"/>
          </p:nvPr>
        </p:nvSpPr>
        <p:spPr/>
        <p:txBody>
          <a:bodyPr/>
          <a:lstStyle/>
          <a:p>
            <a:r>
              <a:rPr lang="en-US" altLang="zh-CN"/>
              <a:t>2.2.3</a:t>
            </a:r>
            <a:r>
              <a:rPr lang="zh-CN" altLang="en-US"/>
              <a:t>、进程的阻塞与唤醒</a:t>
            </a:r>
            <a:endParaRPr lang="zh-CN" altLang="en-US" dirty="0"/>
          </a:p>
        </p:txBody>
      </p:sp>
      <p:sp>
        <p:nvSpPr>
          <p:cNvPr id="44034" name="Rectangle 3"/>
          <p:cNvSpPr>
            <a:spLocks noGrp="1" noChangeArrowheads="1"/>
          </p:cNvSpPr>
          <p:nvPr>
            <p:ph idx="1"/>
          </p:nvPr>
        </p:nvSpPr>
        <p:spPr/>
        <p:txBody>
          <a:bodyPr/>
          <a:lstStyle/>
          <a:p>
            <a:r>
              <a:rPr lang="zh-CN" altLang="en-US" dirty="0"/>
              <a:t>进程阻塞过程</a:t>
            </a:r>
          </a:p>
          <a:p>
            <a:pPr lvl="1"/>
            <a:r>
              <a:rPr lang="zh-CN" altLang="en-US" dirty="0"/>
              <a:t>正在执行的进程，发生上述事件时，自身调用有关阻塞原语，进入等待队列。进程的主动性行为。</a:t>
            </a:r>
          </a:p>
          <a:p>
            <a:pPr lvl="1"/>
            <a:r>
              <a:rPr lang="zh-CN" altLang="en-US" dirty="0"/>
              <a:t>进程由运行态变为阻塞态</a:t>
            </a:r>
          </a:p>
          <a:p>
            <a:pPr lvl="1"/>
            <a:r>
              <a:rPr lang="zh-CN" altLang="en-US" dirty="0"/>
              <a:t>引起处理机调度。</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type="title"/>
          </p:nvPr>
        </p:nvSpPr>
        <p:spPr/>
        <p:txBody>
          <a:bodyPr/>
          <a:lstStyle/>
          <a:p>
            <a:r>
              <a:rPr lang="en-US" altLang="zh-CN"/>
              <a:t>2.2.3</a:t>
            </a:r>
            <a:r>
              <a:rPr lang="zh-CN" altLang="en-US"/>
              <a:t>、进程的阻塞与唤醒</a:t>
            </a:r>
            <a:endParaRPr lang="zh-CN" altLang="en-US" dirty="0"/>
          </a:p>
        </p:txBody>
      </p:sp>
      <p:sp>
        <p:nvSpPr>
          <p:cNvPr id="44034" name="Rectangle 3"/>
          <p:cNvSpPr>
            <a:spLocks noGrp="1" noChangeArrowheads="1"/>
          </p:cNvSpPr>
          <p:nvPr>
            <p:ph idx="1"/>
          </p:nvPr>
        </p:nvSpPr>
        <p:spPr/>
        <p:txBody>
          <a:bodyPr>
            <a:normAutofit lnSpcReduction="10000"/>
          </a:bodyPr>
          <a:lstStyle/>
          <a:p>
            <a:r>
              <a:rPr lang="en-US" altLang="zh-CN" dirty="0"/>
              <a:t>UNIX</a:t>
            </a:r>
            <a:r>
              <a:rPr lang="zh-CN" altLang="en-US" dirty="0"/>
              <a:t>：</a:t>
            </a:r>
          </a:p>
          <a:p>
            <a:pPr lvl="1"/>
            <a:r>
              <a:rPr lang="en-US" altLang="zh-CN" dirty="0"/>
              <a:t>sleep</a:t>
            </a:r>
            <a:r>
              <a:rPr lang="zh-CN" altLang="en-US" dirty="0"/>
              <a:t>将在指定的时间</a:t>
            </a:r>
            <a:r>
              <a:rPr lang="en-US" altLang="zh-CN" dirty="0"/>
              <a:t>seconds</a:t>
            </a:r>
            <a:r>
              <a:rPr lang="zh-CN" altLang="en-US" dirty="0"/>
              <a:t>内阻塞本进程。调用格式为：</a:t>
            </a:r>
            <a:r>
              <a:rPr lang="en-US" altLang="zh-CN" dirty="0"/>
              <a:t>unsigned sleep(</a:t>
            </a:r>
            <a:r>
              <a:rPr lang="en-US" altLang="zh-CN" dirty="0" err="1"/>
              <a:t>unsignedseconds</a:t>
            </a:r>
            <a:r>
              <a:rPr lang="en-US" altLang="zh-CN" dirty="0"/>
              <a:t>)</a:t>
            </a:r>
            <a:r>
              <a:rPr lang="zh-CN" altLang="en-US" dirty="0"/>
              <a:t>，返回值为实际的挂起时间。</a:t>
            </a:r>
          </a:p>
          <a:p>
            <a:pPr lvl="1"/>
            <a:r>
              <a:rPr lang="en-US" altLang="zh-CN" dirty="0"/>
              <a:t>pause</a:t>
            </a:r>
            <a:r>
              <a:rPr lang="zh-CN" altLang="en-US" dirty="0"/>
              <a:t>阻塞本进程以等待信号，接收到信号后恢复执行。当接收到终止进程信号时，该调用不再返回。其调用格式为：</a:t>
            </a:r>
            <a:r>
              <a:rPr lang="en-US" altLang="zh-CN" dirty="0"/>
              <a:t>int pause(void)</a:t>
            </a:r>
            <a:r>
              <a:rPr lang="zh-CN" altLang="en-US" dirty="0"/>
              <a:t>。</a:t>
            </a:r>
          </a:p>
          <a:p>
            <a:pPr lvl="1"/>
            <a:r>
              <a:rPr lang="en-US" altLang="zh-CN" dirty="0"/>
              <a:t>wait</a:t>
            </a:r>
            <a:r>
              <a:rPr lang="zh-CN" altLang="en-US" dirty="0"/>
              <a:t>阻塞本进程以等待子进程的结束，子进程结束时返回。当父进程创建多个子进程且已有子进程退出时，父进程中</a:t>
            </a:r>
            <a:r>
              <a:rPr lang="en-US" altLang="zh-CN" dirty="0"/>
              <a:t>wait</a:t>
            </a:r>
            <a:r>
              <a:rPr lang="zh-CN" altLang="en-US" dirty="0"/>
              <a:t>函数在第一个子进程结束时返回。</a:t>
            </a:r>
            <a:endParaRPr lang="en-US" altLang="zh-CN" dirty="0"/>
          </a:p>
        </p:txBody>
      </p:sp>
    </p:spTree>
    <p:extLst>
      <p:ext uri="{BB962C8B-B14F-4D97-AF65-F5344CB8AC3E}">
        <p14:creationId xmlns:p14="http://schemas.microsoft.com/office/powerpoint/2010/main" val="5831770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1" name="Rectangle 9"/>
          <p:cNvSpPr>
            <a:spLocks noGrp="1" noChangeArrowheads="1"/>
          </p:cNvSpPr>
          <p:nvPr>
            <p:ph idx="1"/>
          </p:nvPr>
        </p:nvSpPr>
        <p:spPr>
          <a:xfrm>
            <a:off x="838200" y="1671782"/>
            <a:ext cx="10515600" cy="4505181"/>
          </a:xfrm>
        </p:spPr>
        <p:txBody>
          <a:bodyPr/>
          <a:lstStyle/>
          <a:p>
            <a:r>
              <a:rPr lang="zh-CN" altLang="en-US"/>
              <a:t>进程阻塞过程 </a:t>
            </a:r>
          </a:p>
          <a:p>
            <a:pPr lvl="1"/>
            <a:r>
              <a:rPr lang="zh-CN" altLang="en-US"/>
              <a:t>置该进程状态</a:t>
            </a:r>
            <a:endParaRPr lang="zh-CN" altLang="en-US" dirty="0"/>
          </a:p>
        </p:txBody>
      </p:sp>
      <p:sp>
        <p:nvSpPr>
          <p:cNvPr id="27" name="Rectangle 5"/>
          <p:cNvSpPr>
            <a:spLocks noGrp="1" noChangeArrowheads="1"/>
          </p:cNvSpPr>
          <p:nvPr>
            <p:ph type="title"/>
          </p:nvPr>
        </p:nvSpPr>
        <p:spPr/>
        <p:txBody>
          <a:bodyPr/>
          <a:lstStyle/>
          <a:p>
            <a:r>
              <a:rPr lang="en-US" altLang="zh-CN"/>
              <a:t>2.2.3</a:t>
            </a:r>
            <a:r>
              <a:rPr lang="zh-CN" altLang="en-US"/>
              <a:t>、进程的阻塞与唤醒</a:t>
            </a:r>
            <a:endParaRPr lang="zh-CN" altLang="en-US" dirty="0"/>
          </a:p>
        </p:txBody>
      </p:sp>
      <p:sp>
        <p:nvSpPr>
          <p:cNvPr id="45068" name="Text Box 12"/>
          <p:cNvSpPr txBox="1">
            <a:spLocks noChangeArrowheads="1"/>
          </p:cNvSpPr>
          <p:nvPr/>
        </p:nvSpPr>
        <p:spPr bwMode="auto">
          <a:xfrm>
            <a:off x="4654625" y="2690355"/>
            <a:ext cx="492443" cy="283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vert="eaVert"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000" dirty="0">
                <a:latin typeface="微软雅黑" panose="020B0503020204020204" pitchFamily="34" charset="-122"/>
                <a:ea typeface="微软雅黑" panose="020B0503020204020204" pitchFamily="34" charset="-122"/>
              </a:rPr>
              <a:t>由阻塞原语</a:t>
            </a:r>
            <a:r>
              <a:rPr lang="en-US" altLang="zh-CN" sz="2000" dirty="0">
                <a:latin typeface="微软雅黑" panose="020B0503020204020204" pitchFamily="34" charset="-122"/>
                <a:ea typeface="微软雅黑" panose="020B0503020204020204" pitchFamily="34" charset="-122"/>
              </a:rPr>
              <a:t>BLOCK</a:t>
            </a:r>
            <a:r>
              <a:rPr lang="en-US" altLang="zh-CN" sz="2000" dirty="0">
                <a:solidFill>
                  <a:srgbClr val="0066FF"/>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完成</a:t>
            </a:r>
          </a:p>
        </p:txBody>
      </p:sp>
      <p:grpSp>
        <p:nvGrpSpPr>
          <p:cNvPr id="6" name="组合 5"/>
          <p:cNvGrpSpPr/>
          <p:nvPr/>
        </p:nvGrpSpPr>
        <p:grpSpPr>
          <a:xfrm>
            <a:off x="5402981" y="1839507"/>
            <a:ext cx="3428718" cy="3822123"/>
            <a:chOff x="2124071" y="1074738"/>
            <a:chExt cx="5111755" cy="4659312"/>
          </a:xfrm>
        </p:grpSpPr>
        <p:sp>
          <p:nvSpPr>
            <p:cNvPr id="17" name="Line 3"/>
            <p:cNvSpPr>
              <a:spLocks noChangeShapeType="1"/>
            </p:cNvSpPr>
            <p:nvPr/>
          </p:nvSpPr>
          <p:spPr bwMode="auto">
            <a:xfrm>
              <a:off x="4572000" y="1828800"/>
              <a:ext cx="0" cy="3048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spAutoFit/>
            </a:bodyPr>
            <a:lstStyle/>
            <a:p>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8" name="Line 4"/>
            <p:cNvSpPr>
              <a:spLocks noChangeShapeType="1"/>
            </p:cNvSpPr>
            <p:nvPr/>
          </p:nvSpPr>
          <p:spPr bwMode="auto">
            <a:xfrm>
              <a:off x="4572000" y="2781300"/>
              <a:ext cx="0" cy="3048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spAutoFit/>
            </a:bodyPr>
            <a:lstStyle/>
            <a:p>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9" name="Line 5"/>
            <p:cNvSpPr>
              <a:spLocks noChangeShapeType="1"/>
            </p:cNvSpPr>
            <p:nvPr/>
          </p:nvSpPr>
          <p:spPr bwMode="auto">
            <a:xfrm>
              <a:off x="4643438" y="3716338"/>
              <a:ext cx="0" cy="3810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spAutoFit/>
            </a:bodyPr>
            <a:lstStyle/>
            <a:p>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0" name="Line 6"/>
            <p:cNvSpPr>
              <a:spLocks noChangeShapeType="1"/>
            </p:cNvSpPr>
            <p:nvPr/>
          </p:nvSpPr>
          <p:spPr bwMode="auto">
            <a:xfrm>
              <a:off x="4643438" y="4724400"/>
              <a:ext cx="0" cy="4572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spAutoFit/>
            </a:bodyPr>
            <a:lstStyle/>
            <a:p>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1" name="Oval 7"/>
            <p:cNvSpPr>
              <a:spLocks noChangeArrowheads="1"/>
            </p:cNvSpPr>
            <p:nvPr/>
          </p:nvSpPr>
          <p:spPr bwMode="auto">
            <a:xfrm>
              <a:off x="3924300" y="1074738"/>
              <a:ext cx="1344613" cy="698500"/>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000">
                  <a:solidFill>
                    <a:schemeClr val="bg1"/>
                  </a:solidFill>
                  <a:latin typeface="微软雅黑" panose="020B0503020204020204" pitchFamily="34" charset="-122"/>
                  <a:ea typeface="微软雅黑" panose="020B0503020204020204" pitchFamily="34" charset="-122"/>
                </a:rPr>
                <a:t>入口</a:t>
              </a:r>
            </a:p>
          </p:txBody>
        </p:sp>
        <p:sp>
          <p:nvSpPr>
            <p:cNvPr id="22" name="Rectangle 8"/>
            <p:cNvSpPr>
              <a:spLocks noChangeArrowheads="1"/>
            </p:cNvSpPr>
            <p:nvPr/>
          </p:nvSpPr>
          <p:spPr bwMode="auto">
            <a:xfrm>
              <a:off x="2124075" y="2133600"/>
              <a:ext cx="5040313" cy="647700"/>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000">
                  <a:solidFill>
                    <a:schemeClr val="bg1"/>
                  </a:solidFill>
                  <a:latin typeface="微软雅黑" panose="020B0503020204020204" pitchFamily="34" charset="-122"/>
                  <a:ea typeface="微软雅黑" panose="020B0503020204020204" pitchFamily="34" charset="-122"/>
                </a:rPr>
                <a:t>保存当前进程的</a:t>
              </a:r>
              <a:r>
                <a:rPr lang="en-US" altLang="zh-CN" sz="2000">
                  <a:solidFill>
                    <a:schemeClr val="bg1"/>
                  </a:solidFill>
                  <a:latin typeface="微软雅黑" panose="020B0503020204020204" pitchFamily="34" charset="-122"/>
                  <a:ea typeface="微软雅黑" panose="020B0503020204020204" pitchFamily="34" charset="-122"/>
                </a:rPr>
                <a:t>CPU</a:t>
              </a:r>
              <a:r>
                <a:rPr lang="zh-CN" altLang="en-US" sz="2000">
                  <a:solidFill>
                    <a:schemeClr val="bg1"/>
                  </a:solidFill>
                  <a:latin typeface="微软雅黑" panose="020B0503020204020204" pitchFamily="34" charset="-122"/>
                  <a:ea typeface="微软雅黑" panose="020B0503020204020204" pitchFamily="34" charset="-122"/>
                </a:rPr>
                <a:t>现场</a:t>
              </a:r>
            </a:p>
          </p:txBody>
        </p:sp>
        <p:sp>
          <p:nvSpPr>
            <p:cNvPr id="23" name="Rectangle 9"/>
            <p:cNvSpPr txBox="1">
              <a:spLocks noChangeArrowheads="1"/>
            </p:cNvSpPr>
            <p:nvPr/>
          </p:nvSpPr>
          <p:spPr>
            <a:xfrm>
              <a:off x="2124071" y="3140076"/>
              <a:ext cx="5040313" cy="576263"/>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Monotype Sorts" charset="2"/>
                <a:buNone/>
              </a:pPr>
              <a:r>
                <a:rPr lang="zh-CN" altLang="en-US" b="1">
                  <a:solidFill>
                    <a:schemeClr val="bg1"/>
                  </a:solidFill>
                  <a:latin typeface="微软雅黑" panose="020B0503020204020204" pitchFamily="34" charset="-122"/>
                  <a:ea typeface="微软雅黑" panose="020B0503020204020204" pitchFamily="34" charset="-122"/>
                </a:rPr>
                <a:t>置该进程状态</a:t>
              </a:r>
            </a:p>
          </p:txBody>
        </p:sp>
        <p:sp>
          <p:nvSpPr>
            <p:cNvPr id="24" name="Rectangle 10"/>
            <p:cNvSpPr>
              <a:spLocks noChangeArrowheads="1"/>
            </p:cNvSpPr>
            <p:nvPr/>
          </p:nvSpPr>
          <p:spPr bwMode="auto">
            <a:xfrm>
              <a:off x="2124071" y="4076700"/>
              <a:ext cx="5111755" cy="647700"/>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000">
                  <a:solidFill>
                    <a:schemeClr val="bg1"/>
                  </a:solidFill>
                  <a:latin typeface="微软雅黑" panose="020B0503020204020204" pitchFamily="34" charset="-122"/>
                  <a:ea typeface="微软雅黑" panose="020B0503020204020204" pitchFamily="34" charset="-122"/>
                </a:rPr>
                <a:t>进入等待队列</a:t>
              </a:r>
            </a:p>
          </p:txBody>
        </p:sp>
        <p:sp>
          <p:nvSpPr>
            <p:cNvPr id="25" name="Rectangle 11"/>
            <p:cNvSpPr>
              <a:spLocks noChangeArrowheads="1"/>
            </p:cNvSpPr>
            <p:nvPr/>
          </p:nvSpPr>
          <p:spPr bwMode="auto">
            <a:xfrm>
              <a:off x="2124071" y="5157788"/>
              <a:ext cx="5111755" cy="576262"/>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000">
                  <a:solidFill>
                    <a:schemeClr val="bg1"/>
                  </a:solidFill>
                  <a:latin typeface="微软雅黑" panose="020B0503020204020204" pitchFamily="34" charset="-122"/>
                  <a:ea typeface="微软雅黑" panose="020B0503020204020204" pitchFamily="34" charset="-122"/>
                </a:rPr>
                <a:t>转进程调度</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1001">
                                            <p:bg/>
                                          </p:spTgt>
                                        </p:tgtEl>
                                        <p:attrNameLst>
                                          <p:attrName>style.visibility</p:attrName>
                                        </p:attrNameLst>
                                      </p:cBhvr>
                                      <p:to>
                                        <p:strVal val="visible"/>
                                      </p:to>
                                    </p:set>
                                    <p:animEffect transition="in" filter="box(in)">
                                      <p:cBhvr>
                                        <p:cTn id="7" dur="500"/>
                                        <p:tgtEl>
                                          <p:spTgt spid="341001">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1001">
                                            <p:txEl>
                                              <p:pRg st="0" end="0"/>
                                            </p:txEl>
                                          </p:spTgt>
                                        </p:tgtEl>
                                        <p:attrNameLst>
                                          <p:attrName>style.visibility</p:attrName>
                                        </p:attrNameLst>
                                      </p:cBhvr>
                                      <p:to>
                                        <p:strVal val="visible"/>
                                      </p:to>
                                    </p:set>
                                    <p:animEffect transition="in" filter="box(in)">
                                      <p:cBhvr>
                                        <p:cTn id="12" dur="500"/>
                                        <p:tgtEl>
                                          <p:spTgt spid="341001">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1001">
                                            <p:txEl>
                                              <p:pRg st="1" end="1"/>
                                            </p:txEl>
                                          </p:spTgt>
                                        </p:tgtEl>
                                        <p:attrNameLst>
                                          <p:attrName>style.visibility</p:attrName>
                                        </p:attrNameLst>
                                      </p:cBhvr>
                                      <p:to>
                                        <p:strVal val="visible"/>
                                      </p:to>
                                    </p:set>
                                    <p:animEffect transition="in" filter="box(in)">
                                      <p:cBhvr>
                                        <p:cTn id="15" dur="500"/>
                                        <p:tgtEl>
                                          <p:spTgt spid="3410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1"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title"/>
          </p:nvPr>
        </p:nvSpPr>
        <p:spPr/>
        <p:txBody>
          <a:bodyPr/>
          <a:lstStyle/>
          <a:p>
            <a:r>
              <a:rPr lang="en-US" altLang="zh-CN" dirty="0"/>
              <a:t>2.2.3</a:t>
            </a:r>
            <a:r>
              <a:rPr lang="zh-CN" altLang="en-US" dirty="0"/>
              <a:t>、进程的阻塞与唤醒</a:t>
            </a:r>
          </a:p>
        </p:txBody>
      </p:sp>
      <p:sp>
        <p:nvSpPr>
          <p:cNvPr id="46082" name="Rectangle 3"/>
          <p:cNvSpPr>
            <a:spLocks noGrp="1" noChangeArrowheads="1"/>
          </p:cNvSpPr>
          <p:nvPr>
            <p:ph idx="1"/>
          </p:nvPr>
        </p:nvSpPr>
        <p:spPr/>
        <p:txBody>
          <a:bodyPr/>
          <a:lstStyle/>
          <a:p>
            <a:r>
              <a:rPr lang="zh-CN" altLang="en-US"/>
              <a:t>进程唤醒过程</a:t>
            </a:r>
          </a:p>
          <a:p>
            <a:pPr lvl="1"/>
            <a:r>
              <a:rPr lang="zh-CN" altLang="en-US"/>
              <a:t>唤醒原因：等待的事件到达。</a:t>
            </a:r>
          </a:p>
          <a:p>
            <a:pPr lvl="1"/>
            <a:r>
              <a:rPr lang="zh-CN" altLang="en-US"/>
              <a:t>由阻塞队列转入就绪队列。进程由阻塞态变为就绪态</a:t>
            </a:r>
            <a:r>
              <a:rPr lang="en-US" altLang="zh-CN"/>
              <a:t>.</a:t>
            </a:r>
            <a:endParaRPr lang="zh-CN" altLang="en-US"/>
          </a:p>
          <a:p>
            <a:pPr lvl="1"/>
            <a:r>
              <a:rPr lang="zh-CN" altLang="en-US"/>
              <a:t>方法：其他有关进程（例如用完并释放了该</a:t>
            </a:r>
            <a:r>
              <a:rPr lang="en-US" altLang="zh-CN"/>
              <a:t>I/O</a:t>
            </a:r>
            <a:r>
              <a:rPr lang="zh-CN" altLang="en-US"/>
              <a:t>设备的进程）发送信号到某个或一组进程。</a:t>
            </a:r>
          </a:p>
          <a:p>
            <a:pPr lvl="1"/>
            <a:r>
              <a:rPr lang="en-US" altLang="zh-CN"/>
              <a:t>UNIX: kill</a:t>
            </a:r>
          </a:p>
          <a:p>
            <a:pPr lvl="2"/>
            <a:r>
              <a:rPr lang="en-US" altLang="zh-CN"/>
              <a:t>kill</a:t>
            </a:r>
            <a:r>
              <a:rPr lang="zh-CN" altLang="en-US"/>
              <a:t>可发送信号</a:t>
            </a:r>
            <a:r>
              <a:rPr lang="en-US" altLang="zh-CN"/>
              <a:t>sig</a:t>
            </a:r>
            <a:r>
              <a:rPr lang="zh-CN" altLang="en-US"/>
              <a:t>到某个或一组进程</a:t>
            </a:r>
            <a:r>
              <a:rPr lang="en-US" altLang="zh-CN"/>
              <a:t>pid</a:t>
            </a:r>
            <a:r>
              <a:rPr lang="zh-CN" altLang="en-US"/>
              <a:t>。其调用格式为：</a:t>
            </a:r>
            <a:r>
              <a:rPr lang="en-US" altLang="zh-CN"/>
              <a:t>int kill(pid_tpid</a:t>
            </a:r>
            <a:r>
              <a:rPr lang="zh-CN" altLang="en-US"/>
              <a:t>，</a:t>
            </a:r>
            <a:r>
              <a:rPr lang="en-US" altLang="zh-CN"/>
              <a:t>intsig)</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Grp="1" noChangeArrowheads="1"/>
          </p:cNvSpPr>
          <p:nvPr>
            <p:ph type="title"/>
          </p:nvPr>
        </p:nvSpPr>
        <p:spPr/>
        <p:txBody>
          <a:bodyPr/>
          <a:lstStyle/>
          <a:p>
            <a:r>
              <a:rPr lang="en-US" altLang="zh-CN" dirty="0"/>
              <a:t>2.2.3</a:t>
            </a:r>
            <a:r>
              <a:rPr lang="zh-CN" altLang="en-US" dirty="0"/>
              <a:t>、进程的阻塞与唤醒</a:t>
            </a:r>
          </a:p>
        </p:txBody>
      </p:sp>
      <p:sp>
        <p:nvSpPr>
          <p:cNvPr id="342025" name="Rectangle 9"/>
          <p:cNvSpPr>
            <a:spLocks noGrp="1" noChangeArrowheads="1"/>
          </p:cNvSpPr>
          <p:nvPr>
            <p:ph idx="1"/>
          </p:nvPr>
        </p:nvSpPr>
        <p:spPr>
          <a:xfrm>
            <a:off x="838200" y="1671782"/>
            <a:ext cx="3448960" cy="4505181"/>
          </a:xfrm>
        </p:spPr>
        <p:txBody>
          <a:bodyPr/>
          <a:lstStyle/>
          <a:p>
            <a:r>
              <a:rPr lang="zh-CN" altLang="en-US" dirty="0"/>
              <a:t>进程唤醒过程 </a:t>
            </a:r>
          </a:p>
          <a:p>
            <a:pPr lvl="1"/>
            <a:r>
              <a:rPr lang="zh-CN" altLang="en-US" dirty="0"/>
              <a:t>置该进程为就绪态</a:t>
            </a:r>
          </a:p>
        </p:txBody>
      </p:sp>
      <p:sp>
        <p:nvSpPr>
          <p:cNvPr id="47116" name="Text Box 12"/>
          <p:cNvSpPr txBox="1">
            <a:spLocks noChangeArrowheads="1"/>
          </p:cNvSpPr>
          <p:nvPr/>
        </p:nvSpPr>
        <p:spPr bwMode="auto">
          <a:xfrm flipH="1">
            <a:off x="4534093" y="2376488"/>
            <a:ext cx="553998" cy="373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vert="eaVert" wrap="squar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dirty="0">
                <a:latin typeface="微软雅黑" panose="020B0503020204020204" pitchFamily="34" charset="-122"/>
                <a:ea typeface="微软雅黑" panose="020B0503020204020204" pitchFamily="34" charset="-122"/>
              </a:rPr>
              <a:t>由唤醒原语</a:t>
            </a:r>
            <a:r>
              <a:rPr lang="en-US" altLang="zh-CN" sz="2400" dirty="0">
                <a:latin typeface="微软雅黑" panose="020B0503020204020204" pitchFamily="34" charset="-122"/>
                <a:ea typeface="微软雅黑" panose="020B0503020204020204" pitchFamily="34" charset="-122"/>
              </a:rPr>
              <a:t>WAKEUP</a:t>
            </a:r>
            <a:r>
              <a:rPr lang="zh-CN" altLang="en-US" sz="2400" dirty="0">
                <a:latin typeface="微软雅黑" panose="020B0503020204020204" pitchFamily="34" charset="-122"/>
                <a:ea typeface="微软雅黑" panose="020B0503020204020204" pitchFamily="34" charset="-122"/>
              </a:rPr>
              <a:t>完成</a:t>
            </a:r>
          </a:p>
        </p:txBody>
      </p:sp>
      <p:sp>
        <p:nvSpPr>
          <p:cNvPr id="18" name="Line 3"/>
          <p:cNvSpPr>
            <a:spLocks noChangeShapeType="1"/>
          </p:cNvSpPr>
          <p:nvPr/>
        </p:nvSpPr>
        <p:spPr bwMode="auto">
          <a:xfrm>
            <a:off x="7711513" y="2071688"/>
            <a:ext cx="0" cy="304800"/>
          </a:xfrm>
          <a:prstGeom prst="line">
            <a:avLst/>
          </a:prstGeom>
          <a:ln>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sz="2400" b="1">
              <a:latin typeface="微软雅黑" panose="020B0503020204020204" pitchFamily="34" charset="-122"/>
              <a:ea typeface="微软雅黑" panose="020B0503020204020204" pitchFamily="34" charset="-122"/>
            </a:endParaRPr>
          </a:p>
        </p:txBody>
      </p:sp>
      <p:sp>
        <p:nvSpPr>
          <p:cNvPr id="19" name="Line 4"/>
          <p:cNvSpPr>
            <a:spLocks noChangeShapeType="1"/>
          </p:cNvSpPr>
          <p:nvPr/>
        </p:nvSpPr>
        <p:spPr bwMode="auto">
          <a:xfrm>
            <a:off x="7711513" y="3079750"/>
            <a:ext cx="0" cy="304800"/>
          </a:xfrm>
          <a:prstGeom prst="line">
            <a:avLst/>
          </a:prstGeom>
          <a:ln>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sz="2400" b="1">
              <a:latin typeface="微软雅黑" panose="020B0503020204020204" pitchFamily="34" charset="-122"/>
              <a:ea typeface="微软雅黑" panose="020B0503020204020204" pitchFamily="34" charset="-122"/>
            </a:endParaRPr>
          </a:p>
        </p:txBody>
      </p:sp>
      <p:sp>
        <p:nvSpPr>
          <p:cNvPr id="20" name="Line 5"/>
          <p:cNvSpPr>
            <a:spLocks noChangeShapeType="1"/>
          </p:cNvSpPr>
          <p:nvPr/>
        </p:nvSpPr>
        <p:spPr bwMode="auto">
          <a:xfrm>
            <a:off x="7711513" y="4016375"/>
            <a:ext cx="0" cy="381000"/>
          </a:xfrm>
          <a:prstGeom prst="line">
            <a:avLst/>
          </a:prstGeom>
          <a:ln>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sz="2400" b="1">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7711513" y="5095875"/>
            <a:ext cx="0" cy="457200"/>
          </a:xfrm>
          <a:prstGeom prst="line">
            <a:avLst/>
          </a:prstGeom>
          <a:ln>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sz="2400" b="1">
              <a:latin typeface="微软雅黑" panose="020B0503020204020204" pitchFamily="34" charset="-122"/>
              <a:ea typeface="微软雅黑" panose="020B0503020204020204" pitchFamily="34" charset="-122"/>
            </a:endParaRPr>
          </a:p>
        </p:txBody>
      </p:sp>
      <p:sp>
        <p:nvSpPr>
          <p:cNvPr id="22" name="Oval 7"/>
          <p:cNvSpPr>
            <a:spLocks noChangeArrowheads="1"/>
          </p:cNvSpPr>
          <p:nvPr/>
        </p:nvSpPr>
        <p:spPr bwMode="auto">
          <a:xfrm>
            <a:off x="7063813" y="1301750"/>
            <a:ext cx="1344613" cy="698500"/>
          </a:xfrm>
          <a:prstGeom prst="ellipse">
            <a:avLst/>
          </a:prstGeom>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solidFill>
                  <a:srgbClr val="0000FF"/>
                </a:solidFill>
                <a:latin typeface="微软雅黑" panose="020B0503020204020204" pitchFamily="34" charset="-122"/>
                <a:ea typeface="微软雅黑" panose="020B0503020204020204" pitchFamily="34" charset="-122"/>
              </a:rPr>
              <a:t>入口</a:t>
            </a:r>
          </a:p>
        </p:txBody>
      </p:sp>
      <p:sp>
        <p:nvSpPr>
          <p:cNvPr id="23" name="Rectangle 8"/>
          <p:cNvSpPr>
            <a:spLocks noChangeArrowheads="1"/>
          </p:cNvSpPr>
          <p:nvPr/>
        </p:nvSpPr>
        <p:spPr bwMode="auto">
          <a:xfrm>
            <a:off x="5335025" y="2432050"/>
            <a:ext cx="4752976" cy="647700"/>
          </a:xfrm>
          <a:prstGeom prst="rect">
            <a:avLst/>
          </a:prstGeom>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solidFill>
                  <a:srgbClr val="0000FF"/>
                </a:solidFill>
                <a:latin typeface="微软雅黑" panose="020B0503020204020204" pitchFamily="34" charset="-122"/>
                <a:ea typeface="微软雅黑" panose="020B0503020204020204" pitchFamily="34" charset="-122"/>
              </a:rPr>
              <a:t>从等待队列中摘下被唤醒进程</a:t>
            </a:r>
            <a:r>
              <a:rPr lang="zh-CN" altLang="en-US" sz="2400">
                <a:solidFill>
                  <a:srgbClr val="0066FF"/>
                </a:solidFill>
                <a:latin typeface="微软雅黑" panose="020B0503020204020204" pitchFamily="34" charset="-122"/>
                <a:ea typeface="微软雅黑" panose="020B0503020204020204" pitchFamily="34" charset="-122"/>
              </a:rPr>
              <a:t> </a:t>
            </a:r>
          </a:p>
        </p:txBody>
      </p:sp>
      <p:sp>
        <p:nvSpPr>
          <p:cNvPr id="24" name="Rectangle 9"/>
          <p:cNvSpPr txBox="1">
            <a:spLocks noChangeArrowheads="1"/>
          </p:cNvSpPr>
          <p:nvPr/>
        </p:nvSpPr>
        <p:spPr>
          <a:xfrm>
            <a:off x="5335026" y="3440113"/>
            <a:ext cx="4752975" cy="5762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Monotype Sorts" charset="2"/>
              <a:buNone/>
            </a:pPr>
            <a:r>
              <a:rPr lang="zh-CN" altLang="en-US" sz="2400" b="1">
                <a:solidFill>
                  <a:srgbClr val="FF3300"/>
                </a:solidFill>
                <a:latin typeface="微软雅黑" panose="020B0503020204020204" pitchFamily="34" charset="-122"/>
                <a:ea typeface="微软雅黑" panose="020B0503020204020204" pitchFamily="34" charset="-122"/>
              </a:rPr>
              <a:t>置该进程为就绪态</a:t>
            </a:r>
          </a:p>
        </p:txBody>
      </p:sp>
      <p:sp>
        <p:nvSpPr>
          <p:cNvPr id="25" name="Rectangle 10"/>
          <p:cNvSpPr>
            <a:spLocks noChangeArrowheads="1"/>
          </p:cNvSpPr>
          <p:nvPr/>
        </p:nvSpPr>
        <p:spPr bwMode="auto">
          <a:xfrm>
            <a:off x="5408051" y="4448175"/>
            <a:ext cx="4752971" cy="647700"/>
          </a:xfrm>
          <a:prstGeom prst="rect">
            <a:avLst/>
          </a:prstGeom>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solidFill>
                  <a:srgbClr val="0000FF"/>
                </a:solidFill>
                <a:latin typeface="微软雅黑" panose="020B0503020204020204" pitchFamily="34" charset="-122"/>
                <a:ea typeface="微软雅黑" panose="020B0503020204020204" pitchFamily="34" charset="-122"/>
              </a:rPr>
              <a:t>进入</a:t>
            </a:r>
            <a:r>
              <a:rPr lang="zh-CN" altLang="en-US" sz="2400">
                <a:solidFill>
                  <a:srgbClr val="FF0000"/>
                </a:solidFill>
                <a:latin typeface="微软雅黑" panose="020B0503020204020204" pitchFamily="34" charset="-122"/>
                <a:ea typeface="微软雅黑" panose="020B0503020204020204" pitchFamily="34" charset="-122"/>
              </a:rPr>
              <a:t>就绪</a:t>
            </a:r>
            <a:r>
              <a:rPr lang="zh-CN" altLang="en-US" sz="2400">
                <a:solidFill>
                  <a:srgbClr val="0000FF"/>
                </a:solidFill>
                <a:latin typeface="微软雅黑" panose="020B0503020204020204" pitchFamily="34" charset="-122"/>
                <a:ea typeface="微软雅黑" panose="020B0503020204020204" pitchFamily="34" charset="-122"/>
              </a:rPr>
              <a:t>队列</a:t>
            </a:r>
          </a:p>
        </p:txBody>
      </p:sp>
      <p:sp>
        <p:nvSpPr>
          <p:cNvPr id="26" name="Rectangle 11"/>
          <p:cNvSpPr>
            <a:spLocks noChangeArrowheads="1"/>
          </p:cNvSpPr>
          <p:nvPr/>
        </p:nvSpPr>
        <p:spPr bwMode="auto">
          <a:xfrm>
            <a:off x="5408050" y="5600700"/>
            <a:ext cx="4752969" cy="576263"/>
          </a:xfrm>
          <a:prstGeom prst="rect">
            <a:avLst/>
          </a:prstGeom>
        </p:spPr>
        <p:style>
          <a:lnRef idx="2">
            <a:schemeClr val="dk1"/>
          </a:lnRef>
          <a:fillRef idx="1">
            <a:schemeClr val="lt1"/>
          </a:fillRef>
          <a:effectRef idx="0">
            <a:schemeClr val="dk1"/>
          </a:effectRef>
          <a:fontRef idx="minor">
            <a:schemeClr val="dk1"/>
          </a:fontRef>
        </p:style>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2400">
                <a:solidFill>
                  <a:srgbClr val="0000FF"/>
                </a:solidFill>
                <a:latin typeface="微软雅黑" panose="020B0503020204020204" pitchFamily="34" charset="-122"/>
                <a:ea typeface="微软雅黑" panose="020B0503020204020204" pitchFamily="34" charset="-122"/>
              </a:rPr>
              <a:t>转进程调度或返回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2025">
                                            <p:bg/>
                                          </p:spTgt>
                                        </p:tgtEl>
                                        <p:attrNameLst>
                                          <p:attrName>style.visibility</p:attrName>
                                        </p:attrNameLst>
                                      </p:cBhvr>
                                      <p:to>
                                        <p:strVal val="visible"/>
                                      </p:to>
                                    </p:set>
                                    <p:animEffect transition="in" filter="box(in)">
                                      <p:cBhvr>
                                        <p:cTn id="7" dur="500"/>
                                        <p:tgtEl>
                                          <p:spTgt spid="342025">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2025">
                                            <p:txEl>
                                              <p:pRg st="0" end="0"/>
                                            </p:txEl>
                                          </p:spTgt>
                                        </p:tgtEl>
                                        <p:attrNameLst>
                                          <p:attrName>style.visibility</p:attrName>
                                        </p:attrNameLst>
                                      </p:cBhvr>
                                      <p:to>
                                        <p:strVal val="visible"/>
                                      </p:to>
                                    </p:set>
                                    <p:animEffect transition="in" filter="box(in)">
                                      <p:cBhvr>
                                        <p:cTn id="12" dur="500"/>
                                        <p:tgtEl>
                                          <p:spTgt spid="342025">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2025">
                                            <p:txEl>
                                              <p:pRg st="1" end="1"/>
                                            </p:txEl>
                                          </p:spTgt>
                                        </p:tgtEl>
                                        <p:attrNameLst>
                                          <p:attrName>style.visibility</p:attrName>
                                        </p:attrNameLst>
                                      </p:cBhvr>
                                      <p:to>
                                        <p:strVal val="visible"/>
                                      </p:to>
                                    </p:set>
                                    <p:animEffect transition="in" filter="box(in)">
                                      <p:cBhvr>
                                        <p:cTn id="15" dur="500"/>
                                        <p:tgtEl>
                                          <p:spTgt spid="3420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ox(i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ox(i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4">
                                            <p:bg/>
                                          </p:spTgt>
                                        </p:tgtEl>
                                        <p:attrNameLst>
                                          <p:attrName>style.visibility</p:attrName>
                                        </p:attrNameLst>
                                      </p:cBhvr>
                                      <p:to>
                                        <p:strVal val="visible"/>
                                      </p:to>
                                    </p:set>
                                    <p:animEffect transition="in" filter="box(in)">
                                      <p:cBhvr>
                                        <p:cTn id="40" dur="500"/>
                                        <p:tgtEl>
                                          <p:spTgt spid="24">
                                            <p:bg/>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
                                            <p:txEl>
                                              <p:pRg st="0" end="0"/>
                                            </p:txEl>
                                          </p:spTgt>
                                        </p:tgtEl>
                                        <p:attrNameLst>
                                          <p:attrName>style.visibility</p:attrName>
                                        </p:attrNameLst>
                                      </p:cBhvr>
                                      <p:to>
                                        <p:strVal val="visible"/>
                                      </p:to>
                                    </p:set>
                                    <p:animEffect transition="in" filter="box(in)">
                                      <p:cBhvr>
                                        <p:cTn id="45" dur="500"/>
                                        <p:tgtEl>
                                          <p:spTgt spid="2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ox(in)">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5" grpId="0" build="p" animBg="1"/>
      <p:bldP spid="22" grpId="0" animBg="1"/>
      <p:bldP spid="23" grpId="0" animBg="1"/>
      <p:bldP spid="24" grpId="0" build="p" animBg="1"/>
      <p:bldP spid="25" grpId="0" animBg="1"/>
      <p:bldP spid="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t>2.2.3</a:t>
            </a:r>
            <a:r>
              <a:rPr lang="zh-CN" altLang="en-US"/>
              <a:t>、进程的阻塞与唤醒</a:t>
            </a:r>
            <a:endParaRPr lang="zh-CN" altLang="en-US" dirty="0"/>
          </a:p>
        </p:txBody>
      </p:sp>
      <p:sp>
        <p:nvSpPr>
          <p:cNvPr id="48131" name="Rectangle 3"/>
          <p:cNvSpPr>
            <a:spLocks noGrp="1" noChangeArrowheads="1"/>
          </p:cNvSpPr>
          <p:nvPr>
            <p:ph idx="1"/>
          </p:nvPr>
        </p:nvSpPr>
        <p:spPr/>
        <p:txBody>
          <a:bodyPr/>
          <a:lstStyle/>
          <a:p>
            <a:r>
              <a:rPr lang="zh-CN" altLang="en-US" dirty="0"/>
              <a:t>进程的阻塞与唤醒</a:t>
            </a:r>
            <a:endParaRPr lang="en-US" altLang="zh-CN" dirty="0"/>
          </a:p>
          <a:p>
            <a:pPr lvl="1"/>
            <a:r>
              <a:rPr lang="en-US" altLang="zh-CN" dirty="0"/>
              <a:t>BLOCK</a:t>
            </a:r>
            <a:r>
              <a:rPr lang="zh-CN" altLang="en-US" dirty="0"/>
              <a:t>和</a:t>
            </a:r>
            <a:r>
              <a:rPr lang="en-US" altLang="zh-CN" dirty="0"/>
              <a:t>WAKEUP</a:t>
            </a:r>
            <a:r>
              <a:rPr lang="zh-CN" altLang="en-US" dirty="0"/>
              <a:t>是一对作用相反的原语。</a:t>
            </a:r>
          </a:p>
          <a:p>
            <a:pPr lvl="1"/>
            <a:r>
              <a:rPr lang="zh-CN" altLang="en-US" dirty="0"/>
              <a:t>如果在某进程中调用了阻塞原语，则必须在与之相合作的另一进程中或其他相关的进程中，安排唤醒原语，以能唤醒阻塞进程；</a:t>
            </a:r>
            <a:endParaRPr lang="en-US" altLang="zh-CN" dirty="0"/>
          </a:p>
          <a:p>
            <a:pPr lvl="1"/>
            <a:r>
              <a:rPr lang="zh-CN" altLang="en-US" dirty="0"/>
              <a:t>否则，被阻塞进程将会因不能被唤醒而长久地处于阻塞状态，从而再无机会继续运行。</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772561" y="3013501"/>
            <a:ext cx="2646878" cy="830997"/>
          </a:xfrm>
          <a:prstGeom prst="rect">
            <a:avLst/>
          </a:prstGeom>
          <a:noFill/>
        </p:spPr>
        <p:txBody>
          <a:bodyPr wrap="none" rtlCol="0">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进程同步</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7" name="文本占位符 6"/>
          <p:cNvSpPr>
            <a:spLocks noGrp="1"/>
          </p:cNvSpPr>
          <p:nvPr>
            <p:ph idx="1"/>
          </p:nvPr>
        </p:nvSpPr>
        <p:spPr/>
        <p:txBody>
          <a:bodyPr>
            <a:normAutofit fontScale="97500"/>
          </a:bodyPr>
          <a:lstStyle/>
          <a:p>
            <a:r>
              <a:rPr lang="zh-CN" altLang="en-US" dirty="0"/>
              <a:t>进程同步的基本概念</a:t>
            </a:r>
            <a:endParaRPr lang="en-US" altLang="zh-CN" dirty="0"/>
          </a:p>
          <a:p>
            <a:r>
              <a:rPr lang="zh-CN" altLang="en-US" dirty="0"/>
              <a:t>硬件同步机制</a:t>
            </a:r>
            <a:endParaRPr lang="en-US" altLang="zh-CN" dirty="0"/>
          </a:p>
          <a:p>
            <a:r>
              <a:rPr lang="zh-CN" altLang="en-US" dirty="0"/>
              <a:t>信号量机制及其应用</a:t>
            </a:r>
            <a:endParaRPr lang="en-US" altLang="zh-CN" dirty="0"/>
          </a:p>
          <a:p>
            <a:r>
              <a:rPr lang="zh-CN" altLang="en-US" dirty="0"/>
              <a:t>管程机制</a:t>
            </a:r>
            <a:endParaRPr lang="en-US" altLang="zh-CN" dirty="0"/>
          </a:p>
          <a:p>
            <a:r>
              <a:rPr lang="zh-CN" altLang="en-US" dirty="0"/>
              <a:t>经典同步问题</a:t>
            </a:r>
            <a:endParaRPr lang="en-US" altLang="zh-CN" dirty="0"/>
          </a:p>
          <a:p>
            <a:endParaRPr lang="zh-CN" altLang="en-US" dirty="0"/>
          </a:p>
          <a:p>
            <a:endParaRPr lang="zh-CN" altLang="en-US" dirty="0"/>
          </a:p>
          <a:p>
            <a:endParaRPr lang="zh-CN" altLang="en-US" dirty="0"/>
          </a:p>
          <a:p>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2.3.1</a:t>
            </a:r>
            <a:r>
              <a:rPr lang="zh-CN" altLang="en-US" dirty="0"/>
              <a:t>、进程同步的基本概念</a:t>
            </a:r>
          </a:p>
        </p:txBody>
      </p:sp>
      <p:sp>
        <p:nvSpPr>
          <p:cNvPr id="5" name="内容占位符 4"/>
          <p:cNvSpPr>
            <a:spLocks noGrp="1"/>
          </p:cNvSpPr>
          <p:nvPr>
            <p:ph idx="1"/>
          </p:nvPr>
        </p:nvSpPr>
        <p:spPr/>
        <p:txBody>
          <a:bodyPr>
            <a:normAutofit lnSpcReduction="10000"/>
          </a:bodyPr>
          <a:lstStyle/>
          <a:p>
            <a:r>
              <a:rPr lang="zh-CN" altLang="en-US" dirty="0"/>
              <a:t>多道程序环境－</a:t>
            </a:r>
            <a:r>
              <a:rPr lang="en-US" altLang="zh-CN" dirty="0"/>
              <a:t>&gt;</a:t>
            </a:r>
            <a:r>
              <a:rPr lang="zh-CN" altLang="en-US" dirty="0"/>
              <a:t>进程之间存在资源共享，进程的运行时会互相影响。</a:t>
            </a:r>
            <a:endParaRPr lang="en-US" altLang="zh-CN" dirty="0"/>
          </a:p>
          <a:p>
            <a:pPr lvl="1"/>
            <a:r>
              <a:rPr lang="zh-CN" altLang="en-US" dirty="0"/>
              <a:t>硬件或软件（如外设、共享代码段、共享数据结构）</a:t>
            </a:r>
            <a:endParaRPr lang="en-US" altLang="zh-CN" dirty="0"/>
          </a:p>
          <a:p>
            <a:pPr lvl="1"/>
            <a:r>
              <a:rPr lang="zh-CN" altLang="en-US" dirty="0"/>
              <a:t>多个进程在对其进行访问时（关键是进行写入或修改）</a:t>
            </a:r>
            <a:endParaRPr lang="en-US" altLang="zh-CN" dirty="0"/>
          </a:p>
          <a:p>
            <a:r>
              <a:rPr lang="zh-CN" altLang="en-US" dirty="0"/>
              <a:t>进程间资源访问冲突</a:t>
            </a:r>
          </a:p>
          <a:p>
            <a:pPr lvl="1"/>
            <a:r>
              <a:rPr lang="zh-CN" altLang="en-US" dirty="0"/>
              <a:t>共享变量的修改冲突</a:t>
            </a:r>
          </a:p>
          <a:p>
            <a:pPr lvl="1"/>
            <a:r>
              <a:rPr lang="zh-CN" altLang="en-US" dirty="0"/>
              <a:t>操作顺序冲突</a:t>
            </a:r>
            <a:endParaRPr lang="en-US" altLang="zh-CN" dirty="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2.3.1</a:t>
            </a:r>
            <a:r>
              <a:rPr lang="zh-CN" altLang="en-US" dirty="0"/>
              <a:t>、进程同步的基本概念</a:t>
            </a:r>
          </a:p>
        </p:txBody>
      </p:sp>
      <p:sp>
        <p:nvSpPr>
          <p:cNvPr id="5" name="内容占位符 4"/>
          <p:cNvSpPr>
            <a:spLocks noGrp="1"/>
          </p:cNvSpPr>
          <p:nvPr>
            <p:ph idx="1"/>
          </p:nvPr>
        </p:nvSpPr>
        <p:spPr/>
        <p:txBody>
          <a:bodyPr>
            <a:normAutofit/>
          </a:bodyPr>
          <a:lstStyle/>
          <a:p>
            <a:r>
              <a:rPr lang="zh-CN" altLang="en-US" dirty="0"/>
              <a:t>进程之间的约束关系</a:t>
            </a:r>
            <a:endParaRPr lang="en-US" altLang="zh-CN" dirty="0"/>
          </a:p>
          <a:p>
            <a:pPr lvl="1"/>
            <a:r>
              <a:rPr lang="zh-CN" altLang="en-US" dirty="0"/>
              <a:t>间接互相制约：源于资源共享的制约关系，进程之间不存在执行的前驱与后继关系，进程执行的任务也不存在逻辑关系；</a:t>
            </a:r>
            <a:endParaRPr lang="en-US" altLang="zh-CN" dirty="0"/>
          </a:p>
          <a:p>
            <a:pPr lvl="1"/>
            <a:r>
              <a:rPr lang="zh-CN" altLang="en-US" dirty="0"/>
              <a:t>直接制约关系：两个进程或者多个进程需要完成同一任务存在的相互协作关系。</a:t>
            </a:r>
            <a:endParaRPr lang="en-US" altLang="zh-CN" dirty="0"/>
          </a:p>
        </p:txBody>
      </p:sp>
    </p:spTree>
    <p:extLst>
      <p:ext uri="{BB962C8B-B14F-4D97-AF65-F5344CB8AC3E}">
        <p14:creationId xmlns:p14="http://schemas.microsoft.com/office/powerpoint/2010/main" val="170929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ChangeArrowheads="1"/>
          </p:cNvSpPr>
          <p:nvPr/>
        </p:nvSpPr>
        <p:spPr bwMode="auto">
          <a:xfrm>
            <a:off x="683612" y="1335871"/>
            <a:ext cx="11112122" cy="177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charset="0"/>
                <a:ea typeface="宋体" panose="02010600030101010101" pitchFamily="2" charset="-122"/>
              </a:defRPr>
            </a:lvl1pPr>
            <a:lvl2pPr marL="742950" indent="-285750">
              <a:defRPr kumimoji="1" sz="2400">
                <a:solidFill>
                  <a:schemeClr val="tx1"/>
                </a:solidFill>
                <a:latin typeface="Times New Roman" panose="02020603050405020304" charset="0"/>
                <a:ea typeface="宋体" panose="02010600030101010101" pitchFamily="2" charset="-122"/>
              </a:defRPr>
            </a:lvl2pPr>
            <a:lvl3pPr marL="1143000" indent="-228600">
              <a:defRPr kumimoji="1" sz="2400">
                <a:solidFill>
                  <a:schemeClr val="tx1"/>
                </a:solidFill>
                <a:latin typeface="Times New Roman" panose="02020603050405020304" charset="0"/>
                <a:ea typeface="宋体" panose="02010600030101010101" pitchFamily="2" charset="-122"/>
              </a:defRPr>
            </a:lvl3pPr>
            <a:lvl4pPr marL="1600200" indent="-228600">
              <a:defRPr kumimoji="1" sz="2400">
                <a:solidFill>
                  <a:schemeClr val="tx1"/>
                </a:solidFill>
                <a:latin typeface="Times New Roman" panose="02020603050405020304" charset="0"/>
                <a:ea typeface="宋体" panose="02010600030101010101" pitchFamily="2" charset="-122"/>
              </a:defRPr>
            </a:lvl4pPr>
            <a:lvl5pPr marL="2057400" indent="-228600">
              <a:defRPr kumimoji="1" sz="2400">
                <a:solidFill>
                  <a:schemeClr val="tx1"/>
                </a:solidFill>
                <a:latin typeface="Times New Roman" panose="0202060305040502030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nSpc>
                <a:spcPct val="150000"/>
              </a:lnSpc>
              <a:spcBef>
                <a:spcPct val="20000"/>
              </a:spcBef>
            </a:pPr>
            <a:r>
              <a:rPr lang="zh-CN" altLang="en-US" sz="2200" dirty="0">
                <a:latin typeface="方正粗黑宋简体" panose="02000000000000000000" pitchFamily="2" charset="-122"/>
                <a:ea typeface="方正粗黑宋简体" panose="02000000000000000000" pitchFamily="2" charset="-122"/>
              </a:rPr>
              <a:t>并发环境：</a:t>
            </a:r>
          </a:p>
          <a:p>
            <a:pPr>
              <a:lnSpc>
                <a:spcPct val="150000"/>
              </a:lnSpc>
              <a:spcBef>
                <a:spcPct val="20000"/>
              </a:spcBef>
            </a:pPr>
            <a:r>
              <a:rPr lang="zh-CN" altLang="en-US" sz="2200" dirty="0">
                <a:latin typeface="方正粗黑宋简体" panose="02000000000000000000" pitchFamily="2" charset="-122"/>
                <a:ea typeface="方正粗黑宋简体" panose="02000000000000000000" pitchFamily="2" charset="-122"/>
              </a:rPr>
              <a:t>    在一定时间内物理机器上有</a:t>
            </a:r>
            <a:r>
              <a:rPr lang="zh-CN" altLang="en-US" sz="2200" dirty="0">
                <a:solidFill>
                  <a:srgbClr val="C00000"/>
                </a:solidFill>
                <a:latin typeface="方正粗黑宋简体" panose="02000000000000000000" pitchFamily="2" charset="-122"/>
                <a:ea typeface="方正粗黑宋简体" panose="02000000000000000000" pitchFamily="2" charset="-122"/>
              </a:rPr>
              <a:t>两个或两个以上的程序同处于开始运行但尚未结束的状态</a:t>
            </a:r>
            <a:r>
              <a:rPr lang="zh-CN" altLang="en-US" sz="2200" dirty="0">
                <a:latin typeface="方正粗黑宋简体" panose="02000000000000000000" pitchFamily="2" charset="-122"/>
                <a:ea typeface="方正粗黑宋简体" panose="02000000000000000000" pitchFamily="2" charset="-122"/>
              </a:rPr>
              <a:t>，并且次序不是事先确定的。为了提高资源利用率并发执行。</a:t>
            </a:r>
          </a:p>
        </p:txBody>
      </p:sp>
      <p:sp>
        <p:nvSpPr>
          <p:cNvPr id="8" name="内容占位符 7"/>
          <p:cNvSpPr>
            <a:spLocks noGrp="1"/>
          </p:cNvSpPr>
          <p:nvPr>
            <p:ph idx="1"/>
          </p:nvPr>
        </p:nvSpPr>
        <p:spPr>
          <a:xfrm>
            <a:off x="838200" y="3042285"/>
            <a:ext cx="10515600" cy="3134995"/>
          </a:xfrm>
        </p:spPr>
        <p:txBody>
          <a:bodyPr>
            <a:normAutofit fontScale="85000" lnSpcReduction="20000"/>
          </a:bodyPr>
          <a:lstStyle/>
          <a:p>
            <a:r>
              <a:rPr lang="zh-CN" altLang="en-US" dirty="0"/>
              <a:t>并发执行的特征（在不加入任何系统控制情况下）：</a:t>
            </a:r>
          </a:p>
          <a:p>
            <a:pPr lvl="1"/>
            <a:r>
              <a:rPr lang="zh-CN" altLang="en-US" dirty="0">
                <a:solidFill>
                  <a:srgbClr val="FF0000"/>
                </a:solidFill>
              </a:rPr>
              <a:t>间断性</a:t>
            </a:r>
            <a:r>
              <a:rPr lang="zh-CN" altLang="en-US" dirty="0"/>
              <a:t>：表现为</a:t>
            </a:r>
            <a:r>
              <a:rPr lang="zh-CN" altLang="en-US" dirty="0">
                <a:latin typeface="Arial" panose="020B0604020202020204" pitchFamily="34" charset="0"/>
              </a:rPr>
              <a:t>“</a:t>
            </a:r>
            <a:r>
              <a:rPr lang="zh-CN" altLang="en-US" dirty="0"/>
              <a:t>走走停停</a:t>
            </a:r>
            <a:r>
              <a:rPr lang="zh-CN" altLang="en-US" dirty="0">
                <a:latin typeface="Arial" panose="020B0604020202020204" pitchFamily="34" charset="0"/>
              </a:rPr>
              <a:t>”</a:t>
            </a:r>
            <a:r>
              <a:rPr lang="zh-CN" altLang="en-US" dirty="0"/>
              <a:t>，一个程序可能走到中途停下来，失去原有的时序关系；</a:t>
            </a:r>
          </a:p>
          <a:p>
            <a:pPr lvl="1"/>
            <a:r>
              <a:rPr lang="zh-CN" altLang="en-US" dirty="0">
                <a:solidFill>
                  <a:srgbClr val="FF0000"/>
                </a:solidFill>
              </a:rPr>
              <a:t>失去封闭性</a:t>
            </a:r>
            <a:r>
              <a:rPr lang="zh-CN" altLang="en-US" dirty="0"/>
              <a:t>：共享资源，受其他程序的控制逻辑的影响。如：一个程序写到存储器中的数据可能被另一个程序修改，失去原有的不变特征。</a:t>
            </a:r>
          </a:p>
          <a:p>
            <a:pPr lvl="1"/>
            <a:r>
              <a:rPr lang="zh-CN" altLang="en-US" dirty="0">
                <a:solidFill>
                  <a:srgbClr val="FF0000"/>
                </a:solidFill>
              </a:rPr>
              <a:t>失去可再现性</a:t>
            </a:r>
            <a:r>
              <a:rPr lang="zh-CN" altLang="en-US" dirty="0"/>
              <a:t>：失去封闭性 －&gt;失去可再现性；外界环境在程序的两次执行期间发生变化，失去原有的可重复特征。</a:t>
            </a:r>
          </a:p>
          <a:p>
            <a:pPr>
              <a:lnSpc>
                <a:spcPct val="90000"/>
              </a:lnSpc>
            </a:pPr>
            <a:r>
              <a:rPr lang="zh-CN" altLang="en-US" dirty="0">
                <a:solidFill>
                  <a:srgbClr val="FF0000"/>
                </a:solidFill>
              </a:rPr>
              <a:t>并发执行的条件</a:t>
            </a:r>
            <a:r>
              <a:rPr lang="zh-CN" altLang="en-US" dirty="0"/>
              <a:t>：达到封闭性和可再现性（正确性的要求）。</a:t>
            </a:r>
          </a:p>
        </p:txBody>
      </p:sp>
      <p:sp>
        <p:nvSpPr>
          <p:cNvPr id="11" name="标题 10"/>
          <p:cNvSpPr>
            <a:spLocks noGrp="1"/>
          </p:cNvSpPr>
          <p:nvPr>
            <p:ph type="title"/>
          </p:nvPr>
        </p:nvSpPr>
        <p:spPr/>
        <p:txBody>
          <a:bodyPr/>
          <a:lstStyle/>
          <a:p>
            <a:r>
              <a:rPr lang="en-US" altLang="zh-CN"/>
              <a:t>2.1.1 </a:t>
            </a:r>
            <a:r>
              <a:rPr lang="zh-CN" altLang="en-US"/>
              <a:t>程序的顺序执行和并发执行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2.3.1</a:t>
            </a:r>
            <a:r>
              <a:rPr lang="zh-CN" altLang="en-US" dirty="0"/>
              <a:t>、进程同步的基本概念</a:t>
            </a:r>
          </a:p>
        </p:txBody>
      </p:sp>
      <p:sp>
        <p:nvSpPr>
          <p:cNvPr id="5" name="内容占位符 4"/>
          <p:cNvSpPr>
            <a:spLocks noGrp="1"/>
          </p:cNvSpPr>
          <p:nvPr>
            <p:ph idx="1"/>
          </p:nvPr>
        </p:nvSpPr>
        <p:spPr>
          <a:xfrm>
            <a:off x="838200" y="1671782"/>
            <a:ext cx="10515600" cy="4505181"/>
          </a:xfrm>
        </p:spPr>
        <p:txBody>
          <a:bodyPr>
            <a:normAutofit/>
          </a:bodyPr>
          <a:lstStyle/>
          <a:p>
            <a:pPr lvl="1"/>
            <a:r>
              <a:rPr lang="zh-CN" altLang="en-US" dirty="0"/>
              <a:t>间接制约：</a:t>
            </a:r>
          </a:p>
          <a:p>
            <a:endParaRPr lang="zh-CN" altLang="en-US" dirty="0"/>
          </a:p>
          <a:p>
            <a:pPr lvl="1"/>
            <a:endParaRPr lang="en-US" altLang="zh-CN" dirty="0"/>
          </a:p>
          <a:p>
            <a:pPr lvl="1"/>
            <a:r>
              <a:rPr lang="zh-CN" altLang="en-US" dirty="0"/>
              <a:t>直接制约：进程间由于合作而形成的相互制约。</a:t>
            </a:r>
          </a:p>
        </p:txBody>
      </p:sp>
      <p:sp>
        <p:nvSpPr>
          <p:cNvPr id="7" name="Oval 6"/>
          <p:cNvSpPr>
            <a:spLocks noChangeArrowheads="1"/>
          </p:cNvSpPr>
          <p:nvPr/>
        </p:nvSpPr>
        <p:spPr bwMode="auto">
          <a:xfrm>
            <a:off x="6703572" y="2514600"/>
            <a:ext cx="1295400" cy="914400"/>
          </a:xfrm>
          <a:prstGeom prst="ellipse">
            <a:avLst/>
          </a:prstGeom>
          <a:extLst>
            <a:ext uri="{91240B29-F687-4F45-9708-019B960494DF}">
              <a14:hiddenLine xmlns:a14="http://schemas.microsoft.com/office/drawing/2010/main" w="9525">
                <a:solidFill>
                  <a:srgbClr val="000000"/>
                </a:solidFill>
                <a:round/>
              </a14:hiddenLine>
            </a:ext>
          </a:extLst>
        </p:spPr>
        <p:style>
          <a:lnRef idx="1">
            <a:schemeClr val="accent5"/>
          </a:lnRef>
          <a:fillRef idx="2">
            <a:schemeClr val="accent5"/>
          </a:fillRef>
          <a:effectRef idx="1">
            <a:schemeClr val="accent5"/>
          </a:effectRef>
          <a:fontRef idx="minor">
            <a:schemeClr val="dk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1800" b="0">
                <a:solidFill>
                  <a:srgbClr val="0000FF"/>
                </a:solidFill>
                <a:latin typeface="Verdana" panose="020B0604030504040204" pitchFamily="34" charset="0"/>
                <a:ea typeface="黑体" panose="02010609060101010101" pitchFamily="49" charset="-122"/>
              </a:rPr>
              <a:t>进程</a:t>
            </a:r>
            <a:r>
              <a:rPr lang="en-US" altLang="zh-CN" sz="1800">
                <a:solidFill>
                  <a:srgbClr val="0000FF"/>
                </a:solidFill>
                <a:latin typeface="黑体" panose="02010609060101010101" pitchFamily="49" charset="-122"/>
                <a:ea typeface="黑体" panose="02010609060101010101" pitchFamily="49" charset="-122"/>
              </a:rPr>
              <a:t>B</a:t>
            </a:r>
          </a:p>
        </p:txBody>
      </p:sp>
      <p:sp>
        <p:nvSpPr>
          <p:cNvPr id="8" name="Rectangle 7"/>
          <p:cNvSpPr>
            <a:spLocks noChangeArrowheads="1"/>
          </p:cNvSpPr>
          <p:nvPr/>
        </p:nvSpPr>
        <p:spPr bwMode="auto">
          <a:xfrm>
            <a:off x="4601721" y="2743200"/>
            <a:ext cx="1152525" cy="457200"/>
          </a:xfrm>
          <a:prstGeom prst="rect">
            <a:avLst/>
          </a:prstGeom>
          <a:solidFill>
            <a:schemeClr val="accent2">
              <a:lumMod val="20000"/>
              <a:lumOff val="80000"/>
            </a:schemeClr>
          </a:solidFill>
          <a:ln w="9525">
            <a:solidFill>
              <a:srgbClr val="000000"/>
            </a:solidFill>
            <a:miter lim="800000"/>
          </a:ln>
        </p:spPr>
        <p:style>
          <a:lnRef idx="0">
            <a:schemeClr val="accent1"/>
          </a:lnRef>
          <a:fillRef idx="3">
            <a:schemeClr val="accent1"/>
          </a:fillRef>
          <a:effectRef idx="3">
            <a:schemeClr val="accent1"/>
          </a:effectRef>
          <a:fontRef idx="minor">
            <a:schemeClr val="lt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1800" b="0" dirty="0">
                <a:solidFill>
                  <a:srgbClr val="0000FF"/>
                </a:solidFill>
                <a:latin typeface="Verdana" panose="020B0604030504040204" pitchFamily="34" charset="0"/>
                <a:ea typeface="黑体" panose="02010609060101010101" pitchFamily="49" charset="-122"/>
              </a:rPr>
              <a:t>资源</a:t>
            </a:r>
            <a:endParaRPr lang="zh-CN" altLang="en-US" sz="1800" b="0" dirty="0">
              <a:solidFill>
                <a:srgbClr val="0000FF"/>
              </a:solidFill>
              <a:latin typeface="Verdana" panose="020B0604030504040204" pitchFamily="34" charset="0"/>
            </a:endParaRPr>
          </a:p>
        </p:txBody>
      </p:sp>
      <p:sp>
        <p:nvSpPr>
          <p:cNvPr id="9" name="AutoShape 8"/>
          <p:cNvSpPr>
            <a:spLocks noChangeArrowheads="1"/>
          </p:cNvSpPr>
          <p:nvPr/>
        </p:nvSpPr>
        <p:spPr bwMode="auto">
          <a:xfrm>
            <a:off x="3866709" y="2819400"/>
            <a:ext cx="609600" cy="228600"/>
          </a:xfrm>
          <a:prstGeom prst="leftRightArrow">
            <a:avLst>
              <a:gd name="adj1" fmla="val 50000"/>
              <a:gd name="adj2" fmla="val 53333"/>
            </a:avLst>
          </a:prstGeom>
        </p:spPr>
        <p:style>
          <a:lnRef idx="0">
            <a:schemeClr val="accent1"/>
          </a:lnRef>
          <a:fillRef idx="3">
            <a:schemeClr val="accent1"/>
          </a:fillRef>
          <a:effectRef idx="3">
            <a:schemeClr val="accent1"/>
          </a:effectRef>
          <a:fontRef idx="minor">
            <a:schemeClr val="lt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 name="AutoShape 9"/>
          <p:cNvSpPr>
            <a:spLocks noChangeArrowheads="1"/>
          </p:cNvSpPr>
          <p:nvPr/>
        </p:nvSpPr>
        <p:spPr bwMode="auto">
          <a:xfrm>
            <a:off x="5924109" y="2819400"/>
            <a:ext cx="609600" cy="228600"/>
          </a:xfrm>
          <a:prstGeom prst="leftRightArrow">
            <a:avLst>
              <a:gd name="adj1" fmla="val 50000"/>
              <a:gd name="adj2" fmla="val 53333"/>
            </a:avLst>
          </a:prstGeom>
        </p:spPr>
        <p:style>
          <a:lnRef idx="0">
            <a:schemeClr val="accent1"/>
          </a:lnRef>
          <a:fillRef idx="3">
            <a:schemeClr val="accent1"/>
          </a:fillRef>
          <a:effectRef idx="3">
            <a:schemeClr val="accent1"/>
          </a:effectRef>
          <a:fontRef idx="minor">
            <a:schemeClr val="lt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 name="Oval 10"/>
          <p:cNvSpPr>
            <a:spLocks noChangeArrowheads="1"/>
          </p:cNvSpPr>
          <p:nvPr/>
        </p:nvSpPr>
        <p:spPr bwMode="auto">
          <a:xfrm>
            <a:off x="2266509" y="2438400"/>
            <a:ext cx="1295400" cy="914400"/>
          </a:xfrm>
          <a:prstGeom prst="ellipse">
            <a:avLst/>
          </a:prstGeom>
          <a:extLst>
            <a:ext uri="{91240B29-F687-4F45-9708-019B960494DF}">
              <a14:hiddenLine xmlns:a14="http://schemas.microsoft.com/office/drawing/2010/main" w="9525">
                <a:solidFill>
                  <a:srgbClr val="000000"/>
                </a:solidFill>
                <a:round/>
              </a14:hiddenLine>
            </a:ext>
          </a:extLst>
        </p:spPr>
        <p:style>
          <a:lnRef idx="1">
            <a:schemeClr val="accent5"/>
          </a:lnRef>
          <a:fillRef idx="2">
            <a:schemeClr val="accent5"/>
          </a:fillRef>
          <a:effectRef idx="1">
            <a:schemeClr val="accent5"/>
          </a:effectRef>
          <a:fontRef idx="minor">
            <a:schemeClr val="dk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1800" b="0" dirty="0">
                <a:solidFill>
                  <a:srgbClr val="0000FF"/>
                </a:solidFill>
                <a:latin typeface="Verdana" panose="020B0604030504040204" pitchFamily="34" charset="0"/>
                <a:ea typeface="黑体" panose="02010609060101010101" pitchFamily="49" charset="-122"/>
              </a:rPr>
              <a:t>进程</a:t>
            </a:r>
            <a:r>
              <a:rPr lang="en-US" altLang="zh-CN" sz="1800" dirty="0">
                <a:solidFill>
                  <a:srgbClr val="0000FF"/>
                </a:solidFill>
                <a:latin typeface="Verdana" panose="020B0604030504040204" pitchFamily="34" charset="0"/>
                <a:ea typeface="黑体" panose="02010609060101010101" pitchFamily="49" charset="-122"/>
              </a:rPr>
              <a:t>A</a:t>
            </a:r>
            <a:endParaRPr lang="en-US" altLang="zh-CN" sz="1800" dirty="0">
              <a:solidFill>
                <a:srgbClr val="0000FF"/>
              </a:solidFill>
              <a:latin typeface="黑体" panose="02010609060101010101" pitchFamily="49" charset="-122"/>
              <a:ea typeface="黑体" panose="02010609060101010101" pitchFamily="49" charset="-122"/>
            </a:endParaRPr>
          </a:p>
        </p:txBody>
      </p:sp>
      <p:sp>
        <p:nvSpPr>
          <p:cNvPr id="12" name="Oval 11"/>
          <p:cNvSpPr>
            <a:spLocks noChangeArrowheads="1"/>
          </p:cNvSpPr>
          <p:nvPr/>
        </p:nvSpPr>
        <p:spPr bwMode="auto">
          <a:xfrm>
            <a:off x="2237934" y="4861401"/>
            <a:ext cx="1295400" cy="914400"/>
          </a:xfrm>
          <a:prstGeom prst="ellipse">
            <a:avLst/>
          </a:prstGeom>
          <a:extLst>
            <a:ext uri="{91240B29-F687-4F45-9708-019B960494DF}">
              <a14:hiddenLine xmlns:a14="http://schemas.microsoft.com/office/drawing/2010/main" w="9525">
                <a:solidFill>
                  <a:srgbClr val="000000"/>
                </a:solidFill>
                <a:round/>
              </a14:hiddenLine>
            </a:ext>
          </a:extLst>
        </p:spPr>
        <p:style>
          <a:lnRef idx="1">
            <a:schemeClr val="accent5"/>
          </a:lnRef>
          <a:fillRef idx="2">
            <a:schemeClr val="accent5"/>
          </a:fillRef>
          <a:effectRef idx="1">
            <a:schemeClr val="accent5"/>
          </a:effectRef>
          <a:fontRef idx="minor">
            <a:schemeClr val="dk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1800" b="0">
                <a:solidFill>
                  <a:srgbClr val="0000FF"/>
                </a:solidFill>
                <a:latin typeface="Verdana" panose="020B0604030504040204" pitchFamily="34" charset="0"/>
                <a:ea typeface="黑体" panose="02010609060101010101" pitchFamily="49" charset="-122"/>
              </a:rPr>
              <a:t>进程</a:t>
            </a:r>
            <a:r>
              <a:rPr lang="en-US" altLang="zh-CN" sz="1800">
                <a:solidFill>
                  <a:srgbClr val="0000FF"/>
                </a:solidFill>
                <a:latin typeface="Verdana" panose="020B0604030504040204" pitchFamily="34" charset="0"/>
                <a:ea typeface="黑体" panose="02010609060101010101" pitchFamily="49" charset="-122"/>
              </a:rPr>
              <a:t>A</a:t>
            </a:r>
          </a:p>
        </p:txBody>
      </p:sp>
      <p:sp>
        <p:nvSpPr>
          <p:cNvPr id="13" name="Oval 12"/>
          <p:cNvSpPr>
            <a:spLocks noChangeArrowheads="1"/>
          </p:cNvSpPr>
          <p:nvPr/>
        </p:nvSpPr>
        <p:spPr bwMode="auto">
          <a:xfrm>
            <a:off x="6703572" y="4861401"/>
            <a:ext cx="1295400" cy="914400"/>
          </a:xfrm>
          <a:prstGeom prst="ellipse">
            <a:avLst/>
          </a:prstGeom>
          <a:extLst>
            <a:ext uri="{91240B29-F687-4F45-9708-019B960494DF}">
              <a14:hiddenLine xmlns:a14="http://schemas.microsoft.com/office/drawing/2010/main" w="9525">
                <a:solidFill>
                  <a:srgbClr val="000000"/>
                </a:solidFill>
                <a:round/>
              </a14:hiddenLine>
            </a:ext>
          </a:extLst>
        </p:spPr>
        <p:style>
          <a:lnRef idx="1">
            <a:schemeClr val="accent5"/>
          </a:lnRef>
          <a:fillRef idx="2">
            <a:schemeClr val="accent5"/>
          </a:fillRef>
          <a:effectRef idx="1">
            <a:schemeClr val="accent5"/>
          </a:effectRef>
          <a:fontRef idx="minor">
            <a:schemeClr val="dk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0"/>
              </a:spcBef>
              <a:buFontTx/>
              <a:buNone/>
            </a:pPr>
            <a:r>
              <a:rPr lang="zh-CN" altLang="en-US" sz="1800" b="0">
                <a:solidFill>
                  <a:srgbClr val="0000FF"/>
                </a:solidFill>
                <a:latin typeface="Verdana" panose="020B0604030504040204" pitchFamily="34" charset="0"/>
                <a:ea typeface="黑体" panose="02010609060101010101" pitchFamily="49" charset="-122"/>
              </a:rPr>
              <a:t>进程</a:t>
            </a:r>
            <a:r>
              <a:rPr lang="en-US" altLang="zh-CN" sz="1800">
                <a:solidFill>
                  <a:srgbClr val="0000FF"/>
                </a:solidFill>
                <a:latin typeface="黑体" panose="02010609060101010101" pitchFamily="49" charset="-122"/>
                <a:ea typeface="黑体" panose="02010609060101010101" pitchFamily="49" charset="-122"/>
              </a:rPr>
              <a:t>B</a:t>
            </a:r>
          </a:p>
        </p:txBody>
      </p:sp>
      <p:sp>
        <p:nvSpPr>
          <p:cNvPr id="14" name="AutoShape 13"/>
          <p:cNvSpPr>
            <a:spLocks noChangeArrowheads="1"/>
          </p:cNvSpPr>
          <p:nvPr/>
        </p:nvSpPr>
        <p:spPr bwMode="auto">
          <a:xfrm>
            <a:off x="3666684" y="5242401"/>
            <a:ext cx="3036888" cy="228600"/>
          </a:xfrm>
          <a:prstGeom prst="leftRightArrow">
            <a:avLst>
              <a:gd name="adj1" fmla="val 50000"/>
              <a:gd name="adj2" fmla="val 160000"/>
            </a:avLst>
          </a:prstGeom>
        </p:spPr>
        <p:style>
          <a:lnRef idx="0">
            <a:schemeClr val="accent1"/>
          </a:lnRef>
          <a:fillRef idx="3">
            <a:schemeClr val="accent1"/>
          </a:fillRef>
          <a:effectRef idx="3">
            <a:schemeClr val="accent1"/>
          </a:effectRef>
          <a:fontRef idx="minor">
            <a:schemeClr val="lt1"/>
          </a:fontRef>
        </p:style>
        <p:txBody>
          <a:bodyPr wrap="none" lIns="0" tIns="0" rIns="0" bIns="0"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out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B36DD1C-2037-40F8-823D-A63F9DF4D38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下列多进程的相互关系属于间接关系的是（  ）</a:t>
            </a:r>
          </a:p>
        </p:txBody>
      </p:sp>
      <p:sp>
        <p:nvSpPr>
          <p:cNvPr id="7" name="文本框 6">
            <a:extLst>
              <a:ext uri="{FF2B5EF4-FFF2-40B4-BE49-F238E27FC236}">
                <a16:creationId xmlns:a16="http://schemas.microsoft.com/office/drawing/2014/main" id="{98D010D1-B9FD-4732-8F8D-E0C1A8DB6DAB}"/>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同一次通信活动中数据准备、数据发送与接收进程</a:t>
            </a:r>
          </a:p>
        </p:txBody>
      </p:sp>
      <p:sp>
        <p:nvSpPr>
          <p:cNvPr id="8" name="文本框 7">
            <a:extLst>
              <a:ext uri="{FF2B5EF4-FFF2-40B4-BE49-F238E27FC236}">
                <a16:creationId xmlns:a16="http://schemas.microsoft.com/office/drawing/2014/main" id="{A7A3D67F-8DCC-46F6-9B6A-1FA44B461A2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同一次打印任务中文件读取与文件打印进程</a:t>
            </a:r>
          </a:p>
        </p:txBody>
      </p:sp>
      <p:sp>
        <p:nvSpPr>
          <p:cNvPr id="9" name="文本框 8">
            <a:extLst>
              <a:ext uri="{FF2B5EF4-FFF2-40B4-BE49-F238E27FC236}">
                <a16:creationId xmlns:a16="http://schemas.microsoft.com/office/drawing/2014/main" id="{38E00BBF-53D2-4C75-8C46-C808C8A8D0A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订票系统中多用户的购买进程</a:t>
            </a:r>
          </a:p>
        </p:txBody>
      </p:sp>
      <p:sp>
        <p:nvSpPr>
          <p:cNvPr id="10" name="文本框 9">
            <a:extLst>
              <a:ext uri="{FF2B5EF4-FFF2-40B4-BE49-F238E27FC236}">
                <a16:creationId xmlns:a16="http://schemas.microsoft.com/office/drawing/2014/main" id="{35B154D1-F93C-4377-AA86-8A16A4FFECA6}"/>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网络共享打印机中用户的打印进程</a:t>
            </a:r>
          </a:p>
        </p:txBody>
      </p:sp>
      <p:sp>
        <p:nvSpPr>
          <p:cNvPr id="11" name="矩形 10">
            <a:extLst>
              <a:ext uri="{FF2B5EF4-FFF2-40B4-BE49-F238E27FC236}">
                <a16:creationId xmlns:a16="http://schemas.microsoft.com/office/drawing/2014/main" id="{950C6683-7A06-464B-B449-968F098ED6A4}"/>
              </a:ext>
            </a:extLst>
          </p:cNvPr>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911B030-4AC0-498B-AA46-977C95AAE984}"/>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A5473CA-D5CE-48BC-BC34-46CC9442EF1D}"/>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4CA10F52-BF7E-420E-9345-F755386B763B}"/>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C496AA6-D73D-47DC-AA5E-A4BB0044149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3" name="组合 22">
            <a:extLst>
              <a:ext uri="{FF2B5EF4-FFF2-40B4-BE49-F238E27FC236}">
                <a16:creationId xmlns:a16="http://schemas.microsoft.com/office/drawing/2014/main" id="{6B19ADF9-6B0B-412B-A90F-5AE5B623E440}"/>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B4654397-4DE0-4CC9-A15F-2D25EFBDF79F}"/>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8C521317-B850-4DF5-BE02-6CB39E1CE32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7D28C17E-EDD5-484D-8F19-2C384B6450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2" name="TipText">
              <a:extLst>
                <a:ext uri="{FF2B5EF4-FFF2-40B4-BE49-F238E27FC236}">
                  <a16:creationId xmlns:a16="http://schemas.microsoft.com/office/drawing/2014/main" id="{95C719F4-8AEA-455A-BD89-4DE60F9A16B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0F26AE7-7995-4B2E-A011-410F1667641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403186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2.3.1</a:t>
            </a:r>
            <a:r>
              <a:rPr lang="zh-CN" altLang="en-US" dirty="0"/>
              <a:t>、进程同步的基本概念</a:t>
            </a:r>
          </a:p>
        </p:txBody>
      </p:sp>
      <p:sp>
        <p:nvSpPr>
          <p:cNvPr id="2" name="内容占位符 1"/>
          <p:cNvSpPr>
            <a:spLocks noGrp="1"/>
          </p:cNvSpPr>
          <p:nvPr>
            <p:ph idx="1"/>
          </p:nvPr>
        </p:nvSpPr>
        <p:spPr>
          <a:xfrm>
            <a:off x="619760" y="1158240"/>
            <a:ext cx="11125200" cy="4988560"/>
          </a:xfrm>
        </p:spPr>
        <p:txBody>
          <a:bodyPr>
            <a:normAutofit/>
          </a:bodyPr>
          <a:lstStyle/>
          <a:p>
            <a:r>
              <a:rPr lang="zh-CN" altLang="en-US" dirty="0"/>
              <a:t>临界资源 </a:t>
            </a:r>
          </a:p>
          <a:p>
            <a:pPr lvl="1"/>
            <a:r>
              <a:rPr lang="zh-CN" altLang="en-US" b="1" dirty="0">
                <a:solidFill>
                  <a:srgbClr val="C00000"/>
                </a:solidFill>
              </a:rPr>
              <a:t>临界资源</a:t>
            </a:r>
            <a:r>
              <a:rPr lang="zh-CN" altLang="en-US" dirty="0"/>
              <a:t>：硬件或软件（如外设、共享代码段、共享数据结构），多个进程在对其进行访问时（关键是进行写入或修改），同时时间点仅允许唯一的进程进行使用，直至进程任务结束。</a:t>
            </a:r>
            <a:endParaRPr lang="en-US" altLang="zh-CN" dirty="0"/>
          </a:p>
          <a:p>
            <a:pPr lvl="1"/>
            <a:endParaRPr lang="en-US" altLang="zh-CN" dirty="0"/>
          </a:p>
          <a:p>
            <a:pPr lvl="1"/>
            <a:endParaRPr lang="en-US" altLang="zh-CN" dirty="0"/>
          </a:p>
          <a:p>
            <a:pPr lvl="1"/>
            <a:r>
              <a:rPr lang="zh-CN" altLang="en-US" b="1" dirty="0">
                <a:solidFill>
                  <a:srgbClr val="FF0000"/>
                </a:solidFill>
              </a:rPr>
              <a:t>有些共享资源可以同时访问</a:t>
            </a:r>
            <a:r>
              <a:rPr lang="zh-CN" altLang="en-US" dirty="0"/>
              <a:t>，如只读数据。因而不是临界资源。</a:t>
            </a:r>
            <a:endParaRPr lang="en-US" altLang="zh-CN" dirty="0"/>
          </a:p>
        </p:txBody>
      </p:sp>
      <p:sp>
        <p:nvSpPr>
          <p:cNvPr id="3" name="矩形 2">
            <a:extLst>
              <a:ext uri="{FF2B5EF4-FFF2-40B4-BE49-F238E27FC236}">
                <a16:creationId xmlns:a16="http://schemas.microsoft.com/office/drawing/2014/main" id="{627A0DAB-35C8-48E9-83D2-73821A6440A7}"/>
              </a:ext>
            </a:extLst>
          </p:cNvPr>
          <p:cNvSpPr/>
          <p:nvPr/>
        </p:nvSpPr>
        <p:spPr>
          <a:xfrm>
            <a:off x="3214350" y="3863052"/>
            <a:ext cx="5519460" cy="584775"/>
          </a:xfrm>
          <a:prstGeom prst="rect">
            <a:avLst/>
          </a:prstGeom>
          <a:noFill/>
        </p:spPr>
        <p:txBody>
          <a:bodyPr wrap="none" lIns="91440" tIns="45720" rIns="91440" bIns="45720">
            <a:spAutoFit/>
          </a:bodyPr>
          <a:lstStyle/>
          <a:p>
            <a:pPr algn="ctr"/>
            <a:r>
              <a:rPr lang="zh-CN" altLang="en-US" sz="3200" b="1" cap="none" spc="0" dirty="0">
                <a:ln w="0"/>
                <a:solidFill>
                  <a:srgbClr val="C00000"/>
                </a:solidFill>
                <a:effectLst>
                  <a:outerShdw blurRad="38100" dist="19050" dir="2700000" algn="tl" rotWithShape="0">
                    <a:schemeClr val="dk1">
                      <a:alpha val="40000"/>
                    </a:schemeClr>
                  </a:outerShdw>
                </a:effectLst>
              </a:rPr>
              <a:t>共享资源不一定都是临界资源</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D2D49E-4843-41F3-8669-4164BFA15C7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下列资源的使用不属于临界资源范畴的是（  ）</a:t>
            </a:r>
          </a:p>
        </p:txBody>
      </p:sp>
      <p:sp>
        <p:nvSpPr>
          <p:cNvPr id="7" name="文本框 6">
            <a:extLst>
              <a:ext uri="{FF2B5EF4-FFF2-40B4-BE49-F238E27FC236}">
                <a16:creationId xmlns:a16="http://schemas.microsoft.com/office/drawing/2014/main" id="{36C5BB27-0578-4FD3-BB32-1B2352E1475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执行打印操作的打印机</a:t>
            </a:r>
          </a:p>
        </p:txBody>
      </p:sp>
      <p:sp>
        <p:nvSpPr>
          <p:cNvPr id="8" name="文本框 7">
            <a:extLst>
              <a:ext uri="{FF2B5EF4-FFF2-40B4-BE49-F238E27FC236}">
                <a16:creationId xmlns:a16="http://schemas.microsoft.com/office/drawing/2014/main" id="{B309331C-4A9F-4FC7-8CD2-754026201C2D}"/>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支持多人上网无线路由器</a:t>
            </a:r>
          </a:p>
        </p:txBody>
      </p:sp>
      <p:sp>
        <p:nvSpPr>
          <p:cNvPr id="9" name="文本框 8">
            <a:extLst>
              <a:ext uri="{FF2B5EF4-FFF2-40B4-BE49-F238E27FC236}">
                <a16:creationId xmlns:a16="http://schemas.microsoft.com/office/drawing/2014/main" id="{79130A0F-4A3E-4402-9122-589ACD0FAD9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多道并发中的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2609731-E113-4978-B3E1-CFAE356E90B8}"/>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多个用户查阅的订票系统余票数量</a:t>
            </a:r>
          </a:p>
        </p:txBody>
      </p:sp>
      <p:sp>
        <p:nvSpPr>
          <p:cNvPr id="11" name="矩形 10">
            <a:extLst>
              <a:ext uri="{FF2B5EF4-FFF2-40B4-BE49-F238E27FC236}">
                <a16:creationId xmlns:a16="http://schemas.microsoft.com/office/drawing/2014/main" id="{780D134B-8412-4AA3-959A-B7F43A1AA28C}"/>
              </a:ext>
            </a:extLst>
          </p:cNvPr>
          <p:cNvSpPr>
            <a:spLocks noChangeAspect="1"/>
          </p:cNvSpPr>
          <p:nvPr>
            <p:custDataLst>
              <p:tags r:id="rId7"/>
            </p:custDataLst>
          </p:nvPr>
        </p:nvSpPr>
        <p:spPr>
          <a:xfrm>
            <a:off x="15716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01BFECC-4B5B-4AB7-9E0A-42E154E61A10}"/>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EB6C174-E93E-41A9-9629-DC57DC9A0416}"/>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13AB7964-8643-497D-8953-76B94160ADBA}"/>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719D0AD-A5A3-4C86-B916-F1682C758C9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7" name="组合 26">
            <a:extLst>
              <a:ext uri="{FF2B5EF4-FFF2-40B4-BE49-F238E27FC236}">
                <a16:creationId xmlns:a16="http://schemas.microsoft.com/office/drawing/2014/main" id="{FF64A25D-6E11-4A6D-BC02-0094CC9FC8F8}"/>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4F25498E-9518-408A-B72A-051AF3493D86}"/>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5CCEA5FD-FC7C-400C-A8C3-3068A298D28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C61B5D7B-EA87-4850-8047-8D522245CD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5" name="TipText">
              <a:extLst>
                <a:ext uri="{FF2B5EF4-FFF2-40B4-BE49-F238E27FC236}">
                  <a16:creationId xmlns:a16="http://schemas.microsoft.com/office/drawing/2014/main" id="{93107A1E-E6BF-4A9E-AC61-CD8F95DB250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0662F9E-4F0E-4322-94E5-07878FE420A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82988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7614E-0D2C-4DD9-8CEC-B9D1B7DD3F72}"/>
              </a:ext>
            </a:extLst>
          </p:cNvPr>
          <p:cNvSpPr>
            <a:spLocks noGrp="1"/>
          </p:cNvSpPr>
          <p:nvPr>
            <p:ph type="title"/>
          </p:nvPr>
        </p:nvSpPr>
        <p:spPr/>
        <p:txBody>
          <a:bodyPr/>
          <a:lstStyle/>
          <a:p>
            <a:r>
              <a:rPr lang="en-US" altLang="zh-CN" dirty="0"/>
              <a:t>2.3.1</a:t>
            </a:r>
            <a:r>
              <a:rPr lang="zh-CN" altLang="en-US" dirty="0"/>
              <a:t>、进程同步的基本概念</a:t>
            </a:r>
          </a:p>
        </p:txBody>
      </p:sp>
      <p:sp>
        <p:nvSpPr>
          <p:cNvPr id="3" name="内容占位符 2">
            <a:extLst>
              <a:ext uri="{FF2B5EF4-FFF2-40B4-BE49-F238E27FC236}">
                <a16:creationId xmlns:a16="http://schemas.microsoft.com/office/drawing/2014/main" id="{C4F762AB-7626-410D-A442-15F73BA81BC8}"/>
              </a:ext>
            </a:extLst>
          </p:cNvPr>
          <p:cNvSpPr>
            <a:spLocks noGrp="1"/>
          </p:cNvSpPr>
          <p:nvPr>
            <p:ph idx="1"/>
          </p:nvPr>
        </p:nvSpPr>
        <p:spPr/>
        <p:txBody>
          <a:bodyPr>
            <a:normAutofit fontScale="92500" lnSpcReduction="10000"/>
          </a:bodyPr>
          <a:lstStyle/>
          <a:p>
            <a:r>
              <a:rPr lang="zh-CN" altLang="en-US"/>
              <a:t>临界区</a:t>
            </a:r>
          </a:p>
          <a:p>
            <a:pPr lvl="1"/>
            <a:r>
              <a:rPr lang="zh-CN" altLang="en-US" b="1">
                <a:solidFill>
                  <a:srgbClr val="C00000"/>
                </a:solidFill>
              </a:rPr>
              <a:t>临界区</a:t>
            </a:r>
            <a:r>
              <a:rPr lang="zh-CN" altLang="en-US"/>
              <a:t>(</a:t>
            </a:r>
            <a:r>
              <a:rPr lang="en-US" altLang="zh-CN"/>
              <a:t>critical section)：</a:t>
            </a:r>
            <a:r>
              <a:rPr lang="zh-CN" altLang="en-US"/>
              <a:t>在每个进程中，访问临界资源的一段代码。</a:t>
            </a:r>
          </a:p>
          <a:p>
            <a:pPr lvl="2">
              <a:spcBef>
                <a:spcPts val="0"/>
              </a:spcBef>
            </a:pPr>
            <a:r>
              <a:rPr lang="zh-CN" altLang="en-US"/>
              <a:t>临界区问题</a:t>
            </a:r>
            <a:r>
              <a:rPr lang="en-US" altLang="zh-CN"/>
              <a:t>----</a:t>
            </a:r>
            <a:r>
              <a:rPr lang="zh-CN" altLang="en-US"/>
              <a:t>确保一个进程在执行它的临界区代码时，不允许其他进程再进入他们各自的临界区内执行代码</a:t>
            </a:r>
            <a:r>
              <a:rPr lang="en-US" altLang="zh-CN"/>
              <a:t>。</a:t>
            </a:r>
          </a:p>
          <a:p>
            <a:pPr lvl="1"/>
            <a:r>
              <a:rPr lang="zh-CN" altLang="en-US" b="1">
                <a:solidFill>
                  <a:srgbClr val="C00000"/>
                </a:solidFill>
              </a:rPr>
              <a:t>进入区</a:t>
            </a:r>
            <a:r>
              <a:rPr lang="zh-CN" altLang="en-US"/>
              <a:t>(</a:t>
            </a:r>
            <a:r>
              <a:rPr lang="en-US" altLang="zh-CN"/>
              <a:t>entry section)：</a:t>
            </a:r>
            <a:r>
              <a:rPr lang="zh-CN" altLang="en-US"/>
              <a:t>在进入临界区之前，检查可否进入临界区的一段代码。如果可以进入临界区，通常设置相应“正在访问临界区”标志</a:t>
            </a:r>
          </a:p>
          <a:p>
            <a:pPr lvl="1"/>
            <a:r>
              <a:rPr lang="zh-CN" altLang="en-US" b="1">
                <a:solidFill>
                  <a:srgbClr val="C00000"/>
                </a:solidFill>
              </a:rPr>
              <a:t>退出区</a:t>
            </a:r>
            <a:r>
              <a:rPr lang="zh-CN" altLang="en-US"/>
              <a:t>(</a:t>
            </a:r>
            <a:r>
              <a:rPr lang="en-US" altLang="zh-CN"/>
              <a:t>exit section)：</a:t>
            </a:r>
            <a:r>
              <a:rPr lang="zh-CN" altLang="en-US"/>
              <a:t>位于临界区的后面，用于将“正在访问临界区”标志清除。</a:t>
            </a:r>
          </a:p>
          <a:p>
            <a:pPr lvl="1"/>
            <a:r>
              <a:rPr lang="zh-CN" altLang="en-US" b="1">
                <a:solidFill>
                  <a:srgbClr val="C00000"/>
                </a:solidFill>
              </a:rPr>
              <a:t>剩余区</a:t>
            </a:r>
            <a:r>
              <a:rPr lang="zh-CN" altLang="en-US"/>
              <a:t>(</a:t>
            </a:r>
            <a:r>
              <a:rPr lang="en-US" altLang="zh-CN"/>
              <a:t>remainder section)：</a:t>
            </a:r>
            <a:r>
              <a:rPr lang="zh-CN" altLang="en-US"/>
              <a:t>代码中的其余部分。</a:t>
            </a:r>
            <a:endParaRPr lang="zh-CN" altLang="en-US" dirty="0"/>
          </a:p>
        </p:txBody>
      </p:sp>
    </p:spTree>
    <p:extLst>
      <p:ext uri="{BB962C8B-B14F-4D97-AF65-F5344CB8AC3E}">
        <p14:creationId xmlns:p14="http://schemas.microsoft.com/office/powerpoint/2010/main" val="4010887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title"/>
          </p:nvPr>
        </p:nvSpPr>
        <p:spPr/>
        <p:txBody>
          <a:bodyPr/>
          <a:lstStyle/>
          <a:p>
            <a:r>
              <a:rPr lang="en-US" altLang="zh-CN" dirty="0"/>
              <a:t>2.3.1</a:t>
            </a:r>
            <a:r>
              <a:rPr lang="zh-CN" altLang="en-US" dirty="0"/>
              <a:t>、进程同步的基本概念</a:t>
            </a:r>
          </a:p>
        </p:txBody>
      </p:sp>
      <p:sp>
        <p:nvSpPr>
          <p:cNvPr id="71682" name="Rectangle 2"/>
          <p:cNvSpPr>
            <a:spLocks noGrp="1" noChangeArrowheads="1"/>
          </p:cNvSpPr>
          <p:nvPr>
            <p:ph idx="1"/>
          </p:nvPr>
        </p:nvSpPr>
        <p:spPr/>
        <p:txBody>
          <a:bodyPr>
            <a:normAutofit fontScale="92500" lnSpcReduction="10000"/>
          </a:bodyPr>
          <a:lstStyle/>
          <a:p>
            <a:r>
              <a:rPr lang="zh-CN" altLang="en-US" dirty="0"/>
              <a:t>当进程处于临界区时，只要不破坏临界资源的使用规则，是不会影响处理及调度的。</a:t>
            </a:r>
            <a:endParaRPr lang="en-US" altLang="zh-CN" dirty="0"/>
          </a:p>
          <a:p>
            <a:pPr lvl="1"/>
            <a:r>
              <a:rPr lang="zh-CN" altLang="en-US" dirty="0"/>
              <a:t>比如，通常访问临界资源可能是慢速的外设（如打印机），如果在进程访问打印机时，不能处理机调度，那么系统的性能将非常低。</a:t>
            </a:r>
          </a:p>
          <a:p>
            <a:r>
              <a:rPr lang="zh-CN" altLang="en-US" b="1" dirty="0">
                <a:solidFill>
                  <a:srgbClr val="C00000"/>
                </a:solidFill>
              </a:rPr>
              <a:t>不适合处理机调度</a:t>
            </a:r>
            <a:r>
              <a:rPr lang="zh-CN" altLang="en-US" dirty="0"/>
              <a:t>的情况：</a:t>
            </a:r>
          </a:p>
          <a:p>
            <a:pPr lvl="1"/>
            <a:r>
              <a:rPr lang="zh-CN" altLang="en-US" dirty="0"/>
              <a:t>在处理中断的过程中</a:t>
            </a:r>
          </a:p>
          <a:p>
            <a:pPr lvl="1"/>
            <a:r>
              <a:rPr lang="zh-CN" altLang="en-US" dirty="0"/>
              <a:t>进程在操作系统内核程序临界区中</a:t>
            </a:r>
          </a:p>
          <a:p>
            <a:pPr lvl="1"/>
            <a:r>
              <a:rPr lang="zh-CN" altLang="en-US" dirty="0"/>
              <a:t>其他需要完全屏蔽中断的原子操作过程中</a:t>
            </a:r>
            <a:endParaRPr lang="en-US" altLang="zh-CN" dirty="0"/>
          </a:p>
          <a:p>
            <a:endParaRPr lang="zh-CN" altLang="en-US" dirty="0"/>
          </a:p>
        </p:txBody>
      </p:sp>
    </p:spTree>
    <p:extLst>
      <p:ext uri="{BB962C8B-B14F-4D97-AF65-F5344CB8AC3E}">
        <p14:creationId xmlns:p14="http://schemas.microsoft.com/office/powerpoint/2010/main" val="193050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a:t>2.3.1</a:t>
            </a:r>
            <a:r>
              <a:rPr lang="zh-CN" altLang="en-US"/>
              <a:t>、进程同步的基本概念</a:t>
            </a:r>
            <a:endParaRPr lang="zh-CN" altLang="en-US" dirty="0"/>
          </a:p>
        </p:txBody>
      </p:sp>
      <p:sp>
        <p:nvSpPr>
          <p:cNvPr id="2" name="内容占位符 1"/>
          <p:cNvSpPr>
            <a:spLocks noGrp="1"/>
          </p:cNvSpPr>
          <p:nvPr>
            <p:ph idx="1"/>
          </p:nvPr>
        </p:nvSpPr>
        <p:spPr>
          <a:xfrm>
            <a:off x="756920" y="1063106"/>
            <a:ext cx="10515600" cy="5236094"/>
          </a:xfrm>
        </p:spPr>
        <p:txBody>
          <a:bodyPr>
            <a:normAutofit/>
          </a:bodyPr>
          <a:lstStyle/>
          <a:p>
            <a:r>
              <a:rPr lang="zh-CN" altLang="en-US" sz="2400" dirty="0"/>
              <a:t>进程的同步：</a:t>
            </a:r>
            <a:r>
              <a:rPr lang="en-US" altLang="zh-CN" sz="2400" dirty="0"/>
              <a:t>synchronism</a:t>
            </a:r>
          </a:p>
          <a:p>
            <a:pPr lvl="1"/>
            <a:r>
              <a:rPr lang="zh-CN" altLang="en-US" sz="2000" dirty="0"/>
              <a:t>互斥操作：两个进程的存在互相排斥，一个进程的执行需要等待另一个进程。</a:t>
            </a:r>
            <a:endParaRPr lang="en-US" altLang="zh-CN" sz="2000" dirty="0"/>
          </a:p>
          <a:p>
            <a:pPr lvl="1"/>
            <a:r>
              <a:rPr lang="zh-CN" altLang="en-US" sz="2000" dirty="0"/>
              <a:t>同步：通过约束机制实现有时间次序的进程互斥。具体说，一个进程运行到某一点时要求另一伙伴进程为它提供消息，在未获得消息之前，该进程处于等待状态，获得消息后被唤醒进入就绪态。</a:t>
            </a:r>
          </a:p>
        </p:txBody>
      </p:sp>
      <p:sp>
        <p:nvSpPr>
          <p:cNvPr id="12" name="Rectangle 2"/>
          <p:cNvSpPr txBox="1">
            <a:spLocks noChangeArrowheads="1"/>
          </p:cNvSpPr>
          <p:nvPr/>
        </p:nvSpPr>
        <p:spPr>
          <a:xfrm>
            <a:off x="4883728" y="3681153"/>
            <a:ext cx="5946832" cy="2651760"/>
          </a:xfrm>
          <a:prstGeom prst="rect">
            <a:avLst/>
          </a:prstGeom>
          <a:noFill/>
        </p:spPr>
        <p:txBody>
          <a:bodyPr anchor="ctr"/>
          <a:lstStyle>
            <a:lvl1pPr algn="l" defTabSz="914400" rtl="0" eaLnBrk="1" latinLnBrk="0" hangingPunct="1">
              <a:lnSpc>
                <a:spcPct val="100000"/>
              </a:lnSpc>
              <a:spcBef>
                <a:spcPct val="0"/>
              </a:spcBef>
              <a:buNone/>
              <a:defRPr sz="2800" b="1" kern="1200">
                <a:solidFill>
                  <a:srgbClr val="0078B4"/>
                </a:solidFill>
                <a:latin typeface="+mj-lt"/>
                <a:ea typeface="+mj-ea"/>
                <a:cs typeface="+mj-cs"/>
              </a:defRPr>
            </a:lvl1pPr>
          </a:lstStyle>
          <a:p>
            <a:pPr>
              <a:lnSpc>
                <a:spcPct val="150000"/>
              </a:lnSpc>
              <a:spcAft>
                <a:spcPts val="1700"/>
              </a:spcAft>
            </a:pPr>
            <a:r>
              <a:rPr lang="zh-CN" altLang="en-US" sz="1800" dirty="0">
                <a:solidFill>
                  <a:schemeClr val="tx1"/>
                </a:solidFill>
                <a:latin typeface="楷体_GB2312" pitchFamily="49" charset="-122"/>
                <a:ea typeface="楷体_GB2312" pitchFamily="49" charset="-122"/>
              </a:rPr>
              <a:t>例</a:t>
            </a:r>
            <a:r>
              <a:rPr lang="en-US" altLang="zh-CN" sz="1800" dirty="0">
                <a:solidFill>
                  <a:schemeClr val="tx1"/>
                </a:solidFill>
                <a:latin typeface="楷体_GB2312" pitchFamily="49" charset="-122"/>
                <a:ea typeface="楷体_GB2312" pitchFamily="49" charset="-122"/>
              </a:rPr>
              <a:t>: </a:t>
            </a:r>
            <a:br>
              <a:rPr lang="en-US" altLang="zh-CN" sz="1800" dirty="0">
                <a:solidFill>
                  <a:schemeClr val="tx1"/>
                </a:solidFill>
                <a:latin typeface="楷体_GB2312" pitchFamily="49" charset="-122"/>
                <a:ea typeface="楷体_GB2312" pitchFamily="49" charset="-122"/>
              </a:rPr>
            </a:br>
            <a:r>
              <a:rPr lang="en-US" altLang="zh-CN" sz="1800" dirty="0">
                <a:solidFill>
                  <a:schemeClr val="tx1"/>
                </a:solidFill>
                <a:latin typeface="楷体_GB2312" pitchFamily="49" charset="-122"/>
                <a:ea typeface="楷体_GB2312" pitchFamily="49" charset="-122"/>
              </a:rPr>
              <a:t>       </a:t>
            </a:r>
            <a:r>
              <a:rPr lang="zh-CN" altLang="en-US" sz="1800" dirty="0">
                <a:solidFill>
                  <a:schemeClr val="tx1"/>
                </a:solidFill>
                <a:latin typeface="宋体" panose="02010600030101010101" pitchFamily="2" charset="-122"/>
              </a:rPr>
              <a:t>司机   </a:t>
            </a:r>
            <a:r>
              <a:rPr lang="en-US" altLang="zh-CN" sz="1800" dirty="0">
                <a:solidFill>
                  <a:schemeClr val="tx1"/>
                </a:solidFill>
              </a:rPr>
              <a:t>P1</a:t>
            </a:r>
            <a:r>
              <a:rPr lang="en-US" altLang="zh-CN" sz="1800" dirty="0">
                <a:solidFill>
                  <a:schemeClr val="tx1"/>
                </a:solidFill>
                <a:latin typeface="宋体" panose="02010600030101010101" pitchFamily="2" charset="-122"/>
              </a:rPr>
              <a:t>                 </a:t>
            </a:r>
            <a:r>
              <a:rPr lang="zh-CN" altLang="en-US" sz="1800" dirty="0">
                <a:solidFill>
                  <a:schemeClr val="tx1"/>
                </a:solidFill>
                <a:latin typeface="宋体" panose="02010600030101010101" pitchFamily="2" charset="-122"/>
              </a:rPr>
              <a:t>售票员  </a:t>
            </a:r>
            <a:r>
              <a:rPr lang="en-US" altLang="zh-CN" sz="1800" dirty="0">
                <a:solidFill>
                  <a:schemeClr val="tx1"/>
                </a:solidFill>
              </a:rPr>
              <a:t>P2</a:t>
            </a:r>
            <a:br>
              <a:rPr lang="en-US" altLang="zh-CN" sz="1800" dirty="0">
                <a:solidFill>
                  <a:schemeClr val="tx1"/>
                </a:solidFill>
                <a:latin typeface="宋体" panose="02010600030101010101" pitchFamily="2" charset="-122"/>
              </a:rPr>
            </a:br>
            <a:r>
              <a:rPr lang="en-US" altLang="zh-CN" sz="1800" dirty="0">
                <a:solidFill>
                  <a:schemeClr val="tx1"/>
                </a:solidFill>
                <a:latin typeface="宋体" panose="02010600030101010101" pitchFamily="2" charset="-122"/>
              </a:rPr>
              <a:t>       </a:t>
            </a:r>
            <a:r>
              <a:rPr lang="en-US" altLang="zh-CN" sz="1800" dirty="0">
                <a:solidFill>
                  <a:schemeClr val="tx1"/>
                </a:solidFill>
              </a:rPr>
              <a:t>REPEAT                             </a:t>
            </a:r>
            <a:r>
              <a:rPr lang="en-US" altLang="zh-CN" sz="1800" dirty="0" err="1">
                <a:solidFill>
                  <a:schemeClr val="tx1"/>
                </a:solidFill>
              </a:rPr>
              <a:t>REPEAT</a:t>
            </a:r>
            <a:br>
              <a:rPr lang="en-US" altLang="zh-CN" sz="1800" dirty="0">
                <a:solidFill>
                  <a:schemeClr val="tx1"/>
                </a:solidFill>
                <a:latin typeface="宋体" panose="02010600030101010101" pitchFamily="2" charset="-122"/>
              </a:rPr>
            </a:br>
            <a:r>
              <a:rPr lang="en-US" altLang="zh-CN" sz="1800" dirty="0">
                <a:solidFill>
                  <a:schemeClr val="tx1"/>
                </a:solidFill>
                <a:latin typeface="宋体" panose="02010600030101010101" pitchFamily="2" charset="-122"/>
              </a:rPr>
              <a:t>       </a:t>
            </a:r>
            <a:r>
              <a:rPr lang="zh-CN" altLang="en-US" sz="1800" dirty="0">
                <a:solidFill>
                  <a:schemeClr val="tx1"/>
                </a:solidFill>
                <a:latin typeface="宋体" panose="02010600030101010101" pitchFamily="2" charset="-122"/>
              </a:rPr>
              <a:t>启动                    关门</a:t>
            </a:r>
            <a:br>
              <a:rPr lang="zh-CN" altLang="en-US" sz="1800" dirty="0">
                <a:solidFill>
                  <a:schemeClr val="tx1"/>
                </a:solidFill>
                <a:latin typeface="宋体" panose="02010600030101010101" pitchFamily="2" charset="-122"/>
              </a:rPr>
            </a:br>
            <a:r>
              <a:rPr lang="zh-CN" altLang="en-US" sz="1800" dirty="0">
                <a:solidFill>
                  <a:schemeClr val="tx1"/>
                </a:solidFill>
                <a:latin typeface="宋体" panose="02010600030101010101" pitchFamily="2" charset="-122"/>
              </a:rPr>
              <a:t>       正常运行                售票</a:t>
            </a:r>
            <a:br>
              <a:rPr lang="zh-CN" altLang="en-US" sz="1800" dirty="0">
                <a:solidFill>
                  <a:schemeClr val="tx1"/>
                </a:solidFill>
                <a:latin typeface="宋体" panose="02010600030101010101" pitchFamily="2" charset="-122"/>
              </a:rPr>
            </a:br>
            <a:r>
              <a:rPr lang="zh-CN" altLang="en-US" sz="1800" dirty="0">
                <a:solidFill>
                  <a:schemeClr val="tx1"/>
                </a:solidFill>
                <a:latin typeface="宋体" panose="02010600030101010101" pitchFamily="2" charset="-122"/>
              </a:rPr>
              <a:t>       到站停                  开门</a:t>
            </a:r>
            <a:br>
              <a:rPr lang="zh-CN" altLang="en-US" sz="1800" dirty="0">
                <a:solidFill>
                  <a:schemeClr val="tx1"/>
                </a:solidFill>
                <a:latin typeface="宋体" panose="02010600030101010101" pitchFamily="2" charset="-122"/>
              </a:rPr>
            </a:br>
            <a:r>
              <a:rPr lang="zh-CN" altLang="en-US" sz="1800" dirty="0">
                <a:solidFill>
                  <a:schemeClr val="tx1"/>
                </a:solidFill>
                <a:latin typeface="宋体" panose="02010600030101010101" pitchFamily="2" charset="-122"/>
              </a:rPr>
              <a:t>       </a:t>
            </a:r>
            <a:r>
              <a:rPr lang="en-US" altLang="zh-CN" sz="1800" dirty="0">
                <a:solidFill>
                  <a:schemeClr val="tx1"/>
                </a:solidFill>
              </a:rPr>
              <a:t>UNTIL FALSE                    UNTIL FALSE</a:t>
            </a:r>
            <a:r>
              <a:rPr lang="en-US" altLang="zh-CN" sz="1800" dirty="0">
                <a:solidFill>
                  <a:schemeClr val="tx1"/>
                </a:solidFill>
                <a:latin typeface="宋体" panose="02010600030101010101" pitchFamily="2" charset="-122"/>
              </a:rPr>
              <a:t> </a:t>
            </a:r>
            <a:br>
              <a:rPr lang="en-US" altLang="zh-CN" sz="1800" dirty="0">
                <a:solidFill>
                  <a:schemeClr val="tx1"/>
                </a:solidFill>
                <a:latin typeface="宋体" panose="02010600030101010101" pitchFamily="2" charset="-122"/>
              </a:rPr>
            </a:br>
            <a:r>
              <a:rPr lang="en-US" altLang="zh-CN" sz="1800" dirty="0">
                <a:solidFill>
                  <a:schemeClr val="tx1"/>
                </a:solidFill>
                <a:latin typeface="楷体_GB2312" pitchFamily="49" charset="-122"/>
                <a:ea typeface="楷体_GB2312" pitchFamily="49" charset="-122"/>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F7EE01D-D4D1-408A-8014-651C8087F547}"/>
              </a:ext>
            </a:extLst>
          </p:cNvPr>
          <p:cNvSpPr txBox="1"/>
          <p:nvPr>
            <p:custDataLst>
              <p:tags r:id="rId2"/>
            </p:custDataLst>
          </p:nvPr>
        </p:nvSpPr>
        <p:spPr>
          <a:xfrm>
            <a:off x="599440" y="635000"/>
            <a:ext cx="11338560" cy="4333240"/>
          </a:xfrm>
          <a:prstGeom prst="rect">
            <a:avLst/>
          </a:prstGeom>
          <a:noFill/>
        </p:spPr>
        <p:txBody>
          <a:bodyPr vert="horz" wrap="square" rtlCol="0" anchor="ctr" anchorCtr="0">
            <a:noAutofit/>
          </a:bodyPr>
          <a:lstStyle/>
          <a:p>
            <a:pPr>
              <a:lnSpc>
                <a:spcPct val="150000"/>
              </a:lnSpc>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有两个并发进程</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，共享初值为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的变量</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和减</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的指令序列如下：</a:t>
            </a:r>
          </a:p>
          <a:p>
            <a:pPr>
              <a:lnSpc>
                <a:spcPct val="150000"/>
              </a:lnSpc>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//P2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p>
          <a:p>
            <a:pPr>
              <a:lnSpc>
                <a:spcPct val="150000"/>
              </a:lnSpc>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load  R1, x                  load  R2, x</a:t>
            </a:r>
          </a:p>
          <a:p>
            <a:pPr>
              <a:lnSpc>
                <a:spcPct val="150000"/>
              </a:lnSpc>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                   </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R2</a:t>
            </a:r>
          </a:p>
          <a:p>
            <a:pPr>
              <a:lnSpc>
                <a:spcPct val="150000"/>
              </a:lnSpc>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store  x, R1                 store x, R2</a:t>
            </a:r>
          </a:p>
          <a:p>
            <a:pPr>
              <a:lnSpc>
                <a:spcPct val="150000"/>
              </a:lnSpc>
            </a:pPr>
            <a:r>
              <a:rPr lang="zh-CN" altLang="en-US" sz="2400" b="1" dirty="0">
                <a:latin typeface="微软雅黑" panose="020B0503020204020204" pitchFamily="34" charset="-122"/>
                <a:ea typeface="微软雅黑" panose="020B0503020204020204" pitchFamily="34" charset="-122"/>
              </a:rPr>
              <a:t>两个操作完成后，</a:t>
            </a:r>
            <a:r>
              <a:rPr lang="en-US" altLang="zh-CN" sz="2400" b="1" dirty="0">
                <a:latin typeface="微软雅黑" panose="020B0503020204020204" pitchFamily="34" charset="-122"/>
                <a:ea typeface="微软雅黑" panose="020B0503020204020204" pitchFamily="34" charset="-122"/>
              </a:rPr>
              <a:t>x</a:t>
            </a:r>
            <a:r>
              <a:rPr lang="zh-CN" altLang="en-US" sz="2400" b="1" dirty="0">
                <a:latin typeface="微软雅黑" panose="020B0503020204020204" pitchFamily="34" charset="-122"/>
                <a:ea typeface="微软雅黑" panose="020B0503020204020204" pitchFamily="34" charset="-122"/>
              </a:rPr>
              <a:t>的值</a:t>
            </a:r>
          </a:p>
          <a:p>
            <a:pPr>
              <a:lnSpc>
                <a:spcPct val="150000"/>
              </a:lnSpc>
            </a:pP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BC769C0D-F1F8-44A2-AA52-FE24F0C801E7}"/>
              </a:ext>
            </a:extLst>
          </p:cNvPr>
          <p:cNvGrpSpPr/>
          <p:nvPr/>
        </p:nvGrpSpPr>
        <p:grpSpPr>
          <a:xfrm>
            <a:off x="1137920" y="4546600"/>
            <a:ext cx="9672320" cy="1569720"/>
            <a:chOff x="1137920" y="4546600"/>
            <a:chExt cx="8382000" cy="1251585"/>
          </a:xfrm>
        </p:grpSpPr>
        <p:sp>
          <p:nvSpPr>
            <p:cNvPr id="7" name="文本框 6">
              <a:extLst>
                <a:ext uri="{FF2B5EF4-FFF2-40B4-BE49-F238E27FC236}">
                  <a16:creationId xmlns:a16="http://schemas.microsoft.com/office/drawing/2014/main" id="{C30C260E-C8C6-44ED-909E-D5F6E31D1A57}"/>
                </a:ext>
              </a:extLst>
            </p:cNvPr>
            <p:cNvSpPr txBox="1"/>
            <p:nvPr>
              <p:custDataLst>
                <p:tags r:id="rId10"/>
              </p:custDataLst>
            </p:nvPr>
          </p:nvSpPr>
          <p:spPr>
            <a:xfrm>
              <a:off x="1945064" y="4546600"/>
              <a:ext cx="2082800" cy="514351"/>
            </a:xfrm>
            <a:prstGeom prst="rect">
              <a:avLst/>
            </a:prstGeom>
            <a:noFill/>
          </p:spPr>
          <p:txBody>
            <a:bodyPr vert="horz" rtlCol="0" anchor="ctr" anchorCtr="0">
              <a:noAutofit/>
            </a:body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或</a:t>
              </a:r>
              <a:r>
                <a:rPr lang="en-US" altLang="zh-CN" sz="2800" b="1" dirty="0">
                  <a:latin typeface="微软雅黑" panose="020B0503020204020204" pitchFamily="34" charset="-122"/>
                  <a:ea typeface="微软雅黑" panose="020B0503020204020204" pitchFamily="34" charset="-122"/>
                </a:rPr>
                <a:t>3</a:t>
              </a:r>
              <a:endPar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8365AE0-FB5A-461C-BC14-D08041DDC188}"/>
                </a:ext>
              </a:extLst>
            </p:cNvPr>
            <p:cNvSpPr txBox="1"/>
            <p:nvPr>
              <p:custDataLst>
                <p:tags r:id="rId11"/>
              </p:custDataLst>
            </p:nvPr>
          </p:nvSpPr>
          <p:spPr>
            <a:xfrm>
              <a:off x="1945064" y="5232400"/>
              <a:ext cx="1732856" cy="514351"/>
            </a:xfrm>
            <a:prstGeom prst="rect">
              <a:avLst/>
            </a:prstGeom>
            <a:noFill/>
          </p:spPr>
          <p:txBody>
            <a:bodyPr vert="horz" rtlCol="0" anchor="ctr" anchorCtr="0">
              <a:noAutofit/>
            </a:bodyPr>
            <a:lstStyle/>
            <a:p>
              <a:r>
                <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A025A3D-8D4C-48BE-8211-C48A2D107C5E}"/>
                </a:ext>
              </a:extLst>
            </p:cNvPr>
            <p:cNvSpPr>
              <a:spLocks noChangeAspect="1"/>
            </p:cNvSpPr>
            <p:nvPr>
              <p:custDataLst>
                <p:tags r:id="rId12"/>
              </p:custDataLst>
            </p:nvPr>
          </p:nvSpPr>
          <p:spPr>
            <a:xfrm>
              <a:off x="1137920" y="4598034"/>
              <a:ext cx="42113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31D3FAD-229D-4F17-9CC2-F53CCCD072BB}"/>
                </a:ext>
              </a:extLst>
            </p:cNvPr>
            <p:cNvSpPr>
              <a:spLocks noChangeAspect="1"/>
            </p:cNvSpPr>
            <p:nvPr>
              <p:custDataLst>
                <p:tags r:id="rId13"/>
              </p:custDataLst>
            </p:nvPr>
          </p:nvSpPr>
          <p:spPr>
            <a:xfrm>
              <a:off x="1137920" y="5283835"/>
              <a:ext cx="42113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5EA80268-297B-4E3A-BC40-BF84055A2592}"/>
                </a:ext>
              </a:extLst>
            </p:cNvPr>
            <p:cNvGrpSpPr/>
            <p:nvPr/>
          </p:nvGrpSpPr>
          <p:grpSpPr>
            <a:xfrm>
              <a:off x="5608320" y="4598034"/>
              <a:ext cx="3911600" cy="1200151"/>
              <a:chOff x="1107440" y="5918200"/>
              <a:chExt cx="3911600" cy="1200151"/>
            </a:xfrm>
          </p:grpSpPr>
          <p:sp>
            <p:nvSpPr>
              <p:cNvPr id="9" name="文本框 8">
                <a:extLst>
                  <a:ext uri="{FF2B5EF4-FFF2-40B4-BE49-F238E27FC236}">
                    <a16:creationId xmlns:a16="http://schemas.microsoft.com/office/drawing/2014/main" id="{3B0288E3-1B70-4189-B7BF-4D68F0EB9F28}"/>
                  </a:ext>
                </a:extLst>
              </p:cNvPr>
              <p:cNvSpPr txBox="1"/>
              <p:nvPr>
                <p:custDataLst>
                  <p:tags r:id="rId14"/>
                </p:custDataLst>
              </p:nvPr>
            </p:nvSpPr>
            <p:spPr>
              <a:xfrm>
                <a:off x="1945064" y="5918200"/>
                <a:ext cx="3073976" cy="514351"/>
              </a:xfrm>
              <a:prstGeom prst="rect">
                <a:avLst/>
              </a:prstGeom>
              <a:noFill/>
            </p:spPr>
            <p:txBody>
              <a:bodyPr vert="horz" rtlCol="0" anchor="ctr" anchorCtr="0">
                <a:noAutofit/>
              </a:bodyPr>
              <a:lstStyle/>
              <a:p>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，或</a:t>
                </a:r>
                <a:r>
                  <a:rPr lang="en-US" altLang="zh-CN" sz="2800" b="1" dirty="0">
                    <a:latin typeface="微软雅黑" panose="020B0503020204020204" pitchFamily="34" charset="-122"/>
                    <a:ea typeface="微软雅黑" panose="020B0503020204020204" pitchFamily="34" charset="-122"/>
                  </a:rPr>
                  <a:t>2</a:t>
                </a:r>
                <a:endPar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93C9163A-AF93-4214-B5D0-31764E401182}"/>
                  </a:ext>
                </a:extLst>
              </p:cNvPr>
              <p:cNvSpPr txBox="1"/>
              <p:nvPr>
                <p:custDataLst>
                  <p:tags r:id="rId15"/>
                </p:custDataLst>
              </p:nvPr>
            </p:nvSpPr>
            <p:spPr>
              <a:xfrm>
                <a:off x="1945064" y="6604000"/>
                <a:ext cx="3073976" cy="514351"/>
              </a:xfrm>
              <a:prstGeom prst="rect">
                <a:avLst/>
              </a:prstGeom>
              <a:noFill/>
            </p:spPr>
            <p:txBody>
              <a:bodyPr vert="horz" rtlCol="0" anchor="ctr" anchorCtr="0">
                <a:noAutofit/>
              </a:body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或 </a:t>
                </a:r>
                <a:r>
                  <a:rPr lang="en-US" altLang="zh-CN" sz="2800" b="1" dirty="0">
                    <a:latin typeface="微软雅黑" panose="020B0503020204020204" pitchFamily="34" charset="-122"/>
                    <a:ea typeface="微软雅黑" panose="020B0503020204020204" pitchFamily="34" charset="-122"/>
                  </a:rPr>
                  <a:t>2</a:t>
                </a:r>
                <a:endPar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331E819-810D-44B3-87ED-3D3FE0006F66}"/>
                  </a:ext>
                </a:extLst>
              </p:cNvPr>
              <p:cNvSpPr>
                <a:spLocks noChangeAspect="1"/>
              </p:cNvSpPr>
              <p:nvPr>
                <p:custDataLst>
                  <p:tags r:id="rId16"/>
                </p:custDataLst>
              </p:nvPr>
            </p:nvSpPr>
            <p:spPr>
              <a:xfrm>
                <a:off x="1107440" y="5969635"/>
                <a:ext cx="451610" cy="4114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63E18CA6-AC21-410E-9500-AC01F1EC589E}"/>
                  </a:ext>
                </a:extLst>
              </p:cNvPr>
              <p:cNvSpPr>
                <a:spLocks noChangeAspect="1"/>
              </p:cNvSpPr>
              <p:nvPr>
                <p:custDataLst>
                  <p:tags r:id="rId17"/>
                </p:custDataLst>
              </p:nvPr>
            </p:nvSpPr>
            <p:spPr>
              <a:xfrm>
                <a:off x="1107440" y="6655435"/>
                <a:ext cx="45161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8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sp>
        <p:nvSpPr>
          <p:cNvPr id="15" name="矩形: 圆角 14">
            <a:extLst>
              <a:ext uri="{FF2B5EF4-FFF2-40B4-BE49-F238E27FC236}">
                <a16:creationId xmlns:a16="http://schemas.microsoft.com/office/drawing/2014/main" id="{93DA5606-53C9-403C-9DE8-D352967554B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7FE744C-D5CE-450D-98B5-868E5A20D588}"/>
              </a:ext>
            </a:extLst>
          </p:cNvPr>
          <p:cNvGrpSpPr/>
          <p:nvPr>
            <p:custDataLst>
              <p:tags r:id="rId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F99E8300-0173-46E1-B47F-ED552EEE30E4}"/>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59ED6889-CCB6-414E-85E5-622896E791CB}"/>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52035125-2A5D-4537-89C2-2390AEE93CBA}"/>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E4D6E124-E136-48A7-9B0E-C88EE0A2D1DD}"/>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A4EECE9-E171-42E1-A02A-F75CED8BD9C1}"/>
              </a:ext>
            </a:extLst>
          </p:cNvPr>
          <p:cNvPicPr>
            <a:picLocks/>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25626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BEBA9-F383-444B-B718-52AACF8F6FF0}"/>
              </a:ext>
            </a:extLst>
          </p:cNvPr>
          <p:cNvSpPr>
            <a:spLocks noGrp="1"/>
          </p:cNvSpPr>
          <p:nvPr>
            <p:ph type="title"/>
          </p:nvPr>
        </p:nvSpPr>
        <p:spPr/>
        <p:txBody>
          <a:bodyPr/>
          <a:lstStyle/>
          <a:p>
            <a:r>
              <a:rPr lang="en-US" altLang="zh-CN" dirty="0"/>
              <a:t>2.3.1</a:t>
            </a:r>
            <a:r>
              <a:rPr lang="zh-CN" altLang="en-US" dirty="0"/>
              <a:t>、进程同步的基本概念</a:t>
            </a:r>
          </a:p>
        </p:txBody>
      </p:sp>
      <p:sp>
        <p:nvSpPr>
          <p:cNvPr id="3" name="内容占位符 2">
            <a:extLst>
              <a:ext uri="{FF2B5EF4-FFF2-40B4-BE49-F238E27FC236}">
                <a16:creationId xmlns:a16="http://schemas.microsoft.com/office/drawing/2014/main" id="{FEDF185B-9EDA-4D9E-AFC2-D9E2595B1AE5}"/>
              </a:ext>
            </a:extLst>
          </p:cNvPr>
          <p:cNvSpPr>
            <a:spLocks noGrp="1"/>
          </p:cNvSpPr>
          <p:nvPr>
            <p:ph idx="1"/>
          </p:nvPr>
        </p:nvSpPr>
        <p:spPr>
          <a:xfrm>
            <a:off x="838200" y="1671782"/>
            <a:ext cx="10784840" cy="4505181"/>
          </a:xfrm>
        </p:spPr>
        <p:txBody>
          <a:bodyPr/>
          <a:lstStyle/>
          <a:p>
            <a:r>
              <a:rPr lang="zh-CN" altLang="en-US" dirty="0"/>
              <a:t>同步机制应遵循的准则：</a:t>
            </a:r>
          </a:p>
          <a:p>
            <a:pPr lvl="1"/>
            <a:r>
              <a:rPr lang="zh-CN" altLang="en-US" dirty="0"/>
              <a:t>空闲让进：其他进程均不处于临界区，应允许请求进入临界区的进程进入；</a:t>
            </a:r>
          </a:p>
          <a:p>
            <a:pPr lvl="1"/>
            <a:r>
              <a:rPr lang="zh-CN" altLang="en-US" dirty="0"/>
              <a:t>忙则等待：已有进程处于其临界区，请求进入临界区的进程应等待；</a:t>
            </a:r>
          </a:p>
          <a:p>
            <a:pPr lvl="1"/>
            <a:r>
              <a:rPr lang="zh-CN" altLang="en-US" dirty="0"/>
              <a:t>有限等待：等待进入临界区的进程不能“死等”；</a:t>
            </a:r>
          </a:p>
          <a:p>
            <a:pPr lvl="1"/>
            <a:r>
              <a:rPr lang="zh-CN" altLang="en-US" dirty="0"/>
              <a:t>让权等待：不能进入临界区的进程，应释放</a:t>
            </a:r>
            <a:r>
              <a:rPr lang="en-US" altLang="zh-CN" dirty="0"/>
              <a:t>CPU（</a:t>
            </a:r>
            <a:r>
              <a:rPr lang="zh-CN" altLang="en-US" dirty="0"/>
              <a:t>如转换到阻塞状态）</a:t>
            </a:r>
          </a:p>
        </p:txBody>
      </p:sp>
    </p:spTree>
    <p:extLst>
      <p:ext uri="{BB962C8B-B14F-4D97-AF65-F5344CB8AC3E}">
        <p14:creationId xmlns:p14="http://schemas.microsoft.com/office/powerpoint/2010/main" val="2083874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2.3.2</a:t>
            </a:r>
            <a:r>
              <a:rPr lang="zh-CN" altLang="en-US" dirty="0"/>
              <a:t>、临界资源及其问题描述</a:t>
            </a:r>
          </a:p>
        </p:txBody>
      </p:sp>
      <p:sp>
        <p:nvSpPr>
          <p:cNvPr id="5" name="Rectangle 2"/>
          <p:cNvSpPr>
            <a:spLocks noGrp="1" noChangeArrowheads="1"/>
          </p:cNvSpPr>
          <p:nvPr>
            <p:ph idx="1"/>
          </p:nvPr>
        </p:nvSpPr>
        <p:spPr>
          <a:xfrm>
            <a:off x="524164" y="1176409"/>
            <a:ext cx="10515600" cy="4505181"/>
          </a:xfrm>
        </p:spPr>
        <p:txBody>
          <a:bodyPr/>
          <a:lstStyle/>
          <a:p>
            <a:r>
              <a:rPr lang="zh-CN" altLang="en-US" dirty="0"/>
              <a:t>为解决临界区问题的最初尝试</a:t>
            </a:r>
          </a:p>
        </p:txBody>
      </p:sp>
      <p:sp>
        <p:nvSpPr>
          <p:cNvPr id="12" name="矩形 11"/>
          <p:cNvSpPr/>
          <p:nvPr/>
        </p:nvSpPr>
        <p:spPr>
          <a:xfrm>
            <a:off x="1152236" y="1850635"/>
            <a:ext cx="9986819" cy="5008230"/>
          </a:xfrm>
          <a:prstGeom prst="rect">
            <a:avLst/>
          </a:prstGeom>
        </p:spPr>
        <p:txBody>
          <a:bodyPr wrap="square">
            <a:spAutoFit/>
          </a:bodyPr>
          <a:lstStyle/>
          <a:p>
            <a:pPr>
              <a:lnSpc>
                <a:spcPct val="150000"/>
              </a:lnSpc>
              <a:tabLst>
                <a:tab pos="2286000" algn="l"/>
                <a:tab pos="2630170" algn="l"/>
                <a:tab pos="2911475" algn="l"/>
              </a:tabLst>
            </a:pPr>
            <a:r>
              <a:rPr lang="zh-CN" altLang="en-US" sz="2400" dirty="0">
                <a:latin typeface="Times New Roman" panose="02020603050405020304" charset="0"/>
                <a:ea typeface="楷体_GB2312" pitchFamily="49" charset="-122"/>
                <a:cs typeface="Times New Roman" panose="02020603050405020304" charset="0"/>
              </a:rPr>
              <a:t>只有 2  个进程：</a:t>
            </a:r>
            <a:r>
              <a:rPr lang="en-US" altLang="zh-CN" sz="2400" dirty="0">
                <a:latin typeface="Times New Roman" panose="02020603050405020304" charset="0"/>
                <a:ea typeface="楷体_GB2312" pitchFamily="49" charset="-122"/>
                <a:cs typeface="Times New Roman" panose="02020603050405020304" charset="0"/>
              </a:rPr>
              <a:t> </a:t>
            </a:r>
            <a:r>
              <a:rPr lang="en-US" altLang="zh-CN" sz="2400" i="1" dirty="0">
                <a:latin typeface="Times New Roman" panose="02020603050405020304" charset="0"/>
                <a:ea typeface="楷体_GB2312" pitchFamily="49" charset="-122"/>
                <a:cs typeface="Times New Roman" panose="02020603050405020304" charset="0"/>
              </a:rPr>
              <a:t>P</a:t>
            </a:r>
            <a:r>
              <a:rPr lang="en-US" altLang="zh-CN" sz="2400" baseline="-25000" dirty="0">
                <a:latin typeface="Times New Roman" panose="02020603050405020304" charset="0"/>
                <a:ea typeface="楷体_GB2312" pitchFamily="49" charset="-122"/>
                <a:cs typeface="Times New Roman" panose="02020603050405020304" charset="0"/>
              </a:rPr>
              <a:t>0</a:t>
            </a:r>
            <a:r>
              <a:rPr lang="en-US" altLang="zh-CN" sz="2400" dirty="0">
                <a:latin typeface="Times New Roman" panose="02020603050405020304" charset="0"/>
                <a:ea typeface="楷体_GB2312" pitchFamily="49" charset="-122"/>
                <a:cs typeface="Times New Roman" panose="02020603050405020304" charset="0"/>
              </a:rPr>
              <a:t> </a:t>
            </a:r>
            <a:r>
              <a:rPr lang="zh-CN" altLang="en-US" sz="2400" dirty="0">
                <a:latin typeface="Times New Roman" panose="02020603050405020304" charset="0"/>
                <a:ea typeface="楷体_GB2312" pitchFamily="49" charset="-122"/>
                <a:cs typeface="Times New Roman" panose="02020603050405020304" charset="0"/>
              </a:rPr>
              <a:t>和 </a:t>
            </a:r>
            <a:r>
              <a:rPr lang="en-US" altLang="zh-CN" sz="2400" i="1" dirty="0">
                <a:latin typeface="Times New Roman" panose="02020603050405020304" charset="0"/>
                <a:ea typeface="楷体_GB2312" pitchFamily="49" charset="-122"/>
                <a:cs typeface="Times New Roman" panose="02020603050405020304" charset="0"/>
              </a:rPr>
              <a:t>P</a:t>
            </a:r>
            <a:r>
              <a:rPr lang="en-US" altLang="zh-CN" sz="2400" baseline="-25000" dirty="0">
                <a:latin typeface="Times New Roman" panose="02020603050405020304" charset="0"/>
                <a:ea typeface="楷体_GB2312" pitchFamily="49" charset="-122"/>
                <a:cs typeface="Times New Roman" panose="02020603050405020304" charset="0"/>
              </a:rPr>
              <a:t>1</a:t>
            </a:r>
          </a:p>
          <a:p>
            <a:pPr>
              <a:lnSpc>
                <a:spcPct val="150000"/>
              </a:lnSpc>
              <a:tabLst>
                <a:tab pos="2286000" algn="l"/>
                <a:tab pos="2630170" algn="l"/>
                <a:tab pos="2911475" algn="l"/>
              </a:tabLst>
            </a:pPr>
            <a:r>
              <a:rPr lang="zh-CN" altLang="en-US" sz="2400" dirty="0">
                <a:latin typeface="Times New Roman" panose="02020603050405020304" charset="0"/>
                <a:ea typeface="楷体_GB2312" pitchFamily="49" charset="-122"/>
                <a:cs typeface="Times New Roman" panose="02020603050405020304" charset="0"/>
              </a:rPr>
              <a:t>进程 </a:t>
            </a:r>
            <a:r>
              <a:rPr lang="en-US" altLang="zh-CN" sz="2400" i="1" dirty="0">
                <a:latin typeface="Times New Roman" panose="02020603050405020304" charset="0"/>
                <a:ea typeface="楷体_GB2312" pitchFamily="49" charset="-122"/>
                <a:cs typeface="Times New Roman" panose="02020603050405020304" charset="0"/>
              </a:rPr>
              <a:t>P</a:t>
            </a:r>
            <a:r>
              <a:rPr lang="en-US" altLang="zh-CN" sz="2400" i="1" baseline="-25000" dirty="0">
                <a:latin typeface="Times New Roman" panose="02020603050405020304" charset="0"/>
                <a:ea typeface="楷体_GB2312" pitchFamily="49" charset="-122"/>
                <a:cs typeface="Times New Roman" panose="02020603050405020304" charset="0"/>
              </a:rPr>
              <a:t>i</a:t>
            </a:r>
            <a:r>
              <a:rPr lang="en-US" altLang="zh-CN" sz="2400" i="1" dirty="0">
                <a:latin typeface="Times New Roman" panose="02020603050405020304" charset="0"/>
                <a:ea typeface="楷体_GB2312" pitchFamily="49" charset="-122"/>
                <a:cs typeface="Times New Roman" panose="02020603050405020304" charset="0"/>
              </a:rPr>
              <a:t> </a:t>
            </a:r>
            <a:r>
              <a:rPr lang="en-US" altLang="zh-CN" sz="2400" dirty="0">
                <a:latin typeface="Times New Roman" panose="02020603050405020304" charset="0"/>
                <a:ea typeface="楷体_GB2312" pitchFamily="49" charset="-122"/>
                <a:cs typeface="Times New Roman" panose="02020603050405020304" charset="0"/>
              </a:rPr>
              <a:t>(</a:t>
            </a:r>
            <a:r>
              <a:rPr lang="zh-CN" altLang="en-US" sz="2400" dirty="0">
                <a:latin typeface="Times New Roman" panose="02020603050405020304" charset="0"/>
                <a:ea typeface="楷体_GB2312" pitchFamily="49" charset="-122"/>
                <a:cs typeface="Times New Roman" panose="02020603050405020304" charset="0"/>
              </a:rPr>
              <a:t>或 </a:t>
            </a:r>
            <a:r>
              <a:rPr lang="en-US" altLang="zh-CN" sz="2400" i="1" dirty="0" err="1">
                <a:latin typeface="Times New Roman" panose="02020603050405020304" charset="0"/>
                <a:ea typeface="楷体_GB2312" pitchFamily="49" charset="-122"/>
                <a:cs typeface="Times New Roman" panose="02020603050405020304" charset="0"/>
              </a:rPr>
              <a:t>P</a:t>
            </a:r>
            <a:r>
              <a:rPr lang="en-US" altLang="zh-CN" sz="2400" i="1" baseline="-25000" dirty="0" err="1">
                <a:latin typeface="Times New Roman" panose="02020603050405020304" charset="0"/>
                <a:ea typeface="楷体_GB2312" pitchFamily="49" charset="-122"/>
                <a:cs typeface="Times New Roman" panose="02020603050405020304" charset="0"/>
              </a:rPr>
              <a:t>j</a:t>
            </a:r>
            <a:r>
              <a:rPr lang="en-US" altLang="zh-CN" sz="2400" dirty="0">
                <a:latin typeface="Times New Roman" panose="02020603050405020304" charset="0"/>
                <a:ea typeface="楷体_GB2312" pitchFamily="49" charset="-122"/>
                <a:cs typeface="Times New Roman" panose="02020603050405020304" charset="0"/>
              </a:rPr>
              <a:t>) </a:t>
            </a:r>
            <a:r>
              <a:rPr lang="zh-CN" altLang="en-US" sz="2400" dirty="0">
                <a:latin typeface="Times New Roman" panose="02020603050405020304" charset="0"/>
                <a:ea typeface="楷体_GB2312" pitchFamily="49" charset="-122"/>
                <a:cs typeface="Times New Roman" panose="02020603050405020304" charset="0"/>
              </a:rPr>
              <a:t>通常的结构：</a:t>
            </a:r>
            <a:endParaRPr lang="en-US" altLang="zh-CN" sz="2400" dirty="0">
              <a:latin typeface="Times New Roman" panose="02020603050405020304" charset="0"/>
              <a:ea typeface="楷体_GB2312" pitchFamily="49" charset="-122"/>
              <a:cs typeface="Times New Roman" panose="02020603050405020304" charset="0"/>
            </a:endParaRPr>
          </a:p>
          <a:p>
            <a:pPr>
              <a:lnSpc>
                <a:spcPct val="150000"/>
              </a:lnSpc>
              <a:tabLst>
                <a:tab pos="2286000" algn="l"/>
                <a:tab pos="2630170" algn="l"/>
                <a:tab pos="2911475" algn="l"/>
              </a:tabLst>
            </a:pPr>
            <a:r>
              <a:rPr lang="en-US" altLang="zh-CN" sz="2400" dirty="0">
                <a:latin typeface="Times New Roman" panose="02020603050405020304" charset="0"/>
                <a:cs typeface="Times New Roman" panose="02020603050405020304" charset="0"/>
              </a:rPr>
              <a:t> </a:t>
            </a:r>
            <a:r>
              <a:rPr lang="en-US" altLang="zh-CN" sz="2400" dirty="0">
                <a:latin typeface="Times New Roman" panose="02020603050405020304" charset="0"/>
                <a:ea typeface="隶书" panose="02010509060101010101" pitchFamily="49" charset="-122"/>
                <a:cs typeface="Times New Roman" panose="02020603050405020304" charset="0"/>
              </a:rPr>
              <a:t>do {</a:t>
            </a:r>
          </a:p>
          <a:p>
            <a:pPr>
              <a:lnSpc>
                <a:spcPct val="150000"/>
              </a:lnSpc>
              <a:tabLst>
                <a:tab pos="2286000" algn="l"/>
                <a:tab pos="2630170" algn="l"/>
                <a:tab pos="2911475" algn="l"/>
              </a:tabLst>
            </a:pPr>
            <a:r>
              <a:rPr lang="en-US" altLang="zh-CN" sz="2400" dirty="0">
                <a:latin typeface="Times New Roman" panose="02020603050405020304" charset="0"/>
                <a:ea typeface="隶书" panose="02010509060101010101" pitchFamily="49" charset="-122"/>
                <a:cs typeface="Times New Roman" panose="02020603050405020304" charset="0"/>
              </a:rPr>
              <a:t>                </a:t>
            </a:r>
            <a:r>
              <a:rPr lang="zh-CN" altLang="en-US" sz="2400" dirty="0">
                <a:latin typeface="Times New Roman" panose="02020603050405020304" charset="0"/>
                <a:ea typeface="隶书" panose="02010509060101010101" pitchFamily="49" charset="-122"/>
                <a:cs typeface="Times New Roman" panose="02020603050405020304" charset="0"/>
              </a:rPr>
              <a:t>进入区（</a:t>
            </a:r>
            <a:r>
              <a:rPr lang="en-US" altLang="zh-CN" sz="2400" dirty="0">
                <a:latin typeface="Times New Roman" panose="02020603050405020304" charset="0"/>
                <a:ea typeface="隶书" panose="02010509060101010101" pitchFamily="49" charset="-122"/>
                <a:cs typeface="Times New Roman" panose="02020603050405020304" charset="0"/>
              </a:rPr>
              <a:t>entry section）；</a:t>
            </a:r>
          </a:p>
          <a:p>
            <a:pPr>
              <a:lnSpc>
                <a:spcPct val="150000"/>
              </a:lnSpc>
              <a:tabLst>
                <a:tab pos="2286000" algn="l"/>
                <a:tab pos="2630170" algn="l"/>
                <a:tab pos="2911475" algn="l"/>
              </a:tabLst>
            </a:pPr>
            <a:r>
              <a:rPr lang="en-US" altLang="zh-CN" sz="2400" dirty="0">
                <a:latin typeface="Times New Roman" panose="02020603050405020304" charset="0"/>
                <a:ea typeface="隶书" panose="02010509060101010101" pitchFamily="49" charset="-122"/>
                <a:cs typeface="Times New Roman" panose="02020603050405020304" charset="0"/>
              </a:rPr>
              <a:t>                </a:t>
            </a:r>
            <a:r>
              <a:rPr lang="zh-CN" altLang="en-US" sz="2400" dirty="0">
                <a:latin typeface="Times New Roman" panose="02020603050405020304" charset="0"/>
                <a:ea typeface="隶书" panose="02010509060101010101" pitchFamily="49" charset="-122"/>
                <a:cs typeface="Times New Roman" panose="02020603050405020304" charset="0"/>
              </a:rPr>
              <a:t>临界区（</a:t>
            </a:r>
            <a:r>
              <a:rPr lang="en-US" altLang="zh-CN" sz="2400" dirty="0">
                <a:latin typeface="Times New Roman" panose="02020603050405020304" charset="0"/>
                <a:ea typeface="隶书" panose="02010509060101010101" pitchFamily="49" charset="-122"/>
                <a:cs typeface="Times New Roman" panose="02020603050405020304" charset="0"/>
              </a:rPr>
              <a:t>critical section）；</a:t>
            </a:r>
          </a:p>
          <a:p>
            <a:pPr>
              <a:lnSpc>
                <a:spcPct val="150000"/>
              </a:lnSpc>
              <a:tabLst>
                <a:tab pos="2286000" algn="l"/>
                <a:tab pos="2630170" algn="l"/>
                <a:tab pos="2911475" algn="l"/>
              </a:tabLst>
            </a:pPr>
            <a:r>
              <a:rPr lang="en-US" altLang="zh-CN" sz="2400" dirty="0">
                <a:latin typeface="Times New Roman" panose="02020603050405020304" charset="0"/>
                <a:ea typeface="隶书" panose="02010509060101010101" pitchFamily="49" charset="-122"/>
                <a:cs typeface="Times New Roman" panose="02020603050405020304" charset="0"/>
              </a:rPr>
              <a:t>                </a:t>
            </a:r>
            <a:r>
              <a:rPr lang="zh-CN" altLang="en-US" sz="2400" dirty="0">
                <a:latin typeface="Times New Roman" panose="02020603050405020304" charset="0"/>
                <a:ea typeface="隶书" panose="02010509060101010101" pitchFamily="49" charset="-122"/>
                <a:cs typeface="Times New Roman" panose="02020603050405020304" charset="0"/>
              </a:rPr>
              <a:t>退出区（</a:t>
            </a:r>
            <a:r>
              <a:rPr lang="en-US" altLang="zh-CN" sz="2400" dirty="0">
                <a:latin typeface="Times New Roman" panose="02020603050405020304" charset="0"/>
                <a:ea typeface="隶书" panose="02010509060101010101" pitchFamily="49" charset="-122"/>
                <a:cs typeface="Times New Roman" panose="02020603050405020304" charset="0"/>
              </a:rPr>
              <a:t>exit section）；</a:t>
            </a:r>
          </a:p>
          <a:p>
            <a:pPr>
              <a:lnSpc>
                <a:spcPct val="150000"/>
              </a:lnSpc>
              <a:tabLst>
                <a:tab pos="2286000" algn="l"/>
                <a:tab pos="2630170" algn="l"/>
                <a:tab pos="2911475" algn="l"/>
              </a:tabLst>
            </a:pPr>
            <a:r>
              <a:rPr lang="en-US" altLang="zh-CN" sz="2400" dirty="0">
                <a:latin typeface="Times New Roman" panose="02020603050405020304" charset="0"/>
                <a:ea typeface="隶书" panose="02010509060101010101" pitchFamily="49" charset="-122"/>
                <a:cs typeface="Times New Roman" panose="02020603050405020304" charset="0"/>
              </a:rPr>
              <a:t>                </a:t>
            </a:r>
            <a:r>
              <a:rPr lang="zh-CN" altLang="en-US" sz="2400" dirty="0">
                <a:latin typeface="Times New Roman" panose="02020603050405020304" charset="0"/>
                <a:ea typeface="隶书" panose="02010509060101010101" pitchFamily="49" charset="-122"/>
                <a:cs typeface="Times New Roman" panose="02020603050405020304" charset="0"/>
              </a:rPr>
              <a:t>剩余区（</a:t>
            </a:r>
            <a:r>
              <a:rPr lang="en-US" altLang="zh-CN" sz="2400" dirty="0">
                <a:latin typeface="Times New Roman" panose="02020603050405020304" charset="0"/>
                <a:ea typeface="隶书" panose="02010509060101010101" pitchFamily="49" charset="-122"/>
                <a:cs typeface="Times New Roman" panose="02020603050405020304" charset="0"/>
              </a:rPr>
              <a:t>reminder section）；</a:t>
            </a:r>
          </a:p>
          <a:p>
            <a:pPr>
              <a:lnSpc>
                <a:spcPct val="150000"/>
              </a:lnSpc>
              <a:tabLst>
                <a:tab pos="2286000" algn="l"/>
                <a:tab pos="2630170" algn="l"/>
                <a:tab pos="2911475" algn="l"/>
              </a:tabLst>
            </a:pPr>
            <a:r>
              <a:rPr lang="en-US" altLang="zh-CN" sz="2400" dirty="0">
                <a:latin typeface="Times New Roman" panose="02020603050405020304" charset="0"/>
                <a:ea typeface="隶书" panose="02010509060101010101" pitchFamily="49" charset="-122"/>
                <a:cs typeface="Times New Roman" panose="02020603050405020304" charset="0"/>
              </a:rPr>
              <a:t>  } while (1);</a:t>
            </a:r>
          </a:p>
          <a:p>
            <a:pPr>
              <a:lnSpc>
                <a:spcPct val="150000"/>
              </a:lnSpc>
              <a:tabLst>
                <a:tab pos="2286000" algn="l"/>
                <a:tab pos="2630170" algn="l"/>
                <a:tab pos="2911475" algn="l"/>
              </a:tabLst>
            </a:pPr>
            <a:r>
              <a:rPr lang="zh-CN" altLang="en-US" sz="2400" dirty="0">
                <a:latin typeface="Times New Roman" panose="02020603050405020304" charset="0"/>
                <a:cs typeface="Times New Roman" panose="02020603050405020304" charset="0"/>
              </a:rPr>
              <a:t>进程可以通过共享某些公共变量来同步他们的活动。</a:t>
            </a:r>
            <a:endParaRPr lang="en-US" altLang="zh-CN" sz="24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5" name="Rectangle 3"/>
          <p:cNvSpPr>
            <a:spLocks noGrp="1" noChangeArrowheads="1"/>
          </p:cNvSpPr>
          <p:nvPr>
            <p:ph idx="1"/>
          </p:nvPr>
        </p:nvSpPr>
        <p:spPr>
          <a:xfrm>
            <a:off x="838200" y="1671955"/>
            <a:ext cx="5781675" cy="4505325"/>
          </a:xfrm>
        </p:spPr>
        <p:txBody>
          <a:bodyPr>
            <a:normAutofit fontScale="85000" lnSpcReduction="20000"/>
          </a:bodyPr>
          <a:lstStyle/>
          <a:p>
            <a:r>
              <a:rPr lang="zh-CN" altLang="en-US" dirty="0"/>
              <a:t>进程（</a:t>
            </a:r>
            <a:r>
              <a:rPr lang="en-US" altLang="zh-CN" dirty="0"/>
              <a:t>Process</a:t>
            </a:r>
            <a:r>
              <a:rPr lang="zh-CN" altLang="en-US" dirty="0"/>
              <a:t>）的定义</a:t>
            </a:r>
            <a:endParaRPr lang="en-US" altLang="zh-CN" dirty="0"/>
          </a:p>
          <a:p>
            <a:pPr lvl="1"/>
            <a:r>
              <a:rPr lang="zh-CN" altLang="en-US" dirty="0"/>
              <a:t>进程是具有</a:t>
            </a:r>
            <a:r>
              <a:rPr lang="zh-CN" altLang="en-US" b="1" dirty="0">
                <a:solidFill>
                  <a:srgbClr val="C00000"/>
                </a:solidFill>
              </a:rPr>
              <a:t>独立功能</a:t>
            </a:r>
            <a:r>
              <a:rPr lang="zh-CN" altLang="en-US" dirty="0"/>
              <a:t>的程序关于某个数据集合上的一次运行活动</a:t>
            </a:r>
            <a:endParaRPr lang="en-US" altLang="zh-CN" dirty="0"/>
          </a:p>
          <a:p>
            <a:pPr lvl="1"/>
            <a:r>
              <a:rPr lang="zh-CN" altLang="en-US" dirty="0"/>
              <a:t>是系统进行</a:t>
            </a:r>
            <a:r>
              <a:rPr lang="zh-CN" altLang="en-US" b="1" dirty="0">
                <a:solidFill>
                  <a:srgbClr val="C00000"/>
                </a:solidFill>
              </a:rPr>
              <a:t>资源分配和（调度）</a:t>
            </a:r>
            <a:r>
              <a:rPr lang="zh-CN" altLang="en-US" dirty="0"/>
              <a:t>的独立单位。</a:t>
            </a:r>
          </a:p>
          <a:p>
            <a:r>
              <a:rPr lang="zh-CN" altLang="en-US" dirty="0"/>
              <a:t>它对应虚拟处理机、虚拟存储器和虚拟外设等资源的分配和回收；</a:t>
            </a:r>
          </a:p>
          <a:p>
            <a:r>
              <a:rPr lang="zh-CN" altLang="en-US" dirty="0"/>
              <a:t>引入多进程，提高了对硬件资源的利用率，但又带来额外的空间和时间开销，增加了</a:t>
            </a:r>
            <a:r>
              <a:rPr lang="en-US" altLang="zh-CN" dirty="0"/>
              <a:t>OS </a:t>
            </a:r>
            <a:r>
              <a:rPr lang="zh-CN" altLang="en-US" dirty="0"/>
              <a:t>的复杂性；</a:t>
            </a:r>
          </a:p>
        </p:txBody>
      </p:sp>
      <p:sp>
        <p:nvSpPr>
          <p:cNvPr id="929794" name="Rectangle 2"/>
          <p:cNvSpPr>
            <a:spLocks noGrp="1" noRot="1" noChangeArrowheads="1"/>
          </p:cNvSpPr>
          <p:nvPr>
            <p:ph type="title"/>
          </p:nvPr>
        </p:nvSpPr>
        <p:spPr/>
        <p:txBody>
          <a:bodyPr/>
          <a:lstStyle/>
          <a:p>
            <a:r>
              <a:rPr lang="en-US" altLang="zh-CN"/>
              <a:t>2.1.2 </a:t>
            </a:r>
            <a:r>
              <a:rPr lang="zh-CN" altLang="en-US"/>
              <a:t>进程的定义和描述</a:t>
            </a:r>
            <a:endParaRPr lang="zh-CN" altLang="en-US" dirty="0"/>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175" y="1692447"/>
            <a:ext cx="4355852" cy="425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 name="矩形 1"/>
          <p:cNvSpPr/>
          <p:nvPr/>
        </p:nvSpPr>
        <p:spPr>
          <a:xfrm>
            <a:off x="6764107" y="755655"/>
            <a:ext cx="4134465" cy="769441"/>
          </a:xfrm>
          <a:prstGeom prst="rect">
            <a:avLst/>
          </a:prstGeom>
          <a:noFill/>
        </p:spPr>
        <p:txBody>
          <a:bodyPr wrap="none" lIns="91440" tIns="45720" rIns="91440" bIns="45720">
            <a:spAutoFit/>
          </a:bodyPr>
          <a:lstStyle/>
          <a:p>
            <a:pPr algn="ctr"/>
            <a:r>
              <a:rPr lang="zh-CN" altLang="en-US" sz="4400" b="0" cap="none" spc="0" dirty="0">
                <a:ln w="0"/>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多道程序环境中</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9795">
                                            <p:txEl>
                                              <p:pRg st="0" end="0"/>
                                            </p:txEl>
                                          </p:spTgt>
                                        </p:tgtEl>
                                        <p:attrNameLst>
                                          <p:attrName>style.visibility</p:attrName>
                                        </p:attrNameLst>
                                      </p:cBhvr>
                                      <p:to>
                                        <p:strVal val="visible"/>
                                      </p:to>
                                    </p:set>
                                    <p:anim calcmode="lin" valueType="num">
                                      <p:cBhvr additive="base">
                                        <p:cTn id="7" dur="500" fill="hold"/>
                                        <p:tgtEl>
                                          <p:spTgt spid="929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9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29795">
                                            <p:txEl>
                                              <p:pRg st="1" end="1"/>
                                            </p:txEl>
                                          </p:spTgt>
                                        </p:tgtEl>
                                        <p:attrNameLst>
                                          <p:attrName>style.visibility</p:attrName>
                                        </p:attrNameLst>
                                      </p:cBhvr>
                                      <p:to>
                                        <p:strVal val="visible"/>
                                      </p:to>
                                    </p:set>
                                    <p:anim calcmode="lin" valueType="num">
                                      <p:cBhvr additive="base">
                                        <p:cTn id="11" dur="500" fill="hold"/>
                                        <p:tgtEl>
                                          <p:spTgt spid="9297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297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929795">
                                            <p:txEl>
                                              <p:pRg st="2" end="2"/>
                                            </p:txEl>
                                          </p:spTgt>
                                        </p:tgtEl>
                                        <p:attrNameLst>
                                          <p:attrName>style.visibility</p:attrName>
                                        </p:attrNameLst>
                                      </p:cBhvr>
                                      <p:to>
                                        <p:strVal val="visible"/>
                                      </p:to>
                                    </p:set>
                                    <p:anim calcmode="lin" valueType="num">
                                      <p:cBhvr additive="base">
                                        <p:cTn id="15" dur="500" fill="hold"/>
                                        <p:tgtEl>
                                          <p:spTgt spid="9297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29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929795">
                                            <p:txEl>
                                              <p:pRg st="3" end="3"/>
                                            </p:txEl>
                                          </p:spTgt>
                                        </p:tgtEl>
                                        <p:attrNameLst>
                                          <p:attrName>style.visibility</p:attrName>
                                        </p:attrNameLst>
                                      </p:cBhvr>
                                      <p:to>
                                        <p:strVal val="visible"/>
                                      </p:to>
                                    </p:set>
                                    <p:anim calcmode="lin" valueType="num">
                                      <p:cBhvr additive="base">
                                        <p:cTn id="21" dur="500" fill="hold"/>
                                        <p:tgtEl>
                                          <p:spTgt spid="9297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29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929795">
                                            <p:txEl>
                                              <p:pRg st="4" end="4"/>
                                            </p:txEl>
                                          </p:spTgt>
                                        </p:tgtEl>
                                        <p:attrNameLst>
                                          <p:attrName>style.visibility</p:attrName>
                                        </p:attrNameLst>
                                      </p:cBhvr>
                                      <p:to>
                                        <p:strVal val="visible"/>
                                      </p:to>
                                    </p:set>
                                    <p:anim calcmode="lin" valueType="num">
                                      <p:cBhvr additive="base">
                                        <p:cTn id="27" dur="500" fill="hold"/>
                                        <p:tgtEl>
                                          <p:spTgt spid="92979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29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2.3.2</a:t>
            </a:r>
            <a:r>
              <a:rPr lang="zh-CN" altLang="en-US" dirty="0"/>
              <a:t>、临界资源及其问题描述</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38200" y="1671782"/>
                <a:ext cx="4090060" cy="4505181"/>
              </a:xfrm>
            </p:spPr>
            <p:txBody>
              <a:bodyPr/>
              <a:lstStyle/>
              <a:p>
                <a:r>
                  <a:rPr lang="zh-CN" altLang="en-US" dirty="0"/>
                  <a:t>算法 1</a:t>
                </a:r>
              </a:p>
              <a:p>
                <a:pPr lvl="1"/>
                <a:r>
                  <a:rPr lang="zh-CN" altLang="en-US" dirty="0"/>
                  <a:t>共享变量：</a:t>
                </a:r>
                <a:r>
                  <a:rPr lang="en-US" altLang="zh-CN" dirty="0"/>
                  <a:t> </a:t>
                </a:r>
              </a:p>
              <a:p>
                <a:pPr lvl="2"/>
                <a14:m>
                  <m:oMath xmlns:m="http://schemas.openxmlformats.org/officeDocument/2006/math">
                    <m:r>
                      <a:rPr lang="en-US" altLang="zh-CN" i="1" dirty="0" smtClean="0">
                        <a:latin typeface="Cambria Math" panose="02040503050406030204" pitchFamily="18" charset="0"/>
                      </a:rPr>
                      <m:t>𝑖𝑛𝑡</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𝑡𝑢𝑟𝑛</m:t>
                    </m:r>
                    <m:r>
                      <a:rPr lang="en-US" altLang="zh-CN" i="1" dirty="0" smtClean="0">
                        <a:latin typeface="Cambria Math" panose="02040503050406030204" pitchFamily="18" charset="0"/>
                      </a:rPr>
                      <m:t>；</m:t>
                    </m:r>
                  </m:oMath>
                </a14:m>
                <a:br>
                  <a:rPr lang="en-US" altLang="zh-CN" dirty="0"/>
                </a:br>
                <a:r>
                  <a:rPr lang="zh-CN" altLang="en-US" dirty="0"/>
                  <a:t>初值 ：</a:t>
                </a:r>
                <a14:m>
                  <m:oMath xmlns:m="http://schemas.openxmlformats.org/officeDocument/2006/math">
                    <m:r>
                      <a:rPr lang="en-US" altLang="zh-CN" i="1" dirty="0" smtClean="0">
                        <a:latin typeface="Cambria Math" panose="02040503050406030204" pitchFamily="18" charset="0"/>
                      </a:rPr>
                      <m:t>𝑡𝑢𝑟𝑛</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a:p>
              <a:p>
                <a:pPr lvl="2"/>
                <a:r>
                  <a:rPr lang="zh-CN" altLang="en-US" dirty="0"/>
                  <a:t>如果 </a:t>
                </a:r>
                <a14:m>
                  <m:oMath xmlns:m="http://schemas.openxmlformats.org/officeDocument/2006/math">
                    <m:r>
                      <a:rPr lang="en-US" altLang="zh-CN" i="1" dirty="0" smtClean="0">
                        <a:latin typeface="Cambria Math" panose="02040503050406030204" pitchFamily="18" charset="0"/>
                      </a:rPr>
                      <m:t>𝑡𝑢𝑟𝑛</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r>
                      <a:rPr lang="en-US" altLang="zh-CN" i="1" dirty="0" smtClean="0">
                        <a:latin typeface="Cambria Math" panose="02040503050406030204" pitchFamily="18" charset="0"/>
                        <a:sym typeface="Symbol" panose="05050102010706020507" pitchFamily="18" charset="2"/>
                      </a:rPr>
                      <m:t> </m:t>
                    </m:r>
                    <m:sSub>
                      <m:sSubPr>
                        <m:ctrlPr>
                          <a:rPr lang="en-US" altLang="zh-CN" b="0" i="1" dirty="0" smtClean="0">
                            <a:latin typeface="Cambria Math" panose="02040503050406030204" pitchFamily="18" charset="0"/>
                            <a:sym typeface="Symbol" panose="05050102010706020507" pitchFamily="18" charset="2"/>
                          </a:rPr>
                        </m:ctrlPr>
                      </m:sSubPr>
                      <m:e>
                        <m:r>
                          <a:rPr lang="en-US" altLang="zh-CN" i="1" dirty="0" smtClean="0">
                            <a:latin typeface="Cambria Math" panose="02040503050406030204" pitchFamily="18" charset="0"/>
                            <a:sym typeface="Symbol" panose="05050102010706020507" pitchFamily="18" charset="2"/>
                          </a:rPr>
                          <m:t>𝑃</m:t>
                        </m:r>
                      </m:e>
                      <m:sub>
                        <m:r>
                          <a:rPr lang="en-US" altLang="zh-CN" i="1" dirty="0" smtClean="0">
                            <a:latin typeface="Cambria Math" panose="02040503050406030204" pitchFamily="18" charset="0"/>
                            <a:sym typeface="Symbol" panose="05050102010706020507" pitchFamily="18" charset="2"/>
                          </a:rPr>
                          <m:t>𝑖</m:t>
                        </m:r>
                      </m:sub>
                    </m:sSub>
                    <m:r>
                      <a:rPr lang="en-US" altLang="zh-CN" i="1" dirty="0" smtClean="0">
                        <a:latin typeface="Cambria Math" panose="02040503050406030204" pitchFamily="18" charset="0"/>
                        <a:sym typeface="Symbol" panose="05050102010706020507" pitchFamily="18" charset="2"/>
                      </a:rPr>
                      <m:t>  </m:t>
                    </m:r>
                  </m:oMath>
                </a14:m>
                <a:r>
                  <a:rPr lang="zh-CN" altLang="en-US" dirty="0">
                    <a:sym typeface="Symbol" panose="05050102010706020507" pitchFamily="18" charset="2"/>
                  </a:rPr>
                  <a:t>能进入他的临界区</a:t>
                </a:r>
                <a:endParaRPr lang="en-US" altLang="zh-CN" dirty="0">
                  <a:sym typeface="Symbol" panose="05050102010706020507" pitchFamily="18" charset="2"/>
                </a:endParaRPr>
              </a:p>
            </p:txBody>
          </p:sp>
        </mc:Choice>
        <mc:Fallback xmlns="">
          <p:sp>
            <p:nvSpPr>
              <p:cNvPr id="2" name="内容占位符 1"/>
              <p:cNvSpPr>
                <a:spLocks noRot="1" noChangeAspect="1" noMove="1" noResize="1" noEditPoints="1" noAdjustHandles="1" noChangeArrowheads="1" noChangeShapeType="1" noTextEdit="1"/>
              </p:cNvSpPr>
              <p:nvPr>
                <p:ph idx="1"/>
              </p:nvPr>
            </p:nvSpPr>
            <p:spPr>
              <a:xfrm>
                <a:off x="838200" y="1671782"/>
                <a:ext cx="4090060" cy="4505181"/>
              </a:xfrm>
              <a:blipFill rotWithShape="1">
                <a:blip r:embed="rId2"/>
                <a:stretch>
                  <a:fillRect t="-10" r="1" b="7"/>
                </a:stretch>
              </a:blipFill>
            </p:spPr>
            <p:txBody>
              <a:bodyPr/>
              <a:lstStyle/>
              <a:p>
                <a:r>
                  <a:rPr lang="zh-CN" altLang="en-US">
                    <a:noFill/>
                  </a:rPr>
                  <a:t> </a:t>
                </a:r>
              </a:p>
            </p:txBody>
          </p:sp>
        </mc:Fallback>
      </mc:AlternateContent>
      <p:sp>
        <p:nvSpPr>
          <p:cNvPr id="26" name="Rectangle 3"/>
          <p:cNvSpPr txBox="1">
            <a:spLocks noChangeArrowheads="1"/>
          </p:cNvSpPr>
          <p:nvPr/>
        </p:nvSpPr>
        <p:spPr>
          <a:xfrm>
            <a:off x="5723573" y="1555751"/>
            <a:ext cx="4936172" cy="2412999"/>
          </a:xfrm>
          <a:prstGeom prst="rect">
            <a:avLst/>
          </a:prstGeom>
        </p:spPr>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800" b="1" dirty="0"/>
              <a:t>进程 </a:t>
            </a:r>
            <a:r>
              <a:rPr lang="en-US" altLang="zh-CN" sz="1800" b="1" i="1" dirty="0"/>
              <a:t>P</a:t>
            </a:r>
            <a:r>
              <a:rPr lang="en-US" altLang="zh-CN" sz="1800" b="1" i="1" baseline="-25000" dirty="0"/>
              <a:t>i                                                     </a:t>
            </a:r>
            <a:r>
              <a:rPr lang="zh-CN" altLang="en-US" sz="1800" b="1" dirty="0"/>
              <a:t>进程 </a:t>
            </a:r>
            <a:r>
              <a:rPr lang="en-US" altLang="zh-CN" sz="1800" b="1" i="1" dirty="0" err="1"/>
              <a:t>P</a:t>
            </a:r>
            <a:r>
              <a:rPr lang="en-US" altLang="zh-CN" sz="1800" b="1" i="1" baseline="-25000" dirty="0" err="1"/>
              <a:t>j</a:t>
            </a:r>
            <a:endParaRPr lang="en-US" altLang="zh-CN" sz="1800" b="1" i="1" baseline="-25000" dirty="0"/>
          </a:p>
          <a:p>
            <a:pPr>
              <a:lnSpc>
                <a:spcPct val="100000"/>
              </a:lnSpc>
            </a:pPr>
            <a:endParaRPr lang="en-US" altLang="zh-CN" sz="1800" b="1" dirty="0"/>
          </a:p>
          <a:p>
            <a:pPr>
              <a:lnSpc>
                <a:spcPct val="125000"/>
              </a:lnSpc>
              <a:spcBef>
                <a:spcPct val="0"/>
              </a:spcBef>
              <a:buFontTx/>
              <a:buNone/>
            </a:pPr>
            <a:r>
              <a:rPr kumimoji="1" lang="en-US" altLang="zh-CN" sz="1800" b="1" dirty="0">
                <a:latin typeface="Tahoma" panose="020B0604030504040204" pitchFamily="34" charset="0"/>
              </a:rPr>
              <a:t>do {</a:t>
            </a:r>
          </a:p>
          <a:p>
            <a:pPr>
              <a:lnSpc>
                <a:spcPct val="125000"/>
              </a:lnSpc>
              <a:spcBef>
                <a:spcPct val="0"/>
              </a:spcBef>
              <a:buFontTx/>
              <a:buNone/>
            </a:pPr>
            <a:r>
              <a:rPr kumimoji="1" lang="en-US" altLang="zh-CN" sz="1800" b="1" dirty="0">
                <a:latin typeface="Tahoma" panose="020B0604030504040204" pitchFamily="34" charset="0"/>
              </a:rPr>
              <a:t>      while (turn !=</a:t>
            </a:r>
            <a:r>
              <a:rPr kumimoji="1" lang="en-US" altLang="zh-CN" sz="1800" b="1" dirty="0">
                <a:latin typeface="Tahoma" panose="020B0604030504040204" pitchFamily="34" charset="0"/>
                <a:sym typeface="Symbol" panose="05050102010706020507" pitchFamily="18" charset="2"/>
              </a:rPr>
              <a:t> </a:t>
            </a:r>
            <a:r>
              <a:rPr kumimoji="1" lang="en-US" altLang="zh-CN" sz="1800" b="1" dirty="0" err="1">
                <a:latin typeface="Tahoma" panose="020B0604030504040204" pitchFamily="34" charset="0"/>
                <a:sym typeface="Symbol" panose="05050102010706020507" pitchFamily="18" charset="2"/>
              </a:rPr>
              <a:t>i</a:t>
            </a:r>
            <a:r>
              <a:rPr kumimoji="1" lang="en-US" altLang="zh-CN" sz="1800" b="1" dirty="0">
                <a:latin typeface="Tahoma" panose="020B0604030504040204" pitchFamily="34" charset="0"/>
                <a:sym typeface="Symbol" panose="05050102010706020507" pitchFamily="18" charset="2"/>
              </a:rPr>
              <a:t>) ;</a:t>
            </a:r>
          </a:p>
          <a:p>
            <a:pPr>
              <a:lnSpc>
                <a:spcPct val="125000"/>
              </a:lnSpc>
              <a:spcBef>
                <a:spcPct val="0"/>
              </a:spcBef>
              <a:buFontTx/>
              <a:buNone/>
            </a:pPr>
            <a:r>
              <a:rPr kumimoji="1" lang="zh-CN" altLang="en-US" sz="1800" b="1" dirty="0">
                <a:latin typeface="Tahoma" panose="020B0604030504040204" pitchFamily="34" charset="0"/>
                <a:sym typeface="Symbol" panose="05050102010706020507" pitchFamily="18" charset="2"/>
              </a:rPr>
              <a:t>      临界区；</a:t>
            </a:r>
          </a:p>
          <a:p>
            <a:pPr>
              <a:lnSpc>
                <a:spcPct val="125000"/>
              </a:lnSpc>
              <a:spcBef>
                <a:spcPct val="0"/>
              </a:spcBef>
              <a:buFontTx/>
              <a:buNone/>
            </a:pPr>
            <a:r>
              <a:rPr kumimoji="1" lang="en-US" altLang="zh-CN" sz="1800" b="1" dirty="0">
                <a:latin typeface="Tahoma" panose="020B0604030504040204" pitchFamily="34" charset="0"/>
                <a:sym typeface="Symbol" panose="05050102010706020507" pitchFamily="18" charset="2"/>
              </a:rPr>
              <a:t>           turn = j;</a:t>
            </a:r>
          </a:p>
          <a:p>
            <a:pPr>
              <a:lnSpc>
                <a:spcPct val="125000"/>
              </a:lnSpc>
              <a:spcBef>
                <a:spcPct val="0"/>
              </a:spcBef>
              <a:buFontTx/>
              <a:buNone/>
            </a:pPr>
            <a:r>
              <a:rPr kumimoji="1" lang="zh-CN" altLang="en-US" sz="1800" b="1" dirty="0">
                <a:latin typeface="Tahoma" panose="020B0604030504040204" pitchFamily="34" charset="0"/>
                <a:sym typeface="Symbol" panose="05050102010706020507" pitchFamily="18" charset="2"/>
              </a:rPr>
              <a:t>               </a:t>
            </a:r>
            <a:r>
              <a:rPr kumimoji="1" lang="zh-CN" altLang="en-US" sz="1800" b="1" dirty="0">
                <a:latin typeface="Tahoma" panose="020B0604030504040204" pitchFamily="34" charset="0"/>
              </a:rPr>
              <a:t>剩余区；</a:t>
            </a:r>
            <a:endParaRPr kumimoji="1" lang="en-US" altLang="zh-CN" sz="1800" b="1" dirty="0">
              <a:latin typeface="Tahoma" panose="020B0604030504040204" pitchFamily="34" charset="0"/>
              <a:sym typeface="Symbol" panose="05050102010706020507" pitchFamily="18" charset="2"/>
            </a:endParaRPr>
          </a:p>
          <a:p>
            <a:pPr>
              <a:lnSpc>
                <a:spcPct val="125000"/>
              </a:lnSpc>
              <a:spcBef>
                <a:spcPct val="0"/>
              </a:spcBef>
              <a:buFontTx/>
              <a:buNone/>
            </a:pPr>
            <a:r>
              <a:rPr kumimoji="1" lang="en-US" altLang="zh-CN" sz="1800" b="1" dirty="0">
                <a:latin typeface="Tahoma" panose="020B0604030504040204" pitchFamily="34" charset="0"/>
                <a:sym typeface="Symbol" panose="05050102010706020507" pitchFamily="18" charset="2"/>
              </a:rPr>
              <a:t>	       } while (1);</a:t>
            </a:r>
            <a:endParaRPr kumimoji="1" lang="zh-CN" altLang="en-US" sz="1800" b="1" dirty="0">
              <a:latin typeface="Tahoma" panose="020B0604030504040204" pitchFamily="34" charset="0"/>
            </a:endParaRPr>
          </a:p>
        </p:txBody>
      </p:sp>
      <p:sp>
        <p:nvSpPr>
          <p:cNvPr id="28" name="Text Box 5"/>
          <p:cNvSpPr txBox="1">
            <a:spLocks noChangeArrowheads="1"/>
          </p:cNvSpPr>
          <p:nvPr/>
        </p:nvSpPr>
        <p:spPr bwMode="auto">
          <a:xfrm>
            <a:off x="8736866" y="2161309"/>
            <a:ext cx="2981087" cy="21221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25000"/>
              </a:lnSpc>
              <a:spcBef>
                <a:spcPct val="0"/>
              </a:spcBef>
              <a:buFontTx/>
              <a:buNone/>
            </a:pPr>
            <a:r>
              <a:rPr kumimoji="1" lang="en-US" altLang="zh-CN" sz="1800" b="0" dirty="0">
                <a:latin typeface="+mn-ea"/>
                <a:ea typeface="+mn-ea"/>
              </a:rPr>
              <a:t>do</a:t>
            </a:r>
            <a:r>
              <a:rPr kumimoji="1" lang="en-US" altLang="zh-CN" sz="1800" dirty="0">
                <a:latin typeface="+mn-ea"/>
                <a:ea typeface="+mn-ea"/>
              </a:rPr>
              <a:t> {</a:t>
            </a:r>
          </a:p>
          <a:p>
            <a:pPr eaLnBrk="1" hangingPunct="1">
              <a:lnSpc>
                <a:spcPct val="125000"/>
              </a:lnSpc>
              <a:spcBef>
                <a:spcPct val="0"/>
              </a:spcBef>
              <a:buFontTx/>
              <a:buNone/>
            </a:pPr>
            <a:r>
              <a:rPr kumimoji="1" lang="en-US" altLang="zh-CN" sz="1800" dirty="0">
                <a:latin typeface="+mn-ea"/>
                <a:ea typeface="+mn-ea"/>
              </a:rPr>
              <a:t>     </a:t>
            </a:r>
            <a:r>
              <a:rPr kumimoji="1" lang="en-US" altLang="zh-CN" sz="1800" b="0" dirty="0">
                <a:latin typeface="+mn-ea"/>
                <a:ea typeface="+mn-ea"/>
              </a:rPr>
              <a:t>while (turn !=</a:t>
            </a:r>
            <a:r>
              <a:rPr kumimoji="1" lang="en-US" altLang="zh-CN" sz="1800" b="0" dirty="0">
                <a:latin typeface="+mn-ea"/>
                <a:ea typeface="+mn-ea"/>
                <a:sym typeface="Symbol" panose="05050102010706020507" pitchFamily="18" charset="2"/>
              </a:rPr>
              <a:t> j) </a:t>
            </a:r>
            <a:r>
              <a:rPr kumimoji="1" lang="en-US" altLang="zh-CN" sz="1800" dirty="0">
                <a:latin typeface="+mn-ea"/>
                <a:ea typeface="+mn-ea"/>
                <a:sym typeface="Symbol" panose="05050102010706020507" pitchFamily="18" charset="2"/>
              </a:rPr>
              <a:t>;</a:t>
            </a:r>
          </a:p>
          <a:p>
            <a:pPr eaLnBrk="1" hangingPunct="1">
              <a:lnSpc>
                <a:spcPct val="125000"/>
              </a:lnSpc>
              <a:spcBef>
                <a:spcPct val="0"/>
              </a:spcBef>
              <a:buFontTx/>
              <a:buNone/>
            </a:pPr>
            <a:r>
              <a:rPr kumimoji="1" lang="zh-CN" altLang="en-US" sz="1800" dirty="0">
                <a:latin typeface="+mn-ea"/>
                <a:ea typeface="+mn-ea"/>
                <a:sym typeface="Symbol" panose="05050102010706020507" pitchFamily="18" charset="2"/>
              </a:rPr>
              <a:t>          临界区；</a:t>
            </a:r>
          </a:p>
          <a:p>
            <a:pPr eaLnBrk="1" hangingPunct="1">
              <a:lnSpc>
                <a:spcPct val="125000"/>
              </a:lnSpc>
              <a:spcBef>
                <a:spcPct val="0"/>
              </a:spcBef>
              <a:buFontTx/>
              <a:buNone/>
            </a:pPr>
            <a:r>
              <a:rPr kumimoji="1" lang="en-US" altLang="zh-CN" sz="1800" dirty="0">
                <a:latin typeface="+mn-ea"/>
                <a:ea typeface="+mn-ea"/>
                <a:sym typeface="Symbol" panose="05050102010706020507" pitchFamily="18" charset="2"/>
              </a:rPr>
              <a:t>      </a:t>
            </a:r>
            <a:r>
              <a:rPr kumimoji="1" lang="en-US" altLang="zh-CN" sz="1800" b="0" dirty="0">
                <a:latin typeface="+mn-ea"/>
                <a:ea typeface="+mn-ea"/>
                <a:sym typeface="Symbol" panose="05050102010706020507" pitchFamily="18" charset="2"/>
              </a:rPr>
              <a:t>turn = </a:t>
            </a:r>
            <a:r>
              <a:rPr kumimoji="1" lang="en-US" altLang="zh-CN" sz="1800" b="0" dirty="0" err="1">
                <a:latin typeface="+mn-ea"/>
                <a:ea typeface="+mn-ea"/>
                <a:sym typeface="Symbol" panose="05050102010706020507" pitchFamily="18" charset="2"/>
              </a:rPr>
              <a:t>i</a:t>
            </a:r>
            <a:r>
              <a:rPr kumimoji="1" lang="en-US" altLang="zh-CN" sz="1800" b="0" dirty="0">
                <a:latin typeface="+mn-ea"/>
                <a:ea typeface="+mn-ea"/>
                <a:sym typeface="Symbol" panose="05050102010706020507" pitchFamily="18" charset="2"/>
              </a:rPr>
              <a:t> </a:t>
            </a:r>
            <a:r>
              <a:rPr kumimoji="1" lang="en-US" altLang="zh-CN" sz="1800" dirty="0">
                <a:latin typeface="+mn-ea"/>
                <a:ea typeface="+mn-ea"/>
                <a:sym typeface="Symbol" panose="05050102010706020507" pitchFamily="18" charset="2"/>
              </a:rPr>
              <a:t>;</a:t>
            </a:r>
          </a:p>
          <a:p>
            <a:pPr eaLnBrk="1" hangingPunct="1">
              <a:lnSpc>
                <a:spcPct val="125000"/>
              </a:lnSpc>
              <a:spcBef>
                <a:spcPct val="0"/>
              </a:spcBef>
              <a:buFontTx/>
              <a:buNone/>
            </a:pPr>
            <a:r>
              <a:rPr kumimoji="1" lang="zh-CN" altLang="en-US" sz="1800" dirty="0">
                <a:latin typeface="+mn-ea"/>
                <a:ea typeface="+mn-ea"/>
                <a:sym typeface="Symbol" panose="05050102010706020507" pitchFamily="18" charset="2"/>
              </a:rPr>
              <a:t>          </a:t>
            </a:r>
            <a:r>
              <a:rPr kumimoji="1" lang="zh-CN" altLang="en-US" sz="1800" dirty="0">
                <a:latin typeface="+mn-ea"/>
                <a:ea typeface="+mn-ea"/>
              </a:rPr>
              <a:t>剩余区；</a:t>
            </a:r>
            <a:endParaRPr kumimoji="1" lang="zh-CN" altLang="en-US" sz="1800" dirty="0">
              <a:latin typeface="+mn-ea"/>
              <a:ea typeface="+mn-ea"/>
              <a:sym typeface="Symbol" panose="05050102010706020507" pitchFamily="18" charset="2"/>
            </a:endParaRPr>
          </a:p>
          <a:p>
            <a:pPr eaLnBrk="1" hangingPunct="1">
              <a:lnSpc>
                <a:spcPct val="125000"/>
              </a:lnSpc>
              <a:spcBef>
                <a:spcPct val="0"/>
              </a:spcBef>
              <a:buFontTx/>
              <a:buNone/>
            </a:pPr>
            <a:r>
              <a:rPr kumimoji="1" lang="en-US" altLang="zh-CN" sz="1800" dirty="0">
                <a:latin typeface="+mn-ea"/>
                <a:ea typeface="+mn-ea"/>
                <a:sym typeface="Symbol" panose="05050102010706020507" pitchFamily="18" charset="2"/>
              </a:rPr>
              <a:t>    } </a:t>
            </a:r>
            <a:r>
              <a:rPr kumimoji="1" lang="en-US" altLang="zh-CN" sz="1800" b="0" dirty="0">
                <a:latin typeface="+mn-ea"/>
                <a:ea typeface="+mn-ea"/>
                <a:sym typeface="Symbol" panose="05050102010706020507" pitchFamily="18" charset="2"/>
              </a:rPr>
              <a:t>while (1)</a:t>
            </a:r>
            <a:r>
              <a:rPr kumimoji="1" lang="en-US" altLang="zh-CN" sz="1800" dirty="0">
                <a:latin typeface="+mn-ea"/>
                <a:ea typeface="+mn-ea"/>
                <a:sym typeface="Symbol" panose="05050102010706020507" pitchFamily="18" charset="2"/>
              </a:rPr>
              <a:t>;</a:t>
            </a:r>
          </a:p>
        </p:txBody>
      </p:sp>
      <p:sp>
        <p:nvSpPr>
          <p:cNvPr id="29" name="Rectangle 7"/>
          <p:cNvSpPr>
            <a:spLocks noChangeArrowheads="1"/>
          </p:cNvSpPr>
          <p:nvPr/>
        </p:nvSpPr>
        <p:spPr bwMode="auto">
          <a:xfrm>
            <a:off x="6030112" y="2505818"/>
            <a:ext cx="2347269" cy="3759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0" name="Rectangle 8"/>
          <p:cNvSpPr>
            <a:spLocks noChangeArrowheads="1"/>
          </p:cNvSpPr>
          <p:nvPr/>
        </p:nvSpPr>
        <p:spPr bwMode="auto">
          <a:xfrm>
            <a:off x="6275208" y="3239515"/>
            <a:ext cx="1446391" cy="32275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1" name="Rectangle 10"/>
          <p:cNvSpPr>
            <a:spLocks noChangeArrowheads="1"/>
          </p:cNvSpPr>
          <p:nvPr/>
        </p:nvSpPr>
        <p:spPr bwMode="auto">
          <a:xfrm>
            <a:off x="5589905" y="2184400"/>
            <a:ext cx="2981088" cy="259969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2" name="Rectangle 11"/>
          <p:cNvSpPr>
            <a:spLocks noChangeArrowheads="1"/>
          </p:cNvSpPr>
          <p:nvPr/>
        </p:nvSpPr>
        <p:spPr bwMode="auto">
          <a:xfrm>
            <a:off x="9138464" y="2567989"/>
            <a:ext cx="2579489" cy="3215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mn-ea"/>
              <a:ea typeface="+mn-ea"/>
            </a:endParaRPr>
          </a:p>
        </p:txBody>
      </p:sp>
      <p:sp>
        <p:nvSpPr>
          <p:cNvPr id="33" name="Rectangle 12"/>
          <p:cNvSpPr>
            <a:spLocks noChangeArrowheads="1"/>
          </p:cNvSpPr>
          <p:nvPr/>
        </p:nvSpPr>
        <p:spPr bwMode="auto">
          <a:xfrm>
            <a:off x="9365858" y="3601615"/>
            <a:ext cx="1551524" cy="3215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mn-ea"/>
              <a:ea typeface="+mn-ea"/>
            </a:endParaRPr>
          </a:p>
        </p:txBody>
      </p:sp>
      <p:sp>
        <p:nvSpPr>
          <p:cNvPr id="34" name="矩形 33"/>
          <p:cNvSpPr/>
          <p:nvPr/>
        </p:nvSpPr>
        <p:spPr>
          <a:xfrm>
            <a:off x="676640" y="4997388"/>
            <a:ext cx="4663499" cy="1308884"/>
          </a:xfrm>
          <a:prstGeom prst="rect">
            <a:avLst/>
          </a:prstGeom>
          <a:noFill/>
        </p:spPr>
        <p:txBody>
          <a:bodyPr wrap="square" lIns="91440" tIns="45720" rIns="91440" bIns="45720">
            <a:spAutoFit/>
          </a:bodyPr>
          <a:lstStyle/>
          <a:p>
            <a:pPr algn="ctr">
              <a:lnSpc>
                <a:spcPct val="150000"/>
              </a:lnSpc>
            </a:pPr>
            <a:r>
              <a:rPr lang="zh-CN" altLang="en-US" sz="2800" b="1" dirty="0">
                <a:ln w="0"/>
                <a:solidFill>
                  <a:srgbClr val="C00000"/>
                </a:solidFill>
                <a:effectLst>
                  <a:outerShdw blurRad="38100" dist="19050" dir="2700000" algn="tl" rotWithShape="0">
                    <a:schemeClr val="dk1">
                      <a:alpha val="40000"/>
                    </a:schemeClr>
                  </a:outerShdw>
                </a:effectLst>
              </a:rPr>
              <a:t>可以确保互斥，</a:t>
            </a:r>
            <a:endParaRPr lang="en-US" altLang="zh-CN" sz="2800" b="1" dirty="0">
              <a:ln w="0"/>
              <a:solidFill>
                <a:srgbClr val="C00000"/>
              </a:solidFill>
              <a:effectLst>
                <a:outerShdw blurRad="38100" dist="19050" dir="2700000" algn="tl" rotWithShape="0">
                  <a:schemeClr val="dk1">
                    <a:alpha val="40000"/>
                  </a:schemeClr>
                </a:outerShdw>
              </a:effectLst>
            </a:endParaRPr>
          </a:p>
          <a:p>
            <a:pPr algn="ctr">
              <a:lnSpc>
                <a:spcPct val="150000"/>
              </a:lnSpc>
            </a:pPr>
            <a:r>
              <a:rPr lang="zh-CN" altLang="en-US" sz="2800" b="1" dirty="0">
                <a:ln w="0"/>
                <a:solidFill>
                  <a:srgbClr val="C00000"/>
                </a:solidFill>
                <a:effectLst>
                  <a:outerShdw blurRad="38100" dist="19050" dir="2700000" algn="tl" rotWithShape="0">
                    <a:schemeClr val="dk1">
                      <a:alpha val="40000"/>
                    </a:schemeClr>
                  </a:outerShdw>
                </a:effectLst>
              </a:rPr>
              <a:t>但是不能做到空闲让进</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2.3.2</a:t>
            </a:r>
            <a:r>
              <a:rPr lang="zh-CN" altLang="en-US" dirty="0"/>
              <a:t>、临界资源及其问题描述</a:t>
            </a:r>
          </a:p>
        </p:txBody>
      </p:sp>
      <p:sp>
        <p:nvSpPr>
          <p:cNvPr id="2" name="内容占位符 1"/>
          <p:cNvSpPr>
            <a:spLocks noGrp="1"/>
          </p:cNvSpPr>
          <p:nvPr>
            <p:ph idx="1"/>
          </p:nvPr>
        </p:nvSpPr>
        <p:spPr>
          <a:xfrm>
            <a:off x="838200" y="1671782"/>
            <a:ext cx="4814455" cy="4505181"/>
          </a:xfrm>
        </p:spPr>
        <p:txBody>
          <a:bodyPr/>
          <a:lstStyle/>
          <a:p>
            <a:pPr>
              <a:tabLst>
                <a:tab pos="2403475" algn="l"/>
                <a:tab pos="2684145" algn="l"/>
                <a:tab pos="2974975" algn="l"/>
              </a:tabLst>
            </a:pPr>
            <a:r>
              <a:rPr lang="zh-CN" altLang="en-US" dirty="0">
                <a:latin typeface="Times New Roman" panose="02020603050405020304" charset="0"/>
                <a:cs typeface="Times New Roman" panose="02020603050405020304" charset="0"/>
              </a:rPr>
              <a:t>算法</a:t>
            </a:r>
            <a:r>
              <a:rPr lang="en-US" altLang="zh-CN" dirty="0">
                <a:latin typeface="Times New Roman" panose="02020603050405020304" charset="0"/>
                <a:cs typeface="Times New Roman" panose="02020603050405020304" charset="0"/>
              </a:rPr>
              <a:t> 2</a:t>
            </a:r>
          </a:p>
          <a:p>
            <a:pPr lvl="1">
              <a:tabLst>
                <a:tab pos="2403475" algn="l"/>
                <a:tab pos="2684145" algn="l"/>
                <a:tab pos="2974975" algn="l"/>
              </a:tabLst>
            </a:pPr>
            <a:r>
              <a:rPr lang="zh-CN" altLang="en-US" dirty="0"/>
              <a:t>共享变量：</a:t>
            </a:r>
            <a:endParaRPr lang="en-US" altLang="zh-CN" sz="2200" dirty="0"/>
          </a:p>
          <a:p>
            <a:pPr lvl="2">
              <a:tabLst>
                <a:tab pos="2403475" algn="l"/>
                <a:tab pos="2684145" algn="l"/>
                <a:tab pos="2974975" algn="l"/>
              </a:tabLst>
            </a:pPr>
            <a:r>
              <a:rPr lang="en-US" altLang="zh-CN" dirty="0" err="1"/>
              <a:t>boolean</a:t>
            </a:r>
            <a:r>
              <a:rPr lang="en-US" altLang="zh-CN" dirty="0"/>
              <a:t> flag[2];</a:t>
            </a:r>
            <a:br>
              <a:rPr lang="en-US" altLang="zh-CN" dirty="0"/>
            </a:br>
            <a:r>
              <a:rPr lang="zh-CN" altLang="en-US" dirty="0"/>
              <a:t>初值：</a:t>
            </a:r>
            <a:r>
              <a:rPr lang="en-US" altLang="zh-CN" dirty="0"/>
              <a:t>flag [</a:t>
            </a:r>
            <a:r>
              <a:rPr lang="en-US" altLang="zh-CN" dirty="0" err="1"/>
              <a:t>i</a:t>
            </a:r>
            <a:r>
              <a:rPr lang="en-US" altLang="zh-CN" dirty="0"/>
              <a:t>] = flag [j] = false.</a:t>
            </a:r>
          </a:p>
          <a:p>
            <a:pPr lvl="2">
              <a:tabLst>
                <a:tab pos="2403475" algn="l"/>
                <a:tab pos="2684145" algn="l"/>
                <a:tab pos="2974975" algn="l"/>
              </a:tabLst>
            </a:pPr>
            <a:r>
              <a:rPr lang="zh-CN" altLang="en-US" dirty="0"/>
              <a:t>如果 </a:t>
            </a:r>
            <a:r>
              <a:rPr lang="en-US" altLang="zh-CN" dirty="0"/>
              <a:t>flag [</a:t>
            </a:r>
            <a:r>
              <a:rPr lang="en-US" altLang="zh-CN" dirty="0" err="1"/>
              <a:t>i</a:t>
            </a:r>
            <a:r>
              <a:rPr lang="en-US" altLang="zh-CN" dirty="0"/>
              <a:t>] = true </a:t>
            </a:r>
            <a:r>
              <a:rPr lang="en-US" altLang="zh-CN" dirty="0">
                <a:sym typeface="Symbol" panose="05050102010706020507" pitchFamily="18" charset="2"/>
              </a:rPr>
              <a:t> </a:t>
            </a:r>
            <a:r>
              <a:rPr lang="en-US" altLang="zh-CN" i="1" dirty="0">
                <a:sym typeface="Symbol" panose="05050102010706020507" pitchFamily="18" charset="2"/>
              </a:rPr>
              <a:t>P</a:t>
            </a:r>
            <a:r>
              <a:rPr lang="en-US" altLang="zh-CN" i="1" baseline="-25000" dirty="0">
                <a:sym typeface="Symbol" panose="05050102010706020507" pitchFamily="18" charset="2"/>
              </a:rPr>
              <a:t>i</a:t>
            </a:r>
            <a:r>
              <a:rPr lang="en-US" altLang="zh-CN" dirty="0">
                <a:sym typeface="Symbol" panose="05050102010706020507" pitchFamily="18" charset="2"/>
              </a:rPr>
              <a:t> </a:t>
            </a:r>
            <a:r>
              <a:rPr lang="zh-CN" altLang="en-US" dirty="0">
                <a:sym typeface="Symbol" panose="05050102010706020507" pitchFamily="18" charset="2"/>
              </a:rPr>
              <a:t>准备进入临界区</a:t>
            </a:r>
            <a:endParaRPr lang="en-US" altLang="zh-CN" dirty="0">
              <a:sym typeface="Symbol" panose="05050102010706020507" pitchFamily="18" charset="2"/>
            </a:endParaRPr>
          </a:p>
        </p:txBody>
      </p:sp>
      <p:sp>
        <p:nvSpPr>
          <p:cNvPr id="13" name="Rectangle 3"/>
          <p:cNvSpPr txBox="1">
            <a:spLocks noChangeArrowheads="1"/>
          </p:cNvSpPr>
          <p:nvPr/>
        </p:nvSpPr>
        <p:spPr>
          <a:xfrm>
            <a:off x="6292850" y="2007735"/>
            <a:ext cx="5060950" cy="3666490"/>
          </a:xfrm>
          <a:prstGeom prst="rect">
            <a:avLst/>
          </a:prstGeom>
        </p:spPr>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lang="zh-CN" altLang="en-US" sz="1800" dirty="0">
                <a:latin typeface="楷体_GB2312" pitchFamily="49" charset="-122"/>
                <a:ea typeface="楷体_GB2312" pitchFamily="49" charset="-122"/>
              </a:rPr>
              <a:t> 进程 </a:t>
            </a:r>
            <a:r>
              <a:rPr lang="en-US" altLang="zh-CN" sz="1800" i="1" dirty="0"/>
              <a:t>P</a:t>
            </a:r>
            <a:r>
              <a:rPr lang="en-US" altLang="zh-CN" sz="1800" i="1" baseline="-25000" dirty="0"/>
              <a:t>i                                          </a:t>
            </a:r>
            <a:r>
              <a:rPr lang="zh-CN" altLang="en-US" sz="1800" dirty="0"/>
              <a:t>进程 </a:t>
            </a:r>
            <a:r>
              <a:rPr lang="en-US" altLang="zh-CN" sz="1800" i="1" dirty="0" err="1"/>
              <a:t>P</a:t>
            </a:r>
            <a:r>
              <a:rPr lang="en-US" altLang="zh-CN" sz="1800" i="1" baseline="-25000" dirty="0" err="1"/>
              <a:t>j</a:t>
            </a:r>
            <a:endParaRPr lang="en-US" altLang="zh-CN" sz="1800" i="1" baseline="-25000" dirty="0"/>
          </a:p>
          <a:p>
            <a:pPr>
              <a:spcBef>
                <a:spcPct val="0"/>
              </a:spcBef>
              <a:buFontTx/>
              <a:buNone/>
            </a:pPr>
            <a:r>
              <a:rPr kumimoji="1" lang="en-US" altLang="zh-CN" sz="1800" dirty="0">
                <a:latin typeface="Tahoma" panose="020B0604030504040204" pitchFamily="34" charset="0"/>
              </a:rPr>
              <a:t>do {</a:t>
            </a:r>
          </a:p>
          <a:p>
            <a:pPr>
              <a:spcBef>
                <a:spcPct val="0"/>
              </a:spcBef>
              <a:buFontTx/>
              <a:buNone/>
            </a:pPr>
            <a:r>
              <a:rPr kumimoji="1" lang="en-US" altLang="zh-CN" sz="1800" dirty="0">
                <a:latin typeface="Tahoma" panose="020B0604030504040204" pitchFamily="34" charset="0"/>
              </a:rPr>
              <a:t>       flag[ </a:t>
            </a:r>
            <a:r>
              <a:rPr kumimoji="1" lang="en-US" altLang="zh-CN" sz="1800" dirty="0" err="1">
                <a:latin typeface="Tahoma" panose="020B0604030504040204" pitchFamily="34" charset="0"/>
              </a:rPr>
              <a:t>i</a:t>
            </a:r>
            <a:r>
              <a:rPr kumimoji="1" lang="en-US" altLang="zh-CN" sz="1800" dirty="0">
                <a:latin typeface="Tahoma" panose="020B0604030504040204" pitchFamily="34" charset="0"/>
              </a:rPr>
              <a:t>] = true;</a:t>
            </a:r>
            <a:br>
              <a:rPr kumimoji="1" lang="en-US" altLang="zh-CN" sz="1800" dirty="0">
                <a:latin typeface="Tahoma" panose="020B0604030504040204" pitchFamily="34" charset="0"/>
              </a:rPr>
            </a:br>
            <a:r>
              <a:rPr kumimoji="1" lang="en-US" altLang="zh-CN" sz="1800" dirty="0">
                <a:latin typeface="Tahoma" panose="020B0604030504040204" pitchFamily="34" charset="0"/>
              </a:rPr>
              <a:t>    while (flag[ j]) ;</a:t>
            </a:r>
          </a:p>
          <a:p>
            <a:pPr>
              <a:spcBef>
                <a:spcPct val="0"/>
              </a:spcBef>
              <a:buFontTx/>
              <a:buNone/>
            </a:pPr>
            <a:r>
              <a:rPr kumimoji="1" lang="zh-CN" altLang="en-US" sz="1800" dirty="0">
                <a:latin typeface="Tahoma" panose="020B0604030504040204" pitchFamily="34" charset="0"/>
                <a:sym typeface="Symbol" panose="05050102010706020507" pitchFamily="18" charset="2"/>
              </a:rPr>
              <a:t>     临界区；</a:t>
            </a:r>
            <a:endParaRPr kumimoji="1" lang="en-US" altLang="zh-CN" sz="1800" dirty="0">
              <a:latin typeface="Tahoma" panose="020B0604030504040204" pitchFamily="34" charset="0"/>
            </a:endParaRPr>
          </a:p>
          <a:p>
            <a:pPr>
              <a:spcBef>
                <a:spcPct val="0"/>
              </a:spcBef>
              <a:buFontTx/>
              <a:buNone/>
            </a:pPr>
            <a:r>
              <a:rPr kumimoji="1" lang="en-US" altLang="zh-CN" sz="1800" dirty="0">
                <a:latin typeface="Tahoma" panose="020B0604030504040204" pitchFamily="34" charset="0"/>
              </a:rPr>
              <a:t>     flag [</a:t>
            </a:r>
            <a:r>
              <a:rPr kumimoji="1" lang="en-US" altLang="zh-CN" sz="1800" dirty="0" err="1">
                <a:latin typeface="Tahoma" panose="020B0604030504040204" pitchFamily="34" charset="0"/>
              </a:rPr>
              <a:t>i</a:t>
            </a:r>
            <a:r>
              <a:rPr kumimoji="1" lang="en-US" altLang="zh-CN" sz="1800" dirty="0">
                <a:latin typeface="Tahoma" panose="020B0604030504040204" pitchFamily="34" charset="0"/>
              </a:rPr>
              <a:t>] = false;</a:t>
            </a:r>
          </a:p>
          <a:p>
            <a:pPr>
              <a:spcBef>
                <a:spcPct val="0"/>
              </a:spcBef>
              <a:buFontTx/>
              <a:buNone/>
            </a:pPr>
            <a:r>
              <a:rPr kumimoji="1" lang="en-US" altLang="zh-CN" sz="1800" dirty="0">
                <a:latin typeface="Tahoma" panose="020B0604030504040204" pitchFamily="34" charset="0"/>
              </a:rPr>
              <a:t>	</a:t>
            </a:r>
            <a:r>
              <a:rPr kumimoji="1" lang="zh-CN" altLang="en-US" sz="1800" dirty="0">
                <a:latin typeface="Tahoma" panose="020B0604030504040204" pitchFamily="34" charset="0"/>
              </a:rPr>
              <a:t>剩余区；</a:t>
            </a:r>
            <a:endParaRPr kumimoji="1" lang="en-US" altLang="zh-CN" sz="1800" dirty="0">
              <a:latin typeface="Tahoma" panose="020B0604030504040204" pitchFamily="34" charset="0"/>
            </a:endParaRPr>
          </a:p>
          <a:p>
            <a:pPr>
              <a:spcBef>
                <a:spcPct val="0"/>
              </a:spcBef>
              <a:buFontTx/>
              <a:buNone/>
            </a:pPr>
            <a:r>
              <a:rPr kumimoji="1" lang="en-US" altLang="zh-CN" sz="1800" dirty="0">
                <a:latin typeface="Tahoma" panose="020B0604030504040204" pitchFamily="34" charset="0"/>
              </a:rPr>
              <a:t>} while (1);</a:t>
            </a:r>
          </a:p>
          <a:p>
            <a:pPr>
              <a:spcBef>
                <a:spcPct val="0"/>
              </a:spcBef>
              <a:buFontTx/>
              <a:buNone/>
            </a:pPr>
            <a:endParaRPr kumimoji="1" lang="zh-CN" altLang="en-US" sz="1800" dirty="0">
              <a:latin typeface="Tahoma" panose="020B0604030504040204" pitchFamily="34" charset="0"/>
            </a:endParaRPr>
          </a:p>
        </p:txBody>
      </p:sp>
      <p:sp>
        <p:nvSpPr>
          <p:cNvPr id="14" name="Text Box 4"/>
          <p:cNvSpPr txBox="1">
            <a:spLocks noChangeArrowheads="1"/>
          </p:cNvSpPr>
          <p:nvPr/>
        </p:nvSpPr>
        <p:spPr bwMode="auto">
          <a:xfrm>
            <a:off x="8847952" y="2442075"/>
            <a:ext cx="2329601" cy="2861681"/>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lnSpc>
                <a:spcPct val="125000"/>
              </a:lnSpc>
              <a:spcBef>
                <a:spcPts val="600"/>
              </a:spcBef>
              <a:buFontTx/>
              <a:buNone/>
            </a:pPr>
            <a:r>
              <a:rPr kumimoji="1" lang="en-US" altLang="zh-CN" sz="1800" b="0" dirty="0">
                <a:latin typeface="Tahoma" panose="020B0604030504040204" pitchFamily="34" charset="0"/>
              </a:rPr>
              <a:t>do {</a:t>
            </a:r>
          </a:p>
          <a:p>
            <a:pPr eaLnBrk="1" hangingPunct="1">
              <a:lnSpc>
                <a:spcPct val="125000"/>
              </a:lnSpc>
              <a:spcBef>
                <a:spcPts val="600"/>
              </a:spcBef>
              <a:buFontTx/>
              <a:buNone/>
            </a:pPr>
            <a:r>
              <a:rPr kumimoji="1" lang="en-US" altLang="zh-CN" sz="1800" b="0" dirty="0">
                <a:latin typeface="Tahoma" panose="020B0604030504040204" pitchFamily="34" charset="0"/>
              </a:rPr>
              <a:t>     flag[ j ] = true;</a:t>
            </a:r>
            <a:br>
              <a:rPr kumimoji="1" lang="en-US" altLang="zh-CN" sz="1800" b="0" dirty="0">
                <a:latin typeface="Tahoma" panose="020B0604030504040204" pitchFamily="34" charset="0"/>
              </a:rPr>
            </a:br>
            <a:r>
              <a:rPr kumimoji="1" lang="en-US" altLang="zh-CN" sz="1800" b="0" dirty="0">
                <a:latin typeface="Tahoma" panose="020B0604030504040204" pitchFamily="34" charset="0"/>
              </a:rPr>
              <a:t>     while (flag[ </a:t>
            </a:r>
            <a:r>
              <a:rPr kumimoji="1" lang="en-US" altLang="zh-CN" sz="1800" b="0" dirty="0" err="1">
                <a:latin typeface="Tahoma" panose="020B0604030504040204" pitchFamily="34" charset="0"/>
              </a:rPr>
              <a:t>i</a:t>
            </a:r>
            <a:r>
              <a:rPr kumimoji="1" lang="en-US" altLang="zh-CN" sz="1800" b="0" dirty="0">
                <a:latin typeface="Tahoma" panose="020B0604030504040204" pitchFamily="34" charset="0"/>
              </a:rPr>
              <a:t> ]) ;</a:t>
            </a:r>
          </a:p>
          <a:p>
            <a:pPr eaLnBrk="1" hangingPunct="1">
              <a:lnSpc>
                <a:spcPct val="125000"/>
              </a:lnSpc>
              <a:spcBef>
                <a:spcPts val="600"/>
              </a:spcBef>
              <a:buFontTx/>
              <a:buNone/>
            </a:pPr>
            <a:r>
              <a:rPr kumimoji="1" lang="en-US" altLang="zh-CN" sz="1800" b="0" dirty="0">
                <a:latin typeface="Tahoma" panose="020B0604030504040204" pitchFamily="34" charset="0"/>
              </a:rPr>
              <a:t>	  </a:t>
            </a:r>
            <a:r>
              <a:rPr kumimoji="1" lang="zh-CN" altLang="en-US" sz="1800" dirty="0">
                <a:latin typeface="Tahoma" panose="020B0604030504040204" pitchFamily="34" charset="0"/>
                <a:sym typeface="Symbol" panose="05050102010706020507" pitchFamily="18" charset="2"/>
              </a:rPr>
              <a:t>临界区；</a:t>
            </a:r>
            <a:endParaRPr kumimoji="1" lang="en-US" altLang="zh-CN" sz="1800" dirty="0">
              <a:latin typeface="Tahoma" panose="020B0604030504040204" pitchFamily="34" charset="0"/>
            </a:endParaRPr>
          </a:p>
          <a:p>
            <a:pPr eaLnBrk="1" hangingPunct="1">
              <a:lnSpc>
                <a:spcPct val="125000"/>
              </a:lnSpc>
              <a:spcBef>
                <a:spcPts val="600"/>
              </a:spcBef>
              <a:buFontTx/>
              <a:buNone/>
            </a:pPr>
            <a:r>
              <a:rPr kumimoji="1" lang="en-US" altLang="zh-CN" sz="1800" b="0" dirty="0">
                <a:latin typeface="Tahoma" panose="020B0604030504040204" pitchFamily="34" charset="0"/>
              </a:rPr>
              <a:t>     flag [ j ] = false;</a:t>
            </a:r>
          </a:p>
          <a:p>
            <a:pPr eaLnBrk="1" hangingPunct="1">
              <a:lnSpc>
                <a:spcPct val="125000"/>
              </a:lnSpc>
              <a:spcBef>
                <a:spcPts val="600"/>
              </a:spcBef>
              <a:buFontTx/>
              <a:buNone/>
            </a:pPr>
            <a:r>
              <a:rPr kumimoji="1" lang="zh-CN" altLang="en-US" sz="1800" b="0" dirty="0">
                <a:latin typeface="Tahoma" panose="020B0604030504040204" pitchFamily="34" charset="0"/>
              </a:rPr>
              <a:t>           </a:t>
            </a:r>
            <a:r>
              <a:rPr kumimoji="1" lang="zh-CN" altLang="en-US" sz="1800" dirty="0">
                <a:latin typeface="Tahoma" panose="020B0604030504040204" pitchFamily="34" charset="0"/>
              </a:rPr>
              <a:t>剩余区；</a:t>
            </a:r>
            <a:endParaRPr kumimoji="1" lang="en-US" altLang="zh-CN" sz="1800" dirty="0">
              <a:latin typeface="Tahoma" panose="020B0604030504040204" pitchFamily="34" charset="0"/>
            </a:endParaRPr>
          </a:p>
          <a:p>
            <a:pPr eaLnBrk="1" hangingPunct="1">
              <a:lnSpc>
                <a:spcPct val="125000"/>
              </a:lnSpc>
              <a:spcBef>
                <a:spcPts val="600"/>
              </a:spcBef>
              <a:buFontTx/>
              <a:buNone/>
            </a:pPr>
            <a:r>
              <a:rPr kumimoji="1" lang="en-US" altLang="zh-CN" sz="1800" b="0" dirty="0">
                <a:latin typeface="Tahoma" panose="020B0604030504040204" pitchFamily="34" charset="0"/>
              </a:rPr>
              <a:t>     } while (1);</a:t>
            </a:r>
          </a:p>
        </p:txBody>
      </p:sp>
      <p:sp>
        <p:nvSpPr>
          <p:cNvPr id="15" name="Rectangle 5"/>
          <p:cNvSpPr>
            <a:spLocks noChangeArrowheads="1"/>
          </p:cNvSpPr>
          <p:nvPr/>
        </p:nvSpPr>
        <p:spPr bwMode="auto">
          <a:xfrm>
            <a:off x="6595402" y="2907846"/>
            <a:ext cx="1872556" cy="79533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6" name="Rectangle 6"/>
          <p:cNvSpPr>
            <a:spLocks noChangeArrowheads="1"/>
          </p:cNvSpPr>
          <p:nvPr/>
        </p:nvSpPr>
        <p:spPr bwMode="auto">
          <a:xfrm>
            <a:off x="6618340" y="4121062"/>
            <a:ext cx="1872556" cy="41524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 name="Rectangle 7"/>
          <p:cNvSpPr>
            <a:spLocks noChangeArrowheads="1"/>
          </p:cNvSpPr>
          <p:nvPr/>
        </p:nvSpPr>
        <p:spPr bwMode="auto">
          <a:xfrm>
            <a:off x="9135073" y="2797286"/>
            <a:ext cx="1883448" cy="82461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8" name="Rectangle 8"/>
          <p:cNvSpPr>
            <a:spLocks noChangeArrowheads="1"/>
          </p:cNvSpPr>
          <p:nvPr/>
        </p:nvSpPr>
        <p:spPr bwMode="auto">
          <a:xfrm>
            <a:off x="9095990" y="4088482"/>
            <a:ext cx="1922532" cy="48040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9" name="Rectangle 10"/>
          <p:cNvSpPr>
            <a:spLocks noChangeArrowheads="1"/>
          </p:cNvSpPr>
          <p:nvPr/>
        </p:nvSpPr>
        <p:spPr bwMode="auto">
          <a:xfrm>
            <a:off x="6364288" y="2441123"/>
            <a:ext cx="2329601" cy="298926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0" name="矩形 19"/>
          <p:cNvSpPr/>
          <p:nvPr/>
        </p:nvSpPr>
        <p:spPr>
          <a:xfrm>
            <a:off x="1659254" y="5413781"/>
            <a:ext cx="3947369" cy="1077218"/>
          </a:xfrm>
          <a:prstGeom prst="rect">
            <a:avLst/>
          </a:prstGeom>
          <a:noFill/>
        </p:spPr>
        <p:txBody>
          <a:bodyPr wrap="square" lIns="91440" tIns="45720" rIns="91440" bIns="45720">
            <a:spAutoFit/>
          </a:bodyPr>
          <a:lstStyle/>
          <a:p>
            <a:pPr algn="ctr"/>
            <a:r>
              <a:rPr lang="zh-CN" altLang="en-US" sz="3200" b="1" dirty="0">
                <a:ln w="0"/>
                <a:solidFill>
                  <a:srgbClr val="C00000"/>
                </a:solidFill>
                <a:effectLst>
                  <a:outerShdw blurRad="38100" dist="19050" dir="2700000" algn="tl" rotWithShape="0">
                    <a:schemeClr val="dk1">
                      <a:alpha val="40000"/>
                    </a:schemeClr>
                  </a:outerShdw>
                </a:effectLst>
              </a:rPr>
              <a:t>可以确保互斥，但是不能保证有限等待！</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2.3.2</a:t>
            </a:r>
            <a:r>
              <a:rPr lang="zh-CN" altLang="en-US" dirty="0"/>
              <a:t>、临界资源及其问题描述</a:t>
            </a:r>
          </a:p>
        </p:txBody>
      </p:sp>
      <p:sp>
        <p:nvSpPr>
          <p:cNvPr id="2" name="内容占位符 1"/>
          <p:cNvSpPr>
            <a:spLocks noGrp="1"/>
          </p:cNvSpPr>
          <p:nvPr>
            <p:ph idx="1"/>
          </p:nvPr>
        </p:nvSpPr>
        <p:spPr>
          <a:xfrm>
            <a:off x="728353" y="1302074"/>
            <a:ext cx="5176505" cy="4505181"/>
          </a:xfrm>
        </p:spPr>
        <p:txBody>
          <a:bodyPr>
            <a:normAutofit/>
          </a:bodyPr>
          <a:lstStyle/>
          <a:p>
            <a:r>
              <a:rPr lang="zh-CN" altLang="en-US" sz="2400" dirty="0"/>
              <a:t>算法</a:t>
            </a:r>
            <a:r>
              <a:rPr lang="en-US" altLang="zh-CN" sz="2400" dirty="0"/>
              <a:t>3</a:t>
            </a:r>
          </a:p>
          <a:p>
            <a:pPr lvl="1"/>
            <a:r>
              <a:rPr lang="zh-CN" altLang="en-US" sz="2000" dirty="0"/>
              <a:t>综合算法 1 和算法</a:t>
            </a:r>
            <a:r>
              <a:rPr lang="en-US" altLang="zh-CN" sz="2000" dirty="0"/>
              <a:t> 2</a:t>
            </a:r>
          </a:p>
          <a:p>
            <a:pPr lvl="1"/>
            <a:r>
              <a:rPr lang="en-US" altLang="zh-CN" sz="2000" dirty="0"/>
              <a:t>flag[</a:t>
            </a:r>
            <a:r>
              <a:rPr lang="en-US" altLang="zh-CN" sz="2000" dirty="0" err="1"/>
              <a:t>i</a:t>
            </a:r>
            <a:r>
              <a:rPr lang="en-US" altLang="zh-CN" sz="2000" dirty="0"/>
              <a:t>]=true </a:t>
            </a:r>
            <a:r>
              <a:rPr lang="zh-CN" altLang="en-US" sz="2000" dirty="0"/>
              <a:t>表示进程</a:t>
            </a:r>
            <a:r>
              <a:rPr lang="en-US" altLang="zh-CN" sz="2000" dirty="0"/>
              <a:t>Pi</a:t>
            </a:r>
            <a:r>
              <a:rPr lang="zh-CN" altLang="en-US" sz="2000" dirty="0"/>
              <a:t>想进入临界区</a:t>
            </a:r>
          </a:p>
          <a:p>
            <a:pPr lvl="1"/>
            <a:r>
              <a:rPr lang="en-US" altLang="zh-CN" sz="2000" dirty="0"/>
              <a:t>turn</a:t>
            </a:r>
            <a:r>
              <a:rPr lang="zh-CN" altLang="en-US" sz="2000" dirty="0"/>
              <a:t>＝</a:t>
            </a:r>
            <a:r>
              <a:rPr lang="en-US" altLang="zh-CN" sz="2000" dirty="0" err="1"/>
              <a:t>i</a:t>
            </a:r>
            <a:r>
              <a:rPr lang="zh-CN" altLang="en-US" sz="2000" dirty="0"/>
              <a:t>表示轮到</a:t>
            </a:r>
            <a:r>
              <a:rPr lang="en-US" altLang="zh-CN" sz="2000" dirty="0"/>
              <a:t>Pi</a:t>
            </a:r>
            <a:r>
              <a:rPr lang="zh-CN" altLang="en-US" sz="2000" dirty="0"/>
              <a:t>进程进入临界区</a:t>
            </a:r>
          </a:p>
          <a:p>
            <a:pPr lvl="1"/>
            <a:r>
              <a:rPr lang="zh-CN" altLang="en-US" sz="2000" dirty="0"/>
              <a:t>初始 </a:t>
            </a:r>
            <a:r>
              <a:rPr lang="en-US" altLang="zh-CN" sz="2000" dirty="0"/>
              <a:t>flag [</a:t>
            </a:r>
            <a:r>
              <a:rPr lang="en-US" altLang="zh-CN" sz="2000" dirty="0" err="1"/>
              <a:t>i</a:t>
            </a:r>
            <a:r>
              <a:rPr lang="en-US" altLang="zh-CN" sz="2000" dirty="0"/>
              <a:t>] = flag [j] = false</a:t>
            </a:r>
            <a:endParaRPr lang="zh-CN" altLang="en-US" sz="2000" dirty="0"/>
          </a:p>
        </p:txBody>
      </p:sp>
      <p:sp>
        <p:nvSpPr>
          <p:cNvPr id="8" name="Rectangle 3"/>
          <p:cNvSpPr txBox="1">
            <a:spLocks noChangeArrowheads="1"/>
          </p:cNvSpPr>
          <p:nvPr/>
        </p:nvSpPr>
        <p:spPr>
          <a:xfrm>
            <a:off x="5904858" y="1616364"/>
            <a:ext cx="2764790" cy="449738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lvl1pPr marL="0" indent="0" algn="l" defTabSz="914400" rtl="0" eaLnBrk="1" latinLnBrk="0" hangingPunct="1">
              <a:lnSpc>
                <a:spcPct val="150000"/>
              </a:lnSpc>
              <a:spcBef>
                <a:spcPts val="0"/>
              </a:spcBef>
              <a:buClr>
                <a:srgbClr val="0078B4"/>
              </a:buClr>
              <a:buFont typeface="Wingdings" panose="05000000000000000000" charset="0"/>
              <a:buChar char="Ø"/>
              <a:defRPr sz="2000" kern="1200">
                <a:solidFill>
                  <a:srgbClr val="666666"/>
                </a:solidFill>
                <a:latin typeface="Times New Roman" panose="02020603050405020304" charset="0"/>
                <a:ea typeface="+mn-ea"/>
                <a:cs typeface="+mn-cs"/>
              </a:defRPr>
            </a:lvl1pPr>
            <a:lvl2pPr marL="431800" indent="-288290" algn="l" defTabSz="914400" rtl="0" eaLnBrk="1" fontAlgn="auto" latinLnBrk="0" hangingPunct="1">
              <a:lnSpc>
                <a:spcPct val="150000"/>
              </a:lnSpc>
              <a:spcBef>
                <a:spcPts val="0"/>
              </a:spcBef>
              <a:buClr>
                <a:srgbClr val="0078B4"/>
              </a:buClr>
              <a:buFont typeface="Wingdings" panose="05000000000000000000" pitchFamily="2" charset="2"/>
              <a:buChar char="l"/>
              <a:defRPr sz="1800" kern="1200">
                <a:solidFill>
                  <a:srgbClr val="666666"/>
                </a:solidFill>
                <a:latin typeface="Times New Roman" panose="02020603050405020304" charset="0"/>
                <a:ea typeface="+mn-ea"/>
                <a:cs typeface="+mn-cs"/>
              </a:defRPr>
            </a:lvl2pPr>
            <a:lvl3pPr marL="647700" indent="-288290" algn="l" defTabSz="914400" rtl="0" eaLnBrk="1" fontAlgn="auto" latinLnBrk="0" hangingPunct="1">
              <a:lnSpc>
                <a:spcPct val="150000"/>
              </a:lnSpc>
              <a:spcBef>
                <a:spcPts val="600"/>
              </a:spcBef>
              <a:buClr>
                <a:srgbClr val="0078B4"/>
              </a:buClr>
              <a:buFont typeface="Wingdings" panose="05000000000000000000" charset="0"/>
              <a:buChar char="ü"/>
              <a:defRPr sz="1600" kern="1200">
                <a:solidFill>
                  <a:srgbClr val="666666"/>
                </a:solidFill>
                <a:latin typeface="Times New Roman" panose="02020603050405020304" charset="0"/>
                <a:ea typeface="+mn-ea"/>
                <a:cs typeface="+mn-cs"/>
              </a:defRPr>
            </a:lvl3pPr>
            <a:lvl4pPr marL="899795" indent="-179705" algn="l" defTabSz="914400" rtl="0" eaLnBrk="1" latinLnBrk="0" hangingPunct="1">
              <a:lnSpc>
                <a:spcPts val="1400"/>
              </a:lnSpc>
              <a:spcBef>
                <a:spcPts val="800"/>
              </a:spcBef>
              <a:buClr>
                <a:srgbClr val="0096C8"/>
              </a:buClr>
              <a:buFont typeface="Wingdings" panose="05000000000000000000" pitchFamily="2" charset="2"/>
              <a:buChar char="l"/>
              <a:defRPr sz="1200" kern="1200">
                <a:solidFill>
                  <a:srgbClr val="666666"/>
                </a:solidFill>
                <a:latin typeface="+mn-lt"/>
                <a:ea typeface="+mn-ea"/>
                <a:cs typeface="+mn-cs"/>
              </a:defRPr>
            </a:lvl4pPr>
            <a:lvl5pPr marL="1259840" indent="-179705" algn="l" defTabSz="914400" rtl="0" eaLnBrk="1" latinLnBrk="0" hangingPunct="1">
              <a:lnSpc>
                <a:spcPts val="1400"/>
              </a:lnSpc>
              <a:spcBef>
                <a:spcPts val="800"/>
              </a:spcBef>
              <a:buClr>
                <a:srgbClr val="0096C8"/>
              </a:buClr>
              <a:buFont typeface="Wingdings" panose="05000000000000000000" pitchFamily="2" charset="2"/>
              <a:buChar char="n"/>
              <a:defRPr sz="12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kumimoji="1" lang="en-US" altLang="zh-CN" sz="1800">
                <a:latin typeface="Tahoma" panose="020B0604030504040204" pitchFamily="34" charset="0"/>
              </a:rPr>
              <a:t>Pi </a:t>
            </a:r>
            <a:r>
              <a:rPr kumimoji="1" lang="zh-CN" altLang="en-US" sz="1800">
                <a:latin typeface="Tahoma" panose="020B0604030504040204" pitchFamily="34" charset="0"/>
              </a:rPr>
              <a:t>进程：</a:t>
            </a:r>
          </a:p>
          <a:p>
            <a:pPr>
              <a:spcBef>
                <a:spcPct val="0"/>
              </a:spcBef>
              <a:buFontTx/>
              <a:buNone/>
            </a:pPr>
            <a:r>
              <a:rPr kumimoji="1" lang="en-US" altLang="zh-CN" sz="1800">
                <a:latin typeface="Tahoma" panose="020B0604030504040204" pitchFamily="34" charset="0"/>
              </a:rPr>
              <a:t>do {</a:t>
            </a:r>
          </a:p>
          <a:p>
            <a:pPr>
              <a:spcBef>
                <a:spcPct val="0"/>
              </a:spcBef>
              <a:buFontTx/>
              <a:buNone/>
            </a:pPr>
            <a:r>
              <a:rPr kumimoji="1" lang="en-US" altLang="zh-CN" sz="1800">
                <a:latin typeface="Tahoma" panose="020B0604030504040204" pitchFamily="34" charset="0"/>
              </a:rPr>
              <a:t>      flag [i] = true;</a:t>
            </a:r>
            <a:br>
              <a:rPr kumimoji="1" lang="en-US" altLang="zh-CN" sz="1800">
                <a:latin typeface="Tahoma" panose="020B0604030504040204" pitchFamily="34" charset="0"/>
              </a:rPr>
            </a:br>
            <a:r>
              <a:rPr kumimoji="1" lang="en-US" altLang="zh-CN" sz="1800">
                <a:latin typeface="Tahoma" panose="020B0604030504040204" pitchFamily="34" charset="0"/>
              </a:rPr>
              <a:t>      turn = j;</a:t>
            </a:r>
          </a:p>
          <a:p>
            <a:pPr>
              <a:spcBef>
                <a:spcPct val="0"/>
              </a:spcBef>
              <a:buFontTx/>
              <a:buNone/>
            </a:pPr>
            <a:r>
              <a:rPr kumimoji="1" lang="en-US" altLang="zh-CN" sz="1800">
                <a:latin typeface="Tahoma" panose="020B0604030504040204" pitchFamily="34" charset="0"/>
              </a:rPr>
              <a:t>      while(flag [j] </a:t>
            </a:r>
          </a:p>
          <a:p>
            <a:pPr>
              <a:spcBef>
                <a:spcPct val="0"/>
              </a:spcBef>
              <a:buFontTx/>
              <a:buNone/>
            </a:pPr>
            <a:r>
              <a:rPr kumimoji="1" lang="en-US" altLang="zh-CN" sz="1800">
                <a:latin typeface="Tahoma" panose="020B0604030504040204" pitchFamily="34" charset="0"/>
              </a:rPr>
              <a:t>         &amp;&amp; turn==j) ;</a:t>
            </a:r>
          </a:p>
          <a:p>
            <a:pPr>
              <a:spcBef>
                <a:spcPct val="0"/>
              </a:spcBef>
              <a:buFontTx/>
              <a:buNone/>
            </a:pPr>
            <a:r>
              <a:rPr kumimoji="1" lang="en-US" altLang="zh-CN" sz="1800">
                <a:latin typeface="Tahoma" panose="020B0604030504040204" pitchFamily="34" charset="0"/>
              </a:rPr>
              <a:t>	    </a:t>
            </a:r>
            <a:r>
              <a:rPr kumimoji="1" lang="zh-CN" altLang="en-US" sz="1800">
                <a:latin typeface="Tahoma" panose="020B0604030504040204" pitchFamily="34" charset="0"/>
                <a:sym typeface="Symbol" panose="05050102010706020507" pitchFamily="18" charset="2"/>
              </a:rPr>
              <a:t>临界区；</a:t>
            </a:r>
            <a:endParaRPr kumimoji="1" lang="en-US" altLang="zh-CN" sz="1800">
              <a:latin typeface="Tahoma" panose="020B0604030504040204" pitchFamily="34" charset="0"/>
            </a:endParaRPr>
          </a:p>
          <a:p>
            <a:pPr>
              <a:spcBef>
                <a:spcPct val="0"/>
              </a:spcBef>
              <a:buFontTx/>
              <a:buNone/>
            </a:pPr>
            <a:r>
              <a:rPr kumimoji="1" lang="en-US" altLang="zh-CN" sz="1800">
                <a:latin typeface="Tahoma" panose="020B0604030504040204" pitchFamily="34" charset="0"/>
              </a:rPr>
              <a:t>      flag [i] = false;</a:t>
            </a:r>
          </a:p>
          <a:p>
            <a:pPr>
              <a:spcBef>
                <a:spcPct val="0"/>
              </a:spcBef>
              <a:buFontTx/>
              <a:buNone/>
            </a:pPr>
            <a:r>
              <a:rPr kumimoji="1" lang="en-US" altLang="zh-CN" sz="1800">
                <a:latin typeface="Tahoma" panose="020B0604030504040204" pitchFamily="34" charset="0"/>
              </a:rPr>
              <a:t>	    </a:t>
            </a:r>
            <a:r>
              <a:rPr kumimoji="1" lang="zh-CN" altLang="en-US" sz="1800">
                <a:latin typeface="Tahoma" panose="020B0604030504040204" pitchFamily="34" charset="0"/>
              </a:rPr>
              <a:t>剩余区；</a:t>
            </a:r>
            <a:endParaRPr kumimoji="1" lang="en-US" altLang="zh-CN" sz="1800">
              <a:latin typeface="Tahoma" panose="020B0604030504040204" pitchFamily="34" charset="0"/>
            </a:endParaRPr>
          </a:p>
          <a:p>
            <a:pPr>
              <a:spcBef>
                <a:spcPct val="0"/>
              </a:spcBef>
              <a:buFontTx/>
              <a:buNone/>
            </a:pPr>
            <a:r>
              <a:rPr kumimoji="1" lang="en-US" altLang="zh-CN" sz="1800">
                <a:latin typeface="Tahoma" panose="020B0604030504040204" pitchFamily="34" charset="0"/>
              </a:rPr>
              <a:t>	} while (1);</a:t>
            </a:r>
            <a:endParaRPr kumimoji="1" lang="zh-CN" altLang="en-US" sz="1800">
              <a:latin typeface="Tahoma" panose="020B0604030504040204" pitchFamily="34" charset="0"/>
            </a:endParaRPr>
          </a:p>
        </p:txBody>
      </p:sp>
      <p:sp>
        <p:nvSpPr>
          <p:cNvPr id="9" name="Text Box 4"/>
          <p:cNvSpPr txBox="1">
            <a:spLocks noChangeArrowheads="1"/>
          </p:cNvSpPr>
          <p:nvPr/>
        </p:nvSpPr>
        <p:spPr bwMode="auto">
          <a:xfrm>
            <a:off x="8882372" y="1616364"/>
            <a:ext cx="2581275" cy="4190891"/>
          </a:xfrm>
          <a:prstGeom prst="rect">
            <a:avLst/>
          </a:prstGeom>
          <a:noFill/>
          <a:ln w="19050" cap="flat" cmpd="sng" algn="ctr">
            <a:solidFill>
              <a:schemeClr val="dk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minor">
            <a:schemeClr val="dk1"/>
          </a:fontRef>
        </p:style>
        <p:txBody>
          <a:bodyPr/>
          <a:lstStyle>
            <a:defPPr>
              <a:defRPr lang="zh-CN"/>
            </a:defPPr>
            <a:lvl1pPr indent="0">
              <a:lnSpc>
                <a:spcPct val="150000"/>
              </a:lnSpc>
              <a:spcBef>
                <a:spcPct val="0"/>
              </a:spcBef>
              <a:buClr>
                <a:srgbClr val="0078B4"/>
              </a:buClr>
              <a:buFontTx/>
              <a:buNone/>
              <a:defRPr kumimoji="1">
                <a:solidFill>
                  <a:srgbClr val="666666"/>
                </a:solidFill>
                <a:latin typeface="Tahoma" panose="020B0604030504040204" pitchFamily="34" charset="0"/>
              </a:defRPr>
            </a:lvl1pPr>
            <a:lvl2pPr marL="431800" indent="-288290" fontAlgn="auto">
              <a:lnSpc>
                <a:spcPct val="150000"/>
              </a:lnSpc>
              <a:spcBef>
                <a:spcPts val="0"/>
              </a:spcBef>
              <a:buClr>
                <a:srgbClr val="0078B4"/>
              </a:buClr>
              <a:buFont typeface="Wingdings" panose="05000000000000000000" pitchFamily="2" charset="2"/>
              <a:buChar char="l"/>
              <a:defRPr>
                <a:solidFill>
                  <a:srgbClr val="666666"/>
                </a:solidFill>
                <a:latin typeface="Times New Roman" panose="02020603050405020304" charset="0"/>
              </a:defRPr>
            </a:lvl2pPr>
            <a:lvl3pPr marL="647700" indent="-288290" fontAlgn="auto">
              <a:lnSpc>
                <a:spcPct val="150000"/>
              </a:lnSpc>
              <a:spcBef>
                <a:spcPts val="600"/>
              </a:spcBef>
              <a:buClr>
                <a:srgbClr val="0078B4"/>
              </a:buClr>
              <a:buFont typeface="Wingdings" panose="05000000000000000000" charset="0"/>
              <a:buChar char="ü"/>
              <a:defRPr sz="1600">
                <a:solidFill>
                  <a:srgbClr val="666666"/>
                </a:solidFill>
                <a:latin typeface="Times New Roman" panose="02020603050405020304" charset="0"/>
              </a:defRPr>
            </a:lvl3pPr>
            <a:lvl4pPr marL="899795" indent="-179705">
              <a:lnSpc>
                <a:spcPts val="1400"/>
              </a:lnSpc>
              <a:spcBef>
                <a:spcPts val="800"/>
              </a:spcBef>
              <a:buClr>
                <a:srgbClr val="0096C8"/>
              </a:buClr>
              <a:buFont typeface="Wingdings" panose="05000000000000000000" pitchFamily="2" charset="2"/>
              <a:buChar char="l"/>
              <a:defRPr sz="1200">
                <a:solidFill>
                  <a:srgbClr val="666666"/>
                </a:solidFill>
              </a:defRPr>
            </a:lvl4pPr>
            <a:lvl5pPr marL="1259840" indent="-179705">
              <a:lnSpc>
                <a:spcPts val="1400"/>
              </a:lnSpc>
              <a:spcBef>
                <a:spcPts val="800"/>
              </a:spcBef>
              <a:buClr>
                <a:srgbClr val="0096C8"/>
              </a:buClr>
              <a:buFont typeface="Wingdings" panose="05000000000000000000" pitchFamily="2" charset="2"/>
              <a:buChar char="n"/>
              <a:defRPr sz="1200">
                <a:solidFill>
                  <a:srgbClr val="666666"/>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err="1"/>
              <a:t>Pj</a:t>
            </a:r>
            <a:r>
              <a:rPr lang="en-US" altLang="zh-CN" dirty="0"/>
              <a:t> </a:t>
            </a:r>
            <a:r>
              <a:rPr lang="zh-CN" altLang="en-US" dirty="0"/>
              <a:t>进程：</a:t>
            </a:r>
          </a:p>
          <a:p>
            <a:r>
              <a:rPr lang="en-US" altLang="zh-CN" dirty="0"/>
              <a:t>do {</a:t>
            </a:r>
          </a:p>
          <a:p>
            <a:r>
              <a:rPr lang="en-US" altLang="zh-CN" dirty="0"/>
              <a:t>       flag [j] = true;</a:t>
            </a:r>
            <a:br>
              <a:rPr lang="en-US" altLang="zh-CN" dirty="0"/>
            </a:br>
            <a:r>
              <a:rPr lang="en-US" altLang="zh-CN" dirty="0"/>
              <a:t>       turn = </a:t>
            </a:r>
            <a:r>
              <a:rPr lang="en-US" altLang="zh-CN" dirty="0" err="1"/>
              <a:t>i</a:t>
            </a:r>
            <a:r>
              <a:rPr lang="en-US" altLang="zh-CN" dirty="0"/>
              <a:t>;</a:t>
            </a:r>
          </a:p>
          <a:p>
            <a:r>
              <a:rPr lang="en-US" altLang="zh-CN" dirty="0"/>
              <a:t>       while (flag [</a:t>
            </a:r>
            <a:r>
              <a:rPr lang="en-US" altLang="zh-CN" dirty="0" err="1"/>
              <a:t>i</a:t>
            </a:r>
            <a:r>
              <a:rPr lang="en-US" altLang="zh-CN" dirty="0"/>
              <a:t>] </a:t>
            </a:r>
          </a:p>
          <a:p>
            <a:r>
              <a:rPr lang="en-US" altLang="zh-CN" dirty="0"/>
              <a:t>          &amp;&amp; turn == </a:t>
            </a:r>
            <a:r>
              <a:rPr lang="en-US" altLang="zh-CN" dirty="0" err="1"/>
              <a:t>i</a:t>
            </a:r>
            <a:r>
              <a:rPr lang="en-US" altLang="zh-CN" dirty="0"/>
              <a:t>) ;</a:t>
            </a:r>
          </a:p>
          <a:p>
            <a:r>
              <a:rPr lang="en-US" altLang="zh-CN" dirty="0"/>
              <a:t>	    </a:t>
            </a:r>
            <a:r>
              <a:rPr lang="zh-CN" altLang="en-US" dirty="0">
                <a:sym typeface="Symbol" panose="05050102010706020507" pitchFamily="18" charset="2"/>
              </a:rPr>
              <a:t>临界区；</a:t>
            </a:r>
            <a:endParaRPr lang="en-US" altLang="zh-CN" dirty="0"/>
          </a:p>
          <a:p>
            <a:r>
              <a:rPr lang="en-US" altLang="zh-CN" dirty="0"/>
              <a:t>        flag [j] = false;</a:t>
            </a:r>
          </a:p>
          <a:p>
            <a:r>
              <a:rPr lang="en-US" altLang="zh-CN" dirty="0"/>
              <a:t>	    </a:t>
            </a:r>
            <a:r>
              <a:rPr lang="zh-CN" altLang="en-US" dirty="0"/>
              <a:t>剩余区；</a:t>
            </a:r>
            <a:endParaRPr lang="en-US" altLang="zh-CN" dirty="0"/>
          </a:p>
          <a:p>
            <a:r>
              <a:rPr lang="en-US" altLang="zh-CN" dirty="0"/>
              <a:t>	} while (1);</a:t>
            </a:r>
            <a:endParaRPr lang="zh-CN" altLang="en-US" dirty="0"/>
          </a:p>
        </p:txBody>
      </p:sp>
      <p:sp>
        <p:nvSpPr>
          <p:cNvPr id="10" name="Rectangle 5"/>
          <p:cNvSpPr>
            <a:spLocks noChangeArrowheads="1"/>
          </p:cNvSpPr>
          <p:nvPr/>
        </p:nvSpPr>
        <p:spPr bwMode="auto">
          <a:xfrm>
            <a:off x="6282048" y="2481552"/>
            <a:ext cx="2011679" cy="176053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 name="Rectangle 6"/>
          <p:cNvSpPr>
            <a:spLocks noChangeArrowheads="1"/>
          </p:cNvSpPr>
          <p:nvPr/>
        </p:nvSpPr>
        <p:spPr bwMode="auto">
          <a:xfrm>
            <a:off x="6282048" y="4637376"/>
            <a:ext cx="2011679" cy="36036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 name="Rectangle 7"/>
          <p:cNvSpPr>
            <a:spLocks noChangeArrowheads="1"/>
          </p:cNvSpPr>
          <p:nvPr/>
        </p:nvSpPr>
        <p:spPr bwMode="auto">
          <a:xfrm>
            <a:off x="9396722" y="2481553"/>
            <a:ext cx="1904365" cy="15994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 name="Rectangle 8"/>
          <p:cNvSpPr>
            <a:spLocks noChangeArrowheads="1"/>
          </p:cNvSpPr>
          <p:nvPr/>
        </p:nvSpPr>
        <p:spPr bwMode="auto">
          <a:xfrm>
            <a:off x="9396722" y="4613881"/>
            <a:ext cx="1904365" cy="36036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4" name="矩形 13"/>
          <p:cNvSpPr/>
          <p:nvPr/>
        </p:nvSpPr>
        <p:spPr>
          <a:xfrm>
            <a:off x="1181100" y="4081009"/>
            <a:ext cx="4271011" cy="1424621"/>
          </a:xfrm>
          <a:prstGeom prst="rect">
            <a:avLst/>
          </a:prstGeom>
          <a:noFill/>
        </p:spPr>
        <p:txBody>
          <a:bodyPr wrap="square" lIns="91440" tIns="45720" rIns="91440" bIns="45720">
            <a:spAutoFit/>
          </a:bodyPr>
          <a:lstStyle/>
          <a:p>
            <a:pPr marL="342900" indent="-342900">
              <a:lnSpc>
                <a:spcPct val="150000"/>
              </a:lnSpc>
              <a:buFont typeface="Wingdings" panose="05000000000000000000" pitchFamily="2" charset="2"/>
              <a:buChar char="u"/>
            </a:pPr>
            <a:r>
              <a:rPr lang="zh-CN" altLang="en-US" sz="2000" b="1" dirty="0">
                <a:ln w="0"/>
                <a:solidFill>
                  <a:srgbClr val="C00000"/>
                </a:solidFill>
                <a:effectLst>
                  <a:outerShdw blurRad="38100" dist="19050" dir="2700000" algn="tl" rotWithShape="0">
                    <a:schemeClr val="dk1">
                      <a:alpha val="40000"/>
                    </a:schemeClr>
                  </a:outerShdw>
                </a:effectLst>
              </a:rPr>
              <a:t>解决两个进程的临界区问题。</a:t>
            </a:r>
          </a:p>
          <a:p>
            <a:pPr marL="342900" indent="-342900">
              <a:lnSpc>
                <a:spcPct val="150000"/>
              </a:lnSpc>
              <a:buFont typeface="Wingdings" panose="05000000000000000000" pitchFamily="2" charset="2"/>
              <a:buChar char="u"/>
            </a:pPr>
            <a:r>
              <a:rPr lang="zh-CN" altLang="en-US" sz="2000" b="1" dirty="0">
                <a:ln w="0"/>
                <a:solidFill>
                  <a:srgbClr val="C00000"/>
                </a:solidFill>
                <a:effectLst>
                  <a:outerShdw blurRad="38100" dist="19050" dir="2700000" algn="tl" rotWithShape="0">
                    <a:schemeClr val="dk1">
                      <a:alpha val="40000"/>
                    </a:schemeClr>
                  </a:outerShdw>
                </a:effectLst>
              </a:rPr>
              <a:t>只要采用</a:t>
            </a:r>
            <a:r>
              <a:rPr lang="en-US" altLang="zh-CN" sz="2000" b="1" dirty="0">
                <a:ln w="0"/>
                <a:solidFill>
                  <a:srgbClr val="C00000"/>
                </a:solidFill>
                <a:effectLst>
                  <a:outerShdw blurRad="38100" dist="19050" dir="2700000" algn="tl" rotWithShape="0">
                    <a:schemeClr val="dk1">
                      <a:alpha val="40000"/>
                    </a:schemeClr>
                  </a:outerShdw>
                </a:effectLst>
              </a:rPr>
              <a:t>FCFS </a:t>
            </a:r>
            <a:r>
              <a:rPr lang="zh-CN" altLang="en-US" sz="2000" b="1" dirty="0">
                <a:ln w="0"/>
                <a:solidFill>
                  <a:srgbClr val="C00000"/>
                </a:solidFill>
                <a:effectLst>
                  <a:outerShdw blurRad="38100" dist="19050" dir="2700000" algn="tl" rotWithShape="0">
                    <a:schemeClr val="dk1">
                      <a:alpha val="40000"/>
                    </a:schemeClr>
                  </a:outerShdw>
                </a:effectLst>
              </a:rPr>
              <a:t>调度算法，即可保证满足有空让进和有限等待</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2.3.2</a:t>
            </a:r>
            <a:r>
              <a:rPr lang="zh-CN" altLang="en-US" dirty="0"/>
              <a:t>、临界资源及其问题描述</a:t>
            </a:r>
          </a:p>
        </p:txBody>
      </p:sp>
      <p:sp>
        <p:nvSpPr>
          <p:cNvPr id="84995" name="Rectangle 3"/>
          <p:cNvSpPr>
            <a:spLocks noGrp="1" noChangeArrowheads="1"/>
          </p:cNvSpPr>
          <p:nvPr>
            <p:ph idx="1"/>
          </p:nvPr>
        </p:nvSpPr>
        <p:spPr>
          <a:xfrm>
            <a:off x="497840" y="1239520"/>
            <a:ext cx="11297920" cy="5486400"/>
          </a:xfrm>
        </p:spPr>
        <p:txBody>
          <a:bodyPr>
            <a:normAutofit fontScale="92500" lnSpcReduction="10000"/>
          </a:bodyPr>
          <a:lstStyle/>
          <a:p>
            <a:r>
              <a:rPr lang="zh-CN" altLang="en-US" dirty="0"/>
              <a:t>面包店算法</a:t>
            </a:r>
            <a:r>
              <a:rPr lang="en-US" altLang="zh-CN" dirty="0"/>
              <a:t>(</a:t>
            </a:r>
            <a:r>
              <a:rPr lang="zh-CN" altLang="en-US" dirty="0"/>
              <a:t>课外扩展学习</a:t>
            </a:r>
            <a:r>
              <a:rPr lang="en-US" altLang="zh-CN" dirty="0"/>
              <a:t>)</a:t>
            </a:r>
          </a:p>
          <a:p>
            <a:pPr lvl="1"/>
            <a:r>
              <a:rPr lang="zh-CN" altLang="en-US" dirty="0"/>
              <a:t>解决</a:t>
            </a:r>
            <a:r>
              <a:rPr lang="en-US" altLang="zh-CN" dirty="0"/>
              <a:t>n</a:t>
            </a:r>
            <a:r>
              <a:rPr lang="zh-CN" altLang="en-US" dirty="0"/>
              <a:t>个进程的临界区问题</a:t>
            </a:r>
          </a:p>
          <a:p>
            <a:pPr lvl="2"/>
            <a:r>
              <a:rPr lang="zh-CN" altLang="en-US" dirty="0"/>
              <a:t>在进入临界区之前，进程试图去获取一个排队号码，持有最小号码的进程进入他的临界区。</a:t>
            </a:r>
            <a:endParaRPr lang="en-US" altLang="zh-CN" dirty="0"/>
          </a:p>
          <a:p>
            <a:pPr lvl="2"/>
            <a:r>
              <a:rPr lang="zh-CN" altLang="en-US" dirty="0"/>
              <a:t>如果进程</a:t>
            </a:r>
            <a:r>
              <a:rPr lang="en-US" altLang="zh-CN" dirty="0"/>
              <a:t> Pi </a:t>
            </a:r>
            <a:r>
              <a:rPr lang="zh-CN" altLang="en-US" dirty="0"/>
              <a:t>和 </a:t>
            </a:r>
            <a:r>
              <a:rPr lang="en-US" altLang="zh-CN" dirty="0" err="1"/>
              <a:t>Pj</a:t>
            </a:r>
            <a:r>
              <a:rPr lang="en-US" altLang="zh-CN" dirty="0"/>
              <a:t> </a:t>
            </a:r>
            <a:r>
              <a:rPr lang="zh-CN" altLang="en-US" dirty="0"/>
              <a:t>得到的是同样的号码，如果</a:t>
            </a:r>
            <a:r>
              <a:rPr lang="en-US" altLang="zh-CN" dirty="0"/>
              <a:t> </a:t>
            </a:r>
            <a:r>
              <a:rPr lang="en-US" altLang="zh-CN" dirty="0" err="1"/>
              <a:t>i</a:t>
            </a:r>
            <a:r>
              <a:rPr lang="en-US" altLang="zh-CN" dirty="0"/>
              <a:t> &lt; j, </a:t>
            </a:r>
            <a:r>
              <a:rPr lang="zh-CN" altLang="en-US" dirty="0"/>
              <a:t>那么进程 </a:t>
            </a:r>
            <a:r>
              <a:rPr lang="en-US" altLang="zh-CN" dirty="0"/>
              <a:t>Pi </a:t>
            </a:r>
            <a:r>
              <a:rPr lang="zh-CN" altLang="en-US" dirty="0"/>
              <a:t>先进入临界区，否则进程</a:t>
            </a:r>
            <a:r>
              <a:rPr lang="en-US" altLang="zh-CN" dirty="0" err="1"/>
              <a:t>Pj</a:t>
            </a:r>
            <a:r>
              <a:rPr lang="en-US" altLang="zh-CN" dirty="0"/>
              <a:t> </a:t>
            </a:r>
            <a:r>
              <a:rPr lang="zh-CN" altLang="en-US" dirty="0"/>
              <a:t>进入临界区。</a:t>
            </a:r>
            <a:endParaRPr lang="en-US" altLang="zh-CN" dirty="0"/>
          </a:p>
          <a:p>
            <a:pPr lvl="2"/>
            <a:r>
              <a:rPr lang="zh-CN" altLang="en-US" dirty="0"/>
              <a:t>系统生成的后一个号码总是大于等于前一个。例如：</a:t>
            </a:r>
            <a:r>
              <a:rPr lang="en-US" altLang="zh-CN" dirty="0"/>
              <a:t> 1,2,3,3,3,3,4,5...</a:t>
            </a:r>
          </a:p>
          <a:p>
            <a:pPr lvl="2">
              <a:tabLst>
                <a:tab pos="1315720" algn="l"/>
                <a:tab pos="1714500" algn="l"/>
              </a:tabLst>
            </a:pPr>
            <a:r>
              <a:rPr lang="zh-CN" altLang="en-US" sz="2000" dirty="0">
                <a:latin typeface="楷体_GB2312" pitchFamily="49" charset="-122"/>
                <a:ea typeface="楷体_GB2312" pitchFamily="49" charset="-122"/>
              </a:rPr>
              <a:t>符号 </a:t>
            </a:r>
            <a:r>
              <a:rPr lang="en-US" altLang="zh-CN" sz="2000" dirty="0">
                <a:latin typeface="楷体_GB2312" pitchFamily="49" charset="-122"/>
                <a:ea typeface="楷体_GB2312" pitchFamily="49" charset="-122"/>
              </a:rPr>
              <a:t>&lt; </a:t>
            </a:r>
            <a:r>
              <a:rPr lang="zh-CN" altLang="en-US" sz="2000" dirty="0">
                <a:latin typeface="楷体_GB2312" pitchFamily="49" charset="-122"/>
                <a:ea typeface="楷体_GB2312" pitchFamily="49" charset="-122"/>
                <a:sym typeface="Symbol" panose="05050102010706020507" pitchFamily="18" charset="2"/>
              </a:rPr>
              <a:t>表示按字典顺序排序关系</a:t>
            </a:r>
            <a:r>
              <a:rPr lang="en-US" altLang="zh-CN" sz="2000" dirty="0">
                <a:latin typeface="楷体_GB2312" pitchFamily="49" charset="-122"/>
                <a:ea typeface="楷体_GB2312" pitchFamily="49" charset="-122"/>
                <a:sym typeface="Symbol" panose="05050102010706020507" pitchFamily="18" charset="2"/>
              </a:rPr>
              <a:t> (</a:t>
            </a:r>
            <a:r>
              <a:rPr lang="zh-CN" altLang="en-US" sz="2000" dirty="0">
                <a:latin typeface="楷体_GB2312" pitchFamily="49" charset="-122"/>
                <a:ea typeface="楷体_GB2312" pitchFamily="49" charset="-122"/>
                <a:sym typeface="Symbol" panose="05050102010706020507" pitchFamily="18" charset="2"/>
              </a:rPr>
              <a:t>序号#, 进程 </a:t>
            </a:r>
            <a:r>
              <a:rPr lang="en-US" altLang="zh-CN" sz="2000" dirty="0">
                <a:latin typeface="楷体_GB2312" pitchFamily="49" charset="-122"/>
                <a:ea typeface="楷体_GB2312" pitchFamily="49" charset="-122"/>
                <a:sym typeface="Symbol" panose="05050102010706020507" pitchFamily="18" charset="2"/>
              </a:rPr>
              <a:t>id #)</a:t>
            </a:r>
          </a:p>
          <a:p>
            <a:pPr lvl="3">
              <a:tabLst>
                <a:tab pos="1315720" algn="l"/>
                <a:tab pos="1714500" algn="l"/>
              </a:tabLst>
            </a:pPr>
            <a:r>
              <a:rPr lang="en-US" altLang="zh-CN" sz="1400" dirty="0">
                <a:latin typeface="楷体_GB2312" pitchFamily="49" charset="-122"/>
                <a:ea typeface="楷体_GB2312" pitchFamily="49" charset="-122"/>
              </a:rPr>
              <a:t>(</a:t>
            </a:r>
            <a:r>
              <a:rPr lang="en-US" altLang="zh-CN" sz="1400" i="1" dirty="0" err="1">
                <a:latin typeface="楷体_GB2312" pitchFamily="49" charset="-122"/>
                <a:ea typeface="楷体_GB2312" pitchFamily="49" charset="-122"/>
              </a:rPr>
              <a:t>a,b</a:t>
            </a:r>
            <a:r>
              <a:rPr lang="en-US" altLang="zh-CN" sz="1400" dirty="0">
                <a:latin typeface="楷体_GB2312" pitchFamily="49" charset="-122"/>
                <a:ea typeface="楷体_GB2312" pitchFamily="49" charset="-122"/>
              </a:rPr>
              <a:t>) &lt; (</a:t>
            </a:r>
            <a:r>
              <a:rPr lang="en-US" altLang="zh-CN" sz="1400" i="1" dirty="0" err="1">
                <a:latin typeface="楷体_GB2312" pitchFamily="49" charset="-122"/>
                <a:ea typeface="楷体_GB2312" pitchFamily="49" charset="-122"/>
              </a:rPr>
              <a:t>c,d</a:t>
            </a:r>
            <a:r>
              <a:rPr lang="en-US" altLang="zh-CN" sz="1400" dirty="0">
                <a:latin typeface="楷体_GB2312" pitchFamily="49" charset="-122"/>
                <a:ea typeface="楷体_GB2312" pitchFamily="49" charset="-122"/>
              </a:rPr>
              <a:t>) </a:t>
            </a:r>
            <a:r>
              <a:rPr lang="zh-CN" altLang="en-US" sz="1400" dirty="0">
                <a:latin typeface="楷体_GB2312" pitchFamily="49" charset="-122"/>
                <a:ea typeface="楷体_GB2312" pitchFamily="49" charset="-122"/>
              </a:rPr>
              <a:t>如果 </a:t>
            </a:r>
            <a:r>
              <a:rPr lang="en-US" altLang="zh-CN" sz="1400" i="1" dirty="0">
                <a:latin typeface="楷体_GB2312" pitchFamily="49" charset="-122"/>
                <a:ea typeface="楷体_GB2312" pitchFamily="49" charset="-122"/>
              </a:rPr>
              <a:t>a</a:t>
            </a:r>
            <a:r>
              <a:rPr lang="en-US" altLang="zh-CN" sz="1400" dirty="0">
                <a:latin typeface="楷体_GB2312" pitchFamily="49" charset="-122"/>
                <a:ea typeface="楷体_GB2312" pitchFamily="49" charset="-122"/>
              </a:rPr>
              <a:t> &lt; </a:t>
            </a:r>
            <a:r>
              <a:rPr lang="en-US" altLang="zh-CN" sz="1400" i="1" dirty="0">
                <a:latin typeface="楷体_GB2312" pitchFamily="49" charset="-122"/>
                <a:ea typeface="楷体_GB2312" pitchFamily="49" charset="-122"/>
              </a:rPr>
              <a:t>c</a:t>
            </a:r>
            <a:r>
              <a:rPr lang="en-US" altLang="zh-CN" sz="1400" dirty="0">
                <a:latin typeface="楷体_GB2312" pitchFamily="49" charset="-122"/>
                <a:ea typeface="楷体_GB2312" pitchFamily="49" charset="-122"/>
              </a:rPr>
              <a:t> </a:t>
            </a:r>
            <a:r>
              <a:rPr lang="zh-CN" altLang="en-US" sz="1400" dirty="0">
                <a:latin typeface="楷体_GB2312" pitchFamily="49" charset="-122"/>
                <a:ea typeface="楷体_GB2312" pitchFamily="49" charset="-122"/>
              </a:rPr>
              <a:t>或者 </a:t>
            </a:r>
            <a:r>
              <a:rPr lang="en-US" altLang="zh-CN" sz="1400" dirty="0">
                <a:latin typeface="楷体_GB2312" pitchFamily="49" charset="-122"/>
                <a:ea typeface="楷体_GB2312" pitchFamily="49" charset="-122"/>
              </a:rPr>
              <a:t> </a:t>
            </a:r>
            <a:r>
              <a:rPr lang="en-US" altLang="zh-CN" sz="1400" i="1" dirty="0">
                <a:latin typeface="楷体_GB2312" pitchFamily="49" charset="-122"/>
                <a:ea typeface="楷体_GB2312" pitchFamily="49" charset="-122"/>
              </a:rPr>
              <a:t>a</a:t>
            </a:r>
            <a:r>
              <a:rPr lang="en-US" altLang="zh-CN" sz="1400" dirty="0">
                <a:latin typeface="楷体_GB2312" pitchFamily="49" charset="-122"/>
                <a:ea typeface="楷体_GB2312" pitchFamily="49" charset="-122"/>
              </a:rPr>
              <a:t> = </a:t>
            </a:r>
            <a:r>
              <a:rPr lang="en-US" altLang="zh-CN" sz="1400" i="1" dirty="0">
                <a:latin typeface="楷体_GB2312" pitchFamily="49" charset="-122"/>
                <a:ea typeface="楷体_GB2312" pitchFamily="49" charset="-122"/>
              </a:rPr>
              <a:t>c</a:t>
            </a:r>
            <a:r>
              <a:rPr lang="en-US" altLang="zh-CN" sz="1400" dirty="0">
                <a:latin typeface="楷体_GB2312" pitchFamily="49" charset="-122"/>
                <a:ea typeface="楷体_GB2312" pitchFamily="49" charset="-122"/>
              </a:rPr>
              <a:t> </a:t>
            </a:r>
            <a:r>
              <a:rPr lang="zh-CN" altLang="en-US" sz="1400" dirty="0">
                <a:latin typeface="楷体_GB2312" pitchFamily="49" charset="-122"/>
                <a:ea typeface="楷体_GB2312" pitchFamily="49" charset="-122"/>
              </a:rPr>
              <a:t>且 </a:t>
            </a:r>
            <a:r>
              <a:rPr lang="en-US" altLang="zh-CN" sz="1400" i="1" dirty="0">
                <a:latin typeface="楷体_GB2312" pitchFamily="49" charset="-122"/>
                <a:ea typeface="楷体_GB2312" pitchFamily="49" charset="-122"/>
              </a:rPr>
              <a:t>b </a:t>
            </a:r>
            <a:r>
              <a:rPr lang="en-US" altLang="zh-CN" sz="1400" dirty="0">
                <a:latin typeface="楷体_GB2312" pitchFamily="49" charset="-122"/>
                <a:ea typeface="楷体_GB2312" pitchFamily="49" charset="-122"/>
              </a:rPr>
              <a:t>&lt; </a:t>
            </a:r>
            <a:r>
              <a:rPr lang="en-US" altLang="zh-CN" sz="1400" i="1" dirty="0">
                <a:latin typeface="楷体_GB2312" pitchFamily="49" charset="-122"/>
                <a:ea typeface="楷体_GB2312" pitchFamily="49" charset="-122"/>
              </a:rPr>
              <a:t>d</a:t>
            </a:r>
            <a:endParaRPr lang="en-US" altLang="zh-CN" sz="1400" dirty="0">
              <a:latin typeface="楷体_GB2312" pitchFamily="49" charset="-122"/>
              <a:ea typeface="楷体_GB2312" pitchFamily="49" charset="-122"/>
            </a:endParaRPr>
          </a:p>
          <a:p>
            <a:pPr lvl="3">
              <a:tabLst>
                <a:tab pos="1315720" algn="l"/>
                <a:tab pos="1714500" algn="l"/>
              </a:tabLst>
            </a:pPr>
            <a:r>
              <a:rPr lang="en-US" altLang="zh-CN" sz="1400" dirty="0">
                <a:latin typeface="楷体_GB2312" pitchFamily="49" charset="-122"/>
                <a:ea typeface="楷体_GB2312" pitchFamily="49" charset="-122"/>
              </a:rPr>
              <a:t>max(</a:t>
            </a:r>
            <a:r>
              <a:rPr lang="en-US" altLang="zh-CN" sz="1400" i="1" dirty="0">
                <a:latin typeface="楷体_GB2312" pitchFamily="49" charset="-122"/>
                <a:ea typeface="楷体_GB2312" pitchFamily="49" charset="-122"/>
              </a:rPr>
              <a:t>a</a:t>
            </a:r>
            <a:r>
              <a:rPr lang="en-US" altLang="zh-CN" sz="1400" i="1" baseline="-25000" dirty="0">
                <a:latin typeface="楷体_GB2312" pitchFamily="49" charset="-122"/>
                <a:ea typeface="楷体_GB2312" pitchFamily="49" charset="-122"/>
              </a:rPr>
              <a:t>0</a:t>
            </a:r>
            <a:r>
              <a:rPr lang="en-US" altLang="zh-CN" sz="1400" dirty="0">
                <a:latin typeface="楷体_GB2312" pitchFamily="49" charset="-122"/>
                <a:ea typeface="楷体_GB2312" pitchFamily="49" charset="-122"/>
              </a:rPr>
              <a:t>,</a:t>
            </a:r>
            <a:r>
              <a:rPr lang="en-US" altLang="zh-CN" sz="1400" dirty="0">
                <a:latin typeface="Helvetica" panose="020B0604020202020204" pitchFamily="34" charset="0"/>
                <a:ea typeface="楷体_GB2312" pitchFamily="49" charset="-122"/>
              </a:rPr>
              <a:t>…</a:t>
            </a:r>
            <a:r>
              <a:rPr lang="en-US" altLang="zh-CN" sz="1400" dirty="0">
                <a:latin typeface="楷体_GB2312" pitchFamily="49" charset="-122"/>
                <a:ea typeface="楷体_GB2312" pitchFamily="49" charset="-122"/>
              </a:rPr>
              <a:t>, </a:t>
            </a:r>
            <a:r>
              <a:rPr lang="en-US" altLang="zh-CN" sz="1400" i="1" dirty="0">
                <a:latin typeface="楷体_GB2312" pitchFamily="49" charset="-122"/>
                <a:ea typeface="楷体_GB2312" pitchFamily="49" charset="-122"/>
              </a:rPr>
              <a:t>a</a:t>
            </a:r>
            <a:r>
              <a:rPr lang="en-US" altLang="zh-CN" sz="1400" i="1" baseline="-25000" dirty="0">
                <a:latin typeface="楷体_GB2312" pitchFamily="49" charset="-122"/>
                <a:ea typeface="楷体_GB2312" pitchFamily="49" charset="-122"/>
              </a:rPr>
              <a:t>n</a:t>
            </a:r>
            <a:r>
              <a:rPr lang="en-US" altLang="zh-CN" sz="1400" baseline="-25000" dirty="0">
                <a:latin typeface="楷体_GB2312" pitchFamily="49" charset="-122"/>
                <a:ea typeface="楷体_GB2312" pitchFamily="49" charset="-122"/>
              </a:rPr>
              <a:t>-1</a:t>
            </a:r>
            <a:r>
              <a:rPr lang="en-US" altLang="zh-CN" sz="1400" dirty="0">
                <a:latin typeface="楷体_GB2312" pitchFamily="49" charset="-122"/>
                <a:ea typeface="楷体_GB2312" pitchFamily="49" charset="-122"/>
              </a:rPr>
              <a:t>) </a:t>
            </a:r>
            <a:r>
              <a:rPr lang="zh-CN" altLang="en-US" sz="1400" dirty="0">
                <a:latin typeface="楷体_GB2312" pitchFamily="49" charset="-122"/>
                <a:ea typeface="楷体_GB2312" pitchFamily="49" charset="-122"/>
              </a:rPr>
              <a:t>得到整数</a:t>
            </a:r>
            <a:r>
              <a:rPr lang="en-US" altLang="zh-CN" sz="1400" i="1" dirty="0">
                <a:latin typeface="楷体_GB2312" pitchFamily="49" charset="-122"/>
                <a:ea typeface="楷体_GB2312" pitchFamily="49" charset="-122"/>
              </a:rPr>
              <a:t>k</a:t>
            </a:r>
            <a:r>
              <a:rPr lang="en-US" altLang="zh-CN" sz="1400" dirty="0">
                <a:latin typeface="楷体_GB2312" pitchFamily="49" charset="-122"/>
                <a:ea typeface="楷体_GB2312" pitchFamily="49" charset="-122"/>
              </a:rPr>
              <a:t>, </a:t>
            </a:r>
            <a:r>
              <a:rPr lang="zh-CN" altLang="en-US" sz="1400" dirty="0">
                <a:latin typeface="楷体_GB2312" pitchFamily="49" charset="-122"/>
                <a:ea typeface="楷体_GB2312" pitchFamily="49" charset="-122"/>
              </a:rPr>
              <a:t>从而</a:t>
            </a:r>
            <a:r>
              <a:rPr lang="en-US" altLang="zh-CN" sz="1400" dirty="0">
                <a:latin typeface="楷体_GB2312" pitchFamily="49" charset="-122"/>
                <a:ea typeface="楷体_GB2312" pitchFamily="49" charset="-122"/>
              </a:rPr>
              <a:t> </a:t>
            </a:r>
            <a:r>
              <a:rPr lang="en-US" altLang="zh-CN" sz="1400" i="1" dirty="0">
                <a:latin typeface="楷体_GB2312" pitchFamily="49" charset="-122"/>
                <a:ea typeface="楷体_GB2312" pitchFamily="49" charset="-122"/>
              </a:rPr>
              <a:t>k</a:t>
            </a:r>
            <a:r>
              <a:rPr lang="en-US" altLang="zh-CN" sz="1400" dirty="0">
                <a:latin typeface="楷体_GB2312" pitchFamily="49" charset="-122"/>
                <a:ea typeface="楷体_GB2312" pitchFamily="49" charset="-122"/>
              </a:rPr>
              <a:t> </a:t>
            </a:r>
            <a:r>
              <a:rPr lang="en-US" altLang="zh-CN" sz="1400" dirty="0">
                <a:latin typeface="楷体_GB2312" pitchFamily="49" charset="-122"/>
                <a:ea typeface="楷体_GB2312" pitchFamily="49" charset="-122"/>
                <a:sym typeface="Symbol" panose="05050102010706020507" pitchFamily="18" charset="2"/>
              </a:rPr>
              <a:t></a:t>
            </a:r>
            <a:r>
              <a:rPr lang="en-US" altLang="zh-CN" sz="1400" i="1" dirty="0">
                <a:latin typeface="楷体_GB2312" pitchFamily="49" charset="-122"/>
                <a:ea typeface="楷体_GB2312" pitchFamily="49" charset="-122"/>
                <a:sym typeface="Symbol" panose="05050102010706020507" pitchFamily="18" charset="2"/>
              </a:rPr>
              <a:t> a</a:t>
            </a:r>
            <a:r>
              <a:rPr lang="en-US" altLang="zh-CN" sz="1400" baseline="-25000" dirty="0">
                <a:latin typeface="楷体_GB2312" pitchFamily="49" charset="-122"/>
                <a:ea typeface="楷体_GB2312" pitchFamily="49" charset="-122"/>
                <a:sym typeface="Symbol" panose="05050102010706020507" pitchFamily="18" charset="2"/>
              </a:rPr>
              <a:t>i </a:t>
            </a:r>
            <a:r>
              <a:rPr lang="zh-CN" altLang="en-US" sz="1400" i="1" dirty="0">
                <a:latin typeface="楷体_GB2312" pitchFamily="49" charset="-122"/>
                <a:ea typeface="楷体_GB2312" pitchFamily="49" charset="-122"/>
                <a:sym typeface="Symbol" panose="05050102010706020507" pitchFamily="18" charset="2"/>
              </a:rPr>
              <a:t>，</a:t>
            </a:r>
            <a:r>
              <a:rPr lang="en-US" altLang="zh-CN" sz="1400" i="1" dirty="0" err="1">
                <a:latin typeface="楷体_GB2312" pitchFamily="49" charset="-122"/>
                <a:ea typeface="楷体_GB2312" pitchFamily="49" charset="-122"/>
                <a:sym typeface="Symbol" panose="05050102010706020507" pitchFamily="18" charset="2"/>
              </a:rPr>
              <a:t>i</a:t>
            </a:r>
            <a:r>
              <a:rPr lang="zh-CN" altLang="en-US" sz="1400" dirty="0">
                <a:latin typeface="楷体_GB2312" pitchFamily="49" charset="-122"/>
                <a:ea typeface="楷体_GB2312" pitchFamily="49" charset="-122"/>
                <a:sym typeface="Symbol" panose="05050102010706020507" pitchFamily="18" charset="2"/>
              </a:rPr>
              <a:t> </a:t>
            </a:r>
            <a:r>
              <a:rPr lang="en-US" altLang="zh-CN" sz="1400" dirty="0">
                <a:latin typeface="楷体_GB2312" pitchFamily="49" charset="-122"/>
                <a:ea typeface="楷体_GB2312" pitchFamily="49" charset="-122"/>
                <a:sym typeface="Symbol" panose="05050102010706020507" pitchFamily="18" charset="2"/>
              </a:rPr>
              <a:t>= 0, </a:t>
            </a:r>
            <a:r>
              <a:rPr lang="en-US" altLang="zh-CN" sz="1400" dirty="0">
                <a:latin typeface="Helvetica" panose="020B0604020202020204" pitchFamily="34" charset="0"/>
                <a:ea typeface="楷体_GB2312" pitchFamily="49" charset="-122"/>
                <a:sym typeface="Symbol" panose="05050102010706020507" pitchFamily="18" charset="2"/>
              </a:rPr>
              <a:t>…</a:t>
            </a:r>
            <a:r>
              <a:rPr lang="en-US" altLang="zh-CN" sz="1400" dirty="0">
                <a:latin typeface="楷体_GB2312" pitchFamily="49" charset="-122"/>
                <a:ea typeface="楷体_GB2312" pitchFamily="49" charset="-122"/>
                <a:sym typeface="Symbol" panose="05050102010706020507" pitchFamily="18" charset="2"/>
              </a:rPr>
              <a:t>, </a:t>
            </a:r>
            <a:r>
              <a:rPr lang="en-US" altLang="zh-CN" sz="1400" i="1" dirty="0">
                <a:latin typeface="楷体_GB2312" pitchFamily="49" charset="-122"/>
                <a:ea typeface="楷体_GB2312" pitchFamily="49" charset="-122"/>
                <a:sym typeface="Symbol" panose="05050102010706020507" pitchFamily="18" charset="2"/>
              </a:rPr>
              <a:t>n</a:t>
            </a:r>
            <a:r>
              <a:rPr lang="en-US" altLang="zh-CN" sz="1400" dirty="0">
                <a:latin typeface="楷体_GB2312" pitchFamily="49" charset="-122"/>
                <a:ea typeface="楷体_GB2312" pitchFamily="49" charset="-122"/>
                <a:sym typeface="Symbol" panose="05050102010706020507" pitchFamily="18" charset="2"/>
              </a:rPr>
              <a:t> </a:t>
            </a:r>
            <a:r>
              <a:rPr lang="en-US" altLang="zh-CN" sz="1400" dirty="0">
                <a:latin typeface="Helvetica" panose="020B0604020202020204" pitchFamily="34" charset="0"/>
                <a:ea typeface="楷体_GB2312" pitchFamily="49" charset="-122"/>
                <a:sym typeface="Symbol" panose="05050102010706020507" pitchFamily="18" charset="2"/>
              </a:rPr>
              <a:t>–</a:t>
            </a:r>
            <a:r>
              <a:rPr lang="en-US" altLang="zh-CN" sz="1400" dirty="0">
                <a:latin typeface="楷体_GB2312" pitchFamily="49" charset="-122"/>
                <a:ea typeface="楷体_GB2312" pitchFamily="49" charset="-122"/>
                <a:sym typeface="Symbol" panose="05050102010706020507" pitchFamily="18" charset="2"/>
              </a:rPr>
              <a:t> 1</a:t>
            </a:r>
            <a:endParaRPr lang="en-US" altLang="zh-CN" sz="1400" dirty="0">
              <a:latin typeface="楷体_GB2312" pitchFamily="49" charset="-122"/>
              <a:ea typeface="楷体_GB2312" pitchFamily="49" charset="-122"/>
            </a:endParaRPr>
          </a:p>
          <a:p>
            <a:pPr lvl="2">
              <a:tabLst>
                <a:tab pos="1315720" algn="l"/>
                <a:tab pos="1714500" algn="l"/>
              </a:tabLst>
            </a:pPr>
            <a:r>
              <a:rPr lang="zh-CN" altLang="en-US" sz="2000" dirty="0">
                <a:latin typeface="楷体_GB2312" pitchFamily="49" charset="-122"/>
                <a:ea typeface="楷体_GB2312" pitchFamily="49" charset="-122"/>
              </a:rPr>
              <a:t>共享数据：</a:t>
            </a:r>
          </a:p>
          <a:p>
            <a:pPr lvl="3">
              <a:tabLst>
                <a:tab pos="1315720" algn="l"/>
                <a:tab pos="1714500" algn="l"/>
              </a:tabLst>
            </a:pPr>
            <a:r>
              <a:rPr lang="en-US" altLang="zh-CN" sz="1400" dirty="0" err="1">
                <a:latin typeface="Times New Roman" panose="02020603050405020304" charset="0"/>
                <a:sym typeface="Symbol" panose="05050102010706020507" pitchFamily="18" charset="2"/>
              </a:rPr>
              <a:t>boolean</a:t>
            </a:r>
            <a:r>
              <a:rPr lang="en-US" altLang="zh-CN" sz="1400" dirty="0">
                <a:latin typeface="Times New Roman" panose="02020603050405020304" charset="0"/>
                <a:sym typeface="Symbol" panose="05050102010706020507" pitchFamily="18" charset="2"/>
              </a:rPr>
              <a:t> choosing[n];   //</a:t>
            </a:r>
            <a:r>
              <a:rPr lang="zh-CN" altLang="en-US" sz="1400" dirty="0">
                <a:latin typeface="Times New Roman" panose="02020603050405020304" charset="0"/>
                <a:sym typeface="Symbol" panose="05050102010706020507" pitchFamily="18" charset="2"/>
              </a:rPr>
              <a:t>表示进程是否正在抓号，初值为</a:t>
            </a:r>
            <a:r>
              <a:rPr lang="en-US" altLang="zh-CN" sz="1400" dirty="0">
                <a:latin typeface="Times New Roman" panose="02020603050405020304" charset="0"/>
                <a:sym typeface="Symbol" panose="05050102010706020507" pitchFamily="18" charset="2"/>
              </a:rPr>
              <a:t>false</a:t>
            </a:r>
            <a:r>
              <a:rPr lang="zh-CN" altLang="en-US" sz="1400" dirty="0">
                <a:latin typeface="Times New Roman" panose="02020603050405020304" charset="0"/>
                <a:sym typeface="Symbol" panose="05050102010706020507" pitchFamily="18" charset="2"/>
              </a:rPr>
              <a:t>。若进程</a:t>
            </a:r>
            <a:r>
              <a:rPr lang="en-US" altLang="zh-CN" sz="1400" dirty="0" err="1">
                <a:latin typeface="Times New Roman" panose="02020603050405020304" charset="0"/>
                <a:sym typeface="Symbol" panose="05050102010706020507" pitchFamily="18" charset="2"/>
              </a:rPr>
              <a:t>i</a:t>
            </a:r>
            <a:r>
              <a:rPr lang="zh-CN" altLang="en-US" sz="1400" dirty="0">
                <a:latin typeface="Times New Roman" panose="02020603050405020304" charset="0"/>
                <a:sym typeface="Symbol" panose="05050102010706020507" pitchFamily="18" charset="2"/>
              </a:rPr>
              <a:t>正在抓号，则</a:t>
            </a:r>
            <a:r>
              <a:rPr lang="en-US" altLang="zh-CN" sz="1400" dirty="0">
                <a:latin typeface="Times New Roman" panose="02020603050405020304" charset="0"/>
                <a:sym typeface="Symbol" panose="05050102010706020507" pitchFamily="18" charset="2"/>
              </a:rPr>
              <a:t>choosing[i-1]=true.</a:t>
            </a:r>
          </a:p>
          <a:p>
            <a:pPr lvl="3">
              <a:tabLst>
                <a:tab pos="1315720" algn="l"/>
                <a:tab pos="1714500" algn="l"/>
              </a:tabLst>
            </a:pPr>
            <a:r>
              <a:rPr lang="en-US" altLang="zh-CN" sz="1400" dirty="0">
                <a:latin typeface="Times New Roman" panose="02020603050405020304" charset="0"/>
                <a:sym typeface="Symbol" panose="05050102010706020507" pitchFamily="18" charset="2"/>
              </a:rPr>
              <a:t>int number[n];	//</a:t>
            </a:r>
            <a:r>
              <a:rPr lang="zh-CN" altLang="en-US" sz="1400" dirty="0">
                <a:latin typeface="Times New Roman" panose="02020603050405020304" charset="0"/>
                <a:sym typeface="Symbol" panose="05050102010706020507" pitchFamily="18" charset="2"/>
              </a:rPr>
              <a:t>记录进程抓到的号码，初值为</a:t>
            </a:r>
            <a:r>
              <a:rPr lang="en-US" altLang="zh-CN" sz="1400" dirty="0">
                <a:latin typeface="Times New Roman" panose="02020603050405020304" charset="0"/>
                <a:sym typeface="Symbol" panose="05050102010706020507" pitchFamily="18" charset="2"/>
              </a:rPr>
              <a:t>0</a:t>
            </a:r>
            <a:r>
              <a:rPr lang="zh-CN" altLang="en-US" sz="1400" dirty="0">
                <a:latin typeface="Times New Roman" panose="02020603050405020304" charset="0"/>
                <a:sym typeface="Symbol" panose="05050102010706020507" pitchFamily="18" charset="2"/>
              </a:rPr>
              <a:t>。若</a:t>
            </a:r>
            <a:r>
              <a:rPr lang="en-US" altLang="zh-CN" sz="1400" dirty="0">
                <a:latin typeface="Times New Roman" panose="02020603050405020304" charset="0"/>
                <a:sym typeface="Symbol" panose="05050102010706020507" pitchFamily="18" charset="2"/>
              </a:rPr>
              <a:t>number[i-1]=0</a:t>
            </a:r>
            <a:r>
              <a:rPr lang="zh-CN" altLang="en-US" sz="1400" dirty="0">
                <a:latin typeface="Times New Roman" panose="02020603050405020304" charset="0"/>
                <a:sym typeface="Symbol" panose="05050102010706020507" pitchFamily="18" charset="2"/>
              </a:rPr>
              <a:t>，则进程</a:t>
            </a:r>
            <a:r>
              <a:rPr lang="en-US" altLang="zh-CN" sz="1400" dirty="0" err="1">
                <a:latin typeface="Times New Roman" panose="02020603050405020304" charset="0"/>
                <a:sym typeface="Symbol" panose="05050102010706020507" pitchFamily="18" charset="2"/>
              </a:rPr>
              <a:t>i</a:t>
            </a:r>
            <a:r>
              <a:rPr lang="zh-CN" altLang="en-US" sz="1400" dirty="0">
                <a:latin typeface="Times New Roman" panose="02020603050405020304" charset="0"/>
                <a:sym typeface="Symbol" panose="05050102010706020507" pitchFamily="18" charset="2"/>
              </a:rPr>
              <a:t>没有抓号</a:t>
            </a:r>
            <a:endParaRPr lang="zh-CN" altLang="en-US" sz="1400" dirty="0">
              <a:latin typeface="楷体_GB2312" pitchFamily="49" charset="-122"/>
              <a:ea typeface="楷体_GB2312" pitchFamily="49" charset="-122"/>
              <a:sym typeface="Symbol" panose="05050102010706020507" pitchFamily="18" charset="2"/>
            </a:endParaRPr>
          </a:p>
          <a:p>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5"/>
          <p:cNvSpPr>
            <a:spLocks noGrp="1" noChangeArrowheads="1"/>
          </p:cNvSpPr>
          <p:nvPr>
            <p:ph type="title"/>
          </p:nvPr>
        </p:nvSpPr>
        <p:spPr/>
        <p:txBody>
          <a:bodyPr/>
          <a:lstStyle/>
          <a:p>
            <a:r>
              <a:rPr lang="en-US" altLang="zh-CN" dirty="0"/>
              <a:t>2.3.2</a:t>
            </a:r>
            <a:r>
              <a:rPr lang="zh-CN" altLang="en-US" dirty="0"/>
              <a:t>、临界资源及其问题描述</a:t>
            </a:r>
            <a:endParaRPr lang="zh-CN" altLang="en-US" dirty="0">
              <a:latin typeface="楷体_GB2312" pitchFamily="49" charset="-122"/>
              <a:ea typeface="楷体_GB2312" pitchFamily="49" charset="-122"/>
              <a:sym typeface="Symbol" panose="05050102010706020507" pitchFamily="18" charset="2"/>
            </a:endParaRPr>
          </a:p>
        </p:txBody>
      </p:sp>
      <p:sp>
        <p:nvSpPr>
          <p:cNvPr id="87042" name="Rectangle 3"/>
          <p:cNvSpPr>
            <a:spLocks noGrp="1" noChangeArrowheads="1"/>
          </p:cNvSpPr>
          <p:nvPr>
            <p:ph idx="1"/>
          </p:nvPr>
        </p:nvSpPr>
        <p:spPr>
          <a:xfrm>
            <a:off x="838200" y="1671782"/>
            <a:ext cx="10515600" cy="4966524"/>
          </a:xfrm>
          <a:ln>
            <a:solidFill>
              <a:schemeClr val="accent5"/>
            </a:solidFill>
            <a:miter lim="800000"/>
          </a:ln>
        </p:spPr>
        <p:txBody>
          <a:bodyPr>
            <a:normAutofit fontScale="92500"/>
          </a:bodyPr>
          <a:lstStyle/>
          <a:p>
            <a:pPr>
              <a:buNone/>
              <a:tabLst>
                <a:tab pos="517525" algn="l"/>
                <a:tab pos="1196975" algn="l"/>
                <a:tab pos="1487170" algn="l"/>
                <a:tab pos="1831975" algn="l"/>
              </a:tabLst>
            </a:pPr>
            <a:r>
              <a:rPr lang="en-US" altLang="zh-CN" sz="1100" dirty="0"/>
              <a:t>do { </a:t>
            </a:r>
          </a:p>
          <a:p>
            <a:pPr>
              <a:buNone/>
              <a:tabLst>
                <a:tab pos="517525" algn="l"/>
                <a:tab pos="1196975" algn="l"/>
                <a:tab pos="1487170" algn="l"/>
                <a:tab pos="1831975" algn="l"/>
              </a:tabLst>
            </a:pPr>
            <a:r>
              <a:rPr lang="en-US" altLang="zh-CN" sz="1100" dirty="0"/>
              <a:t>	choosing[</a:t>
            </a:r>
            <a:r>
              <a:rPr lang="en-US" altLang="zh-CN" sz="1100" dirty="0" err="1"/>
              <a:t>i</a:t>
            </a:r>
            <a:r>
              <a:rPr lang="en-US" altLang="zh-CN" sz="1100" dirty="0"/>
              <a:t>] = true;</a:t>
            </a:r>
          </a:p>
          <a:p>
            <a:pPr>
              <a:buNone/>
              <a:tabLst>
                <a:tab pos="517525" algn="l"/>
                <a:tab pos="1196975" algn="l"/>
                <a:tab pos="1487170" algn="l"/>
                <a:tab pos="1831975" algn="l"/>
              </a:tabLst>
            </a:pPr>
            <a:r>
              <a:rPr lang="en-US" altLang="zh-CN" sz="1100" dirty="0"/>
              <a:t>	number[</a:t>
            </a:r>
            <a:r>
              <a:rPr lang="en-US" altLang="zh-CN" sz="1100" dirty="0" err="1"/>
              <a:t>i</a:t>
            </a:r>
            <a:r>
              <a:rPr lang="en-US" altLang="zh-CN" sz="1100" dirty="0"/>
              <a:t>] = max ( number[0], number[1], </a:t>
            </a:r>
            <a:r>
              <a:rPr lang="en-US" altLang="zh-CN" sz="1100" dirty="0">
                <a:latin typeface="Helvetica" panose="020B0604020202020204" pitchFamily="34" charset="0"/>
              </a:rPr>
              <a:t>…</a:t>
            </a:r>
            <a:r>
              <a:rPr lang="en-US" altLang="zh-CN" sz="1100" dirty="0"/>
              <a:t>, number [n </a:t>
            </a:r>
            <a:r>
              <a:rPr lang="en-US" altLang="zh-CN" sz="1100" dirty="0">
                <a:latin typeface="Helvetica" panose="020B0604020202020204" pitchFamily="34" charset="0"/>
              </a:rPr>
              <a:t>–</a:t>
            </a:r>
            <a:r>
              <a:rPr lang="en-US" altLang="zh-CN" sz="1100" dirty="0"/>
              <a:t> 1] )+1;</a:t>
            </a:r>
          </a:p>
          <a:p>
            <a:pPr>
              <a:buNone/>
              <a:tabLst>
                <a:tab pos="517525" algn="l"/>
                <a:tab pos="1196975" algn="l"/>
                <a:tab pos="1487170" algn="l"/>
                <a:tab pos="1831975" algn="l"/>
              </a:tabLst>
            </a:pPr>
            <a:r>
              <a:rPr lang="en-US" altLang="zh-CN" sz="1100" dirty="0"/>
              <a:t>	choosing[</a:t>
            </a:r>
            <a:r>
              <a:rPr lang="en-US" altLang="zh-CN" sz="1100" dirty="0" err="1"/>
              <a:t>i</a:t>
            </a:r>
            <a:r>
              <a:rPr lang="en-US" altLang="zh-CN" sz="1100" dirty="0"/>
              <a:t>] = false;</a:t>
            </a:r>
          </a:p>
          <a:p>
            <a:pPr>
              <a:buNone/>
              <a:tabLst>
                <a:tab pos="517525" algn="l"/>
                <a:tab pos="1196975" algn="l"/>
                <a:tab pos="1487170" algn="l"/>
                <a:tab pos="1831975" algn="l"/>
              </a:tabLst>
            </a:pPr>
            <a:r>
              <a:rPr lang="en-US" altLang="zh-CN" sz="1100" dirty="0"/>
              <a:t>	for (j = 0; j &lt; n; </a:t>
            </a:r>
            <a:r>
              <a:rPr lang="en-US" altLang="zh-CN" sz="1100" dirty="0" err="1"/>
              <a:t>j++</a:t>
            </a:r>
            <a:r>
              <a:rPr lang="en-US" altLang="zh-CN" sz="1100" dirty="0"/>
              <a:t>) {     //</a:t>
            </a:r>
            <a:r>
              <a:rPr lang="zh-CN" altLang="en-US" sz="1100" dirty="0"/>
              <a:t>遍历数组</a:t>
            </a:r>
          </a:p>
          <a:p>
            <a:pPr>
              <a:buNone/>
              <a:tabLst>
                <a:tab pos="517525" algn="l"/>
                <a:tab pos="1196975" algn="l"/>
                <a:tab pos="1487170" algn="l"/>
                <a:tab pos="1831975" algn="l"/>
              </a:tabLst>
            </a:pPr>
            <a:r>
              <a:rPr lang="en-US" altLang="zh-CN" sz="1100" dirty="0"/>
              <a:t>	  </a:t>
            </a:r>
            <a:r>
              <a:rPr lang="en-US" altLang="zh-CN" sz="1100" dirty="0">
                <a:solidFill>
                  <a:srgbClr val="FF3300"/>
                </a:solidFill>
              </a:rPr>
              <a:t>while (choosing[j]);</a:t>
            </a:r>
            <a:r>
              <a:rPr lang="en-US" altLang="zh-CN" sz="1100" dirty="0"/>
              <a:t> </a:t>
            </a:r>
          </a:p>
          <a:p>
            <a:pPr>
              <a:buNone/>
              <a:tabLst>
                <a:tab pos="517525" algn="l"/>
                <a:tab pos="1196975" algn="l"/>
                <a:tab pos="1487170" algn="l"/>
                <a:tab pos="1831975" algn="l"/>
              </a:tabLst>
            </a:pPr>
            <a:r>
              <a:rPr lang="en-US" altLang="zh-CN" sz="1100" dirty="0"/>
              <a:t>      // </a:t>
            </a:r>
            <a:r>
              <a:rPr lang="zh-CN" altLang="en-US" sz="1100" dirty="0"/>
              <a:t>判断进程是否抽号，若是则等待该进程抽完号再比较 </a:t>
            </a:r>
          </a:p>
          <a:p>
            <a:pPr>
              <a:buNone/>
              <a:tabLst>
                <a:tab pos="517525" algn="l"/>
                <a:tab pos="1196975" algn="l"/>
                <a:tab pos="1487170" algn="l"/>
                <a:tab pos="1831975" algn="l"/>
              </a:tabLst>
            </a:pPr>
            <a:r>
              <a:rPr lang="en-US" altLang="zh-CN" sz="1100" dirty="0">
                <a:solidFill>
                  <a:srgbClr val="FF3300"/>
                </a:solidFill>
              </a:rPr>
              <a:t>    while ((number[j]!=</a:t>
            </a:r>
            <a:r>
              <a:rPr lang="en-US" altLang="zh-CN" sz="1100" dirty="0">
                <a:solidFill>
                  <a:srgbClr val="FF3300"/>
                </a:solidFill>
                <a:sym typeface="Symbol" panose="05050102010706020507" pitchFamily="18" charset="2"/>
              </a:rPr>
              <a:t>0)&amp;&amp;(number[j],j)&lt;(number[</a:t>
            </a:r>
            <a:r>
              <a:rPr lang="en-US" altLang="zh-CN" sz="1100" dirty="0" err="1">
                <a:solidFill>
                  <a:srgbClr val="FF3300"/>
                </a:solidFill>
                <a:sym typeface="Symbol" panose="05050102010706020507" pitchFamily="18" charset="2"/>
              </a:rPr>
              <a:t>i</a:t>
            </a:r>
            <a:r>
              <a:rPr lang="en-US" altLang="zh-CN" sz="1100" dirty="0">
                <a:solidFill>
                  <a:srgbClr val="FF3300"/>
                </a:solidFill>
                <a:sym typeface="Symbol" panose="05050102010706020507" pitchFamily="18" charset="2"/>
              </a:rPr>
              <a:t>],</a:t>
            </a:r>
            <a:r>
              <a:rPr lang="en-US" altLang="zh-CN" sz="1100" dirty="0" err="1">
                <a:solidFill>
                  <a:srgbClr val="FF3300"/>
                </a:solidFill>
                <a:sym typeface="Symbol" panose="05050102010706020507" pitchFamily="18" charset="2"/>
              </a:rPr>
              <a:t>i</a:t>
            </a:r>
            <a:r>
              <a:rPr lang="en-US" altLang="zh-CN" sz="1100" dirty="0">
                <a:solidFill>
                  <a:srgbClr val="FF3300"/>
                </a:solidFill>
                <a:sym typeface="Symbol" panose="05050102010706020507" pitchFamily="18" charset="2"/>
              </a:rPr>
              <a:t>));</a:t>
            </a:r>
          </a:p>
          <a:p>
            <a:pPr>
              <a:buNone/>
              <a:tabLst>
                <a:tab pos="517525" algn="l"/>
                <a:tab pos="1196975" algn="l"/>
                <a:tab pos="1487170" algn="l"/>
                <a:tab pos="1831975" algn="l"/>
              </a:tabLst>
            </a:pPr>
            <a:r>
              <a:rPr lang="en-US" altLang="zh-CN" sz="1100" dirty="0">
                <a:sym typeface="Symbol" panose="05050102010706020507" pitchFamily="18" charset="2"/>
              </a:rPr>
              <a:t>     // </a:t>
            </a:r>
            <a:r>
              <a:rPr lang="zh-CN" altLang="en-US" sz="1100" dirty="0">
                <a:sym typeface="Symbol" panose="05050102010706020507" pitchFamily="18" charset="2"/>
              </a:rPr>
              <a:t>判断自己的号是否最小，若是则继续直到遍历完成后进入临界区；否则等待比自己号小的进程处理完毕。</a:t>
            </a:r>
          </a:p>
          <a:p>
            <a:pPr>
              <a:buNone/>
              <a:tabLst>
                <a:tab pos="517525" algn="l"/>
                <a:tab pos="1196975" algn="l"/>
                <a:tab pos="1487170" algn="l"/>
                <a:tab pos="1831975" algn="l"/>
              </a:tabLst>
            </a:pPr>
            <a:r>
              <a:rPr lang="en-US" altLang="zh-CN" sz="1100" dirty="0">
                <a:sym typeface="Symbol" panose="05050102010706020507" pitchFamily="18" charset="2"/>
              </a:rPr>
              <a:t>    }</a:t>
            </a:r>
          </a:p>
          <a:p>
            <a:pPr>
              <a:buNone/>
              <a:tabLst>
                <a:tab pos="517525" algn="l"/>
                <a:tab pos="1196975" algn="l"/>
                <a:tab pos="1487170" algn="l"/>
                <a:tab pos="1831975" algn="l"/>
              </a:tabLst>
            </a:pPr>
            <a:r>
              <a:rPr lang="en-US" altLang="zh-CN" sz="1100" dirty="0">
                <a:sym typeface="Symbol" panose="05050102010706020507" pitchFamily="18" charset="2"/>
              </a:rPr>
              <a:t>	</a:t>
            </a:r>
            <a:r>
              <a:rPr lang="zh-CN" altLang="en-US" sz="1100" dirty="0">
                <a:solidFill>
                  <a:srgbClr val="FF0000"/>
                </a:solidFill>
                <a:sym typeface="Symbol" panose="05050102010706020507" pitchFamily="18" charset="2"/>
              </a:rPr>
              <a:t>临界区</a:t>
            </a:r>
          </a:p>
          <a:p>
            <a:pPr>
              <a:buNone/>
              <a:tabLst>
                <a:tab pos="517525" algn="l"/>
                <a:tab pos="1196975" algn="l"/>
                <a:tab pos="1487170" algn="l"/>
                <a:tab pos="1831975" algn="l"/>
              </a:tabLst>
            </a:pPr>
            <a:r>
              <a:rPr lang="en-US" altLang="zh-CN" sz="1100" dirty="0">
                <a:sym typeface="Symbol" panose="05050102010706020507" pitchFamily="18" charset="2"/>
              </a:rPr>
              <a:t>	</a:t>
            </a:r>
            <a:r>
              <a:rPr lang="en-US" altLang="zh-CN" sz="1100" dirty="0">
                <a:solidFill>
                  <a:srgbClr val="0000FF"/>
                </a:solidFill>
                <a:sym typeface="Symbol" panose="05050102010706020507" pitchFamily="18" charset="2"/>
              </a:rPr>
              <a:t>number[</a:t>
            </a:r>
            <a:r>
              <a:rPr lang="en-US" altLang="zh-CN" sz="1100" dirty="0" err="1">
                <a:solidFill>
                  <a:srgbClr val="0000FF"/>
                </a:solidFill>
                <a:sym typeface="Symbol" panose="05050102010706020507" pitchFamily="18" charset="2"/>
              </a:rPr>
              <a:t>i</a:t>
            </a:r>
            <a:r>
              <a:rPr lang="en-US" altLang="zh-CN" sz="1100" dirty="0">
                <a:solidFill>
                  <a:srgbClr val="0000FF"/>
                </a:solidFill>
                <a:sym typeface="Symbol" panose="05050102010706020507" pitchFamily="18" charset="2"/>
              </a:rPr>
              <a:t>] = 0</a:t>
            </a:r>
            <a:r>
              <a:rPr lang="en-US" altLang="zh-CN" sz="1100" dirty="0">
                <a:sym typeface="Symbol" panose="05050102010706020507" pitchFamily="18" charset="2"/>
              </a:rPr>
              <a:t>;     //</a:t>
            </a:r>
            <a:r>
              <a:rPr lang="zh-CN" altLang="en-US" sz="1100" dirty="0">
                <a:sym typeface="Symbol" panose="05050102010706020507" pitchFamily="18" charset="2"/>
              </a:rPr>
              <a:t>进程处理完后，将自己的号清零</a:t>
            </a:r>
          </a:p>
          <a:p>
            <a:pPr>
              <a:buNone/>
              <a:tabLst>
                <a:tab pos="517525" algn="l"/>
                <a:tab pos="1196975" algn="l"/>
                <a:tab pos="1487170" algn="l"/>
                <a:tab pos="1831975" algn="l"/>
              </a:tabLst>
            </a:pPr>
            <a:r>
              <a:rPr lang="en-US" altLang="zh-CN" sz="1100" dirty="0">
                <a:sym typeface="Symbol" panose="05050102010706020507" pitchFamily="18" charset="2"/>
              </a:rPr>
              <a:t>	</a:t>
            </a:r>
            <a:r>
              <a:rPr lang="zh-CN" altLang="en-US" sz="1100" dirty="0">
                <a:solidFill>
                  <a:srgbClr val="FF0000"/>
                </a:solidFill>
                <a:sym typeface="Symbol" panose="05050102010706020507" pitchFamily="18" charset="2"/>
              </a:rPr>
              <a:t>剩余区</a:t>
            </a:r>
            <a:endParaRPr lang="en-US" altLang="zh-CN" sz="1100" dirty="0">
              <a:solidFill>
                <a:srgbClr val="FF0000"/>
              </a:solidFill>
              <a:sym typeface="Symbol" panose="05050102010706020507" pitchFamily="18" charset="2"/>
            </a:endParaRPr>
          </a:p>
          <a:p>
            <a:pPr>
              <a:buNone/>
              <a:tabLst>
                <a:tab pos="517525" algn="l"/>
                <a:tab pos="1196975" algn="l"/>
                <a:tab pos="1487170" algn="l"/>
                <a:tab pos="1831975" algn="l"/>
              </a:tabLst>
            </a:pPr>
            <a:r>
              <a:rPr lang="en-US" altLang="zh-CN" sz="1100" dirty="0">
                <a:sym typeface="Symbol" panose="05050102010706020507" pitchFamily="18" charset="2"/>
              </a:rPr>
              <a:t>} while (1);</a:t>
            </a:r>
            <a:endParaRPr lang="zh-CN" altLang="en-US" sz="1100" dirty="0">
              <a:sym typeface="Symbol" panose="05050102010706020507" pitchFamily="18" charset="2"/>
            </a:endParaRPr>
          </a:p>
        </p:txBody>
      </p:sp>
      <p:sp>
        <p:nvSpPr>
          <p:cNvPr id="3" name="矩形 2"/>
          <p:cNvSpPr/>
          <p:nvPr/>
        </p:nvSpPr>
        <p:spPr>
          <a:xfrm>
            <a:off x="494323" y="1163582"/>
            <a:ext cx="3156633" cy="369332"/>
          </a:xfrm>
          <a:prstGeom prst="rect">
            <a:avLst/>
          </a:prstGeom>
        </p:spPr>
        <p:txBody>
          <a:bodyPr wrap="none">
            <a:spAutoFit/>
          </a:bodyPr>
          <a:lstStyle/>
          <a:p>
            <a:r>
              <a:rPr lang="zh-CN" altLang="en-US" dirty="0">
                <a:latin typeface="楷体_GB2312" pitchFamily="49" charset="-122"/>
                <a:ea typeface="楷体_GB2312" pitchFamily="49" charset="-122"/>
                <a:sym typeface="Symbol" panose="05050102010706020507" pitchFamily="18" charset="2"/>
              </a:rPr>
              <a:t>任一个进程</a:t>
            </a:r>
            <a:r>
              <a:rPr lang="en-US" altLang="zh-CN" dirty="0">
                <a:latin typeface="楷体_GB2312" pitchFamily="49" charset="-122"/>
                <a:ea typeface="楷体_GB2312" pitchFamily="49" charset="-122"/>
                <a:sym typeface="Symbol" panose="05050102010706020507" pitchFamily="18" charset="2"/>
              </a:rPr>
              <a:t>Pi</a:t>
            </a:r>
            <a:r>
              <a:rPr lang="zh-CN" altLang="en-US" dirty="0">
                <a:latin typeface="楷体_GB2312" pitchFamily="49" charset="-122"/>
                <a:ea typeface="楷体_GB2312" pitchFamily="49" charset="-122"/>
                <a:sym typeface="Symbol" panose="05050102010706020507" pitchFamily="18" charset="2"/>
              </a:rPr>
              <a:t>的代码段如下：</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961D0-BC89-4D84-A2F3-E89F59C4D405}"/>
              </a:ext>
            </a:extLst>
          </p:cNvPr>
          <p:cNvSpPr>
            <a:spLocks noGrp="1"/>
          </p:cNvSpPr>
          <p:nvPr>
            <p:ph type="title"/>
          </p:nvPr>
        </p:nvSpPr>
        <p:spPr/>
        <p:txBody>
          <a:bodyPr/>
          <a:lstStyle/>
          <a:p>
            <a:r>
              <a:rPr lang="en-US" altLang="zh-CN" dirty="0"/>
              <a:t>2.3.3</a:t>
            </a:r>
            <a:r>
              <a:rPr lang="zh-CN" altLang="en-US" dirty="0"/>
              <a:t>、硬件同步机制</a:t>
            </a:r>
          </a:p>
        </p:txBody>
      </p:sp>
      <p:sp>
        <p:nvSpPr>
          <p:cNvPr id="3" name="内容占位符 2">
            <a:extLst>
              <a:ext uri="{FF2B5EF4-FFF2-40B4-BE49-F238E27FC236}">
                <a16:creationId xmlns:a16="http://schemas.microsoft.com/office/drawing/2014/main" id="{D0CF2794-00B2-4244-A46B-A918781BF4CD}"/>
              </a:ext>
            </a:extLst>
          </p:cNvPr>
          <p:cNvSpPr>
            <a:spLocks noGrp="1"/>
          </p:cNvSpPr>
          <p:nvPr>
            <p:ph idx="1"/>
          </p:nvPr>
        </p:nvSpPr>
        <p:spPr/>
        <p:txBody>
          <a:bodyPr>
            <a:normAutofit fontScale="92500" lnSpcReduction="20000"/>
          </a:bodyPr>
          <a:lstStyle/>
          <a:p>
            <a:r>
              <a:rPr lang="zh-CN" altLang="en-US" dirty="0"/>
              <a:t>（</a:t>
            </a:r>
            <a:r>
              <a:rPr lang="en-US" altLang="zh-CN" dirty="0"/>
              <a:t>1</a:t>
            </a:r>
            <a:r>
              <a:rPr lang="zh-CN" altLang="en-US" dirty="0"/>
              <a:t>）中断屏蔽方法</a:t>
            </a:r>
          </a:p>
          <a:p>
            <a:pPr lvl="1"/>
            <a:r>
              <a:rPr lang="zh-CN" altLang="en-US" dirty="0"/>
              <a:t>利用“开</a:t>
            </a:r>
            <a:r>
              <a:rPr lang="en-US" altLang="zh-CN" dirty="0"/>
              <a:t>/</a:t>
            </a:r>
            <a:r>
              <a:rPr lang="zh-CN" altLang="en-US" dirty="0"/>
              <a:t>关中断指令”实现（与</a:t>
            </a:r>
            <a:r>
              <a:rPr lang="zh-CN" altLang="en-US" b="1" dirty="0">
                <a:solidFill>
                  <a:srgbClr val="FF0000"/>
                </a:solidFill>
              </a:rPr>
              <a:t>原语</a:t>
            </a:r>
            <a:r>
              <a:rPr lang="zh-CN" altLang="en-US" dirty="0"/>
              <a:t>的实现思想相同，即在某进程开始访问临界区到结束访问为止都不允许被中断，也就不能发生进程切换，因此也不可能发生两个同时访问临界区的情况）。</a:t>
            </a:r>
          </a:p>
          <a:p>
            <a:endParaRPr lang="zh-CN" altLang="en-US" dirty="0"/>
          </a:p>
          <a:p>
            <a:pPr lvl="1"/>
            <a:r>
              <a:rPr lang="zh-CN" altLang="en-US" dirty="0"/>
              <a:t>优点：简单、高效</a:t>
            </a:r>
          </a:p>
          <a:p>
            <a:pPr lvl="1"/>
            <a:r>
              <a:rPr lang="zh-CN" altLang="en-US" dirty="0"/>
              <a:t>缺点：不适用于多处理机；只适用于操作系统内核进程，不适用于用户进程（因为开</a:t>
            </a:r>
            <a:r>
              <a:rPr lang="en-US" altLang="zh-CN" dirty="0"/>
              <a:t>/</a:t>
            </a:r>
            <a:r>
              <a:rPr lang="zh-CN" altLang="en-US" dirty="0"/>
              <a:t>关中断指令只能运行在内核态，这组指令如果能让用户随意使用会很危险）。</a:t>
            </a:r>
          </a:p>
        </p:txBody>
      </p:sp>
      <p:sp>
        <p:nvSpPr>
          <p:cNvPr id="5" name="矩形 4">
            <a:extLst>
              <a:ext uri="{FF2B5EF4-FFF2-40B4-BE49-F238E27FC236}">
                <a16:creationId xmlns:a16="http://schemas.microsoft.com/office/drawing/2014/main" id="{0A07FCE3-2D19-42CB-80E2-9F9025DDAD83}"/>
              </a:ext>
            </a:extLst>
          </p:cNvPr>
          <p:cNvSpPr/>
          <p:nvPr/>
        </p:nvSpPr>
        <p:spPr>
          <a:xfrm>
            <a:off x="6197599" y="3260436"/>
            <a:ext cx="3121891" cy="137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a:latin typeface="微软雅黑" panose="020B0503020204020204" pitchFamily="34" charset="-122"/>
                <a:ea typeface="微软雅黑" panose="020B0503020204020204" pitchFamily="34" charset="-122"/>
              </a:rPr>
              <a:t>关中断</a:t>
            </a:r>
          </a:p>
          <a:p>
            <a:pPr>
              <a:lnSpc>
                <a:spcPct val="150000"/>
              </a:lnSpc>
            </a:pP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临界区访问</a:t>
            </a:r>
            <a:r>
              <a:rPr lang="en-US" altLang="zh-CN" b="1">
                <a:latin typeface="微软雅黑" panose="020B0503020204020204" pitchFamily="34" charset="-122"/>
                <a:ea typeface="微软雅黑" panose="020B0503020204020204" pitchFamily="34" charset="-122"/>
              </a:rPr>
              <a:t>-----</a:t>
            </a:r>
          </a:p>
          <a:p>
            <a:pPr>
              <a:lnSpc>
                <a:spcPct val="150000"/>
              </a:lnSpc>
            </a:pPr>
            <a:r>
              <a:rPr lang="zh-CN" altLang="en-US" b="1">
                <a:latin typeface="微软雅黑" panose="020B0503020204020204" pitchFamily="34" charset="-122"/>
                <a:ea typeface="微软雅黑" panose="020B0503020204020204" pitchFamily="34" charset="-122"/>
              </a:rPr>
              <a:t>开中断</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57102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2.3.3</a:t>
            </a:r>
            <a:r>
              <a:rPr lang="zh-CN" altLang="en-US" dirty="0"/>
              <a:t>、硬件同步机制</a:t>
            </a:r>
            <a:endParaRPr lang="en-US" altLang="zh-CN" sz="2000" dirty="0">
              <a:ea typeface="宋体" panose="02010600030101010101" pitchFamily="2" charset="-122"/>
            </a:endParaRPr>
          </a:p>
        </p:txBody>
      </p:sp>
      <p:sp>
        <p:nvSpPr>
          <p:cNvPr id="88067" name="Rectangle 3"/>
          <p:cNvSpPr>
            <a:spLocks noGrp="1" noChangeArrowheads="1"/>
          </p:cNvSpPr>
          <p:nvPr>
            <p:ph idx="1"/>
          </p:nvPr>
        </p:nvSpPr>
        <p:spPr/>
        <p:txBody>
          <a:bodyPr>
            <a:normAutofit fontScale="92500" lnSpcReduction="20000"/>
          </a:bodyPr>
          <a:lstStyle/>
          <a:p>
            <a:pPr>
              <a:tabLst>
                <a:tab pos="744220" algn="l"/>
                <a:tab pos="1025525" algn="l"/>
                <a:tab pos="1260475" algn="l"/>
              </a:tabLst>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测试和修改内存单元的内容这两个动作是一条硬件指令。</a:t>
            </a:r>
            <a:endParaRPr lang="en-US" altLang="zh-CN" dirty="0">
              <a:latin typeface="楷体_GB2312" pitchFamily="49" charset="-122"/>
              <a:ea typeface="楷体_GB2312" pitchFamily="49" charset="-122"/>
            </a:endParaRPr>
          </a:p>
          <a:p>
            <a:pPr>
              <a:tabLst>
                <a:tab pos="744220" algn="l"/>
                <a:tab pos="1025525" algn="l"/>
                <a:tab pos="1260475" algn="l"/>
              </a:tabLst>
            </a:pPr>
            <a:r>
              <a:rPr lang="zh-CN" altLang="en-US" dirty="0"/>
              <a:t>指令是用硬件实现的，执行的过程不允许被中断，一气呵成</a:t>
            </a:r>
            <a:r>
              <a:rPr lang="en-US" altLang="zh-CN" dirty="0">
                <a:latin typeface="楷体_GB2312" pitchFamily="49" charset="-122"/>
                <a:ea typeface="楷体_GB2312" pitchFamily="49" charset="-122"/>
              </a:rPr>
              <a:t> </a:t>
            </a:r>
          </a:p>
          <a:p>
            <a:pPr>
              <a:tabLst>
                <a:tab pos="744220" algn="l"/>
                <a:tab pos="1025525" algn="l"/>
                <a:tab pos="1260475" algn="l"/>
              </a:tabLst>
            </a:pPr>
            <a:r>
              <a:rPr lang="en-US" altLang="zh-CN" dirty="0">
                <a:latin typeface="楷体_GB2312" pitchFamily="49" charset="-122"/>
                <a:ea typeface="楷体_GB2312" pitchFamily="49" charset="-122"/>
              </a:rPr>
              <a:t>Test-and-Set </a:t>
            </a:r>
            <a:r>
              <a:rPr lang="zh-CN" altLang="en-US" dirty="0">
                <a:latin typeface="楷体_GB2312" pitchFamily="49" charset="-122"/>
                <a:ea typeface="楷体_GB2312" pitchFamily="49" charset="-122"/>
              </a:rPr>
              <a:t>指令的语义：</a:t>
            </a:r>
          </a:p>
          <a:p>
            <a:pPr lvl="1">
              <a:buNone/>
              <a:tabLst>
                <a:tab pos="744220" algn="l"/>
                <a:tab pos="1025525" algn="l"/>
                <a:tab pos="1260475" algn="l"/>
              </a:tabLst>
            </a:pPr>
            <a:r>
              <a:rPr lang="en-US" altLang="zh-CN" dirty="0"/>
              <a:t>		</a:t>
            </a:r>
            <a:r>
              <a:rPr lang="en-US" altLang="zh-CN" b="0" dirty="0" err="1"/>
              <a:t>boolean</a:t>
            </a:r>
            <a:r>
              <a:rPr lang="en-US" altLang="zh-CN" b="0" dirty="0"/>
              <a:t> </a:t>
            </a:r>
            <a:r>
              <a:rPr lang="en-US" altLang="zh-CN" b="0" dirty="0" err="1"/>
              <a:t>TestAndSet</a:t>
            </a:r>
            <a:r>
              <a:rPr lang="en-US" altLang="zh-CN" b="0" dirty="0"/>
              <a:t>(</a:t>
            </a:r>
            <a:r>
              <a:rPr lang="en-US" altLang="zh-CN" b="0" dirty="0" err="1"/>
              <a:t>boolean</a:t>
            </a:r>
            <a:r>
              <a:rPr lang="en-US" altLang="zh-CN" b="0" dirty="0"/>
              <a:t> &amp;target) {</a:t>
            </a:r>
          </a:p>
          <a:p>
            <a:pPr lvl="1">
              <a:buNone/>
              <a:tabLst>
                <a:tab pos="744220" algn="l"/>
                <a:tab pos="1025525" algn="l"/>
                <a:tab pos="1260475" algn="l"/>
              </a:tabLst>
            </a:pPr>
            <a:r>
              <a:rPr lang="en-US" altLang="zh-CN" b="0" dirty="0"/>
              <a:t>			</a:t>
            </a:r>
            <a:r>
              <a:rPr lang="en-US" altLang="zh-CN" b="0" dirty="0" err="1"/>
              <a:t>boolean</a:t>
            </a:r>
            <a:r>
              <a:rPr lang="en-US" altLang="zh-CN" b="0" dirty="0"/>
              <a:t> </a:t>
            </a:r>
            <a:r>
              <a:rPr lang="en-US" altLang="zh-CN" b="0" dirty="0" err="1"/>
              <a:t>rv</a:t>
            </a:r>
            <a:r>
              <a:rPr lang="en-US" altLang="zh-CN" b="0" dirty="0"/>
              <a:t> = target;</a:t>
            </a:r>
          </a:p>
          <a:p>
            <a:pPr lvl="1">
              <a:buNone/>
              <a:tabLst>
                <a:tab pos="744220" algn="l"/>
                <a:tab pos="1025525" algn="l"/>
                <a:tab pos="1260475" algn="l"/>
              </a:tabLst>
            </a:pPr>
            <a:r>
              <a:rPr lang="en-US" altLang="zh-CN" b="0" dirty="0"/>
              <a:t>			target = true;</a:t>
            </a:r>
          </a:p>
          <a:p>
            <a:pPr lvl="1">
              <a:buNone/>
              <a:tabLst>
                <a:tab pos="744220" algn="l"/>
                <a:tab pos="1025525" algn="l"/>
                <a:tab pos="1260475" algn="l"/>
              </a:tabLst>
            </a:pPr>
            <a:r>
              <a:rPr lang="en-US" altLang="zh-CN" b="0" dirty="0"/>
              <a:t>			return </a:t>
            </a:r>
            <a:r>
              <a:rPr lang="en-US" altLang="zh-CN" b="0" dirty="0" err="1"/>
              <a:t>rv</a:t>
            </a:r>
            <a:r>
              <a:rPr lang="en-US" altLang="zh-CN" b="0" dirty="0"/>
              <a:t>;</a:t>
            </a:r>
          </a:p>
          <a:p>
            <a:pPr lvl="1">
              <a:buNone/>
              <a:tabLst>
                <a:tab pos="744220" algn="l"/>
                <a:tab pos="1025525" algn="l"/>
                <a:tab pos="1260475" algn="l"/>
              </a:tabLst>
            </a:pPr>
            <a:r>
              <a:rPr lang="en-US" altLang="zh-CN" b="0"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2.3.3</a:t>
            </a:r>
            <a:r>
              <a:rPr lang="zh-CN" altLang="en-US" dirty="0"/>
              <a:t>、硬件同步机制</a:t>
            </a:r>
            <a:endParaRPr lang="en-US" altLang="zh-CN" dirty="0"/>
          </a:p>
        </p:txBody>
      </p:sp>
      <p:sp>
        <p:nvSpPr>
          <p:cNvPr id="89091" name="Rectangle 3"/>
          <p:cNvSpPr>
            <a:spLocks noGrp="1" noChangeArrowheads="1"/>
          </p:cNvSpPr>
          <p:nvPr>
            <p:ph idx="1"/>
          </p:nvPr>
        </p:nvSpPr>
        <p:spPr>
          <a:noFill/>
        </p:spPr>
        <p:txBody>
          <a:bodyPr>
            <a:normAutofit fontScale="77500" lnSpcReduction="20000"/>
          </a:bodyPr>
          <a:lstStyle/>
          <a:p>
            <a:pPr>
              <a:tabLst>
                <a:tab pos="1433195" algn="l"/>
                <a:tab pos="1714500" algn="l"/>
                <a:tab pos="2058670" algn="l"/>
              </a:tabLst>
            </a:pPr>
            <a:r>
              <a:rPr lang="zh-CN" altLang="en-US" dirty="0"/>
              <a:t>利用</a:t>
            </a:r>
            <a:r>
              <a:rPr lang="en-US" altLang="zh-CN" dirty="0"/>
              <a:t> Test-and-Set </a:t>
            </a:r>
            <a:r>
              <a:rPr lang="zh-CN" altLang="en-US" dirty="0"/>
              <a:t>指令实现互斥</a:t>
            </a:r>
            <a:endParaRPr lang="en-US" altLang="zh-CN" dirty="0"/>
          </a:p>
          <a:p>
            <a:pPr lvl="1">
              <a:tabLst>
                <a:tab pos="1433195" algn="l"/>
                <a:tab pos="1714500" algn="l"/>
                <a:tab pos="2058670" algn="l"/>
              </a:tabLst>
            </a:pPr>
            <a:r>
              <a:rPr lang="zh-CN" altLang="en-US" dirty="0"/>
              <a:t>共享数据： </a:t>
            </a:r>
            <a:br>
              <a:rPr lang="zh-CN" altLang="en-US" dirty="0"/>
            </a:br>
            <a:r>
              <a:rPr lang="zh-CN" altLang="en-US" dirty="0"/>
              <a:t>	</a:t>
            </a:r>
            <a:r>
              <a:rPr lang="en-US" altLang="zh-CN" b="0" dirty="0" err="1"/>
              <a:t>boolean</a:t>
            </a:r>
            <a:r>
              <a:rPr lang="en-US" altLang="zh-CN" b="0" dirty="0"/>
              <a:t> lock = false;</a:t>
            </a:r>
            <a:br>
              <a:rPr lang="en-US" altLang="zh-CN" b="0" dirty="0"/>
            </a:br>
            <a:r>
              <a:rPr lang="en-US" altLang="zh-CN" b="0" dirty="0"/>
              <a:t>    </a:t>
            </a:r>
            <a:r>
              <a:rPr lang="en-US" altLang="zh-CN" dirty="0"/>
              <a:t>Process </a:t>
            </a:r>
            <a:r>
              <a:rPr lang="en-US" altLang="zh-CN" i="1" dirty="0"/>
              <a:t>P</a:t>
            </a:r>
            <a:r>
              <a:rPr lang="en-US" altLang="zh-CN" i="1" baseline="-25000" dirty="0"/>
              <a:t>i</a:t>
            </a:r>
            <a:endParaRPr lang="en-US" altLang="zh-CN" dirty="0"/>
          </a:p>
          <a:p>
            <a:pPr lvl="1">
              <a:buNone/>
              <a:tabLst>
                <a:tab pos="1433195" algn="l"/>
                <a:tab pos="1714500" algn="l"/>
                <a:tab pos="2058670" algn="l"/>
              </a:tabLst>
            </a:pPr>
            <a:r>
              <a:rPr lang="en-US" altLang="zh-CN" dirty="0"/>
              <a:t>		</a:t>
            </a:r>
            <a:r>
              <a:rPr lang="en-US" altLang="zh-CN" b="0" dirty="0"/>
              <a:t>do {</a:t>
            </a:r>
          </a:p>
          <a:p>
            <a:pPr lvl="1">
              <a:buNone/>
              <a:tabLst>
                <a:tab pos="1433195" algn="l"/>
                <a:tab pos="1714500" algn="l"/>
                <a:tab pos="2058670" algn="l"/>
              </a:tabLst>
            </a:pPr>
            <a:r>
              <a:rPr lang="en-US" altLang="zh-CN" b="0" dirty="0"/>
              <a:t>			while (</a:t>
            </a:r>
            <a:r>
              <a:rPr lang="en-US" altLang="zh-CN" b="0" dirty="0" err="1"/>
              <a:t>TestAndSet</a:t>
            </a:r>
            <a:r>
              <a:rPr lang="en-US" altLang="zh-CN" b="0" dirty="0"/>
              <a:t>(lock)) ;</a:t>
            </a:r>
          </a:p>
          <a:p>
            <a:pPr lvl="1">
              <a:buNone/>
              <a:tabLst>
                <a:tab pos="1433195" algn="l"/>
                <a:tab pos="1714500" algn="l"/>
                <a:tab pos="2058670" algn="l"/>
              </a:tabLst>
            </a:pPr>
            <a:r>
              <a:rPr lang="en-US" altLang="zh-CN" b="0" dirty="0"/>
              <a:t>				</a:t>
            </a:r>
            <a:r>
              <a:rPr lang="zh-CN" altLang="en-US" dirty="0"/>
              <a:t>临界区；</a:t>
            </a:r>
          </a:p>
          <a:p>
            <a:pPr lvl="1">
              <a:buNone/>
              <a:tabLst>
                <a:tab pos="1433195" algn="l"/>
                <a:tab pos="1714500" algn="l"/>
                <a:tab pos="2058670" algn="l"/>
              </a:tabLst>
            </a:pPr>
            <a:r>
              <a:rPr lang="en-US" altLang="zh-CN" b="0" dirty="0"/>
              <a:t>			lock = false;</a:t>
            </a:r>
          </a:p>
          <a:p>
            <a:pPr lvl="1">
              <a:buNone/>
              <a:tabLst>
                <a:tab pos="1433195" algn="l"/>
                <a:tab pos="1714500" algn="l"/>
                <a:tab pos="2058670" algn="l"/>
              </a:tabLst>
            </a:pPr>
            <a:r>
              <a:rPr lang="en-US" altLang="zh-CN" b="0" dirty="0"/>
              <a:t>				</a:t>
            </a:r>
            <a:r>
              <a:rPr lang="zh-CN" altLang="en-US" dirty="0"/>
              <a:t>剩余区；</a:t>
            </a:r>
          </a:p>
          <a:p>
            <a:pPr lvl="1">
              <a:buNone/>
              <a:tabLst>
                <a:tab pos="1433195" algn="l"/>
                <a:tab pos="1714500" algn="l"/>
                <a:tab pos="2058670" algn="l"/>
              </a:tabLst>
            </a:pPr>
            <a:r>
              <a:rPr lang="en-US" altLang="zh-CN" b="0" dirty="0"/>
              <a:t>		}    //</a:t>
            </a:r>
            <a:r>
              <a:rPr lang="zh-CN" altLang="en-US" b="0" dirty="0"/>
              <a:t>不满足有限等待</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a:t>
            </a:r>
            <a:r>
              <a:rPr lang="zh-CN" altLang="en-US" dirty="0"/>
              <a:t>、硬件同步机制</a:t>
            </a:r>
          </a:p>
        </p:txBody>
      </p:sp>
      <p:sp>
        <p:nvSpPr>
          <p:cNvPr id="90114" name="Rectangle 3"/>
          <p:cNvSpPr>
            <a:spLocks noGrp="1" noChangeArrowheads="1"/>
          </p:cNvSpPr>
          <p:nvPr>
            <p:ph idx="1"/>
          </p:nvPr>
        </p:nvSpPr>
        <p:spPr/>
        <p:txBody>
          <a:bodyPr>
            <a:normAutofit/>
          </a:bodyPr>
          <a:lstStyle/>
          <a:p>
            <a:r>
              <a:rPr lang="zh-CN" altLang="en-US" dirty="0"/>
              <a:t>（</a:t>
            </a:r>
            <a:r>
              <a:rPr lang="en-US" altLang="zh-CN" dirty="0"/>
              <a:t>3</a:t>
            </a:r>
            <a:r>
              <a:rPr lang="zh-CN" altLang="en-US" dirty="0"/>
              <a:t>）交换指令：执行的过程不允许被中断，一气呵成</a:t>
            </a:r>
            <a:r>
              <a:rPr lang="en-US" altLang="zh-CN" dirty="0">
                <a:latin typeface="楷体_GB2312" pitchFamily="49" charset="-122"/>
                <a:ea typeface="楷体_GB2312" pitchFamily="49" charset="-122"/>
              </a:rPr>
              <a:t> </a:t>
            </a:r>
            <a:endParaRPr lang="zh-CN" altLang="en-US" dirty="0"/>
          </a:p>
          <a:p>
            <a:endParaRPr lang="zh-CN" altLang="en-US" dirty="0"/>
          </a:p>
          <a:p>
            <a:endParaRPr lang="zh-CN" altLang="en-US" dirty="0"/>
          </a:p>
          <a:p>
            <a:endParaRPr lang="zh-CN" altLang="en-US" dirty="0"/>
          </a:p>
          <a:p>
            <a:endParaRPr lang="zh-CN" altLang="en-US" dirty="0"/>
          </a:p>
          <a:p>
            <a:r>
              <a:rPr lang="zh-CN" altLang="en-US" dirty="0"/>
              <a:t>例如 </a:t>
            </a:r>
            <a:r>
              <a:rPr lang="en-US" altLang="zh-CN" dirty="0"/>
              <a:t>:</a:t>
            </a:r>
            <a:r>
              <a:rPr lang="zh-CN" altLang="en-US" dirty="0"/>
              <a:t>8086的</a:t>
            </a:r>
            <a:r>
              <a:rPr lang="en-US" altLang="zh-CN" dirty="0"/>
              <a:t>XCHG</a:t>
            </a:r>
            <a:r>
              <a:rPr lang="zh-CN" altLang="en-US" dirty="0"/>
              <a:t>指令</a:t>
            </a:r>
          </a:p>
        </p:txBody>
      </p:sp>
      <p:sp>
        <p:nvSpPr>
          <p:cNvPr id="3" name="文本框 2"/>
          <p:cNvSpPr txBox="1"/>
          <p:nvPr/>
        </p:nvSpPr>
        <p:spPr>
          <a:xfrm>
            <a:off x="2067849" y="2585544"/>
            <a:ext cx="5709170" cy="2677656"/>
          </a:xfrm>
          <a:prstGeom prst="rect">
            <a:avLst/>
          </a:prstGeom>
          <a:noFill/>
        </p:spPr>
        <p:txBody>
          <a:bodyPr wrap="square" rtlCol="0" anchor="t">
            <a:spAutoFit/>
          </a:bodyPr>
          <a:lstStyle/>
          <a:p>
            <a:pPr algn="l"/>
            <a:r>
              <a:rPr lang="en-US" altLang="zh-CN" sz="2800" dirty="0">
                <a:sym typeface="+mn-ea"/>
              </a:rPr>
              <a:t>void Swap(</a:t>
            </a:r>
            <a:r>
              <a:rPr lang="en-US" altLang="zh-CN" sz="2800" dirty="0" err="1">
                <a:sym typeface="+mn-ea"/>
              </a:rPr>
              <a:t>boolean</a:t>
            </a:r>
            <a:r>
              <a:rPr lang="en-US" altLang="zh-CN" sz="2800" dirty="0">
                <a:sym typeface="+mn-ea"/>
              </a:rPr>
              <a:t> &amp;a, </a:t>
            </a:r>
            <a:r>
              <a:rPr lang="en-US" altLang="zh-CN" sz="2800" dirty="0" err="1">
                <a:sym typeface="+mn-ea"/>
              </a:rPr>
              <a:t>boolean</a:t>
            </a:r>
            <a:r>
              <a:rPr lang="en-US" altLang="zh-CN" sz="2800" dirty="0">
                <a:sym typeface="+mn-ea"/>
              </a:rPr>
              <a:t> &amp;b) </a:t>
            </a:r>
            <a:endParaRPr lang="en-US" altLang="zh-CN" sz="2800" dirty="0"/>
          </a:p>
          <a:p>
            <a:pPr algn="l"/>
            <a:r>
              <a:rPr lang="en-US" altLang="zh-CN" sz="2800" dirty="0">
                <a:sym typeface="+mn-ea"/>
              </a:rPr>
              <a:t>   {</a:t>
            </a:r>
            <a:endParaRPr lang="en-US" altLang="zh-CN" sz="2800" dirty="0"/>
          </a:p>
          <a:p>
            <a:pPr algn="l"/>
            <a:r>
              <a:rPr lang="en-US" altLang="zh-CN" sz="2800" dirty="0">
                <a:sym typeface="+mn-ea"/>
              </a:rPr>
              <a:t>		</a:t>
            </a:r>
            <a:r>
              <a:rPr lang="en-US" altLang="zh-CN" sz="2800" dirty="0" err="1">
                <a:sym typeface="+mn-ea"/>
              </a:rPr>
              <a:t>boolean</a:t>
            </a:r>
            <a:r>
              <a:rPr lang="en-US" altLang="zh-CN" sz="2800" dirty="0">
                <a:sym typeface="+mn-ea"/>
              </a:rPr>
              <a:t> temp = a;</a:t>
            </a:r>
            <a:endParaRPr lang="en-US" altLang="zh-CN" sz="2800" dirty="0"/>
          </a:p>
          <a:p>
            <a:pPr algn="l"/>
            <a:r>
              <a:rPr lang="en-US" altLang="zh-CN" sz="2800" dirty="0">
                <a:sym typeface="+mn-ea"/>
              </a:rPr>
              <a:t>		a = b;</a:t>
            </a:r>
            <a:endParaRPr lang="en-US" altLang="zh-CN" sz="2800" dirty="0"/>
          </a:p>
          <a:p>
            <a:pPr algn="l"/>
            <a:r>
              <a:rPr lang="en-US" altLang="zh-CN" sz="2800" dirty="0">
                <a:sym typeface="+mn-ea"/>
              </a:rPr>
              <a:t>		b =temp;</a:t>
            </a:r>
            <a:endParaRPr lang="en-US" altLang="zh-CN" sz="2800" dirty="0"/>
          </a:p>
          <a:p>
            <a:pPr algn="l"/>
            <a:r>
              <a:rPr lang="en-US" altLang="zh-CN" sz="2800" dirty="0">
                <a:sym typeface="+mn-ea"/>
              </a:rPr>
              <a:t>		}</a:t>
            </a:r>
            <a:endParaRPr lang="zh-CN" altLang="en-US" sz="2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t>2.3.3</a:t>
            </a:r>
            <a:r>
              <a:rPr lang="zh-CN" altLang="en-US"/>
              <a:t>、硬件同步机制</a:t>
            </a:r>
            <a:endParaRPr lang="en-US" altLang="zh-CN" dirty="0">
              <a:ea typeface="宋体" panose="02010600030101010101" pitchFamily="2" charset="-122"/>
            </a:endParaRPr>
          </a:p>
        </p:txBody>
      </p:sp>
      <p:sp>
        <p:nvSpPr>
          <p:cNvPr id="91139" name="Rectangle 3"/>
          <p:cNvSpPr>
            <a:spLocks noGrp="1" noChangeArrowheads="1"/>
          </p:cNvSpPr>
          <p:nvPr>
            <p:ph idx="1"/>
          </p:nvPr>
        </p:nvSpPr>
        <p:spPr>
          <a:xfrm>
            <a:off x="838200" y="1293092"/>
            <a:ext cx="10515600" cy="4883872"/>
          </a:xfrm>
          <a:noFill/>
        </p:spPr>
        <p:txBody>
          <a:bodyPr>
            <a:normAutofit fontScale="70000" lnSpcReduction="20000"/>
          </a:bodyPr>
          <a:lstStyle/>
          <a:p>
            <a:pPr>
              <a:tabLst>
                <a:tab pos="1433195" algn="l"/>
                <a:tab pos="1714500" algn="l"/>
                <a:tab pos="2058670" algn="l"/>
              </a:tabLst>
            </a:pPr>
            <a:r>
              <a:rPr lang="zh-CN" altLang="en-US" dirty="0">
                <a:latin typeface="Times New Roman" panose="02020603050405020304" charset="0"/>
                <a:cs typeface="Times New Roman" panose="02020603050405020304" charset="0"/>
              </a:rPr>
              <a:t>利用交换指令实现互斥</a:t>
            </a:r>
            <a:endParaRPr lang="en-US" altLang="zh-CN" dirty="0">
              <a:latin typeface="Times New Roman" panose="02020603050405020304" charset="0"/>
              <a:cs typeface="Times New Roman" panose="02020603050405020304" charset="0"/>
            </a:endParaRPr>
          </a:p>
          <a:p>
            <a:pPr lvl="1">
              <a:tabLst>
                <a:tab pos="1433195" algn="l"/>
                <a:tab pos="1714500" algn="l"/>
                <a:tab pos="2058670" algn="l"/>
              </a:tabLst>
            </a:pPr>
            <a:r>
              <a:rPr lang="zh-CN" altLang="en-US" dirty="0">
                <a:latin typeface="Times New Roman" panose="02020603050405020304" charset="0"/>
                <a:cs typeface="Times New Roman" panose="02020603050405020304" charset="0"/>
              </a:rPr>
              <a:t>共享数据</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初始化为</a:t>
            </a:r>
            <a:r>
              <a:rPr lang="en-US" altLang="zh-CN" dirty="0">
                <a:latin typeface="Times New Roman" panose="02020603050405020304" charset="0"/>
                <a:cs typeface="Times New Roman" panose="02020603050405020304" charset="0"/>
              </a:rPr>
              <a:t> </a:t>
            </a:r>
            <a:r>
              <a:rPr lang="en-US" altLang="zh-CN" b="0" dirty="0">
                <a:latin typeface="Times New Roman" panose="02020603050405020304" charset="0"/>
                <a:cs typeface="Times New Roman" panose="02020603050405020304" charset="0"/>
              </a:rPr>
              <a:t>false</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	</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boolean</a:t>
            </a:r>
            <a:r>
              <a:rPr lang="en-US" altLang="zh-CN" dirty="0">
                <a:latin typeface="Times New Roman" panose="02020603050405020304" charset="0"/>
                <a:cs typeface="Times New Roman" panose="02020603050405020304" charset="0"/>
              </a:rPr>
              <a:t> lock;</a:t>
            </a:r>
          </a:p>
          <a:p>
            <a:pPr lvl="1">
              <a:tabLst>
                <a:tab pos="1433195" algn="l"/>
                <a:tab pos="1714500" algn="l"/>
                <a:tab pos="2058670" algn="l"/>
              </a:tabLst>
            </a:pPr>
            <a:r>
              <a:rPr lang="en-US" altLang="zh-CN" dirty="0">
                <a:latin typeface="Times New Roman" panose="02020603050405020304" charset="0"/>
                <a:cs typeface="Times New Roman" panose="02020603050405020304" charset="0"/>
              </a:rPr>
              <a:t>Process </a:t>
            </a:r>
            <a:r>
              <a:rPr lang="en-US" altLang="zh-CN" i="1" dirty="0">
                <a:latin typeface="Times New Roman" panose="02020603050405020304" charset="0"/>
                <a:cs typeface="Times New Roman" panose="02020603050405020304" charset="0"/>
              </a:rPr>
              <a:t>P</a:t>
            </a:r>
            <a:r>
              <a:rPr lang="en-US" altLang="zh-CN" i="1" baseline="-25000"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do {</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key = true;</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while (key == true) </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Swap(</a:t>
            </a:r>
            <a:r>
              <a:rPr lang="en-US" altLang="zh-CN" dirty="0" err="1">
                <a:latin typeface="Times New Roman" panose="02020603050405020304" charset="0"/>
                <a:cs typeface="Times New Roman" panose="02020603050405020304" charset="0"/>
              </a:rPr>
              <a:t>lock,key</a:t>
            </a:r>
            <a:r>
              <a:rPr lang="en-US" altLang="zh-CN" dirty="0">
                <a:latin typeface="Times New Roman" panose="02020603050405020304" charset="0"/>
                <a:cs typeface="Times New Roman" panose="02020603050405020304" charset="0"/>
              </a:rPr>
              <a:t>);</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临界区；</a:t>
            </a:r>
            <a:endParaRPr lang="en-US" altLang="zh-CN" dirty="0">
              <a:latin typeface="Times New Roman" panose="02020603050405020304" charset="0"/>
              <a:cs typeface="Times New Roman" panose="02020603050405020304" charset="0"/>
            </a:endParaRP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lock = false;</a:t>
            </a: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剩余区；</a:t>
            </a:r>
            <a:endParaRPr lang="en-US" altLang="zh-CN" dirty="0">
              <a:latin typeface="Times New Roman" panose="02020603050405020304" charset="0"/>
              <a:cs typeface="Times New Roman" panose="02020603050405020304" charset="0"/>
            </a:endParaRPr>
          </a:p>
          <a:p>
            <a:pPr lvl="1">
              <a:buNone/>
              <a:tabLst>
                <a:tab pos="1433195" algn="l"/>
                <a:tab pos="1714500" algn="l"/>
                <a:tab pos="2058670" algn="l"/>
              </a:tabLst>
            </a:pPr>
            <a:r>
              <a:rPr lang="en-US" altLang="zh-CN" dirty="0">
                <a:latin typeface="Times New Roman" panose="02020603050405020304" charset="0"/>
                <a:cs typeface="Times New Roman" panose="02020603050405020304" charset="0"/>
              </a:rPr>
              <a:t>		}                    //</a:t>
            </a:r>
            <a:r>
              <a:rPr lang="zh-CN" altLang="en-US" dirty="0">
                <a:latin typeface="Times New Roman" panose="02020603050405020304" charset="0"/>
                <a:cs typeface="Times New Roman" panose="02020603050405020304" charset="0"/>
              </a:rPr>
              <a:t>不满足有限等待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06930" y="2093595"/>
            <a:ext cx="8909050" cy="4527466"/>
            <a:chOff x="3378" y="2497"/>
            <a:chExt cx="13804" cy="8735"/>
          </a:xfrm>
        </p:grpSpPr>
        <p:sp>
          <p:nvSpPr>
            <p:cNvPr id="461830" name="Rectangle 4"/>
            <p:cNvSpPr>
              <a:spLocks noChangeArrowheads="1"/>
            </p:cNvSpPr>
            <p:nvPr/>
          </p:nvSpPr>
          <p:spPr bwMode="auto">
            <a:xfrm>
              <a:off x="3378" y="4885"/>
              <a:ext cx="3620" cy="4807"/>
            </a:xfrm>
            <a:prstGeom prst="rect">
              <a:avLst/>
            </a:prstGeom>
            <a:noFill/>
            <a:ln w="12700">
              <a:solidFill>
                <a:srgbClr val="000000"/>
              </a:solidFill>
              <a:miter lim="800000"/>
            </a:ln>
            <a:effectLst/>
          </p:spPr>
          <p:txBody>
            <a:bodyPr lIns="0" tIns="46038" rIns="0" bIns="46038"/>
            <a:lstStyle/>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void X (int b) {</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   if(b == 1) {</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int main() {</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  int a = 2;</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  X(a);</a:t>
              </a:r>
            </a:p>
            <a:p>
              <a:pPr marL="742950" lvl="1" indent="-285750" fontAlgn="t">
                <a:spcBef>
                  <a:spcPct val="20000"/>
                </a:spcBef>
                <a:defRPr/>
              </a:pPr>
              <a:r>
                <a:rPr lang="zh-CN" altLang="en-US" sz="1400">
                  <a:effectLst>
                    <a:outerShdw blurRad="38100" dist="38100" dir="2700000" algn="tl">
                      <a:srgbClr val="C0C0C0"/>
                    </a:outerShdw>
                  </a:effectLst>
                  <a:latin typeface="Courier New" panose="02070309020205020404" pitchFamily="49" charset="0"/>
                </a:rPr>
                <a:t>}</a:t>
              </a:r>
            </a:p>
          </p:txBody>
        </p:sp>
        <p:sp>
          <p:nvSpPr>
            <p:cNvPr id="461831" name="Rectangle 6"/>
            <p:cNvSpPr>
              <a:spLocks noChangeArrowheads="1"/>
            </p:cNvSpPr>
            <p:nvPr/>
          </p:nvSpPr>
          <p:spPr bwMode="auto">
            <a:xfrm>
              <a:off x="9286" y="5157"/>
              <a:ext cx="3100" cy="1060"/>
            </a:xfrm>
            <a:prstGeom prst="rect">
              <a:avLst/>
            </a:prstGeom>
            <a:solidFill>
              <a:schemeClr val="hlink">
                <a:alpha val="50000"/>
              </a:scheme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32" name="Rectangle 7"/>
            <p:cNvSpPr>
              <a:spLocks noChangeArrowheads="1"/>
            </p:cNvSpPr>
            <p:nvPr/>
          </p:nvSpPr>
          <p:spPr bwMode="auto">
            <a:xfrm>
              <a:off x="10211" y="5315"/>
              <a:ext cx="93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Code</a:t>
              </a:r>
            </a:p>
          </p:txBody>
        </p:sp>
        <p:sp>
          <p:nvSpPr>
            <p:cNvPr id="461833" name="Rectangle 8"/>
            <p:cNvSpPr>
              <a:spLocks noChangeArrowheads="1"/>
            </p:cNvSpPr>
            <p:nvPr/>
          </p:nvSpPr>
          <p:spPr bwMode="auto">
            <a:xfrm>
              <a:off x="9286" y="4557"/>
              <a:ext cx="3100" cy="580"/>
            </a:xfrm>
            <a:prstGeom prst="rect">
              <a:avLst/>
            </a:prstGeom>
            <a:solidFill>
              <a:srgbClr val="CCFF33">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34" name="Rectangle 9"/>
            <p:cNvSpPr>
              <a:spLocks noChangeArrowheads="1"/>
            </p:cNvSpPr>
            <p:nvPr/>
          </p:nvSpPr>
          <p:spPr bwMode="auto">
            <a:xfrm>
              <a:off x="10091" y="4595"/>
              <a:ext cx="125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Header</a:t>
              </a:r>
            </a:p>
          </p:txBody>
        </p:sp>
        <p:sp>
          <p:nvSpPr>
            <p:cNvPr id="461835" name="Rectangle 10"/>
            <p:cNvSpPr>
              <a:spLocks noChangeArrowheads="1"/>
            </p:cNvSpPr>
            <p:nvPr/>
          </p:nvSpPr>
          <p:spPr bwMode="auto">
            <a:xfrm>
              <a:off x="9286" y="6237"/>
              <a:ext cx="3100" cy="1060"/>
            </a:xfrm>
            <a:prstGeom prst="rect">
              <a:avLst/>
            </a:prstGeom>
            <a:solidFill>
              <a:srgbClr val="FFFF00">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36" name="Rectangle 11"/>
            <p:cNvSpPr>
              <a:spLocks noChangeArrowheads="1"/>
            </p:cNvSpPr>
            <p:nvPr/>
          </p:nvSpPr>
          <p:spPr bwMode="auto">
            <a:xfrm>
              <a:off x="9491" y="6395"/>
              <a:ext cx="285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Initialized data</a:t>
              </a:r>
            </a:p>
          </p:txBody>
        </p:sp>
        <p:sp>
          <p:nvSpPr>
            <p:cNvPr id="461837" name="Rectangle 12"/>
            <p:cNvSpPr>
              <a:spLocks noChangeArrowheads="1"/>
            </p:cNvSpPr>
            <p:nvPr/>
          </p:nvSpPr>
          <p:spPr bwMode="auto">
            <a:xfrm>
              <a:off x="9271" y="7302"/>
              <a:ext cx="3100" cy="580"/>
            </a:xfrm>
            <a:prstGeom prst="rect">
              <a:avLst/>
            </a:prstGeom>
            <a:solidFill>
              <a:srgbClr val="FFCCFF"/>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38" name="Rectangle 13"/>
            <p:cNvSpPr>
              <a:spLocks noChangeArrowheads="1"/>
            </p:cNvSpPr>
            <p:nvPr/>
          </p:nvSpPr>
          <p:spPr bwMode="auto">
            <a:xfrm>
              <a:off x="9273" y="4545"/>
              <a:ext cx="3105" cy="5265"/>
            </a:xfrm>
            <a:prstGeom prst="rect">
              <a:avLst/>
            </a:prstGeom>
            <a:noFill/>
            <a:ln w="28575">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C0C0C0"/>
                  </a:outerShdw>
                </a:effectLst>
                <a:latin typeface="Times" charset="0"/>
              </a:endParaRPr>
            </a:p>
          </p:txBody>
        </p:sp>
        <p:sp>
          <p:nvSpPr>
            <p:cNvPr id="461839" name="Oval 14"/>
            <p:cNvSpPr>
              <a:spLocks noChangeArrowheads="1"/>
            </p:cNvSpPr>
            <p:nvPr/>
          </p:nvSpPr>
          <p:spPr bwMode="auto">
            <a:xfrm>
              <a:off x="10746" y="8185"/>
              <a:ext cx="140" cy="140"/>
            </a:xfrm>
            <a:prstGeom prst="ellipse">
              <a:avLst/>
            </a:prstGeom>
            <a:solidFill>
              <a:schemeClr val="accent1"/>
            </a:solidFill>
            <a:ln w="12700">
              <a:solidFill>
                <a:schemeClr val="tx1"/>
              </a:solidFill>
              <a:round/>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40" name="Oval 15"/>
            <p:cNvSpPr>
              <a:spLocks noChangeArrowheads="1"/>
            </p:cNvSpPr>
            <p:nvPr/>
          </p:nvSpPr>
          <p:spPr bwMode="auto">
            <a:xfrm>
              <a:off x="10746" y="8740"/>
              <a:ext cx="140" cy="140"/>
            </a:xfrm>
            <a:prstGeom prst="ellipse">
              <a:avLst/>
            </a:prstGeom>
            <a:solidFill>
              <a:schemeClr val="accent1"/>
            </a:solidFill>
            <a:ln w="12700">
              <a:solidFill>
                <a:schemeClr val="tx1"/>
              </a:solidFill>
              <a:round/>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41" name="Oval 16"/>
            <p:cNvSpPr>
              <a:spLocks noChangeArrowheads="1"/>
            </p:cNvSpPr>
            <p:nvPr/>
          </p:nvSpPr>
          <p:spPr bwMode="auto">
            <a:xfrm>
              <a:off x="10746" y="9340"/>
              <a:ext cx="140" cy="140"/>
            </a:xfrm>
            <a:prstGeom prst="ellipse">
              <a:avLst/>
            </a:prstGeom>
            <a:solidFill>
              <a:schemeClr val="accent1"/>
            </a:solidFill>
            <a:ln w="12700">
              <a:solidFill>
                <a:schemeClr val="tx1"/>
              </a:solidFill>
              <a:round/>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42" name="Rectangle 17"/>
            <p:cNvSpPr>
              <a:spLocks noChangeArrowheads="1"/>
            </p:cNvSpPr>
            <p:nvPr/>
          </p:nvSpPr>
          <p:spPr bwMode="auto">
            <a:xfrm>
              <a:off x="9213" y="9817"/>
              <a:ext cx="2990" cy="651"/>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600">
                  <a:effectLst>
                    <a:outerShdw blurRad="38100" dist="38100" dir="2700000" algn="tl">
                      <a:srgbClr val="C0C0C0"/>
                    </a:outerShdw>
                  </a:effectLst>
                  <a:latin typeface="宋体" panose="02010600030101010101" pitchFamily="2" charset="-122"/>
                </a:rPr>
                <a:t>Executable File</a:t>
              </a:r>
            </a:p>
          </p:txBody>
        </p:sp>
        <p:sp>
          <p:nvSpPr>
            <p:cNvPr id="461843" name="Rectangle 18"/>
            <p:cNvSpPr>
              <a:spLocks noChangeArrowheads="1"/>
            </p:cNvSpPr>
            <p:nvPr/>
          </p:nvSpPr>
          <p:spPr bwMode="auto">
            <a:xfrm>
              <a:off x="3606" y="9762"/>
              <a:ext cx="2270" cy="651"/>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600">
                  <a:effectLst>
                    <a:outerShdw blurRad="38100" dist="38100" dir="2700000" algn="tl">
                      <a:srgbClr val="C0C0C0"/>
                    </a:outerShdw>
                  </a:effectLst>
                  <a:latin typeface="宋体" panose="02010600030101010101" pitchFamily="2" charset="-122"/>
                </a:rPr>
                <a:t>Source Code</a:t>
              </a:r>
            </a:p>
          </p:txBody>
        </p:sp>
        <p:sp>
          <p:nvSpPr>
            <p:cNvPr id="461844" name="AutoShape 20"/>
            <p:cNvSpPr>
              <a:spLocks noChangeArrowheads="1"/>
            </p:cNvSpPr>
            <p:nvPr/>
          </p:nvSpPr>
          <p:spPr bwMode="auto">
            <a:xfrm>
              <a:off x="7006" y="6360"/>
              <a:ext cx="2267" cy="1487"/>
            </a:xfrm>
            <a:prstGeom prst="rightArrow">
              <a:avLst>
                <a:gd name="adj1" fmla="val 50000"/>
                <a:gd name="adj2" fmla="val 38109"/>
              </a:avLst>
            </a:prstGeom>
            <a:noFill/>
            <a:ln w="12700">
              <a:solidFill>
                <a:srgbClr val="000000"/>
              </a:solidFill>
              <a:miter lim="800000"/>
            </a:ln>
            <a:effectLst/>
          </p:spPr>
          <p:txBody>
            <a:bodyPr wrap="none" anchor="ctr"/>
            <a:lstStyle/>
            <a:p>
              <a:pPr algn="ct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Compile+Link</a:t>
              </a:r>
            </a:p>
          </p:txBody>
        </p:sp>
        <p:sp>
          <p:nvSpPr>
            <p:cNvPr id="461845" name="Rectangle 12"/>
            <p:cNvSpPr>
              <a:spLocks noChangeArrowheads="1"/>
            </p:cNvSpPr>
            <p:nvPr/>
          </p:nvSpPr>
          <p:spPr bwMode="auto">
            <a:xfrm>
              <a:off x="14038" y="2505"/>
              <a:ext cx="3100" cy="7470"/>
            </a:xfrm>
            <a:prstGeom prst="rect">
              <a:avLst/>
            </a:prstGeom>
            <a:noFill/>
            <a:ln w="28575">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C0C0C0"/>
                  </a:outerShdw>
                </a:effectLst>
                <a:latin typeface="Times" charset="0"/>
              </a:endParaRPr>
            </a:p>
          </p:txBody>
        </p:sp>
        <p:sp>
          <p:nvSpPr>
            <p:cNvPr id="461846" name="Rectangle 13"/>
            <p:cNvSpPr>
              <a:spLocks noChangeArrowheads="1"/>
            </p:cNvSpPr>
            <p:nvPr/>
          </p:nvSpPr>
          <p:spPr bwMode="auto">
            <a:xfrm>
              <a:off x="14018" y="8682"/>
              <a:ext cx="3100" cy="1288"/>
            </a:xfrm>
            <a:prstGeom prst="rect">
              <a:avLst/>
            </a:prstGeom>
            <a:solidFill>
              <a:schemeClr val="hlink">
                <a:alpha val="50000"/>
              </a:scheme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47" name="Rectangle 14"/>
            <p:cNvSpPr>
              <a:spLocks noChangeArrowheads="1"/>
            </p:cNvSpPr>
            <p:nvPr/>
          </p:nvSpPr>
          <p:spPr bwMode="auto">
            <a:xfrm>
              <a:off x="14943" y="8872"/>
              <a:ext cx="93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Code</a:t>
              </a:r>
            </a:p>
          </p:txBody>
        </p:sp>
        <p:sp>
          <p:nvSpPr>
            <p:cNvPr id="461848" name="Rectangle 15"/>
            <p:cNvSpPr>
              <a:spLocks noChangeArrowheads="1"/>
            </p:cNvSpPr>
            <p:nvPr/>
          </p:nvSpPr>
          <p:spPr bwMode="auto">
            <a:xfrm>
              <a:off x="14018" y="7370"/>
              <a:ext cx="3100" cy="1292"/>
            </a:xfrm>
            <a:prstGeom prst="rect">
              <a:avLst/>
            </a:prstGeom>
            <a:solidFill>
              <a:srgbClr val="FFFF00">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49" name="Rectangle 16"/>
            <p:cNvSpPr>
              <a:spLocks noChangeArrowheads="1"/>
            </p:cNvSpPr>
            <p:nvPr/>
          </p:nvSpPr>
          <p:spPr bwMode="auto">
            <a:xfrm>
              <a:off x="14223" y="7565"/>
              <a:ext cx="285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Initialized data</a:t>
              </a:r>
            </a:p>
          </p:txBody>
        </p:sp>
        <p:sp>
          <p:nvSpPr>
            <p:cNvPr id="461850" name="Rectangle 17"/>
            <p:cNvSpPr>
              <a:spLocks noChangeArrowheads="1"/>
            </p:cNvSpPr>
            <p:nvPr/>
          </p:nvSpPr>
          <p:spPr bwMode="auto">
            <a:xfrm>
              <a:off x="14018" y="6495"/>
              <a:ext cx="3100" cy="865"/>
            </a:xfrm>
            <a:prstGeom prst="rect">
              <a:avLst/>
            </a:prstGeom>
            <a:solidFill>
              <a:srgbClr val="CCECFF">
                <a:alpha val="50000"/>
              </a:srgbClr>
            </a:solidFill>
            <a:ln w="12700">
              <a:solidFill>
                <a:schemeClr val="tx1"/>
              </a:solidFill>
              <a:miter lim="800000"/>
            </a:ln>
            <a:effectLst/>
          </p:spPr>
          <p:txBody>
            <a:bodyPr wrap="none" anchor="ctr"/>
            <a:lstStyle/>
            <a:p>
              <a:pPr algn="ct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宋体" panose="02010600030101010101" pitchFamily="2" charset="-122"/>
              </a:endParaRPr>
            </a:p>
          </p:txBody>
        </p:sp>
        <p:sp>
          <p:nvSpPr>
            <p:cNvPr id="461851" name="Rectangle 18"/>
            <p:cNvSpPr>
              <a:spLocks noChangeArrowheads="1"/>
            </p:cNvSpPr>
            <p:nvPr/>
          </p:nvSpPr>
          <p:spPr bwMode="auto">
            <a:xfrm>
              <a:off x="14923" y="6652"/>
              <a:ext cx="93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Heap</a:t>
              </a:r>
            </a:p>
          </p:txBody>
        </p:sp>
        <p:sp>
          <p:nvSpPr>
            <p:cNvPr id="461852" name="AutoShape 19"/>
            <p:cNvSpPr>
              <a:spLocks noChangeArrowheads="1"/>
            </p:cNvSpPr>
            <p:nvPr/>
          </p:nvSpPr>
          <p:spPr bwMode="auto">
            <a:xfrm>
              <a:off x="15238" y="6055"/>
              <a:ext cx="580" cy="460"/>
            </a:xfrm>
            <a:prstGeom prst="upArrow">
              <a:avLst>
                <a:gd name="adj1" fmla="val 75009"/>
                <a:gd name="adj2" fmla="val 49995"/>
              </a:avLst>
            </a:prstGeom>
            <a:solidFill>
              <a:schemeClr val="accent1"/>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53" name="Rectangle 20"/>
            <p:cNvSpPr>
              <a:spLocks noChangeArrowheads="1"/>
            </p:cNvSpPr>
            <p:nvPr/>
          </p:nvSpPr>
          <p:spPr bwMode="auto">
            <a:xfrm>
              <a:off x="14038" y="3915"/>
              <a:ext cx="3100" cy="820"/>
            </a:xfrm>
            <a:prstGeom prst="rect">
              <a:avLst/>
            </a:prstGeom>
            <a:solidFill>
              <a:srgbClr val="66FFCC">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54" name="AutoShape 21"/>
            <p:cNvSpPr>
              <a:spLocks noChangeArrowheads="1"/>
            </p:cNvSpPr>
            <p:nvPr/>
          </p:nvSpPr>
          <p:spPr bwMode="auto">
            <a:xfrm>
              <a:off x="15238" y="4755"/>
              <a:ext cx="580" cy="460"/>
            </a:xfrm>
            <a:prstGeom prst="downArrow">
              <a:avLst>
                <a:gd name="adj1" fmla="val 75009"/>
                <a:gd name="adj2" fmla="val 50005"/>
              </a:avLst>
            </a:prstGeom>
            <a:solidFill>
              <a:schemeClr val="accent1"/>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55" name="Rectangle 22"/>
            <p:cNvSpPr>
              <a:spLocks noChangeArrowheads="1"/>
            </p:cNvSpPr>
            <p:nvPr/>
          </p:nvSpPr>
          <p:spPr bwMode="auto">
            <a:xfrm>
              <a:off x="14963" y="3952"/>
              <a:ext cx="109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Stack</a:t>
              </a:r>
            </a:p>
          </p:txBody>
        </p:sp>
        <p:sp>
          <p:nvSpPr>
            <p:cNvPr id="461856" name="Rectangle 23"/>
            <p:cNvSpPr>
              <a:spLocks noChangeArrowheads="1"/>
            </p:cNvSpPr>
            <p:nvPr/>
          </p:nvSpPr>
          <p:spPr bwMode="auto">
            <a:xfrm>
              <a:off x="14053" y="3105"/>
              <a:ext cx="3100" cy="820"/>
            </a:xfrm>
            <a:prstGeom prst="rect">
              <a:avLst/>
            </a:prstGeom>
            <a:solidFill>
              <a:srgbClr val="FFCC66">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57" name="Rectangle 24"/>
            <p:cNvSpPr>
              <a:spLocks noChangeArrowheads="1"/>
            </p:cNvSpPr>
            <p:nvPr/>
          </p:nvSpPr>
          <p:spPr bwMode="auto">
            <a:xfrm>
              <a:off x="14873" y="3202"/>
              <a:ext cx="125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DLL’s</a:t>
              </a:r>
            </a:p>
          </p:txBody>
        </p:sp>
        <p:sp>
          <p:nvSpPr>
            <p:cNvPr id="461858" name="Rectangle 25"/>
            <p:cNvSpPr>
              <a:spLocks noChangeArrowheads="1"/>
            </p:cNvSpPr>
            <p:nvPr/>
          </p:nvSpPr>
          <p:spPr bwMode="auto">
            <a:xfrm>
              <a:off x="14038" y="2520"/>
              <a:ext cx="3100" cy="580"/>
            </a:xfrm>
            <a:prstGeom prst="rect">
              <a:avLst/>
            </a:prstGeom>
            <a:solidFill>
              <a:srgbClr val="CCFF66">
                <a:alpha val="50000"/>
              </a:srgbClr>
            </a:solidFill>
            <a:ln w="12700">
              <a:solidFill>
                <a:schemeClr val="tx1"/>
              </a:solidFill>
              <a:miter lim="800000"/>
            </a:ln>
            <a:effectLst/>
          </p:spPr>
          <p:txBody>
            <a:bodyPr wrap="none" anchor="ctr"/>
            <a:lstStyle/>
            <a:p>
              <a:pPr eaLnBrk="1" hangingPunct="1">
                <a:buFont typeface="Wingdings" panose="05000000000000000000" pitchFamily="2" charset="2"/>
                <a:buNone/>
                <a:defRPr/>
              </a:pPr>
              <a:endParaRPr lang="zh-CN" altLang="en-US" sz="2400">
                <a:effectLst>
                  <a:outerShdw blurRad="38100" dist="38100" dir="2700000" algn="tl">
                    <a:srgbClr val="FFFFFF"/>
                  </a:outerShdw>
                </a:effectLst>
                <a:latin typeface="Times" charset="0"/>
              </a:endParaRPr>
            </a:p>
          </p:txBody>
        </p:sp>
        <p:sp>
          <p:nvSpPr>
            <p:cNvPr id="461859" name="Rectangle 26"/>
            <p:cNvSpPr>
              <a:spLocks noChangeArrowheads="1"/>
            </p:cNvSpPr>
            <p:nvPr/>
          </p:nvSpPr>
          <p:spPr bwMode="auto">
            <a:xfrm>
              <a:off x="13988" y="2497"/>
              <a:ext cx="2690" cy="592"/>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400">
                  <a:effectLst>
                    <a:outerShdw blurRad="38100" dist="38100" dir="2700000" algn="tl">
                      <a:srgbClr val="C0C0C0"/>
                    </a:outerShdw>
                  </a:effectLst>
                  <a:latin typeface="宋体" panose="02010600030101010101" pitchFamily="2" charset="-122"/>
                </a:rPr>
                <a:t>mapped segments</a:t>
              </a:r>
            </a:p>
          </p:txBody>
        </p:sp>
        <p:sp>
          <p:nvSpPr>
            <p:cNvPr id="461860" name="Rectangle 27"/>
            <p:cNvSpPr>
              <a:spLocks noChangeArrowheads="1"/>
            </p:cNvSpPr>
            <p:nvPr/>
          </p:nvSpPr>
          <p:spPr bwMode="auto">
            <a:xfrm>
              <a:off x="14552" y="10106"/>
              <a:ext cx="2630" cy="1126"/>
            </a:xfrm>
            <a:prstGeom prst="rect">
              <a:avLst/>
            </a:prstGeom>
            <a:noFill/>
            <a:ln w="9525">
              <a:noFill/>
              <a:miter lim="800000"/>
            </a:ln>
            <a:effectLst/>
          </p:spPr>
          <p:txBody>
            <a:bodyPr wrap="square" lIns="92075" tIns="46038" rIns="92075" bIns="46038">
              <a:spAutoFit/>
            </a:bodyPr>
            <a:lstStyle/>
            <a:p>
              <a:pPr eaLnBrk="1" hangingPunct="1">
                <a:buFont typeface="Wingdings" panose="05000000000000000000" pitchFamily="2" charset="2"/>
                <a:buNone/>
                <a:defRPr/>
              </a:pPr>
              <a:r>
                <a:rPr lang="zh-CN" altLang="en-US" sz="1600" dirty="0">
                  <a:effectLst>
                    <a:outerShdw blurRad="38100" dist="38100" dir="2700000" algn="tl">
                      <a:srgbClr val="C0C0C0"/>
                    </a:outerShdw>
                  </a:effectLst>
                  <a:latin typeface="宋体" panose="02010600030101010101" pitchFamily="2" charset="-122"/>
                </a:rPr>
                <a:t>Process’s </a:t>
              </a:r>
            </a:p>
            <a:p>
              <a:pPr eaLnBrk="1" hangingPunct="1">
                <a:buFont typeface="Wingdings" panose="05000000000000000000" pitchFamily="2" charset="2"/>
                <a:buNone/>
                <a:defRPr/>
              </a:pPr>
              <a:r>
                <a:rPr lang="zh-CN" altLang="en-US" sz="1600" dirty="0">
                  <a:effectLst>
                    <a:outerShdw blurRad="38100" dist="38100" dir="2700000" algn="tl">
                      <a:srgbClr val="C0C0C0"/>
                    </a:outerShdw>
                  </a:effectLst>
                  <a:latin typeface="宋体" panose="02010600030101010101" pitchFamily="2" charset="-122"/>
                </a:rPr>
                <a:t>address space</a:t>
              </a:r>
            </a:p>
          </p:txBody>
        </p:sp>
        <p:sp>
          <p:nvSpPr>
            <p:cNvPr id="461861" name="AutoShape 34"/>
            <p:cNvSpPr>
              <a:spLocks noChangeArrowheads="1"/>
            </p:cNvSpPr>
            <p:nvPr/>
          </p:nvSpPr>
          <p:spPr bwMode="auto">
            <a:xfrm>
              <a:off x="12451" y="6360"/>
              <a:ext cx="1487" cy="1487"/>
            </a:xfrm>
            <a:prstGeom prst="rightArrow">
              <a:avLst>
                <a:gd name="adj1" fmla="val 50000"/>
                <a:gd name="adj2" fmla="val 28319"/>
              </a:avLst>
            </a:prstGeom>
            <a:noFill/>
            <a:ln w="12700">
              <a:solidFill>
                <a:srgbClr val="000000"/>
              </a:solidFill>
              <a:miter lim="800000"/>
            </a:ln>
            <a:effectLst/>
          </p:spPr>
          <p:txBody>
            <a:bodyPr wrap="none" anchor="ctr"/>
            <a:lstStyle/>
            <a:p>
              <a:pPr algn="ctr" eaLnBrk="1" hangingPunct="1">
                <a:buFont typeface="Wingdings" panose="05000000000000000000" pitchFamily="2" charset="2"/>
                <a:buNone/>
                <a:defRPr/>
              </a:pPr>
              <a:r>
                <a:rPr lang="zh-CN" altLang="en-US" sz="1600">
                  <a:effectLst>
                    <a:outerShdw blurRad="38100" dist="38100" dir="2700000" algn="tl">
                      <a:srgbClr val="C0C0C0"/>
                    </a:outerShdw>
                  </a:effectLst>
                  <a:latin typeface="宋体" panose="02010600030101010101" pitchFamily="2" charset="-122"/>
                </a:rPr>
                <a:t>Load</a:t>
              </a:r>
            </a:p>
          </p:txBody>
        </p:sp>
      </p:grpSp>
      <p:sp>
        <p:nvSpPr>
          <p:cNvPr id="12324" name="Rectangle 40"/>
          <p:cNvSpPr>
            <a:spLocks noGrp="1" noChangeArrowheads="1"/>
          </p:cNvSpPr>
          <p:nvPr>
            <p:ph idx="1"/>
          </p:nvPr>
        </p:nvSpPr>
        <p:spPr>
          <a:xfrm>
            <a:off x="838200" y="1308735"/>
            <a:ext cx="10515600" cy="1586230"/>
          </a:xfrm>
        </p:spPr>
        <p:txBody>
          <a:bodyPr>
            <a:normAutofit/>
          </a:bodyPr>
          <a:lstStyle/>
          <a:p>
            <a:r>
              <a:rPr lang="zh-CN" altLang="en-US" sz="2000"/>
              <a:t>进程：</a:t>
            </a:r>
          </a:p>
          <a:p>
            <a:pPr lvl="1"/>
            <a:r>
              <a:rPr lang="zh-CN" altLang="en-US" sz="1800"/>
              <a:t>一个具有一定独立功能的程序在一个数据集合上的一次动态执行过程。</a:t>
            </a:r>
          </a:p>
          <a:p>
            <a:pPr lvl="1"/>
            <a:r>
              <a:rPr lang="zh-CN" altLang="en-US" sz="1800"/>
              <a:t>处理机、存储器和外设等资源的分配和回收的基本单位。</a:t>
            </a:r>
          </a:p>
        </p:txBody>
      </p:sp>
      <p:sp>
        <p:nvSpPr>
          <p:cNvPr id="12323" name="Rectangle 38"/>
          <p:cNvSpPr>
            <a:spLocks noGrp="1" noChangeArrowheads="1"/>
          </p:cNvSpPr>
          <p:nvPr>
            <p:ph type="title"/>
          </p:nvPr>
        </p:nvSpPr>
        <p:spPr/>
        <p:txBody>
          <a:bodyPr/>
          <a:lstStyle/>
          <a:p>
            <a:r>
              <a:rPr lang="zh-CN" altLang="en-US"/>
              <a:t>2.</a:t>
            </a:r>
            <a:r>
              <a:rPr lang="en-US" altLang="zh-CN"/>
              <a:t>1.2  </a:t>
            </a:r>
            <a:r>
              <a:rPr lang="zh-CN" altLang="en-US"/>
              <a:t>进程的定义与特征</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5" name="内容占位符 4"/>
          <p:cNvSpPr>
            <a:spLocks noGrp="1"/>
          </p:cNvSpPr>
          <p:nvPr>
            <p:ph idx="1"/>
          </p:nvPr>
        </p:nvSpPr>
        <p:spPr/>
        <p:txBody>
          <a:bodyPr>
            <a:normAutofit/>
          </a:bodyPr>
          <a:lstStyle/>
          <a:p>
            <a:r>
              <a:rPr lang="zh-CN" altLang="en-US" dirty="0"/>
              <a:t>前面的互斥算法都存在问题，它们是平等进程间的一种协商机制，需要一个</a:t>
            </a:r>
            <a:r>
              <a:rPr lang="zh-CN" altLang="en-US" b="1" dirty="0">
                <a:solidFill>
                  <a:srgbClr val="FF0000"/>
                </a:solidFill>
              </a:rPr>
              <a:t>地位高于进程的管理者来解决公有资源的使用问题</a:t>
            </a:r>
            <a:r>
              <a:rPr lang="zh-CN" altLang="en-US" dirty="0"/>
              <a:t>。</a:t>
            </a:r>
            <a:endParaRPr lang="en-US" altLang="zh-CN" dirty="0"/>
          </a:p>
          <a:p>
            <a:r>
              <a:rPr lang="en-US" altLang="zh-CN" dirty="0"/>
              <a:t>OS</a:t>
            </a:r>
            <a:r>
              <a:rPr lang="zh-CN" altLang="en-US" dirty="0"/>
              <a:t>可从进程管理者的角度来处理互斥的问题，信号量就是</a:t>
            </a:r>
            <a:r>
              <a:rPr lang="en-US" altLang="zh-CN" dirty="0"/>
              <a:t>OS</a:t>
            </a:r>
            <a:r>
              <a:rPr lang="zh-CN" altLang="en-US" dirty="0"/>
              <a:t>提供的管理公有资源的有效手段。</a:t>
            </a:r>
            <a:endParaRPr lang="en-US" altLang="zh-CN" dirty="0"/>
          </a:p>
          <a:p>
            <a:r>
              <a:rPr lang="zh-CN" altLang="en-US" dirty="0"/>
              <a:t>信号量（资源信号量）：</a:t>
            </a:r>
          </a:p>
          <a:p>
            <a:pPr lvl="1"/>
            <a:r>
              <a:rPr lang="zh-CN" altLang="en-US" dirty="0"/>
              <a:t>相关进程之间共享的一个变量，用以协调进程的运行速度的。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2" name="内容占位符 1"/>
          <p:cNvSpPr>
            <a:spLocks noGrp="1"/>
          </p:cNvSpPr>
          <p:nvPr>
            <p:ph idx="1"/>
          </p:nvPr>
        </p:nvSpPr>
        <p:spPr/>
        <p:txBody>
          <a:bodyPr>
            <a:normAutofit/>
          </a:bodyPr>
          <a:lstStyle/>
          <a:p>
            <a:pPr algn="just"/>
            <a:r>
              <a:rPr lang="zh-CN" altLang="en-US" dirty="0"/>
              <a:t>整数型信号量</a:t>
            </a:r>
            <a:endParaRPr lang="en-US" altLang="zh-CN" dirty="0"/>
          </a:p>
          <a:p>
            <a:pPr lvl="1" algn="just"/>
            <a:r>
              <a:rPr lang="en-US" altLang="zh-CN" dirty="0"/>
              <a:t>1965</a:t>
            </a:r>
            <a:r>
              <a:rPr lang="zh-CN" altLang="en-US" dirty="0"/>
              <a:t>年，由荷兰学者</a:t>
            </a:r>
            <a:r>
              <a:rPr lang="en-US" altLang="zh-CN" dirty="0"/>
              <a:t>Dijkstra</a:t>
            </a:r>
            <a:r>
              <a:rPr lang="zh-CN" altLang="en-US" dirty="0"/>
              <a:t>提出（所以</a:t>
            </a:r>
            <a:r>
              <a:rPr lang="en-US" altLang="zh-CN" dirty="0"/>
              <a:t>P</a:t>
            </a:r>
            <a:r>
              <a:rPr lang="zh-CN" altLang="en-US" dirty="0"/>
              <a:t>、</a:t>
            </a:r>
            <a:r>
              <a:rPr lang="en-US" altLang="zh-CN" dirty="0"/>
              <a:t>V</a:t>
            </a:r>
            <a:r>
              <a:rPr lang="zh-CN" altLang="en-US" dirty="0"/>
              <a:t>分别是荷兰语的</a:t>
            </a:r>
            <a:r>
              <a:rPr lang="en-US" altLang="zh-CN" dirty="0"/>
              <a:t>test(</a:t>
            </a:r>
            <a:r>
              <a:rPr lang="en-US" altLang="zh-CN" dirty="0" err="1"/>
              <a:t>proberen</a:t>
            </a:r>
            <a:r>
              <a:rPr lang="en-US" altLang="zh-CN" dirty="0"/>
              <a:t>) increment (</a:t>
            </a:r>
            <a:r>
              <a:rPr lang="en-US" altLang="zh-CN" dirty="0" err="1"/>
              <a:t>verhogen</a:t>
            </a:r>
            <a:r>
              <a:rPr lang="en-US" altLang="zh-CN" dirty="0"/>
              <a:t>) </a:t>
            </a:r>
            <a:r>
              <a:rPr lang="zh-CN" altLang="en-US" dirty="0"/>
              <a:t>），是一种卓有成效的进程同步机制。</a:t>
            </a:r>
          </a:p>
          <a:p>
            <a:pPr lvl="1" algn="just"/>
            <a:r>
              <a:rPr lang="zh-CN" altLang="en-US" dirty="0"/>
              <a:t>最初</a:t>
            </a:r>
            <a:r>
              <a:rPr lang="en-US" altLang="zh-CN" dirty="0"/>
              <a:t>Dijkstra</a:t>
            </a:r>
            <a:r>
              <a:rPr lang="zh-CN" altLang="en-US" dirty="0"/>
              <a:t>把信号量定义为整型量</a:t>
            </a:r>
            <a:r>
              <a:rPr lang="en-US" altLang="zh-CN" dirty="0"/>
              <a:t>s</a:t>
            </a:r>
            <a:r>
              <a:rPr lang="zh-CN" altLang="en-US" dirty="0"/>
              <a:t>和两个原子操作（除初始化操作）：</a:t>
            </a:r>
            <a:r>
              <a:rPr lang="en-US" altLang="zh-CN" dirty="0"/>
              <a:t>P</a:t>
            </a:r>
            <a:r>
              <a:rPr lang="zh-CN" altLang="en-US" dirty="0"/>
              <a:t>和</a:t>
            </a:r>
            <a:r>
              <a:rPr lang="en-US" altLang="zh-CN" dirty="0"/>
              <a:t>V, </a:t>
            </a:r>
            <a:r>
              <a:rPr lang="zh-CN" altLang="en-US" dirty="0"/>
              <a:t>现又称为：</a:t>
            </a:r>
            <a:r>
              <a:rPr lang="en-US" altLang="zh-CN" dirty="0"/>
              <a:t>wait</a:t>
            </a:r>
            <a:r>
              <a:rPr lang="zh-CN" altLang="en-US" dirty="0"/>
              <a:t>和</a:t>
            </a:r>
            <a:r>
              <a:rPr lang="en-US" altLang="zh-CN" dirty="0"/>
              <a:t>signal。</a:t>
            </a:r>
          </a:p>
          <a:p>
            <a:pPr algn="just"/>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2.3.4</a:t>
            </a:r>
            <a:r>
              <a:rPr lang="zh-CN" altLang="en-US"/>
              <a:t>、信号量</a:t>
            </a:r>
            <a:r>
              <a:rPr lang="en-US" altLang="zh-CN"/>
              <a:t>(semaphore)</a:t>
            </a:r>
            <a:endParaRPr lang="zh-CN" altLang="en-US" dirty="0"/>
          </a:p>
        </p:txBody>
      </p:sp>
      <p:sp>
        <p:nvSpPr>
          <p:cNvPr id="2" name="内容占位符 1"/>
          <p:cNvSpPr>
            <a:spLocks noGrp="1"/>
          </p:cNvSpPr>
          <p:nvPr>
            <p:ph idx="1"/>
          </p:nvPr>
        </p:nvSpPr>
        <p:spPr/>
        <p:txBody>
          <a:bodyPr/>
          <a:lstStyle/>
          <a:p>
            <a:r>
              <a:rPr lang="zh-CN" altLang="en-US" dirty="0"/>
              <a:t>信号量的使用： </a:t>
            </a:r>
          </a:p>
          <a:p>
            <a:pPr lvl="1"/>
            <a:r>
              <a:rPr lang="zh-CN" altLang="en-US" dirty="0"/>
              <a:t>  必须置一次且只能置一次初值</a:t>
            </a:r>
          </a:p>
          <a:p>
            <a:pPr lvl="1"/>
            <a:r>
              <a:rPr lang="zh-CN" altLang="en-US" dirty="0"/>
              <a:t>  初值不能为负数 </a:t>
            </a:r>
          </a:p>
          <a:p>
            <a:pPr lvl="1"/>
            <a:r>
              <a:rPr lang="zh-CN" altLang="en-US" dirty="0"/>
              <a:t>  只能执行</a:t>
            </a:r>
            <a:r>
              <a:rPr lang="en-US" altLang="zh-CN" dirty="0"/>
              <a:t>P</a:t>
            </a:r>
            <a:r>
              <a:rPr lang="zh-CN" altLang="en-US" dirty="0"/>
              <a:t>、</a:t>
            </a:r>
            <a:r>
              <a:rPr lang="en-US" altLang="zh-CN" dirty="0"/>
              <a:t>V</a:t>
            </a:r>
            <a:r>
              <a:rPr lang="zh-CN" altLang="en-US" dirty="0"/>
              <a:t>操作</a:t>
            </a:r>
            <a:endParaRPr lang="en-US" altLang="zh-CN" dirty="0"/>
          </a:p>
          <a:p>
            <a:r>
              <a:rPr lang="en-US" altLang="zh-CN" dirty="0"/>
              <a:t>P.V</a:t>
            </a:r>
            <a:r>
              <a:rPr lang="zh-CN" altLang="en-US" dirty="0"/>
              <a:t>操作（原语操作）</a:t>
            </a:r>
            <a:endParaRPr lang="en-US" altLang="zh-CN" dirty="0"/>
          </a:p>
          <a:p>
            <a:pPr lvl="1"/>
            <a:r>
              <a:rPr lang="en-US" altLang="zh-CN" dirty="0"/>
              <a:t>P</a:t>
            </a:r>
            <a:r>
              <a:rPr lang="zh-CN" altLang="en-US" dirty="0"/>
              <a:t>操作  </a:t>
            </a:r>
            <a:r>
              <a:rPr lang="en-US" altLang="zh-CN" dirty="0"/>
              <a:t>wait(s)</a:t>
            </a:r>
            <a:r>
              <a:rPr lang="zh-CN" altLang="en-US" dirty="0"/>
              <a:t>：执行一次</a:t>
            </a:r>
            <a:r>
              <a:rPr lang="en-US" altLang="zh-CN" dirty="0"/>
              <a:t>P</a:t>
            </a:r>
            <a:r>
              <a:rPr lang="zh-CN" altLang="en-US" dirty="0"/>
              <a:t>操作意味着向系统申请一个单位的资源。</a:t>
            </a:r>
          </a:p>
          <a:p>
            <a:pPr lvl="1"/>
            <a:endParaRPr lang="en-US" altLang="zh-CN" dirty="0"/>
          </a:p>
          <a:p>
            <a:endParaRPr lang="zh-CN" altLang="en-US" dirty="0"/>
          </a:p>
        </p:txBody>
      </p:sp>
      <p:sp>
        <p:nvSpPr>
          <p:cNvPr id="4" name="矩形 3">
            <a:extLst>
              <a:ext uri="{FF2B5EF4-FFF2-40B4-BE49-F238E27FC236}">
                <a16:creationId xmlns:a16="http://schemas.microsoft.com/office/drawing/2014/main" id="{A89B6935-497F-4E92-BAAE-76B0317406D3}"/>
              </a:ext>
            </a:extLst>
          </p:cNvPr>
          <p:cNvSpPr/>
          <p:nvPr/>
        </p:nvSpPr>
        <p:spPr>
          <a:xfrm>
            <a:off x="6659419" y="2308769"/>
            <a:ext cx="4276436" cy="1284069"/>
          </a:xfrm>
          <a:prstGeom prst="rect">
            <a:avLst/>
          </a:prstGeom>
        </p:spPr>
        <p:txBody>
          <a:bodyPr wrap="square">
            <a:spAutoFit/>
          </a:bodyPr>
          <a:lstStyle/>
          <a:p>
            <a:pPr marL="609600" indent="-609600">
              <a:lnSpc>
                <a:spcPct val="80000"/>
              </a:lnSpc>
              <a:buClr>
                <a:srgbClr val="FF3300"/>
              </a:buClr>
              <a:buFont typeface="Wingdings" panose="05000000000000000000" pitchFamily="2" charset="2"/>
              <a:buChar char="l"/>
            </a:pPr>
            <a:r>
              <a:rPr lang="en-US" altLang="zh-CN" sz="3200" dirty="0"/>
              <a:t>Wait</a:t>
            </a:r>
            <a:r>
              <a:rPr lang="zh-CN" altLang="en-US" sz="3200" dirty="0"/>
              <a:t>（</a:t>
            </a:r>
            <a:r>
              <a:rPr lang="en-US" altLang="zh-CN" sz="3200" dirty="0"/>
              <a:t>S</a:t>
            </a:r>
            <a:r>
              <a:rPr lang="zh-CN" altLang="en-US" sz="3200" dirty="0"/>
              <a:t>）</a:t>
            </a:r>
            <a:r>
              <a:rPr lang="en-US" altLang="zh-CN" sz="3200" dirty="0"/>
              <a:t>:</a:t>
            </a:r>
          </a:p>
          <a:p>
            <a:pPr marL="609600" indent="-609600">
              <a:lnSpc>
                <a:spcPct val="80000"/>
              </a:lnSpc>
            </a:pPr>
            <a:r>
              <a:rPr lang="en-US" altLang="zh-CN" sz="3200" dirty="0"/>
              <a:t>      while S&lt;=0 do  no-op;</a:t>
            </a:r>
          </a:p>
          <a:p>
            <a:pPr marL="609600" indent="-609600">
              <a:lnSpc>
                <a:spcPct val="80000"/>
              </a:lnSpc>
            </a:pPr>
            <a:r>
              <a:rPr lang="en-US" altLang="zh-CN" sz="3200" dirty="0"/>
              <a:t>      S:=S-1;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2" name="内容占位符 1"/>
          <p:cNvSpPr>
            <a:spLocks noGrp="1"/>
          </p:cNvSpPr>
          <p:nvPr>
            <p:ph idx="1"/>
          </p:nvPr>
        </p:nvSpPr>
        <p:spPr>
          <a:xfrm>
            <a:off x="838200" y="1671782"/>
            <a:ext cx="10033000" cy="4152967"/>
          </a:xfrm>
        </p:spPr>
        <p:txBody>
          <a:bodyPr>
            <a:normAutofit/>
          </a:bodyPr>
          <a:lstStyle/>
          <a:p>
            <a:r>
              <a:rPr lang="en-US" altLang="zh-CN" dirty="0"/>
              <a:t>V</a:t>
            </a:r>
            <a:r>
              <a:rPr lang="zh-CN" altLang="en-US" dirty="0"/>
              <a:t>操作</a:t>
            </a:r>
            <a:r>
              <a:rPr lang="en-US" altLang="zh-CN" dirty="0"/>
              <a:t>signal(s)</a:t>
            </a:r>
          </a:p>
          <a:p>
            <a:pPr lvl="1"/>
            <a:r>
              <a:rPr lang="zh-CN" altLang="en-US" dirty="0"/>
              <a:t>执行一次</a:t>
            </a:r>
            <a:r>
              <a:rPr lang="en-US" altLang="zh-CN" dirty="0"/>
              <a:t>V</a:t>
            </a:r>
            <a:r>
              <a:rPr lang="zh-CN" altLang="en-US" dirty="0"/>
              <a:t>操作意味着向系统释放一个单位的资源。</a:t>
            </a:r>
            <a:endParaRPr lang="en-US" altLang="zh-CN" dirty="0"/>
          </a:p>
          <a:p>
            <a:endParaRPr lang="en-US" altLang="zh-CN" dirty="0"/>
          </a:p>
          <a:p>
            <a:r>
              <a:rPr lang="en-US" altLang="zh-CN" dirty="0"/>
              <a:t>wait</a:t>
            </a:r>
            <a:r>
              <a:rPr lang="zh-CN" altLang="en-US" dirty="0"/>
              <a:t>（</a:t>
            </a:r>
            <a:r>
              <a:rPr lang="en-US" altLang="zh-CN" dirty="0"/>
              <a:t>s</a:t>
            </a:r>
            <a:r>
              <a:rPr lang="zh-CN" altLang="en-US" dirty="0"/>
              <a:t>）和</a:t>
            </a:r>
            <a:r>
              <a:rPr lang="en-US" altLang="zh-CN" dirty="0"/>
              <a:t>signal</a:t>
            </a:r>
            <a:r>
              <a:rPr lang="zh-CN" altLang="en-US" dirty="0"/>
              <a:t>（</a:t>
            </a:r>
            <a:r>
              <a:rPr lang="en-US" altLang="zh-CN" dirty="0"/>
              <a:t>S</a:t>
            </a:r>
            <a:r>
              <a:rPr lang="zh-CN" altLang="en-US" dirty="0"/>
              <a:t>）是原子操作</a:t>
            </a:r>
          </a:p>
          <a:p>
            <a:r>
              <a:rPr lang="zh-CN" altLang="en-US" dirty="0"/>
              <a:t>只要信号量</a:t>
            </a:r>
            <a:r>
              <a:rPr lang="en-US" altLang="zh-CN" dirty="0"/>
              <a:t>S≤0</a:t>
            </a:r>
            <a:r>
              <a:rPr lang="zh-CN" altLang="en-US" dirty="0"/>
              <a:t>就不断测试，</a:t>
            </a:r>
            <a:r>
              <a:rPr lang="zh-CN" altLang="en-US" b="1" dirty="0">
                <a:solidFill>
                  <a:srgbClr val="FF0000"/>
                </a:solidFill>
              </a:rPr>
              <a:t>不满足让权等待</a:t>
            </a:r>
          </a:p>
          <a:p>
            <a:endParaRPr lang="zh-CN" altLang="en-US" dirty="0"/>
          </a:p>
        </p:txBody>
      </p:sp>
      <p:sp>
        <p:nvSpPr>
          <p:cNvPr id="4" name="矩形 3">
            <a:extLst>
              <a:ext uri="{FF2B5EF4-FFF2-40B4-BE49-F238E27FC236}">
                <a16:creationId xmlns:a16="http://schemas.microsoft.com/office/drawing/2014/main" id="{EFD0E82E-8F8A-4D88-9FA3-4B7E218FF2BB}"/>
              </a:ext>
            </a:extLst>
          </p:cNvPr>
          <p:cNvSpPr/>
          <p:nvPr/>
        </p:nvSpPr>
        <p:spPr>
          <a:xfrm>
            <a:off x="2955636" y="3050417"/>
            <a:ext cx="6096000" cy="954107"/>
          </a:xfrm>
          <a:prstGeom prst="rect">
            <a:avLst/>
          </a:prstGeom>
        </p:spPr>
        <p:txBody>
          <a:bodyPr>
            <a:spAutoFit/>
          </a:bodyPr>
          <a:lstStyle/>
          <a:p>
            <a:r>
              <a:rPr lang="en-US" altLang="zh-CN" sz="2800" dirty="0"/>
              <a:t>Signal</a:t>
            </a:r>
            <a:r>
              <a:rPr lang="zh-CN" altLang="en-US" sz="2800" dirty="0"/>
              <a:t>（</a:t>
            </a:r>
            <a:r>
              <a:rPr lang="en-US" altLang="zh-CN" sz="2800" dirty="0"/>
              <a:t>S</a:t>
            </a:r>
            <a:r>
              <a:rPr lang="zh-CN" altLang="en-US" sz="2800" dirty="0"/>
              <a:t>）</a:t>
            </a:r>
            <a:r>
              <a:rPr lang="en-US" altLang="zh-CN" sz="2800" dirty="0"/>
              <a:t>:</a:t>
            </a:r>
          </a:p>
          <a:p>
            <a:r>
              <a:rPr lang="en-US" altLang="zh-CN" sz="2800" dirty="0"/>
              <a:t>      S:=S+1;</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95234" name="Rectangle 2"/>
          <p:cNvSpPr>
            <a:spLocks noGrp="1" noChangeArrowheads="1"/>
          </p:cNvSpPr>
          <p:nvPr>
            <p:ph idx="1"/>
          </p:nvPr>
        </p:nvSpPr>
        <p:spPr>
          <a:xfrm>
            <a:off x="838200" y="1671782"/>
            <a:ext cx="10515600" cy="4505181"/>
          </a:xfrm>
        </p:spPr>
        <p:txBody>
          <a:bodyPr/>
          <a:lstStyle/>
          <a:p>
            <a:pPr eaLnBrk="1" hangingPunct="1"/>
            <a:r>
              <a:rPr lang="zh-CN" altLang="en-US" dirty="0">
                <a:cs typeface="Times New Roman" panose="02020603050405020304" charset="0"/>
              </a:rPr>
              <a:t>记录型信号量机制</a:t>
            </a:r>
          </a:p>
          <a:p>
            <a:pPr eaLnBrk="1" hangingPunct="1">
              <a:buFontTx/>
              <a:buNone/>
            </a:pPr>
            <a:r>
              <a:rPr lang="en-US" altLang="zh-CN" sz="2400" dirty="0">
                <a:cs typeface="Times New Roman" panose="02020603050405020304" charset="0"/>
              </a:rPr>
              <a:t>   </a:t>
            </a:r>
            <a:r>
              <a:rPr lang="en-US" altLang="zh-CN" sz="2400" dirty="0">
                <a:latin typeface="Times New Roman" panose="02020603050405020304" charset="0"/>
                <a:cs typeface="Times New Roman" panose="02020603050405020304" charset="0"/>
              </a:rPr>
              <a:t>typedef struct {</a:t>
            </a:r>
          </a:p>
          <a:p>
            <a:pPr eaLnBrk="1" hangingPunct="1">
              <a:buFontTx/>
              <a:buNone/>
            </a:pPr>
            <a:r>
              <a:rPr lang="en-US" altLang="zh-CN" sz="2400" dirty="0">
                <a:latin typeface="Times New Roman" panose="02020603050405020304" charset="0"/>
                <a:cs typeface="Times New Roman" panose="02020603050405020304" charset="0"/>
              </a:rPr>
              <a:t>           int count;</a:t>
            </a:r>
            <a:br>
              <a:rPr lang="en-US" altLang="zh-CN" sz="2400" dirty="0">
                <a:latin typeface="Times New Roman" panose="02020603050405020304" charset="0"/>
                <a:cs typeface="Times New Roman" panose="02020603050405020304" charset="0"/>
              </a:rPr>
            </a:br>
            <a:r>
              <a:rPr lang="en-US" altLang="zh-CN" sz="2400" dirty="0">
                <a:latin typeface="Times New Roman" panose="02020603050405020304" charset="0"/>
                <a:cs typeface="Times New Roman" panose="02020603050405020304" charset="0"/>
              </a:rPr>
              <a:t>	     struct  process *queue;</a:t>
            </a:r>
            <a:br>
              <a:rPr lang="en-US" altLang="zh-CN" sz="2400" dirty="0">
                <a:latin typeface="Times New Roman" panose="02020603050405020304" charset="0"/>
                <a:cs typeface="Times New Roman" panose="02020603050405020304" charset="0"/>
              </a:rPr>
            </a:br>
            <a:r>
              <a:rPr lang="en-US" altLang="zh-CN" sz="2400" dirty="0">
                <a:latin typeface="Times New Roman" panose="02020603050405020304" charset="0"/>
                <a:cs typeface="Times New Roman" panose="02020603050405020304" charset="0"/>
              </a:rPr>
              <a:t>  } semaphore;</a:t>
            </a:r>
          </a:p>
        </p:txBody>
      </p:sp>
      <p:sp>
        <p:nvSpPr>
          <p:cNvPr id="270339" name="Rectangle 3"/>
          <p:cNvSpPr>
            <a:spLocks noChangeArrowheads="1"/>
          </p:cNvSpPr>
          <p:nvPr/>
        </p:nvSpPr>
        <p:spPr bwMode="auto">
          <a:xfrm>
            <a:off x="3367955" y="4724401"/>
            <a:ext cx="1727200" cy="576262"/>
          </a:xfrm>
          <a:prstGeom prst="rect">
            <a:avLst/>
          </a:prstGeom>
          <a:solidFill>
            <a:srgbClr val="CC99FF"/>
          </a:solidFill>
          <a:ln w="57150" algn="ctr">
            <a:solidFill>
              <a:schemeClr val="tx1"/>
            </a:solidFill>
            <a:miter lim="800000"/>
          </a:ln>
        </p:spPr>
        <p:txBody>
          <a:bodyPr wrap="none" anchor="ct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dirty="0">
                <a:latin typeface="Verdana" panose="020B0604030504040204" pitchFamily="34" charset="0"/>
              </a:rPr>
              <a:t>count</a:t>
            </a:r>
          </a:p>
        </p:txBody>
      </p:sp>
      <p:graphicFrame>
        <p:nvGraphicFramePr>
          <p:cNvPr id="270340" name="Group 4"/>
          <p:cNvGraphicFramePr>
            <a:graphicFrameLocks noGrp="1"/>
          </p:cNvGraphicFramePr>
          <p:nvPr/>
        </p:nvGraphicFramePr>
        <p:xfrm>
          <a:off x="4520480" y="5588001"/>
          <a:ext cx="863600" cy="588962"/>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588962">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0348" name="Group 12"/>
          <p:cNvGraphicFramePr>
            <a:graphicFrameLocks noGrp="1"/>
          </p:cNvGraphicFramePr>
          <p:nvPr/>
        </p:nvGraphicFramePr>
        <p:xfrm>
          <a:off x="5815880" y="5588002"/>
          <a:ext cx="863600" cy="51752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0356" name="Group 20"/>
          <p:cNvGraphicFramePr>
            <a:graphicFrameLocks noGrp="1"/>
          </p:cNvGraphicFramePr>
          <p:nvPr/>
        </p:nvGraphicFramePr>
        <p:xfrm>
          <a:off x="7039842" y="5588002"/>
          <a:ext cx="863600" cy="51752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0364" name="Group 28"/>
          <p:cNvGraphicFramePr>
            <a:graphicFrameLocks noGrp="1"/>
          </p:cNvGraphicFramePr>
          <p:nvPr/>
        </p:nvGraphicFramePr>
        <p:xfrm>
          <a:off x="8120930" y="5588002"/>
          <a:ext cx="863600" cy="51752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0372" name="Group 36"/>
          <p:cNvGraphicFramePr>
            <a:graphicFrameLocks noGrp="1"/>
          </p:cNvGraphicFramePr>
          <p:nvPr/>
        </p:nvGraphicFramePr>
        <p:xfrm>
          <a:off x="9344892" y="5588002"/>
          <a:ext cx="863600" cy="51752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0380" name="AutoShape 44"/>
          <p:cNvSpPr>
            <a:spLocks noChangeArrowheads="1"/>
          </p:cNvSpPr>
          <p:nvPr/>
        </p:nvSpPr>
        <p:spPr bwMode="auto">
          <a:xfrm>
            <a:off x="5239617" y="5803901"/>
            <a:ext cx="503238" cy="88900"/>
          </a:xfrm>
          <a:prstGeom prst="rightArrow">
            <a:avLst>
              <a:gd name="adj1" fmla="val 50000"/>
              <a:gd name="adj2" fmla="val 141518"/>
            </a:avLst>
          </a:prstGeom>
          <a:solidFill>
            <a:schemeClr val="accent1"/>
          </a:solidFill>
          <a:ln w="57150" algn="ctr">
            <a:solidFill>
              <a:schemeClr val="accent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0381" name="AutoShape 45"/>
          <p:cNvSpPr>
            <a:spLocks noChangeArrowheads="1"/>
          </p:cNvSpPr>
          <p:nvPr/>
        </p:nvSpPr>
        <p:spPr bwMode="auto">
          <a:xfrm>
            <a:off x="8840067" y="5803901"/>
            <a:ext cx="503238" cy="88900"/>
          </a:xfrm>
          <a:prstGeom prst="rightArrow">
            <a:avLst>
              <a:gd name="adj1" fmla="val 50000"/>
              <a:gd name="adj2" fmla="val 141518"/>
            </a:avLst>
          </a:prstGeom>
          <a:solidFill>
            <a:schemeClr val="accent1"/>
          </a:solidFill>
          <a:ln w="57150" algn="ctr">
            <a:solidFill>
              <a:schemeClr val="accent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0382" name="AutoShape 46"/>
          <p:cNvSpPr>
            <a:spLocks noChangeArrowheads="1"/>
          </p:cNvSpPr>
          <p:nvPr/>
        </p:nvSpPr>
        <p:spPr bwMode="auto">
          <a:xfrm>
            <a:off x="6463581" y="5803901"/>
            <a:ext cx="503237" cy="88900"/>
          </a:xfrm>
          <a:prstGeom prst="rightArrow">
            <a:avLst>
              <a:gd name="adj1" fmla="val 50000"/>
              <a:gd name="adj2" fmla="val 141518"/>
            </a:avLst>
          </a:prstGeom>
          <a:solidFill>
            <a:schemeClr val="accent1"/>
          </a:solidFill>
          <a:ln w="57150" algn="ctr">
            <a:solidFill>
              <a:schemeClr val="accent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0383" name="AutoShape 47"/>
          <p:cNvSpPr>
            <a:spLocks noChangeArrowheads="1"/>
          </p:cNvSpPr>
          <p:nvPr/>
        </p:nvSpPr>
        <p:spPr bwMode="auto">
          <a:xfrm>
            <a:off x="7760567" y="5803901"/>
            <a:ext cx="503238" cy="88900"/>
          </a:xfrm>
          <a:prstGeom prst="rightArrow">
            <a:avLst>
              <a:gd name="adj1" fmla="val 50000"/>
              <a:gd name="adj2" fmla="val 141518"/>
            </a:avLst>
          </a:prstGeom>
          <a:solidFill>
            <a:schemeClr val="accent1"/>
          </a:solidFill>
          <a:ln w="57150" algn="ctr">
            <a:solidFill>
              <a:schemeClr val="accent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0384" name="Text Box 48"/>
          <p:cNvSpPr txBox="1">
            <a:spLocks noChangeArrowheads="1"/>
          </p:cNvSpPr>
          <p:nvPr/>
        </p:nvSpPr>
        <p:spPr bwMode="auto">
          <a:xfrm>
            <a:off x="3071092" y="5635627"/>
            <a:ext cx="106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2000">
                <a:latin typeface="Verdana" panose="020B0604030504040204" pitchFamily="34" charset="0"/>
              </a:rPr>
              <a:t>queue</a:t>
            </a:r>
          </a:p>
        </p:txBody>
      </p:sp>
      <p:sp>
        <p:nvSpPr>
          <p:cNvPr id="270385" name="Text Box 49"/>
          <p:cNvSpPr txBox="1">
            <a:spLocks noChangeArrowheads="1"/>
          </p:cNvSpPr>
          <p:nvPr/>
        </p:nvSpPr>
        <p:spPr bwMode="auto">
          <a:xfrm>
            <a:off x="2324968" y="5011738"/>
            <a:ext cx="6842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en-US" altLang="zh-CN" sz="3600">
                <a:solidFill>
                  <a:schemeClr val="tx2"/>
                </a:solidFill>
                <a:latin typeface="Verdana" panose="020B0604030504040204" pitchFamily="34" charset="0"/>
              </a:rPr>
              <a:t>S</a:t>
            </a:r>
          </a:p>
        </p:txBody>
      </p:sp>
      <p:sp>
        <p:nvSpPr>
          <p:cNvPr id="270386" name="AutoShape 50"/>
          <p:cNvSpPr/>
          <p:nvPr/>
        </p:nvSpPr>
        <p:spPr bwMode="auto">
          <a:xfrm>
            <a:off x="3009180" y="4867276"/>
            <a:ext cx="152400" cy="914400"/>
          </a:xfrm>
          <a:prstGeom prst="leftBrace">
            <a:avLst>
              <a:gd name="adj1" fmla="val 50000"/>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0387" name="AutoShape 51"/>
          <p:cNvSpPr>
            <a:spLocks noChangeArrowheads="1"/>
          </p:cNvSpPr>
          <p:nvPr/>
        </p:nvSpPr>
        <p:spPr bwMode="auto">
          <a:xfrm>
            <a:off x="4088681" y="5803901"/>
            <a:ext cx="503237" cy="88900"/>
          </a:xfrm>
          <a:prstGeom prst="rightArrow">
            <a:avLst>
              <a:gd name="adj1" fmla="val 50000"/>
              <a:gd name="adj2" fmla="val 141518"/>
            </a:avLst>
          </a:prstGeom>
          <a:solidFill>
            <a:schemeClr val="accent1"/>
          </a:solidFill>
          <a:ln w="57150" algn="ctr">
            <a:solidFill>
              <a:schemeClr val="accent1"/>
            </a:solidFill>
            <a:miter lim="800000"/>
          </a:ln>
        </p:spPr>
        <p:txBody>
          <a:bodyPr wrap="none" anchor="ct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 name="矩形 3"/>
          <p:cNvSpPr/>
          <p:nvPr/>
        </p:nvSpPr>
        <p:spPr>
          <a:xfrm>
            <a:off x="5257800" y="2054370"/>
            <a:ext cx="6096000" cy="2440283"/>
          </a:xfrm>
          <a:prstGeom prst="rect">
            <a:avLst/>
          </a:prstGeom>
        </p:spPr>
        <p:txBody>
          <a:bodyPr>
            <a:spAutoFit/>
          </a:bodyPr>
          <a:lstStyle/>
          <a:p>
            <a:pPr>
              <a:lnSpc>
                <a:spcPct val="150000"/>
              </a:lnSpc>
            </a:pPr>
            <a:r>
              <a:rPr lang="zh-CN" altLang="en-US" sz="2400" b="1" dirty="0">
                <a:cs typeface="Times New Roman" panose="02020603050405020304" charset="0"/>
              </a:rPr>
              <a:t>每个信号量</a:t>
            </a:r>
            <a:r>
              <a:rPr lang="en-US" altLang="zh-CN" sz="2400" b="1" dirty="0">
                <a:cs typeface="Times New Roman" panose="02020603050405020304" charset="0"/>
              </a:rPr>
              <a:t>s</a:t>
            </a:r>
          </a:p>
          <a:p>
            <a:pPr lvl="1">
              <a:lnSpc>
                <a:spcPct val="150000"/>
              </a:lnSpc>
            </a:pPr>
            <a:r>
              <a:rPr lang="zh-CN" altLang="en-US" sz="2000" b="1" dirty="0">
                <a:cs typeface="Times New Roman" panose="02020603050405020304" charset="0"/>
              </a:rPr>
              <a:t>一个整数值</a:t>
            </a:r>
            <a:r>
              <a:rPr lang="en-US" altLang="zh-CN" sz="2000" b="1" dirty="0" err="1">
                <a:cs typeface="Times New Roman" panose="02020603050405020304" charset="0"/>
              </a:rPr>
              <a:t>s.count</a:t>
            </a:r>
            <a:r>
              <a:rPr lang="zh-CN" altLang="en-US" sz="2000" b="1" dirty="0">
                <a:cs typeface="Times New Roman" panose="02020603050405020304" charset="0"/>
              </a:rPr>
              <a:t>：其初值表示某类资源的数目（又称为“资源信号量”</a:t>
            </a:r>
            <a:r>
              <a:rPr lang="en-US" altLang="zh-CN" sz="2000" b="1" dirty="0">
                <a:cs typeface="Times New Roman" panose="02020603050405020304" charset="0"/>
              </a:rPr>
              <a:t>)</a:t>
            </a:r>
            <a:endParaRPr lang="zh-CN" altLang="en-US" sz="2000" b="1" dirty="0">
              <a:cs typeface="Times New Roman" panose="02020603050405020304" charset="0"/>
            </a:endParaRPr>
          </a:p>
          <a:p>
            <a:pPr lvl="1">
              <a:lnSpc>
                <a:spcPct val="150000"/>
              </a:lnSpc>
            </a:pPr>
            <a:r>
              <a:rPr lang="zh-CN" altLang="en-US" sz="2000" b="1" dirty="0">
                <a:cs typeface="Times New Roman" panose="02020603050405020304" charset="0"/>
              </a:rPr>
              <a:t>一个进程等待队列</a:t>
            </a:r>
            <a:r>
              <a:rPr lang="en-US" altLang="zh-CN" sz="2000" b="1" dirty="0" err="1">
                <a:cs typeface="Times New Roman" panose="02020603050405020304" charset="0"/>
              </a:rPr>
              <a:t>s.queue</a:t>
            </a:r>
            <a:r>
              <a:rPr lang="en-US" altLang="zh-CN" sz="2000" b="1" dirty="0">
                <a:cs typeface="Times New Roman" panose="02020603050405020304" charset="0"/>
              </a:rPr>
              <a:t>，</a:t>
            </a:r>
            <a:r>
              <a:rPr lang="zh-CN" altLang="en-US" sz="2000" b="1" dirty="0">
                <a:cs typeface="Times New Roman" panose="02020603050405020304" charset="0"/>
              </a:rPr>
              <a:t>是阻塞在该信号量的各个进程的</a:t>
            </a:r>
            <a:r>
              <a:rPr lang="en-US" altLang="zh-CN" sz="2000" b="1" dirty="0">
                <a:cs typeface="Times New Roman" panose="02020603050405020304" charset="0"/>
              </a:rPr>
              <a:t>PCB</a:t>
            </a:r>
            <a:r>
              <a:rPr lang="zh-CN" altLang="en-US" sz="2000" b="1" dirty="0">
                <a:cs typeface="Times New Roman" panose="02020603050405020304" charset="0"/>
              </a:rPr>
              <a:t>链成的队列。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340"/>
                                        </p:tgtEl>
                                        <p:attrNameLst>
                                          <p:attrName>style.visibility</p:attrName>
                                        </p:attrNameLst>
                                      </p:cBhvr>
                                      <p:to>
                                        <p:strVal val="visible"/>
                                      </p:to>
                                    </p:set>
                                    <p:anim calcmode="lin" valueType="num">
                                      <p:cBhvr additive="base">
                                        <p:cTn id="7" dur="500" fill="hold"/>
                                        <p:tgtEl>
                                          <p:spTgt spid="270340"/>
                                        </p:tgtEl>
                                        <p:attrNameLst>
                                          <p:attrName>ppt_x</p:attrName>
                                        </p:attrNameLst>
                                      </p:cBhvr>
                                      <p:tavLst>
                                        <p:tav tm="0">
                                          <p:val>
                                            <p:strVal val="#ppt_x"/>
                                          </p:val>
                                        </p:tav>
                                        <p:tav tm="100000">
                                          <p:val>
                                            <p:strVal val="#ppt_x"/>
                                          </p:val>
                                        </p:tav>
                                      </p:tavLst>
                                    </p:anim>
                                    <p:anim calcmode="lin" valueType="num">
                                      <p:cBhvr additive="base">
                                        <p:cTn id="8" dur="500" fill="hold"/>
                                        <p:tgtEl>
                                          <p:spTgt spid="2703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0380"/>
                                        </p:tgtEl>
                                        <p:attrNameLst>
                                          <p:attrName>style.visibility</p:attrName>
                                        </p:attrNameLst>
                                      </p:cBhvr>
                                      <p:to>
                                        <p:strVal val="visible"/>
                                      </p:to>
                                    </p:set>
                                    <p:anim calcmode="lin" valueType="num">
                                      <p:cBhvr additive="base">
                                        <p:cTn id="11" dur="500" fill="hold"/>
                                        <p:tgtEl>
                                          <p:spTgt spid="270380"/>
                                        </p:tgtEl>
                                        <p:attrNameLst>
                                          <p:attrName>ppt_x</p:attrName>
                                        </p:attrNameLst>
                                      </p:cBhvr>
                                      <p:tavLst>
                                        <p:tav tm="0">
                                          <p:val>
                                            <p:strVal val="#ppt_x"/>
                                          </p:val>
                                        </p:tav>
                                        <p:tav tm="100000">
                                          <p:val>
                                            <p:strVal val="#ppt_x"/>
                                          </p:val>
                                        </p:tav>
                                      </p:tavLst>
                                    </p:anim>
                                    <p:anim calcmode="lin" valueType="num">
                                      <p:cBhvr additive="base">
                                        <p:cTn id="12" dur="500" fill="hold"/>
                                        <p:tgtEl>
                                          <p:spTgt spid="2703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0348"/>
                                        </p:tgtEl>
                                        <p:attrNameLst>
                                          <p:attrName>style.visibility</p:attrName>
                                        </p:attrNameLst>
                                      </p:cBhvr>
                                      <p:to>
                                        <p:strVal val="visible"/>
                                      </p:to>
                                    </p:set>
                                    <p:anim calcmode="lin" valueType="num">
                                      <p:cBhvr additive="base">
                                        <p:cTn id="15" dur="500" fill="hold"/>
                                        <p:tgtEl>
                                          <p:spTgt spid="270348"/>
                                        </p:tgtEl>
                                        <p:attrNameLst>
                                          <p:attrName>ppt_x</p:attrName>
                                        </p:attrNameLst>
                                      </p:cBhvr>
                                      <p:tavLst>
                                        <p:tav tm="0">
                                          <p:val>
                                            <p:strVal val="#ppt_x"/>
                                          </p:val>
                                        </p:tav>
                                        <p:tav tm="100000">
                                          <p:val>
                                            <p:strVal val="#ppt_x"/>
                                          </p:val>
                                        </p:tav>
                                      </p:tavLst>
                                    </p:anim>
                                    <p:anim calcmode="lin" valueType="num">
                                      <p:cBhvr additive="base">
                                        <p:cTn id="16" dur="500" fill="hold"/>
                                        <p:tgtEl>
                                          <p:spTgt spid="2703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0382"/>
                                        </p:tgtEl>
                                        <p:attrNameLst>
                                          <p:attrName>style.visibility</p:attrName>
                                        </p:attrNameLst>
                                      </p:cBhvr>
                                      <p:to>
                                        <p:strVal val="visible"/>
                                      </p:to>
                                    </p:set>
                                    <p:anim calcmode="lin" valueType="num">
                                      <p:cBhvr additive="base">
                                        <p:cTn id="19" dur="500" fill="hold"/>
                                        <p:tgtEl>
                                          <p:spTgt spid="270382"/>
                                        </p:tgtEl>
                                        <p:attrNameLst>
                                          <p:attrName>ppt_x</p:attrName>
                                        </p:attrNameLst>
                                      </p:cBhvr>
                                      <p:tavLst>
                                        <p:tav tm="0">
                                          <p:val>
                                            <p:strVal val="#ppt_x"/>
                                          </p:val>
                                        </p:tav>
                                        <p:tav tm="100000">
                                          <p:val>
                                            <p:strVal val="#ppt_x"/>
                                          </p:val>
                                        </p:tav>
                                      </p:tavLst>
                                    </p:anim>
                                    <p:anim calcmode="lin" valueType="num">
                                      <p:cBhvr additive="base">
                                        <p:cTn id="20" dur="500" fill="hold"/>
                                        <p:tgtEl>
                                          <p:spTgt spid="27038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0356"/>
                                        </p:tgtEl>
                                        <p:attrNameLst>
                                          <p:attrName>style.visibility</p:attrName>
                                        </p:attrNameLst>
                                      </p:cBhvr>
                                      <p:to>
                                        <p:strVal val="visible"/>
                                      </p:to>
                                    </p:set>
                                    <p:anim calcmode="lin" valueType="num">
                                      <p:cBhvr additive="base">
                                        <p:cTn id="23" dur="500" fill="hold"/>
                                        <p:tgtEl>
                                          <p:spTgt spid="270356"/>
                                        </p:tgtEl>
                                        <p:attrNameLst>
                                          <p:attrName>ppt_x</p:attrName>
                                        </p:attrNameLst>
                                      </p:cBhvr>
                                      <p:tavLst>
                                        <p:tav tm="0">
                                          <p:val>
                                            <p:strVal val="#ppt_x"/>
                                          </p:val>
                                        </p:tav>
                                        <p:tav tm="100000">
                                          <p:val>
                                            <p:strVal val="#ppt_x"/>
                                          </p:val>
                                        </p:tav>
                                      </p:tavLst>
                                    </p:anim>
                                    <p:anim calcmode="lin" valueType="num">
                                      <p:cBhvr additive="base">
                                        <p:cTn id="24" dur="500" fill="hold"/>
                                        <p:tgtEl>
                                          <p:spTgt spid="27035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0383"/>
                                        </p:tgtEl>
                                        <p:attrNameLst>
                                          <p:attrName>style.visibility</p:attrName>
                                        </p:attrNameLst>
                                      </p:cBhvr>
                                      <p:to>
                                        <p:strVal val="visible"/>
                                      </p:to>
                                    </p:set>
                                    <p:anim calcmode="lin" valueType="num">
                                      <p:cBhvr additive="base">
                                        <p:cTn id="27" dur="500" fill="hold"/>
                                        <p:tgtEl>
                                          <p:spTgt spid="270383"/>
                                        </p:tgtEl>
                                        <p:attrNameLst>
                                          <p:attrName>ppt_x</p:attrName>
                                        </p:attrNameLst>
                                      </p:cBhvr>
                                      <p:tavLst>
                                        <p:tav tm="0">
                                          <p:val>
                                            <p:strVal val="#ppt_x"/>
                                          </p:val>
                                        </p:tav>
                                        <p:tav tm="100000">
                                          <p:val>
                                            <p:strVal val="#ppt_x"/>
                                          </p:val>
                                        </p:tav>
                                      </p:tavLst>
                                    </p:anim>
                                    <p:anim calcmode="lin" valueType="num">
                                      <p:cBhvr additive="base">
                                        <p:cTn id="28" dur="500" fill="hold"/>
                                        <p:tgtEl>
                                          <p:spTgt spid="27038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0364"/>
                                        </p:tgtEl>
                                        <p:attrNameLst>
                                          <p:attrName>style.visibility</p:attrName>
                                        </p:attrNameLst>
                                      </p:cBhvr>
                                      <p:to>
                                        <p:strVal val="visible"/>
                                      </p:to>
                                    </p:set>
                                    <p:anim calcmode="lin" valueType="num">
                                      <p:cBhvr additive="base">
                                        <p:cTn id="31" dur="500" fill="hold"/>
                                        <p:tgtEl>
                                          <p:spTgt spid="270364"/>
                                        </p:tgtEl>
                                        <p:attrNameLst>
                                          <p:attrName>ppt_x</p:attrName>
                                        </p:attrNameLst>
                                      </p:cBhvr>
                                      <p:tavLst>
                                        <p:tav tm="0">
                                          <p:val>
                                            <p:strVal val="#ppt_x"/>
                                          </p:val>
                                        </p:tav>
                                        <p:tav tm="100000">
                                          <p:val>
                                            <p:strVal val="#ppt_x"/>
                                          </p:val>
                                        </p:tav>
                                      </p:tavLst>
                                    </p:anim>
                                    <p:anim calcmode="lin" valueType="num">
                                      <p:cBhvr additive="base">
                                        <p:cTn id="32" dur="500" fill="hold"/>
                                        <p:tgtEl>
                                          <p:spTgt spid="2703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0381"/>
                                        </p:tgtEl>
                                        <p:attrNameLst>
                                          <p:attrName>style.visibility</p:attrName>
                                        </p:attrNameLst>
                                      </p:cBhvr>
                                      <p:to>
                                        <p:strVal val="visible"/>
                                      </p:to>
                                    </p:set>
                                    <p:anim calcmode="lin" valueType="num">
                                      <p:cBhvr additive="base">
                                        <p:cTn id="35" dur="500" fill="hold"/>
                                        <p:tgtEl>
                                          <p:spTgt spid="270381"/>
                                        </p:tgtEl>
                                        <p:attrNameLst>
                                          <p:attrName>ppt_x</p:attrName>
                                        </p:attrNameLst>
                                      </p:cBhvr>
                                      <p:tavLst>
                                        <p:tav tm="0">
                                          <p:val>
                                            <p:strVal val="#ppt_x"/>
                                          </p:val>
                                        </p:tav>
                                        <p:tav tm="100000">
                                          <p:val>
                                            <p:strVal val="#ppt_x"/>
                                          </p:val>
                                        </p:tav>
                                      </p:tavLst>
                                    </p:anim>
                                    <p:anim calcmode="lin" valueType="num">
                                      <p:cBhvr additive="base">
                                        <p:cTn id="36" dur="500" fill="hold"/>
                                        <p:tgtEl>
                                          <p:spTgt spid="27038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0372"/>
                                        </p:tgtEl>
                                        <p:attrNameLst>
                                          <p:attrName>style.visibility</p:attrName>
                                        </p:attrNameLst>
                                      </p:cBhvr>
                                      <p:to>
                                        <p:strVal val="visible"/>
                                      </p:to>
                                    </p:set>
                                    <p:anim calcmode="lin" valueType="num">
                                      <p:cBhvr additive="base">
                                        <p:cTn id="39" dur="500" fill="hold"/>
                                        <p:tgtEl>
                                          <p:spTgt spid="270372"/>
                                        </p:tgtEl>
                                        <p:attrNameLst>
                                          <p:attrName>ppt_x</p:attrName>
                                        </p:attrNameLst>
                                      </p:cBhvr>
                                      <p:tavLst>
                                        <p:tav tm="0">
                                          <p:val>
                                            <p:strVal val="#ppt_x"/>
                                          </p:val>
                                        </p:tav>
                                        <p:tav tm="100000">
                                          <p:val>
                                            <p:strVal val="#ppt_x"/>
                                          </p:val>
                                        </p:tav>
                                      </p:tavLst>
                                    </p:anim>
                                    <p:anim calcmode="lin" valueType="num">
                                      <p:cBhvr additive="base">
                                        <p:cTn id="40" dur="500" fill="hold"/>
                                        <p:tgtEl>
                                          <p:spTgt spid="27037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0339"/>
                                        </p:tgtEl>
                                        <p:attrNameLst>
                                          <p:attrName>style.visibility</p:attrName>
                                        </p:attrNameLst>
                                      </p:cBhvr>
                                      <p:to>
                                        <p:strVal val="visible"/>
                                      </p:to>
                                    </p:set>
                                    <p:anim calcmode="lin" valueType="num">
                                      <p:cBhvr additive="base">
                                        <p:cTn id="43" dur="500" fill="hold"/>
                                        <p:tgtEl>
                                          <p:spTgt spid="270339"/>
                                        </p:tgtEl>
                                        <p:attrNameLst>
                                          <p:attrName>ppt_x</p:attrName>
                                        </p:attrNameLst>
                                      </p:cBhvr>
                                      <p:tavLst>
                                        <p:tav tm="0">
                                          <p:val>
                                            <p:strVal val="#ppt_x"/>
                                          </p:val>
                                        </p:tav>
                                        <p:tav tm="100000">
                                          <p:val>
                                            <p:strVal val="#ppt_x"/>
                                          </p:val>
                                        </p:tav>
                                      </p:tavLst>
                                    </p:anim>
                                    <p:anim calcmode="lin" valueType="num">
                                      <p:cBhvr additive="base">
                                        <p:cTn id="44" dur="500" fill="hold"/>
                                        <p:tgtEl>
                                          <p:spTgt spid="27033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0384"/>
                                        </p:tgtEl>
                                        <p:attrNameLst>
                                          <p:attrName>style.visibility</p:attrName>
                                        </p:attrNameLst>
                                      </p:cBhvr>
                                      <p:to>
                                        <p:strVal val="visible"/>
                                      </p:to>
                                    </p:set>
                                    <p:anim calcmode="lin" valueType="num">
                                      <p:cBhvr additive="base">
                                        <p:cTn id="47" dur="500" fill="hold"/>
                                        <p:tgtEl>
                                          <p:spTgt spid="270384"/>
                                        </p:tgtEl>
                                        <p:attrNameLst>
                                          <p:attrName>ppt_x</p:attrName>
                                        </p:attrNameLst>
                                      </p:cBhvr>
                                      <p:tavLst>
                                        <p:tav tm="0">
                                          <p:val>
                                            <p:strVal val="#ppt_x"/>
                                          </p:val>
                                        </p:tav>
                                        <p:tav tm="100000">
                                          <p:val>
                                            <p:strVal val="#ppt_x"/>
                                          </p:val>
                                        </p:tav>
                                      </p:tavLst>
                                    </p:anim>
                                    <p:anim calcmode="lin" valueType="num">
                                      <p:cBhvr additive="base">
                                        <p:cTn id="48" dur="500" fill="hold"/>
                                        <p:tgtEl>
                                          <p:spTgt spid="27038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0386"/>
                                        </p:tgtEl>
                                        <p:attrNameLst>
                                          <p:attrName>style.visibility</p:attrName>
                                        </p:attrNameLst>
                                      </p:cBhvr>
                                      <p:to>
                                        <p:strVal val="visible"/>
                                      </p:to>
                                    </p:set>
                                    <p:anim calcmode="lin" valueType="num">
                                      <p:cBhvr additive="base">
                                        <p:cTn id="51" dur="500" fill="hold"/>
                                        <p:tgtEl>
                                          <p:spTgt spid="270386"/>
                                        </p:tgtEl>
                                        <p:attrNameLst>
                                          <p:attrName>ppt_x</p:attrName>
                                        </p:attrNameLst>
                                      </p:cBhvr>
                                      <p:tavLst>
                                        <p:tav tm="0">
                                          <p:val>
                                            <p:strVal val="#ppt_x"/>
                                          </p:val>
                                        </p:tav>
                                        <p:tav tm="100000">
                                          <p:val>
                                            <p:strVal val="#ppt_x"/>
                                          </p:val>
                                        </p:tav>
                                      </p:tavLst>
                                    </p:anim>
                                    <p:anim calcmode="lin" valueType="num">
                                      <p:cBhvr additive="base">
                                        <p:cTn id="52" dur="500" fill="hold"/>
                                        <p:tgtEl>
                                          <p:spTgt spid="27038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0385"/>
                                        </p:tgtEl>
                                        <p:attrNameLst>
                                          <p:attrName>style.visibility</p:attrName>
                                        </p:attrNameLst>
                                      </p:cBhvr>
                                      <p:to>
                                        <p:strVal val="visible"/>
                                      </p:to>
                                    </p:set>
                                    <p:anim calcmode="lin" valueType="num">
                                      <p:cBhvr additive="base">
                                        <p:cTn id="55" dur="500" fill="hold"/>
                                        <p:tgtEl>
                                          <p:spTgt spid="270385"/>
                                        </p:tgtEl>
                                        <p:attrNameLst>
                                          <p:attrName>ppt_x</p:attrName>
                                        </p:attrNameLst>
                                      </p:cBhvr>
                                      <p:tavLst>
                                        <p:tav tm="0">
                                          <p:val>
                                            <p:strVal val="#ppt_x"/>
                                          </p:val>
                                        </p:tav>
                                        <p:tav tm="100000">
                                          <p:val>
                                            <p:strVal val="#ppt_x"/>
                                          </p:val>
                                        </p:tav>
                                      </p:tavLst>
                                    </p:anim>
                                    <p:anim calcmode="lin" valueType="num">
                                      <p:cBhvr additive="base">
                                        <p:cTn id="56" dur="500" fill="hold"/>
                                        <p:tgtEl>
                                          <p:spTgt spid="2703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0387"/>
                                        </p:tgtEl>
                                        <p:attrNameLst>
                                          <p:attrName>style.visibility</p:attrName>
                                        </p:attrNameLst>
                                      </p:cBhvr>
                                      <p:to>
                                        <p:strVal val="visible"/>
                                      </p:to>
                                    </p:set>
                                    <p:anim calcmode="lin" valueType="num">
                                      <p:cBhvr additive="base">
                                        <p:cTn id="59" dur="500" fill="hold"/>
                                        <p:tgtEl>
                                          <p:spTgt spid="270387"/>
                                        </p:tgtEl>
                                        <p:attrNameLst>
                                          <p:attrName>ppt_x</p:attrName>
                                        </p:attrNameLst>
                                      </p:cBhvr>
                                      <p:tavLst>
                                        <p:tav tm="0">
                                          <p:val>
                                            <p:strVal val="#ppt_x"/>
                                          </p:val>
                                        </p:tav>
                                        <p:tav tm="100000">
                                          <p:val>
                                            <p:strVal val="#ppt_x"/>
                                          </p:val>
                                        </p:tav>
                                      </p:tavLst>
                                    </p:anim>
                                    <p:anim calcmode="lin" valueType="num">
                                      <p:cBhvr additive="base">
                                        <p:cTn id="60" dur="500" fill="hold"/>
                                        <p:tgtEl>
                                          <p:spTgt spid="270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p:bldP spid="270380" grpId="0" animBg="1"/>
      <p:bldP spid="270381" grpId="0" animBg="1"/>
      <p:bldP spid="270382" grpId="0" animBg="1"/>
      <p:bldP spid="270383" grpId="0" animBg="1"/>
      <p:bldP spid="270384" grpId="0"/>
      <p:bldP spid="270385" grpId="0"/>
      <p:bldP spid="270386" grpId="0" animBg="1"/>
      <p:bldP spid="27038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96258" name="Rectangle 2"/>
          <p:cNvSpPr>
            <a:spLocks noGrp="1" noChangeArrowheads="1"/>
          </p:cNvSpPr>
          <p:nvPr>
            <p:ph idx="1"/>
          </p:nvPr>
        </p:nvSpPr>
        <p:spPr>
          <a:xfrm>
            <a:off x="838200" y="1496292"/>
            <a:ext cx="10515600" cy="4680672"/>
          </a:xfrm>
        </p:spPr>
        <p:txBody>
          <a:bodyPr>
            <a:normAutofit fontScale="77500" lnSpcReduction="20000"/>
          </a:bodyPr>
          <a:lstStyle/>
          <a:p>
            <a:pPr eaLnBrk="1" hangingPunct="1">
              <a:lnSpc>
                <a:spcPct val="170000"/>
              </a:lnSpc>
            </a:pPr>
            <a:r>
              <a:rPr lang="zh-CN" altLang="en-US" sz="2400" dirty="0"/>
              <a:t>信号量只能通过初始化和两个标准的原语（</a:t>
            </a:r>
            <a:r>
              <a:rPr lang="en-US" altLang="zh-CN" sz="2400" dirty="0"/>
              <a:t>wait</a:t>
            </a:r>
            <a:r>
              <a:rPr lang="zh-CN" altLang="en-US" sz="2400" dirty="0"/>
              <a:t>、</a:t>
            </a:r>
            <a:r>
              <a:rPr lang="en-US" altLang="zh-CN" sz="2400" dirty="0"/>
              <a:t>signal</a:t>
            </a:r>
            <a:r>
              <a:rPr lang="zh-CN" altLang="en-US" sz="2400" dirty="0"/>
              <a:t>）来访问－－作为</a:t>
            </a:r>
            <a:r>
              <a:rPr lang="en-US" altLang="zh-CN" sz="2400" dirty="0"/>
              <a:t>OS</a:t>
            </a:r>
            <a:r>
              <a:rPr lang="zh-CN" altLang="en-US" sz="2400" dirty="0"/>
              <a:t>核心代码执行，不受进程调度的打断。</a:t>
            </a:r>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r>
              <a:rPr lang="en-US" altLang="zh-CN" sz="2400" dirty="0">
                <a:solidFill>
                  <a:srgbClr val="FF0000"/>
                </a:solidFill>
              </a:rPr>
              <a:t>S.count≥0</a:t>
            </a:r>
            <a:r>
              <a:rPr lang="zh-CN" altLang="en-US" sz="2400" dirty="0"/>
              <a:t>：表示系统中可用的资源数量</a:t>
            </a:r>
          </a:p>
          <a:p>
            <a:pPr eaLnBrk="1" hangingPunct="1">
              <a:lnSpc>
                <a:spcPct val="90000"/>
              </a:lnSpc>
            </a:pPr>
            <a:r>
              <a:rPr lang="en-US" altLang="zh-CN" sz="2400" dirty="0" err="1">
                <a:solidFill>
                  <a:srgbClr val="FF0000"/>
                </a:solidFill>
              </a:rPr>
              <a:t>S.count</a:t>
            </a:r>
            <a:r>
              <a:rPr lang="en-US" altLang="zh-CN" sz="2400" dirty="0">
                <a:solidFill>
                  <a:srgbClr val="FF0000"/>
                </a:solidFill>
              </a:rPr>
              <a:t>&lt;0</a:t>
            </a:r>
            <a:r>
              <a:rPr lang="zh-CN" altLang="en-US" sz="2400" dirty="0"/>
              <a:t>：其绝对值表示已阻塞的进程数量</a:t>
            </a:r>
          </a:p>
          <a:p>
            <a:pPr eaLnBrk="1" hangingPunct="1">
              <a:lnSpc>
                <a:spcPct val="90000"/>
              </a:lnSpc>
            </a:pPr>
            <a:r>
              <a:rPr lang="en-US" altLang="zh-CN" sz="2400" dirty="0" err="1">
                <a:solidFill>
                  <a:srgbClr val="FF0000"/>
                </a:solidFill>
              </a:rPr>
              <a:t>S.count</a:t>
            </a:r>
            <a:r>
              <a:rPr lang="zh-CN" altLang="en-US" sz="2400" dirty="0">
                <a:solidFill>
                  <a:srgbClr val="FF0000"/>
                </a:solidFill>
              </a:rPr>
              <a:t>初值为</a:t>
            </a:r>
            <a:r>
              <a:rPr lang="en-US" altLang="zh-CN" sz="2400" dirty="0">
                <a:solidFill>
                  <a:srgbClr val="FF0000"/>
                </a:solidFill>
              </a:rPr>
              <a:t>1</a:t>
            </a:r>
            <a:r>
              <a:rPr lang="zh-CN" altLang="en-US" sz="2400" dirty="0"/>
              <a:t>时：只允许一个进程访问临界资源，是互斥信号量</a:t>
            </a:r>
            <a:endParaRPr lang="en-US" altLang="zh-CN" sz="2400" dirty="0"/>
          </a:p>
        </p:txBody>
      </p:sp>
      <p:sp>
        <p:nvSpPr>
          <p:cNvPr id="271363" name="Text Box 3"/>
          <p:cNvSpPr txBox="1">
            <a:spLocks noChangeArrowheads="1"/>
          </p:cNvSpPr>
          <p:nvPr/>
        </p:nvSpPr>
        <p:spPr bwMode="auto">
          <a:xfrm>
            <a:off x="1530331" y="2571605"/>
            <a:ext cx="3944976" cy="218521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zh-CN" altLang="en-US" sz="2000" b="0" dirty="0">
                <a:latin typeface="Tahoma" panose="020B0604030504040204" pitchFamily="34" charset="0"/>
              </a:rPr>
              <a:t>（1）</a:t>
            </a:r>
            <a:r>
              <a:rPr kumimoji="1" lang="en-US" altLang="zh-CN" sz="2000" b="0" dirty="0">
                <a:latin typeface="Tahoma" panose="020B0604030504040204" pitchFamily="34" charset="0"/>
              </a:rPr>
              <a:t>P</a:t>
            </a:r>
            <a:r>
              <a:rPr kumimoji="1" lang="zh-CN" altLang="en-US" sz="2000" b="0" dirty="0">
                <a:latin typeface="Tahoma" panose="020B0604030504040204" pitchFamily="34" charset="0"/>
              </a:rPr>
              <a:t>原语 </a:t>
            </a:r>
            <a:r>
              <a:rPr kumimoji="1" lang="en-US" altLang="zh-CN" sz="2000" b="0" dirty="0">
                <a:latin typeface="Tahoma" panose="020B0604030504040204" pitchFamily="34" charset="0"/>
              </a:rPr>
              <a:t>wait(s)</a:t>
            </a:r>
            <a:r>
              <a:rPr kumimoji="1" lang="zh-CN" altLang="en-US" sz="2000" b="0" dirty="0">
                <a:latin typeface="Tahoma" panose="020B0604030504040204" pitchFamily="34" charset="0"/>
              </a:rPr>
              <a:t>：</a:t>
            </a:r>
            <a:r>
              <a:rPr kumimoji="1" lang="zh-CN" altLang="en-US" sz="2000" dirty="0">
                <a:latin typeface="Tahoma" panose="020B0604030504040204" pitchFamily="34" charset="0"/>
              </a:rPr>
              <a:t>申请一个单位资源</a:t>
            </a:r>
            <a:endParaRPr kumimoji="1" lang="zh-CN" altLang="en-US" sz="2000" b="0" dirty="0">
              <a:latin typeface="Tahoma" panose="020B0604030504040204" pitchFamily="34" charset="0"/>
            </a:endParaRPr>
          </a:p>
          <a:p>
            <a:pPr eaLnBrk="1" hangingPunct="1">
              <a:spcBef>
                <a:spcPct val="0"/>
              </a:spcBef>
              <a:buFontTx/>
              <a:buNone/>
            </a:pPr>
            <a:r>
              <a:rPr kumimoji="1" lang="en-US" altLang="zh-CN" sz="2000" b="0" dirty="0">
                <a:solidFill>
                  <a:srgbClr val="FF0000"/>
                </a:solidFill>
                <a:latin typeface="Tahoma" panose="020B0604030504040204" pitchFamily="34" charset="0"/>
              </a:rPr>
              <a:t>   --</a:t>
            </a:r>
            <a:r>
              <a:rPr kumimoji="1" lang="en-US" altLang="zh-CN" sz="2000" b="0" dirty="0" err="1">
                <a:solidFill>
                  <a:srgbClr val="FF0000"/>
                </a:solidFill>
                <a:latin typeface="Tahoma" panose="020B0604030504040204" pitchFamily="34" charset="0"/>
              </a:rPr>
              <a:t>s.count</a:t>
            </a:r>
            <a:r>
              <a:rPr kumimoji="1" lang="en-US" altLang="zh-CN" sz="2000" b="0" dirty="0">
                <a:solidFill>
                  <a:srgbClr val="FF0000"/>
                </a:solidFill>
                <a:latin typeface="Tahoma" panose="020B0604030504040204" pitchFamily="34" charset="0"/>
              </a:rPr>
              <a:t>;</a:t>
            </a:r>
          </a:p>
          <a:p>
            <a:pPr eaLnBrk="1" hangingPunct="1">
              <a:spcBef>
                <a:spcPct val="0"/>
              </a:spcBef>
              <a:buFontTx/>
              <a:buNone/>
            </a:pPr>
            <a:r>
              <a:rPr kumimoji="1" lang="en-US" altLang="zh-CN" sz="2000" b="0" dirty="0">
                <a:solidFill>
                  <a:srgbClr val="FF0000"/>
                </a:solidFill>
                <a:latin typeface="Tahoma" panose="020B0604030504040204" pitchFamily="34" charset="0"/>
              </a:rPr>
              <a:t>   if (</a:t>
            </a:r>
            <a:r>
              <a:rPr kumimoji="1" lang="en-US" altLang="zh-CN" sz="2000" b="0" dirty="0" err="1">
                <a:solidFill>
                  <a:srgbClr val="FF0000"/>
                </a:solidFill>
                <a:latin typeface="Tahoma" panose="020B0604030504040204" pitchFamily="34" charset="0"/>
              </a:rPr>
              <a:t>s.count</a:t>
            </a:r>
            <a:r>
              <a:rPr kumimoji="1" lang="en-US" altLang="zh-CN" sz="2000" b="0" dirty="0">
                <a:solidFill>
                  <a:srgbClr val="FF0000"/>
                </a:solidFill>
                <a:latin typeface="Tahoma" panose="020B0604030504040204" pitchFamily="34" charset="0"/>
              </a:rPr>
              <a:t> &lt;0)</a:t>
            </a:r>
          </a:p>
          <a:p>
            <a:pPr eaLnBrk="1" hangingPunct="1">
              <a:spcBef>
                <a:spcPct val="0"/>
              </a:spcBef>
              <a:buFontTx/>
              <a:buNone/>
            </a:pPr>
            <a:r>
              <a:rPr kumimoji="1" lang="en-US" altLang="zh-CN" sz="2000" b="0" dirty="0">
                <a:solidFill>
                  <a:srgbClr val="FF0000"/>
                </a:solidFill>
                <a:latin typeface="Tahoma" panose="020B0604030504040204" pitchFamily="34" charset="0"/>
              </a:rPr>
              <a:t>        block(</a:t>
            </a:r>
            <a:r>
              <a:rPr kumimoji="1" lang="en-US" altLang="zh-CN" sz="2000" b="0" dirty="0" err="1">
                <a:solidFill>
                  <a:srgbClr val="FF0000"/>
                </a:solidFill>
                <a:latin typeface="Tahoma" panose="020B0604030504040204" pitchFamily="34" charset="0"/>
              </a:rPr>
              <a:t>s.queue</a:t>
            </a:r>
            <a:r>
              <a:rPr kumimoji="1" lang="en-US" altLang="zh-CN" sz="2000" b="0" dirty="0">
                <a:solidFill>
                  <a:srgbClr val="FF0000"/>
                </a:solidFill>
                <a:latin typeface="Tahoma" panose="020B0604030504040204" pitchFamily="34" charset="0"/>
              </a:rPr>
              <a:t>);</a:t>
            </a:r>
            <a:r>
              <a:rPr kumimoji="1" lang="en-US" altLang="zh-CN" sz="2000" b="0" dirty="0">
                <a:latin typeface="Tahoma" panose="020B0604030504040204" pitchFamily="34" charset="0"/>
              </a:rPr>
              <a:t> </a:t>
            </a:r>
          </a:p>
          <a:p>
            <a:pPr eaLnBrk="1" hangingPunct="1">
              <a:spcBef>
                <a:spcPct val="0"/>
              </a:spcBef>
              <a:buFontTx/>
              <a:buNone/>
            </a:pPr>
            <a:r>
              <a:rPr kumimoji="1" lang="en-US" altLang="zh-CN" sz="1800" b="0" dirty="0">
                <a:latin typeface="Tahoma" panose="020B0604030504040204" pitchFamily="34" charset="0"/>
              </a:rPr>
              <a:t>//</a:t>
            </a:r>
            <a:r>
              <a:rPr kumimoji="1" lang="zh-CN" altLang="en-US" sz="1800" b="0" dirty="0">
                <a:latin typeface="Tahoma" panose="020B0604030504040204" pitchFamily="34" charset="0"/>
              </a:rPr>
              <a:t>阻塞调用进程</a:t>
            </a:r>
          </a:p>
          <a:p>
            <a:pPr eaLnBrk="1" hangingPunct="1">
              <a:spcBef>
                <a:spcPct val="0"/>
              </a:spcBef>
              <a:buFontTx/>
              <a:buNone/>
            </a:pPr>
            <a:r>
              <a:rPr kumimoji="1" lang="en-US" altLang="zh-CN" sz="1800" b="0" dirty="0">
                <a:latin typeface="Tahoma" panose="020B0604030504040204" pitchFamily="34" charset="0"/>
              </a:rPr>
              <a:t>//</a:t>
            </a:r>
            <a:r>
              <a:rPr kumimoji="1" lang="zh-CN" altLang="en-US" sz="1800" b="0" dirty="0">
                <a:latin typeface="Tahoma" panose="020B0604030504040204" pitchFamily="34" charset="0"/>
              </a:rPr>
              <a:t>调用进程</a:t>
            </a:r>
            <a:r>
              <a:rPr kumimoji="1" lang="en-US" altLang="zh-CN" sz="1800" b="0" dirty="0">
                <a:latin typeface="Tahoma" panose="020B0604030504040204" pitchFamily="34" charset="0"/>
              </a:rPr>
              <a:t>PCB</a:t>
            </a:r>
            <a:r>
              <a:rPr kumimoji="1" lang="zh-CN" altLang="en-US" sz="1800" b="0" dirty="0">
                <a:latin typeface="Tahoma" panose="020B0604030504040204" pitchFamily="34" charset="0"/>
              </a:rPr>
              <a:t>放入等待队列</a:t>
            </a:r>
            <a:r>
              <a:rPr kumimoji="1" lang="en-US" altLang="zh-CN" sz="1800" b="0" dirty="0" err="1">
                <a:latin typeface="Tahoma" panose="020B0604030504040204" pitchFamily="34" charset="0"/>
              </a:rPr>
              <a:t>s.queue</a:t>
            </a:r>
            <a:endParaRPr lang="zh-CN" altLang="en-US" sz="1800" dirty="0">
              <a:latin typeface="Tahoma" panose="020B0604030504040204" pitchFamily="34" charset="0"/>
            </a:endParaRPr>
          </a:p>
        </p:txBody>
      </p:sp>
      <p:sp>
        <p:nvSpPr>
          <p:cNvPr id="271364" name="Text Box 4"/>
          <p:cNvSpPr txBox="1">
            <a:spLocks noChangeArrowheads="1"/>
          </p:cNvSpPr>
          <p:nvPr/>
        </p:nvSpPr>
        <p:spPr bwMode="auto">
          <a:xfrm>
            <a:off x="6167438" y="2386940"/>
            <a:ext cx="3665331" cy="25545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zh-CN" altLang="en-US" sz="2000" dirty="0">
                <a:latin typeface="Tahoma" panose="020B0604030504040204" pitchFamily="34" charset="0"/>
              </a:rPr>
              <a:t>（2）</a:t>
            </a:r>
            <a:r>
              <a:rPr kumimoji="1" lang="en-US" altLang="zh-CN" sz="2000" dirty="0">
                <a:latin typeface="Tahoma" panose="020B0604030504040204" pitchFamily="34" charset="0"/>
              </a:rPr>
              <a:t>V</a:t>
            </a:r>
            <a:r>
              <a:rPr kumimoji="1" lang="zh-CN" altLang="en-US" sz="2000" dirty="0">
                <a:latin typeface="Tahoma" panose="020B0604030504040204" pitchFamily="34" charset="0"/>
              </a:rPr>
              <a:t>原语 </a:t>
            </a:r>
            <a:r>
              <a:rPr kumimoji="1" lang="en-US" altLang="zh-CN" sz="2000" b="0" dirty="0">
                <a:latin typeface="Tahoma" panose="020B0604030504040204" pitchFamily="34" charset="0"/>
              </a:rPr>
              <a:t>signal(s)</a:t>
            </a:r>
            <a:r>
              <a:rPr kumimoji="1" lang="zh-CN" altLang="en-US" sz="2000" b="0" dirty="0">
                <a:latin typeface="Tahoma" panose="020B0604030504040204" pitchFamily="34" charset="0"/>
              </a:rPr>
              <a:t>：</a:t>
            </a:r>
            <a:r>
              <a:rPr kumimoji="1" lang="zh-CN" altLang="en-US" sz="2000" dirty="0">
                <a:latin typeface="Tahoma" panose="020B0604030504040204" pitchFamily="34" charset="0"/>
              </a:rPr>
              <a:t>释放一个单位资源</a:t>
            </a:r>
            <a:endParaRPr kumimoji="1" lang="zh-CN" altLang="en-US" sz="2000" b="0" dirty="0">
              <a:latin typeface="Tahoma" panose="020B0604030504040204" pitchFamily="34" charset="0"/>
            </a:endParaRPr>
          </a:p>
          <a:p>
            <a:pPr eaLnBrk="1" hangingPunct="1">
              <a:spcBef>
                <a:spcPct val="0"/>
              </a:spcBef>
              <a:buFontTx/>
              <a:buNone/>
            </a:pPr>
            <a:r>
              <a:rPr kumimoji="1" lang="zh-CN" altLang="en-US" sz="2000" b="0" dirty="0">
                <a:solidFill>
                  <a:srgbClr val="FFFF00"/>
                </a:solidFill>
                <a:latin typeface="Tahoma" panose="020B0604030504040204" pitchFamily="34" charset="0"/>
              </a:rPr>
              <a:t>   </a:t>
            </a:r>
            <a:r>
              <a:rPr kumimoji="1" lang="zh-CN" altLang="en-US" sz="2000" b="0" dirty="0">
                <a:solidFill>
                  <a:srgbClr val="FF0000"/>
                </a:solidFill>
                <a:latin typeface="Tahoma" panose="020B0604030504040204" pitchFamily="34" charset="0"/>
              </a:rPr>
              <a:t>++</a:t>
            </a:r>
            <a:r>
              <a:rPr kumimoji="1" lang="en-US" altLang="zh-CN" sz="2000" b="0" dirty="0" err="1">
                <a:solidFill>
                  <a:srgbClr val="FF0000"/>
                </a:solidFill>
                <a:latin typeface="Tahoma" panose="020B0604030504040204" pitchFamily="34" charset="0"/>
              </a:rPr>
              <a:t>s.count</a:t>
            </a:r>
            <a:r>
              <a:rPr kumimoji="1" lang="en-US" altLang="zh-CN" sz="2000" b="0" dirty="0">
                <a:solidFill>
                  <a:srgbClr val="FF0000"/>
                </a:solidFill>
                <a:latin typeface="Tahoma" panose="020B0604030504040204" pitchFamily="34" charset="0"/>
              </a:rPr>
              <a:t>;</a:t>
            </a:r>
          </a:p>
          <a:p>
            <a:pPr eaLnBrk="1" hangingPunct="1">
              <a:spcBef>
                <a:spcPct val="0"/>
              </a:spcBef>
              <a:buFontTx/>
              <a:buNone/>
            </a:pPr>
            <a:r>
              <a:rPr kumimoji="1" lang="en-US" altLang="zh-CN" sz="2000" b="0" dirty="0">
                <a:solidFill>
                  <a:srgbClr val="FF0000"/>
                </a:solidFill>
                <a:latin typeface="Tahoma" panose="020B0604030504040204" pitchFamily="34" charset="0"/>
              </a:rPr>
              <a:t>   if (</a:t>
            </a:r>
            <a:r>
              <a:rPr kumimoji="1" lang="en-US" altLang="zh-CN" sz="2000" b="0" dirty="0" err="1">
                <a:solidFill>
                  <a:srgbClr val="FF0000"/>
                </a:solidFill>
                <a:latin typeface="Tahoma" panose="020B0604030504040204" pitchFamily="34" charset="0"/>
              </a:rPr>
              <a:t>s.count</a:t>
            </a:r>
            <a:r>
              <a:rPr kumimoji="1" lang="en-US" altLang="zh-CN" sz="2000" b="0" dirty="0">
                <a:solidFill>
                  <a:srgbClr val="FF0000"/>
                </a:solidFill>
                <a:latin typeface="Tahoma" panose="020B0604030504040204" pitchFamily="34" charset="0"/>
              </a:rPr>
              <a:t> &lt;= 0)</a:t>
            </a:r>
          </a:p>
          <a:p>
            <a:pPr eaLnBrk="1" hangingPunct="1">
              <a:spcBef>
                <a:spcPct val="0"/>
              </a:spcBef>
              <a:buFontTx/>
              <a:buNone/>
            </a:pPr>
            <a:r>
              <a:rPr kumimoji="1" lang="en-US" altLang="zh-CN" sz="2000" b="0" dirty="0">
                <a:solidFill>
                  <a:srgbClr val="FF0000"/>
                </a:solidFill>
                <a:latin typeface="Tahoma" panose="020B0604030504040204" pitchFamily="34" charset="0"/>
              </a:rPr>
              <a:t>         wakeup(</a:t>
            </a:r>
            <a:r>
              <a:rPr kumimoji="1" lang="en-US" altLang="zh-CN" sz="2000" b="0" dirty="0" err="1">
                <a:solidFill>
                  <a:srgbClr val="FF0000"/>
                </a:solidFill>
                <a:latin typeface="Tahoma" panose="020B0604030504040204" pitchFamily="34" charset="0"/>
              </a:rPr>
              <a:t>s.queue</a:t>
            </a:r>
            <a:r>
              <a:rPr kumimoji="1" lang="en-US" altLang="zh-CN" sz="2000" b="0" dirty="0">
                <a:solidFill>
                  <a:srgbClr val="FF0000"/>
                </a:solidFill>
                <a:latin typeface="Tahoma" panose="020B0604030504040204" pitchFamily="34" charset="0"/>
              </a:rPr>
              <a:t>);</a:t>
            </a:r>
          </a:p>
          <a:p>
            <a:pPr eaLnBrk="1" hangingPunct="1">
              <a:spcBef>
                <a:spcPct val="0"/>
              </a:spcBef>
              <a:buFontTx/>
              <a:buNone/>
            </a:pPr>
            <a:r>
              <a:rPr kumimoji="1" lang="en-US" altLang="zh-CN" sz="1800" b="0" dirty="0">
                <a:latin typeface="Tahoma" panose="020B0604030504040204" pitchFamily="34" charset="0"/>
              </a:rPr>
              <a:t>//</a:t>
            </a:r>
            <a:r>
              <a:rPr kumimoji="1" lang="zh-CN" altLang="en-US" sz="1800" b="0" dirty="0">
                <a:latin typeface="Tahoma" panose="020B0604030504040204" pitchFamily="34" charset="0"/>
              </a:rPr>
              <a:t>从等待队列</a:t>
            </a:r>
            <a:r>
              <a:rPr kumimoji="1" lang="en-US" altLang="zh-CN" sz="1800" b="0" dirty="0" err="1">
                <a:latin typeface="Tahoma" panose="020B0604030504040204" pitchFamily="34" charset="0"/>
              </a:rPr>
              <a:t>s.queue</a:t>
            </a:r>
            <a:r>
              <a:rPr kumimoji="1" lang="zh-CN" altLang="en-US" sz="1800" b="0" dirty="0">
                <a:latin typeface="Tahoma" panose="020B0604030504040204" pitchFamily="34" charset="0"/>
              </a:rPr>
              <a:t>中取出一个进程，通常头一个进程</a:t>
            </a:r>
            <a:endParaRPr kumimoji="1" lang="en-US" altLang="zh-CN" sz="1800" b="0" dirty="0">
              <a:latin typeface="Tahoma" panose="020B0604030504040204" pitchFamily="34" charset="0"/>
            </a:endParaRPr>
          </a:p>
          <a:p>
            <a:pPr eaLnBrk="1" hangingPunct="1">
              <a:spcBef>
                <a:spcPct val="0"/>
              </a:spcBef>
              <a:buFontTx/>
              <a:buNone/>
            </a:pPr>
            <a:r>
              <a:rPr kumimoji="1" lang="en-US" altLang="zh-CN" sz="1800" b="0" dirty="0">
                <a:latin typeface="Tahoma" panose="020B0604030504040204" pitchFamily="34" charset="0"/>
              </a:rPr>
              <a:t>//</a:t>
            </a:r>
            <a:r>
              <a:rPr kumimoji="1" lang="zh-CN" altLang="en-US" sz="1800" b="0" dirty="0">
                <a:latin typeface="Tahoma" panose="020B0604030504040204" pitchFamily="34" charset="0"/>
              </a:rPr>
              <a:t>将其</a:t>
            </a:r>
            <a:r>
              <a:rPr kumimoji="1" lang="en-US" altLang="zh-CN" sz="1800" b="0" dirty="0">
                <a:latin typeface="Tahoma" panose="020B0604030504040204" pitchFamily="34" charset="0"/>
              </a:rPr>
              <a:t>PCB</a:t>
            </a:r>
            <a:r>
              <a:rPr kumimoji="1" lang="zh-CN" altLang="en-US" sz="1800" b="0" dirty="0">
                <a:latin typeface="Tahoma" panose="020B0604030504040204" pitchFamily="34" charset="0"/>
              </a:rPr>
              <a:t>放入就绪队列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blinds(horizontal)">
                                      <p:cBhvr>
                                        <p:cTn id="7" dur="500"/>
                                        <p:tgtEl>
                                          <p:spTgt spid="271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blinds(horizontal)">
                                      <p:cBhvr>
                                        <p:cTn id="12" dur="500"/>
                                        <p:tgtEl>
                                          <p:spTgt spid="27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nimBg="1"/>
      <p:bldP spid="27136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2187576" y="1019175"/>
            <a:ext cx="3763963" cy="3994150"/>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defRPr/>
            </a:pPr>
            <a:r>
              <a:rPr kumimoji="1" lang="en-US" altLang="zh-CN" sz="3200" dirty="0">
                <a:effectLst>
                  <a:outerShdw blurRad="38100" dist="38100" dir="2700000" algn="tl">
                    <a:srgbClr val="C0C0C0"/>
                  </a:outerShdw>
                </a:effectLst>
                <a:latin typeface="Times New Roman" panose="02020603050405020304" charset="0"/>
                <a:ea typeface="黑体" panose="02010609060101010101" pitchFamily="49" charset="-122"/>
              </a:rPr>
              <a:t>Pa</a:t>
            </a:r>
            <a:r>
              <a:rPr kumimoji="1" lang="zh-CN" altLang="en-US" sz="3200" dirty="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50000"/>
              </a:spcBef>
              <a:defRPr/>
            </a:pPr>
            <a:r>
              <a:rPr kumimoji="1" lang="en-US" altLang="zh-CN" sz="3200" dirty="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50000"/>
              </a:spcBef>
              <a:defRPr/>
            </a:pPr>
            <a:r>
              <a:rPr lang="en-US" altLang="zh-CN" sz="3200" dirty="0">
                <a:solidFill>
                  <a:schemeClr val="tx2"/>
                </a:solidFill>
                <a:latin typeface="Times New Roman" panose="02020603050405020304" charset="0"/>
                <a:ea typeface="黑体" panose="02010609060101010101" pitchFamily="49" charset="-122"/>
              </a:rPr>
              <a:t>wait</a:t>
            </a:r>
            <a:r>
              <a:rPr lang="zh-CN" altLang="en-US" sz="3200" dirty="0">
                <a:solidFill>
                  <a:schemeClr val="tx2"/>
                </a:solidFill>
                <a:latin typeface="Times New Roman" panose="02020603050405020304" charset="0"/>
                <a:ea typeface="黑体" panose="02010609060101010101" pitchFamily="49" charset="-122"/>
              </a:rPr>
              <a:t>（</a:t>
            </a:r>
            <a:r>
              <a:rPr lang="en-US" altLang="zh-CN" sz="3200" dirty="0" err="1">
                <a:solidFill>
                  <a:schemeClr val="tx2"/>
                </a:solidFill>
                <a:latin typeface="Times New Roman" panose="02020603050405020304" charset="0"/>
                <a:ea typeface="黑体" panose="02010609060101010101" pitchFamily="49" charset="-122"/>
              </a:rPr>
              <a:t>D</a:t>
            </a:r>
            <a:r>
              <a:rPr kumimoji="1" lang="en-US" altLang="zh-CN" sz="3200" dirty="0" err="1">
                <a:solidFill>
                  <a:schemeClr val="tx2"/>
                </a:solidFill>
                <a:latin typeface="Times New Roman" panose="02020603050405020304" charset="0"/>
                <a:ea typeface="黑体" panose="02010609060101010101" pitchFamily="49" charset="-122"/>
              </a:rPr>
              <a:t>mutex</a:t>
            </a:r>
            <a:r>
              <a:rPr kumimoji="1" lang="zh-CN" altLang="en-US" sz="3200" dirty="0">
                <a:solidFill>
                  <a:schemeClr val="tx2"/>
                </a:solidFill>
                <a:latin typeface="Times New Roman" panose="02020603050405020304" charset="0"/>
                <a:ea typeface="黑体" panose="02010609060101010101" pitchFamily="49" charset="-122"/>
              </a:rPr>
              <a:t>） </a:t>
            </a:r>
            <a:r>
              <a:rPr lang="en-US" altLang="zh-CN" sz="3200" dirty="0">
                <a:solidFill>
                  <a:schemeClr val="tx2"/>
                </a:solidFill>
                <a:latin typeface="Times New Roman" panose="02020603050405020304" charset="0"/>
              </a:rPr>
              <a:t>wait</a:t>
            </a:r>
            <a:r>
              <a:rPr lang="zh-CN" altLang="en-US" sz="3200" dirty="0">
                <a:solidFill>
                  <a:schemeClr val="tx2"/>
                </a:solidFill>
                <a:latin typeface="Times New Roman" panose="02020603050405020304" charset="0"/>
              </a:rPr>
              <a:t>（</a:t>
            </a:r>
            <a:r>
              <a:rPr lang="en-US" altLang="zh-CN" sz="3200" dirty="0" err="1">
                <a:solidFill>
                  <a:schemeClr val="tx2"/>
                </a:solidFill>
                <a:latin typeface="Times New Roman" panose="02020603050405020304" charset="0"/>
              </a:rPr>
              <a:t>E</a:t>
            </a:r>
            <a:r>
              <a:rPr kumimoji="1" lang="en-US" altLang="zh-CN" sz="3200" dirty="0" err="1">
                <a:solidFill>
                  <a:schemeClr val="tx2"/>
                </a:solidFill>
                <a:latin typeface="Times New Roman" panose="02020603050405020304" charset="0"/>
              </a:rPr>
              <a:t>mutex</a:t>
            </a:r>
            <a:r>
              <a:rPr kumimoji="1" lang="zh-CN" altLang="en-US" sz="3200" dirty="0">
                <a:solidFill>
                  <a:schemeClr val="tx2"/>
                </a:solidFill>
                <a:latin typeface="Times New Roman" panose="02020603050405020304" charset="0"/>
              </a:rPr>
              <a:t>）</a:t>
            </a:r>
            <a:endParaRPr kumimoji="1" lang="zh-CN" altLang="en-US" sz="3200" dirty="0">
              <a:latin typeface="Times New Roman" panose="02020603050405020304" charset="0"/>
              <a:ea typeface="黑体" panose="02010609060101010101" pitchFamily="49" charset="-122"/>
            </a:endParaRPr>
          </a:p>
          <a:p>
            <a:pPr algn="ctr" eaLnBrk="1" hangingPunct="1">
              <a:spcBef>
                <a:spcPct val="50000"/>
              </a:spcBef>
              <a:defRPr/>
            </a:pPr>
            <a:r>
              <a:rPr kumimoji="1" lang="en-US" altLang="zh-CN" sz="3200" dirty="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50000"/>
              </a:spcBef>
              <a:defRPr/>
            </a:pPr>
            <a:endParaRPr kumimoji="1" lang="zh-CN" altLang="en-US" sz="3200" dirty="0">
              <a:effectLst>
                <a:outerShdw blurRad="38100" dist="38100" dir="2700000" algn="tl">
                  <a:srgbClr val="C0C0C0"/>
                </a:outerShdw>
              </a:effectLst>
              <a:latin typeface="Times New Roman" panose="02020603050405020304" charset="0"/>
              <a:ea typeface="黑体" panose="02010609060101010101" pitchFamily="49" charset="-122"/>
            </a:endParaRPr>
          </a:p>
        </p:txBody>
      </p:sp>
      <p:sp>
        <p:nvSpPr>
          <p:cNvPr id="369667" name="Text Box 3"/>
          <p:cNvSpPr txBox="1">
            <a:spLocks noChangeArrowheads="1"/>
          </p:cNvSpPr>
          <p:nvPr/>
        </p:nvSpPr>
        <p:spPr bwMode="auto">
          <a:xfrm>
            <a:off x="6099175" y="1090613"/>
            <a:ext cx="4173538" cy="3834896"/>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defRPr/>
            </a:pPr>
            <a:r>
              <a:rPr kumimoji="1" lang="en-US" altLang="zh-CN" sz="3200">
                <a:effectLst>
                  <a:outerShdw blurRad="38100" dist="38100" dir="2700000" algn="tl">
                    <a:srgbClr val="C0C0C0"/>
                  </a:outerShdw>
                </a:effectLst>
                <a:latin typeface="Times New Roman" panose="02020603050405020304" charset="0"/>
                <a:ea typeface="黑体" panose="02010609060101010101" pitchFamily="49" charset="-122"/>
              </a:rPr>
              <a:t>Pb</a:t>
            </a:r>
            <a:r>
              <a:rPr kumimoji="1" lang="zh-CN" altLang="en-US" sz="320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50000"/>
              </a:spcBef>
              <a:defRPr/>
            </a:pPr>
            <a:r>
              <a:rPr kumimoji="1" lang="en-US" altLang="zh-CN" sz="320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20000"/>
              </a:spcBef>
              <a:buClr>
                <a:schemeClr val="hlink"/>
              </a:buClr>
              <a:buSzPct val="60000"/>
              <a:buFont typeface="Monotype Sorts" charset="2"/>
              <a:buNone/>
              <a:defRPr/>
            </a:pPr>
            <a:r>
              <a:rPr lang="en-US" altLang="zh-CN" sz="3200">
                <a:solidFill>
                  <a:schemeClr val="tx2"/>
                </a:solidFill>
                <a:latin typeface="Times New Roman" panose="02020603050405020304" charset="0"/>
              </a:rPr>
              <a:t>wait</a:t>
            </a:r>
            <a:r>
              <a:rPr lang="zh-CN" altLang="en-US" sz="3200">
                <a:solidFill>
                  <a:schemeClr val="tx2"/>
                </a:solidFill>
                <a:latin typeface="Times New Roman" panose="02020603050405020304" charset="0"/>
              </a:rPr>
              <a:t>（</a:t>
            </a:r>
            <a:r>
              <a:rPr lang="en-US" altLang="zh-CN" sz="3200">
                <a:solidFill>
                  <a:schemeClr val="tx2"/>
                </a:solidFill>
                <a:latin typeface="Times New Roman" panose="02020603050405020304" charset="0"/>
              </a:rPr>
              <a:t>E</a:t>
            </a:r>
            <a:r>
              <a:rPr kumimoji="1" lang="en-US" altLang="zh-CN" sz="3200">
                <a:solidFill>
                  <a:schemeClr val="tx2"/>
                </a:solidFill>
                <a:latin typeface="Times New Roman" panose="02020603050405020304" charset="0"/>
              </a:rPr>
              <a:t>mutex</a:t>
            </a:r>
            <a:r>
              <a:rPr kumimoji="1" lang="zh-CN" altLang="en-US" sz="3200">
                <a:solidFill>
                  <a:schemeClr val="tx2"/>
                </a:solidFill>
                <a:latin typeface="Times New Roman" panose="02020603050405020304" charset="0"/>
              </a:rPr>
              <a:t>）</a:t>
            </a:r>
          </a:p>
          <a:p>
            <a:pPr algn="ctr" eaLnBrk="1" hangingPunct="1">
              <a:spcBef>
                <a:spcPct val="20000"/>
              </a:spcBef>
              <a:buClr>
                <a:schemeClr val="hlink"/>
              </a:buClr>
              <a:buSzPct val="60000"/>
              <a:buFont typeface="Monotype Sorts" charset="2"/>
              <a:buNone/>
              <a:defRPr/>
            </a:pPr>
            <a:r>
              <a:rPr lang="en-US" altLang="zh-CN" sz="3200">
                <a:solidFill>
                  <a:schemeClr val="tx2"/>
                </a:solidFill>
                <a:latin typeface="Times New Roman" panose="02020603050405020304" charset="0"/>
              </a:rPr>
              <a:t>wait</a:t>
            </a:r>
            <a:r>
              <a:rPr lang="zh-CN" altLang="en-US" sz="3200">
                <a:solidFill>
                  <a:schemeClr val="tx2"/>
                </a:solidFill>
                <a:latin typeface="Times New Roman" panose="02020603050405020304" charset="0"/>
              </a:rPr>
              <a:t>（</a:t>
            </a:r>
            <a:r>
              <a:rPr lang="en-US" altLang="zh-CN" sz="3200">
                <a:solidFill>
                  <a:schemeClr val="tx2"/>
                </a:solidFill>
                <a:latin typeface="Times New Roman" panose="02020603050405020304" charset="0"/>
              </a:rPr>
              <a:t>D</a:t>
            </a:r>
            <a:r>
              <a:rPr kumimoji="1" lang="en-US" altLang="zh-CN" sz="3200">
                <a:solidFill>
                  <a:schemeClr val="tx2"/>
                </a:solidFill>
                <a:latin typeface="Times New Roman" panose="02020603050405020304" charset="0"/>
              </a:rPr>
              <a:t>mutex</a:t>
            </a:r>
            <a:r>
              <a:rPr kumimoji="1" lang="zh-CN" altLang="en-US" sz="3200">
                <a:solidFill>
                  <a:schemeClr val="tx2"/>
                </a:solidFill>
                <a:latin typeface="Times New Roman" panose="02020603050405020304" charset="0"/>
              </a:rPr>
              <a:t>）</a:t>
            </a:r>
          </a:p>
          <a:p>
            <a:pPr algn="ctr" eaLnBrk="1" hangingPunct="1">
              <a:spcBef>
                <a:spcPct val="20000"/>
              </a:spcBef>
              <a:buClr>
                <a:schemeClr val="hlink"/>
              </a:buClr>
              <a:buSzPct val="60000"/>
              <a:buFont typeface="Monotype Sorts" charset="2"/>
              <a:buNone/>
              <a:defRPr/>
            </a:pPr>
            <a:r>
              <a:rPr kumimoji="1" lang="en-US" altLang="zh-CN" sz="3200">
                <a:effectLst>
                  <a:outerShdw blurRad="38100" dist="38100" dir="2700000" algn="tl">
                    <a:srgbClr val="C0C0C0"/>
                  </a:outerShdw>
                </a:effectLst>
                <a:latin typeface="Times New Roman" panose="02020603050405020304" charset="0"/>
                <a:ea typeface="黑体" panose="02010609060101010101" pitchFamily="49" charset="-122"/>
              </a:rPr>
              <a:t>...</a:t>
            </a:r>
          </a:p>
          <a:p>
            <a:pPr algn="ctr" eaLnBrk="1" hangingPunct="1">
              <a:spcBef>
                <a:spcPct val="50000"/>
              </a:spcBef>
              <a:defRPr/>
            </a:pPr>
            <a:endParaRPr kumimoji="1" lang="zh-CN" altLang="en-US" sz="3200">
              <a:effectLst>
                <a:outerShdw blurRad="38100" dist="38100" dir="2700000" algn="tl">
                  <a:srgbClr val="C0C0C0"/>
                </a:outerShdw>
              </a:effectLst>
              <a:latin typeface="Times New Roman" panose="02020603050405020304" charset="0"/>
              <a:ea typeface="黑体" panose="02010609060101010101" pitchFamily="49" charset="-122"/>
            </a:endParaRPr>
          </a:p>
        </p:txBody>
      </p:sp>
      <p:sp>
        <p:nvSpPr>
          <p:cNvPr id="369668" name="Text Box 4"/>
          <p:cNvSpPr txBox="1">
            <a:spLocks noChangeArrowheads="1"/>
          </p:cNvSpPr>
          <p:nvPr/>
        </p:nvSpPr>
        <p:spPr bwMode="auto">
          <a:xfrm>
            <a:off x="3863975" y="5229225"/>
            <a:ext cx="478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marL="342900" indent="-342900">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algn="ctr" eaLnBrk="1" hangingPunct="1">
              <a:buClr>
                <a:schemeClr val="hlink"/>
              </a:buClr>
              <a:buSzPct val="60000"/>
              <a:buFont typeface="Monotype Sorts" charset="2"/>
              <a:buNone/>
            </a:pPr>
            <a:r>
              <a:rPr lang="zh-CN" altLang="en-US" sz="3600">
                <a:latin typeface="Verdana" panose="020B0604030504040204" pitchFamily="34" charset="0"/>
              </a:rPr>
              <a:t>会造成死锁的僵持状态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blinds(horizontal)">
                                      <p:cBhvr>
                                        <p:cTn id="7"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98307" name="Rectangle 3"/>
          <p:cNvSpPr>
            <a:spLocks noGrp="1" noChangeArrowheads="1"/>
          </p:cNvSpPr>
          <p:nvPr>
            <p:ph idx="1"/>
          </p:nvPr>
        </p:nvSpPr>
        <p:spPr/>
        <p:txBody>
          <a:bodyPr/>
          <a:lstStyle/>
          <a:p>
            <a:r>
              <a:rPr lang="en-US" altLang="zh-CN" dirty="0"/>
              <a:t>AND</a:t>
            </a:r>
            <a:r>
              <a:rPr lang="zh-CN" altLang="en-US" dirty="0"/>
              <a:t>型信号量</a:t>
            </a:r>
            <a:endParaRPr lang="en-US" altLang="zh-CN" dirty="0"/>
          </a:p>
          <a:p>
            <a:pPr lvl="1"/>
            <a:r>
              <a:rPr lang="zh-CN" altLang="en-US" dirty="0"/>
              <a:t>基本思想：将进程在整个运行中需要的所有资源，一次性全部分配给进程，待进程使用完后一起释放。</a:t>
            </a:r>
            <a:endParaRPr lang="en-US" altLang="zh-CN" dirty="0"/>
          </a:p>
          <a:p>
            <a:pPr lvl="1"/>
            <a:r>
              <a:rPr lang="zh-CN" altLang="en-US" dirty="0"/>
              <a:t>同时需要多个资源且每种占用一个资源时的信号量操作。 即在一个原语中申请整段代码需要的多个临界资源，要么全部分配给它，要么一个都不分配给它。</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br>
              <a:rPr lang="zh-CN" altLang="en-US"/>
            </a:br>
            <a:endParaRPr lang="zh-CN" altLang="en-US" dirty="0"/>
          </a:p>
        </p:txBody>
      </p:sp>
      <p:sp>
        <p:nvSpPr>
          <p:cNvPr id="99331" name="Rectangle 3"/>
          <p:cNvSpPr>
            <a:spLocks noGrp="1" noChangeArrowheads="1"/>
          </p:cNvSpPr>
          <p:nvPr>
            <p:ph idx="1"/>
          </p:nvPr>
        </p:nvSpPr>
        <p:spPr/>
        <p:txBody>
          <a:bodyPr/>
          <a:lstStyle/>
          <a:p>
            <a:r>
              <a:rPr lang="zh-CN" altLang="en-US"/>
              <a:t>在</a:t>
            </a:r>
            <a:r>
              <a:rPr lang="en-US" altLang="zh-CN"/>
              <a:t>wait</a:t>
            </a:r>
            <a:r>
              <a:rPr lang="zh-CN" altLang="en-US"/>
              <a:t>中加入</a:t>
            </a:r>
            <a:r>
              <a:rPr lang="en-US" altLang="zh-CN"/>
              <a:t>AND</a:t>
            </a:r>
            <a:r>
              <a:rPr lang="zh-CN" altLang="en-US"/>
              <a:t>条件，又称</a:t>
            </a:r>
            <a:r>
              <a:rPr lang="en-US" altLang="zh-CN"/>
              <a:t>AND</a:t>
            </a:r>
            <a:r>
              <a:rPr lang="zh-CN" altLang="en-US"/>
              <a:t>同步或同时</a:t>
            </a:r>
            <a:r>
              <a:rPr lang="en-US" altLang="zh-CN"/>
              <a:t>wait</a:t>
            </a:r>
            <a:r>
              <a:rPr lang="zh-CN" altLang="en-US"/>
              <a:t>操作：</a:t>
            </a:r>
            <a:r>
              <a:rPr lang="en-US" altLang="zh-CN"/>
              <a:t>Swait</a:t>
            </a:r>
            <a:endParaRPr lang="en-US" altLang="zh-CN" dirty="0"/>
          </a:p>
        </p:txBody>
      </p:sp>
      <p:sp>
        <p:nvSpPr>
          <p:cNvPr id="371716" name="Text Box 4"/>
          <p:cNvSpPr txBox="1">
            <a:spLocks noChangeArrowheads="1"/>
          </p:cNvSpPr>
          <p:nvPr/>
        </p:nvSpPr>
        <p:spPr bwMode="auto">
          <a:xfrm>
            <a:off x="1919288" y="2541318"/>
            <a:ext cx="3780868" cy="34778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808355" indent="-808355">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en-US" altLang="zh-CN" sz="2000" b="0">
                <a:latin typeface="Tahoma" panose="020B0604030504040204" pitchFamily="34" charset="0"/>
              </a:rPr>
              <a:t>Swait(S1,S2,…Sn)</a:t>
            </a:r>
          </a:p>
          <a:p>
            <a:pPr eaLnBrk="1" hangingPunct="1">
              <a:spcBef>
                <a:spcPct val="0"/>
              </a:spcBef>
              <a:buFontTx/>
              <a:buNone/>
            </a:pPr>
            <a:r>
              <a:rPr kumimoji="1" lang="en-US" altLang="zh-CN" sz="2000" b="0">
                <a:latin typeface="Tahoma" panose="020B0604030504040204" pitchFamily="34" charset="0"/>
              </a:rPr>
              <a:t>   if  S1≥1 and Sn≥1 then</a:t>
            </a:r>
          </a:p>
          <a:p>
            <a:pPr eaLnBrk="1" hangingPunct="1">
              <a:spcBef>
                <a:spcPct val="0"/>
              </a:spcBef>
              <a:buFontTx/>
              <a:buNone/>
            </a:pPr>
            <a:r>
              <a:rPr kumimoji="1" lang="en-US" altLang="zh-CN" sz="2000" b="0">
                <a:latin typeface="Tahoma" panose="020B0604030504040204" pitchFamily="34" charset="0"/>
              </a:rPr>
              <a:t>       for i:=1 to n do</a:t>
            </a:r>
          </a:p>
          <a:p>
            <a:pPr eaLnBrk="1" hangingPunct="1">
              <a:spcBef>
                <a:spcPct val="0"/>
              </a:spcBef>
              <a:buFontTx/>
              <a:buNone/>
            </a:pPr>
            <a:r>
              <a:rPr kumimoji="1" lang="en-US" altLang="zh-CN" sz="2000" b="0">
                <a:latin typeface="Tahoma" panose="020B0604030504040204" pitchFamily="34" charset="0"/>
              </a:rPr>
              <a:t>           Si:= Si-1;</a:t>
            </a:r>
          </a:p>
          <a:p>
            <a:pPr eaLnBrk="1" hangingPunct="1">
              <a:spcBef>
                <a:spcPct val="0"/>
              </a:spcBef>
              <a:buFontTx/>
              <a:buNone/>
            </a:pPr>
            <a:r>
              <a:rPr kumimoji="1" lang="en-US" altLang="zh-CN" sz="2000" b="0">
                <a:latin typeface="Tahoma" panose="020B0604030504040204" pitchFamily="34" charset="0"/>
              </a:rPr>
              <a:t>       endfor</a:t>
            </a:r>
          </a:p>
          <a:p>
            <a:pPr eaLnBrk="1" hangingPunct="1">
              <a:spcBef>
                <a:spcPct val="0"/>
              </a:spcBef>
              <a:buFontTx/>
              <a:buNone/>
            </a:pPr>
            <a:r>
              <a:rPr kumimoji="1" lang="en-US" altLang="zh-CN" sz="2000" b="0">
                <a:latin typeface="Tahoma" panose="020B0604030504040204" pitchFamily="34" charset="0"/>
              </a:rPr>
              <a:t>   else</a:t>
            </a:r>
          </a:p>
          <a:p>
            <a:pPr eaLnBrk="1" hangingPunct="1">
              <a:spcBef>
                <a:spcPct val="0"/>
              </a:spcBef>
              <a:buFontTx/>
              <a:buNone/>
            </a:pPr>
            <a:r>
              <a:rPr kumimoji="1" lang="en-US" altLang="zh-CN" sz="2000" b="0">
                <a:latin typeface="Tahoma" panose="020B0604030504040204" pitchFamily="34" charset="0"/>
              </a:rPr>
              <a:t>       </a:t>
            </a:r>
            <a:r>
              <a:rPr kumimoji="1" lang="zh-CN" altLang="en-US" sz="2000" b="0">
                <a:latin typeface="Tahoma" panose="020B0604030504040204" pitchFamily="34" charset="0"/>
              </a:rPr>
              <a:t>当发现第一个</a:t>
            </a:r>
            <a:r>
              <a:rPr kumimoji="1" lang="en-US" altLang="zh-CN" sz="2000" b="0">
                <a:latin typeface="Tahoma" panose="020B0604030504040204" pitchFamily="34" charset="0"/>
              </a:rPr>
              <a:t>Si&lt;1</a:t>
            </a:r>
            <a:r>
              <a:rPr kumimoji="1" lang="zh-CN" altLang="en-US" sz="2000" b="0">
                <a:latin typeface="Tahoma" panose="020B0604030504040204" pitchFamily="34" charset="0"/>
              </a:rPr>
              <a:t>就把该进程放入等待队列并将其程序计数器置于</a:t>
            </a:r>
            <a:r>
              <a:rPr kumimoji="1" lang="en-US" altLang="zh-CN" sz="2000" b="0">
                <a:latin typeface="Tahoma" panose="020B0604030504040204" pitchFamily="34" charset="0"/>
              </a:rPr>
              <a:t>Swait</a:t>
            </a:r>
            <a:r>
              <a:rPr kumimoji="1" lang="zh-CN" altLang="en-US" sz="2000" b="0">
                <a:latin typeface="Tahoma" panose="020B0604030504040204" pitchFamily="34" charset="0"/>
              </a:rPr>
              <a:t>操作的开始位置</a:t>
            </a:r>
          </a:p>
          <a:p>
            <a:pPr eaLnBrk="1" hangingPunct="1">
              <a:spcBef>
                <a:spcPct val="0"/>
              </a:spcBef>
              <a:buFontTx/>
              <a:buNone/>
            </a:pPr>
            <a:r>
              <a:rPr kumimoji="1" lang="zh-CN" altLang="en-US" sz="2000" b="0">
                <a:latin typeface="Tahoma" panose="020B0604030504040204" pitchFamily="34" charset="0"/>
              </a:rPr>
              <a:t>   </a:t>
            </a:r>
            <a:r>
              <a:rPr kumimoji="1" lang="en-US" altLang="zh-CN" sz="2000" b="0">
                <a:latin typeface="Tahoma" panose="020B0604030504040204" pitchFamily="34" charset="0"/>
              </a:rPr>
              <a:t>endif</a:t>
            </a:r>
            <a:endParaRPr lang="zh-CN" altLang="en-US" sz="2000">
              <a:latin typeface="Tahoma" panose="020B0604030504040204" pitchFamily="34" charset="0"/>
            </a:endParaRPr>
          </a:p>
        </p:txBody>
      </p:sp>
      <p:sp>
        <p:nvSpPr>
          <p:cNvPr id="371717" name="Text Box 5"/>
          <p:cNvSpPr txBox="1">
            <a:spLocks noChangeArrowheads="1"/>
          </p:cNvSpPr>
          <p:nvPr/>
        </p:nvSpPr>
        <p:spPr bwMode="auto">
          <a:xfrm>
            <a:off x="6096000" y="2589429"/>
            <a:ext cx="3457575" cy="30469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808355" indent="-808355">
              <a:spcBef>
                <a:spcPct val="20000"/>
              </a:spcBef>
              <a:buChar char="•"/>
              <a:defRPr sz="28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4pPr>
            <a:lvl5pPr marL="2057400" indent="-228600">
              <a:spcBef>
                <a:spcPct val="20000"/>
              </a:spcBef>
              <a:buChar char="•"/>
              <a:defRPr sz="2000" i="1">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20000"/>
              </a:spcBef>
              <a:spcAft>
                <a:spcPct val="0"/>
              </a:spcAft>
              <a:buChar char="•"/>
              <a:defRPr sz="2000" i="1">
                <a:solidFill>
                  <a:schemeClr val="tx1"/>
                </a:solidFill>
                <a:latin typeface="Franklin Gothic Book" panose="020B0503020102020204" pitchFamily="34" charset="0"/>
                <a:ea typeface="宋体" panose="02010600030101010101" pitchFamily="2" charset="-122"/>
              </a:defRPr>
            </a:lvl9pPr>
          </a:lstStyle>
          <a:p>
            <a:pPr eaLnBrk="1" hangingPunct="1">
              <a:spcBef>
                <a:spcPct val="0"/>
              </a:spcBef>
              <a:buFontTx/>
              <a:buNone/>
            </a:pPr>
            <a:r>
              <a:rPr kumimoji="1" lang="en-US" altLang="zh-CN" sz="2400" b="0">
                <a:latin typeface="Tahoma" panose="020B0604030504040204" pitchFamily="34" charset="0"/>
              </a:rPr>
              <a:t>Ssignal(S1,S2,…Sn)</a:t>
            </a:r>
          </a:p>
          <a:p>
            <a:pPr eaLnBrk="1" hangingPunct="1">
              <a:spcBef>
                <a:spcPct val="0"/>
              </a:spcBef>
              <a:buFontTx/>
              <a:buNone/>
            </a:pPr>
            <a:r>
              <a:rPr kumimoji="1" lang="en-US" altLang="zh-CN" sz="2400" b="0">
                <a:latin typeface="Tahoma" panose="020B0604030504040204" pitchFamily="34" charset="0"/>
              </a:rPr>
              <a:t>     for i:=1 to n  do</a:t>
            </a:r>
          </a:p>
          <a:p>
            <a:pPr eaLnBrk="1" hangingPunct="1">
              <a:spcBef>
                <a:spcPct val="0"/>
              </a:spcBef>
              <a:buFontTx/>
              <a:buNone/>
            </a:pPr>
            <a:r>
              <a:rPr kumimoji="1" lang="en-US" altLang="zh-CN" sz="2400" b="0">
                <a:latin typeface="Tahoma" panose="020B0604030504040204" pitchFamily="34" charset="0"/>
              </a:rPr>
              <a:t>       Si:= Si+1;</a:t>
            </a:r>
          </a:p>
          <a:p>
            <a:pPr eaLnBrk="1" hangingPunct="1">
              <a:spcBef>
                <a:spcPct val="0"/>
              </a:spcBef>
              <a:buFontTx/>
              <a:buNone/>
            </a:pPr>
            <a:r>
              <a:rPr kumimoji="1" lang="en-US" altLang="zh-CN" sz="2400" b="0">
                <a:latin typeface="Tahoma" panose="020B0604030504040204" pitchFamily="34" charset="0"/>
              </a:rPr>
              <a:t>       </a:t>
            </a:r>
            <a:r>
              <a:rPr kumimoji="1" lang="zh-CN" altLang="en-US" sz="2400" b="0">
                <a:latin typeface="Tahoma" panose="020B0604030504040204" pitchFamily="34" charset="0"/>
              </a:rPr>
              <a:t>将所有等待</a:t>
            </a:r>
            <a:r>
              <a:rPr kumimoji="1" lang="en-US" altLang="zh-CN" sz="2400" b="0">
                <a:latin typeface="Tahoma" panose="020B0604030504040204" pitchFamily="34" charset="0"/>
              </a:rPr>
              <a:t>Si</a:t>
            </a:r>
            <a:r>
              <a:rPr kumimoji="1" lang="zh-CN" altLang="en-US" sz="2400" b="0">
                <a:latin typeface="Tahoma" panose="020B0604030504040204" pitchFamily="34" charset="0"/>
              </a:rPr>
              <a:t>的 进程由等待队列取出放入到就绪队列</a:t>
            </a:r>
          </a:p>
          <a:p>
            <a:pPr eaLnBrk="1" hangingPunct="1">
              <a:spcBef>
                <a:spcPct val="0"/>
              </a:spcBef>
              <a:buFontTx/>
              <a:buNone/>
            </a:pPr>
            <a:r>
              <a:rPr kumimoji="1" lang="en-US" altLang="zh-CN" sz="2400" b="0">
                <a:latin typeface="Tahoma" panose="020B0604030504040204" pitchFamily="34" charset="0"/>
              </a:rPr>
              <a:t>     endfor;</a:t>
            </a:r>
            <a:endParaRPr kumimoji="1" lang="zh-CN" altLang="en-US" sz="2400" b="0">
              <a:latin typeface="Tahoma" panose="020B0604030504040204" pitchFamily="34" charset="0"/>
            </a:endParaRPr>
          </a:p>
          <a:p>
            <a:pPr eaLnBrk="1" hangingPunct="1">
              <a:spcBef>
                <a:spcPct val="0"/>
              </a:spcBef>
              <a:buFontTx/>
              <a:buNone/>
            </a:pPr>
            <a:endParaRPr lang="zh-CN" altLang="en-US" sz="2400">
              <a:latin typeface="Tahoma" panose="020B0604030504040204" pitchFamily="34" charset="0"/>
            </a:endParaRPr>
          </a:p>
        </p:txBody>
      </p:sp>
      <p:sp>
        <p:nvSpPr>
          <p:cNvPr id="9" name="Rectangle 2"/>
          <p:cNvSpPr txBox="1">
            <a:spLocks noChangeArrowheads="1"/>
          </p:cNvSpPr>
          <p:nvPr/>
        </p:nvSpPr>
        <p:spPr>
          <a:xfrm>
            <a:off x="990600" y="517526"/>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a:t>2.3.4</a:t>
            </a:r>
            <a:r>
              <a:rPr lang="zh-CN" altLang="en-US"/>
              <a:t>、信号量</a:t>
            </a:r>
            <a:r>
              <a:rPr lang="en-US" altLang="zh-CN"/>
              <a:t>(semaphore)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16"/>
                                        </p:tgtEl>
                                        <p:attrNameLst>
                                          <p:attrName>style.visibility</p:attrName>
                                        </p:attrNameLst>
                                      </p:cBhvr>
                                      <p:to>
                                        <p:strVal val="visible"/>
                                      </p:to>
                                    </p:set>
                                    <p:animEffect transition="in" filter="blinds(horizontal)">
                                      <p:cBhvr>
                                        <p:cTn id="7" dur="500"/>
                                        <p:tgtEl>
                                          <p:spTgt spid="371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1717"/>
                                        </p:tgtEl>
                                        <p:attrNameLst>
                                          <p:attrName>style.visibility</p:attrName>
                                        </p:attrNameLst>
                                      </p:cBhvr>
                                      <p:to>
                                        <p:strVal val="visible"/>
                                      </p:to>
                                    </p:set>
                                    <p:animEffect transition="in" filter="blinds(horizontal)">
                                      <p:cBhvr>
                                        <p:cTn id="12" dur="500"/>
                                        <p:tgtEl>
                                          <p:spTgt spid="3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a:t>2.3.4</a:t>
            </a:r>
            <a:r>
              <a:rPr lang="zh-CN" altLang="en-US" dirty="0"/>
              <a:t>、信号量</a:t>
            </a:r>
            <a:r>
              <a:rPr lang="en-US" altLang="zh-CN" dirty="0"/>
              <a:t>(semaphore)</a:t>
            </a:r>
            <a:endParaRPr lang="zh-CN" altLang="en-US" dirty="0"/>
          </a:p>
        </p:txBody>
      </p:sp>
      <p:sp>
        <p:nvSpPr>
          <p:cNvPr id="100354" name="Rectangle 3"/>
          <p:cNvSpPr>
            <a:spLocks noGrp="1" noChangeArrowheads="1"/>
          </p:cNvSpPr>
          <p:nvPr>
            <p:ph idx="1"/>
          </p:nvPr>
        </p:nvSpPr>
        <p:spPr/>
        <p:txBody>
          <a:bodyPr>
            <a:normAutofit fontScale="85000" lnSpcReduction="20000"/>
          </a:bodyPr>
          <a:lstStyle/>
          <a:p>
            <a:r>
              <a:rPr lang="zh-CN" altLang="en-US" dirty="0"/>
              <a:t>二进制（</a:t>
            </a:r>
            <a:r>
              <a:rPr lang="en-US" altLang="zh-CN" dirty="0"/>
              <a:t>Binary ）</a:t>
            </a:r>
            <a:r>
              <a:rPr lang="zh-CN" altLang="en-US" dirty="0"/>
              <a:t>信号量</a:t>
            </a:r>
            <a:r>
              <a:rPr lang="en-US" altLang="zh-CN" dirty="0"/>
              <a:t> </a:t>
            </a:r>
          </a:p>
          <a:p>
            <a:pPr lvl="1"/>
            <a:r>
              <a:rPr lang="zh-CN" altLang="en-US" dirty="0"/>
              <a:t>其值只能是</a:t>
            </a:r>
            <a:r>
              <a:rPr lang="en-US" altLang="zh-CN" dirty="0"/>
              <a:t> 0</a:t>
            </a:r>
            <a:r>
              <a:rPr lang="zh-CN" altLang="en-US" dirty="0"/>
              <a:t>和</a:t>
            </a:r>
            <a:r>
              <a:rPr lang="en-US" altLang="zh-CN" dirty="0"/>
              <a:t> 1；</a:t>
            </a:r>
            <a:r>
              <a:rPr lang="zh-CN" altLang="en-US" dirty="0"/>
              <a:t>易于实现。</a:t>
            </a:r>
          </a:p>
          <a:p>
            <a:pPr lvl="1"/>
            <a:r>
              <a:rPr lang="zh-CN" altLang="en-US" dirty="0"/>
              <a:t>利用二进制信号量可以实现整型信号量。</a:t>
            </a:r>
          </a:p>
          <a:p>
            <a:pPr lvl="1"/>
            <a:r>
              <a:rPr lang="zh-CN" altLang="en-US" dirty="0"/>
              <a:t>数据结构：</a:t>
            </a:r>
          </a:p>
          <a:p>
            <a:r>
              <a:rPr lang="zh-CN" altLang="en-US" dirty="0"/>
              <a:t>二进制信号量</a:t>
            </a:r>
            <a:r>
              <a:rPr lang="en-US" altLang="zh-CN" dirty="0"/>
              <a:t> S1, S2; int C:  </a:t>
            </a:r>
          </a:p>
          <a:p>
            <a:r>
              <a:rPr lang="zh-CN" altLang="en-US" dirty="0"/>
              <a:t>初值：</a:t>
            </a:r>
          </a:p>
          <a:p>
            <a:pPr lvl="1"/>
            <a:r>
              <a:rPr lang="en-US" altLang="zh-CN" dirty="0"/>
              <a:t>S1 = 1</a:t>
            </a:r>
          </a:p>
          <a:p>
            <a:pPr lvl="1"/>
            <a:r>
              <a:rPr lang="en-US" altLang="zh-CN" dirty="0"/>
              <a:t>S2 = 0</a:t>
            </a:r>
          </a:p>
          <a:p>
            <a:pPr lvl="1"/>
            <a:r>
              <a:rPr lang="en-US" altLang="zh-CN" dirty="0"/>
              <a:t>C = </a:t>
            </a:r>
            <a:r>
              <a:rPr lang="zh-CN" altLang="en-US" b="1" dirty="0">
                <a:solidFill>
                  <a:srgbClr val="FF0000"/>
                </a:solidFill>
              </a:rPr>
              <a:t>代表共享资源的初始值</a:t>
            </a:r>
            <a:endParaRPr lang="en-US" altLang="zh-CN" b="1"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SCORE_HALF" val="0.0"/>
  <p:tag name="PROBLEMSCORE" val="5.0"/>
  <p:tag name="RAINPROBLEMTYPE" val="MultipleChoiceMA"/>
  <p:tag name="RAINPROBLEM" val="MultipleChoiceMA"/>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heme/theme1.xml><?xml version="1.0" encoding="utf-8"?>
<a:theme xmlns:a="http://schemas.openxmlformats.org/drawingml/2006/main" name="第一PPT，www.1ppt.com">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2268</TotalTime>
  <Words>14968</Words>
  <Application>Microsoft Office PowerPoint</Application>
  <PresentationFormat>宽屏</PresentationFormat>
  <Paragraphs>1805</Paragraphs>
  <Slides>182</Slides>
  <Notes>6</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182</vt:i4>
      </vt:variant>
    </vt:vector>
  </HeadingPairs>
  <TitlesOfParts>
    <vt:vector size="211" baseType="lpstr">
      <vt:lpstr>Microsoft Yahei</vt:lpstr>
      <vt:lpstr>Monotype Sorts</vt:lpstr>
      <vt:lpstr>MS PGothic</vt:lpstr>
      <vt:lpstr>Swis721 Lt BT</vt:lpstr>
      <vt:lpstr>等线</vt:lpstr>
      <vt:lpstr>方正粗黑宋简体</vt:lpstr>
      <vt:lpstr>黑体</vt:lpstr>
      <vt:lpstr>华文细黑</vt:lpstr>
      <vt:lpstr>楷体_GB2312</vt:lpstr>
      <vt:lpstr>隶书</vt:lpstr>
      <vt:lpstr>宋体</vt:lpstr>
      <vt:lpstr>微软雅黑</vt:lpstr>
      <vt:lpstr>Agency FB</vt:lpstr>
      <vt:lpstr>Arial</vt:lpstr>
      <vt:lpstr>Calibri</vt:lpstr>
      <vt:lpstr>Calibri Light</vt:lpstr>
      <vt:lpstr>Cambria Math</vt:lpstr>
      <vt:lpstr>Courier New</vt:lpstr>
      <vt:lpstr>Helvetica</vt:lpstr>
      <vt:lpstr>Impact</vt:lpstr>
      <vt:lpstr>LilyUPC</vt:lpstr>
      <vt:lpstr>Symbol</vt:lpstr>
      <vt:lpstr>Tahoma</vt:lpstr>
      <vt:lpstr>Times</vt:lpstr>
      <vt:lpstr>Times New Roman</vt:lpstr>
      <vt:lpstr>Verdana</vt:lpstr>
      <vt:lpstr>Wingdings</vt:lpstr>
      <vt:lpstr>第一PPT，www.1ppt.com</vt:lpstr>
      <vt:lpstr>VISIO</vt:lpstr>
      <vt:lpstr>PowerPoint 演示文稿</vt:lpstr>
      <vt:lpstr>PowerPoint 演示文稿</vt:lpstr>
      <vt:lpstr>PowerPoint 演示文稿</vt:lpstr>
      <vt:lpstr>主要内容</vt:lpstr>
      <vt:lpstr>2.1.1 程序的顺序执行和并发执行</vt:lpstr>
      <vt:lpstr>2.1.1 程序的顺序执行和并发执行</vt:lpstr>
      <vt:lpstr>2.1.1 程序的顺序执行和并发执行</vt:lpstr>
      <vt:lpstr>2.1.2 进程的定义和描述</vt:lpstr>
      <vt:lpstr>2.1.2  进程的定义与特征</vt:lpstr>
      <vt:lpstr>2.1.2  进程的定义与特征</vt:lpstr>
      <vt:lpstr>2.1.2  进程的定义与特征</vt:lpstr>
      <vt:lpstr>2.1.2  进程的定义与特征</vt:lpstr>
      <vt:lpstr>2.1.2  进程的定义与特征</vt:lpstr>
      <vt:lpstr>2.1.2  进程的定义与特征</vt:lpstr>
      <vt:lpstr>2.1.3、进程的状态与转换</vt:lpstr>
      <vt:lpstr>2.1.3、进程的状态与转换</vt:lpstr>
      <vt:lpstr>2.1.3、进程的状态与转换</vt:lpstr>
      <vt:lpstr>2.1.3、进程的状态与转换</vt:lpstr>
      <vt:lpstr>2.1.3、进程的状态与转换</vt:lpstr>
      <vt:lpstr>2.1.3、进程的状态与转换</vt:lpstr>
      <vt:lpstr>2.1.3、进程的状态与转换</vt:lpstr>
      <vt:lpstr>2.1.3、进程的状态与转换</vt:lpstr>
      <vt:lpstr>2.1.3、进程的状态与转换</vt:lpstr>
      <vt:lpstr>2.1.3、进程的状态与转换</vt:lpstr>
      <vt:lpstr>2.1.3、进程的状态与转换</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2.1.4、进程的数据结构</vt:lpstr>
      <vt:lpstr>2.1.5、不同操作系统进程的体现形式</vt:lpstr>
      <vt:lpstr>2.1.5、不同操作系统进程的体现形式</vt:lpstr>
      <vt:lpstr>2.1.5、不同操作系统进程的体现形式</vt:lpstr>
      <vt:lpstr>2.1.5、不同操作系统进程的体现形式</vt:lpstr>
      <vt:lpstr>2.1.5、不同操作系统进程的体现形式</vt:lpstr>
      <vt:lpstr>2.1.5、不同操作系统进程的体现形式</vt:lpstr>
      <vt:lpstr>PowerPoint 演示文稿</vt:lpstr>
      <vt:lpstr>主要内容</vt:lpstr>
      <vt:lpstr>2.2 进程控制</vt:lpstr>
      <vt:lpstr>2.2.1、进程的创建</vt:lpstr>
      <vt:lpstr>2.2.1、进程的创建</vt:lpstr>
      <vt:lpstr>2.2.1、进程的创建</vt:lpstr>
      <vt:lpstr>2.2.1、进程的创建</vt:lpstr>
      <vt:lpstr>2.2.1、进程的创建</vt:lpstr>
      <vt:lpstr>2.2.1、进程的创建</vt:lpstr>
      <vt:lpstr>2.2.2、进程的终止</vt:lpstr>
      <vt:lpstr>2.2.2、进程的终止</vt:lpstr>
      <vt:lpstr>2.2.2、进程的终止</vt:lpstr>
      <vt:lpstr>2.2.3、进程的阻塞与唤醒</vt:lpstr>
      <vt:lpstr>2.2.3、进程的阻塞与唤醒</vt:lpstr>
      <vt:lpstr>2.2.3、进程的阻塞与唤醒</vt:lpstr>
      <vt:lpstr>2.2.3、进程的阻塞与唤醒</vt:lpstr>
      <vt:lpstr>2.2.3、进程的阻塞与唤醒</vt:lpstr>
      <vt:lpstr>2.2.3、进程的阻塞与唤醒</vt:lpstr>
      <vt:lpstr>2.2.3、进程的阻塞与唤醒</vt:lpstr>
      <vt:lpstr>PowerPoint 演示文稿</vt:lpstr>
      <vt:lpstr>主要内容</vt:lpstr>
      <vt:lpstr>2.3.1、进程同步的基本概念</vt:lpstr>
      <vt:lpstr>2.3.1、进程同步的基本概念</vt:lpstr>
      <vt:lpstr>2.3.1、进程同步的基本概念</vt:lpstr>
      <vt:lpstr>PowerPoint 演示文稿</vt:lpstr>
      <vt:lpstr>2.3.1、进程同步的基本概念</vt:lpstr>
      <vt:lpstr>PowerPoint 演示文稿</vt:lpstr>
      <vt:lpstr>2.3.1、进程同步的基本概念</vt:lpstr>
      <vt:lpstr>2.3.1、进程同步的基本概念</vt:lpstr>
      <vt:lpstr>2.3.1、进程同步的基本概念</vt:lpstr>
      <vt:lpstr>PowerPoint 演示文稿</vt:lpstr>
      <vt:lpstr>2.3.1、进程同步的基本概念</vt:lpstr>
      <vt:lpstr>2.3.2、临界资源及其问题描述</vt:lpstr>
      <vt:lpstr>2.3.2、临界资源及其问题描述</vt:lpstr>
      <vt:lpstr>2.3.2、临界资源及其问题描述</vt:lpstr>
      <vt:lpstr>2.3.2、临界资源及其问题描述</vt:lpstr>
      <vt:lpstr>2.3.2、临界资源及其问题描述</vt:lpstr>
      <vt:lpstr>2.3.2、临界资源及其问题描述</vt:lpstr>
      <vt:lpstr>2.3.3、硬件同步机制</vt:lpstr>
      <vt:lpstr>2.3.3、硬件同步机制</vt:lpstr>
      <vt:lpstr>2.3.3、硬件同步机制</vt:lpstr>
      <vt:lpstr>2.3.3、硬件同步机制</vt:lpstr>
      <vt:lpstr>2.3.3、硬件同步机制</vt:lpstr>
      <vt:lpstr>2.3.4、信号量(semaphore)</vt:lpstr>
      <vt:lpstr>2.3.4、信号量(semaphore)</vt:lpstr>
      <vt:lpstr>2.3.4、信号量(semaphore)</vt:lpstr>
      <vt:lpstr>2.3.4、信号量(semaphore)</vt:lpstr>
      <vt:lpstr>2.3.4、信号量(semaphore)</vt:lpstr>
      <vt:lpstr>2.3.4、信号量(semaphore)</vt:lpstr>
      <vt:lpstr>PowerPoint 演示文稿</vt:lpstr>
      <vt:lpstr>2.3.4、信号量(semaphore)</vt:lpstr>
      <vt:lpstr> </vt:lpstr>
      <vt:lpstr>2.3.4、信号量(semaphore)</vt:lpstr>
      <vt:lpstr>2.3.4、信号量(semaphore)</vt:lpstr>
      <vt:lpstr>2.3.5、信号量的应用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2.3.5、信号量的应用</vt:lpstr>
      <vt:lpstr>2.3.5、信号量的应用</vt:lpstr>
      <vt:lpstr>2.3.5、信号量的应用</vt:lpstr>
      <vt:lpstr>2.3.5、信号量的应用</vt:lpstr>
      <vt:lpstr>2.3.5、信号量的应用</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2.3.6、经典的进程同步问题</vt:lpstr>
      <vt:lpstr>2.3.7 管程的基本概念</vt:lpstr>
      <vt:lpstr>2.3.7   管程的基本概念</vt:lpstr>
      <vt:lpstr>2.3.7   管程的基本概念</vt:lpstr>
      <vt:lpstr>2.3.7   管程的基本概念</vt:lpstr>
      <vt:lpstr>2.3.7   管程的基本概念</vt:lpstr>
      <vt:lpstr>2.3.7   管程的基本概念</vt:lpstr>
      <vt:lpstr>2.3.7   管程的基本概念</vt:lpstr>
      <vt:lpstr>2.3.7   管程的基本概念</vt:lpstr>
      <vt:lpstr>PowerPoint 演示文稿</vt:lpstr>
      <vt:lpstr>2.4  进程之间的通信</vt:lpstr>
      <vt:lpstr>2.4  进程之间的通信</vt:lpstr>
      <vt:lpstr>2.4.1  进程通信的类型</vt:lpstr>
      <vt:lpstr>2.4.1  进程通信的类型</vt:lpstr>
      <vt:lpstr>2.4.2  消息传递通信的实现方法</vt:lpstr>
      <vt:lpstr>2.4.2  消息传递通信的实现方法</vt:lpstr>
      <vt:lpstr>PowerPoint 演示文稿</vt:lpstr>
      <vt:lpstr>主要内容</vt:lpstr>
      <vt:lpstr>2.5.1、线程的引入</vt:lpstr>
      <vt:lpstr>2.5.1、线程的引入</vt:lpstr>
      <vt:lpstr>2.5.1、线程的引入</vt:lpstr>
      <vt:lpstr>2.5.1、线程的引入</vt:lpstr>
      <vt:lpstr>2.5.1、线程的引入</vt:lpstr>
      <vt:lpstr>2.5.1、线程的引入</vt:lpstr>
      <vt:lpstr>2.5.1、线程的引入</vt:lpstr>
      <vt:lpstr>2.5.1、线程的引入</vt:lpstr>
      <vt:lpstr>2.5.2、线程的基本概念</vt:lpstr>
      <vt:lpstr>2.5.2、线程的基本概念</vt:lpstr>
      <vt:lpstr>2.5.2、线程的基本概念</vt:lpstr>
      <vt:lpstr>2.5.2、线程的基本概念</vt:lpstr>
      <vt:lpstr>2.5.2、线程的基本概念</vt:lpstr>
      <vt:lpstr>2.5.2 、线程的基本概念</vt:lpstr>
      <vt:lpstr>2.5.2、线程的基本概念</vt:lpstr>
      <vt:lpstr>2.5.2、线程的基本概念</vt:lpstr>
      <vt:lpstr>2.5.3、用户级线程和内核支持线程 </vt:lpstr>
      <vt:lpstr>2.5.3、用户级线程和内核支持线程 </vt:lpstr>
      <vt:lpstr>2.5.3、用户级线程和内核支持线程 </vt:lpstr>
      <vt:lpstr>2.5.3、用户级线程和内核支持线程 </vt:lpstr>
      <vt:lpstr>2.5.3、用户级线程和内核支持线程 </vt:lpstr>
      <vt:lpstr>2.5.3、用户级线程和内核支持线程 </vt:lpstr>
      <vt:lpstr>2.5.3、用户级线程和内核支持线程 </vt:lpstr>
      <vt:lpstr>2.5.3、用户级线程和内核支持线程 </vt:lpstr>
      <vt:lpstr>2.5.4、多线程模型</vt:lpstr>
      <vt:lpstr>2.5.4、多线程模型</vt:lpstr>
      <vt:lpstr>2.5.4、多线程模型</vt:lpstr>
      <vt:lpstr>2.5.4、多线程模型</vt:lpstr>
      <vt:lpstr>课后思考题</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第一PPT</dc:creator>
  <cp:keywords>www.1ppt.com</cp:keywords>
  <dc:description>www.1ppt.com</dc:description>
  <cp:lastModifiedBy>su</cp:lastModifiedBy>
  <cp:revision>167</cp:revision>
  <dcterms:created xsi:type="dcterms:W3CDTF">2017-05-27T04:45:00Z</dcterms:created>
  <dcterms:modified xsi:type="dcterms:W3CDTF">2023-03-15T09:31:48Z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82726F3FA944484F8921AFFD47BA3067</vt:lpwstr>
  </property>
</Properties>
</file>