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tags/tag52.xml" ContentType="application/vnd.openxmlformats-officedocument.presentationml.tags+xml"/>
  <Override PartName="/ppt/notesSlides/notesSlide2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366" r:id="rId2"/>
    <p:sldId id="1182" r:id="rId3"/>
    <p:sldId id="365" r:id="rId4"/>
    <p:sldId id="258" r:id="rId5"/>
    <p:sldId id="1287" r:id="rId6"/>
    <p:sldId id="1183" r:id="rId7"/>
    <p:sldId id="1184" r:id="rId8"/>
    <p:sldId id="1185" r:id="rId9"/>
    <p:sldId id="1399" r:id="rId10"/>
    <p:sldId id="1186" r:id="rId11"/>
    <p:sldId id="1187" r:id="rId12"/>
    <p:sldId id="1188" r:id="rId13"/>
    <p:sldId id="1189" r:id="rId14"/>
    <p:sldId id="1190" r:id="rId15"/>
    <p:sldId id="1191" r:id="rId16"/>
    <p:sldId id="1192" r:id="rId17"/>
    <p:sldId id="1193" r:id="rId18"/>
    <p:sldId id="1194" r:id="rId19"/>
    <p:sldId id="1195" r:id="rId20"/>
    <p:sldId id="1196" r:id="rId21"/>
    <p:sldId id="1197" r:id="rId22"/>
    <p:sldId id="1198" r:id="rId23"/>
    <p:sldId id="1199" r:id="rId24"/>
    <p:sldId id="1200" r:id="rId25"/>
    <p:sldId id="1201" r:id="rId26"/>
    <p:sldId id="1288" r:id="rId27"/>
    <p:sldId id="1202" r:id="rId28"/>
    <p:sldId id="1203" r:id="rId29"/>
    <p:sldId id="1204" r:id="rId30"/>
    <p:sldId id="1205" r:id="rId31"/>
    <p:sldId id="1400" r:id="rId32"/>
    <p:sldId id="1206" r:id="rId33"/>
    <p:sldId id="1207" r:id="rId34"/>
    <p:sldId id="1208" r:id="rId35"/>
    <p:sldId id="1209" r:id="rId36"/>
    <p:sldId id="1210" r:id="rId37"/>
    <p:sldId id="1211" r:id="rId38"/>
    <p:sldId id="1212" r:id="rId39"/>
    <p:sldId id="1213" r:id="rId40"/>
    <p:sldId id="1214" r:id="rId41"/>
    <p:sldId id="1215" r:id="rId42"/>
    <p:sldId id="1216" r:id="rId43"/>
    <p:sldId id="1217" r:id="rId44"/>
    <p:sldId id="1394" r:id="rId45"/>
    <p:sldId id="1397" r:id="rId46"/>
    <p:sldId id="1402" r:id="rId47"/>
    <p:sldId id="1220" r:id="rId48"/>
    <p:sldId id="1221" r:id="rId49"/>
    <p:sldId id="1404" r:id="rId50"/>
    <p:sldId id="1403" r:id="rId51"/>
    <p:sldId id="1223" r:id="rId52"/>
    <p:sldId id="1405" r:id="rId53"/>
    <p:sldId id="1224" r:id="rId54"/>
    <p:sldId id="1225" r:id="rId55"/>
    <p:sldId id="1226" r:id="rId56"/>
    <p:sldId id="1227" r:id="rId57"/>
    <p:sldId id="1228" r:id="rId58"/>
    <p:sldId id="1396" r:id="rId59"/>
    <p:sldId id="1249" r:id="rId60"/>
    <p:sldId id="1250" r:id="rId61"/>
    <p:sldId id="1251" r:id="rId62"/>
    <p:sldId id="1252" r:id="rId63"/>
    <p:sldId id="1253" r:id="rId64"/>
    <p:sldId id="1254" r:id="rId65"/>
    <p:sldId id="1255" r:id="rId66"/>
    <p:sldId id="1256" r:id="rId67"/>
    <p:sldId id="1257" r:id="rId68"/>
    <p:sldId id="1258" r:id="rId69"/>
    <p:sldId id="1259" r:id="rId70"/>
    <p:sldId id="1260" r:id="rId71"/>
    <p:sldId id="1261" r:id="rId72"/>
    <p:sldId id="1262" r:id="rId73"/>
    <p:sldId id="1263" r:id="rId74"/>
    <p:sldId id="1264" r:id="rId75"/>
    <p:sldId id="1265" r:id="rId76"/>
    <p:sldId id="1266" r:id="rId77"/>
    <p:sldId id="1267" r:id="rId78"/>
    <p:sldId id="1268" r:id="rId79"/>
    <p:sldId id="1269" r:id="rId80"/>
    <p:sldId id="1270" r:id="rId81"/>
    <p:sldId id="1407" r:id="rId82"/>
    <p:sldId id="1271" r:id="rId83"/>
    <p:sldId id="1408" r:id="rId84"/>
    <p:sldId id="1272" r:id="rId85"/>
    <p:sldId id="1273" r:id="rId86"/>
    <p:sldId id="1274" r:id="rId87"/>
    <p:sldId id="1275" r:id="rId88"/>
    <p:sldId id="1398" r:id="rId89"/>
    <p:sldId id="1283" r:id="rId90"/>
    <p:sldId id="1284" r:id="rId91"/>
    <p:sldId id="1285" r:id="rId92"/>
    <p:sldId id="1286" r:id="rId93"/>
    <p:sldId id="1409" r:id="rId94"/>
    <p:sldId id="282" r:id="rId9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yan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8" y="90"/>
      </p:cViewPr>
      <p:guideLst>
        <p:guide orient="horz" pos="222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A54E0-A275-45CF-849F-10D588A8399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12E2F-1838-452E-BC5D-43C720547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  <p:sp>
        <p:nvSpPr>
          <p:cNvPr id="1157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charset="0"/>
              </a:rPr>
              <a:t>55</a:t>
            </a:fld>
            <a:endParaRPr lang="zh-CN" altLang="en-US" sz="1200" b="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charset="0"/>
              </a:rPr>
              <a:t>65</a:t>
            </a:fld>
            <a:endParaRPr lang="zh-CN" altLang="en-US" sz="1200" b="0" dirty="0">
              <a:latin typeface="Times New Roman" panose="02020603050405020304" charset="0"/>
            </a:endParaRPr>
          </a:p>
        </p:txBody>
      </p:sp>
      <p:sp>
        <p:nvSpPr>
          <p:cNvPr id="1167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/>
              <a:t>摒 （并）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177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latin typeface="Times New Roman" panose="02020603050405020304" charset="0"/>
              </a:rPr>
              <a:t>84</a:t>
            </a:fld>
            <a:endParaRPr lang="zh-CN" altLang="en-US" sz="1200" b="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5.svg"/><Relationship Id="rId18" Type="http://schemas.openxmlformats.org/officeDocument/2006/relationships/image" Target="../media/image18.png"/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24.svg"/><Relationship Id="rId5" Type="http://schemas.openxmlformats.org/officeDocument/2006/relationships/image" Target="../media/image21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23.svg"/><Relationship Id="rId1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457200"/>
            <a:ext cx="59944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457200"/>
            <a:ext cx="59944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BAFB4-2688-4157-9738-CE80CAB62A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268759"/>
            <a:ext cx="10515600" cy="49082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rgbClr val="0078B4"/>
              </a:buClr>
              <a:buFont typeface="Wingdings" panose="05000000000000000000" charset="0"/>
              <a:buChar char="Ø"/>
              <a:defRPr sz="2000">
                <a:solidFill>
                  <a:srgbClr val="666666"/>
                </a:solidFill>
                <a:latin typeface="Times New Roman" panose="02020603050405020304" charset="0"/>
              </a:defRPr>
            </a:lvl1pPr>
            <a:lvl2pPr marL="431800" indent="-288290" eaLnBrk="1" fontAlgn="auto" latinLnBrk="0" hangingPunct="1">
              <a:lnSpc>
                <a:spcPct val="150000"/>
              </a:lnSpc>
              <a:spcBef>
                <a:spcPts val="0"/>
              </a:spcBef>
              <a:buClr>
                <a:srgbClr val="0078B4"/>
              </a:buClr>
              <a:buFont typeface="Wingdings" panose="05000000000000000000" pitchFamily="2" charset="2"/>
              <a:buChar char="l"/>
              <a:defRPr sz="1800">
                <a:solidFill>
                  <a:srgbClr val="666666"/>
                </a:solidFill>
                <a:latin typeface="Times New Roman" panose="02020603050405020304" charset="0"/>
              </a:defRPr>
            </a:lvl2pPr>
            <a:lvl3pPr marL="647700" indent="-288290" eaLnBrk="1" fontAlgn="auto" latinLnBrk="0" hangingPunct="1">
              <a:lnSpc>
                <a:spcPct val="150000"/>
              </a:lnSpc>
              <a:spcBef>
                <a:spcPts val="600"/>
              </a:spcBef>
              <a:buClr>
                <a:srgbClr val="0078B4"/>
              </a:buClr>
              <a:buFont typeface="Wingdings" panose="05000000000000000000" charset="0"/>
              <a:buChar char="ü"/>
              <a:defRPr sz="1600">
                <a:solidFill>
                  <a:srgbClr val="666666"/>
                </a:solidFill>
                <a:latin typeface="Times New Roman" panose="02020603050405020304" charset="0"/>
              </a:defRPr>
            </a:lvl3pPr>
            <a:lvl4pPr marL="899795" indent="-179705">
              <a:lnSpc>
                <a:spcPts val="1400"/>
              </a:lnSpc>
              <a:spcBef>
                <a:spcPts val="800"/>
              </a:spcBef>
              <a:buClr>
                <a:srgbClr val="0096C8"/>
              </a:buClr>
              <a:buFont typeface="Wingdings" panose="05000000000000000000" pitchFamily="2" charset="2"/>
              <a:buChar char="l"/>
              <a:defRPr sz="1200">
                <a:solidFill>
                  <a:srgbClr val="666666"/>
                </a:solidFill>
              </a:defRPr>
            </a:lvl4pPr>
            <a:lvl5pPr marL="1259840" indent="-179705">
              <a:lnSpc>
                <a:spcPts val="1400"/>
              </a:lnSpc>
              <a:spcBef>
                <a:spcPts val="800"/>
              </a:spcBef>
              <a:buClr>
                <a:srgbClr val="0096C8"/>
              </a:buClr>
              <a:buFont typeface="Wingdings" panose="05000000000000000000" pitchFamily="2" charset="2"/>
              <a:buChar char="n"/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12192000" cy="864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46453" y="162000"/>
            <a:ext cx="9339094" cy="54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800" b="1">
                <a:solidFill>
                  <a:srgbClr val="0078B4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864000"/>
          </a:xfrm>
          <a:prstGeom prst="rect">
            <a:avLst/>
          </a:prstGeom>
          <a:solidFill>
            <a:srgbClr val="007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9790322" y="163246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2192000" y="162000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标题文本：微软雅黑，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28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号，加粗，过长可适当缩小字体，尽量一行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790322" y="-287708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2192000" y="1268759"/>
            <a:ext cx="1359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正文一级：微软雅黑，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16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algn="l"/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正文次级：微软雅黑，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14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图片：清晰度高，等比缩放，不要拉伸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配色：可从左边色块吸取，尽量避免饱和度过高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9" name="图形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11" name="图形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13" name="图形 12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5" name="图形 14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8" name="图形 17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29" name="AutoShape 12"/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0" name="AutoShape 13"/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1" name="AutoShape 16"/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2" name="AutoShape 18"/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3" name="AutoShape 21"/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4" name="AutoShape 22"/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5" name="AutoShape 24"/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6" name="AutoShape 25"/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7" name="AutoShape 29"/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8" name="AutoShape 30"/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9" name="AutoShape 31"/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0" name="AutoShape 34"/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1" name="AutoShape 35"/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2" name="AutoShape 36"/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3" name="AutoShape 38"/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4" name="AutoShape 39"/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5" name="AutoShape 41"/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6" name="AutoShape 42"/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7" name="AutoShape 43"/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8" name="AutoShape 44"/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9" name="AutoShape 46"/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0" name="AutoShape 47"/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1" name="AutoShape 48"/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2" name="AutoShape 49"/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3" name="AutoShape 50"/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4" name="AutoShape 51"/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5" name="AutoShape 52"/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6" name="AutoShape 53"/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7" name="AutoShape 54"/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8" name="AutoShape 55"/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9" name="AutoShape 56"/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0" name="AutoShape 57"/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1" name="AutoShape 58"/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2" name="AutoShape 59"/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3" name="AutoShape 60"/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4" name="AutoShape 61"/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5" name="AutoShape 62"/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6" name="AutoShape 63"/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7" name="AutoShape 64"/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8" name="AutoShape 65"/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9" name="AutoShape 66"/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0" name="AutoShape 67"/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1" name="AutoShape 68"/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2" name="AutoShape 69"/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3" name="AutoShape 71"/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4" name="AutoShape 72"/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5" name="AutoShape 73"/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6" name="AutoShape 74"/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7" name="AutoShape 75"/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8" name="AutoShape 76"/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9" name="AutoShape 77"/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0" name="AutoShape 81"/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1" name="AutoShape 82"/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2" name="AutoShape 83"/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3" name="AutoShape 84"/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4" name="AutoShape 85"/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5" name="AutoShape 86"/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6" name="AutoShape 88"/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7" name="AutoShape 89"/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8" name="AutoShape 90"/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9" name="AutoShape 91"/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0" name="AutoShape 93"/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1" name="AutoShape 95"/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2" name="AutoShape 100"/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3" name="AutoShape 101"/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4" name="AutoShape 102"/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5" name="AutoShape 103"/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6" name="AutoShape 104"/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7" name="AutoShape 105"/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8" name="AutoShape 106"/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9" name="AutoShape 107"/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0" name="AutoShape 111"/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1" name="AutoShape 112"/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2" name="AutoShape 113"/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3" name="AutoShape 114"/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4" name="AutoShape 115"/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5" name="AutoShape 116"/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6" name="AutoShape 117"/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7" name="AutoShape 118"/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8" name="AutoShape 119"/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9" name="AutoShape 120"/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0" name="AutoShape 122"/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1" name="AutoShape 123"/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2" name="AutoShape 124"/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3" name="AutoShape 127"/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4" name="AutoShape 128"/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5" name="AutoShape 129"/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6" name="AutoShape 130"/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7" name="AutoShape 131"/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8" name="AutoShape 132"/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9" name="AutoShape 133"/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0" name="AutoShape 134"/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1" name="AutoShape 135"/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2" name="AutoShape 136"/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3" name="AutoShape 137"/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4" name="AutoShape 138"/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5" name="AutoShape 139"/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6" name="AutoShape 140"/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7" name="AutoShape 141"/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8" name="AutoShape 142"/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9" name="AutoShape 143"/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0" name="AutoShape 144"/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1" name="AutoShape 145"/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2" name="AutoShape 158"/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3" name="AutoShape 219"/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4" name="AutoShape 94"/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5" name="AutoShape 96"/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6" name="AutoShape 1"/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7" name="AutoShape 2"/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8" name="AutoShape 3"/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9" name="AutoShape 5"/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0" name="AutoShape 7"/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1" name="AutoShape 10"/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2" name="AutoShape 14"/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3" name="AutoShape 6"/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4" name="AutoShape 8"/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5" name="AutoShape 20"/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6" name="AutoShape 23"/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7" name="AutoShape 19"/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8" name="AutoShape 11"/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20" name="图形 19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21" name="图形 20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22" name="图形 21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23" name="图形 22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24" name="图形 23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25" name="图形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26" name="图形 25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27" name="图形 26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28" name="图形 27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cxnSp>
        <p:nvCxnSpPr>
          <p:cNvPr id="16" name="直接连接符 15"/>
          <p:cNvCxnSpPr/>
          <p:nvPr userDrawn="1"/>
        </p:nvCxnSpPr>
        <p:spPr>
          <a:xfrm flipV="1">
            <a:off x="2711451" y="812727"/>
            <a:ext cx="0" cy="6045273"/>
          </a:xfrm>
          <a:prstGeom prst="line">
            <a:avLst/>
          </a:prstGeom>
          <a:ln w="28575">
            <a:solidFill>
              <a:srgbClr val="00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rot="16200000">
            <a:off x="2358354" y="353097"/>
            <a:ext cx="706195" cy="0"/>
          </a:xfrm>
          <a:prstGeom prst="line">
            <a:avLst/>
          </a:prstGeom>
          <a:ln w="28575">
            <a:solidFill>
              <a:srgbClr val="FAA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/>
          <p:nvPr userDrawn="1"/>
        </p:nvSpPr>
        <p:spPr>
          <a:xfrm>
            <a:off x="2889250" y="706195"/>
            <a:ext cx="1021542" cy="5080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3600" b="1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78B4"/>
                </a:solidFill>
              </a:rPr>
              <a:t>目 录</a:t>
            </a:r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42706" y="1663700"/>
            <a:ext cx="6360128" cy="4403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单击此处编辑目录文本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单击此处编辑目录文本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2889249" y="1217784"/>
            <a:ext cx="11961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78B4"/>
                </a:solidFill>
                <a:latin typeface="+mj-lt"/>
              </a:rPr>
              <a:t>Contents</a:t>
            </a:r>
            <a:endParaRPr lang="zh-CN" altLang="en-US" sz="1600" dirty="0">
              <a:solidFill>
                <a:srgbClr val="0078B4"/>
              </a:solidFill>
            </a:endParaRPr>
          </a:p>
        </p:txBody>
      </p:sp>
      <p:sp>
        <p:nvSpPr>
          <p:cNvPr id="150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8963765" y="553795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51" name="文本框 150"/>
          <p:cNvSpPr txBox="1"/>
          <p:nvPr userDrawn="1"/>
        </p:nvSpPr>
        <p:spPr>
          <a:xfrm>
            <a:off x="12192000" y="623740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52" name="文本框 151"/>
          <p:cNvSpPr txBox="1"/>
          <p:nvPr userDrawn="1"/>
        </p:nvSpPr>
        <p:spPr>
          <a:xfrm>
            <a:off x="12192000" y="1663700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目录文本：微软雅黑，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20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倍行距，过多缩小行距，过少扩大行距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/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130" name="图形 12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131" name="图形 13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132" name="图形 13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33" name="图形 13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34" name="图形 133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35" name="图形 134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36" name="组合 135"/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146" name="AutoShape 12"/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7" name="AutoShape 13"/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8" name="AutoShape 16"/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9" name="AutoShape 18"/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0" name="AutoShape 21"/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1" name="AutoShape 22"/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2" name="AutoShape 24"/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3" name="AutoShape 25"/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4" name="AutoShape 29"/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5" name="AutoShape 30"/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6" name="AutoShape 31"/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7" name="AutoShape 34"/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8" name="AutoShape 35"/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9" name="AutoShape 36"/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0" name="AutoShape 38"/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1" name="AutoShape 39"/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2" name="AutoShape 41"/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3" name="AutoShape 42"/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4" name="AutoShape 43"/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5" name="AutoShape 44"/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6" name="AutoShape 46"/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7" name="AutoShape 47"/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8" name="AutoShape 48"/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9" name="AutoShape 49"/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0" name="AutoShape 50"/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1" name="AutoShape 51"/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2" name="AutoShape 52"/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3" name="AutoShape 53"/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4" name="AutoShape 54"/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5" name="AutoShape 55"/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6" name="AutoShape 56"/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7" name="AutoShape 57"/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8" name="AutoShape 58"/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9" name="AutoShape 59"/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0" name="AutoShape 60"/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1" name="AutoShape 61"/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2" name="AutoShape 62"/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3" name="AutoShape 63"/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4" name="AutoShape 64"/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5" name="AutoShape 65"/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6" name="AutoShape 66"/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7" name="AutoShape 67"/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8" name="AutoShape 68"/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9" name="AutoShape 69"/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0" name="AutoShape 71"/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1" name="AutoShape 72"/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2" name="AutoShape 73"/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3" name="AutoShape 74"/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4" name="AutoShape 75"/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5" name="AutoShape 76"/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6" name="AutoShape 77"/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7" name="AutoShape 81"/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8" name="AutoShape 82"/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9" name="AutoShape 83"/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0" name="AutoShape 84"/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1" name="AutoShape 85"/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2" name="AutoShape 86"/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3" name="AutoShape 88"/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4" name="AutoShape 89"/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5" name="AutoShape 90"/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6" name="AutoShape 91"/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7" name="AutoShape 93"/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8" name="AutoShape 95"/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9" name="AutoShape 100"/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0" name="AutoShape 101"/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1" name="AutoShape 102"/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2" name="AutoShape 103"/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3" name="AutoShape 104"/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4" name="AutoShape 105"/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5" name="AutoShape 106"/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6" name="AutoShape 107"/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7" name="AutoShape 111"/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8" name="AutoShape 112"/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9" name="AutoShape 113"/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0" name="AutoShape 114"/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1" name="AutoShape 115"/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2" name="AutoShape 116"/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3" name="AutoShape 117"/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4" name="AutoShape 118"/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5" name="AutoShape 119"/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6" name="AutoShape 120"/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7" name="AutoShape 122"/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8" name="AutoShape 123"/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9" name="AutoShape 124"/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0" name="AutoShape 127"/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1" name="AutoShape 128"/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2" name="AutoShape 129"/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3" name="AutoShape 130"/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4" name="AutoShape 131"/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5" name="AutoShape 132"/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6" name="AutoShape 133"/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7" name="AutoShape 134"/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8" name="AutoShape 135"/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9" name="AutoShape 136"/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0" name="AutoShape 137"/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1" name="AutoShape 138"/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2" name="AutoShape 139"/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3" name="AutoShape 140"/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4" name="AutoShape 141"/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5" name="AutoShape 142"/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6" name="AutoShape 143"/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7" name="AutoShape 144"/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8" name="AutoShape 145"/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9" name="AutoShape 158"/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0" name="AutoShape 219"/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1" name="AutoShape 94"/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2" name="AutoShape 96"/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3" name="AutoShape 1"/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4" name="AutoShape 2"/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5" name="AutoShape 3"/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6" name="AutoShape 5"/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7" name="AutoShape 7"/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8" name="AutoShape 10"/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9" name="AutoShape 14"/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0" name="AutoShape 6"/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1" name="AutoShape 8"/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2" name="AutoShape 20"/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3" name="AutoShape 23"/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4" name="AutoShape 19"/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5" name="AutoShape 11"/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37" name="图形 136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38" name="图形 137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39" name="图形 138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40" name="图形 139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41" name="图形 140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142" name="图形 14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143" name="图形 142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144" name="图形 143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145" name="图形 144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054" y="3210508"/>
            <a:ext cx="7767010" cy="65959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3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054" y="4108974"/>
            <a:ext cx="7748465" cy="9556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054" y="4044373"/>
            <a:ext cx="7742381" cy="0"/>
          </a:xfrm>
          <a:prstGeom prst="line">
            <a:avLst/>
          </a:prstGeom>
          <a:ln w="28575">
            <a:solidFill>
              <a:srgbClr val="00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8901214" y="4044373"/>
            <a:ext cx="706195" cy="0"/>
          </a:xfrm>
          <a:prstGeom prst="line">
            <a:avLst/>
          </a:prstGeom>
          <a:ln w="28575">
            <a:solidFill>
              <a:srgbClr val="FAA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963765" y="553795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270" name="文本框 269"/>
          <p:cNvSpPr txBox="1"/>
          <p:nvPr userDrawn="1"/>
        </p:nvSpPr>
        <p:spPr>
          <a:xfrm>
            <a:off x="12192000" y="623740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271" name="文本框 270"/>
          <p:cNvSpPr txBox="1"/>
          <p:nvPr userDrawn="1"/>
        </p:nvSpPr>
        <p:spPr>
          <a:xfrm>
            <a:off x="12192000" y="3205582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主标题：微软雅黑，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36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号，加粗，过长可适当缩小字体，尽量一行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273" name="文本框 272"/>
          <p:cNvSpPr txBox="1"/>
          <p:nvPr userDrawn="1"/>
        </p:nvSpPr>
        <p:spPr>
          <a:xfrm>
            <a:off x="12192000" y="4206342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副标题：微软雅黑，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20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4" name="图形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5" name="图形 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6" name="图形 5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7" name="图形 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8" name="图形 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20" name="AutoShape 12"/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" name="AutoShape 13"/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" name="AutoShape 16"/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" name="AutoShape 18"/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" name="AutoShape 21"/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" name="AutoShape 22"/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" name="AutoShape 24"/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7" name="AutoShape 25"/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8" name="AutoShape 29"/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9" name="AutoShape 30"/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0" name="AutoShape 31"/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1" name="AutoShape 34"/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2" name="AutoShape 35"/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3" name="AutoShape 36"/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4" name="AutoShape 38"/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5" name="AutoShape 39"/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6" name="AutoShape 41"/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7" name="AutoShape 42"/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8" name="AutoShape 43"/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9" name="AutoShape 44"/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0" name="AutoShape 46"/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1" name="AutoShape 47"/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2" name="AutoShape 48"/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3" name="AutoShape 49"/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4" name="AutoShape 50"/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5" name="AutoShape 51"/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6" name="AutoShape 52"/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7" name="AutoShape 53"/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8" name="AutoShape 54"/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9" name="AutoShape 55"/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0" name="AutoShape 56"/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1" name="AutoShape 57"/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2" name="AutoShape 58"/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3" name="AutoShape 59"/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4" name="AutoShape 60"/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5" name="AutoShape 61"/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6" name="AutoShape 62"/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7" name="AutoShape 63"/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8" name="AutoShape 64"/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9" name="AutoShape 65"/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0" name="AutoShape 66"/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1" name="AutoShape 67"/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2" name="AutoShape 68"/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3" name="AutoShape 69"/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4" name="AutoShape 71"/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5" name="AutoShape 72"/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6" name="AutoShape 73"/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7" name="AutoShape 74"/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8" name="AutoShape 75"/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9" name="AutoShape 76"/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0" name="AutoShape 77"/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1" name="AutoShape 81"/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2" name="AutoShape 82"/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3" name="AutoShape 83"/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4" name="AutoShape 84"/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5" name="AutoShape 85"/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6" name="AutoShape 86"/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7" name="AutoShape 88"/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8" name="AutoShape 89"/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9" name="AutoShape 90"/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0" name="AutoShape 91"/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1" name="AutoShape 93"/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2" name="AutoShape 95"/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3" name="AutoShape 100"/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4" name="AutoShape 101"/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5" name="AutoShape 102"/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6" name="AutoShape 103"/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7" name="AutoShape 104"/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8" name="AutoShape 105"/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9" name="AutoShape 106"/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0" name="AutoShape 107"/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1" name="AutoShape 111"/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2" name="AutoShape 112"/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3" name="AutoShape 113"/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4" name="AutoShape 114"/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5" name="AutoShape 115"/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6" name="AutoShape 116"/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7" name="AutoShape 117"/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8" name="AutoShape 118"/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9" name="AutoShape 119"/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0" name="AutoShape 120"/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1" name="AutoShape 122"/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2" name="AutoShape 123"/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3" name="AutoShape 124"/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4" name="AutoShape 127"/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5" name="AutoShape 128"/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6" name="AutoShape 129"/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7" name="AutoShape 130"/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8" name="AutoShape 131"/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9" name="AutoShape 132"/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0" name="AutoShape 133"/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1" name="AutoShape 134"/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2" name="AutoShape 135"/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3" name="AutoShape 136"/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4" name="AutoShape 137"/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5" name="AutoShape 138"/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6" name="AutoShape 139"/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7" name="AutoShape 140"/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8" name="AutoShape 141"/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9" name="AutoShape 142"/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0" name="AutoShape 143"/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1" name="AutoShape 144"/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2" name="AutoShape 145"/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3" name="AutoShape 158"/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4" name="AutoShape 219"/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5" name="AutoShape 94"/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6" name="AutoShape 96"/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7" name="AutoShape 1"/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8" name="AutoShape 2"/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9" name="AutoShape 3"/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0" name="AutoShape 5"/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1" name="AutoShape 7"/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2" name="AutoShape 10"/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3" name="AutoShape 14"/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4" name="AutoShape 6"/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5" name="AutoShape 8"/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6" name="AutoShape 20"/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7" name="AutoShape 23"/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8" name="AutoShape 19"/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9" name="AutoShape 11"/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1" name="图形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3" name="图形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4" name="图形 13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5" name="图形 14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18" name="图形 1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19" name="图形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cxnSp>
        <p:nvCxnSpPr>
          <p:cNvPr id="140" name="直接连接符 139"/>
          <p:cNvCxnSpPr/>
          <p:nvPr userDrawn="1"/>
        </p:nvCxnSpPr>
        <p:spPr>
          <a:xfrm>
            <a:off x="2276033" y="3684233"/>
            <a:ext cx="1969030" cy="0"/>
          </a:xfrm>
          <a:prstGeom prst="line">
            <a:avLst/>
          </a:prstGeom>
          <a:ln w="28575">
            <a:solidFill>
              <a:srgbClr val="00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 userDrawn="1"/>
        </p:nvCxnSpPr>
        <p:spPr>
          <a:xfrm>
            <a:off x="4326474" y="3684233"/>
            <a:ext cx="706195" cy="0"/>
          </a:xfrm>
          <a:prstGeom prst="line">
            <a:avLst/>
          </a:prstGeom>
          <a:ln w="28575">
            <a:solidFill>
              <a:srgbClr val="FAA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 userDrawn="1"/>
        </p:nvSpPr>
        <p:spPr>
          <a:xfrm>
            <a:off x="2276034" y="2938561"/>
            <a:ext cx="196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666666"/>
                </a:solidFill>
              </a:rPr>
              <a:t>谢 谢</a:t>
            </a:r>
          </a:p>
        </p:txBody>
      </p:sp>
      <p:sp>
        <p:nvSpPr>
          <p:cNvPr id="143" name="文本框 142"/>
          <p:cNvSpPr txBox="1"/>
          <p:nvPr userDrawn="1"/>
        </p:nvSpPr>
        <p:spPr>
          <a:xfrm>
            <a:off x="2276034" y="3779082"/>
            <a:ext cx="196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dirty="0">
                <a:solidFill>
                  <a:srgbClr val="666666"/>
                </a:solidFill>
              </a:rPr>
              <a:t>Thank you</a:t>
            </a:r>
          </a:p>
        </p:txBody>
      </p:sp>
      <p:sp>
        <p:nvSpPr>
          <p:cNvPr id="14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963765" y="553795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46" name="文本框 145"/>
          <p:cNvSpPr txBox="1"/>
          <p:nvPr userDrawn="1"/>
        </p:nvSpPr>
        <p:spPr>
          <a:xfrm>
            <a:off x="12192000" y="623740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7" name="图形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8" name="图形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1" name="图形 10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3" name="图形 12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24" name="AutoShape 12"/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" name="AutoShape 13"/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" name="AutoShape 16"/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7" name="AutoShape 18"/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8" name="AutoShape 21"/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9" name="AutoShape 22"/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0" name="AutoShape 24"/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1" name="AutoShape 25"/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2" name="AutoShape 29"/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3" name="AutoShape 30"/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4" name="AutoShape 31"/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5" name="AutoShape 34"/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6" name="AutoShape 35"/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7" name="AutoShape 36"/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8" name="AutoShape 38"/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9" name="AutoShape 39"/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0" name="AutoShape 41"/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1" name="AutoShape 42"/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2" name="AutoShape 43"/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3" name="AutoShape 44"/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4" name="AutoShape 46"/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5" name="AutoShape 47"/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6" name="AutoShape 48"/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7" name="AutoShape 49"/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8" name="AutoShape 50"/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9" name="AutoShape 51"/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0" name="AutoShape 52"/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1" name="AutoShape 53"/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2" name="AutoShape 54"/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3" name="AutoShape 55"/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4" name="AutoShape 56"/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5" name="AutoShape 57"/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6" name="AutoShape 58"/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7" name="AutoShape 59"/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8" name="AutoShape 60"/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9" name="AutoShape 61"/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0" name="AutoShape 62"/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1" name="AutoShape 63"/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2" name="AutoShape 64"/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3" name="AutoShape 65"/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4" name="AutoShape 66"/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5" name="AutoShape 67"/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6" name="AutoShape 68"/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7" name="AutoShape 69"/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8" name="AutoShape 71"/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9" name="AutoShape 72"/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0" name="AutoShape 73"/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1" name="AutoShape 74"/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2" name="AutoShape 75"/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3" name="AutoShape 76"/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4" name="AutoShape 77"/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5" name="AutoShape 81"/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6" name="AutoShape 82"/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7" name="AutoShape 83"/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8" name="AutoShape 84"/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9" name="AutoShape 85"/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0" name="AutoShape 86"/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1" name="AutoShape 88"/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2" name="AutoShape 89"/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3" name="AutoShape 90"/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4" name="AutoShape 91"/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5" name="AutoShape 93"/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6" name="AutoShape 95"/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7" name="AutoShape 100"/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8" name="AutoShape 101"/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9" name="AutoShape 102"/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0" name="AutoShape 103"/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1" name="AutoShape 104"/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2" name="AutoShape 105"/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3" name="AutoShape 106"/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4" name="AutoShape 107"/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5" name="AutoShape 111"/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6" name="AutoShape 112"/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7" name="AutoShape 113"/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8" name="AutoShape 114"/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9" name="AutoShape 115"/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0" name="AutoShape 116"/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1" name="AutoShape 117"/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2" name="AutoShape 118"/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3" name="AutoShape 119"/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4" name="AutoShape 120"/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5" name="AutoShape 122"/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6" name="AutoShape 123"/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7" name="AutoShape 124"/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8" name="AutoShape 127"/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9" name="AutoShape 128"/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0" name="AutoShape 129"/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1" name="AutoShape 130"/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2" name="AutoShape 131"/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3" name="AutoShape 132"/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4" name="AutoShape 133"/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5" name="AutoShape 134"/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6" name="AutoShape 135"/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7" name="AutoShape 136"/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8" name="AutoShape 137"/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9" name="AutoShape 138"/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0" name="AutoShape 139"/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1" name="AutoShape 140"/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2" name="AutoShape 141"/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3" name="AutoShape 142"/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4" name="AutoShape 143"/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5" name="AutoShape 144"/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6" name="AutoShape 145"/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7" name="AutoShape 158"/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8" name="AutoShape 219"/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9" name="AutoShape 94"/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0" name="AutoShape 96"/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1" name="AutoShape 1"/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2" name="AutoShape 2"/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3" name="AutoShape 3"/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4" name="AutoShape 5"/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5" name="AutoShape 7"/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6" name="AutoShape 10"/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7" name="AutoShape 14"/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8" name="AutoShape 6"/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9" name="AutoShape 8"/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0" name="AutoShape 20"/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1" name="AutoShape 23"/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2" name="AutoShape 19"/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3" name="AutoShape 11"/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5" name="图形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8" name="图形 17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9" name="图形 18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20" name="图形 1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21" name="图形 2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22" name="图形 21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23" name="图形 22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248" y="3212976"/>
            <a:ext cx="8642232" cy="5381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2400"/>
              </a:lnSpc>
              <a:buFontTx/>
              <a:buNone/>
              <a:defRPr sz="2400" b="1" spc="100" baseline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单击此处编辑二级目录文本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27748" y="3740838"/>
            <a:ext cx="3735102" cy="0"/>
          </a:xfrm>
          <a:prstGeom prst="line">
            <a:avLst/>
          </a:prstGeom>
          <a:ln w="28575">
            <a:solidFill>
              <a:srgbClr val="00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 userDrawn="1"/>
        </p:nvCxnSpPr>
        <p:spPr>
          <a:xfrm>
            <a:off x="7670230" y="3740838"/>
            <a:ext cx="706195" cy="0"/>
          </a:xfrm>
          <a:prstGeom prst="line">
            <a:avLst/>
          </a:prstGeom>
          <a:ln w="28575">
            <a:solidFill>
              <a:srgbClr val="FAA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8963765" y="553795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49" name="文本框 148"/>
          <p:cNvSpPr txBox="1"/>
          <p:nvPr userDrawn="1"/>
        </p:nvSpPr>
        <p:spPr>
          <a:xfrm>
            <a:off x="12192000" y="623740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50" name="文本框 149"/>
          <p:cNvSpPr txBox="1"/>
          <p:nvPr userDrawn="1"/>
        </p:nvSpPr>
        <p:spPr>
          <a:xfrm>
            <a:off x="12192000" y="3205582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二级目录标题：微软雅黑，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24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号，加粗，过长可适当缩小字体，尽量一行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457200"/>
            <a:ext cx="59944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457200"/>
            <a:ext cx="5994400" cy="2895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505200"/>
            <a:ext cx="5994400" cy="2895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rostile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rostile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1782"/>
            <a:ext cx="10515600" cy="4505181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p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u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566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81018"/>
            <a:ext cx="5181600" cy="4495945"/>
          </a:xfr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l"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u"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81018"/>
            <a:ext cx="5181600" cy="4495945"/>
          </a:xfr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l"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u"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0147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41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10" Type="http://schemas.openxmlformats.org/officeDocument/2006/relationships/tags" Target="../tags/tag34.xml"/><Relationship Id="rId19" Type="http://schemas.openxmlformats.org/officeDocument/2006/relationships/image" Target="../media/image41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41.png"/><Relationship Id="rId5" Type="http://schemas.openxmlformats.org/officeDocument/2006/relationships/tags" Target="../tags/tag4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2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3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3e5f5811aab5673afcaa9903238345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17633" y="3788345"/>
            <a:ext cx="2858076" cy="2877017"/>
          </a:xfrm>
          <a:prstGeom prst="rect">
            <a:avLst/>
          </a:prstGeom>
        </p:spPr>
      </p:pic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2011045" y="2112645"/>
            <a:ext cx="903541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4" tIns="43347" rIns="86694" bIns="4334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sz="6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第3章  处理机调度与死锁 </a:t>
            </a:r>
            <a:endParaRPr lang="zh-CN" altLang="en-US" sz="6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7675"/>
    </mc:Choice>
    <mc:Fallback xmlns="">
      <p:transition spd="slow" advTm="76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中级调度</a:t>
            </a:r>
          </a:p>
          <a:p>
            <a:pPr lvl="1"/>
            <a:r>
              <a:rPr lang="zh-CN" altLang="en-US" dirty="0"/>
              <a:t>在条件允许下，在外存挂起的进程集合中选择哪些进程激活并调回内存。</a:t>
            </a:r>
          </a:p>
          <a:p>
            <a:pPr lvl="1"/>
            <a:r>
              <a:rPr lang="zh-CN" altLang="en-US" dirty="0"/>
              <a:t>为提高效率，加快进程运行，调节系统的负荷，提高吞吐量。</a:t>
            </a:r>
          </a:p>
          <a:p>
            <a:pPr lvl="1"/>
            <a:r>
              <a:rPr lang="zh-CN" altLang="en-US" dirty="0"/>
              <a:t>有时需要在选择内存中阻塞或就绪的进程暂时放到外存（一般是硬盘），即所谓的</a:t>
            </a:r>
            <a:r>
              <a:rPr lang="zh-CN" altLang="en-US" b="1" dirty="0">
                <a:solidFill>
                  <a:srgbClr val="FF0000"/>
                </a:solidFill>
              </a:rPr>
              <a:t>挂起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当这些进程又具备了运行条件、且内存又稍有空闲时，中级调度把外存上的就绪进程调入内存，放入就绪队列。这种内外存的数据交换称为</a:t>
            </a:r>
            <a:r>
              <a:rPr lang="zh-CN" altLang="en-US" b="1" dirty="0">
                <a:solidFill>
                  <a:srgbClr val="FF0000"/>
                </a:solidFill>
              </a:rPr>
              <a:t>对换</a:t>
            </a:r>
            <a:r>
              <a:rPr lang="zh-CN" altLang="en-US" dirty="0"/>
              <a:t>。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处理机调度的层次 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/>
          <p:nvPr/>
        </p:nvSpPr>
        <p:spPr>
          <a:xfrm>
            <a:off x="3681730" y="1484313"/>
            <a:ext cx="51054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宋体" panose="02010600030101010101" pitchFamily="2" charset="-122"/>
              </a:rPr>
              <a:t>外存</a:t>
            </a:r>
          </a:p>
        </p:txBody>
      </p:sp>
      <p:sp>
        <p:nvSpPr>
          <p:cNvPr id="11267" name="Rectangle 3"/>
          <p:cNvSpPr/>
          <p:nvPr/>
        </p:nvSpPr>
        <p:spPr>
          <a:xfrm>
            <a:off x="5539105" y="2540000"/>
            <a:ext cx="51054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宋体" panose="02010600030101010101" pitchFamily="2" charset="-122"/>
              </a:rPr>
              <a:t>对换</a:t>
            </a:r>
          </a:p>
        </p:txBody>
      </p:sp>
      <p:sp>
        <p:nvSpPr>
          <p:cNvPr id="11268" name="Rectangle 4"/>
          <p:cNvSpPr/>
          <p:nvPr/>
        </p:nvSpPr>
        <p:spPr>
          <a:xfrm>
            <a:off x="1946910" y="3284538"/>
            <a:ext cx="102108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宋体" panose="02010600030101010101" pitchFamily="2" charset="-122"/>
              </a:rPr>
              <a:t>作业输入</a:t>
            </a:r>
          </a:p>
        </p:txBody>
      </p:sp>
      <p:sp>
        <p:nvSpPr>
          <p:cNvPr id="11269" name="Rectangle 5"/>
          <p:cNvSpPr/>
          <p:nvPr/>
        </p:nvSpPr>
        <p:spPr>
          <a:xfrm>
            <a:off x="6492875" y="1746250"/>
            <a:ext cx="635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11270" name="Rectangle 6"/>
          <p:cNvSpPr/>
          <p:nvPr/>
        </p:nvSpPr>
        <p:spPr>
          <a:xfrm>
            <a:off x="3159125" y="3522663"/>
            <a:ext cx="635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11271" name="Rectangle 7"/>
          <p:cNvSpPr/>
          <p:nvPr/>
        </p:nvSpPr>
        <p:spPr>
          <a:xfrm>
            <a:off x="4679950" y="3522663"/>
            <a:ext cx="635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11272" name="Rectangle 8"/>
          <p:cNvSpPr/>
          <p:nvPr/>
        </p:nvSpPr>
        <p:spPr>
          <a:xfrm>
            <a:off x="2009934" y="4365625"/>
            <a:ext cx="90297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2000" b="1" dirty="0">
                <a:latin typeface="Times New Roman" panose="02020603050405020304" charset="0"/>
              </a:rPr>
              <a:t>spooling</a:t>
            </a:r>
          </a:p>
        </p:txBody>
      </p:sp>
      <p:sp>
        <p:nvSpPr>
          <p:cNvPr id="11273" name="Rectangle 9"/>
          <p:cNvSpPr/>
          <p:nvPr/>
        </p:nvSpPr>
        <p:spPr>
          <a:xfrm>
            <a:off x="2810510" y="4797425"/>
            <a:ext cx="102108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宋体" panose="02010600030101010101" pitchFamily="2" charset="-122"/>
              </a:rPr>
              <a:t>输入程序</a:t>
            </a:r>
          </a:p>
        </p:txBody>
      </p:sp>
      <p:sp>
        <p:nvSpPr>
          <p:cNvPr id="11274" name="Rectangle 10"/>
          <p:cNvSpPr/>
          <p:nvPr/>
        </p:nvSpPr>
        <p:spPr>
          <a:xfrm>
            <a:off x="5195888" y="4408488"/>
            <a:ext cx="6350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11275" name="Rectangle 11"/>
          <p:cNvSpPr/>
          <p:nvPr/>
        </p:nvSpPr>
        <p:spPr>
          <a:xfrm>
            <a:off x="7963059" y="4408488"/>
            <a:ext cx="122047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charset="0"/>
              </a:rPr>
              <a:t>    </a:t>
            </a:r>
            <a:r>
              <a:rPr lang="en-US" altLang="zh-CN" sz="2000" b="1" dirty="0">
                <a:latin typeface="Times New Roman" panose="02020603050405020304" charset="0"/>
              </a:rPr>
              <a:t>spooling </a:t>
            </a:r>
          </a:p>
        </p:txBody>
      </p:sp>
      <p:sp>
        <p:nvSpPr>
          <p:cNvPr id="11276" name="Rectangle 12"/>
          <p:cNvSpPr/>
          <p:nvPr/>
        </p:nvSpPr>
        <p:spPr>
          <a:xfrm>
            <a:off x="5385435" y="5732463"/>
            <a:ext cx="102108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FFFF00"/>
                </a:solidFill>
                <a:latin typeface="宋体" panose="02010600030101010101" pitchFamily="2" charset="-122"/>
              </a:rPr>
              <a:t>高级调度</a:t>
            </a:r>
          </a:p>
        </p:txBody>
      </p:sp>
      <p:sp>
        <p:nvSpPr>
          <p:cNvPr id="11277" name="Line 13"/>
          <p:cNvSpPr/>
          <p:nvPr/>
        </p:nvSpPr>
        <p:spPr>
          <a:xfrm>
            <a:off x="2616200" y="3694113"/>
            <a:ext cx="414338" cy="15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8" name="Line 14"/>
          <p:cNvSpPr/>
          <p:nvPr/>
        </p:nvSpPr>
        <p:spPr>
          <a:xfrm>
            <a:off x="9072563" y="3730625"/>
            <a:ext cx="552450" cy="15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9" name="Oval 15"/>
          <p:cNvSpPr/>
          <p:nvPr/>
        </p:nvSpPr>
        <p:spPr>
          <a:xfrm>
            <a:off x="4583113" y="1484313"/>
            <a:ext cx="709612" cy="914400"/>
          </a:xfrm>
          <a:prstGeom prst="ellipse">
            <a:avLst/>
          </a:prstGeom>
          <a:solidFill>
            <a:schemeClr val="bg1"/>
          </a:solidFill>
          <a:ln w="158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sz="2000" b="1" dirty="0">
                <a:latin typeface="Times New Roman" panose="02020603050405020304" charset="0"/>
              </a:rPr>
              <a:t>就绪</a:t>
            </a:r>
          </a:p>
        </p:txBody>
      </p:sp>
      <p:sp>
        <p:nvSpPr>
          <p:cNvPr id="11280" name="Oval 16"/>
          <p:cNvSpPr/>
          <p:nvPr/>
        </p:nvSpPr>
        <p:spPr>
          <a:xfrm>
            <a:off x="6311900" y="1484313"/>
            <a:ext cx="709613" cy="889000"/>
          </a:xfrm>
          <a:prstGeom prst="ellipse">
            <a:avLst/>
          </a:prstGeom>
          <a:solidFill>
            <a:schemeClr val="bg1"/>
          </a:solidFill>
          <a:ln w="158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sz="2000" b="1" dirty="0">
                <a:latin typeface="宋体" panose="02010600030101010101" pitchFamily="2" charset="-122"/>
              </a:rPr>
              <a:t>阻塞</a:t>
            </a:r>
          </a:p>
        </p:txBody>
      </p:sp>
      <p:sp>
        <p:nvSpPr>
          <p:cNvPr id="11281" name="Oval 17"/>
          <p:cNvSpPr/>
          <p:nvPr/>
        </p:nvSpPr>
        <p:spPr>
          <a:xfrm>
            <a:off x="4440238" y="3284538"/>
            <a:ext cx="1163637" cy="696912"/>
          </a:xfrm>
          <a:prstGeom prst="ellipse">
            <a:avLst/>
          </a:prstGeom>
          <a:solidFill>
            <a:schemeClr val="bg1"/>
          </a:solidFill>
          <a:ln w="158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sz="2000" b="1" dirty="0">
                <a:latin typeface="宋体" panose="02010600030101010101" pitchFamily="2" charset="-122"/>
              </a:rPr>
              <a:t>就绪</a:t>
            </a:r>
          </a:p>
        </p:txBody>
      </p:sp>
      <p:sp>
        <p:nvSpPr>
          <p:cNvPr id="11282" name="Oval 18"/>
          <p:cNvSpPr/>
          <p:nvPr/>
        </p:nvSpPr>
        <p:spPr>
          <a:xfrm>
            <a:off x="6096000" y="3357563"/>
            <a:ext cx="1125538" cy="719137"/>
          </a:xfrm>
          <a:prstGeom prst="ellipse">
            <a:avLst/>
          </a:prstGeom>
          <a:solidFill>
            <a:schemeClr val="bg1"/>
          </a:solidFill>
          <a:ln w="158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sz="2000" b="1" dirty="0">
                <a:latin typeface="宋体" panose="02010600030101010101" pitchFamily="2" charset="-122"/>
              </a:rPr>
              <a:t>运行</a:t>
            </a:r>
          </a:p>
        </p:txBody>
      </p:sp>
      <p:sp>
        <p:nvSpPr>
          <p:cNvPr id="11283" name="Oval 19"/>
          <p:cNvSpPr/>
          <p:nvPr/>
        </p:nvSpPr>
        <p:spPr>
          <a:xfrm>
            <a:off x="8201025" y="3357563"/>
            <a:ext cx="1208088" cy="693737"/>
          </a:xfrm>
          <a:prstGeom prst="ellipse">
            <a:avLst/>
          </a:prstGeom>
          <a:solidFill>
            <a:schemeClr val="bg1"/>
          </a:solidFill>
          <a:ln w="158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sz="2000" b="1" dirty="0">
                <a:latin typeface="Times New Roman" panose="02020603050405020304" charset="0"/>
              </a:rPr>
              <a:t>完成</a:t>
            </a:r>
          </a:p>
        </p:txBody>
      </p:sp>
      <p:sp>
        <p:nvSpPr>
          <p:cNvPr id="11284" name="Oval 20"/>
          <p:cNvSpPr/>
          <p:nvPr/>
        </p:nvSpPr>
        <p:spPr>
          <a:xfrm>
            <a:off x="5159375" y="4292600"/>
            <a:ext cx="1085850" cy="665163"/>
          </a:xfrm>
          <a:prstGeom prst="ellipse">
            <a:avLst/>
          </a:prstGeom>
          <a:solidFill>
            <a:schemeClr val="bg1"/>
          </a:solidFill>
          <a:ln w="158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sz="2000" b="1" dirty="0">
                <a:latin typeface="宋体" panose="02010600030101010101" pitchFamily="2" charset="-122"/>
              </a:rPr>
              <a:t>阻塞</a:t>
            </a:r>
          </a:p>
        </p:txBody>
      </p:sp>
      <p:sp>
        <p:nvSpPr>
          <p:cNvPr id="11285" name="Oval 21"/>
          <p:cNvSpPr/>
          <p:nvPr/>
        </p:nvSpPr>
        <p:spPr>
          <a:xfrm>
            <a:off x="3071813" y="3357563"/>
            <a:ext cx="1138237" cy="676275"/>
          </a:xfrm>
          <a:prstGeom prst="ellipse">
            <a:avLst/>
          </a:prstGeom>
          <a:solidFill>
            <a:schemeClr val="bg1"/>
          </a:solidFill>
          <a:ln w="158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sz="2000" b="1" dirty="0">
                <a:latin typeface="宋体" panose="02010600030101010101" pitchFamily="2" charset="-122"/>
              </a:rPr>
              <a:t>后备</a:t>
            </a:r>
          </a:p>
        </p:txBody>
      </p:sp>
      <p:sp>
        <p:nvSpPr>
          <p:cNvPr id="11286" name="Rectangle 22"/>
          <p:cNvSpPr/>
          <p:nvPr/>
        </p:nvSpPr>
        <p:spPr>
          <a:xfrm>
            <a:off x="4440238" y="3141663"/>
            <a:ext cx="3100387" cy="23749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11287" name="Line 23"/>
          <p:cNvSpPr/>
          <p:nvPr/>
        </p:nvSpPr>
        <p:spPr>
          <a:xfrm flipH="1">
            <a:off x="6553200" y="5903913"/>
            <a:ext cx="1244600" cy="1587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8" name="Line 24"/>
          <p:cNvSpPr/>
          <p:nvPr/>
        </p:nvSpPr>
        <p:spPr>
          <a:xfrm>
            <a:off x="3575050" y="2636838"/>
            <a:ext cx="5480050" cy="1905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289" name="Rectangle 25"/>
          <p:cNvSpPr/>
          <p:nvPr/>
        </p:nvSpPr>
        <p:spPr>
          <a:xfrm>
            <a:off x="9566275" y="3357563"/>
            <a:ext cx="633413" cy="61531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宋体" panose="02010600030101010101" pitchFamily="2" charset="-122"/>
              </a:rPr>
              <a:t>作业输出</a:t>
            </a:r>
          </a:p>
        </p:txBody>
      </p:sp>
      <p:sp>
        <p:nvSpPr>
          <p:cNvPr id="11290" name="Line 26"/>
          <p:cNvSpPr/>
          <p:nvPr/>
        </p:nvSpPr>
        <p:spPr>
          <a:xfrm flipV="1">
            <a:off x="2566988" y="3681413"/>
            <a:ext cx="0" cy="6159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1" name="Text Box 27"/>
          <p:cNvSpPr txBox="1"/>
          <p:nvPr/>
        </p:nvSpPr>
        <p:spPr>
          <a:xfrm>
            <a:off x="4408488" y="6014403"/>
            <a:ext cx="3840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三种调度之间的关系</a:t>
            </a:r>
          </a:p>
        </p:txBody>
      </p:sp>
      <p:sp>
        <p:nvSpPr>
          <p:cNvPr id="11292" name="Line 28"/>
          <p:cNvSpPr/>
          <p:nvPr/>
        </p:nvSpPr>
        <p:spPr>
          <a:xfrm>
            <a:off x="4953000" y="2474913"/>
            <a:ext cx="0" cy="762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1293" name="Line 29"/>
          <p:cNvSpPr/>
          <p:nvPr/>
        </p:nvSpPr>
        <p:spPr>
          <a:xfrm>
            <a:off x="6705600" y="2398713"/>
            <a:ext cx="0" cy="838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1294" name="Line 30"/>
          <p:cNvSpPr/>
          <p:nvPr/>
        </p:nvSpPr>
        <p:spPr>
          <a:xfrm flipH="1">
            <a:off x="5257800" y="1941513"/>
            <a:ext cx="990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5" name="Line 31"/>
          <p:cNvSpPr/>
          <p:nvPr/>
        </p:nvSpPr>
        <p:spPr>
          <a:xfrm flipH="1">
            <a:off x="4943475" y="2924175"/>
            <a:ext cx="6096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6" name="Line 32"/>
          <p:cNvSpPr/>
          <p:nvPr/>
        </p:nvSpPr>
        <p:spPr>
          <a:xfrm>
            <a:off x="6096000" y="2924175"/>
            <a:ext cx="6096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7" name="Rectangle 33"/>
          <p:cNvSpPr/>
          <p:nvPr/>
        </p:nvSpPr>
        <p:spPr>
          <a:xfrm>
            <a:off x="4583113" y="5013325"/>
            <a:ext cx="120396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  <a:latin typeface="宋体" panose="02010600030101010101" pitchFamily="2" charset="-122"/>
              </a:rPr>
              <a:t>低级调度</a:t>
            </a:r>
          </a:p>
        </p:txBody>
      </p:sp>
      <p:sp>
        <p:nvSpPr>
          <p:cNvPr id="11298" name="Line 34"/>
          <p:cNvSpPr/>
          <p:nvPr/>
        </p:nvSpPr>
        <p:spPr>
          <a:xfrm>
            <a:off x="7175500" y="3644900"/>
            <a:ext cx="10080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9" name="Line 35"/>
          <p:cNvSpPr/>
          <p:nvPr/>
        </p:nvSpPr>
        <p:spPr>
          <a:xfrm flipH="1">
            <a:off x="5519738" y="3644900"/>
            <a:ext cx="57626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1300" name="Line 36"/>
          <p:cNvSpPr/>
          <p:nvPr/>
        </p:nvSpPr>
        <p:spPr>
          <a:xfrm flipV="1">
            <a:off x="4343400" y="3694113"/>
            <a:ext cx="0" cy="2133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01" name="Line 37"/>
          <p:cNvSpPr/>
          <p:nvPr/>
        </p:nvSpPr>
        <p:spPr>
          <a:xfrm>
            <a:off x="4151313" y="3694113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02" name="Line 38"/>
          <p:cNvSpPr/>
          <p:nvPr/>
        </p:nvSpPr>
        <p:spPr>
          <a:xfrm>
            <a:off x="4367213" y="5805488"/>
            <a:ext cx="9906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03" name="Line 39"/>
          <p:cNvSpPr/>
          <p:nvPr/>
        </p:nvSpPr>
        <p:spPr>
          <a:xfrm flipV="1">
            <a:off x="7772400" y="3694113"/>
            <a:ext cx="0" cy="22098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04" name="Line 40"/>
          <p:cNvSpPr/>
          <p:nvPr/>
        </p:nvSpPr>
        <p:spPr>
          <a:xfrm>
            <a:off x="5159375" y="3933825"/>
            <a:ext cx="30480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305" name="Line 41"/>
          <p:cNvSpPr/>
          <p:nvPr/>
        </p:nvSpPr>
        <p:spPr>
          <a:xfrm flipV="1">
            <a:off x="5943600" y="3922713"/>
            <a:ext cx="45720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306" name="Rectangle 42"/>
          <p:cNvSpPr/>
          <p:nvPr/>
        </p:nvSpPr>
        <p:spPr>
          <a:xfrm>
            <a:off x="5360035" y="2205038"/>
            <a:ext cx="102108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中级调度</a:t>
            </a:r>
          </a:p>
        </p:txBody>
      </p:sp>
      <p:sp>
        <p:nvSpPr>
          <p:cNvPr id="11307" name="Line 43"/>
          <p:cNvSpPr/>
          <p:nvPr/>
        </p:nvSpPr>
        <p:spPr>
          <a:xfrm flipV="1">
            <a:off x="4367213" y="3716338"/>
            <a:ext cx="0" cy="2133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08" name="Line 44"/>
          <p:cNvSpPr/>
          <p:nvPr/>
        </p:nvSpPr>
        <p:spPr>
          <a:xfrm>
            <a:off x="4391025" y="5827713"/>
            <a:ext cx="9906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09" name="Rectangle 45"/>
          <p:cNvSpPr/>
          <p:nvPr/>
        </p:nvSpPr>
        <p:spPr>
          <a:xfrm>
            <a:off x="5402898" y="5734050"/>
            <a:ext cx="102108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FFFF00"/>
                </a:solidFill>
                <a:latin typeface="宋体" panose="02010600030101010101" pitchFamily="2" charset="-122"/>
              </a:rPr>
              <a:t>高级调度</a:t>
            </a:r>
          </a:p>
        </p:txBody>
      </p:sp>
      <p:sp>
        <p:nvSpPr>
          <p:cNvPr id="11310" name="Line 46"/>
          <p:cNvSpPr/>
          <p:nvPr/>
        </p:nvSpPr>
        <p:spPr>
          <a:xfrm flipV="1">
            <a:off x="4384675" y="3717925"/>
            <a:ext cx="0" cy="2133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11" name="Line 47"/>
          <p:cNvSpPr/>
          <p:nvPr/>
        </p:nvSpPr>
        <p:spPr>
          <a:xfrm>
            <a:off x="4408488" y="5829300"/>
            <a:ext cx="9906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12" name="Line 48"/>
          <p:cNvSpPr/>
          <p:nvPr/>
        </p:nvSpPr>
        <p:spPr>
          <a:xfrm flipH="1">
            <a:off x="6527800" y="5876925"/>
            <a:ext cx="1244600" cy="1588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13" name="Rectangle 49"/>
          <p:cNvSpPr/>
          <p:nvPr/>
        </p:nvSpPr>
        <p:spPr>
          <a:xfrm>
            <a:off x="5377498" y="5707063"/>
            <a:ext cx="102108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FFFF00"/>
                </a:solidFill>
                <a:latin typeface="宋体" panose="02010600030101010101" pitchFamily="2" charset="-122"/>
              </a:rPr>
              <a:t>高级调度</a:t>
            </a:r>
          </a:p>
        </p:txBody>
      </p:sp>
      <p:sp>
        <p:nvSpPr>
          <p:cNvPr id="11314" name="Line 50"/>
          <p:cNvSpPr/>
          <p:nvPr/>
        </p:nvSpPr>
        <p:spPr>
          <a:xfrm flipV="1">
            <a:off x="4367213" y="3716338"/>
            <a:ext cx="0" cy="2133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15" name="Line 51"/>
          <p:cNvSpPr/>
          <p:nvPr/>
        </p:nvSpPr>
        <p:spPr>
          <a:xfrm>
            <a:off x="4383088" y="5802313"/>
            <a:ext cx="9906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16" name="Line 52"/>
          <p:cNvSpPr/>
          <p:nvPr/>
        </p:nvSpPr>
        <p:spPr>
          <a:xfrm flipV="1">
            <a:off x="7751763" y="3716338"/>
            <a:ext cx="0" cy="22098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17" name="Line 53"/>
          <p:cNvSpPr/>
          <p:nvPr/>
        </p:nvSpPr>
        <p:spPr>
          <a:xfrm flipH="1">
            <a:off x="6507163" y="5899150"/>
            <a:ext cx="1244600" cy="1588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18" name="Rectangle 54"/>
          <p:cNvSpPr/>
          <p:nvPr/>
        </p:nvSpPr>
        <p:spPr>
          <a:xfrm>
            <a:off x="5356860" y="5729288"/>
            <a:ext cx="102108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FFFF00"/>
                </a:solidFill>
                <a:latin typeface="宋体" panose="02010600030101010101" pitchFamily="2" charset="-122"/>
              </a:rPr>
              <a:t>高级调度</a:t>
            </a:r>
          </a:p>
        </p:txBody>
      </p:sp>
      <p:sp>
        <p:nvSpPr>
          <p:cNvPr id="11319" name="Line 55"/>
          <p:cNvSpPr/>
          <p:nvPr/>
        </p:nvSpPr>
        <p:spPr>
          <a:xfrm flipV="1">
            <a:off x="4338638" y="3713163"/>
            <a:ext cx="0" cy="2133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20" name="Line 56"/>
          <p:cNvSpPr/>
          <p:nvPr/>
        </p:nvSpPr>
        <p:spPr>
          <a:xfrm>
            <a:off x="4362450" y="5824538"/>
            <a:ext cx="9906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21" name="Rectangle 57"/>
          <p:cNvSpPr/>
          <p:nvPr/>
        </p:nvSpPr>
        <p:spPr>
          <a:xfrm>
            <a:off x="4583113" y="5013325"/>
            <a:ext cx="120396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低级调度</a:t>
            </a:r>
          </a:p>
        </p:txBody>
      </p:sp>
      <p:sp>
        <p:nvSpPr>
          <p:cNvPr id="11322" name="Line 58"/>
          <p:cNvSpPr/>
          <p:nvPr/>
        </p:nvSpPr>
        <p:spPr>
          <a:xfrm flipV="1">
            <a:off x="7751763" y="3716338"/>
            <a:ext cx="0" cy="22098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23" name="Line 59"/>
          <p:cNvSpPr/>
          <p:nvPr/>
        </p:nvSpPr>
        <p:spPr>
          <a:xfrm flipH="1">
            <a:off x="6507163" y="5899150"/>
            <a:ext cx="1244600" cy="1588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24" name="Rectangle 60"/>
          <p:cNvSpPr/>
          <p:nvPr/>
        </p:nvSpPr>
        <p:spPr>
          <a:xfrm>
            <a:off x="5356860" y="5729288"/>
            <a:ext cx="1021080" cy="3073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高级调度</a:t>
            </a:r>
          </a:p>
        </p:txBody>
      </p:sp>
      <p:sp>
        <p:nvSpPr>
          <p:cNvPr id="11325" name="Line 61"/>
          <p:cNvSpPr/>
          <p:nvPr/>
        </p:nvSpPr>
        <p:spPr>
          <a:xfrm flipV="1">
            <a:off x="4338638" y="3713163"/>
            <a:ext cx="0" cy="2133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26" name="Line 62"/>
          <p:cNvSpPr/>
          <p:nvPr/>
        </p:nvSpPr>
        <p:spPr>
          <a:xfrm>
            <a:off x="4362450" y="5824538"/>
            <a:ext cx="9906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27" name="Rectang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处理机调度的层次 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/>
              <a:t>调度队列模型 </a:t>
            </a:r>
            <a:endParaRPr lang="zh-CN" altLang="en-US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9017"/>
            <a:ext cx="10515600" cy="4505181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）仅有进程调度的调度队列模型</a:t>
            </a:r>
            <a:endParaRPr lang="zh-CN" altLang="en-US" b="0"/>
          </a:p>
        </p:txBody>
      </p:sp>
      <p:graphicFrame>
        <p:nvGraphicFramePr>
          <p:cNvPr id="571394" name="Group 2"/>
          <p:cNvGraphicFramePr>
            <a:graphicFrameLocks noGrp="1"/>
          </p:cNvGraphicFramePr>
          <p:nvPr/>
        </p:nvGraphicFramePr>
        <p:xfrm>
          <a:off x="3828733" y="3271520"/>
          <a:ext cx="2667000" cy="4318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06" name="Line 18"/>
          <p:cNvSpPr/>
          <p:nvPr/>
        </p:nvSpPr>
        <p:spPr>
          <a:xfrm flipH="1">
            <a:off x="3447733" y="3271520"/>
            <a:ext cx="38100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7" name="Line 19"/>
          <p:cNvSpPr/>
          <p:nvPr/>
        </p:nvSpPr>
        <p:spPr>
          <a:xfrm flipH="1">
            <a:off x="3523933" y="3728720"/>
            <a:ext cx="30480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8" name="Text Box 20"/>
          <p:cNvSpPr txBox="1"/>
          <p:nvPr/>
        </p:nvSpPr>
        <p:spPr>
          <a:xfrm>
            <a:off x="4670108" y="3682683"/>
            <a:ext cx="1625600" cy="49212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就绪队列</a:t>
            </a:r>
          </a:p>
        </p:txBody>
      </p:sp>
      <p:graphicFrame>
        <p:nvGraphicFramePr>
          <p:cNvPr id="571413" name="Group 21"/>
          <p:cNvGraphicFramePr>
            <a:graphicFrameLocks noGrp="1"/>
          </p:cNvGraphicFramePr>
          <p:nvPr/>
        </p:nvGraphicFramePr>
        <p:xfrm>
          <a:off x="3447733" y="4871720"/>
          <a:ext cx="2667000" cy="4318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25" name="Line 37"/>
          <p:cNvSpPr/>
          <p:nvPr/>
        </p:nvSpPr>
        <p:spPr>
          <a:xfrm>
            <a:off x="6114733" y="4871720"/>
            <a:ext cx="30480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26" name="Line 38"/>
          <p:cNvSpPr/>
          <p:nvPr/>
        </p:nvSpPr>
        <p:spPr>
          <a:xfrm>
            <a:off x="6114733" y="5328920"/>
            <a:ext cx="30480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27" name="Text Box 39"/>
          <p:cNvSpPr txBox="1"/>
          <p:nvPr/>
        </p:nvSpPr>
        <p:spPr>
          <a:xfrm>
            <a:off x="4746308" y="5411470"/>
            <a:ext cx="1625600" cy="49212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阻塞队列</a:t>
            </a:r>
          </a:p>
        </p:txBody>
      </p:sp>
      <p:sp>
        <p:nvSpPr>
          <p:cNvPr id="12328" name="Oval 40"/>
          <p:cNvSpPr/>
          <p:nvPr/>
        </p:nvSpPr>
        <p:spPr>
          <a:xfrm>
            <a:off x="8629333" y="3004820"/>
            <a:ext cx="914400" cy="914400"/>
          </a:xfrm>
          <a:prstGeom prst="ellipse">
            <a:avLst/>
          </a:prstGeom>
          <a:solidFill>
            <a:srgbClr val="CCFFFF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</a:p>
        </p:txBody>
      </p:sp>
      <p:sp>
        <p:nvSpPr>
          <p:cNvPr id="571433" name="AutoShape 41"/>
          <p:cNvSpPr/>
          <p:nvPr/>
        </p:nvSpPr>
        <p:spPr>
          <a:xfrm flipV="1">
            <a:off x="6724333" y="3462020"/>
            <a:ext cx="1676400" cy="76200"/>
          </a:xfrm>
          <a:prstGeom prst="rightArrow">
            <a:avLst>
              <a:gd name="adj1" fmla="val 50000"/>
              <a:gd name="adj2" fmla="val 550000"/>
            </a:avLst>
          </a:prstGeom>
          <a:solidFill>
            <a:srgbClr val="FFFFFF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0"/>
          <a:lstStyle/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1434" name="Text Box 42"/>
          <p:cNvSpPr txBox="1"/>
          <p:nvPr/>
        </p:nvSpPr>
        <p:spPr>
          <a:xfrm>
            <a:off x="6956108" y="3766820"/>
            <a:ext cx="1422400" cy="43053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进程调度</a:t>
            </a:r>
          </a:p>
        </p:txBody>
      </p:sp>
      <p:sp>
        <p:nvSpPr>
          <p:cNvPr id="571435" name="Line 43"/>
          <p:cNvSpPr/>
          <p:nvPr/>
        </p:nvSpPr>
        <p:spPr>
          <a:xfrm>
            <a:off x="9086533" y="4071620"/>
            <a:ext cx="0" cy="10668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36" name="Line 44"/>
          <p:cNvSpPr/>
          <p:nvPr/>
        </p:nvSpPr>
        <p:spPr>
          <a:xfrm flipH="1">
            <a:off x="6952933" y="5062220"/>
            <a:ext cx="2133600" cy="1588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1437" name="Text Box 45"/>
          <p:cNvSpPr txBox="1"/>
          <p:nvPr/>
        </p:nvSpPr>
        <p:spPr>
          <a:xfrm>
            <a:off x="6924358" y="5381308"/>
            <a:ext cx="1857375" cy="43053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等待事件</a:t>
            </a:r>
          </a:p>
        </p:txBody>
      </p:sp>
      <p:sp>
        <p:nvSpPr>
          <p:cNvPr id="571438" name="Line 46"/>
          <p:cNvSpPr/>
          <p:nvPr/>
        </p:nvSpPr>
        <p:spPr>
          <a:xfrm flipV="1">
            <a:off x="9086533" y="2242820"/>
            <a:ext cx="1587" cy="685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39" name="Line 47"/>
          <p:cNvSpPr/>
          <p:nvPr/>
        </p:nvSpPr>
        <p:spPr>
          <a:xfrm flipH="1">
            <a:off x="2761933" y="2242820"/>
            <a:ext cx="6400800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40" name="Text Box 48"/>
          <p:cNvSpPr txBox="1"/>
          <p:nvPr/>
        </p:nvSpPr>
        <p:spPr>
          <a:xfrm>
            <a:off x="4844733" y="2242820"/>
            <a:ext cx="1581150" cy="43053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时间片完</a:t>
            </a:r>
          </a:p>
        </p:txBody>
      </p:sp>
      <p:sp>
        <p:nvSpPr>
          <p:cNvPr id="571441" name="Line 49"/>
          <p:cNvSpPr/>
          <p:nvPr/>
        </p:nvSpPr>
        <p:spPr>
          <a:xfrm>
            <a:off x="2761933" y="2242820"/>
            <a:ext cx="1587" cy="1219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42" name="Line 50"/>
          <p:cNvSpPr/>
          <p:nvPr/>
        </p:nvSpPr>
        <p:spPr>
          <a:xfrm>
            <a:off x="2761933" y="3462020"/>
            <a:ext cx="609600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39" name="Line 51"/>
          <p:cNvSpPr/>
          <p:nvPr/>
        </p:nvSpPr>
        <p:spPr>
          <a:xfrm>
            <a:off x="2609533" y="361442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1444" name="Line 52"/>
          <p:cNvSpPr/>
          <p:nvPr/>
        </p:nvSpPr>
        <p:spPr>
          <a:xfrm flipH="1">
            <a:off x="2761933" y="5138420"/>
            <a:ext cx="685800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45" name="Line 53"/>
          <p:cNvSpPr/>
          <p:nvPr/>
        </p:nvSpPr>
        <p:spPr>
          <a:xfrm>
            <a:off x="2761933" y="3614420"/>
            <a:ext cx="1587" cy="1524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46" name="Line 54"/>
          <p:cNvSpPr/>
          <p:nvPr/>
        </p:nvSpPr>
        <p:spPr>
          <a:xfrm>
            <a:off x="9619933" y="3462020"/>
            <a:ext cx="1219200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1447" name="Text Box 55"/>
          <p:cNvSpPr txBox="1"/>
          <p:nvPr/>
        </p:nvSpPr>
        <p:spPr>
          <a:xfrm>
            <a:off x="9470708" y="2852420"/>
            <a:ext cx="1422400" cy="43053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进程完成</a:t>
            </a:r>
          </a:p>
        </p:txBody>
      </p:sp>
      <p:sp>
        <p:nvSpPr>
          <p:cNvPr id="12344" name="Text Box 56"/>
          <p:cNvSpPr txBox="1"/>
          <p:nvPr/>
        </p:nvSpPr>
        <p:spPr>
          <a:xfrm>
            <a:off x="2914333" y="3919220"/>
            <a:ext cx="711200" cy="43053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571449" name="Text Box 57"/>
          <p:cNvSpPr txBox="1"/>
          <p:nvPr/>
        </p:nvSpPr>
        <p:spPr>
          <a:xfrm>
            <a:off x="2177733" y="3503295"/>
            <a:ext cx="492125" cy="1665288"/>
          </a:xfrm>
          <a:prstGeom prst="rect">
            <a:avLst/>
          </a:prstGeom>
          <a:noFill/>
          <a:ln w="38100">
            <a:noFill/>
          </a:ln>
        </p:spPr>
        <p:txBody>
          <a:bodyPr vert="eaVert" lIns="0" tIns="0" rIns="0" bIns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事件出现</a:t>
            </a:r>
          </a:p>
        </p:txBody>
      </p:sp>
      <p:sp>
        <p:nvSpPr>
          <p:cNvPr id="12346" name="Rectangle 58"/>
          <p:cNvSpPr/>
          <p:nvPr/>
        </p:nvSpPr>
        <p:spPr>
          <a:xfrm>
            <a:off x="1568450" y="44450"/>
            <a:ext cx="7696200" cy="387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400" b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347" name="Rectangle 59"/>
          <p:cNvSpPr/>
          <p:nvPr/>
        </p:nvSpPr>
        <p:spPr>
          <a:xfrm>
            <a:off x="1752600" y="10668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0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71452" name="Rectangle 60"/>
          <p:cNvSpPr/>
          <p:nvPr/>
        </p:nvSpPr>
        <p:spPr>
          <a:xfrm>
            <a:off x="868363" y="6000115"/>
            <a:ext cx="4450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特点：单就绪、单阻塞队列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7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7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7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7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1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1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1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1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7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7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7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7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7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7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7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33" grpId="0" bldLvl="0" animBg="1"/>
      <p:bldP spid="571434" grpId="0"/>
      <p:bldP spid="571437" grpId="0"/>
      <p:bldP spid="571440" grpId="0"/>
      <p:bldP spid="571447" grpId="0"/>
      <p:bldP spid="571449" grpId="0"/>
      <p:bldP spid="5714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3.1.2 </a:t>
            </a:r>
            <a:r>
              <a:rPr lang="zh-CN" altLang="en-US">
                <a:sym typeface="+mn-ea"/>
              </a:rPr>
              <a:t>调度队列模型 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450975"/>
            <a:ext cx="10515600" cy="4726305"/>
          </a:xfrm>
        </p:spPr>
        <p:txBody>
          <a:bodyPr/>
          <a:lstStyle/>
          <a:p>
            <a:r>
              <a:rPr lang="en-US" altLang="zh-CN"/>
              <a:t>2)</a:t>
            </a:r>
            <a:r>
              <a:rPr lang="zh-CN" altLang="en-US"/>
              <a:t>具有高级和低级的调度队列模型</a:t>
            </a:r>
          </a:p>
          <a:p>
            <a:endParaRPr lang="zh-CN" altLang="en-US"/>
          </a:p>
        </p:txBody>
      </p:sp>
      <p:graphicFrame>
        <p:nvGraphicFramePr>
          <p:cNvPr id="572418" name="Group 2"/>
          <p:cNvGraphicFramePr>
            <a:graphicFrameLocks noGrp="1"/>
          </p:cNvGraphicFramePr>
          <p:nvPr/>
        </p:nvGraphicFramePr>
        <p:xfrm>
          <a:off x="4828540" y="3559810"/>
          <a:ext cx="2667000" cy="4318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30" name="Line 18"/>
          <p:cNvSpPr/>
          <p:nvPr/>
        </p:nvSpPr>
        <p:spPr>
          <a:xfrm flipH="1">
            <a:off x="4447540" y="3559810"/>
            <a:ext cx="38100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1" name="Line 19"/>
          <p:cNvSpPr/>
          <p:nvPr/>
        </p:nvSpPr>
        <p:spPr>
          <a:xfrm flipH="1">
            <a:off x="4523740" y="4017010"/>
            <a:ext cx="30480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2" name="Text Box 20"/>
          <p:cNvSpPr txBox="1"/>
          <p:nvPr/>
        </p:nvSpPr>
        <p:spPr>
          <a:xfrm>
            <a:off x="5911215" y="3953510"/>
            <a:ext cx="914400" cy="27686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就绪队列</a:t>
            </a:r>
          </a:p>
        </p:txBody>
      </p:sp>
      <p:graphicFrame>
        <p:nvGraphicFramePr>
          <p:cNvPr id="572437" name="Group 21"/>
          <p:cNvGraphicFramePr>
            <a:graphicFrameLocks noGrp="1"/>
          </p:cNvGraphicFramePr>
          <p:nvPr/>
        </p:nvGraphicFramePr>
        <p:xfrm>
          <a:off x="4447540" y="5160010"/>
          <a:ext cx="2667000" cy="4318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49" name="Line 37"/>
          <p:cNvSpPr/>
          <p:nvPr/>
        </p:nvSpPr>
        <p:spPr>
          <a:xfrm>
            <a:off x="7114540" y="5160010"/>
            <a:ext cx="30480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50" name="Line 38"/>
          <p:cNvSpPr/>
          <p:nvPr/>
        </p:nvSpPr>
        <p:spPr>
          <a:xfrm>
            <a:off x="7114540" y="5617210"/>
            <a:ext cx="30480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51" name="Text Box 39"/>
          <p:cNvSpPr txBox="1"/>
          <p:nvPr/>
        </p:nvSpPr>
        <p:spPr>
          <a:xfrm>
            <a:off x="5766753" y="5664835"/>
            <a:ext cx="914400" cy="27686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阻塞队列</a:t>
            </a:r>
          </a:p>
        </p:txBody>
      </p:sp>
      <p:sp>
        <p:nvSpPr>
          <p:cNvPr id="13352" name="Oval 40"/>
          <p:cNvSpPr/>
          <p:nvPr/>
        </p:nvSpPr>
        <p:spPr>
          <a:xfrm>
            <a:off x="9629140" y="3293110"/>
            <a:ext cx="914400" cy="914400"/>
          </a:xfrm>
          <a:prstGeom prst="ellipse">
            <a:avLst/>
          </a:prstGeom>
          <a:solidFill>
            <a:srgbClr val="CCFFFF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</a:p>
        </p:txBody>
      </p:sp>
      <p:sp>
        <p:nvSpPr>
          <p:cNvPr id="13353" name="AutoShape 41"/>
          <p:cNvSpPr/>
          <p:nvPr/>
        </p:nvSpPr>
        <p:spPr>
          <a:xfrm flipV="1">
            <a:off x="7724140" y="3750310"/>
            <a:ext cx="1676400" cy="76200"/>
          </a:xfrm>
          <a:prstGeom prst="rightArrow">
            <a:avLst>
              <a:gd name="adj1" fmla="val 50000"/>
              <a:gd name="adj2" fmla="val 550000"/>
            </a:avLst>
          </a:prstGeom>
          <a:solidFill>
            <a:srgbClr val="FFFFFF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0"/>
          <a:lstStyle/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4" name="Text Box 42"/>
          <p:cNvSpPr txBox="1"/>
          <p:nvPr/>
        </p:nvSpPr>
        <p:spPr>
          <a:xfrm>
            <a:off x="8209915" y="4055110"/>
            <a:ext cx="914400" cy="27686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进程调度</a:t>
            </a:r>
          </a:p>
        </p:txBody>
      </p:sp>
      <p:sp>
        <p:nvSpPr>
          <p:cNvPr id="13355" name="Line 43"/>
          <p:cNvSpPr/>
          <p:nvPr/>
        </p:nvSpPr>
        <p:spPr>
          <a:xfrm>
            <a:off x="10086340" y="4359910"/>
            <a:ext cx="0" cy="10668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56" name="Line 44"/>
          <p:cNvSpPr/>
          <p:nvPr/>
        </p:nvSpPr>
        <p:spPr>
          <a:xfrm flipH="1">
            <a:off x="7952740" y="5350510"/>
            <a:ext cx="2133600" cy="1588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57" name="Text Box 45"/>
          <p:cNvSpPr txBox="1"/>
          <p:nvPr/>
        </p:nvSpPr>
        <p:spPr>
          <a:xfrm>
            <a:off x="7924165" y="5669598"/>
            <a:ext cx="1857375" cy="27686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等待事件</a:t>
            </a:r>
          </a:p>
        </p:txBody>
      </p:sp>
      <p:sp>
        <p:nvSpPr>
          <p:cNvPr id="13358" name="Line 46"/>
          <p:cNvSpPr/>
          <p:nvPr/>
        </p:nvSpPr>
        <p:spPr>
          <a:xfrm flipV="1">
            <a:off x="10086340" y="2531110"/>
            <a:ext cx="1588" cy="685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59" name="Line 47"/>
          <p:cNvSpPr/>
          <p:nvPr/>
        </p:nvSpPr>
        <p:spPr>
          <a:xfrm flipH="1">
            <a:off x="4331653" y="2531110"/>
            <a:ext cx="5830887" cy="3651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60" name="Text Box 48"/>
          <p:cNvSpPr txBox="1"/>
          <p:nvPr/>
        </p:nvSpPr>
        <p:spPr>
          <a:xfrm>
            <a:off x="6131878" y="2567623"/>
            <a:ext cx="1581150" cy="27686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时间片完</a:t>
            </a:r>
          </a:p>
        </p:txBody>
      </p:sp>
      <p:sp>
        <p:nvSpPr>
          <p:cNvPr id="13361" name="Line 49"/>
          <p:cNvSpPr/>
          <p:nvPr/>
        </p:nvSpPr>
        <p:spPr>
          <a:xfrm>
            <a:off x="4331653" y="2567623"/>
            <a:ext cx="1587" cy="10763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62" name="Line 50"/>
          <p:cNvSpPr/>
          <p:nvPr/>
        </p:nvSpPr>
        <p:spPr>
          <a:xfrm>
            <a:off x="4331653" y="3648710"/>
            <a:ext cx="393700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63" name="Line 51"/>
          <p:cNvSpPr/>
          <p:nvPr/>
        </p:nvSpPr>
        <p:spPr>
          <a:xfrm>
            <a:off x="3755390" y="3936048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64" name="Line 52"/>
          <p:cNvSpPr/>
          <p:nvPr/>
        </p:nvSpPr>
        <p:spPr>
          <a:xfrm flipH="1">
            <a:off x="3761740" y="5426710"/>
            <a:ext cx="685800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65" name="Line 53"/>
          <p:cNvSpPr/>
          <p:nvPr/>
        </p:nvSpPr>
        <p:spPr>
          <a:xfrm>
            <a:off x="3761740" y="3902710"/>
            <a:ext cx="1588" cy="1524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66" name="Line 54"/>
          <p:cNvSpPr/>
          <p:nvPr/>
        </p:nvSpPr>
        <p:spPr>
          <a:xfrm>
            <a:off x="10619740" y="3750310"/>
            <a:ext cx="1219200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67" name="Text Box 55"/>
          <p:cNvSpPr txBox="1"/>
          <p:nvPr/>
        </p:nvSpPr>
        <p:spPr>
          <a:xfrm>
            <a:off x="10724515" y="3140710"/>
            <a:ext cx="914400" cy="276860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进程完成</a:t>
            </a:r>
          </a:p>
        </p:txBody>
      </p:sp>
      <p:graphicFrame>
        <p:nvGraphicFramePr>
          <p:cNvPr id="572472" name="Group 56"/>
          <p:cNvGraphicFramePr>
            <a:graphicFrameLocks noGrp="1"/>
          </p:cNvGraphicFramePr>
          <p:nvPr/>
        </p:nvGraphicFramePr>
        <p:xfrm>
          <a:off x="4476115" y="6241098"/>
          <a:ext cx="2547620" cy="4318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84" name="Line 72"/>
          <p:cNvSpPr/>
          <p:nvPr/>
        </p:nvSpPr>
        <p:spPr>
          <a:xfrm>
            <a:off x="7143115" y="6241098"/>
            <a:ext cx="290513" cy="1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85" name="Line 73"/>
          <p:cNvSpPr/>
          <p:nvPr/>
        </p:nvSpPr>
        <p:spPr>
          <a:xfrm>
            <a:off x="7143115" y="6698298"/>
            <a:ext cx="290513" cy="1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86" name="Line 74"/>
          <p:cNvSpPr/>
          <p:nvPr/>
        </p:nvSpPr>
        <p:spPr>
          <a:xfrm>
            <a:off x="10092690" y="5375910"/>
            <a:ext cx="0" cy="10668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87" name="Line 75"/>
          <p:cNvSpPr/>
          <p:nvPr/>
        </p:nvSpPr>
        <p:spPr>
          <a:xfrm flipH="1">
            <a:off x="8076565" y="6456998"/>
            <a:ext cx="2038350" cy="1587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88" name="Line 76"/>
          <p:cNvSpPr/>
          <p:nvPr/>
        </p:nvSpPr>
        <p:spPr>
          <a:xfrm flipH="1">
            <a:off x="3790315" y="6507798"/>
            <a:ext cx="655638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89" name="Line 77"/>
          <p:cNvSpPr/>
          <p:nvPr/>
        </p:nvSpPr>
        <p:spPr>
          <a:xfrm>
            <a:off x="3755390" y="5448935"/>
            <a:ext cx="0" cy="1079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90" name="Line 78"/>
          <p:cNvSpPr/>
          <p:nvPr/>
        </p:nvSpPr>
        <p:spPr>
          <a:xfrm>
            <a:off x="3826828" y="3791585"/>
            <a:ext cx="719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2495" name="Line 79"/>
          <p:cNvSpPr/>
          <p:nvPr/>
        </p:nvSpPr>
        <p:spPr>
          <a:xfrm>
            <a:off x="4115753" y="2496185"/>
            <a:ext cx="0" cy="12239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2496" name="Text Box 80"/>
          <p:cNvSpPr txBox="1"/>
          <p:nvPr/>
        </p:nvSpPr>
        <p:spPr>
          <a:xfrm>
            <a:off x="3592195" y="2084070"/>
            <a:ext cx="1306830" cy="276860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作业调度</a:t>
            </a:r>
          </a:p>
        </p:txBody>
      </p:sp>
      <p:sp>
        <p:nvSpPr>
          <p:cNvPr id="13393" name="Rectangle 81"/>
          <p:cNvSpPr/>
          <p:nvPr/>
        </p:nvSpPr>
        <p:spPr>
          <a:xfrm>
            <a:off x="3144203" y="3648710"/>
            <a:ext cx="539750" cy="4318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0"/>
          <a:lstStyle/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2498" name="Text Box 82"/>
          <p:cNvSpPr txBox="1"/>
          <p:nvPr/>
        </p:nvSpPr>
        <p:spPr>
          <a:xfrm>
            <a:off x="3407093" y="2450148"/>
            <a:ext cx="276860" cy="914400"/>
          </a:xfrm>
          <a:prstGeom prst="rect">
            <a:avLst/>
          </a:prstGeom>
          <a:noFill/>
          <a:ln w="38100">
            <a:noFill/>
          </a:ln>
        </p:spPr>
        <p:txBody>
          <a:bodyPr vert="eaVert" wrap="none" lIns="0" tIns="0" rIns="0" bIns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后备队列</a:t>
            </a:r>
          </a:p>
        </p:txBody>
      </p:sp>
      <p:sp>
        <p:nvSpPr>
          <p:cNvPr id="572500" name="Rectangle 84"/>
          <p:cNvSpPr/>
          <p:nvPr/>
        </p:nvSpPr>
        <p:spPr>
          <a:xfrm>
            <a:off x="746125" y="2711450"/>
            <a:ext cx="225552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特点 ：</a:t>
            </a:r>
          </a:p>
          <a:p>
            <a:pPr eaLnBrk="0" hangingPunct="0"/>
            <a:r>
              <a:rPr lang="zh-CN" altLang="en-US" sz="24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1)具有进程调度、作业调度</a:t>
            </a:r>
          </a:p>
          <a:p>
            <a:pPr eaLnBrk="0" hangingPunct="0"/>
            <a:r>
              <a:rPr lang="zh-CN" altLang="en-US" sz="24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2)根据阻塞原因设置了多个阻塞队列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724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724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724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2" dur="2000" fill="hold"/>
                                        <p:tgtEl>
                                          <p:spTgt spid="57249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98" grpId="0"/>
      <p:bldP spid="5725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3.1.2 </a:t>
            </a:r>
            <a:r>
              <a:rPr lang="zh-CN" altLang="en-US">
                <a:sym typeface="+mn-ea"/>
              </a:rPr>
              <a:t>调度队列模型 </a:t>
            </a:r>
            <a:endParaRPr lang="zh-CN" altLang="en-US"/>
          </a:p>
        </p:txBody>
      </p:sp>
      <p:sp>
        <p:nvSpPr>
          <p:cNvPr id="14338" name="Rectangle 2"/>
          <p:cNvSpPr>
            <a:spLocks noGrp="1"/>
          </p:cNvSpPr>
          <p:nvPr>
            <p:ph idx="1"/>
          </p:nvPr>
        </p:nvSpPr>
        <p:spPr>
          <a:xfrm>
            <a:off x="838200" y="1461135"/>
            <a:ext cx="10515600" cy="4716145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buNone/>
            </a:pPr>
            <a:r>
              <a:rPr lang="en-US" altLang="zh-CN" dirty="0"/>
              <a:t>3)</a:t>
            </a:r>
            <a:r>
              <a:rPr lang="zh-CN" altLang="en-US" dirty="0"/>
              <a:t>同时具有三级调度的调度队列模型</a:t>
            </a:r>
          </a:p>
        </p:txBody>
      </p:sp>
      <p:grpSp>
        <p:nvGrpSpPr>
          <p:cNvPr id="14339" name="Group 3"/>
          <p:cNvGrpSpPr/>
          <p:nvPr/>
        </p:nvGrpSpPr>
        <p:grpSpPr>
          <a:xfrm>
            <a:off x="662305" y="2035175"/>
            <a:ext cx="10868025" cy="3949065"/>
            <a:chOff x="144" y="528"/>
            <a:chExt cx="5379" cy="2880"/>
          </a:xfrm>
        </p:grpSpPr>
        <p:grpSp>
          <p:nvGrpSpPr>
            <p:cNvPr id="14535" name="Group 4"/>
            <p:cNvGrpSpPr/>
            <p:nvPr/>
          </p:nvGrpSpPr>
          <p:grpSpPr>
            <a:xfrm>
              <a:off x="2112" y="1728"/>
              <a:ext cx="1728" cy="336"/>
              <a:chOff x="1920" y="1776"/>
              <a:chExt cx="1728" cy="336"/>
            </a:xfrm>
          </p:grpSpPr>
          <p:sp>
            <p:nvSpPr>
              <p:cNvPr id="14621" name="Rectangle 5"/>
              <p:cNvSpPr/>
              <p:nvPr/>
            </p:nvSpPr>
            <p:spPr>
              <a:xfrm>
                <a:off x="1920" y="1776"/>
                <a:ext cx="192" cy="336"/>
              </a:xfrm>
              <a:prstGeom prst="rect">
                <a:avLst/>
              </a:prstGeom>
              <a:solidFill>
                <a:srgbClr val="CCFFFF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endParaRPr>
              </a:p>
            </p:txBody>
          </p:sp>
          <p:sp>
            <p:nvSpPr>
              <p:cNvPr id="14622" name="Rectangle 6"/>
              <p:cNvSpPr/>
              <p:nvPr/>
            </p:nvSpPr>
            <p:spPr>
              <a:xfrm>
                <a:off x="2112" y="1776"/>
                <a:ext cx="192" cy="336"/>
              </a:xfrm>
              <a:prstGeom prst="rect">
                <a:avLst/>
              </a:prstGeom>
              <a:solidFill>
                <a:srgbClr val="CCFFFF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endParaRPr>
              </a:p>
            </p:txBody>
          </p:sp>
          <p:sp>
            <p:nvSpPr>
              <p:cNvPr id="14623" name="Rectangle 7"/>
              <p:cNvSpPr/>
              <p:nvPr/>
            </p:nvSpPr>
            <p:spPr>
              <a:xfrm>
                <a:off x="3264" y="1776"/>
                <a:ext cx="192" cy="336"/>
              </a:xfrm>
              <a:prstGeom prst="rect">
                <a:avLst/>
              </a:prstGeom>
              <a:solidFill>
                <a:srgbClr val="CCFFFF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endParaRPr>
              </a:p>
            </p:txBody>
          </p:sp>
          <p:sp>
            <p:nvSpPr>
              <p:cNvPr id="14624" name="Rectangle 8"/>
              <p:cNvSpPr/>
              <p:nvPr/>
            </p:nvSpPr>
            <p:spPr>
              <a:xfrm>
                <a:off x="3072" y="1776"/>
                <a:ext cx="192" cy="336"/>
              </a:xfrm>
              <a:prstGeom prst="rect">
                <a:avLst/>
              </a:prstGeom>
              <a:solidFill>
                <a:srgbClr val="CCFFFF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endPara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endParaRPr>
              </a:p>
            </p:txBody>
          </p:sp>
          <p:sp>
            <p:nvSpPr>
              <p:cNvPr id="14625" name="Rectangle 9"/>
              <p:cNvSpPr/>
              <p:nvPr/>
            </p:nvSpPr>
            <p:spPr>
              <a:xfrm>
                <a:off x="2304" y="1776"/>
                <a:ext cx="192" cy="336"/>
              </a:xfrm>
              <a:prstGeom prst="rect">
                <a:avLst/>
              </a:prstGeom>
              <a:solidFill>
                <a:srgbClr val="CCFFFF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endPara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endParaRPr>
              </a:p>
            </p:txBody>
          </p:sp>
          <p:sp>
            <p:nvSpPr>
              <p:cNvPr id="14626" name="Rectangle 10"/>
              <p:cNvSpPr/>
              <p:nvPr/>
            </p:nvSpPr>
            <p:spPr>
              <a:xfrm>
                <a:off x="2688" y="1776"/>
                <a:ext cx="192" cy="336"/>
              </a:xfrm>
              <a:prstGeom prst="rect">
                <a:avLst/>
              </a:prstGeom>
              <a:solidFill>
                <a:srgbClr val="CCFFFF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endPara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endParaRPr>
              </a:p>
            </p:txBody>
          </p:sp>
          <p:sp>
            <p:nvSpPr>
              <p:cNvPr id="14627" name="Rectangle 11"/>
              <p:cNvSpPr/>
              <p:nvPr/>
            </p:nvSpPr>
            <p:spPr>
              <a:xfrm>
                <a:off x="2880" y="1776"/>
                <a:ext cx="192" cy="336"/>
              </a:xfrm>
              <a:prstGeom prst="rect">
                <a:avLst/>
              </a:prstGeom>
              <a:solidFill>
                <a:srgbClr val="CCFFFF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endPara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endParaRPr>
              </a:p>
            </p:txBody>
          </p:sp>
          <p:sp>
            <p:nvSpPr>
              <p:cNvPr id="14628" name="Rectangle 12"/>
              <p:cNvSpPr/>
              <p:nvPr/>
            </p:nvSpPr>
            <p:spPr>
              <a:xfrm>
                <a:off x="2496" y="1776"/>
                <a:ext cx="192" cy="336"/>
              </a:xfrm>
              <a:prstGeom prst="rect">
                <a:avLst/>
              </a:prstGeom>
              <a:solidFill>
                <a:srgbClr val="CCFFFF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endPara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endParaRPr>
              </a:p>
            </p:txBody>
          </p:sp>
          <p:sp>
            <p:nvSpPr>
              <p:cNvPr id="14629" name="Line 13"/>
              <p:cNvSpPr/>
              <p:nvPr/>
            </p:nvSpPr>
            <p:spPr>
              <a:xfrm>
                <a:off x="3456" y="1776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630" name="Line 14"/>
              <p:cNvSpPr/>
              <p:nvPr/>
            </p:nvSpPr>
            <p:spPr>
              <a:xfrm>
                <a:off x="3456" y="2112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536" name="Line 15"/>
            <p:cNvSpPr/>
            <p:nvPr/>
          </p:nvSpPr>
          <p:spPr>
            <a:xfrm>
              <a:off x="1344" y="1296"/>
              <a:ext cx="7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537" name="Text Box 16"/>
            <p:cNvSpPr txBox="1"/>
            <p:nvPr/>
          </p:nvSpPr>
          <p:spPr>
            <a:xfrm>
              <a:off x="1217" y="678"/>
              <a:ext cx="350" cy="426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>
              <a:spAutoFit/>
            </a:bodyPr>
            <a:lstStyle/>
            <a:p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作业调度</a:t>
              </a:r>
            </a:p>
          </p:txBody>
        </p:sp>
        <p:grpSp>
          <p:nvGrpSpPr>
            <p:cNvPr id="14538" name="Group 17"/>
            <p:cNvGrpSpPr/>
            <p:nvPr/>
          </p:nvGrpSpPr>
          <p:grpSpPr>
            <a:xfrm>
              <a:off x="1920" y="1104"/>
              <a:ext cx="1728" cy="336"/>
              <a:chOff x="2400" y="2304"/>
              <a:chExt cx="1728" cy="336"/>
            </a:xfrm>
          </p:grpSpPr>
          <p:grpSp>
            <p:nvGrpSpPr>
              <p:cNvPr id="14610" name="Group 18"/>
              <p:cNvGrpSpPr/>
              <p:nvPr/>
            </p:nvGrpSpPr>
            <p:grpSpPr>
              <a:xfrm>
                <a:off x="2592" y="2304"/>
                <a:ext cx="1536" cy="336"/>
                <a:chOff x="2592" y="2304"/>
                <a:chExt cx="1536" cy="336"/>
              </a:xfrm>
            </p:grpSpPr>
            <p:sp>
              <p:nvSpPr>
                <p:cNvPr id="14613" name="Rectangle 19"/>
                <p:cNvSpPr/>
                <p:nvPr/>
              </p:nvSpPr>
              <p:spPr>
                <a:xfrm>
                  <a:off x="2592" y="2304"/>
                  <a:ext cx="192" cy="336"/>
                </a:xfrm>
                <a:prstGeom prst="rect">
                  <a:avLst/>
                </a:prstGeom>
                <a:solidFill>
                  <a:srgbClr val="CCFFFF"/>
                </a:solidFill>
                <a:ln w="19050" cap="flat" cmpd="sng">
                  <a:solidFill>
                    <a:srgbClr val="FFFF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endParaRPr lang="zh-CN" altLang="en-US" sz="1600" b="1" dirty="0">
                    <a:latin typeface="方正小标宋简体" panose="03000509000000000000" charset="-122"/>
                    <a:ea typeface="方正小标宋简体" panose="03000509000000000000" charset="-122"/>
                  </a:endParaRPr>
                </a:p>
              </p:txBody>
            </p:sp>
            <p:sp>
              <p:nvSpPr>
                <p:cNvPr id="14614" name="Rectangle 20"/>
                <p:cNvSpPr/>
                <p:nvPr/>
              </p:nvSpPr>
              <p:spPr>
                <a:xfrm>
                  <a:off x="2784" y="2304"/>
                  <a:ext cx="192" cy="336"/>
                </a:xfrm>
                <a:prstGeom prst="rect">
                  <a:avLst/>
                </a:prstGeom>
                <a:solidFill>
                  <a:srgbClr val="CCFFFF"/>
                </a:solidFill>
                <a:ln w="19050" cap="flat" cmpd="sng">
                  <a:solidFill>
                    <a:srgbClr val="FFFF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endParaRPr lang="zh-CN" altLang="en-US" sz="1600" b="1" dirty="0">
                    <a:latin typeface="方正小标宋简体" panose="03000509000000000000" charset="-122"/>
                    <a:ea typeface="方正小标宋简体" panose="03000509000000000000" charset="-122"/>
                  </a:endParaRPr>
                </a:p>
              </p:txBody>
            </p:sp>
            <p:sp>
              <p:nvSpPr>
                <p:cNvPr id="14615" name="Rectangle 21"/>
                <p:cNvSpPr/>
                <p:nvPr/>
              </p:nvSpPr>
              <p:spPr>
                <a:xfrm>
                  <a:off x="3936" y="2304"/>
                  <a:ext cx="192" cy="336"/>
                </a:xfrm>
                <a:prstGeom prst="rect">
                  <a:avLst/>
                </a:prstGeom>
                <a:solidFill>
                  <a:srgbClr val="CCFFFF"/>
                </a:solidFill>
                <a:ln w="19050" cap="flat" cmpd="sng">
                  <a:solidFill>
                    <a:srgbClr val="FFFF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endParaRPr lang="zh-CN" altLang="en-US" sz="1600" b="1" dirty="0">
                    <a:latin typeface="方正小标宋简体" panose="03000509000000000000" charset="-122"/>
                    <a:ea typeface="方正小标宋简体" panose="03000509000000000000" charset="-122"/>
                  </a:endParaRPr>
                </a:p>
              </p:txBody>
            </p:sp>
            <p:sp>
              <p:nvSpPr>
                <p:cNvPr id="14616" name="Rectangle 22"/>
                <p:cNvSpPr/>
                <p:nvPr/>
              </p:nvSpPr>
              <p:spPr>
                <a:xfrm>
                  <a:off x="3744" y="2304"/>
                  <a:ext cx="192" cy="336"/>
                </a:xfrm>
                <a:prstGeom prst="rect">
                  <a:avLst/>
                </a:prstGeom>
                <a:solidFill>
                  <a:srgbClr val="CCFFFF"/>
                </a:solidFill>
                <a:ln w="19050" cap="flat" cmpd="sng">
                  <a:solidFill>
                    <a:srgbClr val="FFFF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endParaRPr lang="zh-CN" altLang="en-US" sz="1600" b="1" dirty="0">
                    <a:latin typeface="方正小标宋简体" panose="03000509000000000000" charset="-122"/>
                    <a:ea typeface="方正小标宋简体" panose="03000509000000000000" charset="-122"/>
                  </a:endParaRPr>
                </a:p>
              </p:txBody>
            </p:sp>
            <p:sp>
              <p:nvSpPr>
                <p:cNvPr id="14617" name="Rectangle 23"/>
                <p:cNvSpPr/>
                <p:nvPr/>
              </p:nvSpPr>
              <p:spPr>
                <a:xfrm>
                  <a:off x="2976" y="2304"/>
                  <a:ext cx="192" cy="336"/>
                </a:xfrm>
                <a:prstGeom prst="rect">
                  <a:avLst/>
                </a:prstGeom>
                <a:solidFill>
                  <a:srgbClr val="CCFFFF"/>
                </a:solidFill>
                <a:ln w="19050" cap="flat" cmpd="sng">
                  <a:solidFill>
                    <a:srgbClr val="FFFF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r>
                    <a:rPr lang="zh-CN" altLang="en-US" sz="1600" b="1" dirty="0">
                      <a:latin typeface="方正小标宋简体" panose="03000509000000000000" charset="-122"/>
                      <a:ea typeface="方正小标宋简体" panose="03000509000000000000" charset="-122"/>
                    </a:rPr>
                    <a:t>就</a:t>
                  </a:r>
                </a:p>
              </p:txBody>
            </p:sp>
            <p:sp>
              <p:nvSpPr>
                <p:cNvPr id="14618" name="Rectangle 24"/>
                <p:cNvSpPr/>
                <p:nvPr/>
              </p:nvSpPr>
              <p:spPr>
                <a:xfrm>
                  <a:off x="3360" y="2304"/>
                  <a:ext cx="192" cy="336"/>
                </a:xfrm>
                <a:prstGeom prst="rect">
                  <a:avLst/>
                </a:prstGeom>
                <a:solidFill>
                  <a:srgbClr val="CCFFFF"/>
                </a:solidFill>
                <a:ln w="19050" cap="flat" cmpd="sng">
                  <a:solidFill>
                    <a:srgbClr val="FFFF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r>
                    <a:rPr lang="zh-CN" altLang="en-US" sz="1600" b="1" dirty="0">
                      <a:latin typeface="方正小标宋简体" panose="03000509000000000000" charset="-122"/>
                      <a:ea typeface="方正小标宋简体" panose="03000509000000000000" charset="-122"/>
                    </a:rPr>
                    <a:t>队</a:t>
                  </a:r>
                </a:p>
              </p:txBody>
            </p:sp>
            <p:sp>
              <p:nvSpPr>
                <p:cNvPr id="14619" name="Rectangle 25"/>
                <p:cNvSpPr/>
                <p:nvPr/>
              </p:nvSpPr>
              <p:spPr>
                <a:xfrm>
                  <a:off x="3552" y="2304"/>
                  <a:ext cx="192" cy="336"/>
                </a:xfrm>
                <a:prstGeom prst="rect">
                  <a:avLst/>
                </a:prstGeom>
                <a:solidFill>
                  <a:srgbClr val="CCFFFF"/>
                </a:solidFill>
                <a:ln w="19050" cap="flat" cmpd="sng">
                  <a:solidFill>
                    <a:srgbClr val="FFFF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r>
                    <a:rPr lang="zh-CN" altLang="en-US" sz="1600" b="1" dirty="0">
                      <a:latin typeface="方正小标宋简体" panose="03000509000000000000" charset="-122"/>
                      <a:ea typeface="方正小标宋简体" panose="03000509000000000000" charset="-122"/>
                    </a:rPr>
                    <a:t>列</a:t>
                  </a:r>
                </a:p>
              </p:txBody>
            </p:sp>
            <p:sp>
              <p:nvSpPr>
                <p:cNvPr id="14620" name="Rectangle 26"/>
                <p:cNvSpPr/>
                <p:nvPr/>
              </p:nvSpPr>
              <p:spPr>
                <a:xfrm>
                  <a:off x="3168" y="2304"/>
                  <a:ext cx="192" cy="336"/>
                </a:xfrm>
                <a:prstGeom prst="rect">
                  <a:avLst/>
                </a:prstGeom>
                <a:solidFill>
                  <a:srgbClr val="CCFFFF"/>
                </a:solidFill>
                <a:ln w="19050" cap="flat" cmpd="sng">
                  <a:solidFill>
                    <a:srgbClr val="FFFF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r>
                    <a:rPr lang="zh-CN" altLang="en-US" sz="1600" b="1" dirty="0">
                      <a:latin typeface="方正小标宋简体" panose="03000509000000000000" charset="-122"/>
                      <a:ea typeface="方正小标宋简体" panose="03000509000000000000" charset="-122"/>
                    </a:rPr>
                    <a:t>绪</a:t>
                  </a:r>
                </a:p>
              </p:txBody>
            </p:sp>
          </p:grpSp>
          <p:sp>
            <p:nvSpPr>
              <p:cNvPr id="14611" name="Line 27"/>
              <p:cNvSpPr/>
              <p:nvPr/>
            </p:nvSpPr>
            <p:spPr>
              <a:xfrm>
                <a:off x="2400" y="2304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612" name="Line 28"/>
              <p:cNvSpPr/>
              <p:nvPr/>
            </p:nvSpPr>
            <p:spPr>
              <a:xfrm>
                <a:off x="2400" y="2640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539" name="Oval 29"/>
            <p:cNvSpPr/>
            <p:nvPr/>
          </p:nvSpPr>
          <p:spPr>
            <a:xfrm>
              <a:off x="4368" y="1056"/>
              <a:ext cx="432" cy="384"/>
            </a:xfrm>
            <a:prstGeom prst="ellipse">
              <a:avLst/>
            </a:prstGeom>
            <a:solidFill>
              <a:srgbClr val="CCFFFF"/>
            </a:solidFill>
            <a:ln w="1905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CPU</a:t>
              </a:r>
            </a:p>
          </p:txBody>
        </p:sp>
        <p:sp>
          <p:nvSpPr>
            <p:cNvPr id="14540" name="Line 30"/>
            <p:cNvSpPr/>
            <p:nvPr/>
          </p:nvSpPr>
          <p:spPr>
            <a:xfrm>
              <a:off x="3648" y="1248"/>
              <a:ext cx="7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541" name="Line 31"/>
            <p:cNvSpPr/>
            <p:nvPr/>
          </p:nvSpPr>
          <p:spPr>
            <a:xfrm>
              <a:off x="4800" y="1248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542" name="Line 32"/>
            <p:cNvSpPr/>
            <p:nvPr/>
          </p:nvSpPr>
          <p:spPr>
            <a:xfrm flipV="1">
              <a:off x="4608" y="76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43" name="Line 33"/>
            <p:cNvSpPr/>
            <p:nvPr/>
          </p:nvSpPr>
          <p:spPr>
            <a:xfrm flipH="1">
              <a:off x="1536" y="768"/>
              <a:ext cx="30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44" name="Line 34"/>
            <p:cNvSpPr/>
            <p:nvPr/>
          </p:nvSpPr>
          <p:spPr>
            <a:xfrm>
              <a:off x="1536" y="768"/>
              <a:ext cx="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45" name="Line 35"/>
            <p:cNvSpPr/>
            <p:nvPr/>
          </p:nvSpPr>
          <p:spPr>
            <a:xfrm>
              <a:off x="1536" y="1200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546" name="Text Box 36"/>
            <p:cNvSpPr txBox="1"/>
            <p:nvPr/>
          </p:nvSpPr>
          <p:spPr>
            <a:xfrm>
              <a:off x="3744" y="1056"/>
              <a:ext cx="627" cy="24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进程调度</a:t>
              </a:r>
            </a:p>
          </p:txBody>
        </p:sp>
        <p:sp>
          <p:nvSpPr>
            <p:cNvPr id="14547" name="Text Box 37"/>
            <p:cNvSpPr txBox="1"/>
            <p:nvPr/>
          </p:nvSpPr>
          <p:spPr>
            <a:xfrm>
              <a:off x="4896" y="1008"/>
              <a:ext cx="627" cy="24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进程完成</a:t>
              </a:r>
            </a:p>
          </p:txBody>
        </p:sp>
        <p:sp>
          <p:nvSpPr>
            <p:cNvPr id="14548" name="Text Box 38"/>
            <p:cNvSpPr txBox="1"/>
            <p:nvPr/>
          </p:nvSpPr>
          <p:spPr>
            <a:xfrm>
              <a:off x="2880" y="528"/>
              <a:ext cx="627" cy="24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时间片完</a:t>
              </a:r>
            </a:p>
          </p:txBody>
        </p:sp>
        <p:sp>
          <p:nvSpPr>
            <p:cNvPr id="14549" name="Line 39"/>
            <p:cNvSpPr/>
            <p:nvPr/>
          </p:nvSpPr>
          <p:spPr>
            <a:xfrm flipH="1">
              <a:off x="1728" y="192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550" name="Line 40"/>
            <p:cNvSpPr/>
            <p:nvPr/>
          </p:nvSpPr>
          <p:spPr>
            <a:xfrm>
              <a:off x="1728" y="1392"/>
              <a:ext cx="0" cy="19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51" name="Line 41"/>
            <p:cNvSpPr/>
            <p:nvPr/>
          </p:nvSpPr>
          <p:spPr>
            <a:xfrm>
              <a:off x="4608" y="1440"/>
              <a:ext cx="0" cy="18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52" name="Line 42"/>
            <p:cNvSpPr/>
            <p:nvPr/>
          </p:nvSpPr>
          <p:spPr>
            <a:xfrm flipH="1">
              <a:off x="3648" y="3264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553" name="Line 43"/>
            <p:cNvSpPr/>
            <p:nvPr/>
          </p:nvSpPr>
          <p:spPr>
            <a:xfrm>
              <a:off x="1440" y="1104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554" name="Text Box 44"/>
            <p:cNvSpPr txBox="1"/>
            <p:nvPr/>
          </p:nvSpPr>
          <p:spPr>
            <a:xfrm>
              <a:off x="1328" y="2160"/>
              <a:ext cx="334" cy="570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 wrap="square">
              <a:spAutoFit/>
            </a:bodyPr>
            <a:lstStyle/>
            <a:p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事件出现</a:t>
              </a:r>
            </a:p>
          </p:txBody>
        </p:sp>
        <p:sp>
          <p:nvSpPr>
            <p:cNvPr id="14555" name="Rectangle 45"/>
            <p:cNvSpPr/>
            <p:nvPr/>
          </p:nvSpPr>
          <p:spPr>
            <a:xfrm>
              <a:off x="2315" y="2352"/>
              <a:ext cx="192" cy="336"/>
            </a:xfrm>
            <a:prstGeom prst="rect">
              <a:avLst/>
            </a:prstGeom>
            <a:solidFill>
              <a:srgbClr val="CCFFFF"/>
            </a:solidFill>
            <a:ln w="1905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阻</a:t>
              </a:r>
            </a:p>
          </p:txBody>
        </p:sp>
        <p:sp>
          <p:nvSpPr>
            <p:cNvPr id="14556" name="Rectangle 46"/>
            <p:cNvSpPr/>
            <p:nvPr/>
          </p:nvSpPr>
          <p:spPr>
            <a:xfrm>
              <a:off x="2507" y="2352"/>
              <a:ext cx="192" cy="336"/>
            </a:xfrm>
            <a:prstGeom prst="rect">
              <a:avLst/>
            </a:prstGeom>
            <a:solidFill>
              <a:srgbClr val="CCFFFF"/>
            </a:solidFill>
            <a:ln w="1905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塞</a:t>
              </a:r>
            </a:p>
          </p:txBody>
        </p:sp>
        <p:sp>
          <p:nvSpPr>
            <p:cNvPr id="14557" name="Rectangle 47"/>
            <p:cNvSpPr/>
            <p:nvPr/>
          </p:nvSpPr>
          <p:spPr>
            <a:xfrm>
              <a:off x="3456" y="2352"/>
              <a:ext cx="192" cy="336"/>
            </a:xfrm>
            <a:prstGeom prst="rect">
              <a:avLst/>
            </a:prstGeom>
            <a:solidFill>
              <a:srgbClr val="CCFFFF"/>
            </a:solidFill>
            <a:ln w="1905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1600" b="1" dirty="0">
                <a:latin typeface="方正小标宋简体" panose="03000509000000000000" charset="-122"/>
                <a:ea typeface="方正小标宋简体" panose="03000509000000000000" charset="-122"/>
              </a:endParaRPr>
            </a:p>
          </p:txBody>
        </p:sp>
        <p:sp>
          <p:nvSpPr>
            <p:cNvPr id="14558" name="Rectangle 48"/>
            <p:cNvSpPr/>
            <p:nvPr/>
          </p:nvSpPr>
          <p:spPr>
            <a:xfrm>
              <a:off x="3264" y="2352"/>
              <a:ext cx="192" cy="336"/>
            </a:xfrm>
            <a:prstGeom prst="rect">
              <a:avLst/>
            </a:prstGeom>
            <a:solidFill>
              <a:srgbClr val="CCFFFF"/>
            </a:solidFill>
            <a:ln w="1905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列</a:t>
              </a:r>
            </a:p>
          </p:txBody>
        </p:sp>
        <p:sp>
          <p:nvSpPr>
            <p:cNvPr id="14559" name="Rectangle 49"/>
            <p:cNvSpPr/>
            <p:nvPr/>
          </p:nvSpPr>
          <p:spPr>
            <a:xfrm>
              <a:off x="2144" y="2357"/>
              <a:ext cx="192" cy="336"/>
            </a:xfrm>
            <a:prstGeom prst="rect">
              <a:avLst/>
            </a:prstGeom>
            <a:solidFill>
              <a:srgbClr val="CCFFFF"/>
            </a:solidFill>
            <a:ln w="1905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sz="1600" b="1" dirty="0">
                <a:latin typeface="方正小标宋简体" panose="03000509000000000000" charset="-122"/>
                <a:ea typeface="方正小标宋简体" panose="03000509000000000000" charset="-122"/>
              </a:endParaRPr>
            </a:p>
          </p:txBody>
        </p:sp>
        <p:sp>
          <p:nvSpPr>
            <p:cNvPr id="14560" name="Rectangle 50"/>
            <p:cNvSpPr/>
            <p:nvPr/>
          </p:nvSpPr>
          <p:spPr>
            <a:xfrm>
              <a:off x="2880" y="2352"/>
              <a:ext cx="192" cy="336"/>
            </a:xfrm>
            <a:prstGeom prst="rect">
              <a:avLst/>
            </a:prstGeom>
            <a:solidFill>
              <a:srgbClr val="CCFFFF"/>
            </a:solidFill>
            <a:ln w="1905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起</a:t>
              </a:r>
            </a:p>
          </p:txBody>
        </p:sp>
        <p:sp>
          <p:nvSpPr>
            <p:cNvPr id="14561" name="Rectangle 51"/>
            <p:cNvSpPr/>
            <p:nvPr/>
          </p:nvSpPr>
          <p:spPr>
            <a:xfrm>
              <a:off x="3072" y="2352"/>
              <a:ext cx="192" cy="336"/>
            </a:xfrm>
            <a:prstGeom prst="rect">
              <a:avLst/>
            </a:prstGeom>
            <a:solidFill>
              <a:srgbClr val="CCFFFF"/>
            </a:solidFill>
            <a:ln w="1905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队</a:t>
              </a:r>
            </a:p>
          </p:txBody>
        </p:sp>
        <p:sp>
          <p:nvSpPr>
            <p:cNvPr id="14562" name="Rectangle 52"/>
            <p:cNvSpPr/>
            <p:nvPr/>
          </p:nvSpPr>
          <p:spPr>
            <a:xfrm>
              <a:off x="2688" y="2352"/>
              <a:ext cx="192" cy="336"/>
            </a:xfrm>
            <a:prstGeom prst="rect">
              <a:avLst/>
            </a:prstGeom>
            <a:solidFill>
              <a:srgbClr val="CCFFFF"/>
            </a:solidFill>
            <a:ln w="1905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挂</a:t>
              </a:r>
            </a:p>
          </p:txBody>
        </p:sp>
        <p:sp>
          <p:nvSpPr>
            <p:cNvPr id="14563" name="Line 53"/>
            <p:cNvSpPr/>
            <p:nvPr/>
          </p:nvSpPr>
          <p:spPr>
            <a:xfrm>
              <a:off x="3648" y="2352"/>
              <a:ext cx="192" cy="0"/>
            </a:xfrm>
            <a:prstGeom prst="line">
              <a:avLst/>
            </a:prstGeom>
            <a:ln w="1905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64" name="Line 54"/>
            <p:cNvSpPr/>
            <p:nvPr/>
          </p:nvSpPr>
          <p:spPr>
            <a:xfrm>
              <a:off x="3648" y="2688"/>
              <a:ext cx="192" cy="0"/>
            </a:xfrm>
            <a:prstGeom prst="line">
              <a:avLst/>
            </a:prstGeom>
            <a:ln w="1905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4565" name="Group 55"/>
            <p:cNvGrpSpPr/>
            <p:nvPr/>
          </p:nvGrpSpPr>
          <p:grpSpPr>
            <a:xfrm>
              <a:off x="2112" y="3072"/>
              <a:ext cx="1728" cy="336"/>
              <a:chOff x="1920" y="1776"/>
              <a:chExt cx="1728" cy="336"/>
            </a:xfrm>
          </p:grpSpPr>
          <p:sp>
            <p:nvSpPr>
              <p:cNvPr id="14600" name="Rectangle 56"/>
              <p:cNvSpPr/>
              <p:nvPr/>
            </p:nvSpPr>
            <p:spPr>
              <a:xfrm>
                <a:off x="1920" y="1776"/>
                <a:ext cx="192" cy="336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endParaRPr>
              </a:p>
            </p:txBody>
          </p:sp>
          <p:sp>
            <p:nvSpPr>
              <p:cNvPr id="14601" name="Rectangle 57"/>
              <p:cNvSpPr/>
              <p:nvPr/>
            </p:nvSpPr>
            <p:spPr>
              <a:xfrm>
                <a:off x="2112" y="1776"/>
                <a:ext cx="192" cy="336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endParaRPr>
              </a:p>
            </p:txBody>
          </p:sp>
          <p:sp>
            <p:nvSpPr>
              <p:cNvPr id="14602" name="Rectangle 58"/>
              <p:cNvSpPr/>
              <p:nvPr/>
            </p:nvSpPr>
            <p:spPr>
              <a:xfrm>
                <a:off x="3264" y="1776"/>
                <a:ext cx="192" cy="336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endParaRPr>
              </a:p>
            </p:txBody>
          </p:sp>
          <p:sp>
            <p:nvSpPr>
              <p:cNvPr id="14603" name="Rectangle 59"/>
              <p:cNvSpPr/>
              <p:nvPr/>
            </p:nvSpPr>
            <p:spPr>
              <a:xfrm>
                <a:off x="3072" y="1776"/>
                <a:ext cx="192" cy="336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endParaRPr lang="zh-CN" altLang="zh-CN" sz="1600" b="1" dirty="0">
                  <a:latin typeface="方正小标宋简体" panose="03000509000000000000" charset="-122"/>
                  <a:ea typeface="方正小标宋简体" panose="03000509000000000000" charset="-122"/>
                </a:endParaRPr>
              </a:p>
            </p:txBody>
          </p:sp>
          <p:sp>
            <p:nvSpPr>
              <p:cNvPr id="14604" name="Rectangle 60"/>
              <p:cNvSpPr/>
              <p:nvPr/>
            </p:nvSpPr>
            <p:spPr>
              <a:xfrm>
                <a:off x="2304" y="1776"/>
                <a:ext cx="192" cy="336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r>
                  <a:rPr lang="zh-CN" altLang="en-US" sz="1600" b="1" dirty="0">
                    <a:latin typeface="方正小标宋简体" panose="03000509000000000000" charset="-122"/>
                    <a:ea typeface="方正小标宋简体" panose="03000509000000000000" charset="-122"/>
                  </a:rPr>
                  <a:t>阻</a:t>
                </a:r>
              </a:p>
            </p:txBody>
          </p:sp>
          <p:sp>
            <p:nvSpPr>
              <p:cNvPr id="14605" name="Rectangle 61"/>
              <p:cNvSpPr/>
              <p:nvPr/>
            </p:nvSpPr>
            <p:spPr>
              <a:xfrm>
                <a:off x="2688" y="1776"/>
                <a:ext cx="192" cy="336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r>
                  <a:rPr lang="zh-CN" altLang="en-US" sz="1600" b="1" dirty="0">
                    <a:latin typeface="方正小标宋简体" panose="03000509000000000000" charset="-122"/>
                    <a:ea typeface="方正小标宋简体" panose="03000509000000000000" charset="-122"/>
                  </a:rPr>
                  <a:t>队</a:t>
                </a:r>
              </a:p>
            </p:txBody>
          </p:sp>
          <p:sp>
            <p:nvSpPr>
              <p:cNvPr id="14606" name="Rectangle 62"/>
              <p:cNvSpPr/>
              <p:nvPr/>
            </p:nvSpPr>
            <p:spPr>
              <a:xfrm>
                <a:off x="2880" y="1776"/>
                <a:ext cx="192" cy="336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r>
                  <a:rPr lang="zh-CN" altLang="en-US" sz="1600" b="1" dirty="0">
                    <a:latin typeface="方正小标宋简体" panose="03000509000000000000" charset="-122"/>
                    <a:ea typeface="方正小标宋简体" panose="03000509000000000000" charset="-122"/>
                  </a:rPr>
                  <a:t>列</a:t>
                </a:r>
              </a:p>
            </p:txBody>
          </p:sp>
          <p:sp>
            <p:nvSpPr>
              <p:cNvPr id="14607" name="Rectangle 63"/>
              <p:cNvSpPr/>
              <p:nvPr/>
            </p:nvSpPr>
            <p:spPr>
              <a:xfrm>
                <a:off x="2496" y="1776"/>
                <a:ext cx="192" cy="336"/>
              </a:xfrm>
              <a:prstGeom prst="rect">
                <a:avLst/>
              </a:prstGeom>
              <a:solidFill>
                <a:schemeClr val="tx1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r>
                  <a:rPr lang="zh-CN" altLang="en-US" sz="1600" b="1" dirty="0">
                    <a:latin typeface="方正小标宋简体" panose="03000509000000000000" charset="-122"/>
                    <a:ea typeface="方正小标宋简体" panose="03000509000000000000" charset="-122"/>
                  </a:rPr>
                  <a:t>塞</a:t>
                </a:r>
              </a:p>
            </p:txBody>
          </p:sp>
          <p:sp>
            <p:nvSpPr>
              <p:cNvPr id="14608" name="Line 64"/>
              <p:cNvSpPr/>
              <p:nvPr/>
            </p:nvSpPr>
            <p:spPr>
              <a:xfrm>
                <a:off x="3456" y="1776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609" name="Line 65"/>
              <p:cNvSpPr/>
              <p:nvPr/>
            </p:nvSpPr>
            <p:spPr>
              <a:xfrm>
                <a:off x="3456" y="2112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566" name="Line 66"/>
            <p:cNvSpPr/>
            <p:nvPr/>
          </p:nvSpPr>
          <p:spPr>
            <a:xfrm flipH="1">
              <a:off x="3648" y="2496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567" name="Line 67"/>
            <p:cNvSpPr/>
            <p:nvPr/>
          </p:nvSpPr>
          <p:spPr>
            <a:xfrm flipH="1">
              <a:off x="3648" y="1920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568" name="Text Box 68"/>
            <p:cNvSpPr txBox="1"/>
            <p:nvPr/>
          </p:nvSpPr>
          <p:spPr>
            <a:xfrm>
              <a:off x="3888" y="3016"/>
              <a:ext cx="627" cy="24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等待事件</a:t>
              </a:r>
            </a:p>
          </p:txBody>
        </p:sp>
        <p:sp>
          <p:nvSpPr>
            <p:cNvPr id="14569" name="Line 69"/>
            <p:cNvSpPr/>
            <p:nvPr/>
          </p:nvSpPr>
          <p:spPr>
            <a:xfrm>
              <a:off x="2027" y="2544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70" name="Line 70"/>
            <p:cNvSpPr/>
            <p:nvPr/>
          </p:nvSpPr>
          <p:spPr>
            <a:xfrm>
              <a:off x="1728" y="3312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71" name="Text Box 71"/>
            <p:cNvSpPr txBox="1"/>
            <p:nvPr/>
          </p:nvSpPr>
          <p:spPr>
            <a:xfrm>
              <a:off x="2400" y="1812"/>
              <a:ext cx="883" cy="24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就绪挂起队列</a:t>
              </a:r>
            </a:p>
          </p:txBody>
        </p:sp>
        <p:sp>
          <p:nvSpPr>
            <p:cNvPr id="14572" name="Line 72"/>
            <p:cNvSpPr/>
            <p:nvPr/>
          </p:nvSpPr>
          <p:spPr>
            <a:xfrm>
              <a:off x="3648" y="1344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73" name="Line 73"/>
            <p:cNvSpPr/>
            <p:nvPr/>
          </p:nvSpPr>
          <p:spPr>
            <a:xfrm>
              <a:off x="4080" y="1344"/>
              <a:ext cx="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74" name="Line 74"/>
            <p:cNvSpPr/>
            <p:nvPr/>
          </p:nvSpPr>
          <p:spPr>
            <a:xfrm flipH="1">
              <a:off x="3648" y="177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575" name="Line 75"/>
            <p:cNvSpPr/>
            <p:nvPr/>
          </p:nvSpPr>
          <p:spPr>
            <a:xfrm flipV="1">
              <a:off x="1824" y="22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76" name="Line 76"/>
            <p:cNvSpPr/>
            <p:nvPr/>
          </p:nvSpPr>
          <p:spPr>
            <a:xfrm>
              <a:off x="1824" y="2256"/>
              <a:ext cx="2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77" name="Line 77"/>
            <p:cNvSpPr/>
            <p:nvPr/>
          </p:nvSpPr>
          <p:spPr>
            <a:xfrm>
              <a:off x="3984" y="1920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78" name="Line 78"/>
            <p:cNvSpPr/>
            <p:nvPr/>
          </p:nvSpPr>
          <p:spPr>
            <a:xfrm flipH="1">
              <a:off x="1920" y="316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79" name="Line 79"/>
            <p:cNvSpPr/>
            <p:nvPr/>
          </p:nvSpPr>
          <p:spPr>
            <a:xfrm flipV="1">
              <a:off x="1920" y="2928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80" name="Line 80"/>
            <p:cNvSpPr/>
            <p:nvPr/>
          </p:nvSpPr>
          <p:spPr>
            <a:xfrm>
              <a:off x="1920" y="2928"/>
              <a:ext cx="225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81" name="Line 81"/>
            <p:cNvSpPr/>
            <p:nvPr/>
          </p:nvSpPr>
          <p:spPr>
            <a:xfrm>
              <a:off x="4176" y="2496"/>
              <a:ext cx="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82" name="Text Box 82"/>
            <p:cNvSpPr txBox="1"/>
            <p:nvPr/>
          </p:nvSpPr>
          <p:spPr>
            <a:xfrm>
              <a:off x="3936" y="1968"/>
              <a:ext cx="627" cy="24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事件出现</a:t>
              </a:r>
            </a:p>
          </p:txBody>
        </p:sp>
        <p:sp>
          <p:nvSpPr>
            <p:cNvPr id="14583" name="Text Box 83"/>
            <p:cNvSpPr txBox="1"/>
            <p:nvPr/>
          </p:nvSpPr>
          <p:spPr>
            <a:xfrm>
              <a:off x="4176" y="2592"/>
              <a:ext cx="371" cy="24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挂起</a:t>
              </a:r>
            </a:p>
          </p:txBody>
        </p:sp>
        <p:sp>
          <p:nvSpPr>
            <p:cNvPr id="14584" name="Line 84"/>
            <p:cNvSpPr/>
            <p:nvPr/>
          </p:nvSpPr>
          <p:spPr>
            <a:xfrm>
              <a:off x="1728" y="1392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585" name="Line 85"/>
            <p:cNvSpPr/>
            <p:nvPr/>
          </p:nvSpPr>
          <p:spPr>
            <a:xfrm>
              <a:off x="1920" y="1728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586" name="Text Box 86"/>
            <p:cNvSpPr txBox="1"/>
            <p:nvPr/>
          </p:nvSpPr>
          <p:spPr>
            <a:xfrm>
              <a:off x="1680" y="1488"/>
              <a:ext cx="627" cy="24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中级调度</a:t>
              </a:r>
            </a:p>
          </p:txBody>
        </p:sp>
        <p:grpSp>
          <p:nvGrpSpPr>
            <p:cNvPr id="14587" name="Group 87"/>
            <p:cNvGrpSpPr/>
            <p:nvPr/>
          </p:nvGrpSpPr>
          <p:grpSpPr>
            <a:xfrm>
              <a:off x="432" y="1152"/>
              <a:ext cx="912" cy="240"/>
              <a:chOff x="2448" y="2640"/>
              <a:chExt cx="960" cy="336"/>
            </a:xfrm>
          </p:grpSpPr>
          <p:sp>
            <p:nvSpPr>
              <p:cNvPr id="14594" name="Rectangle 88"/>
              <p:cNvSpPr/>
              <p:nvPr/>
            </p:nvSpPr>
            <p:spPr>
              <a:xfrm>
                <a:off x="2640" y="2640"/>
                <a:ext cx="192" cy="336"/>
              </a:xfrm>
              <a:prstGeom prst="rect">
                <a:avLst/>
              </a:prstGeom>
              <a:solidFill>
                <a:srgbClr val="CCFFFF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r>
                  <a:rPr lang="zh-CN" altLang="en-US" sz="1600" b="1" dirty="0">
                    <a:latin typeface="方正小标宋简体" panose="03000509000000000000" charset="-122"/>
                    <a:ea typeface="方正小标宋简体" panose="03000509000000000000" charset="-122"/>
                  </a:rPr>
                  <a:t>后</a:t>
                </a:r>
              </a:p>
            </p:txBody>
          </p:sp>
          <p:sp>
            <p:nvSpPr>
              <p:cNvPr id="14595" name="Rectangle 89"/>
              <p:cNvSpPr/>
              <p:nvPr/>
            </p:nvSpPr>
            <p:spPr>
              <a:xfrm>
                <a:off x="3024" y="2640"/>
                <a:ext cx="192" cy="336"/>
              </a:xfrm>
              <a:prstGeom prst="rect">
                <a:avLst/>
              </a:prstGeom>
              <a:solidFill>
                <a:srgbClr val="CCFFFF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r>
                  <a:rPr lang="zh-CN" altLang="en-US" sz="1600" b="1" dirty="0">
                    <a:latin typeface="方正小标宋简体" panose="03000509000000000000" charset="-122"/>
                    <a:ea typeface="方正小标宋简体" panose="03000509000000000000" charset="-122"/>
                  </a:rPr>
                  <a:t>队</a:t>
                </a:r>
              </a:p>
            </p:txBody>
          </p:sp>
          <p:sp>
            <p:nvSpPr>
              <p:cNvPr id="14596" name="Rectangle 90"/>
              <p:cNvSpPr/>
              <p:nvPr/>
            </p:nvSpPr>
            <p:spPr>
              <a:xfrm>
                <a:off x="3216" y="2640"/>
                <a:ext cx="192" cy="336"/>
              </a:xfrm>
              <a:prstGeom prst="rect">
                <a:avLst/>
              </a:prstGeom>
              <a:solidFill>
                <a:srgbClr val="CCFFFF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r>
                  <a:rPr lang="zh-CN" altLang="en-US" sz="1600" b="1" dirty="0">
                    <a:latin typeface="方正小标宋简体" panose="03000509000000000000" charset="-122"/>
                    <a:ea typeface="方正小标宋简体" panose="03000509000000000000" charset="-122"/>
                  </a:rPr>
                  <a:t>列</a:t>
                </a:r>
              </a:p>
            </p:txBody>
          </p:sp>
          <p:sp>
            <p:nvSpPr>
              <p:cNvPr id="14597" name="Rectangle 91"/>
              <p:cNvSpPr/>
              <p:nvPr/>
            </p:nvSpPr>
            <p:spPr>
              <a:xfrm>
                <a:off x="2832" y="2640"/>
                <a:ext cx="192" cy="336"/>
              </a:xfrm>
              <a:prstGeom prst="rect">
                <a:avLst/>
              </a:prstGeom>
              <a:solidFill>
                <a:srgbClr val="CCFFFF"/>
              </a:solidFill>
              <a:ln w="1905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r>
                  <a:rPr lang="zh-CN" altLang="en-US" sz="1600" b="1" dirty="0">
                    <a:latin typeface="方正小标宋简体" panose="03000509000000000000" charset="-122"/>
                    <a:ea typeface="方正小标宋简体" panose="03000509000000000000" charset="-122"/>
                  </a:rPr>
                  <a:t>备</a:t>
                </a:r>
              </a:p>
            </p:txBody>
          </p:sp>
          <p:sp>
            <p:nvSpPr>
              <p:cNvPr id="14598" name="Line 92"/>
              <p:cNvSpPr/>
              <p:nvPr/>
            </p:nvSpPr>
            <p:spPr>
              <a:xfrm>
                <a:off x="2448" y="2640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599" name="Line 93"/>
              <p:cNvSpPr/>
              <p:nvPr/>
            </p:nvSpPr>
            <p:spPr>
              <a:xfrm>
                <a:off x="2448" y="2976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588" name="Text Box 94"/>
            <p:cNvSpPr txBox="1"/>
            <p:nvPr/>
          </p:nvSpPr>
          <p:spPr>
            <a:xfrm>
              <a:off x="432" y="1584"/>
              <a:ext cx="755" cy="24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交互型作业</a:t>
              </a:r>
            </a:p>
          </p:txBody>
        </p:sp>
        <p:sp>
          <p:nvSpPr>
            <p:cNvPr id="14589" name="Line 95"/>
            <p:cNvSpPr/>
            <p:nvPr/>
          </p:nvSpPr>
          <p:spPr>
            <a:xfrm>
              <a:off x="816" y="1872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90" name="Line 96"/>
            <p:cNvSpPr/>
            <p:nvPr/>
          </p:nvSpPr>
          <p:spPr>
            <a:xfrm flipV="1">
              <a:off x="1392" y="1296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591" name="Line 97"/>
            <p:cNvSpPr/>
            <p:nvPr/>
          </p:nvSpPr>
          <p:spPr>
            <a:xfrm>
              <a:off x="144" y="1296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592" name="Text Box 98"/>
            <p:cNvSpPr txBox="1"/>
            <p:nvPr/>
          </p:nvSpPr>
          <p:spPr>
            <a:xfrm>
              <a:off x="144" y="912"/>
              <a:ext cx="627" cy="24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批量作业</a:t>
              </a:r>
            </a:p>
          </p:txBody>
        </p:sp>
        <p:sp>
          <p:nvSpPr>
            <p:cNvPr id="14593" name="Text Box 99"/>
            <p:cNvSpPr txBox="1"/>
            <p:nvPr/>
          </p:nvSpPr>
          <p:spPr>
            <a:xfrm>
              <a:off x="4128" y="1536"/>
              <a:ext cx="371" cy="24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方正小标宋简体" panose="03000509000000000000" charset="-122"/>
                  <a:ea typeface="方正小标宋简体" panose="03000509000000000000" charset="-122"/>
                </a:rPr>
                <a:t>挂起</a:t>
              </a:r>
            </a:p>
          </p:txBody>
        </p:sp>
      </p:grpSp>
      <p:sp>
        <p:nvSpPr>
          <p:cNvPr id="573540" name="Text Box 100"/>
          <p:cNvSpPr txBox="1"/>
          <p:nvPr/>
        </p:nvSpPr>
        <p:spPr>
          <a:xfrm>
            <a:off x="2422208" y="6090920"/>
            <a:ext cx="5008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选择哪种模型应根据系统的规模及目标制定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我们可从不同的角度来判断处理机调度算法的性能。实际的处理机调度算法选择是一个综合的判断结果。</a:t>
            </a:r>
          </a:p>
          <a:p>
            <a:endParaRPr lang="zh-CN" altLang="en-US" dirty="0"/>
          </a:p>
          <a:p>
            <a:r>
              <a:rPr lang="zh-CN" altLang="en-US" dirty="0"/>
              <a:t>面向用户的准则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面向系统的准则</a:t>
            </a: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/>
              <a:t>选择调度方式和算法的若干准则 </a:t>
            </a:r>
          </a:p>
        </p:txBody>
      </p:sp>
      <p:sp>
        <p:nvSpPr>
          <p:cNvPr id="574468" name="Text Box 4"/>
          <p:cNvSpPr txBox="1"/>
          <p:nvPr/>
        </p:nvSpPr>
        <p:spPr>
          <a:xfrm>
            <a:off x="3995738" y="2961640"/>
            <a:ext cx="1524000" cy="36893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400" dirty="0">
                <a:latin typeface="Verdana" panose="020B0604030504040204" pitchFamily="34" charset="0"/>
                <a:ea typeface="黑体" panose="02010609060101010101" pitchFamily="49" charset="-122"/>
              </a:rPr>
              <a:t>周转时间短</a:t>
            </a:r>
          </a:p>
        </p:txBody>
      </p:sp>
      <p:sp>
        <p:nvSpPr>
          <p:cNvPr id="574469" name="Text Box 5"/>
          <p:cNvSpPr txBox="1"/>
          <p:nvPr/>
        </p:nvSpPr>
        <p:spPr>
          <a:xfrm>
            <a:off x="3996056" y="3369628"/>
            <a:ext cx="1631315" cy="36893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400" dirty="0">
                <a:latin typeface="Verdana" panose="020B0604030504040204" pitchFamily="34" charset="0"/>
                <a:ea typeface="黑体" panose="02010609060101010101" pitchFamily="49" charset="-122"/>
              </a:rPr>
              <a:t>响应时间快</a:t>
            </a:r>
            <a:r>
              <a:rPr lang="zh-CN" altLang="en-US" sz="2400" b="0" dirty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574470" name="Text Box 6"/>
          <p:cNvSpPr txBox="1"/>
          <p:nvPr/>
        </p:nvSpPr>
        <p:spPr>
          <a:xfrm>
            <a:off x="3996056" y="3758565"/>
            <a:ext cx="2240915" cy="36893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400" dirty="0">
                <a:latin typeface="Verdana" panose="020B0604030504040204" pitchFamily="34" charset="0"/>
                <a:ea typeface="黑体" panose="02010609060101010101" pitchFamily="49" charset="-122"/>
              </a:rPr>
              <a:t>截止时间的保证</a:t>
            </a:r>
            <a:r>
              <a:rPr lang="zh-CN" altLang="en-US" sz="2400" b="0" dirty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574471" name="Text Box 7"/>
          <p:cNvSpPr txBox="1"/>
          <p:nvPr/>
        </p:nvSpPr>
        <p:spPr>
          <a:xfrm>
            <a:off x="3996056" y="4118928"/>
            <a:ext cx="1631315" cy="36893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400" dirty="0">
                <a:latin typeface="Verdana" panose="020B0604030504040204" pitchFamily="34" charset="0"/>
                <a:ea typeface="黑体" panose="02010609060101010101" pitchFamily="49" charset="-122"/>
              </a:rPr>
              <a:t>优先权准则</a:t>
            </a:r>
            <a:r>
              <a:rPr lang="zh-CN" altLang="en-US" sz="2400" b="0" dirty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574472" name="Text Box 8"/>
          <p:cNvSpPr txBox="1"/>
          <p:nvPr/>
        </p:nvSpPr>
        <p:spPr>
          <a:xfrm>
            <a:off x="3995738" y="5067474"/>
            <a:ext cx="1828800" cy="36893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400" dirty="0">
                <a:latin typeface="Verdana" panose="020B0604030504040204" pitchFamily="34" charset="0"/>
                <a:ea typeface="黑体" panose="02010609060101010101" pitchFamily="49" charset="-122"/>
              </a:rPr>
              <a:t>系统吞吐量高</a:t>
            </a:r>
          </a:p>
        </p:txBody>
      </p:sp>
      <p:sp>
        <p:nvSpPr>
          <p:cNvPr id="574473" name="Text Box 9"/>
          <p:cNvSpPr txBox="1"/>
          <p:nvPr/>
        </p:nvSpPr>
        <p:spPr>
          <a:xfrm>
            <a:off x="4034156" y="5467524"/>
            <a:ext cx="2240915" cy="36893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400" dirty="0">
                <a:latin typeface="Verdana" panose="020B0604030504040204" pitchFamily="34" charset="0"/>
                <a:ea typeface="黑体" panose="02010609060101010101" pitchFamily="49" charset="-122"/>
              </a:rPr>
              <a:t>处理机利用率好</a:t>
            </a:r>
            <a:r>
              <a:rPr lang="zh-CN" altLang="en-US" sz="2400" b="0" dirty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574474" name="Text Box 10"/>
          <p:cNvSpPr txBox="1"/>
          <p:nvPr/>
        </p:nvSpPr>
        <p:spPr>
          <a:xfrm>
            <a:off x="4042093" y="5899324"/>
            <a:ext cx="2240915" cy="36893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400" dirty="0">
                <a:latin typeface="Verdana" panose="020B0604030504040204" pitchFamily="34" charset="0"/>
                <a:ea typeface="黑体" panose="02010609060101010101" pitchFamily="49" charset="-122"/>
              </a:rPr>
              <a:t>资源的平衡利用</a:t>
            </a:r>
            <a:r>
              <a:rPr lang="zh-CN" altLang="en-US" sz="2400" b="0" dirty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574475" name="AutoShape 11"/>
          <p:cNvSpPr/>
          <p:nvPr/>
        </p:nvSpPr>
        <p:spPr>
          <a:xfrm>
            <a:off x="3563938" y="3110865"/>
            <a:ext cx="288925" cy="1223963"/>
          </a:xfrm>
          <a:prstGeom prst="leftBrace">
            <a:avLst>
              <a:gd name="adj1" fmla="val 35302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74476" name="AutoShape 12"/>
          <p:cNvSpPr/>
          <p:nvPr/>
        </p:nvSpPr>
        <p:spPr>
          <a:xfrm>
            <a:off x="3633788" y="5178599"/>
            <a:ext cx="152400" cy="1008062"/>
          </a:xfrm>
          <a:prstGeom prst="leftBrace">
            <a:avLst>
              <a:gd name="adj1" fmla="val 55121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/>
      <p:bldP spid="574469" grpId="0"/>
      <p:bldP spid="574470" grpId="0"/>
      <p:bldP spid="574471" grpId="0"/>
      <p:bldP spid="574472" grpId="0"/>
      <p:bldP spid="574473" grpId="0"/>
      <p:bldP spid="574474" grpId="0"/>
      <p:bldP spid="574475" grpId="0" bldLvl="0" animBg="1"/>
      <p:bldP spid="57447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pPr lvl="0"/>
            <a:r>
              <a:rPr lang="zh-CN" altLang="en-US" dirty="0"/>
              <a:t>周转时间</a:t>
            </a:r>
          </a:p>
          <a:p>
            <a:pPr lvl="1"/>
            <a:r>
              <a:rPr lang="zh-CN" altLang="en-US" dirty="0"/>
              <a:t>批处理系统的重要指标。</a:t>
            </a:r>
          </a:p>
          <a:p>
            <a:pPr lvl="1"/>
            <a:r>
              <a:rPr lang="zh-CN" altLang="en-US" dirty="0"/>
              <a:t>作业从提交到完成（得到结果）所经历的时间为</a:t>
            </a:r>
            <a:r>
              <a:rPr lang="zh-CN" altLang="en-US" b="1" dirty="0">
                <a:solidFill>
                  <a:srgbClr val="FF0000"/>
                </a:solidFill>
              </a:rPr>
              <a:t>周转时间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包括：在外存后备队列中等待，</a:t>
            </a:r>
            <a:r>
              <a:rPr lang="en-US" altLang="zh-CN" dirty="0"/>
              <a:t>CPU</a:t>
            </a:r>
            <a:r>
              <a:rPr lang="zh-CN" altLang="en-US" dirty="0"/>
              <a:t>上执行，就绪队列和阻塞队列中等待，结果输出等待。 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平均周转时间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zh-CN" altLang="en-US" b="1" dirty="0">
                <a:solidFill>
                  <a:srgbClr val="FF0000"/>
                </a:solidFill>
              </a:rPr>
              <a:t>和平均带权周转时间</a:t>
            </a:r>
            <a:r>
              <a:rPr lang="zh-CN" altLang="en-US" dirty="0"/>
              <a:t>（带权周转时间</a:t>
            </a:r>
            <a:r>
              <a:rPr lang="en-US" altLang="zh-CN" dirty="0"/>
              <a:t>W</a:t>
            </a:r>
            <a:r>
              <a:rPr lang="zh-CN" altLang="en-US" dirty="0"/>
              <a:t>是 </a:t>
            </a:r>
            <a:r>
              <a:rPr lang="en-US" altLang="zh-CN" dirty="0"/>
              <a:t>T(</a:t>
            </a:r>
            <a:r>
              <a:rPr lang="zh-CN" altLang="en-US" dirty="0"/>
              <a:t>周转)/ (</a:t>
            </a:r>
            <a:r>
              <a:rPr lang="en-US" altLang="zh-CN" dirty="0"/>
              <a:t>CPU</a:t>
            </a:r>
            <a:r>
              <a:rPr lang="zh-CN" altLang="en-US" dirty="0"/>
              <a:t>执行)）</a:t>
            </a:r>
          </a:p>
          <a:p>
            <a:pPr lvl="1"/>
            <a:r>
              <a:rPr lang="zh-CN" altLang="en-US" dirty="0"/>
              <a:t>平均周转时间: 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带权周转时间 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3.1.3 </a:t>
            </a:r>
            <a:r>
              <a:rPr lang="zh-CN" altLang="en-US">
                <a:sym typeface="+mn-ea"/>
              </a:rPr>
              <a:t>选择调度方式和算法的若干准则 </a:t>
            </a:r>
            <a:endParaRPr lang="zh-CN" alt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812458"/>
              </p:ext>
            </p:extLst>
          </p:nvPr>
        </p:nvGraphicFramePr>
        <p:xfrm>
          <a:off x="3282950" y="4424363"/>
          <a:ext cx="1752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r:id="rId3" imgW="711200" imgH="431800" progId="Equation.3">
                  <p:embed/>
                </p:oleObj>
              </mc:Choice>
              <mc:Fallback>
                <p:oleObj r:id="rId3" imgW="711200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2950" y="4424363"/>
                        <a:ext cx="1752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031280"/>
              </p:ext>
            </p:extLst>
          </p:nvPr>
        </p:nvGraphicFramePr>
        <p:xfrm>
          <a:off x="3282950" y="5391872"/>
          <a:ext cx="1778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r:id="rId5" imgW="812165" imgH="444500" progId="Equation.3">
                  <p:embed/>
                </p:oleObj>
              </mc:Choice>
              <mc:Fallback>
                <p:oleObj r:id="rId5" imgW="812165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2950" y="5391872"/>
                        <a:ext cx="1778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3.1.3 </a:t>
            </a:r>
            <a:r>
              <a:rPr lang="zh-CN" altLang="en-US">
                <a:sym typeface="+mn-ea"/>
              </a:rPr>
              <a:t>选择调度方式和算法的若干准则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sym typeface="+mn-ea"/>
              </a:rPr>
              <a:t>例</a:t>
            </a:r>
            <a:r>
              <a:rPr lang="en-US" altLang="zh-CN" dirty="0">
                <a:latin typeface="Verdana" panose="020B0604030504040204" pitchFamily="34" charset="0"/>
                <a:sym typeface="+mn-ea"/>
              </a:rPr>
              <a:t>:</a:t>
            </a:r>
            <a:r>
              <a:rPr lang="zh-CN" altLang="en-US" dirty="0">
                <a:latin typeface="Verdana" panose="020B0604030504040204" pitchFamily="34" charset="0"/>
                <a:sym typeface="+mn-ea"/>
              </a:rPr>
              <a:t>有如下三道作业。系统为它们服务的顺序是：</a:t>
            </a:r>
            <a:r>
              <a:rPr lang="en-US" altLang="zh-CN" dirty="0">
                <a:latin typeface="Verdana" panose="020B0604030504040204" pitchFamily="34" charset="0"/>
                <a:sym typeface="+mn-ea"/>
              </a:rPr>
              <a:t>1</a:t>
            </a:r>
            <a:r>
              <a:rPr lang="zh-CN" altLang="en-US" dirty="0">
                <a:latin typeface="Verdana" panose="020B0604030504040204" pitchFamily="34" charset="0"/>
                <a:sym typeface="+mn-ea"/>
              </a:rPr>
              <a:t>、</a:t>
            </a:r>
            <a:r>
              <a:rPr lang="en-US" altLang="zh-CN" dirty="0">
                <a:latin typeface="Verdana" panose="020B0604030504040204" pitchFamily="34" charset="0"/>
                <a:sym typeface="+mn-ea"/>
              </a:rPr>
              <a:t>2</a:t>
            </a:r>
            <a:r>
              <a:rPr lang="zh-CN" altLang="en-US" dirty="0">
                <a:latin typeface="Verdana" panose="020B0604030504040204" pitchFamily="34" charset="0"/>
                <a:sym typeface="+mn-ea"/>
              </a:rPr>
              <a:t>、</a:t>
            </a:r>
            <a:r>
              <a:rPr lang="en-US" altLang="zh-CN" dirty="0">
                <a:latin typeface="Verdana" panose="020B0604030504040204" pitchFamily="34" charset="0"/>
                <a:sym typeface="+mn-ea"/>
              </a:rPr>
              <a:t>3</a:t>
            </a:r>
            <a:r>
              <a:rPr lang="zh-CN" altLang="en-US" dirty="0">
                <a:latin typeface="Verdana" panose="020B0604030504040204" pitchFamily="34" charset="0"/>
                <a:sym typeface="+mn-ea"/>
              </a:rPr>
              <a:t>。求平均周转时间和平均带权周转时间。</a:t>
            </a:r>
            <a:endParaRPr lang="zh-CN" altLang="en-US" dirty="0">
              <a:latin typeface="Verdana" panose="020B0604030504040204" pitchFamily="34" charset="0"/>
            </a:endParaRPr>
          </a:p>
          <a:p>
            <a:endParaRPr lang="zh-CN" altLang="en-US" dirty="0">
              <a:latin typeface="Verdana" panose="020B0604030504040204" pitchFamily="34" charset="0"/>
            </a:endParaRPr>
          </a:p>
        </p:txBody>
      </p:sp>
      <p:graphicFrame>
        <p:nvGraphicFramePr>
          <p:cNvPr id="576514" name="Group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24430" y="3129915"/>
          <a:ext cx="7832090" cy="3152140"/>
        </p:xfrm>
        <a:graphic>
          <a:graphicData uri="http://schemas.openxmlformats.org/drawingml/2006/table">
            <a:tbl>
              <a:tblPr/>
              <a:tblGrid>
                <a:gridCol w="1580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4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25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作业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提交时间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运行时间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/h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10.00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10.10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10.25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0.25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7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7538" name="Group 2"/>
          <p:cNvGraphicFramePr>
            <a:graphicFrameLocks noGrp="1"/>
          </p:cNvGraphicFramePr>
          <p:nvPr/>
        </p:nvGraphicFramePr>
        <p:xfrm>
          <a:off x="1774825" y="1484313"/>
          <a:ext cx="8821420" cy="4826001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3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作业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提交时间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运行时间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开始时间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完成时间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周转时间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带权周转时间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10.00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10.10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10.25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0.25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76" name="Text Box 44"/>
          <p:cNvSpPr txBox="1"/>
          <p:nvPr/>
        </p:nvSpPr>
        <p:spPr>
          <a:xfrm>
            <a:off x="1657350" y="706438"/>
            <a:ext cx="812800" cy="492125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dirty="0">
                <a:latin typeface="Verdana" panose="020B0604030504040204" pitchFamily="34" charset="0"/>
                <a:ea typeface="黑体" panose="02010609060101010101" pitchFamily="49" charset="-122"/>
              </a:rPr>
              <a:t>解：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7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8562" name="Group 2"/>
          <p:cNvGraphicFramePr>
            <a:graphicFrameLocks noGrp="1"/>
          </p:cNvGraphicFramePr>
          <p:nvPr/>
        </p:nvGraphicFramePr>
        <p:xfrm>
          <a:off x="1738313" y="1268413"/>
          <a:ext cx="8821420" cy="4826001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作业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提交时间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运行时间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开始时间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完成时间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周转时间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带权周转时间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10.00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12.00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2/2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10.10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13.00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2.9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2.9/1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10.25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0.25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13.25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3/0.25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38200" y="1096645"/>
            <a:ext cx="10515600" cy="508063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在多道程序环境下，</a:t>
            </a:r>
            <a:r>
              <a:rPr lang="zh-CN" altLang="en-US" b="1" dirty="0">
                <a:solidFill>
                  <a:srgbClr val="FF0000"/>
                </a:solidFill>
              </a:rPr>
              <a:t>进程数目往往多于处理机数目</a:t>
            </a:r>
            <a:r>
              <a:rPr lang="zh-CN" altLang="en-US" dirty="0"/>
              <a:t>。要求系统能按某种算法，动态地将处理机分配给就绪队列中的一个进程，使之执行。</a:t>
            </a:r>
            <a:endParaRPr lang="en-US" altLang="zh-CN" dirty="0"/>
          </a:p>
          <a:p>
            <a:pPr eaLnBrk="1" hangingPunct="1"/>
            <a:r>
              <a:rPr lang="zh-CN" altLang="en-US" dirty="0"/>
              <a:t>现代</a:t>
            </a:r>
            <a:r>
              <a:rPr lang="en-US" altLang="zh-CN" dirty="0"/>
              <a:t>OS</a:t>
            </a:r>
            <a:r>
              <a:rPr lang="zh-CN" altLang="en-US" dirty="0"/>
              <a:t>的运行性能，如吞吐量、作业平均周转时间、响应的及时性等，在很大程度上取决于调度，因而，调度策略成了</a:t>
            </a:r>
            <a:r>
              <a:rPr lang="en-US" altLang="zh-CN" dirty="0"/>
              <a:t>OS</a:t>
            </a:r>
            <a:r>
              <a:rPr lang="zh-CN" altLang="en-US" dirty="0"/>
              <a:t>的一个关键问题。</a:t>
            </a: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3.1.3 </a:t>
            </a:r>
            <a:r>
              <a:rPr lang="zh-CN" altLang="en-US">
                <a:sym typeface="+mn-ea"/>
              </a:rPr>
              <a:t>选择调度方式和算法的若干准则 </a:t>
            </a:r>
            <a:endParaRPr lang="zh-CN" altLang="en-US"/>
          </a:p>
        </p:txBody>
      </p:sp>
      <p:sp>
        <p:nvSpPr>
          <p:cNvPr id="20482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4400" b="0" dirty="0">
                <a:latin typeface="黑体" panose="02010609060101010101" pitchFamily="49" charset="-122"/>
                <a:ea typeface="黑体" panose="02010609060101010101" pitchFamily="49" charset="-122"/>
              </a:rPr>
              <a:t>平均周转时间：</a:t>
            </a:r>
            <a:r>
              <a:rPr lang="en-US" altLang="zh-CN" sz="4400" b="0" dirty="0">
                <a:latin typeface="黑体" panose="02010609060101010101" pitchFamily="49" charset="-122"/>
                <a:ea typeface="黑体" panose="02010609060101010101" pitchFamily="49" charset="-122"/>
              </a:rPr>
              <a:t>T=(2+2.9+3)/3=2.63h</a:t>
            </a:r>
          </a:p>
          <a:p>
            <a:pPr eaLnBrk="1" hangingPunct="1">
              <a:buNone/>
            </a:pPr>
            <a:r>
              <a:rPr lang="zh-CN" altLang="en-US" sz="4400" b="0" dirty="0">
                <a:latin typeface="黑体" panose="02010609060101010101" pitchFamily="49" charset="-122"/>
                <a:ea typeface="黑体" panose="02010609060101010101" pitchFamily="49" charset="-122"/>
              </a:rPr>
              <a:t>平均带权周转时间：</a:t>
            </a:r>
            <a:r>
              <a:rPr lang="en-US" altLang="zh-CN" sz="4400" b="0" dirty="0">
                <a:latin typeface="黑体" panose="02010609060101010101" pitchFamily="49" charset="-122"/>
                <a:ea typeface="黑体" panose="02010609060101010101" pitchFamily="49" charset="-122"/>
              </a:rPr>
              <a:t>W=(2+2.9+12)/3=5.3h</a:t>
            </a:r>
            <a:r>
              <a:rPr lang="zh-CN" altLang="en-US" sz="44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buNone/>
            </a:pPr>
            <a:endParaRPr lang="zh-CN" altLang="en-US" sz="4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响应时间</a:t>
            </a:r>
          </a:p>
          <a:p>
            <a:pPr lvl="1"/>
            <a:r>
              <a:rPr lang="zh-CN" altLang="en-US"/>
              <a:t>分时系统的重要指标。</a:t>
            </a:r>
          </a:p>
          <a:p>
            <a:pPr lvl="1"/>
            <a:r>
              <a:rPr lang="zh-CN" altLang="en-US"/>
              <a:t>用户输入一个请求（如击键）到系统给出首次响应（如屏幕显示）的时间。</a:t>
            </a:r>
          </a:p>
          <a:p>
            <a:pPr lvl="1"/>
            <a:r>
              <a:rPr lang="zh-CN" altLang="en-US"/>
              <a:t>包括：从终端的键盘输入的一个请求信息传送到处理机的时间；处理机对请求的处理时间；处理结果送到终端显示器的时间。 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3.1.3 </a:t>
            </a:r>
            <a:r>
              <a:rPr lang="zh-CN" altLang="en-US">
                <a:sym typeface="+mn-ea"/>
              </a:rPr>
              <a:t>选择调度方式和算法的若干准则 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截止时间</a:t>
            </a:r>
          </a:p>
          <a:p>
            <a:pPr lvl="1"/>
            <a:r>
              <a:rPr lang="zh-CN" altLang="en-US"/>
              <a:t>实时系统的重要指标。</a:t>
            </a:r>
          </a:p>
          <a:p>
            <a:pPr lvl="1"/>
            <a:r>
              <a:rPr lang="zh-CN" altLang="en-US"/>
              <a:t>开始截止时间和完成截止时间</a:t>
            </a:r>
          </a:p>
          <a:p>
            <a:pPr lvl="1"/>
            <a:r>
              <a:rPr lang="zh-CN" altLang="en-US"/>
              <a:t>某任务必须开始执行的最迟时间，或必须完成的最迟时间。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3.1.3 </a:t>
            </a:r>
            <a:r>
              <a:rPr lang="zh-CN" altLang="en-US">
                <a:sym typeface="+mn-ea"/>
              </a:rPr>
              <a:t>选择调度方式和算法的若干准则 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优先权原则</a:t>
            </a:r>
          </a:p>
          <a:p>
            <a:pPr lvl="1"/>
            <a:r>
              <a:rPr lang="zh-CN" altLang="en-US"/>
              <a:t>批处理、分时、实时系统都可遵循</a:t>
            </a:r>
          </a:p>
          <a:p>
            <a:pPr lvl="1"/>
            <a:r>
              <a:rPr lang="zh-CN" altLang="en-US"/>
              <a:t>可以使关键任务达到更好的指标。 </a:t>
            </a:r>
          </a:p>
          <a:p>
            <a:pPr lvl="1"/>
            <a:r>
              <a:rPr lang="zh-CN" altLang="en-US"/>
              <a:t>公平性：不因作业或进程本身的特性而使上述指标过分恶化。如长作业等待很长时间。</a:t>
            </a:r>
          </a:p>
          <a:p>
            <a:pPr lvl="1"/>
            <a:endParaRPr lang="zh-CN" altLang="en-US"/>
          </a:p>
        </p:txBody>
      </p:sp>
      <p:sp>
        <p:nvSpPr>
          <p:cNvPr id="23555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3.1.3 </a:t>
            </a:r>
            <a:r>
              <a:rPr lang="zh-CN" altLang="en-US">
                <a:sym typeface="+mn-ea"/>
              </a:rPr>
              <a:t>选择调度方式和算法的若干准则 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CN" altLang="en-US"/>
              <a:t>面向系统准则</a:t>
            </a:r>
          </a:p>
          <a:p>
            <a:pPr lvl="1"/>
            <a:r>
              <a:rPr lang="zh-CN" altLang="en-US"/>
              <a:t>吞吐量</a:t>
            </a:r>
          </a:p>
          <a:p>
            <a:pPr lvl="2"/>
            <a:r>
              <a:rPr lang="zh-CN" altLang="en-US"/>
              <a:t>批处理系统的重要指标。</a:t>
            </a:r>
          </a:p>
          <a:p>
            <a:pPr lvl="2"/>
            <a:r>
              <a:rPr lang="zh-CN" altLang="en-US" b="1">
                <a:solidFill>
                  <a:srgbClr val="FF0000"/>
                </a:solidFill>
              </a:rPr>
              <a:t>吞吐量</a:t>
            </a:r>
            <a:r>
              <a:rPr lang="zh-CN" altLang="en-US"/>
              <a:t>指单位时间内所完成的作业数，跟作业本身特性和调度算法都有关系。</a:t>
            </a:r>
          </a:p>
          <a:p>
            <a:pPr lvl="1"/>
            <a:r>
              <a:rPr lang="zh-CN" altLang="en-US"/>
              <a:t>处理机利用率高</a:t>
            </a:r>
          </a:p>
          <a:p>
            <a:pPr lvl="2"/>
            <a:r>
              <a:rPr lang="zh-CN" altLang="en-US"/>
              <a:t>大中型主机多用户系统性能指标，系统价格昂贵。</a:t>
            </a:r>
            <a:r>
              <a:rPr lang="en-US" altLang="zh-CN"/>
              <a:t>PC</a:t>
            </a:r>
            <a:r>
              <a:rPr lang="zh-CN" altLang="en-US"/>
              <a:t>一般不考虑这个指标。</a:t>
            </a:r>
          </a:p>
          <a:p>
            <a:pPr lvl="1"/>
            <a:r>
              <a:rPr lang="zh-CN" altLang="en-US"/>
              <a:t>各种资源的均衡利用</a:t>
            </a:r>
          </a:p>
          <a:p>
            <a:pPr lvl="2"/>
            <a:r>
              <a:rPr lang="zh-CN" altLang="en-US"/>
              <a:t>大中型主机多用户系统性能指标。如</a:t>
            </a:r>
            <a:r>
              <a:rPr lang="en-US" altLang="zh-CN"/>
              <a:t>CPU</a:t>
            </a:r>
            <a:r>
              <a:rPr lang="zh-CN" altLang="en-US"/>
              <a:t>繁忙的作业和</a:t>
            </a:r>
            <a:r>
              <a:rPr lang="en-US" altLang="zh-CN"/>
              <a:t>I/O</a:t>
            </a:r>
            <a:r>
              <a:rPr lang="zh-CN" altLang="en-US"/>
              <a:t>繁忙（指次数多，每次时间短）的作业搭配。对</a:t>
            </a:r>
            <a:r>
              <a:rPr lang="en-US" altLang="zh-CN"/>
              <a:t>PC</a:t>
            </a:r>
            <a:r>
              <a:rPr lang="zh-CN" altLang="en-US"/>
              <a:t>及实时系统该指标并不重要。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/>
              <a:t>选择调度方式和算法的若干准则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调度算法本身的调度性能准则</a:t>
            </a:r>
          </a:p>
          <a:p>
            <a:pPr lvl="1"/>
            <a:r>
              <a:rPr lang="zh-CN" altLang="en-US"/>
              <a:t>易于实现</a:t>
            </a:r>
          </a:p>
          <a:p>
            <a:pPr lvl="1"/>
            <a:r>
              <a:rPr lang="zh-CN" altLang="en-US"/>
              <a:t>执行开销比 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3.1.3 </a:t>
            </a:r>
            <a:r>
              <a:rPr lang="zh-CN" altLang="en-US">
                <a:sym typeface="+mn-ea"/>
              </a:rPr>
              <a:t>选择调度方式和算法的若干准则 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-354902" y="1593655"/>
            <a:ext cx="2812747" cy="210174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378184" y="3014622"/>
            <a:ext cx="28028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调度算法 </a:t>
            </a:r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384747" y="2655849"/>
            <a:ext cx="2069408" cy="1546303"/>
          </a:xfrm>
          <a:prstGeom prst="triangl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等腰三角形 6"/>
          <p:cNvSpPr/>
          <p:nvPr/>
        </p:nvSpPr>
        <p:spPr>
          <a:xfrm rot="5400000">
            <a:off x="-436508" y="2327919"/>
            <a:ext cx="3458403" cy="2584187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47928" y="2883669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 bldLvl="0" animBg="1"/>
      <p:bldP spid="7" grpId="0" bldLvl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调度算法 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OS</a:t>
            </a:r>
            <a:r>
              <a:rPr lang="zh-CN" altLang="en-US"/>
              <a:t>中调度的实质是一种资源分配，因而调度算法是指：根据系统的资源分配策略所规定的资源分配算法。</a:t>
            </a:r>
          </a:p>
          <a:p>
            <a:r>
              <a:rPr lang="zh-CN" altLang="en-US"/>
              <a:t>有的调度算法适用于作业调度，有的算法适用于进程调度，有的两者都适应。 </a:t>
            </a: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3.2.1 </a:t>
            </a:r>
            <a:r>
              <a:rPr lang="zh-CN" altLang="en-US"/>
              <a:t>先来先服务和短作业优先调度算法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FCFS</a:t>
            </a:r>
            <a:r>
              <a:rPr lang="zh-CN" altLang="en-US"/>
              <a:t>算法</a:t>
            </a:r>
          </a:p>
          <a:p>
            <a:pPr lvl="1"/>
            <a:r>
              <a:rPr lang="zh-CN" altLang="en-US"/>
              <a:t>算法描述</a:t>
            </a:r>
          </a:p>
          <a:p>
            <a:pPr lvl="2"/>
            <a:r>
              <a:rPr lang="zh-CN" altLang="en-US"/>
              <a:t>按照作业提交或进程变为就绪状态的先后次序，分派</a:t>
            </a:r>
            <a:r>
              <a:rPr lang="en-US" altLang="zh-CN"/>
              <a:t>CPU</a:t>
            </a:r>
            <a:r>
              <a:rPr lang="zh-CN" altLang="en-US"/>
              <a:t>。当前作业或进程占用</a:t>
            </a:r>
            <a:r>
              <a:rPr lang="en-US" altLang="zh-CN"/>
              <a:t>CPU，</a:t>
            </a:r>
            <a:r>
              <a:rPr lang="zh-CN" altLang="en-US"/>
              <a:t>直到执行完或阻塞，才出让</a:t>
            </a:r>
            <a:r>
              <a:rPr lang="en-US" altLang="zh-CN"/>
              <a:t>CPU（</a:t>
            </a:r>
            <a:r>
              <a:rPr lang="zh-CN" altLang="en-US"/>
              <a:t>非抢占方式）。</a:t>
            </a:r>
          </a:p>
          <a:p>
            <a:pPr lvl="2"/>
            <a:r>
              <a:rPr lang="zh-CN" altLang="en-US"/>
              <a:t>在作业或进程唤醒后（如</a:t>
            </a:r>
            <a:r>
              <a:rPr lang="en-US" altLang="zh-CN"/>
              <a:t>I/O</a:t>
            </a:r>
            <a:r>
              <a:rPr lang="zh-CN" altLang="en-US"/>
              <a:t>完成），并不立即恢复执行，而是进入就绪队列排队。</a:t>
            </a:r>
          </a:p>
          <a:p>
            <a:pPr lvl="2"/>
            <a:r>
              <a:rPr lang="zh-CN" altLang="en-US"/>
              <a:t>最简单的算法。 </a:t>
            </a:r>
          </a:p>
          <a:p>
            <a:pPr lvl="1"/>
            <a:r>
              <a:rPr lang="en-US" altLang="zh-CN"/>
              <a:t>FCFS</a:t>
            </a:r>
            <a:r>
              <a:rPr lang="zh-CN" altLang="en-US"/>
              <a:t>的特点</a:t>
            </a:r>
          </a:p>
          <a:p>
            <a:pPr lvl="2"/>
            <a:r>
              <a:rPr lang="zh-CN" altLang="en-US"/>
              <a:t>比较有利于长作业，而不利于短作业。</a:t>
            </a:r>
          </a:p>
          <a:p>
            <a:pPr lvl="2"/>
            <a:r>
              <a:rPr lang="zh-CN" altLang="en-US"/>
              <a:t>有利于</a:t>
            </a:r>
            <a:r>
              <a:rPr lang="en-US" altLang="zh-CN"/>
              <a:t>CPU</a:t>
            </a:r>
            <a:r>
              <a:rPr lang="zh-CN" altLang="en-US"/>
              <a:t>繁忙的作业，而不利于</a:t>
            </a:r>
            <a:r>
              <a:rPr lang="en-US" altLang="zh-CN"/>
              <a:t>I/O</a:t>
            </a:r>
            <a:r>
              <a:rPr lang="zh-CN" altLang="en-US"/>
              <a:t>繁忙的作业。</a:t>
            </a: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3.2.1 </a:t>
            </a:r>
            <a:r>
              <a:rPr lang="zh-CN" altLang="en-US">
                <a:sym typeface="+mn-ea"/>
              </a:rPr>
              <a:t>先来先服务和短作业优先调度算法</a:t>
            </a:r>
            <a:endParaRPr lang="zh-CN" altLang="en-US"/>
          </a:p>
        </p:txBody>
      </p:sp>
      <p:sp>
        <p:nvSpPr>
          <p:cNvPr id="28674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>
            <a:noAutofit/>
          </a:bodyPr>
          <a:lstStyle/>
          <a:p>
            <a:pPr defTabSz="914400" eaLnBrk="1" hangingPunct="1">
              <a:lnSpc>
                <a:spcPct val="90000"/>
              </a:lnSpc>
              <a:buNone/>
              <a:tabLst>
                <a:tab pos="1703705" algn="ctr"/>
                <a:tab pos="3319780" algn="ctr"/>
              </a:tabLst>
            </a:pPr>
            <a:r>
              <a:rPr lang="zh-CN" altLang="en-US" sz="2000" dirty="0"/>
              <a:t>例：    </a:t>
            </a:r>
            <a:r>
              <a:rPr lang="zh-CN" altLang="en-US" sz="2000" u="sng" dirty="0"/>
              <a:t>进程</a:t>
            </a:r>
            <a:r>
              <a:rPr lang="zh-CN" altLang="en-US" sz="2000" dirty="0"/>
              <a:t>     </a:t>
            </a:r>
            <a:r>
              <a:rPr lang="zh-CN" altLang="en-US" sz="2000" u="sng" dirty="0"/>
              <a:t>到达时间</a:t>
            </a:r>
            <a:r>
              <a:rPr lang="zh-CN" altLang="en-US" sz="2000" dirty="0"/>
              <a:t>   </a:t>
            </a:r>
            <a:r>
              <a:rPr lang="zh-CN" altLang="en-US" sz="2000" u="sng" dirty="0"/>
              <a:t>执行时间</a:t>
            </a:r>
            <a:endParaRPr lang="zh-CN" altLang="en-US" sz="2000" dirty="0"/>
          </a:p>
          <a:p>
            <a:pPr defTabSz="914400" eaLnBrk="1" hangingPunct="1">
              <a:lnSpc>
                <a:spcPct val="90000"/>
              </a:lnSpc>
              <a:buNone/>
              <a:tabLst>
                <a:tab pos="1703705" algn="ctr"/>
                <a:tab pos="3319780" algn="ctr"/>
              </a:tabLst>
            </a:pPr>
            <a:r>
              <a:rPr lang="en-US" altLang="zh-CN" sz="2000" dirty="0"/>
              <a:t>	         </a:t>
            </a:r>
            <a:r>
              <a:rPr lang="en-US" altLang="zh-CN" sz="2000" i="1" dirty="0"/>
              <a:t>P</a:t>
            </a:r>
            <a:r>
              <a:rPr lang="en-US" altLang="zh-CN" sz="2000" i="1" baseline="-25000" dirty="0"/>
              <a:t>1</a:t>
            </a:r>
            <a:r>
              <a:rPr lang="en-US" altLang="zh-CN" sz="2000" dirty="0"/>
              <a:t>	       0.0	        24</a:t>
            </a:r>
          </a:p>
          <a:p>
            <a:pPr defTabSz="914400" eaLnBrk="1" hangingPunct="1">
              <a:lnSpc>
                <a:spcPct val="90000"/>
              </a:lnSpc>
              <a:buNone/>
              <a:tabLst>
                <a:tab pos="1703705" algn="ctr"/>
                <a:tab pos="3319780" algn="ctr"/>
              </a:tabLst>
            </a:pPr>
            <a:r>
              <a:rPr lang="en-US" altLang="zh-CN" sz="2000" dirty="0"/>
              <a:t>	         </a:t>
            </a:r>
            <a:r>
              <a:rPr lang="en-US" altLang="zh-CN" sz="2000" i="1" dirty="0"/>
              <a:t>P</a:t>
            </a:r>
            <a:r>
              <a:rPr lang="en-US" altLang="zh-CN" sz="2000" i="1" baseline="-25000" dirty="0"/>
              <a:t>2	           </a:t>
            </a:r>
            <a:r>
              <a:rPr lang="en-US" altLang="zh-CN" sz="2000" dirty="0"/>
              <a:t>1.0	       3</a:t>
            </a:r>
          </a:p>
          <a:p>
            <a:pPr defTabSz="914400" eaLnBrk="1" hangingPunct="1">
              <a:lnSpc>
                <a:spcPct val="90000"/>
              </a:lnSpc>
              <a:buNone/>
              <a:tabLst>
                <a:tab pos="1703705" algn="ctr"/>
                <a:tab pos="3319780" algn="ctr"/>
              </a:tabLst>
            </a:pPr>
            <a:r>
              <a:rPr lang="en-US" altLang="zh-CN" sz="2000" dirty="0"/>
              <a:t>            </a:t>
            </a:r>
            <a:r>
              <a:rPr lang="en-US" altLang="zh-CN" sz="2000" i="1" dirty="0"/>
              <a:t>P</a:t>
            </a:r>
            <a:r>
              <a:rPr lang="en-US" altLang="zh-CN" sz="2000" i="1" baseline="-25000" dirty="0"/>
              <a:t>3</a:t>
            </a:r>
            <a:r>
              <a:rPr lang="en-US" altLang="zh-CN" sz="2000" dirty="0"/>
              <a:t>	         2.0	       3</a:t>
            </a:r>
          </a:p>
          <a:p>
            <a:pPr defTabSz="914400" eaLnBrk="1" hangingPunct="1">
              <a:lnSpc>
                <a:spcPct val="90000"/>
              </a:lnSpc>
              <a:buNone/>
              <a:tabLst>
                <a:tab pos="1703705" algn="ctr"/>
                <a:tab pos="3319780" algn="ctr"/>
              </a:tabLst>
            </a:pPr>
            <a:endParaRPr lang="en-US" altLang="zh-CN" sz="2000" i="1" baseline="-25000" dirty="0"/>
          </a:p>
          <a:p>
            <a:pPr defTabSz="914400" eaLnBrk="1" hangingPunct="1">
              <a:lnSpc>
                <a:spcPct val="90000"/>
              </a:lnSpc>
              <a:tabLst>
                <a:tab pos="1703705" algn="ctr"/>
                <a:tab pos="3319780" algn="ctr"/>
              </a:tabLst>
            </a:pPr>
            <a:r>
              <a:rPr lang="en-US" altLang="zh-CN" sz="2000" dirty="0"/>
              <a:t>Gantt </a:t>
            </a:r>
            <a:r>
              <a:rPr lang="zh-CN" altLang="en-US" sz="2000" dirty="0"/>
              <a:t>图</a:t>
            </a:r>
            <a:r>
              <a:rPr lang="en-US" altLang="zh-CN" sz="2000" dirty="0"/>
              <a:t>: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endParaRPr lang="en-US" altLang="zh-CN" sz="2000" dirty="0"/>
          </a:p>
          <a:p>
            <a:pPr defTabSz="914400" eaLnBrk="1" hangingPunct="1">
              <a:lnSpc>
                <a:spcPct val="90000"/>
              </a:lnSpc>
              <a:tabLst>
                <a:tab pos="1703705" algn="ctr"/>
                <a:tab pos="3319780" algn="ctr"/>
              </a:tabLst>
            </a:pPr>
            <a:r>
              <a:rPr lang="zh-CN" altLang="en-US" sz="2000" dirty="0"/>
              <a:t>平均等待时间</a:t>
            </a:r>
            <a:r>
              <a:rPr lang="en-US" altLang="zh-CN" sz="2000" dirty="0"/>
              <a:t>:  (0 + 23 + 25)/3 = 16</a:t>
            </a:r>
          </a:p>
          <a:p>
            <a:pPr defTabSz="914400" eaLnBrk="1" hangingPunct="1">
              <a:lnSpc>
                <a:spcPct val="90000"/>
              </a:lnSpc>
              <a:tabLst>
                <a:tab pos="1703705" algn="ctr"/>
                <a:tab pos="3319780" algn="ctr"/>
              </a:tabLst>
            </a:pPr>
            <a:r>
              <a:rPr lang="zh-CN" altLang="en-US" sz="2000" dirty="0"/>
              <a:t>平均周转时间：</a:t>
            </a:r>
            <a:r>
              <a:rPr lang="en-US" altLang="zh-CN" sz="2000" dirty="0"/>
              <a:t>(24+26+28)/3=26</a:t>
            </a:r>
          </a:p>
          <a:p>
            <a:pPr defTabSz="914400" eaLnBrk="1" hangingPunct="1">
              <a:lnSpc>
                <a:spcPct val="90000"/>
              </a:lnSpc>
              <a:tabLst>
                <a:tab pos="1703705" algn="ctr"/>
                <a:tab pos="3319780" algn="ctr"/>
              </a:tabLst>
            </a:pPr>
            <a:r>
              <a:rPr lang="zh-CN" altLang="en-US" sz="2000" dirty="0"/>
              <a:t>平均带权周转时间： </a:t>
            </a:r>
            <a:r>
              <a:rPr lang="en-US" altLang="zh-CN" sz="2000" dirty="0"/>
              <a:t>(24/24+26/3+28/3)/3=6.33</a:t>
            </a:r>
          </a:p>
        </p:txBody>
      </p:sp>
      <p:grpSp>
        <p:nvGrpSpPr>
          <p:cNvPr id="28675" name="Group 3"/>
          <p:cNvGrpSpPr/>
          <p:nvPr/>
        </p:nvGrpSpPr>
        <p:grpSpPr>
          <a:xfrm>
            <a:off x="3638868" y="3663950"/>
            <a:ext cx="5554663" cy="1130301"/>
            <a:chOff x="856" y="2688"/>
            <a:chExt cx="3499" cy="712"/>
          </a:xfrm>
        </p:grpSpPr>
        <p:sp>
          <p:nvSpPr>
            <p:cNvPr id="28676" name="Rectangle 4"/>
            <p:cNvSpPr/>
            <p:nvPr/>
          </p:nvSpPr>
          <p:spPr>
            <a:xfrm>
              <a:off x="960" y="2688"/>
              <a:ext cx="331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677" name="Text Box 5"/>
            <p:cNvSpPr txBox="1"/>
            <p:nvPr/>
          </p:nvSpPr>
          <p:spPr>
            <a:xfrm>
              <a:off x="1777" y="2736"/>
              <a:ext cx="2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dirty="0">
                  <a:latin typeface="Helvetica" panose="020B0604020202020204" pitchFamily="34" charset="0"/>
                </a:rPr>
                <a:t>P</a:t>
              </a:r>
              <a:r>
                <a:rPr lang="en-US" altLang="zh-CN" b="0" baseline="-25000" dirty="0">
                  <a:latin typeface="Helvetica" panose="020B0604020202020204" pitchFamily="34" charset="0"/>
                </a:rPr>
                <a:t>1</a:t>
              </a:r>
              <a:endParaRPr lang="en-US" altLang="zh-CN" b="0" dirty="0">
                <a:latin typeface="Helvetica" panose="020B0604020202020204" pitchFamily="34" charset="0"/>
              </a:endParaRPr>
            </a:p>
          </p:txBody>
        </p:sp>
        <p:sp>
          <p:nvSpPr>
            <p:cNvPr id="28678" name="Text Box 6"/>
            <p:cNvSpPr txBox="1"/>
            <p:nvPr/>
          </p:nvSpPr>
          <p:spPr>
            <a:xfrm>
              <a:off x="3265" y="2736"/>
              <a:ext cx="2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dirty="0">
                  <a:latin typeface="Helvetica" panose="020B0604020202020204" pitchFamily="34" charset="0"/>
                </a:rPr>
                <a:t>P</a:t>
              </a:r>
              <a:r>
                <a:rPr lang="en-US" altLang="zh-CN" b="0" baseline="-25000" dirty="0">
                  <a:latin typeface="Helvetica" panose="020B0604020202020204" pitchFamily="34" charset="0"/>
                </a:rPr>
                <a:t>2</a:t>
              </a:r>
              <a:endParaRPr lang="en-US" altLang="zh-CN" b="0" dirty="0">
                <a:latin typeface="Helvetica" panose="020B0604020202020204" pitchFamily="34" charset="0"/>
              </a:endParaRPr>
            </a:p>
          </p:txBody>
        </p:sp>
        <p:sp>
          <p:nvSpPr>
            <p:cNvPr id="28679" name="Text Box 7"/>
            <p:cNvSpPr txBox="1"/>
            <p:nvPr/>
          </p:nvSpPr>
          <p:spPr>
            <a:xfrm>
              <a:off x="3841" y="2736"/>
              <a:ext cx="2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dirty="0">
                  <a:latin typeface="Helvetica" panose="020B0604020202020204" pitchFamily="34" charset="0"/>
                </a:rPr>
                <a:t>P</a:t>
              </a:r>
              <a:r>
                <a:rPr lang="en-US" altLang="zh-CN" b="0" baseline="-25000" dirty="0">
                  <a:latin typeface="Helvetica" panose="020B0604020202020204" pitchFamily="34" charset="0"/>
                </a:rPr>
                <a:t>3</a:t>
              </a:r>
              <a:endParaRPr lang="en-US" altLang="zh-CN" b="0" dirty="0">
                <a:latin typeface="Helvetica" panose="020B0604020202020204" pitchFamily="34" charset="0"/>
              </a:endParaRPr>
            </a:p>
          </p:txBody>
        </p:sp>
        <p:sp>
          <p:nvSpPr>
            <p:cNvPr id="28680" name="Line 8"/>
            <p:cNvSpPr/>
            <p:nvPr/>
          </p:nvSpPr>
          <p:spPr>
            <a:xfrm>
              <a:off x="960" y="307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1" name="Line 9"/>
            <p:cNvSpPr/>
            <p:nvPr/>
          </p:nvSpPr>
          <p:spPr>
            <a:xfrm>
              <a:off x="4272" y="307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2" name="Line 10"/>
            <p:cNvSpPr/>
            <p:nvPr/>
          </p:nvSpPr>
          <p:spPr>
            <a:xfrm>
              <a:off x="3072" y="268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3" name="Line 11"/>
            <p:cNvSpPr/>
            <p:nvPr/>
          </p:nvSpPr>
          <p:spPr>
            <a:xfrm>
              <a:off x="3648" y="268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4" name="Line 12"/>
            <p:cNvSpPr/>
            <p:nvPr/>
          </p:nvSpPr>
          <p:spPr>
            <a:xfrm>
              <a:off x="3072" y="307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5" name="Line 13"/>
            <p:cNvSpPr/>
            <p:nvPr/>
          </p:nvSpPr>
          <p:spPr>
            <a:xfrm>
              <a:off x="3648" y="307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6" name="Text Box 14"/>
            <p:cNvSpPr txBox="1"/>
            <p:nvPr/>
          </p:nvSpPr>
          <p:spPr>
            <a:xfrm>
              <a:off x="2928" y="3168"/>
              <a:ext cx="27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24</a:t>
              </a:r>
            </a:p>
          </p:txBody>
        </p:sp>
        <p:sp>
          <p:nvSpPr>
            <p:cNvPr id="28687" name="Text Box 15"/>
            <p:cNvSpPr txBox="1"/>
            <p:nvPr/>
          </p:nvSpPr>
          <p:spPr>
            <a:xfrm>
              <a:off x="3504" y="3168"/>
              <a:ext cx="27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27</a:t>
              </a:r>
            </a:p>
          </p:txBody>
        </p:sp>
        <p:sp>
          <p:nvSpPr>
            <p:cNvPr id="28688" name="Text Box 16"/>
            <p:cNvSpPr txBox="1"/>
            <p:nvPr/>
          </p:nvSpPr>
          <p:spPr>
            <a:xfrm>
              <a:off x="4080" y="3168"/>
              <a:ext cx="27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8689" name="Text Box 17"/>
            <p:cNvSpPr txBox="1"/>
            <p:nvPr/>
          </p:nvSpPr>
          <p:spPr>
            <a:xfrm>
              <a:off x="856" y="3168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1071996" y="2766621"/>
            <a:ext cx="3008380" cy="6623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26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  <a:p>
            <a:pPr marL="0" indent="0" algn="ctr"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218686" y="1053067"/>
            <a:ext cx="1192345" cy="666115"/>
            <a:chOff x="2215144" y="927951"/>
            <a:chExt cx="1244730" cy="915925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915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18686" y="1959219"/>
            <a:ext cx="1192345" cy="672217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915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218686" y="2895017"/>
            <a:ext cx="1192345" cy="666115"/>
            <a:chOff x="2215144" y="3018134"/>
            <a:chExt cx="1244730" cy="915925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915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109752" y="1071449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5646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处理机调度基本概念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124357" y="199635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作业调度算法 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124357" y="2921889"/>
            <a:ext cx="5275788" cy="612920"/>
            <a:chOff x="4315150" y="2341731"/>
            <a:chExt cx="3956841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24395"/>
              <a:ext cx="3430795" cy="405646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进程调度算法</a:t>
              </a: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1" name="等腰三角形 80"/>
          <p:cNvSpPr/>
          <p:nvPr/>
        </p:nvSpPr>
        <p:spPr>
          <a:xfrm>
            <a:off x="-125866" y="4437500"/>
            <a:ext cx="3458403" cy="2584187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2" name="等腰三角形 81"/>
          <p:cNvSpPr/>
          <p:nvPr/>
        </p:nvSpPr>
        <p:spPr>
          <a:xfrm>
            <a:off x="1348800" y="5033297"/>
            <a:ext cx="2607127" cy="1948097"/>
          </a:xfrm>
          <a:prstGeom prst="triangle">
            <a:avLst/>
          </a:pr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4" name="组合 23"/>
          <p:cNvGrpSpPr/>
          <p:nvPr/>
        </p:nvGrpSpPr>
        <p:grpSpPr>
          <a:xfrm>
            <a:off x="4071975" y="3852400"/>
            <a:ext cx="1192345" cy="672217"/>
            <a:chOff x="2215144" y="1952311"/>
            <a:chExt cx="1244730" cy="924318"/>
          </a:xfrm>
        </p:grpSpPr>
        <p:sp>
          <p:nvSpPr>
            <p:cNvPr id="25" name="平行四边形 24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26" name="文本框 10"/>
            <p:cNvSpPr txBox="1"/>
            <p:nvPr/>
          </p:nvSpPr>
          <p:spPr>
            <a:xfrm>
              <a:off x="2393075" y="1952311"/>
              <a:ext cx="1066799" cy="915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977646" y="3889534"/>
            <a:ext cx="5143000" cy="612920"/>
            <a:chOff x="4315150" y="1647579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6" y="1730243"/>
              <a:ext cx="2827147" cy="405646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死锁及其避免</a:t>
              </a: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4633"/>
    </mc:Choice>
    <mc:Fallback xmlns="">
      <p:transition spd="slow" advTm="4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1" grpId="0" animBg="1"/>
      <p:bldP spid="8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3.2.1 </a:t>
            </a:r>
            <a:r>
              <a:rPr lang="zh-CN" altLang="en-US"/>
              <a:t>先来先服务和短作业优先调度算法</a:t>
            </a:r>
          </a:p>
        </p:txBody>
      </p:sp>
      <p:sp>
        <p:nvSpPr>
          <p:cNvPr id="29698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短作业（进程）优先调度算法</a:t>
            </a:r>
            <a:r>
              <a:rPr lang="en-US" altLang="zh-CN"/>
              <a:t>(Shortest Job/Process First</a:t>
            </a:r>
            <a:r>
              <a:rPr lang="zh-CN" altLang="en-US"/>
              <a:t>，</a:t>
            </a:r>
            <a:r>
              <a:rPr lang="en-US" altLang="zh-CN"/>
              <a:t>SJF/SPF） </a:t>
            </a:r>
            <a:endParaRPr lang="zh-CN" altLang="en-US"/>
          </a:p>
          <a:p>
            <a:pPr lvl="1"/>
            <a:r>
              <a:rPr lang="zh-CN" altLang="en-US"/>
              <a:t>算法描述</a:t>
            </a:r>
          </a:p>
          <a:p>
            <a:pPr lvl="2"/>
            <a:r>
              <a:rPr lang="zh-CN" altLang="en-US"/>
              <a:t>对预计执行时间短的作业（进程）优先分派处理机。通常后来的短作业不抢先正在执行的作业。</a:t>
            </a:r>
          </a:p>
          <a:p>
            <a:pPr lvl="2"/>
            <a:r>
              <a:rPr lang="zh-CN" altLang="en-US"/>
              <a:t>是对</a:t>
            </a:r>
            <a:r>
              <a:rPr lang="en-US" altLang="zh-CN"/>
              <a:t>FCFS</a:t>
            </a:r>
            <a:r>
              <a:rPr lang="zh-CN" altLang="en-US"/>
              <a:t>算法的改进，其目标是减少平均周转时间。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3.2.1 </a:t>
            </a:r>
            <a:r>
              <a:rPr lang="zh-CN" altLang="en-US"/>
              <a:t>先来先服务和短作业优先调度算法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9C90F4AC-9F26-4B2F-941E-D6E652952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>
                <a:sym typeface="+mn-ea"/>
              </a:rPr>
              <a:t>SJF</a:t>
            </a:r>
            <a:r>
              <a:rPr lang="zh-CN" altLang="en-US" dirty="0">
                <a:sym typeface="+mn-ea"/>
              </a:rPr>
              <a:t>的特点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优点：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比</a:t>
            </a:r>
            <a:r>
              <a:rPr lang="en-US" altLang="zh-CN" dirty="0">
                <a:sym typeface="+mn-ea"/>
              </a:rPr>
              <a:t>FCFS</a:t>
            </a:r>
            <a:r>
              <a:rPr lang="zh-CN" altLang="en-US" dirty="0">
                <a:sym typeface="+mn-ea"/>
              </a:rPr>
              <a:t>改善平均周转时间和平均带权周转时间，缩短作业的等待时间；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提高系统的吞吐量；</a:t>
            </a:r>
            <a:endParaRPr lang="en-US" altLang="zh-CN" dirty="0"/>
          </a:p>
          <a:p>
            <a:pPr lvl="2"/>
            <a:r>
              <a:rPr lang="zh-CN" altLang="en-US" dirty="0">
                <a:sym typeface="+mn-ea"/>
              </a:rPr>
              <a:t>缺点：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对长作业非常不利，可能长时间得不到执行；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未能依据作业的紧迫程度来划分执行的优先级；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难以准确估计作业（进程）的执行时间，从而影响调度性能。</a:t>
            </a:r>
          </a:p>
        </p:txBody>
      </p:sp>
    </p:spTree>
    <p:extLst>
      <p:ext uri="{BB962C8B-B14F-4D97-AF65-F5344CB8AC3E}">
        <p14:creationId xmlns:p14="http://schemas.microsoft.com/office/powerpoint/2010/main" val="2239374225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idx="1"/>
          </p:nvPr>
        </p:nvSpPr>
        <p:spPr>
          <a:xfrm>
            <a:off x="838200" y="464185"/>
            <a:ext cx="10515600" cy="5713095"/>
          </a:xfrm>
        </p:spPr>
        <p:txBody>
          <a:bodyPr vert="horz" wrap="square" lIns="91440" tIns="45720" rIns="91440" bIns="45720" anchor="t" anchorCtr="0">
            <a:noAutofit/>
          </a:bodyPr>
          <a:lstStyle/>
          <a:p>
            <a:pPr defTabSz="914400" eaLnBrk="1" hangingPunct="1"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sz="1800" b="1" dirty="0"/>
              <a:t>	    	              </a:t>
            </a:r>
            <a:r>
              <a:rPr lang="zh-CN" altLang="en-US" sz="1800" b="1" u="sng" dirty="0"/>
              <a:t>进程</a:t>
            </a:r>
            <a:r>
              <a:rPr lang="zh-CN" altLang="en-US" sz="1800" b="1" dirty="0"/>
              <a:t>             </a:t>
            </a:r>
            <a:r>
              <a:rPr lang="zh-CN" altLang="en-US" sz="1800" b="1" u="sng" dirty="0"/>
              <a:t>到达时间</a:t>
            </a:r>
            <a:r>
              <a:rPr lang="zh-CN" altLang="en-US" sz="1800" b="1" dirty="0"/>
              <a:t>	      </a:t>
            </a:r>
            <a:r>
              <a:rPr lang="zh-CN" altLang="en-US" sz="1800" b="1" u="sng" dirty="0"/>
              <a:t>执行时间</a:t>
            </a:r>
            <a:endParaRPr lang="zh-CN" altLang="en-US" sz="1800" b="1" dirty="0"/>
          </a:p>
          <a:p>
            <a:pPr defTabSz="914400" eaLnBrk="1" hangingPunct="1"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800" b="1" dirty="0"/>
              <a:t>		</a:t>
            </a:r>
            <a:r>
              <a:rPr lang="en-US" altLang="zh-CN" sz="1800" b="1" i="1" dirty="0"/>
              <a:t>P</a:t>
            </a:r>
            <a:r>
              <a:rPr lang="en-US" altLang="zh-CN" sz="1800" b="1" i="1" baseline="-25000" dirty="0"/>
              <a:t>1</a:t>
            </a:r>
            <a:r>
              <a:rPr lang="en-US" altLang="zh-CN" sz="1800" b="1" dirty="0"/>
              <a:t>	0.0	        7</a:t>
            </a:r>
          </a:p>
          <a:p>
            <a:pPr defTabSz="914400" eaLnBrk="1" hangingPunct="1"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800" b="1" dirty="0"/>
              <a:t>		 </a:t>
            </a:r>
            <a:r>
              <a:rPr lang="en-US" altLang="zh-CN" sz="1800" b="1" i="1" dirty="0"/>
              <a:t>P</a:t>
            </a:r>
            <a:r>
              <a:rPr lang="en-US" altLang="zh-CN" sz="1800" b="1" i="1" baseline="-25000" dirty="0"/>
              <a:t>2	</a:t>
            </a:r>
            <a:r>
              <a:rPr lang="en-US" altLang="zh-CN" sz="1800" b="1" dirty="0"/>
              <a:t>2.0	       4</a:t>
            </a:r>
          </a:p>
          <a:p>
            <a:pPr defTabSz="914400" eaLnBrk="1" hangingPunct="1"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800" b="1" dirty="0"/>
              <a:t>		 </a:t>
            </a:r>
            <a:r>
              <a:rPr lang="en-US" altLang="zh-CN" sz="1800" b="1" i="1" dirty="0"/>
              <a:t>P</a:t>
            </a:r>
            <a:r>
              <a:rPr lang="en-US" altLang="zh-CN" sz="1800" b="1" i="1" baseline="-25000" dirty="0"/>
              <a:t>3</a:t>
            </a:r>
            <a:r>
              <a:rPr lang="en-US" altLang="zh-CN" sz="1800" b="1" dirty="0"/>
              <a:t>	4.0	       1</a:t>
            </a:r>
          </a:p>
          <a:p>
            <a:pPr defTabSz="914400" eaLnBrk="1" hangingPunct="1"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800" b="1" dirty="0"/>
              <a:t>		 </a:t>
            </a:r>
            <a:r>
              <a:rPr lang="en-US" altLang="zh-CN" sz="1800" b="1" i="1" dirty="0"/>
              <a:t>P</a:t>
            </a:r>
            <a:r>
              <a:rPr lang="en-US" altLang="zh-CN" sz="1800" b="1" i="1" baseline="-25000" dirty="0"/>
              <a:t>4</a:t>
            </a:r>
            <a:r>
              <a:rPr lang="en-US" altLang="zh-CN" sz="1800" b="1" dirty="0"/>
              <a:t>	5.0	       4</a:t>
            </a:r>
          </a:p>
          <a:p>
            <a:pPr defTabSz="914400"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sz="1800" b="1" dirty="0"/>
              <a:t>非抢先式</a:t>
            </a:r>
            <a:r>
              <a:rPr lang="en-US" altLang="zh-CN" sz="1800" b="1" dirty="0"/>
              <a:t>SJF</a:t>
            </a:r>
          </a:p>
          <a:p>
            <a:pPr defTabSz="914400"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1800" b="1" dirty="0"/>
          </a:p>
          <a:p>
            <a:pPr defTabSz="914400"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1800" b="1" dirty="0"/>
          </a:p>
          <a:p>
            <a:pPr defTabSz="914400"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sz="1600" b="1" dirty="0"/>
              <a:t>平均等待时间 </a:t>
            </a:r>
            <a:r>
              <a:rPr lang="en-US" altLang="zh-CN" sz="1600" b="1" dirty="0"/>
              <a:t>= </a:t>
            </a:r>
          </a:p>
          <a:p>
            <a:pPr defTabSz="914400"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sz="1600" b="1" dirty="0"/>
              <a:t>平均周转时间</a:t>
            </a:r>
            <a:endParaRPr lang="en-US" altLang="zh-CN" sz="1600" b="1" dirty="0"/>
          </a:p>
          <a:p>
            <a:pPr defTabSz="914400"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sz="1600" b="1" dirty="0"/>
              <a:t>平均带权周转时间</a:t>
            </a:r>
            <a:endParaRPr lang="en-US" altLang="zh-CN" sz="1600" b="1" dirty="0"/>
          </a:p>
        </p:txBody>
      </p:sp>
      <p:grpSp>
        <p:nvGrpSpPr>
          <p:cNvPr id="30723" name="Group 3"/>
          <p:cNvGrpSpPr/>
          <p:nvPr/>
        </p:nvGrpSpPr>
        <p:grpSpPr>
          <a:xfrm>
            <a:off x="3314700" y="3526155"/>
            <a:ext cx="5573713" cy="1130301"/>
            <a:chOff x="864" y="2325"/>
            <a:chExt cx="3511" cy="712"/>
          </a:xfrm>
        </p:grpSpPr>
        <p:sp>
          <p:nvSpPr>
            <p:cNvPr id="30724" name="Rectangle 4"/>
            <p:cNvSpPr/>
            <p:nvPr/>
          </p:nvSpPr>
          <p:spPr>
            <a:xfrm flipH="1">
              <a:off x="960" y="2325"/>
              <a:ext cx="331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25" name="Text Box 5"/>
            <p:cNvSpPr txBox="1"/>
            <p:nvPr/>
          </p:nvSpPr>
          <p:spPr>
            <a:xfrm flipH="1">
              <a:off x="1393" y="2373"/>
              <a:ext cx="2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dirty="0">
                  <a:latin typeface="Helvetica" panose="020B0604020202020204" pitchFamily="34" charset="0"/>
                </a:rPr>
                <a:t>P</a:t>
              </a:r>
              <a:r>
                <a:rPr lang="en-US" altLang="zh-CN" b="0" baseline="-25000" dirty="0">
                  <a:latin typeface="Helvetica" panose="020B0604020202020204" pitchFamily="34" charset="0"/>
                </a:rPr>
                <a:t>1</a:t>
              </a:r>
              <a:endParaRPr lang="en-US" altLang="zh-CN" b="0" dirty="0">
                <a:latin typeface="Helvetica" panose="020B0604020202020204" pitchFamily="34" charset="0"/>
              </a:endParaRPr>
            </a:p>
          </p:txBody>
        </p:sp>
        <p:sp>
          <p:nvSpPr>
            <p:cNvPr id="30726" name="Text Box 6"/>
            <p:cNvSpPr txBox="1"/>
            <p:nvPr/>
          </p:nvSpPr>
          <p:spPr>
            <a:xfrm flipH="1">
              <a:off x="2401" y="2373"/>
              <a:ext cx="2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dirty="0">
                  <a:latin typeface="Helvetica" panose="020B0604020202020204" pitchFamily="34" charset="0"/>
                </a:rPr>
                <a:t>P</a:t>
              </a:r>
              <a:r>
                <a:rPr lang="en-US" altLang="zh-CN" b="0" baseline="-25000" dirty="0">
                  <a:latin typeface="Helvetica" panose="020B0604020202020204" pitchFamily="34" charset="0"/>
                </a:rPr>
                <a:t>3</a:t>
              </a:r>
              <a:endParaRPr lang="en-US" altLang="zh-CN" b="0" dirty="0">
                <a:latin typeface="Helvetica" panose="020B0604020202020204" pitchFamily="34" charset="0"/>
              </a:endParaRPr>
            </a:p>
          </p:txBody>
        </p:sp>
        <p:sp>
          <p:nvSpPr>
            <p:cNvPr id="30727" name="Text Box 7"/>
            <p:cNvSpPr txBox="1"/>
            <p:nvPr/>
          </p:nvSpPr>
          <p:spPr>
            <a:xfrm flipH="1">
              <a:off x="2977" y="2373"/>
              <a:ext cx="2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dirty="0">
                  <a:latin typeface="Helvetica" panose="020B0604020202020204" pitchFamily="34" charset="0"/>
                </a:rPr>
                <a:t>P</a:t>
              </a:r>
              <a:r>
                <a:rPr lang="en-US" altLang="zh-CN" b="0" baseline="-25000" dirty="0">
                  <a:latin typeface="Helvetica" panose="020B0604020202020204" pitchFamily="34" charset="0"/>
                </a:rPr>
                <a:t>2</a:t>
              </a:r>
              <a:endParaRPr lang="en-US" altLang="zh-CN" b="0" dirty="0">
                <a:latin typeface="Helvetica" panose="020B0604020202020204" pitchFamily="34" charset="0"/>
              </a:endParaRPr>
            </a:p>
          </p:txBody>
        </p:sp>
        <p:sp>
          <p:nvSpPr>
            <p:cNvPr id="30728" name="Line 8"/>
            <p:cNvSpPr/>
            <p:nvPr/>
          </p:nvSpPr>
          <p:spPr>
            <a:xfrm flipH="1">
              <a:off x="4272" y="2709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29" name="Line 9"/>
            <p:cNvSpPr/>
            <p:nvPr/>
          </p:nvSpPr>
          <p:spPr>
            <a:xfrm flipH="1">
              <a:off x="960" y="2709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0" name="Line 10"/>
            <p:cNvSpPr/>
            <p:nvPr/>
          </p:nvSpPr>
          <p:spPr>
            <a:xfrm flipH="1">
              <a:off x="2688" y="2325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1" name="Line 11"/>
            <p:cNvSpPr/>
            <p:nvPr/>
          </p:nvSpPr>
          <p:spPr>
            <a:xfrm flipH="1">
              <a:off x="2400" y="2325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2" name="Line 12"/>
            <p:cNvSpPr/>
            <p:nvPr/>
          </p:nvSpPr>
          <p:spPr>
            <a:xfrm flipH="1">
              <a:off x="2400" y="2709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3" name="Line 13"/>
            <p:cNvSpPr/>
            <p:nvPr/>
          </p:nvSpPr>
          <p:spPr>
            <a:xfrm flipH="1">
              <a:off x="1392" y="263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4" name="Text Box 14"/>
            <p:cNvSpPr txBox="1"/>
            <p:nvPr/>
          </p:nvSpPr>
          <p:spPr>
            <a:xfrm flipH="1">
              <a:off x="2304" y="2805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30735" name="Text Box 15"/>
            <p:cNvSpPr txBox="1"/>
            <p:nvPr/>
          </p:nvSpPr>
          <p:spPr>
            <a:xfrm flipH="1">
              <a:off x="1492" y="2805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30736" name="Text Box 16"/>
            <p:cNvSpPr txBox="1"/>
            <p:nvPr/>
          </p:nvSpPr>
          <p:spPr>
            <a:xfrm flipH="1">
              <a:off x="4100" y="2805"/>
              <a:ext cx="27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16</a:t>
              </a:r>
            </a:p>
          </p:txBody>
        </p:sp>
        <p:sp>
          <p:nvSpPr>
            <p:cNvPr id="30737" name="Text Box 17"/>
            <p:cNvSpPr txBox="1"/>
            <p:nvPr/>
          </p:nvSpPr>
          <p:spPr>
            <a:xfrm flipH="1">
              <a:off x="864" y="2805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30738" name="Text Box 18"/>
            <p:cNvSpPr txBox="1"/>
            <p:nvPr/>
          </p:nvSpPr>
          <p:spPr>
            <a:xfrm flipH="1">
              <a:off x="3697" y="2373"/>
              <a:ext cx="2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dirty="0">
                  <a:latin typeface="Helvetica" panose="020B0604020202020204" pitchFamily="34" charset="0"/>
                </a:rPr>
                <a:t>P</a:t>
              </a:r>
              <a:r>
                <a:rPr lang="en-US" altLang="zh-CN" b="0" baseline="-25000" dirty="0">
                  <a:latin typeface="Helvetica" panose="020B0604020202020204" pitchFamily="34" charset="0"/>
                </a:rPr>
                <a:t>4</a:t>
              </a:r>
              <a:endParaRPr lang="en-US" altLang="zh-CN" b="0" dirty="0">
                <a:latin typeface="Helvetica" panose="020B0604020202020204" pitchFamily="34" charset="0"/>
              </a:endParaRPr>
            </a:p>
          </p:txBody>
        </p:sp>
        <p:sp>
          <p:nvSpPr>
            <p:cNvPr id="30739" name="Line 19"/>
            <p:cNvSpPr/>
            <p:nvPr/>
          </p:nvSpPr>
          <p:spPr>
            <a:xfrm flipH="1">
              <a:off x="3456" y="2325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0" name="Line 20"/>
            <p:cNvSpPr/>
            <p:nvPr/>
          </p:nvSpPr>
          <p:spPr>
            <a:xfrm flipH="1">
              <a:off x="1152" y="263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1" name="Line 21"/>
            <p:cNvSpPr/>
            <p:nvPr/>
          </p:nvSpPr>
          <p:spPr>
            <a:xfrm flipH="1">
              <a:off x="1632" y="263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2" name="Line 22"/>
            <p:cNvSpPr/>
            <p:nvPr/>
          </p:nvSpPr>
          <p:spPr>
            <a:xfrm flipH="1">
              <a:off x="1872" y="263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3" name="Line 23"/>
            <p:cNvSpPr/>
            <p:nvPr/>
          </p:nvSpPr>
          <p:spPr>
            <a:xfrm flipH="1">
              <a:off x="2064" y="263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4" name="Line 24"/>
            <p:cNvSpPr/>
            <p:nvPr/>
          </p:nvSpPr>
          <p:spPr>
            <a:xfrm flipH="1">
              <a:off x="2256" y="263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5" name="Line 25"/>
            <p:cNvSpPr/>
            <p:nvPr/>
          </p:nvSpPr>
          <p:spPr>
            <a:xfrm flipH="1">
              <a:off x="2688" y="2709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6" name="Text Box 26"/>
            <p:cNvSpPr txBox="1"/>
            <p:nvPr/>
          </p:nvSpPr>
          <p:spPr>
            <a:xfrm flipH="1">
              <a:off x="2592" y="2805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8</a:t>
              </a:r>
            </a:p>
          </p:txBody>
        </p:sp>
        <p:sp>
          <p:nvSpPr>
            <p:cNvPr id="30747" name="Line 27"/>
            <p:cNvSpPr/>
            <p:nvPr/>
          </p:nvSpPr>
          <p:spPr>
            <a:xfrm flipH="1">
              <a:off x="2928" y="263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8" name="Line 28"/>
            <p:cNvSpPr/>
            <p:nvPr/>
          </p:nvSpPr>
          <p:spPr>
            <a:xfrm flipH="1">
              <a:off x="3120" y="263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9" name="Line 29"/>
            <p:cNvSpPr/>
            <p:nvPr/>
          </p:nvSpPr>
          <p:spPr>
            <a:xfrm flipH="1">
              <a:off x="3312" y="263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0" name="Line 30"/>
            <p:cNvSpPr/>
            <p:nvPr/>
          </p:nvSpPr>
          <p:spPr>
            <a:xfrm flipH="1">
              <a:off x="3456" y="2709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1" name="Text Box 31"/>
            <p:cNvSpPr txBox="1"/>
            <p:nvPr/>
          </p:nvSpPr>
          <p:spPr>
            <a:xfrm flipH="1">
              <a:off x="3312" y="2805"/>
              <a:ext cx="27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12</a:t>
              </a:r>
            </a:p>
          </p:txBody>
        </p:sp>
        <p:sp>
          <p:nvSpPr>
            <p:cNvPr id="30752" name="Line 32"/>
            <p:cNvSpPr/>
            <p:nvPr/>
          </p:nvSpPr>
          <p:spPr>
            <a:xfrm flipH="1">
              <a:off x="3696" y="263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3" name="Line 33"/>
            <p:cNvSpPr/>
            <p:nvPr/>
          </p:nvSpPr>
          <p:spPr>
            <a:xfrm flipH="1">
              <a:off x="3888" y="263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4" name="Line 34"/>
            <p:cNvSpPr/>
            <p:nvPr/>
          </p:nvSpPr>
          <p:spPr>
            <a:xfrm flipH="1">
              <a:off x="4080" y="263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18FC4BC-BE25-469D-8BB5-E88EF76653A7}"/>
              </a:ext>
            </a:extLst>
          </p:cNvPr>
          <p:cNvSpPr/>
          <p:nvPr/>
        </p:nvSpPr>
        <p:spPr>
          <a:xfrm>
            <a:off x="2552216" y="4781530"/>
            <a:ext cx="2209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b="1" dirty="0"/>
              <a:t>(0 + 6 + 3 + 7)/4 = 4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6103C6-C805-4A1C-8699-92E874EA5F91}"/>
              </a:ext>
            </a:extLst>
          </p:cNvPr>
          <p:cNvSpPr/>
          <p:nvPr/>
        </p:nvSpPr>
        <p:spPr>
          <a:xfrm>
            <a:off x="2365467" y="5317668"/>
            <a:ext cx="2582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7+10+4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/4=8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31C927-03B5-4121-B19C-8076AE83E3D2}"/>
              </a:ext>
            </a:extLst>
          </p:cNvPr>
          <p:cNvSpPr/>
          <p:nvPr/>
        </p:nvSpPr>
        <p:spPr>
          <a:xfrm>
            <a:off x="2786947" y="5792250"/>
            <a:ext cx="5360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7/7+10/4+4/1+11/4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/4=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1+2.5+4+2.75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/4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SJF</a:t>
            </a:r>
            <a:r>
              <a:rPr lang="zh-CN" altLang="en-US" dirty="0"/>
              <a:t>的变型</a:t>
            </a:r>
          </a:p>
          <a:p>
            <a:pPr lvl="1"/>
            <a:r>
              <a:rPr lang="zh-CN" altLang="en-US" sz="2800" dirty="0"/>
              <a:t>“最短剩余时间优先”</a:t>
            </a:r>
            <a:r>
              <a:rPr lang="en-US" altLang="zh-CN" sz="2800" dirty="0"/>
              <a:t>SRT(Shortest Remaining Time)</a:t>
            </a:r>
          </a:p>
          <a:p>
            <a:pPr lvl="2"/>
            <a:r>
              <a:rPr lang="zh-CN" altLang="en-US" sz="2400" dirty="0"/>
              <a:t>允许比当前进程剩余时间更短的进程来抢占</a:t>
            </a:r>
          </a:p>
          <a:p>
            <a:pPr lvl="1"/>
            <a:r>
              <a:rPr lang="zh-CN" altLang="en-US" sz="2800" dirty="0"/>
              <a:t>“最高响应比优先”</a:t>
            </a:r>
            <a:r>
              <a:rPr lang="en-US" altLang="zh-CN" sz="2800" dirty="0"/>
              <a:t>HRRN(Highest Response Ratio Next) </a:t>
            </a:r>
          </a:p>
          <a:p>
            <a:pPr lvl="2"/>
            <a:r>
              <a:rPr lang="zh-CN" altLang="en-US" sz="2400" dirty="0"/>
              <a:t>响应比</a:t>
            </a:r>
            <a:r>
              <a:rPr lang="en-US" altLang="zh-CN" sz="2400" dirty="0"/>
              <a:t>R = (</a:t>
            </a:r>
            <a:r>
              <a:rPr lang="zh-CN" altLang="en-US" sz="2400" dirty="0"/>
              <a:t>等待时间 + 要求执行时间) / 要求执行时间，是</a:t>
            </a:r>
            <a:r>
              <a:rPr lang="en-US" altLang="zh-CN" sz="2400" dirty="0"/>
              <a:t>FCFS</a:t>
            </a:r>
            <a:r>
              <a:rPr lang="zh-CN" altLang="en-US" sz="2400" dirty="0"/>
              <a:t>和</a:t>
            </a:r>
            <a:r>
              <a:rPr lang="en-US" altLang="zh-CN" sz="2400" dirty="0"/>
              <a:t>SJF</a:t>
            </a:r>
            <a:r>
              <a:rPr lang="zh-CN" altLang="en-US" sz="2400" dirty="0"/>
              <a:t>的折衷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3.2.1 </a:t>
            </a:r>
            <a:r>
              <a:rPr lang="zh-CN" altLang="en-US"/>
              <a:t>先来先服务和短作业优先调度算法</a:t>
            </a:r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>
            <a:noAutofit/>
          </a:bodyPr>
          <a:lstStyle/>
          <a:p>
            <a:pPr defTabSz="914400" eaLnBrk="1" hangingPunct="1">
              <a:lnSpc>
                <a:spcPct val="100000"/>
              </a:lnSpc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sz="1600" dirty="0"/>
              <a:t>		</a:t>
            </a:r>
            <a:r>
              <a:rPr lang="zh-CN" altLang="en-US" sz="1800" u="sng" dirty="0"/>
              <a:t>进程</a:t>
            </a:r>
            <a:r>
              <a:rPr lang="zh-CN" altLang="en-US" sz="1800" dirty="0"/>
              <a:t>            </a:t>
            </a:r>
            <a:r>
              <a:rPr lang="zh-CN" altLang="en-US" sz="1800" u="sng" dirty="0"/>
              <a:t>	到达时间</a:t>
            </a:r>
            <a:r>
              <a:rPr lang="zh-CN" altLang="en-US" sz="1800" dirty="0"/>
              <a:t>                    </a:t>
            </a:r>
            <a:r>
              <a:rPr lang="zh-CN" altLang="en-US" sz="1800" u="sng" dirty="0"/>
              <a:t>执行时间</a:t>
            </a:r>
            <a:endParaRPr lang="en-US" altLang="zh-CN" sz="1800" u="sng" dirty="0"/>
          </a:p>
          <a:p>
            <a:pPr defTabSz="914400" eaLnBrk="1" hangingPunct="1">
              <a:lnSpc>
                <a:spcPct val="100000"/>
              </a:lnSpc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800" dirty="0"/>
              <a:t>		</a:t>
            </a:r>
            <a:r>
              <a:rPr lang="en-US" altLang="zh-CN" sz="1600" i="1" dirty="0"/>
              <a:t>P</a:t>
            </a:r>
            <a:r>
              <a:rPr lang="en-US" altLang="zh-CN" sz="1600" i="1" baseline="-25000" dirty="0"/>
              <a:t>1</a:t>
            </a:r>
            <a:r>
              <a:rPr lang="en-US" altLang="zh-CN" sz="1600" dirty="0"/>
              <a:t>	0.0	              7</a:t>
            </a:r>
          </a:p>
          <a:p>
            <a:pPr defTabSz="914400" eaLnBrk="1" hangingPunct="1">
              <a:lnSpc>
                <a:spcPct val="100000"/>
              </a:lnSpc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600" dirty="0"/>
              <a:t>		 </a:t>
            </a:r>
            <a:r>
              <a:rPr lang="en-US" altLang="zh-CN" sz="1600" i="1" dirty="0"/>
              <a:t>P</a:t>
            </a:r>
            <a:r>
              <a:rPr lang="en-US" altLang="zh-CN" sz="1600" i="1" baseline="-25000" dirty="0"/>
              <a:t>2	</a:t>
            </a:r>
            <a:r>
              <a:rPr lang="en-US" altLang="zh-CN" sz="1600" dirty="0"/>
              <a:t>2.0	              4</a:t>
            </a:r>
          </a:p>
          <a:p>
            <a:pPr defTabSz="914400" eaLnBrk="1" hangingPunct="1">
              <a:lnSpc>
                <a:spcPct val="100000"/>
              </a:lnSpc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600" dirty="0"/>
              <a:t>		 </a:t>
            </a:r>
            <a:r>
              <a:rPr lang="en-US" altLang="zh-CN" sz="1600" i="1" dirty="0"/>
              <a:t>P</a:t>
            </a:r>
            <a:r>
              <a:rPr lang="en-US" altLang="zh-CN" sz="1600" i="1" baseline="-25000" dirty="0"/>
              <a:t>3</a:t>
            </a:r>
            <a:r>
              <a:rPr lang="en-US" altLang="zh-CN" sz="1600" dirty="0"/>
              <a:t>	4.0	             1</a:t>
            </a:r>
          </a:p>
          <a:p>
            <a:pPr defTabSz="914400" eaLnBrk="1" hangingPunct="1">
              <a:lnSpc>
                <a:spcPct val="100000"/>
              </a:lnSpc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1600" dirty="0"/>
              <a:t>		 </a:t>
            </a:r>
            <a:r>
              <a:rPr lang="en-US" altLang="zh-CN" sz="1600" i="1" dirty="0"/>
              <a:t>P</a:t>
            </a:r>
            <a:r>
              <a:rPr lang="en-US" altLang="zh-CN" sz="1600" i="1" baseline="-25000" dirty="0"/>
              <a:t>4</a:t>
            </a:r>
            <a:r>
              <a:rPr lang="en-US" altLang="zh-CN" sz="1600" dirty="0"/>
              <a:t>	5.0	             4</a:t>
            </a:r>
          </a:p>
          <a:p>
            <a:pPr defTabSz="914400"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sz="1600" dirty="0"/>
              <a:t>最短剩余时间优先（抢先式</a:t>
            </a:r>
            <a:r>
              <a:rPr lang="en-US" altLang="zh-CN" sz="1600" dirty="0"/>
              <a:t>SJF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defTabSz="914400"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1600" dirty="0"/>
          </a:p>
          <a:p>
            <a:pPr defTabSz="914400"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1600" dirty="0"/>
          </a:p>
          <a:p>
            <a:pPr defTabSz="914400"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sz="1800" dirty="0"/>
              <a:t>平均等待时间 </a:t>
            </a:r>
            <a:endParaRPr lang="en-US" altLang="zh-CN" sz="1800" dirty="0"/>
          </a:p>
          <a:p>
            <a:pPr defTabSz="914400"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sz="1800" dirty="0"/>
              <a:t>平均周转时间</a:t>
            </a:r>
            <a:endParaRPr lang="en-US" altLang="zh-CN" sz="1400" i="1" baseline="-25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3.2.1 </a:t>
            </a:r>
            <a:r>
              <a:rPr lang="zh-CN" altLang="en-US">
                <a:sym typeface="+mn-ea"/>
              </a:rPr>
              <a:t>先来先服务和短作业优先调度算法</a:t>
            </a:r>
            <a:endParaRPr lang="zh-CN" altLang="en-US"/>
          </a:p>
        </p:txBody>
      </p:sp>
      <p:grpSp>
        <p:nvGrpSpPr>
          <p:cNvPr id="32771" name="Group 3"/>
          <p:cNvGrpSpPr/>
          <p:nvPr/>
        </p:nvGrpSpPr>
        <p:grpSpPr>
          <a:xfrm>
            <a:off x="4150216" y="3924372"/>
            <a:ext cx="5922963" cy="1204912"/>
            <a:chOff x="864" y="2364"/>
            <a:chExt cx="3731" cy="759"/>
          </a:xfrm>
        </p:grpSpPr>
        <p:sp>
          <p:nvSpPr>
            <p:cNvPr id="32772" name="Rectangle 4"/>
            <p:cNvSpPr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773" name="Text Box 5"/>
            <p:cNvSpPr txBox="1"/>
            <p:nvPr/>
          </p:nvSpPr>
          <p:spPr>
            <a:xfrm flipH="1">
              <a:off x="1009" y="2411"/>
              <a:ext cx="2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dirty="0">
                  <a:latin typeface="Helvetica" panose="020B0604020202020204" pitchFamily="34" charset="0"/>
                </a:rPr>
                <a:t>P</a:t>
              </a:r>
              <a:r>
                <a:rPr lang="en-US" altLang="zh-CN" b="0" baseline="-25000" dirty="0">
                  <a:latin typeface="Helvetica" panose="020B0604020202020204" pitchFamily="34" charset="0"/>
                </a:rPr>
                <a:t>1</a:t>
              </a:r>
              <a:endParaRPr lang="en-US" altLang="zh-CN" b="0" dirty="0">
                <a:latin typeface="Helvetica" panose="020B0604020202020204" pitchFamily="34" charset="0"/>
              </a:endParaRPr>
            </a:p>
          </p:txBody>
        </p:sp>
        <p:sp>
          <p:nvSpPr>
            <p:cNvPr id="32774" name="Text Box 6"/>
            <p:cNvSpPr txBox="1"/>
            <p:nvPr/>
          </p:nvSpPr>
          <p:spPr>
            <a:xfrm flipH="1">
              <a:off x="1825" y="2411"/>
              <a:ext cx="2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dirty="0">
                  <a:latin typeface="Helvetica" panose="020B0604020202020204" pitchFamily="34" charset="0"/>
                </a:rPr>
                <a:t>P</a:t>
              </a:r>
              <a:r>
                <a:rPr lang="en-US" altLang="zh-CN" b="0" baseline="-25000" dirty="0">
                  <a:latin typeface="Helvetica" panose="020B0604020202020204" pitchFamily="34" charset="0"/>
                </a:rPr>
                <a:t>3</a:t>
              </a:r>
              <a:endParaRPr lang="en-US" altLang="zh-CN" b="0" dirty="0">
                <a:latin typeface="Helvetica" panose="020B0604020202020204" pitchFamily="34" charset="0"/>
              </a:endParaRPr>
            </a:p>
          </p:txBody>
        </p:sp>
        <p:sp>
          <p:nvSpPr>
            <p:cNvPr id="32775" name="Text Box 7"/>
            <p:cNvSpPr txBox="1"/>
            <p:nvPr/>
          </p:nvSpPr>
          <p:spPr>
            <a:xfrm flipH="1">
              <a:off x="1489" y="2411"/>
              <a:ext cx="2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dirty="0">
                  <a:latin typeface="Helvetica" panose="020B0604020202020204" pitchFamily="34" charset="0"/>
                </a:rPr>
                <a:t>P</a:t>
              </a:r>
              <a:r>
                <a:rPr lang="en-US" altLang="zh-CN" b="0" baseline="-25000" dirty="0">
                  <a:latin typeface="Helvetica" panose="020B0604020202020204" pitchFamily="34" charset="0"/>
                </a:rPr>
                <a:t>2</a:t>
              </a:r>
              <a:endParaRPr lang="en-US" altLang="zh-CN" b="0" dirty="0">
                <a:latin typeface="Helvetica" panose="020B0604020202020204" pitchFamily="34" charset="0"/>
              </a:endParaRPr>
            </a:p>
          </p:txBody>
        </p:sp>
        <p:sp>
          <p:nvSpPr>
            <p:cNvPr id="32776" name="Line 8"/>
            <p:cNvSpPr/>
            <p:nvPr/>
          </p:nvSpPr>
          <p:spPr>
            <a:xfrm flipH="1">
              <a:off x="4452" y="274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7" name="Line 9"/>
            <p:cNvSpPr/>
            <p:nvPr/>
          </p:nvSpPr>
          <p:spPr>
            <a:xfrm flipH="1">
              <a:off x="960" y="2757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8" name="Line 10"/>
            <p:cNvSpPr/>
            <p:nvPr/>
          </p:nvSpPr>
          <p:spPr>
            <a:xfrm flipH="1">
              <a:off x="2688" y="2373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9" name="Line 11"/>
            <p:cNvSpPr/>
            <p:nvPr/>
          </p:nvSpPr>
          <p:spPr>
            <a:xfrm flipH="1">
              <a:off x="1344" y="2364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0" name="Line 12"/>
            <p:cNvSpPr/>
            <p:nvPr/>
          </p:nvSpPr>
          <p:spPr>
            <a:xfrm flipH="1">
              <a:off x="2400" y="2757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1" name="Text Box 13"/>
            <p:cNvSpPr txBox="1"/>
            <p:nvPr/>
          </p:nvSpPr>
          <p:spPr>
            <a:xfrm flipH="1">
              <a:off x="1728" y="2891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2782" name="Text Box 14"/>
            <p:cNvSpPr txBox="1"/>
            <p:nvPr/>
          </p:nvSpPr>
          <p:spPr>
            <a:xfrm flipH="1">
              <a:off x="1248" y="2891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2783" name="Text Box 15"/>
            <p:cNvSpPr txBox="1"/>
            <p:nvPr/>
          </p:nvSpPr>
          <p:spPr>
            <a:xfrm flipH="1">
              <a:off x="3318" y="2843"/>
              <a:ext cx="26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11</a:t>
              </a:r>
            </a:p>
          </p:txBody>
        </p:sp>
        <p:sp>
          <p:nvSpPr>
            <p:cNvPr id="32784" name="Text Box 16"/>
            <p:cNvSpPr txBox="1"/>
            <p:nvPr/>
          </p:nvSpPr>
          <p:spPr>
            <a:xfrm flipH="1">
              <a:off x="864" y="2852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32785" name="Text Box 17"/>
            <p:cNvSpPr txBox="1"/>
            <p:nvPr/>
          </p:nvSpPr>
          <p:spPr>
            <a:xfrm flipH="1">
              <a:off x="2977" y="2411"/>
              <a:ext cx="2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dirty="0">
                  <a:latin typeface="Helvetica" panose="020B0604020202020204" pitchFamily="34" charset="0"/>
                </a:rPr>
                <a:t>P</a:t>
              </a:r>
              <a:r>
                <a:rPr lang="en-US" altLang="zh-CN" b="0" baseline="-25000" dirty="0">
                  <a:latin typeface="Helvetica" panose="020B0604020202020204" pitchFamily="34" charset="0"/>
                </a:rPr>
                <a:t>4</a:t>
              </a:r>
              <a:endParaRPr lang="en-US" altLang="zh-CN" b="0" dirty="0">
                <a:latin typeface="Helvetica" panose="020B0604020202020204" pitchFamily="34" charset="0"/>
              </a:endParaRPr>
            </a:p>
          </p:txBody>
        </p:sp>
        <p:sp>
          <p:nvSpPr>
            <p:cNvPr id="32786" name="Line 18"/>
            <p:cNvSpPr/>
            <p:nvPr/>
          </p:nvSpPr>
          <p:spPr>
            <a:xfrm flipH="1">
              <a:off x="3456" y="2373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7" name="Line 19"/>
            <p:cNvSpPr/>
            <p:nvPr/>
          </p:nvSpPr>
          <p:spPr>
            <a:xfrm flipH="1">
              <a:off x="1152" y="268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8" name="Line 20"/>
            <p:cNvSpPr/>
            <p:nvPr/>
          </p:nvSpPr>
          <p:spPr>
            <a:xfrm flipH="1">
              <a:off x="1632" y="268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9" name="Line 21"/>
            <p:cNvSpPr/>
            <p:nvPr/>
          </p:nvSpPr>
          <p:spPr>
            <a:xfrm flipH="1">
              <a:off x="2688" y="2757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0" name="Text Box 22"/>
            <p:cNvSpPr txBox="1"/>
            <p:nvPr/>
          </p:nvSpPr>
          <p:spPr>
            <a:xfrm flipH="1">
              <a:off x="2064" y="2891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32791" name="Line 23"/>
            <p:cNvSpPr/>
            <p:nvPr/>
          </p:nvSpPr>
          <p:spPr>
            <a:xfrm flipH="1">
              <a:off x="2928" y="268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2" name="Line 24"/>
            <p:cNvSpPr/>
            <p:nvPr/>
          </p:nvSpPr>
          <p:spPr>
            <a:xfrm flipH="1">
              <a:off x="3120" y="268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3" name="Line 25"/>
            <p:cNvSpPr/>
            <p:nvPr/>
          </p:nvSpPr>
          <p:spPr>
            <a:xfrm flipH="1">
              <a:off x="3312" y="268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4" name="Line 26"/>
            <p:cNvSpPr/>
            <p:nvPr/>
          </p:nvSpPr>
          <p:spPr>
            <a:xfrm flipH="1">
              <a:off x="3456" y="2757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5" name="Text Box 27"/>
            <p:cNvSpPr txBox="1"/>
            <p:nvPr/>
          </p:nvSpPr>
          <p:spPr>
            <a:xfrm flipH="1">
              <a:off x="2592" y="2891"/>
              <a:ext cx="19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32796" name="Line 28"/>
            <p:cNvSpPr/>
            <p:nvPr/>
          </p:nvSpPr>
          <p:spPr>
            <a:xfrm flipH="1">
              <a:off x="3696" y="268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7" name="Line 29"/>
            <p:cNvSpPr/>
            <p:nvPr/>
          </p:nvSpPr>
          <p:spPr>
            <a:xfrm flipH="1">
              <a:off x="3888" y="268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8" name="Line 30"/>
            <p:cNvSpPr/>
            <p:nvPr/>
          </p:nvSpPr>
          <p:spPr>
            <a:xfrm flipH="1">
              <a:off x="4080" y="268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9" name="Line 31"/>
            <p:cNvSpPr/>
            <p:nvPr/>
          </p:nvSpPr>
          <p:spPr>
            <a:xfrm flipH="1">
              <a:off x="1824" y="2364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00" name="Line 32"/>
            <p:cNvSpPr/>
            <p:nvPr/>
          </p:nvSpPr>
          <p:spPr>
            <a:xfrm flipH="1">
              <a:off x="2160" y="2364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01" name="Text Box 33"/>
            <p:cNvSpPr txBox="1"/>
            <p:nvPr/>
          </p:nvSpPr>
          <p:spPr>
            <a:xfrm flipH="1">
              <a:off x="2257" y="2411"/>
              <a:ext cx="2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dirty="0">
                  <a:latin typeface="Helvetica" panose="020B0604020202020204" pitchFamily="34" charset="0"/>
                </a:rPr>
                <a:t>P</a:t>
              </a:r>
              <a:r>
                <a:rPr lang="en-US" altLang="zh-CN" b="0" baseline="-25000" dirty="0">
                  <a:latin typeface="Helvetica" panose="020B0604020202020204" pitchFamily="34" charset="0"/>
                </a:rPr>
                <a:t>2</a:t>
              </a:r>
              <a:endParaRPr lang="en-US" altLang="zh-CN" b="0" dirty="0">
                <a:latin typeface="Helvetica" panose="020B0604020202020204" pitchFamily="34" charset="0"/>
              </a:endParaRPr>
            </a:p>
          </p:txBody>
        </p:sp>
        <p:sp>
          <p:nvSpPr>
            <p:cNvPr id="32802" name="Text Box 34"/>
            <p:cNvSpPr txBox="1"/>
            <p:nvPr/>
          </p:nvSpPr>
          <p:spPr>
            <a:xfrm flipH="1">
              <a:off x="3841" y="2411"/>
              <a:ext cx="2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dirty="0">
                  <a:latin typeface="Helvetica" panose="020B0604020202020204" pitchFamily="34" charset="0"/>
                </a:rPr>
                <a:t>P</a:t>
              </a:r>
              <a:r>
                <a:rPr lang="en-US" altLang="zh-CN" b="0" baseline="-25000" dirty="0">
                  <a:latin typeface="Helvetica" panose="020B0604020202020204" pitchFamily="34" charset="0"/>
                </a:rPr>
                <a:t>1</a:t>
              </a:r>
              <a:endParaRPr lang="en-US" altLang="zh-CN" b="0" dirty="0">
                <a:latin typeface="Helvetica" panose="020B0604020202020204" pitchFamily="34" charset="0"/>
              </a:endParaRPr>
            </a:p>
          </p:txBody>
        </p:sp>
        <p:sp>
          <p:nvSpPr>
            <p:cNvPr id="32803" name="Line 35"/>
            <p:cNvSpPr/>
            <p:nvPr/>
          </p:nvSpPr>
          <p:spPr>
            <a:xfrm flipH="1">
              <a:off x="4272" y="268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04" name="Text Box 36"/>
            <p:cNvSpPr txBox="1"/>
            <p:nvPr/>
          </p:nvSpPr>
          <p:spPr>
            <a:xfrm flipH="1">
              <a:off x="4320" y="2843"/>
              <a:ext cx="27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16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3FFC095-23DD-4789-B988-7F58BEFE1876}"/>
              </a:ext>
            </a:extLst>
          </p:cNvPr>
          <p:cNvSpPr/>
          <p:nvPr/>
        </p:nvSpPr>
        <p:spPr>
          <a:xfrm>
            <a:off x="2489529" y="5146988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/>
              <a:t>= (9 + 1 + 0 +2)/4 = 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9AE46D-8CC0-4048-949E-D2BA9B99D6D9}"/>
              </a:ext>
            </a:extLst>
          </p:cNvPr>
          <p:cNvSpPr/>
          <p:nvPr/>
        </p:nvSpPr>
        <p:spPr>
          <a:xfrm>
            <a:off x="2414416" y="5691385"/>
            <a:ext cx="2497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/4=7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优先权调度算法(</a:t>
            </a:r>
            <a:r>
              <a:rPr lang="en-US" altLang="zh-CN"/>
              <a:t>Priority Scheduling) 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本算法适用于作业调度和进程调度。</a:t>
            </a:r>
          </a:p>
          <a:p>
            <a:r>
              <a:rPr lang="zh-CN" altLang="en-US"/>
              <a:t>算法用于作业调度时，系统从后备队列中选择优先权最高的作业装入内存。</a:t>
            </a:r>
          </a:p>
          <a:p>
            <a:r>
              <a:rPr lang="zh-CN" altLang="en-US"/>
              <a:t>用于进程调度时，系统把处理机派发给就绪队列中优先权最高的进程。</a:t>
            </a:r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优先权调度算法(</a:t>
            </a:r>
            <a:r>
              <a:rPr lang="en-US" altLang="zh-CN"/>
              <a:t>Priority Scheduling) </a:t>
            </a:r>
            <a:r>
              <a:rPr lang="zh-CN" altLang="en-US"/>
              <a:t> 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优先权调度算法的类型分为</a:t>
            </a:r>
            <a:r>
              <a:rPr lang="zh-CN" altLang="en-US" b="1">
                <a:solidFill>
                  <a:srgbClr val="FF0000"/>
                </a:solidFill>
              </a:rPr>
              <a:t>抢占式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FF0000"/>
                </a:solidFill>
              </a:rPr>
              <a:t>非抢占式</a:t>
            </a:r>
          </a:p>
          <a:p>
            <a:pPr lvl="1"/>
            <a:r>
              <a:rPr lang="zh-CN" altLang="en-US"/>
              <a:t>非抢占式方式：除非自愿或时间片到，当前的进程不可以被优先级更高的进程抢用</a:t>
            </a:r>
            <a:r>
              <a:rPr lang="en-US" altLang="zh-CN"/>
              <a:t>CPU。</a:t>
            </a:r>
          </a:p>
          <a:p>
            <a:pPr lvl="1"/>
            <a:r>
              <a:rPr lang="zh-CN" altLang="en-US"/>
              <a:t>抢占方式：当前的进程在其时间片未用完时就可被优先级更高的进程抢用</a:t>
            </a:r>
            <a:r>
              <a:rPr lang="en-US" altLang="zh-CN"/>
              <a:t>CPU（</a:t>
            </a:r>
            <a:r>
              <a:rPr lang="zh-CN" altLang="en-US"/>
              <a:t>自己则进入就绪状态）。</a:t>
            </a:r>
          </a:p>
          <a:p>
            <a:pPr lvl="1"/>
            <a:r>
              <a:rPr lang="zh-CN" altLang="en-US"/>
              <a:t>可抢占程度越高，对实时系统的满足越好。</a:t>
            </a: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 </a:t>
            </a:r>
            <a:r>
              <a:rPr lang="zh-CN" altLang="en-US"/>
              <a:t>优先权调度算法(</a:t>
            </a:r>
            <a:r>
              <a:rPr lang="en-US" altLang="zh-CN"/>
              <a:t>Priority Scheduling) </a:t>
            </a:r>
            <a:r>
              <a:rPr lang="zh-CN" altLang="en-US"/>
              <a:t> </a:t>
            </a:r>
          </a:p>
        </p:txBody>
      </p:sp>
      <p:sp>
        <p:nvSpPr>
          <p:cNvPr id="35842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完全不可抢占或用户态不可抢占</a:t>
            </a:r>
            <a:r>
              <a:rPr lang="zh-CN" altLang="en-US"/>
              <a:t>：无论在用户态或核心态下执行代码，都不可被抢用</a:t>
            </a:r>
            <a:r>
              <a:rPr lang="en-US" altLang="zh-CN"/>
              <a:t>CPU。WINDOWS95,98。</a:t>
            </a:r>
            <a:r>
              <a:rPr lang="zh-CN" altLang="en-US"/>
              <a:t>这种</a:t>
            </a:r>
            <a:r>
              <a:rPr lang="en-US" altLang="zh-CN"/>
              <a:t>OS</a:t>
            </a:r>
            <a:r>
              <a:rPr lang="zh-CN" altLang="en-US"/>
              <a:t>可能会出现某个进程长期独占</a:t>
            </a:r>
            <a:r>
              <a:rPr lang="en-US" altLang="zh-CN"/>
              <a:t>CPU</a:t>
            </a:r>
            <a:r>
              <a:rPr lang="zh-CN" altLang="en-US"/>
              <a:t>的情况，如死循环，这样会影响其他进程执行的公平和及时。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内核完全不可抢占</a:t>
            </a:r>
            <a:r>
              <a:rPr lang="zh-CN" altLang="en-US"/>
              <a:t>：在用户态下执行代码可以随时被抢用</a:t>
            </a:r>
            <a:r>
              <a:rPr lang="en-US" altLang="zh-CN"/>
              <a:t>CPU，</a:t>
            </a:r>
            <a:r>
              <a:rPr lang="zh-CN" altLang="en-US"/>
              <a:t>但在核心态下执行代码，则完全不可以被抢用</a:t>
            </a:r>
            <a:r>
              <a:rPr lang="en-US" altLang="zh-CN"/>
              <a:t>CPU。</a:t>
            </a:r>
            <a:r>
              <a:rPr lang="zh-CN" altLang="en-US"/>
              <a:t>例如传统的</a:t>
            </a:r>
            <a:r>
              <a:rPr lang="en-US" altLang="zh-CN"/>
              <a:t>UNIX（SVR3</a:t>
            </a:r>
            <a:r>
              <a:rPr lang="zh-CN" altLang="en-US"/>
              <a:t>和4.3</a:t>
            </a:r>
            <a:r>
              <a:rPr lang="en-US" altLang="zh-CN"/>
              <a:t>BSD UNIX</a:t>
            </a:r>
            <a:r>
              <a:rPr lang="zh-CN" altLang="en-US"/>
              <a:t>及其以前的版本）、</a:t>
            </a:r>
            <a:r>
              <a:rPr lang="en-US" altLang="zh-CN"/>
              <a:t>WINDOWS  NT。</a:t>
            </a:r>
            <a:r>
              <a:rPr lang="zh-CN" altLang="en-US"/>
              <a:t>这些</a:t>
            </a:r>
            <a:r>
              <a:rPr lang="en-US" altLang="zh-CN"/>
              <a:t>OS</a:t>
            </a:r>
            <a:r>
              <a:rPr lang="zh-CN" altLang="en-US"/>
              <a:t>通常在系统调用或中断处理时屏蔽大部分中断，系统调用返回或中断返回时再开放大部分中断。 </a:t>
            </a:r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3.2.2 </a:t>
            </a:r>
            <a:r>
              <a:rPr lang="zh-CN" altLang="en-US">
                <a:sym typeface="+mn-ea"/>
              </a:rPr>
              <a:t>优先权调度算法(</a:t>
            </a:r>
            <a:r>
              <a:rPr lang="en-US" altLang="zh-CN">
                <a:sym typeface="+mn-ea"/>
              </a:rPr>
              <a:t>Priority Scheduling) </a:t>
            </a:r>
            <a:r>
              <a:rPr lang="zh-CN" altLang="en-US">
                <a:sym typeface="+mn-ea"/>
              </a:rPr>
              <a:t> </a:t>
            </a:r>
            <a:endParaRPr lang="zh-CN" altLang="en-US"/>
          </a:p>
        </p:txBody>
      </p:sp>
      <p:sp>
        <p:nvSpPr>
          <p:cNvPr id="36866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内核部分可抢占</a:t>
            </a:r>
            <a:r>
              <a:rPr lang="zh-CN" altLang="en-US"/>
              <a:t>：在用户态下执行代码可以随时被抢用</a:t>
            </a:r>
            <a:r>
              <a:rPr lang="en-US" altLang="zh-CN"/>
              <a:t>CPU，</a:t>
            </a:r>
            <a:r>
              <a:rPr lang="zh-CN" altLang="en-US"/>
              <a:t>但在核心态时则大部分时间都不可以被抢用</a:t>
            </a:r>
            <a:r>
              <a:rPr lang="en-US" altLang="zh-CN"/>
              <a:t>CPU，</a:t>
            </a:r>
            <a:r>
              <a:rPr lang="zh-CN" altLang="en-US"/>
              <a:t>而只在某些时刻（称为可抢占点，</a:t>
            </a:r>
            <a:r>
              <a:rPr lang="en-US" altLang="zh-CN"/>
              <a:t>Preemption Point），</a:t>
            </a:r>
            <a:r>
              <a:rPr lang="zh-CN" altLang="en-US"/>
              <a:t>可以被抢用</a:t>
            </a:r>
            <a:r>
              <a:rPr lang="en-US" altLang="zh-CN"/>
              <a:t>CPU。</a:t>
            </a:r>
            <a:r>
              <a:rPr lang="zh-CN" altLang="en-US"/>
              <a:t>例如 </a:t>
            </a:r>
            <a:r>
              <a:rPr lang="en-US" altLang="zh-CN"/>
              <a:t>UNIX SVR4。 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完全可抢占或内核完全可抢占</a:t>
            </a:r>
            <a:r>
              <a:rPr lang="zh-CN" altLang="en-US"/>
              <a:t>：无论处于用户态还是核心态，都可以随时被抢用</a:t>
            </a:r>
            <a:r>
              <a:rPr lang="en-US" altLang="zh-CN"/>
              <a:t>CPU 。</a:t>
            </a:r>
            <a:r>
              <a:rPr lang="zh-CN" altLang="en-US"/>
              <a:t>例如：</a:t>
            </a:r>
            <a:r>
              <a:rPr lang="en-US" altLang="zh-CN"/>
              <a:t>Solaris 、Windows 2000 / XP。</a:t>
            </a:r>
            <a:r>
              <a:rPr lang="zh-CN" altLang="en-US"/>
              <a:t>实际上，</a:t>
            </a:r>
            <a:r>
              <a:rPr lang="en-US" altLang="zh-CN"/>
              <a:t>Solaris</a:t>
            </a:r>
            <a:r>
              <a:rPr lang="zh-CN" altLang="en-US"/>
              <a:t>和</a:t>
            </a:r>
            <a:r>
              <a:rPr lang="en-US" altLang="zh-CN"/>
              <a:t>Windows 2000 / XP</a:t>
            </a:r>
            <a:r>
              <a:rPr lang="zh-CN" altLang="en-US"/>
              <a:t>并不是100%完全可抢先，它只是将内核中不可抢先的代码段尽量减少而已。任何</a:t>
            </a:r>
            <a:r>
              <a:rPr lang="en-US" altLang="zh-CN"/>
              <a:t>OS</a:t>
            </a:r>
            <a:r>
              <a:rPr lang="zh-CN" altLang="en-US"/>
              <a:t>都不可能是100%的完全可抢先的。 </a:t>
            </a:r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3.2.2 </a:t>
            </a:r>
            <a:r>
              <a:rPr lang="zh-CN" altLang="en-US">
                <a:sym typeface="+mn-ea"/>
              </a:rPr>
              <a:t>优先权调度算法(</a:t>
            </a:r>
            <a:r>
              <a:rPr lang="en-US" altLang="zh-CN">
                <a:sym typeface="+mn-ea"/>
              </a:rPr>
              <a:t>Priority Scheduling) </a:t>
            </a:r>
            <a:r>
              <a:rPr lang="zh-CN" altLang="en-US">
                <a:sym typeface="+mn-ea"/>
              </a:rPr>
              <a:t> </a:t>
            </a:r>
            <a:endParaRPr lang="en-US" altLang="zh-CN"/>
          </a:p>
        </p:txBody>
      </p:sp>
      <p:sp>
        <p:nvSpPr>
          <p:cNvPr id="3789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/>
              <a:t>例题：在单</a:t>
            </a:r>
            <a:r>
              <a:rPr lang="en-US" altLang="zh-CN" dirty="0"/>
              <a:t>CPU</a:t>
            </a:r>
            <a:r>
              <a:rPr lang="zh-CN" altLang="en-US" dirty="0"/>
              <a:t>和两台</a:t>
            </a:r>
            <a:r>
              <a:rPr lang="en-US" altLang="zh-CN" dirty="0"/>
              <a:t>I/O</a:t>
            </a:r>
            <a:r>
              <a:rPr lang="zh-CN" altLang="en-US" dirty="0"/>
              <a:t>（</a:t>
            </a:r>
            <a:r>
              <a:rPr lang="en-US" altLang="zh-CN" dirty="0"/>
              <a:t>I1,I2)</a:t>
            </a:r>
            <a:r>
              <a:rPr lang="zh-CN" altLang="en-US" dirty="0"/>
              <a:t>设备的多道程序环境下，同时投入三个作业运行，它们的执行轨迹如下：</a:t>
            </a:r>
          </a:p>
          <a:p>
            <a:pPr lvl="1"/>
            <a:r>
              <a:rPr lang="en-US" altLang="zh-CN" dirty="0"/>
              <a:t>Job1: I2(30ms)  CPU(10ms)  I1 (30ms)  CPU (10ms)</a:t>
            </a:r>
          </a:p>
          <a:p>
            <a:pPr lvl="1"/>
            <a:r>
              <a:rPr lang="en-US" altLang="zh-CN" dirty="0"/>
              <a:t>Job2: I1 (20ms)  CPU(20ms)  I2(40ms)</a:t>
            </a:r>
          </a:p>
          <a:p>
            <a:pPr lvl="1"/>
            <a:r>
              <a:rPr lang="en-US" altLang="zh-CN" dirty="0"/>
              <a:t>Job3: CPU(30ms)  I1(20ms)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I1</a:t>
            </a:r>
            <a:r>
              <a:rPr lang="zh-CN" altLang="en-US" dirty="0"/>
              <a:t>、</a:t>
            </a:r>
            <a:r>
              <a:rPr lang="en-US" altLang="zh-CN" dirty="0"/>
              <a:t>I2</a:t>
            </a:r>
            <a:r>
              <a:rPr lang="zh-CN" altLang="en-US" dirty="0"/>
              <a:t>都能并行工作，优先级从高到低为</a:t>
            </a:r>
            <a:r>
              <a:rPr lang="en-US" altLang="zh-CN" dirty="0"/>
              <a:t>Job1</a:t>
            </a:r>
            <a:r>
              <a:rPr lang="zh-CN" altLang="en-US" dirty="0"/>
              <a:t>、</a:t>
            </a:r>
            <a:r>
              <a:rPr lang="en-US" altLang="zh-CN" dirty="0"/>
              <a:t>Job2</a:t>
            </a:r>
            <a:r>
              <a:rPr lang="zh-CN" altLang="en-US" dirty="0"/>
              <a:t>、</a:t>
            </a:r>
            <a:r>
              <a:rPr lang="en-US" altLang="zh-CN" dirty="0"/>
              <a:t>Job3</a:t>
            </a:r>
            <a:r>
              <a:rPr lang="zh-CN" altLang="en-US" dirty="0"/>
              <a:t>，采用可抢占式优先级调度方式。</a:t>
            </a:r>
          </a:p>
          <a:p>
            <a:r>
              <a:rPr lang="zh-CN" altLang="en-US" dirty="0"/>
              <a:t>求</a:t>
            </a:r>
            <a:r>
              <a:rPr lang="en-US" altLang="zh-CN" dirty="0"/>
              <a:t>(1) </a:t>
            </a:r>
            <a:r>
              <a:rPr lang="zh-CN" altLang="en-US" dirty="0"/>
              <a:t>每个作业的周转时间</a:t>
            </a:r>
            <a:r>
              <a:rPr lang="en-US" altLang="zh-CN" dirty="0"/>
              <a:t>(2) CPU</a:t>
            </a:r>
            <a:r>
              <a:rPr lang="zh-CN" altLang="en-US" dirty="0"/>
              <a:t>的利用率</a:t>
            </a:r>
            <a:r>
              <a:rPr lang="en-US" altLang="zh-CN" dirty="0"/>
              <a:t>(3) I/O</a:t>
            </a:r>
            <a:r>
              <a:rPr lang="zh-CN" altLang="en-US" dirty="0"/>
              <a:t>设备利用率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-354902" y="1593655"/>
            <a:ext cx="2812747" cy="210174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883394" y="3133367"/>
            <a:ext cx="5669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处理机调度基本概念</a:t>
            </a:r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384747" y="2655849"/>
            <a:ext cx="2069408" cy="1546303"/>
          </a:xfrm>
          <a:prstGeom prst="triangl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等腰三角形 6"/>
          <p:cNvSpPr/>
          <p:nvPr/>
        </p:nvSpPr>
        <p:spPr>
          <a:xfrm rot="5400000">
            <a:off x="-436508" y="2327919"/>
            <a:ext cx="3458403" cy="2584187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47928" y="2883669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 bldLvl="0" animBg="1"/>
      <p:bldP spid="7" grpId="0" bldLvl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/>
          <p:nvPr/>
        </p:nvSpPr>
        <p:spPr>
          <a:xfrm>
            <a:off x="2351088" y="4540250"/>
            <a:ext cx="7704137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charset="0"/>
              </a:rPr>
              <a:t>Job1</a:t>
            </a:r>
            <a:r>
              <a:rPr lang="zh-CN" altLang="en-US" sz="2400" dirty="0">
                <a:latin typeface="Times New Roman" panose="02020603050405020304" charset="0"/>
              </a:rPr>
              <a:t>的周转时间</a:t>
            </a:r>
            <a:r>
              <a:rPr lang="en-US" altLang="zh-CN" sz="2400" dirty="0">
                <a:latin typeface="Times New Roman" panose="02020603050405020304" charset="0"/>
              </a:rPr>
              <a:t>80ms</a:t>
            </a:r>
            <a:r>
              <a:rPr lang="zh-CN" altLang="en-US" sz="2400" dirty="0">
                <a:latin typeface="Times New Roman" panose="02020603050405020304" charset="0"/>
              </a:rPr>
              <a:t>，</a:t>
            </a:r>
            <a:r>
              <a:rPr lang="en-US" altLang="zh-CN" sz="2400" dirty="0">
                <a:latin typeface="Times New Roman" panose="02020603050405020304" charset="0"/>
              </a:rPr>
              <a:t>Job2 </a:t>
            </a:r>
            <a:r>
              <a:rPr lang="zh-CN" altLang="en-US" sz="2400" dirty="0">
                <a:latin typeface="Times New Roman" panose="02020603050405020304" charset="0"/>
              </a:rPr>
              <a:t>和</a:t>
            </a:r>
            <a:r>
              <a:rPr lang="en-US" altLang="zh-CN" sz="2400" dirty="0">
                <a:latin typeface="Times New Roman" panose="02020603050405020304" charset="0"/>
              </a:rPr>
              <a:t>Job3</a:t>
            </a:r>
            <a:r>
              <a:rPr lang="zh-CN" altLang="en-US" sz="2400" dirty="0">
                <a:latin typeface="Times New Roman" panose="02020603050405020304" charset="0"/>
              </a:rPr>
              <a:t>周转时间各为</a:t>
            </a:r>
            <a:r>
              <a:rPr lang="en-US" altLang="zh-CN" sz="2400" dirty="0">
                <a:latin typeface="Times New Roman" panose="02020603050405020304" charset="0"/>
              </a:rPr>
              <a:t>90ms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charset="0"/>
              </a:rPr>
              <a:t>CPU</a:t>
            </a:r>
            <a:r>
              <a:rPr lang="zh-CN" altLang="en-US" sz="2400" dirty="0">
                <a:latin typeface="Times New Roman" panose="02020603050405020304" charset="0"/>
              </a:rPr>
              <a:t>利用率＝ </a:t>
            </a:r>
            <a:r>
              <a:rPr lang="en-US" altLang="zh-CN" sz="2400" dirty="0">
                <a:latin typeface="Times New Roman" panose="02020603050405020304" charset="0"/>
              </a:rPr>
              <a:t>70ms/90ms =  77.78%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charset="0"/>
              </a:rPr>
              <a:t>I1 </a:t>
            </a:r>
            <a:r>
              <a:rPr lang="zh-CN" altLang="en-US" sz="2400" dirty="0">
                <a:latin typeface="Times New Roman" panose="02020603050405020304" charset="0"/>
              </a:rPr>
              <a:t>利用率＝ </a:t>
            </a:r>
            <a:r>
              <a:rPr lang="en-US" altLang="zh-CN" sz="2400" dirty="0">
                <a:latin typeface="Times New Roman" panose="02020603050405020304" charset="0"/>
              </a:rPr>
              <a:t>I2</a:t>
            </a:r>
            <a:r>
              <a:rPr lang="zh-CN" altLang="en-US" sz="2400" dirty="0">
                <a:latin typeface="Times New Roman" panose="02020603050405020304" charset="0"/>
              </a:rPr>
              <a:t>利用率 </a:t>
            </a:r>
            <a:r>
              <a:rPr lang="en-US" altLang="zh-CN" sz="2400" dirty="0">
                <a:latin typeface="Times New Roman" panose="02020603050405020304" charset="0"/>
              </a:rPr>
              <a:t>= 70ms /90ms </a:t>
            </a:r>
            <a:r>
              <a:rPr lang="zh-CN" altLang="en-US" sz="2400" dirty="0">
                <a:latin typeface="Times New Roman" panose="02020603050405020304" charset="0"/>
              </a:rPr>
              <a:t>＝ </a:t>
            </a:r>
            <a:r>
              <a:rPr lang="en-US" altLang="zh-CN" sz="2400" dirty="0">
                <a:latin typeface="Times New Roman" panose="02020603050405020304" charset="0"/>
              </a:rPr>
              <a:t>77.78%</a:t>
            </a:r>
          </a:p>
        </p:txBody>
      </p:sp>
      <p:grpSp>
        <p:nvGrpSpPr>
          <p:cNvPr id="38915" name="Group 3"/>
          <p:cNvGrpSpPr/>
          <p:nvPr/>
        </p:nvGrpSpPr>
        <p:grpSpPr>
          <a:xfrm>
            <a:off x="4738255" y="908050"/>
            <a:ext cx="7213600" cy="3243263"/>
            <a:chOff x="431" y="572"/>
            <a:chExt cx="4718" cy="2043"/>
          </a:xfrm>
        </p:grpSpPr>
        <p:sp>
          <p:nvSpPr>
            <p:cNvPr id="38916" name="Line 4"/>
            <p:cNvSpPr/>
            <p:nvPr/>
          </p:nvSpPr>
          <p:spPr>
            <a:xfrm>
              <a:off x="975" y="894"/>
              <a:ext cx="39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17" name="Line 5"/>
            <p:cNvSpPr/>
            <p:nvPr/>
          </p:nvSpPr>
          <p:spPr>
            <a:xfrm>
              <a:off x="975" y="758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18" name="Line 6"/>
            <p:cNvSpPr/>
            <p:nvPr/>
          </p:nvSpPr>
          <p:spPr>
            <a:xfrm>
              <a:off x="1384" y="758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19" name="Line 7"/>
            <p:cNvSpPr/>
            <p:nvPr/>
          </p:nvSpPr>
          <p:spPr>
            <a:xfrm>
              <a:off x="1792" y="758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0" name="Line 8"/>
            <p:cNvSpPr/>
            <p:nvPr/>
          </p:nvSpPr>
          <p:spPr>
            <a:xfrm>
              <a:off x="2200" y="758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1" name="Line 9"/>
            <p:cNvSpPr/>
            <p:nvPr/>
          </p:nvSpPr>
          <p:spPr>
            <a:xfrm>
              <a:off x="2654" y="758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2" name="Line 10"/>
            <p:cNvSpPr/>
            <p:nvPr/>
          </p:nvSpPr>
          <p:spPr>
            <a:xfrm>
              <a:off x="3062" y="758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3" name="Line 11"/>
            <p:cNvSpPr/>
            <p:nvPr/>
          </p:nvSpPr>
          <p:spPr>
            <a:xfrm>
              <a:off x="3516" y="758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4" name="Line 12"/>
            <p:cNvSpPr/>
            <p:nvPr/>
          </p:nvSpPr>
          <p:spPr>
            <a:xfrm>
              <a:off x="3969" y="758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5" name="Line 13"/>
            <p:cNvSpPr/>
            <p:nvPr/>
          </p:nvSpPr>
          <p:spPr>
            <a:xfrm>
              <a:off x="4468" y="758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6" name="Line 14"/>
            <p:cNvSpPr/>
            <p:nvPr/>
          </p:nvSpPr>
          <p:spPr>
            <a:xfrm>
              <a:off x="4967" y="758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7" name="Text Box 15"/>
            <p:cNvSpPr txBox="1"/>
            <p:nvPr/>
          </p:nvSpPr>
          <p:spPr>
            <a:xfrm>
              <a:off x="794" y="576"/>
              <a:ext cx="49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 dirty="0">
                  <a:latin typeface="Times New Roman" panose="02020603050405020304" charset="0"/>
                </a:rPr>
                <a:t>0ms</a:t>
              </a:r>
            </a:p>
          </p:txBody>
        </p:sp>
        <p:sp>
          <p:nvSpPr>
            <p:cNvPr id="38928" name="Text Box 16"/>
            <p:cNvSpPr txBox="1"/>
            <p:nvPr/>
          </p:nvSpPr>
          <p:spPr>
            <a:xfrm>
              <a:off x="1202" y="572"/>
              <a:ext cx="3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10</a:t>
              </a:r>
            </a:p>
          </p:txBody>
        </p:sp>
        <p:sp>
          <p:nvSpPr>
            <p:cNvPr id="38929" name="Text Box 17"/>
            <p:cNvSpPr txBox="1"/>
            <p:nvPr/>
          </p:nvSpPr>
          <p:spPr>
            <a:xfrm>
              <a:off x="1610" y="576"/>
              <a:ext cx="3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20</a:t>
              </a:r>
            </a:p>
          </p:txBody>
        </p:sp>
        <p:sp>
          <p:nvSpPr>
            <p:cNvPr id="38930" name="Text Box 18"/>
            <p:cNvSpPr txBox="1"/>
            <p:nvPr/>
          </p:nvSpPr>
          <p:spPr>
            <a:xfrm>
              <a:off x="2019" y="576"/>
              <a:ext cx="3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30</a:t>
              </a:r>
            </a:p>
          </p:txBody>
        </p:sp>
        <p:sp>
          <p:nvSpPr>
            <p:cNvPr id="38931" name="Text Box 19"/>
            <p:cNvSpPr txBox="1"/>
            <p:nvPr/>
          </p:nvSpPr>
          <p:spPr>
            <a:xfrm>
              <a:off x="2472" y="576"/>
              <a:ext cx="3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40</a:t>
              </a:r>
            </a:p>
          </p:txBody>
        </p:sp>
        <p:sp>
          <p:nvSpPr>
            <p:cNvPr id="38932" name="Text Box 20"/>
            <p:cNvSpPr txBox="1"/>
            <p:nvPr/>
          </p:nvSpPr>
          <p:spPr>
            <a:xfrm>
              <a:off x="2880" y="572"/>
              <a:ext cx="3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50</a:t>
              </a:r>
            </a:p>
          </p:txBody>
        </p:sp>
        <p:sp>
          <p:nvSpPr>
            <p:cNvPr id="38933" name="Text Box 21"/>
            <p:cNvSpPr txBox="1"/>
            <p:nvPr/>
          </p:nvSpPr>
          <p:spPr>
            <a:xfrm>
              <a:off x="3334" y="572"/>
              <a:ext cx="3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60</a:t>
              </a:r>
            </a:p>
          </p:txBody>
        </p:sp>
        <p:sp>
          <p:nvSpPr>
            <p:cNvPr id="38934" name="Text Box 22"/>
            <p:cNvSpPr txBox="1"/>
            <p:nvPr/>
          </p:nvSpPr>
          <p:spPr>
            <a:xfrm>
              <a:off x="3833" y="572"/>
              <a:ext cx="3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70</a:t>
              </a:r>
            </a:p>
          </p:txBody>
        </p:sp>
        <p:sp>
          <p:nvSpPr>
            <p:cNvPr id="38935" name="Text Box 23"/>
            <p:cNvSpPr txBox="1"/>
            <p:nvPr/>
          </p:nvSpPr>
          <p:spPr>
            <a:xfrm>
              <a:off x="4287" y="572"/>
              <a:ext cx="3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80</a:t>
              </a:r>
            </a:p>
          </p:txBody>
        </p:sp>
        <p:sp>
          <p:nvSpPr>
            <p:cNvPr id="38936" name="Text Box 24"/>
            <p:cNvSpPr txBox="1"/>
            <p:nvPr/>
          </p:nvSpPr>
          <p:spPr>
            <a:xfrm>
              <a:off x="4786" y="572"/>
              <a:ext cx="3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90</a:t>
              </a:r>
            </a:p>
          </p:txBody>
        </p:sp>
        <p:sp>
          <p:nvSpPr>
            <p:cNvPr id="38937" name="Text Box 25"/>
            <p:cNvSpPr txBox="1"/>
            <p:nvPr/>
          </p:nvSpPr>
          <p:spPr>
            <a:xfrm>
              <a:off x="431" y="708"/>
              <a:ext cx="49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charset="0"/>
                </a:rPr>
                <a:t>时间</a:t>
              </a:r>
            </a:p>
          </p:txBody>
        </p:sp>
        <p:sp>
          <p:nvSpPr>
            <p:cNvPr id="38938" name="Line 26"/>
            <p:cNvSpPr/>
            <p:nvPr/>
          </p:nvSpPr>
          <p:spPr>
            <a:xfrm>
              <a:off x="3061" y="1344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9" name="Text Box 27"/>
            <p:cNvSpPr txBox="1"/>
            <p:nvPr/>
          </p:nvSpPr>
          <p:spPr>
            <a:xfrm>
              <a:off x="431" y="1344"/>
              <a:ext cx="49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CPU</a:t>
              </a:r>
            </a:p>
          </p:txBody>
        </p:sp>
        <p:sp>
          <p:nvSpPr>
            <p:cNvPr id="38940" name="Line 28"/>
            <p:cNvSpPr/>
            <p:nvPr/>
          </p:nvSpPr>
          <p:spPr>
            <a:xfrm>
              <a:off x="975" y="1480"/>
              <a:ext cx="249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1" name="Line 29"/>
            <p:cNvSpPr/>
            <p:nvPr/>
          </p:nvSpPr>
          <p:spPr>
            <a:xfrm flipV="1">
              <a:off x="3515" y="935"/>
              <a:ext cx="0" cy="5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42" name="Line 30"/>
            <p:cNvSpPr/>
            <p:nvPr/>
          </p:nvSpPr>
          <p:spPr>
            <a:xfrm>
              <a:off x="975" y="1344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3" name="Line 31"/>
            <p:cNvSpPr/>
            <p:nvPr/>
          </p:nvSpPr>
          <p:spPr>
            <a:xfrm flipV="1">
              <a:off x="975" y="890"/>
              <a:ext cx="0" cy="16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44" name="Line 32"/>
            <p:cNvSpPr/>
            <p:nvPr/>
          </p:nvSpPr>
          <p:spPr>
            <a:xfrm>
              <a:off x="1791" y="1344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5" name="Line 33"/>
            <p:cNvSpPr/>
            <p:nvPr/>
          </p:nvSpPr>
          <p:spPr>
            <a:xfrm>
              <a:off x="975" y="1888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6" name="Line 34"/>
            <p:cNvSpPr/>
            <p:nvPr/>
          </p:nvSpPr>
          <p:spPr>
            <a:xfrm>
              <a:off x="2653" y="1888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7" name="Line 35"/>
            <p:cNvSpPr/>
            <p:nvPr/>
          </p:nvSpPr>
          <p:spPr>
            <a:xfrm>
              <a:off x="4468" y="1344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8" name="Line 36"/>
            <p:cNvSpPr/>
            <p:nvPr/>
          </p:nvSpPr>
          <p:spPr>
            <a:xfrm>
              <a:off x="3969" y="1344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9" name="Line 37"/>
            <p:cNvSpPr/>
            <p:nvPr/>
          </p:nvSpPr>
          <p:spPr>
            <a:xfrm>
              <a:off x="2200" y="1344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0" name="Line 38"/>
            <p:cNvSpPr/>
            <p:nvPr/>
          </p:nvSpPr>
          <p:spPr>
            <a:xfrm>
              <a:off x="2653" y="1344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1" name="Line 39"/>
            <p:cNvSpPr/>
            <p:nvPr/>
          </p:nvSpPr>
          <p:spPr>
            <a:xfrm flipV="1">
              <a:off x="1791" y="890"/>
              <a:ext cx="0" cy="10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52" name="Text Box 40"/>
            <p:cNvSpPr txBox="1"/>
            <p:nvPr/>
          </p:nvSpPr>
          <p:spPr>
            <a:xfrm>
              <a:off x="1111" y="1249"/>
              <a:ext cx="49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Job3</a:t>
              </a:r>
            </a:p>
          </p:txBody>
        </p:sp>
        <p:sp>
          <p:nvSpPr>
            <p:cNvPr id="38953" name="Line 41"/>
            <p:cNvSpPr/>
            <p:nvPr/>
          </p:nvSpPr>
          <p:spPr>
            <a:xfrm flipV="1">
              <a:off x="2200" y="890"/>
              <a:ext cx="0" cy="16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54" name="Text Box 42"/>
            <p:cNvSpPr txBox="1"/>
            <p:nvPr/>
          </p:nvSpPr>
          <p:spPr>
            <a:xfrm>
              <a:off x="1746" y="1253"/>
              <a:ext cx="49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Job2</a:t>
              </a:r>
            </a:p>
          </p:txBody>
        </p:sp>
        <p:sp>
          <p:nvSpPr>
            <p:cNvPr id="38955" name="Line 43"/>
            <p:cNvSpPr/>
            <p:nvPr/>
          </p:nvSpPr>
          <p:spPr>
            <a:xfrm flipV="1">
              <a:off x="2653" y="890"/>
              <a:ext cx="0" cy="10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56" name="Text Box 44"/>
            <p:cNvSpPr txBox="1"/>
            <p:nvPr/>
          </p:nvSpPr>
          <p:spPr>
            <a:xfrm>
              <a:off x="2200" y="1249"/>
              <a:ext cx="49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Job1</a:t>
              </a:r>
            </a:p>
          </p:txBody>
        </p:sp>
        <p:sp>
          <p:nvSpPr>
            <p:cNvPr id="38957" name="Text Box 45"/>
            <p:cNvSpPr txBox="1"/>
            <p:nvPr/>
          </p:nvSpPr>
          <p:spPr>
            <a:xfrm>
              <a:off x="2608" y="1249"/>
              <a:ext cx="49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Job2</a:t>
              </a:r>
            </a:p>
          </p:txBody>
        </p:sp>
        <p:sp>
          <p:nvSpPr>
            <p:cNvPr id="38958" name="Line 46"/>
            <p:cNvSpPr/>
            <p:nvPr/>
          </p:nvSpPr>
          <p:spPr>
            <a:xfrm flipV="1">
              <a:off x="3061" y="935"/>
              <a:ext cx="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59" name="Text Box 47"/>
            <p:cNvSpPr txBox="1"/>
            <p:nvPr/>
          </p:nvSpPr>
          <p:spPr>
            <a:xfrm>
              <a:off x="3016" y="1253"/>
              <a:ext cx="49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Job3</a:t>
              </a:r>
            </a:p>
          </p:txBody>
        </p:sp>
        <p:sp>
          <p:nvSpPr>
            <p:cNvPr id="38960" name="Line 48"/>
            <p:cNvSpPr/>
            <p:nvPr/>
          </p:nvSpPr>
          <p:spPr>
            <a:xfrm flipV="1">
              <a:off x="3969" y="935"/>
              <a:ext cx="0" cy="10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61" name="Line 49"/>
            <p:cNvSpPr/>
            <p:nvPr/>
          </p:nvSpPr>
          <p:spPr>
            <a:xfrm flipV="1">
              <a:off x="4468" y="935"/>
              <a:ext cx="0" cy="5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62" name="Line 50"/>
            <p:cNvSpPr/>
            <p:nvPr/>
          </p:nvSpPr>
          <p:spPr>
            <a:xfrm>
              <a:off x="3969" y="1480"/>
              <a:ext cx="49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3" name="Text Box 51"/>
            <p:cNvSpPr txBox="1"/>
            <p:nvPr/>
          </p:nvSpPr>
          <p:spPr>
            <a:xfrm>
              <a:off x="3969" y="1249"/>
              <a:ext cx="49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Job1</a:t>
              </a:r>
            </a:p>
          </p:txBody>
        </p:sp>
        <p:sp>
          <p:nvSpPr>
            <p:cNvPr id="38964" name="Text Box 52"/>
            <p:cNvSpPr txBox="1"/>
            <p:nvPr/>
          </p:nvSpPr>
          <p:spPr>
            <a:xfrm>
              <a:off x="431" y="1884"/>
              <a:ext cx="49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I1</a:t>
              </a:r>
            </a:p>
          </p:txBody>
        </p:sp>
        <p:sp>
          <p:nvSpPr>
            <p:cNvPr id="38965" name="Line 53"/>
            <p:cNvSpPr/>
            <p:nvPr/>
          </p:nvSpPr>
          <p:spPr>
            <a:xfrm>
              <a:off x="975" y="2024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6" name="Line 54"/>
            <p:cNvSpPr/>
            <p:nvPr/>
          </p:nvSpPr>
          <p:spPr>
            <a:xfrm>
              <a:off x="3969" y="1866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7" name="Line 55"/>
            <p:cNvSpPr/>
            <p:nvPr/>
          </p:nvSpPr>
          <p:spPr>
            <a:xfrm>
              <a:off x="4967" y="1843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8" name="Line 56"/>
            <p:cNvSpPr/>
            <p:nvPr/>
          </p:nvSpPr>
          <p:spPr>
            <a:xfrm>
              <a:off x="975" y="2387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9" name="Line 57"/>
            <p:cNvSpPr/>
            <p:nvPr/>
          </p:nvSpPr>
          <p:spPr>
            <a:xfrm>
              <a:off x="2200" y="2387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0" name="Line 58"/>
            <p:cNvSpPr/>
            <p:nvPr/>
          </p:nvSpPr>
          <p:spPr>
            <a:xfrm>
              <a:off x="3061" y="2387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1" name="Line 59"/>
            <p:cNvSpPr/>
            <p:nvPr/>
          </p:nvSpPr>
          <p:spPr>
            <a:xfrm>
              <a:off x="1791" y="1888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2" name="Text Box 60"/>
            <p:cNvSpPr txBox="1"/>
            <p:nvPr/>
          </p:nvSpPr>
          <p:spPr>
            <a:xfrm>
              <a:off x="1066" y="1793"/>
              <a:ext cx="49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Job2</a:t>
              </a:r>
            </a:p>
          </p:txBody>
        </p:sp>
        <p:sp>
          <p:nvSpPr>
            <p:cNvPr id="38973" name="Line 61"/>
            <p:cNvSpPr/>
            <p:nvPr/>
          </p:nvSpPr>
          <p:spPr>
            <a:xfrm flipV="1">
              <a:off x="4967" y="935"/>
              <a:ext cx="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74" name="Line 62"/>
            <p:cNvSpPr/>
            <p:nvPr/>
          </p:nvSpPr>
          <p:spPr>
            <a:xfrm>
              <a:off x="2653" y="2024"/>
              <a:ext cx="231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5" name="Text Box 63"/>
            <p:cNvSpPr txBox="1"/>
            <p:nvPr/>
          </p:nvSpPr>
          <p:spPr>
            <a:xfrm>
              <a:off x="3061" y="1793"/>
              <a:ext cx="49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Job1</a:t>
              </a:r>
            </a:p>
          </p:txBody>
        </p:sp>
        <p:sp>
          <p:nvSpPr>
            <p:cNvPr id="38976" name="Text Box 64"/>
            <p:cNvSpPr txBox="1"/>
            <p:nvPr/>
          </p:nvSpPr>
          <p:spPr>
            <a:xfrm>
              <a:off x="4150" y="1793"/>
              <a:ext cx="49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Job3</a:t>
              </a:r>
            </a:p>
          </p:txBody>
        </p:sp>
        <p:sp>
          <p:nvSpPr>
            <p:cNvPr id="38977" name="Text Box 65"/>
            <p:cNvSpPr txBox="1"/>
            <p:nvPr/>
          </p:nvSpPr>
          <p:spPr>
            <a:xfrm>
              <a:off x="431" y="2383"/>
              <a:ext cx="49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I2</a:t>
              </a:r>
            </a:p>
          </p:txBody>
        </p:sp>
        <p:sp>
          <p:nvSpPr>
            <p:cNvPr id="38978" name="Line 66"/>
            <p:cNvSpPr/>
            <p:nvPr/>
          </p:nvSpPr>
          <p:spPr>
            <a:xfrm>
              <a:off x="975" y="2523"/>
              <a:ext cx="122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9" name="Line 67"/>
            <p:cNvSpPr/>
            <p:nvPr/>
          </p:nvSpPr>
          <p:spPr>
            <a:xfrm>
              <a:off x="975" y="1344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0" name="Line 68"/>
            <p:cNvSpPr/>
            <p:nvPr/>
          </p:nvSpPr>
          <p:spPr>
            <a:xfrm>
              <a:off x="4967" y="2342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1" name="Text Box 69"/>
            <p:cNvSpPr txBox="1"/>
            <p:nvPr/>
          </p:nvSpPr>
          <p:spPr>
            <a:xfrm>
              <a:off x="1247" y="2292"/>
              <a:ext cx="49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Job1</a:t>
              </a:r>
            </a:p>
          </p:txBody>
        </p:sp>
        <p:sp>
          <p:nvSpPr>
            <p:cNvPr id="38982" name="Line 70"/>
            <p:cNvSpPr/>
            <p:nvPr/>
          </p:nvSpPr>
          <p:spPr>
            <a:xfrm>
              <a:off x="3061" y="2523"/>
              <a:ext cx="190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3" name="Text Box 71"/>
            <p:cNvSpPr txBox="1"/>
            <p:nvPr/>
          </p:nvSpPr>
          <p:spPr>
            <a:xfrm>
              <a:off x="3560" y="2292"/>
              <a:ext cx="49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charset="0"/>
                </a:rPr>
                <a:t>Job2</a:t>
              </a:r>
            </a:p>
          </p:txBody>
        </p:sp>
        <p:sp>
          <p:nvSpPr>
            <p:cNvPr id="38984" name="Line 72"/>
            <p:cNvSpPr/>
            <p:nvPr/>
          </p:nvSpPr>
          <p:spPr>
            <a:xfrm>
              <a:off x="1791" y="1344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5" name="Line 73"/>
            <p:cNvSpPr/>
            <p:nvPr/>
          </p:nvSpPr>
          <p:spPr>
            <a:xfrm>
              <a:off x="3969" y="1888"/>
              <a:ext cx="0" cy="1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6" name="Line 74"/>
            <p:cNvSpPr/>
            <p:nvPr/>
          </p:nvSpPr>
          <p:spPr>
            <a:xfrm>
              <a:off x="3515" y="1344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7" name="Line 75"/>
            <p:cNvSpPr/>
            <p:nvPr/>
          </p:nvSpPr>
          <p:spPr>
            <a:xfrm>
              <a:off x="3061" y="1344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8" name="Line 76"/>
            <p:cNvSpPr/>
            <p:nvPr/>
          </p:nvSpPr>
          <p:spPr>
            <a:xfrm>
              <a:off x="2653" y="1344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9" name="Line 77"/>
            <p:cNvSpPr/>
            <p:nvPr/>
          </p:nvSpPr>
          <p:spPr>
            <a:xfrm>
              <a:off x="2200" y="1344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0" name="Line 78"/>
            <p:cNvSpPr/>
            <p:nvPr/>
          </p:nvSpPr>
          <p:spPr>
            <a:xfrm>
              <a:off x="1791" y="1888"/>
              <a:ext cx="0" cy="1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1" name="Line 79"/>
            <p:cNvSpPr/>
            <p:nvPr/>
          </p:nvSpPr>
          <p:spPr>
            <a:xfrm>
              <a:off x="2653" y="1888"/>
              <a:ext cx="0" cy="1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2" name="Line 80"/>
            <p:cNvSpPr/>
            <p:nvPr/>
          </p:nvSpPr>
          <p:spPr>
            <a:xfrm>
              <a:off x="3969" y="1344"/>
              <a:ext cx="0" cy="1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3" name="Line 81"/>
            <p:cNvSpPr/>
            <p:nvPr/>
          </p:nvSpPr>
          <p:spPr>
            <a:xfrm>
              <a:off x="4468" y="1344"/>
              <a:ext cx="0" cy="1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4" name="Line 82"/>
            <p:cNvSpPr/>
            <p:nvPr/>
          </p:nvSpPr>
          <p:spPr>
            <a:xfrm>
              <a:off x="3061" y="2387"/>
              <a:ext cx="0" cy="1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5" name="Line 83"/>
            <p:cNvSpPr/>
            <p:nvPr/>
          </p:nvSpPr>
          <p:spPr>
            <a:xfrm>
              <a:off x="4967" y="2387"/>
              <a:ext cx="0" cy="1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6" name="Line 84"/>
            <p:cNvSpPr/>
            <p:nvPr/>
          </p:nvSpPr>
          <p:spPr>
            <a:xfrm>
              <a:off x="2200" y="2387"/>
              <a:ext cx="0" cy="1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矩形 1"/>
          <p:cNvSpPr/>
          <p:nvPr/>
        </p:nvSpPr>
        <p:spPr>
          <a:xfrm>
            <a:off x="431482" y="1033534"/>
            <a:ext cx="46733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u"/>
            </a:pPr>
            <a:r>
              <a:rPr lang="en-US" altLang="zh-CN" sz="2800" b="1" dirty="0"/>
              <a:t>Job1: I2(30ms)  CPU(10ms)  I1 (30ms)  CPU (10ms)</a:t>
            </a:r>
          </a:p>
          <a:p>
            <a:pPr marL="914400" lvl="1" indent="-457200">
              <a:buFont typeface="Wingdings" panose="05000000000000000000" pitchFamily="2" charset="2"/>
              <a:buChar char="u"/>
            </a:pPr>
            <a:r>
              <a:rPr lang="en-US" altLang="zh-CN" sz="2800" b="1" dirty="0"/>
              <a:t>Job2: I1 (20ms)  CPU(20ms)  I2(40ms)</a:t>
            </a:r>
          </a:p>
          <a:p>
            <a:pPr marL="914400" lvl="1" indent="-457200">
              <a:buFont typeface="Wingdings" panose="05000000000000000000" pitchFamily="2" charset="2"/>
              <a:buChar char="u"/>
            </a:pPr>
            <a:r>
              <a:rPr lang="en-US" altLang="zh-CN" sz="2800" b="1" dirty="0"/>
              <a:t>Job3: CPU(30ms)  I1(20ms)</a:t>
            </a:r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3.2.2 </a:t>
            </a:r>
            <a:r>
              <a:rPr lang="zh-CN" altLang="en-US">
                <a:sym typeface="+mn-ea"/>
              </a:rPr>
              <a:t>优先权调度算法(</a:t>
            </a:r>
            <a:r>
              <a:rPr lang="en-US" altLang="zh-CN">
                <a:sym typeface="+mn-ea"/>
              </a:rPr>
              <a:t>Priority Scheduling) </a:t>
            </a:r>
            <a:r>
              <a:rPr lang="zh-CN" altLang="en-US">
                <a:sym typeface="+mn-ea"/>
              </a:rPr>
              <a:t> </a:t>
            </a:r>
            <a:endParaRPr lang="en-US" altLang="zh-CN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r>
              <a:rPr lang="zh-CN" altLang="en-US" dirty="0">
                <a:sym typeface="+mn-ea"/>
              </a:rPr>
              <a:t>优先权的类型</a:t>
            </a:r>
          </a:p>
          <a:p>
            <a:pPr lvl="1"/>
            <a:r>
              <a:rPr lang="zh-CN" altLang="en-US" dirty="0"/>
              <a:t>静态优先级</a:t>
            </a:r>
          </a:p>
          <a:p>
            <a:pPr lvl="2"/>
            <a:r>
              <a:rPr lang="zh-CN" altLang="en-US" dirty="0"/>
              <a:t>创建进程时就确定，直到进程终止前都不改变。通常是一个整数。</a:t>
            </a:r>
          </a:p>
          <a:p>
            <a:pPr lvl="2"/>
            <a:r>
              <a:rPr lang="zh-CN" altLang="en-US" dirty="0"/>
              <a:t>依据：</a:t>
            </a:r>
          </a:p>
          <a:p>
            <a:pPr lvl="3"/>
            <a:r>
              <a:rPr lang="zh-CN" altLang="en-US" dirty="0"/>
              <a:t>进程类型（系统进程优先级较高）</a:t>
            </a:r>
          </a:p>
          <a:p>
            <a:pPr lvl="3"/>
            <a:r>
              <a:rPr lang="zh-CN" altLang="en-US" dirty="0"/>
              <a:t>对资源的需求（对</a:t>
            </a:r>
            <a:r>
              <a:rPr lang="en-US" altLang="zh-CN" dirty="0"/>
              <a:t>CPU</a:t>
            </a:r>
            <a:r>
              <a:rPr lang="zh-CN" altLang="en-US" dirty="0"/>
              <a:t>和内存需求较少的进程，优先级较高）</a:t>
            </a:r>
          </a:p>
          <a:p>
            <a:pPr lvl="3"/>
            <a:r>
              <a:rPr lang="zh-CN" altLang="en-US" dirty="0"/>
              <a:t>用户要求（紧迫程度和付费多少） </a:t>
            </a:r>
          </a:p>
          <a:p>
            <a:pPr lvl="2"/>
            <a:r>
              <a:rPr lang="zh-CN" altLang="en-US" dirty="0"/>
              <a:t>特点：</a:t>
            </a:r>
          </a:p>
          <a:p>
            <a:pPr lvl="3"/>
            <a:r>
              <a:rPr lang="zh-CN" altLang="en-US" dirty="0"/>
              <a:t>简单，系统开销小</a:t>
            </a:r>
          </a:p>
          <a:p>
            <a:pPr lvl="3"/>
            <a:r>
              <a:rPr lang="zh-CN" altLang="en-US" dirty="0"/>
              <a:t>不精确，仅在要求不高的系统中使用</a:t>
            </a:r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3.2.2 </a:t>
            </a:r>
            <a:r>
              <a:rPr lang="zh-CN" altLang="en-US">
                <a:sym typeface="+mn-ea"/>
              </a:rPr>
              <a:t>优先权调度算法(</a:t>
            </a:r>
            <a:r>
              <a:rPr lang="en-US" altLang="zh-CN">
                <a:sym typeface="+mn-ea"/>
              </a:rPr>
              <a:t>Priority Scheduling) </a:t>
            </a:r>
            <a:r>
              <a:rPr lang="zh-CN" altLang="en-US">
                <a:sym typeface="+mn-ea"/>
              </a:rPr>
              <a:t> </a:t>
            </a:r>
            <a:endParaRPr lang="zh-CN" altLang="en-US"/>
          </a:p>
        </p:txBody>
      </p:sp>
      <p:sp>
        <p:nvSpPr>
          <p:cNvPr id="4096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动态优先级</a:t>
            </a:r>
          </a:p>
          <a:p>
            <a:pPr lvl="2"/>
            <a:r>
              <a:rPr lang="zh-CN" altLang="en-US"/>
              <a:t>在创建进程时赋予的优先级，在进程运行过程中可以自动改变，以便获得更好的调度性能。</a:t>
            </a:r>
          </a:p>
          <a:p>
            <a:pPr lvl="2"/>
            <a:r>
              <a:rPr lang="zh-CN" altLang="en-US"/>
              <a:t>如：</a:t>
            </a:r>
          </a:p>
          <a:p>
            <a:pPr lvl="3"/>
            <a:r>
              <a:rPr lang="zh-CN" altLang="en-US"/>
              <a:t>在就绪队列中，等待时间延长则优先级提高，从而使优先级较低的进程在等待足够的时间后，其优先级提高到可被调度执行；</a:t>
            </a:r>
          </a:p>
          <a:p>
            <a:pPr lvl="3"/>
            <a:r>
              <a:rPr lang="zh-CN" altLang="en-US"/>
              <a:t>进程每执行一个时间片，就降低其优先级，从而一个进程持续执行时，其优先级降低到出让</a:t>
            </a:r>
            <a:r>
              <a:rPr lang="en-US" altLang="zh-CN"/>
              <a:t>CPU。 </a:t>
            </a:r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r>
              <a:rPr lang="zh-CN" altLang="en-US" dirty="0">
                <a:sym typeface="+mn-ea"/>
              </a:rPr>
              <a:t>高响应比优先调度算法 (</a:t>
            </a:r>
            <a:r>
              <a:rPr lang="en-US" altLang="zh-CN" dirty="0">
                <a:sym typeface="+mn-ea"/>
              </a:rPr>
              <a:t>Highest Response Ratio </a:t>
            </a:r>
            <a:r>
              <a:rPr lang="en-US" altLang="zh-CN" dirty="0" err="1">
                <a:sym typeface="+mn-ea"/>
              </a:rPr>
              <a:t>Next，HRRN，HRN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lvl="1"/>
            <a:r>
              <a:rPr lang="zh-CN" altLang="en-US" dirty="0"/>
              <a:t>响应比</a:t>
            </a:r>
            <a:r>
              <a:rPr lang="en-US" altLang="zh-CN" dirty="0"/>
              <a:t>R </a:t>
            </a:r>
          </a:p>
          <a:p>
            <a:pPr lvl="2"/>
            <a:r>
              <a:rPr lang="en-US" altLang="zh-CN" b="1" dirty="0">
                <a:solidFill>
                  <a:srgbClr val="FF0000"/>
                </a:solidFill>
              </a:rPr>
              <a:t>= (</a:t>
            </a:r>
            <a:r>
              <a:rPr lang="zh-CN" altLang="en-US" b="1" dirty="0">
                <a:solidFill>
                  <a:srgbClr val="FF0000"/>
                </a:solidFill>
              </a:rPr>
              <a:t>等待时间 + 要求执行时间) / 要求执行时间</a:t>
            </a: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＝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＋等待时间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要求执行时间</a:t>
            </a:r>
          </a:p>
          <a:p>
            <a:pPr lvl="1"/>
            <a:r>
              <a:rPr lang="zh-CN" altLang="en-US" dirty="0"/>
              <a:t>是</a:t>
            </a:r>
            <a:r>
              <a:rPr lang="en-US" altLang="zh-CN" dirty="0"/>
              <a:t>FCFS</a:t>
            </a:r>
            <a:r>
              <a:rPr lang="zh-CN" altLang="en-US" dirty="0"/>
              <a:t>和</a:t>
            </a:r>
            <a:r>
              <a:rPr lang="en-US" altLang="zh-CN" dirty="0"/>
              <a:t>SJF</a:t>
            </a:r>
            <a:r>
              <a:rPr lang="zh-CN" altLang="en-US" dirty="0"/>
              <a:t>的折衷：</a:t>
            </a:r>
          </a:p>
          <a:p>
            <a:pPr lvl="2"/>
            <a:r>
              <a:rPr lang="zh-CN" altLang="en-US" dirty="0"/>
              <a:t>作业等待时间相同，服务时间越短，优先权越高--</a:t>
            </a:r>
            <a:r>
              <a:rPr lang="en-US" altLang="zh-CN" dirty="0"/>
              <a:t>SJF；</a:t>
            </a:r>
          </a:p>
          <a:p>
            <a:pPr lvl="2"/>
            <a:r>
              <a:rPr lang="zh-CN" altLang="en-US" dirty="0"/>
              <a:t>要求服务时间相同，等待时间越长，优先权越高--</a:t>
            </a:r>
            <a:r>
              <a:rPr lang="en-US" altLang="zh-CN" dirty="0"/>
              <a:t>FCFS；</a:t>
            </a:r>
            <a:r>
              <a:rPr lang="zh-CN" altLang="en-US" dirty="0"/>
              <a:t>长作业随着等待时间的增加，优先权增加。 </a:t>
            </a:r>
          </a:p>
          <a:p>
            <a:pPr lvl="1"/>
            <a:r>
              <a:rPr lang="zh-CN" altLang="en-US" dirty="0"/>
              <a:t>缺点：</a:t>
            </a:r>
          </a:p>
          <a:p>
            <a:pPr lvl="2"/>
            <a:r>
              <a:rPr lang="zh-CN" altLang="en-US" dirty="0"/>
              <a:t>响应比的计算增加系统开销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3.2.3 </a:t>
            </a:r>
            <a:r>
              <a:rPr lang="zh-CN" altLang="en-US" dirty="0">
                <a:sym typeface="+mn-ea"/>
              </a:rPr>
              <a:t>高响应比优先调度算法 </a:t>
            </a:r>
            <a:endParaRPr lang="en-US" altLang="zh-CN" dirty="0"/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/>
          </p:cNvSpPr>
          <p:nvPr>
            <p:ph type="body" sz="half" idx="1"/>
          </p:nvPr>
        </p:nvSpPr>
        <p:spPr>
          <a:xfrm>
            <a:off x="479425" y="457200"/>
            <a:ext cx="4968875" cy="5943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Tx/>
              <a:buFontTx/>
            </a:pPr>
            <a:r>
              <a:rPr lang="zh-CN" altLang="en-US" sz="2400" b="1" dirty="0"/>
              <a:t>例：如表所示四个作业进入系统，分别计算</a:t>
            </a:r>
            <a:r>
              <a:rPr lang="en-US" altLang="zh-CN" sz="2400" b="1" dirty="0"/>
              <a:t>HRRN</a:t>
            </a:r>
            <a:r>
              <a:rPr lang="zh-CN" altLang="en-US" sz="2400" b="1" dirty="0"/>
              <a:t>算法下的平均周转时间和带权周转时间。</a:t>
            </a:r>
          </a:p>
          <a:p>
            <a:pPr eaLnBrk="1" hangingPunct="1">
              <a:buClrTx/>
              <a:buSzTx/>
              <a:buFontTx/>
              <a:buNone/>
            </a:pPr>
            <a:endParaRPr lang="zh-CN" altLang="en-US" sz="2400" b="1" dirty="0"/>
          </a:p>
        </p:txBody>
      </p:sp>
      <p:graphicFrame>
        <p:nvGraphicFramePr>
          <p:cNvPr id="604202" name="Group 42"/>
          <p:cNvGraphicFramePr>
            <a:graphicFrameLocks noGrp="1"/>
          </p:cNvGraphicFramePr>
          <p:nvPr>
            <p:ph sz="quarter" idx="1"/>
          </p:nvPr>
        </p:nvGraphicFramePr>
        <p:xfrm>
          <a:off x="5538788" y="484188"/>
          <a:ext cx="4425950" cy="2108200"/>
        </p:xfrm>
        <a:graphic>
          <a:graphicData uri="http://schemas.openxmlformats.org/drawingml/2006/table">
            <a:tbl>
              <a:tblPr/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作业</a:t>
                      </a:r>
                    </a:p>
                  </a:txBody>
                  <a:tcPr marL="91407" marR="91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提交时间（时）</a:t>
                      </a:r>
                    </a:p>
                  </a:txBody>
                  <a:tcPr marL="91407" marR="9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运行时间（分）</a:t>
                      </a:r>
                    </a:p>
                  </a:txBody>
                  <a:tcPr marL="91407" marR="9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1407" marR="91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9:00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9:50</a:t>
                      </a:r>
                    </a:p>
                  </a:txBody>
                  <a:tcPr marL="91407" marR="9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91407" marR="91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208" name="Text Box 48"/>
          <p:cNvSpPr txBox="1"/>
          <p:nvPr/>
        </p:nvSpPr>
        <p:spPr>
          <a:xfrm>
            <a:off x="643890" y="2713990"/>
            <a:ext cx="4066222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charset="0"/>
              </a:rPr>
              <a:t>Job1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完成后的响应比：</a:t>
            </a:r>
          </a:p>
          <a:p>
            <a:r>
              <a:rPr lang="en-US" altLang="zh-CN" sz="2400" b="1" dirty="0">
                <a:latin typeface="Times New Roman" panose="02020603050405020304" charset="0"/>
              </a:rPr>
              <a:t>Job2: 70/50=1.4 </a:t>
            </a:r>
          </a:p>
          <a:p>
            <a:r>
              <a:rPr lang="en-US" altLang="zh-CN" sz="2400" b="1" dirty="0">
                <a:latin typeface="Times New Roman" panose="02020603050405020304" charset="0"/>
              </a:rPr>
              <a:t>Job3: 60/10=6</a:t>
            </a:r>
          </a:p>
          <a:p>
            <a:r>
              <a:rPr lang="en-US" altLang="zh-CN" sz="2400" b="1" dirty="0">
                <a:latin typeface="Times New Roman" panose="02020603050405020304" charset="0"/>
              </a:rPr>
              <a:t>Job4: 10/20=0.5</a:t>
            </a:r>
          </a:p>
          <a:p>
            <a:r>
              <a:rPr lang="zh-CN" altLang="en-US" sz="2400" b="1" dirty="0">
                <a:latin typeface="Times New Roman" panose="02020603050405020304" charset="0"/>
              </a:rPr>
              <a:t>所以调度</a:t>
            </a:r>
            <a:r>
              <a:rPr lang="en-US" altLang="zh-CN" sz="2400" b="1" dirty="0">
                <a:latin typeface="Times New Roman" panose="02020603050405020304" charset="0"/>
              </a:rPr>
              <a:t>Job3</a:t>
            </a:r>
            <a:r>
              <a:rPr lang="zh-CN" altLang="en-US" sz="2400" b="1" dirty="0">
                <a:latin typeface="Times New Roman" panose="02020603050405020304" charset="0"/>
              </a:rPr>
              <a:t>执行。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charset="0"/>
              </a:rPr>
              <a:t>Job3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完成后的响应比：</a:t>
            </a:r>
          </a:p>
          <a:p>
            <a:r>
              <a:rPr lang="en-US" altLang="zh-CN" sz="2400" b="1" dirty="0">
                <a:latin typeface="Times New Roman" panose="02020603050405020304" charset="0"/>
              </a:rPr>
              <a:t>Job2: 80/50=1.6</a:t>
            </a:r>
          </a:p>
          <a:p>
            <a:r>
              <a:rPr lang="en-US" altLang="zh-CN" sz="2400" b="1" dirty="0">
                <a:latin typeface="Times New Roman" panose="02020603050405020304" charset="0"/>
              </a:rPr>
              <a:t>Job4: 20/20=1</a:t>
            </a:r>
          </a:p>
          <a:p>
            <a:r>
              <a:rPr lang="zh-CN" altLang="en-US" sz="2400" b="1" dirty="0">
                <a:latin typeface="Times New Roman" panose="02020603050405020304" charset="0"/>
              </a:rPr>
              <a:t>所以调度</a:t>
            </a:r>
            <a:r>
              <a:rPr lang="en-US" altLang="zh-CN" sz="2400" b="1" dirty="0">
                <a:latin typeface="Times New Roman" panose="02020603050405020304" charset="0"/>
              </a:rPr>
              <a:t>Job2</a:t>
            </a:r>
            <a:r>
              <a:rPr lang="zh-CN" altLang="en-US" sz="2400" b="1" dirty="0">
                <a:latin typeface="Times New Roman" panose="02020603050405020304" charset="0"/>
              </a:rPr>
              <a:t>执行。</a:t>
            </a:r>
            <a:endParaRPr lang="en-US" altLang="zh-CN" sz="2400" b="1" dirty="0">
              <a:latin typeface="Times New Roman" panose="02020603050405020304" charset="0"/>
            </a:endParaRPr>
          </a:p>
        </p:txBody>
      </p:sp>
      <p:graphicFrame>
        <p:nvGraphicFramePr>
          <p:cNvPr id="604209" name="Group 49"/>
          <p:cNvGraphicFramePr>
            <a:graphicFrameLocks noGrp="1"/>
          </p:cNvGraphicFramePr>
          <p:nvPr/>
        </p:nvGraphicFramePr>
        <p:xfrm>
          <a:off x="5070475" y="2970213"/>
          <a:ext cx="5147945" cy="2016125"/>
        </p:xfrm>
        <a:graphic>
          <a:graphicData uri="http://schemas.openxmlformats.org/drawingml/2006/table">
            <a:tbl>
              <a:tblPr/>
              <a:tblGrid>
                <a:gridCol w="1217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开始时间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周转时间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8:00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10:10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10:00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10:00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11:00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10:10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11:20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227" name="Rectangle 67"/>
          <p:cNvSpPr/>
          <p:nvPr/>
        </p:nvSpPr>
        <p:spPr>
          <a:xfrm>
            <a:off x="4800600" y="5013325"/>
            <a:ext cx="5688013" cy="1568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</a:rPr>
              <a:t>平均周转时间＝</a:t>
            </a:r>
            <a:r>
              <a:rPr lang="en-US" altLang="zh-CN" sz="2400" b="1" dirty="0">
                <a:latin typeface="Arial" panose="020B0604020202020204" pitchFamily="34" charset="0"/>
              </a:rPr>
              <a:t>102.5</a:t>
            </a:r>
          </a:p>
          <a:p>
            <a:r>
              <a:rPr lang="zh-CN" altLang="en-US" sz="2400" b="1" dirty="0">
                <a:latin typeface="Arial" panose="020B0604020202020204" pitchFamily="34" charset="0"/>
              </a:rPr>
              <a:t>带权周转时间</a:t>
            </a:r>
            <a:r>
              <a:rPr lang="en-US" altLang="zh-CN" sz="2400" b="1" dirty="0">
                <a:latin typeface="Arial" panose="020B0604020202020204" pitchFamily="34" charset="0"/>
              </a:rPr>
              <a:t>W=</a:t>
            </a:r>
            <a:r>
              <a:rPr lang="zh-CN" altLang="en-US" sz="2400" b="1" dirty="0"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</a:rPr>
              <a:t>T(</a:t>
            </a:r>
            <a:r>
              <a:rPr lang="zh-CN" altLang="en-US" sz="2400" b="1" dirty="0">
                <a:latin typeface="Arial" panose="020B0604020202020204" pitchFamily="34" charset="0"/>
              </a:rPr>
              <a:t>周转)/ (</a:t>
            </a:r>
            <a:r>
              <a:rPr lang="en-US" altLang="zh-CN" sz="2400" b="1" dirty="0">
                <a:latin typeface="Arial" panose="020B0604020202020204" pitchFamily="34" charset="0"/>
              </a:rPr>
              <a:t>CPU</a:t>
            </a:r>
            <a:r>
              <a:rPr lang="zh-CN" altLang="en-US" sz="2400" b="1" dirty="0">
                <a:latin typeface="Arial" panose="020B0604020202020204" pitchFamily="34" charset="0"/>
              </a:rPr>
              <a:t>执行)</a:t>
            </a:r>
          </a:p>
          <a:p>
            <a:r>
              <a:rPr lang="zh-CN" altLang="en-US" sz="2400" b="1" dirty="0">
                <a:latin typeface="Arial" panose="020B0604020202020204" pitchFamily="34" charset="0"/>
              </a:rPr>
              <a:t>平均带权周转时间＝</a:t>
            </a:r>
            <a:r>
              <a:rPr lang="en-US" altLang="zh-CN" sz="2400" b="1" dirty="0">
                <a:latin typeface="Arial" panose="020B0604020202020204" pitchFamily="34" charset="0"/>
              </a:rPr>
              <a:t> (120/120 + 130/50 + 70/10 + 90/20)/4=3.775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8" grpId="0"/>
      <p:bldP spid="6042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例：满足短作业优先且不会发生饥饿现象的调度算法是：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FCFS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34718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高响应比优先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2438400" y="41576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时间片轮转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2438400" y="48434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非抢先式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9077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</a:p>
        </p:txBody>
      </p:sp>
      <p:sp>
        <p:nvSpPr>
          <p:cNvPr id="22" name="矩形 21" hidden="1"/>
          <p:cNvSpPr/>
          <p:nvPr>
            <p:custDataLst>
              <p:tags r:id="rId1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文本框 26" hidden="1"/>
          <p:cNvSpPr txBox="1"/>
          <p:nvPr>
            <p:custDataLst>
              <p:tags r:id="rId13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</a:p>
        </p:txBody>
      </p:sp>
      <p:grpSp>
        <p:nvGrpSpPr>
          <p:cNvPr id="26" name="组合 25" hidden="1"/>
          <p:cNvGrpSpPr/>
          <p:nvPr>
            <p:custDataLst>
              <p:tags r:id="rId14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23" name="RemarkBack" hidden="1"/>
            <p:cNvSpPr/>
            <p:nvPr>
              <p:custDataLst>
                <p:tags r:id="rId21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markBlock" hidden="1"/>
            <p:cNvSpPr/>
            <p:nvPr>
              <p:custDataLst>
                <p:tags r:id="rId22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TitleText" hidden="1"/>
            <p:cNvSpPr txBox="1"/>
            <p:nvPr>
              <p:custDataLst>
                <p:tags r:id="rId23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0" name="组合 19"/>
          <p:cNvGrpSpPr/>
          <p:nvPr>
            <p:custDataLst>
              <p:tags r:id="rId1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2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/>
          <p:cNvPicPr/>
          <p:nvPr>
            <p:custDataLst>
              <p:tags r:id="rId16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-354902" y="1593655"/>
            <a:ext cx="2812747" cy="210174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883394" y="3133367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作业调度算法</a:t>
            </a:r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384747" y="2655849"/>
            <a:ext cx="2069408" cy="1546303"/>
          </a:xfrm>
          <a:prstGeom prst="triangl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等腰三角形 6"/>
          <p:cNvSpPr/>
          <p:nvPr/>
        </p:nvSpPr>
        <p:spPr>
          <a:xfrm rot="5400000">
            <a:off x="-436508" y="2327919"/>
            <a:ext cx="3458403" cy="2584187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47928" y="2883669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328098"/>
      </p:ext>
    </p:extLst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 bldLvl="0" animBg="1"/>
      <p:bldP spid="7" grpId="0" bldLvl="0" animBg="1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 </a:t>
            </a:r>
            <a:r>
              <a:rPr lang="zh-CN" altLang="en-US" dirty="0"/>
              <a:t>基于时间片的轮转调度算法</a:t>
            </a:r>
            <a:endParaRPr lang="zh-CN" altLang="en-US" sz="2800" dirty="0"/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时间片轮转法（</a:t>
            </a:r>
            <a:r>
              <a:rPr lang="en-US" altLang="zh-CN"/>
              <a:t>Round Robin, RR)</a:t>
            </a:r>
            <a:endParaRPr lang="zh-CN" altLang="en-US"/>
          </a:p>
          <a:p>
            <a:pPr lvl="1"/>
            <a:r>
              <a:rPr lang="zh-CN" altLang="en-US"/>
              <a:t>本算法主要用于微观调度（进程调度）</a:t>
            </a:r>
          </a:p>
          <a:p>
            <a:pPr lvl="1"/>
            <a:r>
              <a:rPr lang="zh-CN" altLang="en-US"/>
              <a:t>设计目标是提高资源利用率</a:t>
            </a:r>
          </a:p>
          <a:p>
            <a:pPr lvl="1"/>
            <a:r>
              <a:rPr lang="zh-CN" altLang="en-US"/>
              <a:t>基本思路是通过时间片轮转，提高进程并发性和响应时间特性，从而提高资源利用率 </a:t>
            </a:r>
          </a:p>
        </p:txBody>
      </p:sp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3.3.1 </a:t>
            </a:r>
            <a:r>
              <a:rPr lang="zh-CN" altLang="en-US">
                <a:sym typeface="+mn-ea"/>
              </a:rPr>
              <a:t>基于时间片的轮转调度算法</a:t>
            </a:r>
            <a:endParaRPr lang="zh-CN" altLang="en-US" dirty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算法描述</a:t>
            </a:r>
          </a:p>
          <a:p>
            <a:pPr lvl="1"/>
            <a:r>
              <a:rPr lang="zh-CN" altLang="en-US"/>
              <a:t>将系统中所有的就绪进程按照</a:t>
            </a:r>
            <a:r>
              <a:rPr lang="en-US" altLang="zh-CN"/>
              <a:t>FCFS</a:t>
            </a:r>
            <a:r>
              <a:rPr lang="zh-CN" altLang="en-US"/>
              <a:t>原则，排成一个队列。</a:t>
            </a:r>
          </a:p>
          <a:p>
            <a:pPr lvl="1"/>
            <a:r>
              <a:rPr lang="zh-CN" altLang="en-US"/>
              <a:t>每次调度时将</a:t>
            </a:r>
            <a:r>
              <a:rPr lang="en-US" altLang="zh-CN"/>
              <a:t>CPU</a:t>
            </a:r>
            <a:r>
              <a:rPr lang="zh-CN" altLang="en-US"/>
              <a:t>分派给队首进程，让其执行一个时间片。在一个时间片结束时，发生时钟中断。调度程序据此暂停当前进程的执行，将其送到就绪队列的末尾，并通过上下文切换执行当前的队首进程。</a:t>
            </a:r>
          </a:p>
          <a:p>
            <a:pPr lvl="1"/>
            <a:r>
              <a:rPr lang="zh-CN" altLang="en-US"/>
              <a:t>时间片的长度从几个</a:t>
            </a:r>
            <a:r>
              <a:rPr lang="en-US" altLang="zh-CN"/>
              <a:t>ms</a:t>
            </a:r>
            <a:r>
              <a:rPr lang="zh-CN" altLang="en-US"/>
              <a:t>到几百</a:t>
            </a:r>
            <a:r>
              <a:rPr lang="en-US" altLang="zh-CN"/>
              <a:t>ms。</a:t>
            </a:r>
          </a:p>
          <a:p>
            <a:pPr lvl="1"/>
            <a:r>
              <a:rPr lang="zh-CN" altLang="en-US"/>
              <a:t>进程可以未使用完一个时间片，就出让</a:t>
            </a:r>
            <a:r>
              <a:rPr lang="en-US" altLang="zh-CN"/>
              <a:t>CPU（</a:t>
            </a:r>
            <a:r>
              <a:rPr lang="zh-CN" altLang="en-US"/>
              <a:t>如阻塞）。</a:t>
            </a:r>
          </a:p>
          <a:p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3.3.1 </a:t>
            </a:r>
            <a:r>
              <a:rPr lang="zh-CN" altLang="en-US">
                <a:sym typeface="+mn-ea"/>
              </a:rPr>
              <a:t>基于时间片的轮转调度算法</a:t>
            </a:r>
            <a:endParaRPr lang="zh-CN" altLang="en-US" dirty="0"/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16A2E323-F0B3-4D5F-9F82-6D840BC11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时间片长度的确定</a:t>
            </a:r>
          </a:p>
          <a:p>
            <a:pPr lvl="1"/>
            <a:r>
              <a:rPr lang="zh-CN" altLang="en-US"/>
              <a:t>时间片长度变化的影响</a:t>
            </a:r>
          </a:p>
          <a:p>
            <a:pPr lvl="2"/>
            <a:r>
              <a:rPr lang="zh-CN" altLang="en-US"/>
              <a:t>过长－&gt;退化为</a:t>
            </a:r>
            <a:r>
              <a:rPr lang="en-US" altLang="zh-CN"/>
              <a:t>FCFS</a:t>
            </a:r>
            <a:r>
              <a:rPr lang="zh-CN" altLang="en-US"/>
              <a:t>算法</a:t>
            </a:r>
          </a:p>
          <a:p>
            <a:pPr lvl="2"/>
            <a:r>
              <a:rPr lang="zh-CN" altLang="en-US"/>
              <a:t>过短－&gt;用户的一次请求需要多个时间片才能处理完，上下文切换次数增加，响应时间长。</a:t>
            </a:r>
          </a:p>
          <a:p>
            <a:pPr lvl="1"/>
            <a:r>
              <a:rPr lang="zh-CN" altLang="en-US"/>
              <a:t>就绪进程的数目：数目越多，时间片越小</a:t>
            </a:r>
          </a:p>
          <a:p>
            <a:pPr lvl="1"/>
            <a:r>
              <a:rPr lang="zh-CN" altLang="en-US"/>
              <a:t>系统的处理能力：应当使用户输入通常在一个时间片内能处理完，否则使响应时间，平均周转时间和平均带权周转时间延长。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84301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/>
              <a:t>处理机调度的层次</a:t>
            </a:r>
          </a:p>
          <a:p>
            <a:r>
              <a:rPr lang="en-US" altLang="zh-CN"/>
              <a:t>3.1.2 </a:t>
            </a:r>
            <a:r>
              <a:rPr lang="zh-CN" altLang="en-US"/>
              <a:t>调度队列模型 </a:t>
            </a:r>
          </a:p>
          <a:p>
            <a:r>
              <a:rPr lang="en-US" altLang="zh-CN"/>
              <a:t>3.1.3 </a:t>
            </a:r>
            <a:r>
              <a:rPr lang="zh-CN" altLang="en-US"/>
              <a:t>选择调度方式和算法的若干准则 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004C9BC-746F-4277-B9BD-C76BFB6496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降低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进程优先级的合理时机是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F66EFD-604D-4901-A06B-0C837D03C2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>
            <a:defPPr>
              <a:defRPr lang="zh-CN"/>
            </a:defPPr>
            <a:lvl1pPr>
              <a:defRPr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1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进程的时间片用完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312AD8-DD21-4D10-9849-46D52174FFC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进程刚完成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IO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，进入就绪队列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171F62-2AF7-45B2-BD12-48C892C9D98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进程长期处于就绪队列中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0879F7-27F0-4E24-87D9-0BAD284FDB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进程从就绪态转为运行态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B375034-B206-4E76-8404-24E99BC05DE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7925EE1-DDE3-4968-A626-E12E9465E12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E926A24-47C8-4F2F-A101-958EF63A706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0458920-4957-4AAA-AAC9-CB3D68D3230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268879E-38F9-47C7-BF0F-4A08A135A88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08BBC33-9D05-43B8-AB1D-B3AE26D4E0C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CAF5E271-AA63-4A37-9D5C-3CC4748C727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D7D0A483-D749-468C-8218-B24602CAAA6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537CA333-3FDE-4977-9E79-784419F88A8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F4638247-9410-4924-851B-FCF3B929299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0A4550A-F80F-4578-92C4-00D8B645EAD4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8801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/>
          </a:bodyPr>
          <a:lstStyle/>
          <a:p>
            <a:pPr eaLnBrk="1" hangingPunct="1"/>
            <a:r>
              <a:rPr lang="en-US" altLang="zh-CN" dirty="0">
                <a:sym typeface="+mn-ea"/>
              </a:rPr>
              <a:t>3.3.1 </a:t>
            </a:r>
            <a:r>
              <a:rPr lang="zh-CN" altLang="en-US" dirty="0">
                <a:sym typeface="+mn-ea"/>
              </a:rPr>
              <a:t>基于时间片的轮转调度算法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>
            <a:normAutofit fontScale="85000" lnSpcReduction="10000"/>
          </a:bodyPr>
          <a:lstStyle/>
          <a:p>
            <a:pPr defTabSz="914400" eaLnBrk="1" hangingPunct="1">
              <a:buNone/>
              <a:tabLst>
                <a:tab pos="2222500" algn="ctr"/>
                <a:tab pos="3997325" algn="ctr"/>
              </a:tabLst>
            </a:pPr>
            <a:r>
              <a:rPr lang="zh-CN" altLang="en-US" b="1" dirty="0">
                <a:ea typeface="宋体" panose="02010600030101010101" pitchFamily="2" charset="-122"/>
                <a:sym typeface="+mn-ea"/>
              </a:rPr>
              <a:t>轮转调度算法（时间片＝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20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b="1" dirty="0"/>
              <a:t>		        </a:t>
            </a:r>
          </a:p>
          <a:p>
            <a:pPr defTabSz="914400" eaLnBrk="1" hangingPunct="1">
              <a:buNone/>
              <a:tabLst>
                <a:tab pos="2222500" algn="ctr"/>
                <a:tab pos="3997325" algn="ctr"/>
              </a:tabLst>
            </a:pPr>
            <a:r>
              <a:rPr lang="zh-CN" altLang="en-US" b="1" dirty="0"/>
              <a:t> </a:t>
            </a:r>
            <a:r>
              <a:rPr lang="en-US" altLang="zh-CN" b="1" dirty="0"/>
              <a:t>                           </a:t>
            </a:r>
            <a:r>
              <a:rPr lang="zh-CN" altLang="en-US" sz="2400" b="1" u="sng" dirty="0"/>
              <a:t>进程 </a:t>
            </a:r>
            <a:r>
              <a:rPr lang="en-US" altLang="zh-CN" sz="2400" b="1" u="sng" dirty="0"/>
              <a:t>   </a:t>
            </a:r>
            <a:r>
              <a:rPr lang="zh-CN" altLang="en-US" sz="2400" b="1" u="sng" dirty="0"/>
              <a:t>   </a:t>
            </a:r>
            <a:r>
              <a:rPr lang="en-US" altLang="zh-CN" sz="2400" b="1" u="sng" dirty="0"/>
              <a:t>    </a:t>
            </a:r>
            <a:r>
              <a:rPr lang="zh-CN" altLang="en-US" sz="2400" b="1" u="sng" dirty="0"/>
              <a:t>  执行时间</a:t>
            </a:r>
          </a:p>
          <a:p>
            <a:pPr defTabSz="914400" eaLnBrk="1" hangingPunct="1">
              <a:buNone/>
              <a:tabLst>
                <a:tab pos="2222500" algn="ctr"/>
                <a:tab pos="3997325" algn="ctr"/>
              </a:tabLst>
            </a:pPr>
            <a:r>
              <a:rPr lang="en-US" altLang="zh-CN" sz="2400" b="1" i="1" dirty="0"/>
              <a:t>		        P</a:t>
            </a:r>
            <a:r>
              <a:rPr lang="en-US" altLang="zh-CN" sz="2400" b="1" i="1" baseline="-25000" dirty="0"/>
              <a:t>1	    </a:t>
            </a:r>
            <a:r>
              <a:rPr lang="en-US" altLang="zh-CN" sz="2400" b="1" dirty="0"/>
              <a:t>53</a:t>
            </a:r>
          </a:p>
          <a:p>
            <a:pPr defTabSz="914400" eaLnBrk="1" hangingPunct="1">
              <a:buNone/>
              <a:tabLst>
                <a:tab pos="2222500" algn="ctr"/>
                <a:tab pos="3997325" algn="ctr"/>
              </a:tabLst>
            </a:pPr>
            <a:r>
              <a:rPr lang="en-US" altLang="zh-CN" sz="2400" b="1" dirty="0"/>
              <a:t>		       </a:t>
            </a:r>
            <a:r>
              <a:rPr lang="en-US" altLang="zh-CN" sz="2400" b="1" i="1" dirty="0"/>
              <a:t>P</a:t>
            </a:r>
            <a:r>
              <a:rPr lang="en-US" altLang="zh-CN" sz="2400" b="1" i="1" baseline="-25000" dirty="0"/>
              <a:t>2	   </a:t>
            </a:r>
            <a:r>
              <a:rPr lang="en-US" altLang="zh-CN" sz="2400" b="1" dirty="0"/>
              <a:t>17</a:t>
            </a:r>
          </a:p>
          <a:p>
            <a:pPr defTabSz="914400" eaLnBrk="1" hangingPunct="1">
              <a:buNone/>
              <a:tabLst>
                <a:tab pos="2222500" algn="ctr"/>
                <a:tab pos="3997325" algn="ctr"/>
              </a:tabLst>
            </a:pPr>
            <a:r>
              <a:rPr lang="en-US" altLang="zh-CN" sz="2400" b="1" dirty="0"/>
              <a:t>		      </a:t>
            </a:r>
            <a:r>
              <a:rPr lang="en-US" altLang="zh-CN" sz="2400" b="1" i="1" dirty="0"/>
              <a:t>P</a:t>
            </a:r>
            <a:r>
              <a:rPr lang="en-US" altLang="zh-CN" sz="2400" b="1" i="1" baseline="-25000" dirty="0"/>
              <a:t>3	   </a:t>
            </a:r>
            <a:r>
              <a:rPr lang="en-US" altLang="zh-CN" sz="2400" b="1" dirty="0"/>
              <a:t>68</a:t>
            </a:r>
          </a:p>
          <a:p>
            <a:pPr defTabSz="914400" eaLnBrk="1" hangingPunct="1">
              <a:buNone/>
              <a:tabLst>
                <a:tab pos="2222500" algn="ctr"/>
                <a:tab pos="3997325" algn="ctr"/>
              </a:tabLst>
            </a:pPr>
            <a:r>
              <a:rPr lang="en-US" altLang="zh-CN" sz="2400" b="1" dirty="0"/>
              <a:t>		     </a:t>
            </a:r>
            <a:r>
              <a:rPr lang="en-US" altLang="zh-CN" sz="2400" b="1" i="1" dirty="0"/>
              <a:t>P</a:t>
            </a:r>
            <a:r>
              <a:rPr lang="en-US" altLang="zh-CN" sz="2400" b="1" i="1" baseline="-25000" dirty="0"/>
              <a:t>4	     </a:t>
            </a:r>
            <a:r>
              <a:rPr lang="en-US" altLang="zh-CN" sz="2400" b="1" dirty="0"/>
              <a:t>24</a:t>
            </a:r>
          </a:p>
          <a:p>
            <a:pPr defTabSz="914400" eaLnBrk="1" hangingPunct="1">
              <a:tabLst>
                <a:tab pos="2222500" algn="ctr"/>
                <a:tab pos="3997325" algn="ctr"/>
              </a:tabLst>
            </a:pPr>
            <a:r>
              <a:rPr lang="en-US" altLang="zh-CN" sz="2400" b="1" dirty="0"/>
              <a:t>The Gantt chart is: </a:t>
            </a:r>
            <a:br>
              <a:rPr lang="en-US" altLang="zh-CN" sz="2400" b="1" dirty="0"/>
            </a:br>
            <a:endParaRPr lang="en-US" altLang="zh-CN" b="1" dirty="0"/>
          </a:p>
        </p:txBody>
      </p:sp>
      <p:grpSp>
        <p:nvGrpSpPr>
          <p:cNvPr id="48132" name="Group 4"/>
          <p:cNvGrpSpPr/>
          <p:nvPr/>
        </p:nvGrpSpPr>
        <p:grpSpPr>
          <a:xfrm>
            <a:off x="4745355" y="5093653"/>
            <a:ext cx="6391275" cy="1296035"/>
            <a:chOff x="1062" y="2640"/>
            <a:chExt cx="3796" cy="583"/>
          </a:xfrm>
        </p:grpSpPr>
        <p:grpSp>
          <p:nvGrpSpPr>
            <p:cNvPr id="48133" name="Group 5"/>
            <p:cNvGrpSpPr/>
            <p:nvPr/>
          </p:nvGrpSpPr>
          <p:grpSpPr>
            <a:xfrm>
              <a:off x="1152" y="2640"/>
              <a:ext cx="3552" cy="384"/>
              <a:chOff x="1152" y="2736"/>
              <a:chExt cx="2880" cy="288"/>
            </a:xfrm>
          </p:grpSpPr>
          <p:sp>
            <p:nvSpPr>
              <p:cNvPr id="48145" name="Rectangle 6"/>
              <p:cNvSpPr/>
              <p:nvPr/>
            </p:nvSpPr>
            <p:spPr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b="0" dirty="0">
                    <a:latin typeface="Helvetica" panose="020B0604020202020204" pitchFamily="34" charset="0"/>
                  </a:rPr>
                  <a:t>P</a:t>
                </a:r>
                <a:r>
                  <a:rPr lang="en-US" altLang="zh-CN" b="0" baseline="-25000" dirty="0">
                    <a:latin typeface="Helvetica" panose="020B0604020202020204" pitchFamily="34" charset="0"/>
                  </a:rPr>
                  <a:t>1</a:t>
                </a:r>
                <a:endParaRPr lang="en-US" altLang="zh-CN" b="0" dirty="0">
                  <a:latin typeface="Helvetica" panose="020B0604020202020204" pitchFamily="34" charset="0"/>
                </a:endParaRPr>
              </a:p>
            </p:txBody>
          </p:sp>
          <p:sp>
            <p:nvSpPr>
              <p:cNvPr id="48146" name="Rectangle 7"/>
              <p:cNvSpPr/>
              <p:nvPr/>
            </p:nvSpPr>
            <p:spPr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b="0" dirty="0">
                    <a:latin typeface="Helvetica" panose="020B0604020202020204" pitchFamily="34" charset="0"/>
                  </a:rPr>
                  <a:t>P</a:t>
                </a:r>
                <a:r>
                  <a:rPr lang="en-US" altLang="zh-CN" b="0" baseline="-25000" dirty="0">
                    <a:latin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48147" name="Rectangle 8"/>
              <p:cNvSpPr/>
              <p:nvPr/>
            </p:nvSpPr>
            <p:spPr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b="0" dirty="0">
                    <a:latin typeface="Helvetica" panose="020B0604020202020204" pitchFamily="34" charset="0"/>
                  </a:rPr>
                  <a:t>P</a:t>
                </a:r>
                <a:r>
                  <a:rPr lang="en-US" altLang="zh-CN" b="0" baseline="-25000" dirty="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48148" name="Rectangle 9"/>
              <p:cNvSpPr/>
              <p:nvPr/>
            </p:nvSpPr>
            <p:spPr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b="0" dirty="0">
                    <a:latin typeface="Helvetica" panose="020B0604020202020204" pitchFamily="34" charset="0"/>
                  </a:rPr>
                  <a:t>P</a:t>
                </a:r>
                <a:r>
                  <a:rPr lang="en-US" altLang="zh-CN" b="0" baseline="-25000" dirty="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48149" name="Rectangle 10"/>
              <p:cNvSpPr/>
              <p:nvPr/>
            </p:nvSpPr>
            <p:spPr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b="0" dirty="0">
                    <a:latin typeface="Helvetica" panose="020B0604020202020204" pitchFamily="34" charset="0"/>
                  </a:rPr>
                  <a:t>P</a:t>
                </a:r>
                <a:r>
                  <a:rPr lang="en-US" altLang="zh-CN" b="0" baseline="-25000" dirty="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48150" name="Rectangle 11"/>
              <p:cNvSpPr/>
              <p:nvPr/>
            </p:nvSpPr>
            <p:spPr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b="0" dirty="0">
                    <a:latin typeface="Helvetica" panose="020B0604020202020204" pitchFamily="34" charset="0"/>
                  </a:rPr>
                  <a:t>P</a:t>
                </a:r>
                <a:r>
                  <a:rPr lang="en-US" altLang="zh-CN" b="0" baseline="-25000" dirty="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48151" name="Rectangle 12"/>
              <p:cNvSpPr/>
              <p:nvPr/>
            </p:nvSpPr>
            <p:spPr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b="0" dirty="0">
                    <a:latin typeface="Helvetica" panose="020B0604020202020204" pitchFamily="34" charset="0"/>
                  </a:rPr>
                  <a:t>P</a:t>
                </a:r>
                <a:r>
                  <a:rPr lang="en-US" altLang="zh-CN" b="0" baseline="-25000" dirty="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48152" name="Rectangle 13"/>
              <p:cNvSpPr/>
              <p:nvPr/>
            </p:nvSpPr>
            <p:spPr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b="0" dirty="0">
                    <a:latin typeface="Helvetica" panose="020B0604020202020204" pitchFamily="34" charset="0"/>
                  </a:rPr>
                  <a:t>P</a:t>
                </a:r>
                <a:r>
                  <a:rPr lang="en-US" altLang="zh-CN" b="0" baseline="-25000" dirty="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48153" name="Rectangle 14"/>
              <p:cNvSpPr/>
              <p:nvPr/>
            </p:nvSpPr>
            <p:spPr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b="0" dirty="0">
                    <a:latin typeface="Helvetica" panose="020B0604020202020204" pitchFamily="34" charset="0"/>
                  </a:rPr>
                  <a:t>P</a:t>
                </a:r>
                <a:r>
                  <a:rPr lang="en-US" altLang="zh-CN" b="0" baseline="-25000" dirty="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48154" name="Rectangle 15"/>
              <p:cNvSpPr/>
              <p:nvPr/>
            </p:nvSpPr>
            <p:spPr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0" hangingPunct="0"/>
                <a:r>
                  <a:rPr lang="en-US" altLang="zh-CN" b="0" dirty="0">
                    <a:latin typeface="Helvetica" panose="020B0604020202020204" pitchFamily="34" charset="0"/>
                  </a:rPr>
                  <a:t>P</a:t>
                </a:r>
                <a:r>
                  <a:rPr lang="en-US" altLang="zh-CN" b="0" baseline="-25000" dirty="0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48134" name="Text Box 16"/>
            <p:cNvSpPr txBox="1"/>
            <p:nvPr/>
          </p:nvSpPr>
          <p:spPr>
            <a:xfrm>
              <a:off x="1062" y="3057"/>
              <a:ext cx="184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8135" name="Text Box 17"/>
            <p:cNvSpPr txBox="1"/>
            <p:nvPr/>
          </p:nvSpPr>
          <p:spPr>
            <a:xfrm>
              <a:off x="1360" y="3057"/>
              <a:ext cx="259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20</a:t>
              </a:r>
            </a:p>
          </p:txBody>
        </p:sp>
        <p:sp>
          <p:nvSpPr>
            <p:cNvPr id="48136" name="Text Box 18"/>
            <p:cNvSpPr txBox="1"/>
            <p:nvPr/>
          </p:nvSpPr>
          <p:spPr>
            <a:xfrm>
              <a:off x="1696" y="3057"/>
              <a:ext cx="259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37</a:t>
              </a:r>
            </a:p>
          </p:txBody>
        </p:sp>
        <p:sp>
          <p:nvSpPr>
            <p:cNvPr id="48137" name="Text Box 19"/>
            <p:cNvSpPr txBox="1"/>
            <p:nvPr/>
          </p:nvSpPr>
          <p:spPr>
            <a:xfrm>
              <a:off x="2076" y="3057"/>
              <a:ext cx="259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57</a:t>
              </a:r>
            </a:p>
          </p:txBody>
        </p:sp>
        <p:sp>
          <p:nvSpPr>
            <p:cNvPr id="48138" name="Text Box 20"/>
            <p:cNvSpPr txBox="1"/>
            <p:nvPr/>
          </p:nvSpPr>
          <p:spPr>
            <a:xfrm>
              <a:off x="2464" y="3057"/>
              <a:ext cx="259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77</a:t>
              </a:r>
            </a:p>
          </p:txBody>
        </p:sp>
        <p:sp>
          <p:nvSpPr>
            <p:cNvPr id="48139" name="Text Box 21"/>
            <p:cNvSpPr txBox="1"/>
            <p:nvPr/>
          </p:nvSpPr>
          <p:spPr>
            <a:xfrm>
              <a:off x="2800" y="3057"/>
              <a:ext cx="259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97</a:t>
              </a:r>
            </a:p>
          </p:txBody>
        </p:sp>
        <p:sp>
          <p:nvSpPr>
            <p:cNvPr id="48140" name="Text Box 22"/>
            <p:cNvSpPr txBox="1"/>
            <p:nvPr/>
          </p:nvSpPr>
          <p:spPr>
            <a:xfrm>
              <a:off x="3103" y="3057"/>
              <a:ext cx="325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117</a:t>
              </a:r>
            </a:p>
          </p:txBody>
        </p:sp>
        <p:sp>
          <p:nvSpPr>
            <p:cNvPr id="48141" name="Text Box 23"/>
            <p:cNvSpPr txBox="1"/>
            <p:nvPr/>
          </p:nvSpPr>
          <p:spPr>
            <a:xfrm>
              <a:off x="3483" y="3057"/>
              <a:ext cx="335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121</a:t>
              </a:r>
            </a:p>
          </p:txBody>
        </p:sp>
        <p:sp>
          <p:nvSpPr>
            <p:cNvPr id="48142" name="Text Box 24"/>
            <p:cNvSpPr txBox="1"/>
            <p:nvPr/>
          </p:nvSpPr>
          <p:spPr>
            <a:xfrm>
              <a:off x="3819" y="3057"/>
              <a:ext cx="335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134</a:t>
              </a:r>
            </a:p>
          </p:txBody>
        </p:sp>
        <p:sp>
          <p:nvSpPr>
            <p:cNvPr id="48143" name="Text Box 25"/>
            <p:cNvSpPr txBox="1"/>
            <p:nvPr/>
          </p:nvSpPr>
          <p:spPr>
            <a:xfrm>
              <a:off x="4186" y="3057"/>
              <a:ext cx="335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154</a:t>
              </a:r>
            </a:p>
          </p:txBody>
        </p:sp>
        <p:sp>
          <p:nvSpPr>
            <p:cNvPr id="48144" name="Text Box 26"/>
            <p:cNvSpPr txBox="1"/>
            <p:nvPr/>
          </p:nvSpPr>
          <p:spPr>
            <a:xfrm>
              <a:off x="4523" y="3057"/>
              <a:ext cx="335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0" dirty="0">
                  <a:latin typeface="Helvetica" panose="020B0604020202020204" pitchFamily="34" charset="0"/>
                </a:rPr>
                <a:t>162</a:t>
              </a:r>
            </a:p>
          </p:txBody>
        </p:sp>
      </p:grpSp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F356799-6B3F-4141-A6A3-0A56F8FF4A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365990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buFontTx/>
              <a:buNone/>
            </a:pPr>
            <a:r>
              <a:rPr lang="zh-CN" altLang="en-US" sz="2800" u="sng" dirty="0"/>
              <a:t>进程</a:t>
            </a:r>
            <a:r>
              <a:rPr lang="zh-CN" altLang="en-US" sz="2800" dirty="0"/>
              <a:t>             </a:t>
            </a:r>
            <a:r>
              <a:rPr lang="zh-CN" altLang="en-US" sz="2800" u="sng" dirty="0"/>
              <a:t>到达时间</a:t>
            </a:r>
            <a:r>
              <a:rPr lang="zh-CN" altLang="en-US" sz="2800" dirty="0"/>
              <a:t>      	   </a:t>
            </a:r>
            <a:r>
              <a:rPr lang="zh-CN" altLang="en-US" sz="2800" u="sng" dirty="0"/>
              <a:t>执行时间</a:t>
            </a:r>
            <a:endParaRPr lang="zh-CN" altLang="en-US" sz="2800" dirty="0"/>
          </a:p>
          <a:p>
            <a:pPr>
              <a:buFontTx/>
              <a:buNone/>
            </a:pPr>
            <a:r>
              <a:rPr lang="en-US" altLang="zh-CN" sz="2800" dirty="0"/>
              <a:t>	</a:t>
            </a:r>
            <a:r>
              <a:rPr lang="en-US" altLang="zh-CN" sz="2800" i="1" dirty="0"/>
              <a:t>P</a:t>
            </a:r>
            <a:r>
              <a:rPr lang="en-US" altLang="zh-CN" sz="2800" i="1" baseline="-25000" dirty="0"/>
              <a:t>1</a:t>
            </a:r>
            <a:r>
              <a:rPr lang="en-US" altLang="zh-CN" sz="2800" dirty="0"/>
              <a:t>	             0                       3</a:t>
            </a:r>
          </a:p>
          <a:p>
            <a:pPr>
              <a:buFontTx/>
              <a:buNone/>
            </a:pPr>
            <a:r>
              <a:rPr lang="en-US" altLang="zh-CN" sz="2800" dirty="0"/>
              <a:t>	</a:t>
            </a:r>
            <a:r>
              <a:rPr lang="en-US" altLang="zh-CN" sz="2800" i="1" dirty="0"/>
              <a:t>P</a:t>
            </a:r>
            <a:r>
              <a:rPr lang="en-US" altLang="zh-CN" sz="2800" i="1" baseline="-25000" dirty="0"/>
              <a:t>2	</a:t>
            </a:r>
            <a:r>
              <a:rPr lang="en-US" altLang="zh-CN" sz="2800" dirty="0"/>
              <a:t>             1                       6</a:t>
            </a:r>
          </a:p>
          <a:p>
            <a:pPr>
              <a:buFontTx/>
              <a:buNone/>
            </a:pPr>
            <a:r>
              <a:rPr lang="en-US" altLang="zh-CN" sz="2800" dirty="0"/>
              <a:t>	</a:t>
            </a:r>
            <a:r>
              <a:rPr lang="en-US" altLang="zh-CN" sz="2800" i="1" dirty="0"/>
              <a:t>P</a:t>
            </a:r>
            <a:r>
              <a:rPr lang="en-US" altLang="zh-CN" sz="2800" i="1" baseline="-25000" dirty="0"/>
              <a:t>3</a:t>
            </a:r>
            <a:r>
              <a:rPr lang="en-US" altLang="zh-CN" sz="2800" dirty="0"/>
              <a:t>	             4                       4</a:t>
            </a:r>
          </a:p>
          <a:p>
            <a:pPr>
              <a:buFontTx/>
              <a:buNone/>
            </a:pPr>
            <a:r>
              <a:rPr lang="en-US" altLang="zh-CN" sz="2800" dirty="0"/>
              <a:t>	</a:t>
            </a:r>
            <a:r>
              <a:rPr lang="en-US" altLang="zh-CN" sz="2800" i="1" dirty="0"/>
              <a:t>P</a:t>
            </a:r>
            <a:r>
              <a:rPr lang="en-US" altLang="zh-CN" sz="2800" i="1" baseline="-25000" dirty="0"/>
              <a:t>4</a:t>
            </a:r>
            <a:r>
              <a:rPr lang="en-US" altLang="zh-CN" sz="2800" dirty="0"/>
              <a:t>	             6                       2</a:t>
            </a:r>
          </a:p>
          <a:p>
            <a:pPr>
              <a:buFontTx/>
              <a:buNone/>
            </a:pPr>
            <a:r>
              <a:rPr lang="zh-CN" altLang="en-US" sz="2800" dirty="0"/>
              <a:t>时间片 </a:t>
            </a:r>
            <a:r>
              <a:rPr lang="en-US" altLang="zh-CN" sz="2800" dirty="0"/>
              <a:t>= 2</a:t>
            </a:r>
          </a:p>
          <a:p>
            <a:pPr>
              <a:buFontTx/>
              <a:buNone/>
            </a:pPr>
            <a:r>
              <a:rPr lang="en-US" altLang="zh-CN" sz="2800" dirty="0"/>
              <a:t>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C89257-7C64-4172-AC3E-27771E6E28A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D9963C7-DD11-42BB-8A19-69AAAF8035A4}"/>
              </a:ext>
            </a:extLst>
          </p:cNvPr>
          <p:cNvSpPr txBox="1">
            <a:spLocks/>
          </p:cNvSpPr>
          <p:nvPr/>
        </p:nvSpPr>
        <p:spPr>
          <a:xfrm>
            <a:off x="1832610" y="1826895"/>
            <a:ext cx="8893175" cy="29972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zh-CN" sz="24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8282B37-FE92-457D-93B7-8693F54F36E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F05CF2E2-5040-4932-AE07-585C954D31E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BDCF58E5-8632-4A5A-ABCF-CF91FC1EC6B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4D2285D4-3574-44B5-A2C2-7757D95A468C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923C86DD-9CD0-4D6B-986E-D4521EC4F03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1E222ED-BEDD-4173-965E-EA355B75FEFD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7531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3.3.1 </a:t>
            </a:r>
            <a:r>
              <a:rPr lang="zh-CN" altLang="en-US" dirty="0">
                <a:sym typeface="+mn-ea"/>
              </a:rPr>
              <a:t>基于时间片的轮转调度算法</a:t>
            </a:r>
            <a:endParaRPr lang="zh-CN" altLang="en-US" dirty="0"/>
          </a:p>
        </p:txBody>
      </p:sp>
      <p:graphicFrame>
        <p:nvGraphicFramePr>
          <p:cNvPr id="614403" name="Group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2714634"/>
              </p:ext>
            </p:extLst>
          </p:nvPr>
        </p:nvGraphicFramePr>
        <p:xfrm>
          <a:off x="838200" y="3030876"/>
          <a:ext cx="10515600" cy="1005798"/>
        </p:xfrm>
        <a:graphic>
          <a:graphicData uri="http://schemas.openxmlformats.org/drawingml/2006/table">
            <a:tbl>
              <a:tblPr/>
              <a:tblGrid>
                <a:gridCol w="1248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7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7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P4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9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15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3.3.1 </a:t>
            </a:r>
            <a:r>
              <a:rPr lang="zh-CN" altLang="en-US" dirty="0">
                <a:sym typeface="+mn-ea"/>
              </a:rPr>
              <a:t>基于时间片的轮转调度算法</a:t>
            </a:r>
            <a:endParaRPr lang="zh-CN" altLang="en-US" dirty="0"/>
          </a:p>
        </p:txBody>
      </p:sp>
      <p:sp>
        <p:nvSpPr>
          <p:cNvPr id="50178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例：假设某操作系统采用时间片轮转调度策略，时间片大小为</a:t>
            </a:r>
            <a:r>
              <a:rPr lang="en-US" altLang="zh-CN" dirty="0"/>
              <a:t>100ms</a:t>
            </a:r>
            <a:r>
              <a:rPr lang="zh-CN" altLang="en-US" dirty="0"/>
              <a:t>，就绪进程队列的平均长度为</a:t>
            </a:r>
            <a:r>
              <a:rPr lang="en-US" altLang="zh-CN" dirty="0"/>
              <a:t>5</a:t>
            </a:r>
            <a:r>
              <a:rPr lang="zh-CN" altLang="en-US" dirty="0"/>
              <a:t>，如果在系统中运行一个需要在</a:t>
            </a:r>
            <a:r>
              <a:rPr lang="en-US" altLang="zh-CN" dirty="0"/>
              <a:t>CPU</a:t>
            </a:r>
            <a:r>
              <a:rPr lang="zh-CN" altLang="en-US" dirty="0"/>
              <a:t>上执行</a:t>
            </a:r>
            <a:r>
              <a:rPr lang="en-US" altLang="zh-CN" dirty="0"/>
              <a:t>0.8s</a:t>
            </a:r>
            <a:r>
              <a:rPr lang="zh-CN" altLang="en-US" dirty="0"/>
              <a:t>时间的程序，则该程序的平均周转时间是</a:t>
            </a:r>
            <a:r>
              <a:rPr lang="zh-CN" altLang="en-US" u="sng" dirty="0"/>
              <a:t>   </a:t>
            </a:r>
            <a:r>
              <a:rPr lang="en-US" altLang="zh-CN" u="sng" dirty="0"/>
              <a:t>    </a:t>
            </a:r>
            <a:r>
              <a:rPr lang="en-US" altLang="zh-CN" dirty="0"/>
              <a:t>,</a:t>
            </a:r>
            <a:r>
              <a:rPr lang="zh-CN" altLang="en-US" dirty="0"/>
              <a:t>平均等待时间是</a:t>
            </a:r>
            <a:r>
              <a:rPr lang="zh-CN" altLang="en-US" u="sng" dirty="0"/>
              <a:t>    </a:t>
            </a:r>
            <a:r>
              <a:rPr lang="en-US" altLang="zh-CN" u="sng" dirty="0"/>
              <a:t>    </a:t>
            </a:r>
            <a:r>
              <a:rPr lang="zh-CN" altLang="en-US" dirty="0"/>
              <a:t>。（不考虑</a:t>
            </a:r>
            <a:r>
              <a:rPr lang="en-US" altLang="zh-CN" dirty="0"/>
              <a:t>IO</a:t>
            </a:r>
            <a:r>
              <a:rPr lang="zh-CN" altLang="en-US" dirty="0"/>
              <a:t>情况及系统调度开销）</a:t>
            </a:r>
          </a:p>
          <a:p>
            <a:pPr lvl="1"/>
            <a:r>
              <a:rPr lang="zh-CN" altLang="en-US" dirty="0"/>
              <a:t>答： 排在队列尾的周转时间</a:t>
            </a:r>
            <a:r>
              <a:rPr lang="en-US" altLang="zh-CN" dirty="0"/>
              <a:t>4s</a:t>
            </a:r>
            <a:r>
              <a:rPr lang="zh-CN" altLang="en-US" dirty="0"/>
              <a:t>，排在队列第四的周转时间</a:t>
            </a:r>
            <a:r>
              <a:rPr lang="en-US" altLang="zh-CN" dirty="0"/>
              <a:t>3.9s……</a:t>
            </a:r>
            <a:r>
              <a:rPr lang="zh-CN" altLang="en-US" dirty="0"/>
              <a:t>排在头的周转时间</a:t>
            </a:r>
            <a:r>
              <a:rPr lang="en-US" altLang="zh-CN" dirty="0"/>
              <a:t>3.6s</a:t>
            </a:r>
            <a:r>
              <a:rPr lang="zh-CN" altLang="en-US" dirty="0"/>
              <a:t>，平均：</a:t>
            </a:r>
            <a:r>
              <a:rPr lang="en-US" altLang="zh-CN" dirty="0"/>
              <a:t>3.8s</a:t>
            </a:r>
          </a:p>
          <a:p>
            <a:pPr lvl="1"/>
            <a:r>
              <a:rPr lang="zh-CN" altLang="en-US" dirty="0"/>
              <a:t>同理：平均等待 </a:t>
            </a:r>
            <a:r>
              <a:rPr lang="en-US" altLang="zh-CN" dirty="0"/>
              <a:t>3.0s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练习题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2500" lnSpcReduction="20000"/>
          </a:bodyPr>
          <a:lstStyle/>
          <a:p>
            <a:r>
              <a:rPr lang="zh-CN" altLang="en-US" dirty="0"/>
              <a:t>  进程           到达时间             执行时间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P1               0                    10</a:t>
            </a:r>
          </a:p>
          <a:p>
            <a:r>
              <a:rPr lang="en-US" altLang="zh-CN" dirty="0"/>
              <a:t>   P2               1                     8</a:t>
            </a:r>
          </a:p>
          <a:p>
            <a:r>
              <a:rPr lang="en-US" altLang="zh-CN" dirty="0"/>
              <a:t>   P3               2                     2</a:t>
            </a:r>
          </a:p>
          <a:p>
            <a:r>
              <a:rPr lang="en-US" altLang="zh-CN" dirty="0"/>
              <a:t>   P4               3                     4</a:t>
            </a:r>
          </a:p>
          <a:p>
            <a:r>
              <a:rPr lang="en-US" altLang="zh-CN" dirty="0"/>
              <a:t>   P5               4                     8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画</a:t>
            </a:r>
            <a:r>
              <a:rPr lang="en-US" altLang="zh-CN" dirty="0"/>
              <a:t>Gantt</a:t>
            </a:r>
            <a:r>
              <a:rPr lang="zh-CN" altLang="en-US" dirty="0"/>
              <a:t>图说明使用</a:t>
            </a:r>
            <a:r>
              <a:rPr lang="en-US" altLang="zh-CN" dirty="0"/>
              <a:t>FCFS</a:t>
            </a:r>
            <a:r>
              <a:rPr lang="zh-CN" altLang="en-US" dirty="0"/>
              <a:t>、</a:t>
            </a:r>
            <a:r>
              <a:rPr lang="en-US" altLang="zh-CN" dirty="0"/>
              <a:t>HRRN</a:t>
            </a:r>
            <a:r>
              <a:rPr lang="zh-CN" altLang="en-US" dirty="0"/>
              <a:t>、</a:t>
            </a:r>
            <a:r>
              <a:rPr lang="en-US" altLang="zh-CN" dirty="0"/>
              <a:t>RR</a:t>
            </a:r>
            <a:r>
              <a:rPr lang="zh-CN" altLang="en-US" dirty="0"/>
              <a:t>（时间片＝</a:t>
            </a:r>
            <a:r>
              <a:rPr lang="en-US" altLang="zh-CN" dirty="0"/>
              <a:t>3</a:t>
            </a:r>
            <a:r>
              <a:rPr lang="zh-CN" altLang="en-US" dirty="0"/>
              <a:t>）调度算法进程调度情况。并分别求这几种算法的平均周转时间，平均等待时间。</a:t>
            </a:r>
          </a:p>
        </p:txBody>
      </p:sp>
    </p:spTree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练习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/>
              <a:t>有一个内存中只能装入两道作业的批处理系统。作业调度采用最高优先权算法，进程调度采用抢占式短作业优先算法。表给出了</a:t>
            </a:r>
            <a:r>
              <a:rPr lang="en-US" altLang="zh-CN" sz="1800"/>
              <a:t>4</a:t>
            </a:r>
            <a:r>
              <a:rPr lang="zh-CN" altLang="zh-CN" sz="1800"/>
              <a:t>个进程的到达时间、要求运行时间和优先权，其中数字越小优先权越高。</a:t>
            </a:r>
            <a:endParaRPr lang="en-US" altLang="zh-CN" sz="1800"/>
          </a:p>
          <a:p>
            <a:r>
              <a:rPr lang="en-US" altLang="zh-CN" sz="1800"/>
              <a:t>     1</a:t>
            </a:r>
            <a:r>
              <a:rPr lang="zh-CN" altLang="zh-CN" sz="1800"/>
              <a:t>）请将表格填写完整</a:t>
            </a:r>
            <a:r>
              <a:rPr lang="zh-CN" altLang="en-US" sz="1800"/>
              <a:t>；</a:t>
            </a:r>
            <a:endParaRPr lang="en-US" altLang="zh-CN" sz="1800"/>
          </a:p>
          <a:p>
            <a:r>
              <a:rPr lang="en-US" altLang="zh-CN" sz="1800"/>
              <a:t>     2</a:t>
            </a:r>
            <a:r>
              <a:rPr lang="zh-CN" altLang="zh-CN" sz="1800"/>
              <a:t>）计算系统的平均带权周转时间。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77708" y="3754120"/>
          <a:ext cx="7559675" cy="2593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0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795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进程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提交时间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运行时间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优先权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开始执行时间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完成时间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P1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2:00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r>
                        <a:rPr lang="zh-CN" sz="1600" kern="100">
                          <a:effectLst/>
                        </a:rPr>
                        <a:t>小时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P2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0:00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r>
                        <a:rPr lang="zh-CN" sz="1600" kern="100">
                          <a:effectLst/>
                        </a:rPr>
                        <a:t>小时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P3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0:00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小时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P4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2:00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小时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615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0000" lnSpcReduction="10000"/>
          </a:bodyPr>
          <a:lstStyle/>
          <a:p>
            <a:pPr lvl="0"/>
            <a:r>
              <a:rPr lang="zh-CN" altLang="en-US"/>
              <a:t>在单</a:t>
            </a:r>
            <a:r>
              <a:rPr lang="en-US" altLang="zh-CN"/>
              <a:t>CPU</a:t>
            </a:r>
            <a:r>
              <a:rPr lang="zh-CN" altLang="en-US"/>
              <a:t>和两台</a:t>
            </a:r>
            <a:r>
              <a:rPr lang="en-US" altLang="zh-CN"/>
              <a:t>I/O</a:t>
            </a:r>
            <a:r>
              <a:rPr lang="zh-CN" altLang="en-US"/>
              <a:t>（</a:t>
            </a:r>
            <a:r>
              <a:rPr lang="en-US" altLang="zh-CN"/>
              <a:t>I1,I2)</a:t>
            </a:r>
            <a:r>
              <a:rPr lang="zh-CN" altLang="en-US"/>
              <a:t>设备的多道程序环境下，以</a:t>
            </a:r>
            <a:r>
              <a:rPr lang="en-US" altLang="zh-CN"/>
              <a:t>Job1</a:t>
            </a:r>
            <a:r>
              <a:rPr lang="zh-CN" altLang="en-US"/>
              <a:t>、</a:t>
            </a:r>
            <a:r>
              <a:rPr lang="en-US" altLang="zh-CN"/>
              <a:t>Job2</a:t>
            </a:r>
            <a:r>
              <a:rPr lang="zh-CN" altLang="en-US"/>
              <a:t>、</a:t>
            </a:r>
            <a:r>
              <a:rPr lang="en-US" altLang="zh-CN"/>
              <a:t>Job3</a:t>
            </a:r>
            <a:r>
              <a:rPr lang="zh-CN" altLang="en-US"/>
              <a:t>的顺序同时在</a:t>
            </a:r>
            <a:r>
              <a:rPr lang="en-US" altLang="zh-CN"/>
              <a:t>0ms</a:t>
            </a:r>
            <a:r>
              <a:rPr lang="zh-CN" altLang="en-US"/>
              <a:t>投入三个作业运行，它们的执行轨迹如下：</a:t>
            </a:r>
          </a:p>
          <a:p>
            <a:pPr lvl="0"/>
            <a:r>
              <a:rPr lang="en-US" altLang="zh-CN"/>
              <a:t>    Job1: I2(20ms)  CPU(20ms)  I1 (20ms)  CPU (20ms)</a:t>
            </a:r>
          </a:p>
          <a:p>
            <a:pPr lvl="0"/>
            <a:r>
              <a:rPr lang="en-US" altLang="zh-CN"/>
              <a:t>    Job2: I1 (20ms)  CPU(30ms)  I2(40ms)</a:t>
            </a:r>
          </a:p>
          <a:p>
            <a:pPr lvl="0"/>
            <a:r>
              <a:rPr lang="en-US" altLang="zh-CN"/>
              <a:t>    Job3: CPU(30ms)  I1(20ms)</a:t>
            </a:r>
          </a:p>
          <a:p>
            <a:pPr lvl="0"/>
            <a:r>
              <a:rPr lang="zh-CN" altLang="en-US"/>
              <a:t>如果</a:t>
            </a:r>
            <a:r>
              <a:rPr lang="en-US" altLang="zh-CN"/>
              <a:t>CPU</a:t>
            </a:r>
            <a:r>
              <a:rPr lang="zh-CN" altLang="en-US"/>
              <a:t>、</a:t>
            </a:r>
            <a:r>
              <a:rPr lang="en-US" altLang="zh-CN"/>
              <a:t>I1</a:t>
            </a:r>
            <a:r>
              <a:rPr lang="zh-CN" altLang="en-US"/>
              <a:t>、</a:t>
            </a:r>
            <a:r>
              <a:rPr lang="en-US" altLang="zh-CN"/>
              <a:t>I2</a:t>
            </a:r>
            <a:r>
              <a:rPr lang="zh-CN" altLang="en-US"/>
              <a:t>都能并行工作，</a:t>
            </a:r>
            <a:r>
              <a:rPr lang="en-US" altLang="zh-CN"/>
              <a:t>I1</a:t>
            </a:r>
            <a:r>
              <a:rPr lang="zh-CN" altLang="en-US"/>
              <a:t>和</a:t>
            </a:r>
            <a:r>
              <a:rPr lang="en-US" altLang="zh-CN"/>
              <a:t>I2</a:t>
            </a:r>
            <a:r>
              <a:rPr lang="zh-CN" altLang="en-US"/>
              <a:t>采用</a:t>
            </a:r>
            <a:r>
              <a:rPr lang="en-US" altLang="zh-CN"/>
              <a:t>FCFS</a:t>
            </a:r>
            <a:r>
              <a:rPr lang="zh-CN" altLang="en-US"/>
              <a:t>调度方式，</a:t>
            </a:r>
            <a:r>
              <a:rPr lang="en-US" altLang="zh-CN"/>
              <a:t>CPU</a:t>
            </a:r>
            <a:r>
              <a:rPr lang="zh-CN" altLang="en-US"/>
              <a:t>采用的是</a:t>
            </a:r>
            <a:r>
              <a:rPr lang="en-US" altLang="zh-CN"/>
              <a:t>RR</a:t>
            </a:r>
            <a:r>
              <a:rPr lang="zh-CN" altLang="en-US"/>
              <a:t>（时间片为</a:t>
            </a:r>
            <a:r>
              <a:rPr lang="en-US" altLang="zh-CN"/>
              <a:t>10ms</a:t>
            </a:r>
            <a:r>
              <a:rPr lang="zh-CN" altLang="en-US"/>
              <a:t>）调度方式。计算</a:t>
            </a:r>
            <a:r>
              <a:rPr lang="en-US" altLang="zh-CN"/>
              <a:t>(1) </a:t>
            </a:r>
            <a:r>
              <a:rPr lang="zh-CN" altLang="en-US"/>
              <a:t>每个作业的周转时间 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CPU</a:t>
            </a:r>
            <a:r>
              <a:rPr lang="zh-CN" altLang="en-US"/>
              <a:t>的利用率。</a:t>
            </a:r>
          </a:p>
        </p:txBody>
      </p:sp>
    </p:spTree>
  </p:cSld>
  <p:clrMapOvr>
    <a:masterClrMapping/>
  </p:clrMapOvr>
  <p:transition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-354902" y="1593655"/>
            <a:ext cx="2812747" cy="210174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4676550" y="3118276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死锁及其避免</a:t>
            </a:r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384747" y="2655849"/>
            <a:ext cx="2069408" cy="1546303"/>
          </a:xfrm>
          <a:prstGeom prst="triangl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等腰三角形 6"/>
          <p:cNvSpPr/>
          <p:nvPr/>
        </p:nvSpPr>
        <p:spPr>
          <a:xfrm rot="5400000">
            <a:off x="-436508" y="2327919"/>
            <a:ext cx="3458403" cy="2584187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47928" y="2883669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 bldLvl="0" animBg="1"/>
      <p:bldP spid="7" grpId="0" bldLvl="0" animBg="1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3.4.1 </a:t>
            </a:r>
            <a:r>
              <a:rPr lang="zh-CN" altLang="en-US"/>
              <a:t>产生死锁的原因</a:t>
            </a:r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死锁</a:t>
            </a:r>
            <a:r>
              <a:rPr lang="zh-CN" altLang="en-US"/>
              <a:t>：指多个进程因竞争共享资源而造成的一种僵局，若无外力作用，这些进程永远不能向前推进。</a:t>
            </a:r>
          </a:p>
          <a:p>
            <a:r>
              <a:rPr lang="zh-CN" altLang="en-US"/>
              <a:t>产生死锁的原因：</a:t>
            </a:r>
          </a:p>
          <a:p>
            <a:pPr lvl="1"/>
            <a:r>
              <a:rPr lang="zh-CN" altLang="en-US"/>
              <a:t>竞争资源</a:t>
            </a:r>
          </a:p>
          <a:p>
            <a:pPr lvl="2"/>
            <a:r>
              <a:rPr lang="zh-CN" altLang="en-US"/>
              <a:t>资源数目不能满足进程需要</a:t>
            </a:r>
          </a:p>
          <a:p>
            <a:pPr lvl="1"/>
            <a:r>
              <a:rPr lang="zh-CN" altLang="en-US"/>
              <a:t>顺序不当</a:t>
            </a:r>
          </a:p>
          <a:p>
            <a:pPr lvl="2"/>
            <a:r>
              <a:rPr lang="zh-CN" altLang="en-US"/>
              <a:t>进程运行过程中，请求和释放资源顺序不当</a:t>
            </a:r>
          </a:p>
          <a:p>
            <a:pPr lvl="2"/>
            <a:r>
              <a:rPr lang="zh-CN" altLang="en-US"/>
              <a:t>多个进程并发执行，相互的推进顺序不确定，可能会导致两种结果：不出现死锁和出现死锁。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处理机调度的层次 </a:t>
            </a:r>
            <a:endParaRPr lang="zh-CN" altLang="en-US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高级调度</a:t>
            </a:r>
          </a:p>
          <a:p>
            <a:pPr lvl="1"/>
            <a:r>
              <a:rPr lang="zh-CN" altLang="en-US" dirty="0"/>
              <a:t>又称作业调度或长期调度（</a:t>
            </a:r>
            <a:r>
              <a:rPr lang="en-US" altLang="zh-CN" dirty="0"/>
              <a:t>long-term scheduling)</a:t>
            </a:r>
            <a:r>
              <a:rPr lang="zh-CN" altLang="en-US" dirty="0"/>
              <a:t>。根据某种算法，决定把外存上处于后备队列的哪些作业调入内存</a:t>
            </a: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作业</a:t>
            </a:r>
            <a:r>
              <a:rPr lang="zh-CN" altLang="en-US" dirty="0"/>
              <a:t>：（用户）利用计算机进行一次运行所需工作的集合。要完成一个工作，用户必须先提交一个作业。如一个作业可能由多个程序构成。</a:t>
            </a: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在</a:t>
            </a:r>
            <a:r>
              <a:rPr lang="en-US" altLang="zh-CN" b="1" dirty="0">
                <a:solidFill>
                  <a:srgbClr val="FF0000"/>
                </a:solidFill>
              </a:rPr>
              <a:t>PC</a:t>
            </a:r>
            <a:r>
              <a:rPr lang="zh-CN" altLang="en-US" b="1" dirty="0">
                <a:solidFill>
                  <a:srgbClr val="FF0000"/>
                </a:solidFill>
              </a:rPr>
              <a:t>机或普通工作站和服务器上几乎没有作业的概念。</a:t>
            </a:r>
          </a:p>
          <a:p>
            <a:pPr lvl="2"/>
            <a:r>
              <a:rPr lang="zh-CN" altLang="en-US" dirty="0"/>
              <a:t>在巨型机和大型服务器上，主机的速度高且造价高，要保证其利用率和效率，用专门的作业控制软件作为前端机向主机提交作业的唯一入口。用户以批文件将作业提交到前端机是用户启动程序的主要方式。</a:t>
            </a:r>
          </a:p>
        </p:txBody>
      </p:sp>
    </p:spTree>
  </p:cSld>
  <p:clrMapOvr>
    <a:masterClrMapping/>
  </p:clrMapOvr>
  <p:transition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3.4.1 </a:t>
            </a:r>
            <a:r>
              <a:rPr lang="zh-CN" altLang="en-US">
                <a:sym typeface="+mn-ea"/>
              </a:rPr>
              <a:t>产生死锁的原因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竞争资源引起死锁</a:t>
            </a:r>
          </a:p>
          <a:p>
            <a:pPr lvl="1"/>
            <a:r>
              <a:rPr lang="zh-CN" altLang="en-US"/>
              <a:t>可剥夺和不可剥夺资源</a:t>
            </a:r>
          </a:p>
          <a:p>
            <a:pPr lvl="2"/>
            <a:r>
              <a:rPr lang="zh-CN" altLang="en-US"/>
              <a:t>可剥夺的如：处理机、内存（优先权高的剥夺优先权低的）</a:t>
            </a:r>
          </a:p>
          <a:p>
            <a:pPr lvl="2"/>
            <a:r>
              <a:rPr lang="zh-CN" altLang="en-US"/>
              <a:t>不可剥夺资源如：磁带、打印机</a:t>
            </a:r>
          </a:p>
        </p:txBody>
      </p:sp>
    </p:spTree>
  </p:cSld>
  <p:clrMapOvr>
    <a:masterClrMapping/>
  </p:clrMapOvr>
  <p:transition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/>
              <a:t>竞争不可剥夺资源可能会引起死锁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死锁发生：双方都拥有部分资源，同时在请求对方已占有的资源。 </a:t>
            </a:r>
          </a:p>
        </p:txBody>
      </p:sp>
      <p:sp>
        <p:nvSpPr>
          <p:cNvPr id="76803" name="Rectangle 3"/>
          <p:cNvSpPr/>
          <p:nvPr/>
        </p:nvSpPr>
        <p:spPr>
          <a:xfrm>
            <a:off x="4248150" y="28146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2706688" y="2418715"/>
          <a:ext cx="6629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r:id="rId3" imgW="3702050" imgH="1231265" progId="Visio.Drawing.6">
                  <p:embed/>
                </p:oleObj>
              </mc:Choice>
              <mc:Fallback>
                <p:oleObj r:id="rId3" imgW="3702050" imgH="1231265" progId="Visio.Drawing.6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6688" y="2418715"/>
                        <a:ext cx="6629400" cy="274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3.4.1 </a:t>
            </a:r>
            <a:r>
              <a:rPr lang="zh-CN" altLang="en-US"/>
              <a:t>产生死锁的原因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竞争临时性资源可能会引起死锁</a:t>
            </a:r>
          </a:p>
          <a:p>
            <a:pPr lvl="1" eaLnBrk="1" hangingPunct="1"/>
            <a:r>
              <a:rPr lang="zh-CN" altLang="en-US" dirty="0"/>
              <a:t>可以动态生成和消耗，一般不限制数量。如硬件中断、信号、消息、缓冲区内的数据。 </a:t>
            </a:r>
          </a:p>
        </p:txBody>
      </p:sp>
      <p:sp>
        <p:nvSpPr>
          <p:cNvPr id="77827" name="Rectangle 3"/>
          <p:cNvSpPr/>
          <p:nvPr/>
        </p:nvSpPr>
        <p:spPr>
          <a:xfrm>
            <a:off x="4248150" y="30384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2360930" y="3793173"/>
          <a:ext cx="71628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r:id="rId3" imgW="3702050" imgH="777240" progId="Visio.Drawing.6">
                  <p:embed/>
                </p:oleObj>
              </mc:Choice>
              <mc:Fallback>
                <p:oleObj r:id="rId3" imgW="3702050" imgH="777240" progId="Visio.Drawing.6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0930" y="3793173"/>
                        <a:ext cx="7162800" cy="1762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lang="en-US" altLang="zh-CN">
                <a:sym typeface="+mn-ea"/>
              </a:rPr>
              <a:t>3.4.1 </a:t>
            </a:r>
            <a:r>
              <a:rPr lang="zh-CN" altLang="en-US">
                <a:sym typeface="+mn-ea"/>
              </a:rPr>
              <a:t>产生死锁的原因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3.4.2  </a:t>
            </a:r>
            <a:r>
              <a:rPr lang="zh-CN" altLang="en-US"/>
              <a:t>产生死锁的必要条件 </a:t>
            </a:r>
          </a:p>
        </p:txBody>
      </p:sp>
      <p:sp>
        <p:nvSpPr>
          <p:cNvPr id="7885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只有4个条件</a:t>
            </a:r>
            <a:r>
              <a:rPr lang="zh-CN" altLang="en-US">
                <a:solidFill>
                  <a:srgbClr val="FF0000"/>
                </a:solidFill>
              </a:rPr>
              <a:t>都满足</a:t>
            </a:r>
            <a:r>
              <a:rPr lang="zh-CN" altLang="en-US"/>
              <a:t>时，才会出现死锁。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互斥</a:t>
            </a:r>
            <a:r>
              <a:rPr lang="zh-CN" altLang="en-US"/>
              <a:t>：任一时刻只允许一个进程使用资源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请求和保持</a:t>
            </a:r>
            <a:r>
              <a:rPr lang="zh-CN" altLang="en-US"/>
              <a:t>：进程保持了至少一个资源，但又提出了新的资源请求，该资源又被其他进程占用。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不剥夺</a:t>
            </a:r>
            <a:r>
              <a:rPr lang="zh-CN" altLang="en-US"/>
              <a:t>：进程已经占用的资源，未使用完，不能被剥夺。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环路等待</a:t>
            </a:r>
            <a:r>
              <a:rPr lang="zh-CN" altLang="en-US"/>
              <a:t>：存在进程－资源环形链，即有进程集合</a:t>
            </a:r>
            <a:r>
              <a:rPr lang="en-US" altLang="zh-CN"/>
              <a:t>{P0, P1, P2,….Pn},P0</a:t>
            </a:r>
            <a:r>
              <a:rPr lang="zh-CN" altLang="en-US"/>
              <a:t>等待</a:t>
            </a:r>
            <a:r>
              <a:rPr lang="en-US" altLang="zh-CN"/>
              <a:t>P1</a:t>
            </a:r>
            <a:r>
              <a:rPr lang="zh-CN" altLang="en-US"/>
              <a:t>占用的资源，</a:t>
            </a:r>
            <a:r>
              <a:rPr lang="en-US" altLang="zh-CN"/>
              <a:t>P1</a:t>
            </a:r>
            <a:r>
              <a:rPr lang="zh-CN" altLang="en-US"/>
              <a:t>等待</a:t>
            </a:r>
            <a:r>
              <a:rPr lang="en-US" altLang="zh-CN"/>
              <a:t>P2</a:t>
            </a:r>
            <a:r>
              <a:rPr lang="zh-CN" altLang="en-US"/>
              <a:t>占用的资源</a:t>
            </a:r>
            <a:r>
              <a:rPr lang="en-US" altLang="zh-CN"/>
              <a:t>…..Pn</a:t>
            </a:r>
            <a:r>
              <a:rPr lang="zh-CN" altLang="en-US"/>
              <a:t>等待</a:t>
            </a:r>
            <a:r>
              <a:rPr lang="en-US" altLang="zh-CN"/>
              <a:t>P0</a:t>
            </a:r>
            <a:r>
              <a:rPr lang="zh-CN" altLang="en-US"/>
              <a:t>占用的资源。</a:t>
            </a:r>
            <a:r>
              <a:rPr lang="en-US" altLang="zh-CN"/>
              <a:t>    </a:t>
            </a:r>
          </a:p>
        </p:txBody>
      </p:sp>
    </p:spTree>
  </p:cSld>
  <p:clrMapOvr>
    <a:masterClrMapping/>
  </p:clrMapOvr>
  <p:transition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3.4.3  </a:t>
            </a:r>
            <a:r>
              <a:rPr lang="zh-CN" altLang="en-US"/>
              <a:t>处理死锁的方法 </a:t>
            </a: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预防死锁</a:t>
            </a:r>
          </a:p>
          <a:p>
            <a:pPr lvl="1"/>
            <a:r>
              <a:rPr lang="zh-CN" altLang="en-US"/>
              <a:t>采用某种策略，限制并发进程对资源的请求，使系统在任何时刻都不同时满足死锁的四个必要条件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避免死锁</a:t>
            </a:r>
          </a:p>
          <a:p>
            <a:pPr lvl="1"/>
            <a:r>
              <a:rPr lang="zh-CN" altLang="en-US"/>
              <a:t>在资源的动态分配过程中，防止系统进入不安全状态。</a:t>
            </a:r>
          </a:p>
          <a:p>
            <a:r>
              <a:rPr lang="zh-CN" altLang="en-US">
                <a:solidFill>
                  <a:srgbClr val="FF0000"/>
                </a:solidFill>
              </a:rPr>
              <a:t>检测死锁</a:t>
            </a:r>
          </a:p>
          <a:p>
            <a:pPr lvl="1"/>
            <a:r>
              <a:rPr lang="zh-CN" altLang="en-US"/>
              <a:t>允许系统进入死锁，但系统及时检测，并采取措施。</a:t>
            </a:r>
          </a:p>
          <a:p>
            <a:r>
              <a:rPr lang="zh-CN" altLang="en-US">
                <a:solidFill>
                  <a:srgbClr val="FF0000"/>
                </a:solidFill>
              </a:rPr>
              <a:t>解除死锁</a:t>
            </a:r>
          </a:p>
          <a:p>
            <a:pPr lvl="1"/>
            <a:r>
              <a:rPr lang="zh-CN" altLang="en-US"/>
              <a:t>当检测到系统进入了死锁，采取措施解除。</a:t>
            </a:r>
          </a:p>
        </p:txBody>
      </p:sp>
    </p:spTree>
  </p:cSld>
  <p:clrMapOvr>
    <a:masterClrMapping/>
  </p:clrMapOvr>
  <p:transition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摒弃“请求保持”条件（针对死锁的第2个条件）</a:t>
            </a:r>
          </a:p>
          <a:p>
            <a:pPr lvl="2"/>
            <a:r>
              <a:rPr lang="zh-CN" altLang="en-US"/>
              <a:t>预先静态分配法：预先分配进程运行所需的全部资源，保证不等待资源</a:t>
            </a:r>
          </a:p>
          <a:p>
            <a:pPr lvl="2"/>
            <a:r>
              <a:rPr lang="zh-CN" altLang="en-US"/>
              <a:t>优点：简单 、易于实现、安全</a:t>
            </a:r>
          </a:p>
          <a:p>
            <a:pPr lvl="2"/>
            <a:r>
              <a:rPr lang="zh-CN" altLang="en-US"/>
              <a:t>缺点：</a:t>
            </a:r>
          </a:p>
          <a:p>
            <a:pPr lvl="3"/>
            <a:r>
              <a:rPr lang="zh-CN" altLang="en-US"/>
              <a:t>资源被严重浪费，降低了对资源的利用率，降低进程的并发程度；</a:t>
            </a:r>
          </a:p>
          <a:p>
            <a:pPr lvl="3"/>
            <a:r>
              <a:rPr lang="zh-CN" altLang="en-US"/>
              <a:t>有可能无法预先知道所需资源</a:t>
            </a:r>
          </a:p>
        </p:txBody>
      </p:sp>
      <p:sp>
        <p:nvSpPr>
          <p:cNvPr id="80899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3.4.4  </a:t>
            </a:r>
            <a:r>
              <a:rPr lang="zh-CN" altLang="en-US">
                <a:sym typeface="+mn-ea"/>
              </a:rPr>
              <a:t>预防死锁</a:t>
            </a:r>
            <a:endParaRPr lang="en-US" altLang="zh-CN"/>
          </a:p>
        </p:txBody>
      </p:sp>
    </p:spTree>
  </p:cSld>
  <p:clrMapOvr>
    <a:masterClrMapping/>
  </p:clrMapOvr>
  <p:transition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摒弃“不可剥夺”条件</a:t>
            </a:r>
          </a:p>
          <a:p>
            <a:pPr lvl="1"/>
            <a:r>
              <a:rPr lang="zh-CN" altLang="en-US" dirty="0"/>
              <a:t>当一个已经保持了某些资源的进程，再提出新的资源请求而不能立即得到满足时，必须释放它已持有的资源。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缺点</a:t>
            </a:r>
            <a:r>
              <a:rPr lang="zh-CN" altLang="en-US" dirty="0"/>
              <a:t>：</a:t>
            </a:r>
          </a:p>
          <a:p>
            <a:pPr lvl="2"/>
            <a:r>
              <a:rPr lang="zh-CN" altLang="en-US" dirty="0"/>
              <a:t>实现较复杂，需付出代价。</a:t>
            </a:r>
          </a:p>
          <a:p>
            <a:pPr lvl="2"/>
            <a:r>
              <a:rPr lang="zh-CN" altLang="en-US" dirty="0"/>
              <a:t>反复申请释放资源，降低系统吞吐率。</a:t>
            </a:r>
          </a:p>
        </p:txBody>
      </p:sp>
      <p:sp>
        <p:nvSpPr>
          <p:cNvPr id="81923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3.4.4  </a:t>
            </a:r>
            <a:r>
              <a:rPr lang="zh-CN" altLang="en-US"/>
              <a:t>预防死锁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>
                <a:sym typeface="+mn-ea"/>
              </a:rPr>
              <a:t>3.4.4  </a:t>
            </a:r>
            <a:r>
              <a:rPr lang="zh-CN" altLang="en-US">
                <a:sym typeface="+mn-ea"/>
              </a:rPr>
              <a:t>预防死锁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29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摒弃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环路等待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条件</a:t>
            </a:r>
          </a:p>
          <a:p>
            <a:pPr lvl="1" eaLnBrk="1" hangingPunct="1"/>
            <a:r>
              <a:rPr lang="zh-CN" altLang="en-US" dirty="0"/>
              <a:t>有序资源使用法：把资源分类按顺序排列，所有进程 对资源的请求必须按照资源序号递增次序提出。保证不形成环路；</a:t>
            </a:r>
          </a:p>
          <a:p>
            <a:pPr lvl="1" eaLnBrk="1" hangingPunct="1"/>
            <a:r>
              <a:rPr lang="zh-CN" altLang="en-US" dirty="0">
                <a:solidFill>
                  <a:schemeClr val="accent2"/>
                </a:solidFill>
              </a:rPr>
              <a:t>缺点</a:t>
            </a:r>
            <a:r>
              <a:rPr lang="zh-CN" altLang="en-US" dirty="0"/>
              <a:t>：</a:t>
            </a:r>
          </a:p>
          <a:p>
            <a:pPr lvl="2" eaLnBrk="1" hangingPunct="1"/>
            <a:r>
              <a:rPr lang="zh-CN" altLang="en-US" dirty="0"/>
              <a:t>资源序号固定，限制新设备的增加；</a:t>
            </a:r>
          </a:p>
          <a:p>
            <a:pPr lvl="2" eaLnBrk="1" hangingPunct="1"/>
            <a:r>
              <a:rPr lang="zh-CN" altLang="en-US" dirty="0"/>
              <a:t>降低资源利用率；</a:t>
            </a:r>
          </a:p>
          <a:p>
            <a:pPr lvl="2" eaLnBrk="1" hangingPunct="1"/>
            <a:r>
              <a:rPr lang="zh-CN" altLang="en-US" dirty="0"/>
              <a:t>限制了用户简单、自主地编程。</a:t>
            </a:r>
            <a:endParaRPr lang="en-US" altLang="zh-CN" dirty="0"/>
          </a:p>
        </p:txBody>
      </p:sp>
    </p:spTree>
  </p:cSld>
  <p:clrMapOvr>
    <a:masterClrMapping/>
  </p:clrMapOvr>
  <p:transition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3.4.5 </a:t>
            </a:r>
            <a:r>
              <a:rPr lang="zh-CN" altLang="en-US"/>
              <a:t>系统的安全状态 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安全状态</a:t>
            </a:r>
          </a:p>
          <a:p>
            <a:pPr lvl="1"/>
            <a:r>
              <a:rPr lang="zh-CN" altLang="en-US"/>
              <a:t>是指系统能按某种进程顺序（</a:t>
            </a:r>
            <a:r>
              <a:rPr lang="en-US" altLang="zh-CN"/>
              <a:t>P1, P2, ….Pn</a:t>
            </a:r>
            <a:r>
              <a:rPr lang="zh-CN" altLang="en-US"/>
              <a:t>），为进程</a:t>
            </a:r>
            <a:r>
              <a:rPr lang="en-US" altLang="zh-CN"/>
              <a:t>Pi</a:t>
            </a:r>
            <a:r>
              <a:rPr lang="zh-CN" altLang="en-US"/>
              <a:t>分配其所需资源，直至进程的最大需求，使每个进程都可顺利完成。 则（</a:t>
            </a:r>
            <a:r>
              <a:rPr lang="en-US" altLang="zh-CN"/>
              <a:t>P1, P2, ….Pn</a:t>
            </a:r>
            <a:r>
              <a:rPr lang="zh-CN" altLang="en-US"/>
              <a:t>）称为</a:t>
            </a:r>
            <a:r>
              <a:rPr lang="zh-CN" altLang="en-US" b="1">
                <a:solidFill>
                  <a:srgbClr val="FF0000"/>
                </a:solidFill>
              </a:rPr>
              <a:t>安全序列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若系统无法找到安全序列，则称系统处于</a:t>
            </a:r>
            <a:r>
              <a:rPr lang="zh-CN" altLang="en-US" b="1">
                <a:solidFill>
                  <a:srgbClr val="FF0000"/>
                </a:solidFill>
              </a:rPr>
              <a:t>不安全状态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安全状态之例</a:t>
            </a:r>
          </a:p>
          <a:p>
            <a:pPr lvl="1" eaLnBrk="1" hangingPunct="1"/>
            <a:r>
              <a:rPr lang="zh-CN" altLang="en-US" dirty="0"/>
              <a:t>设系统共有</a:t>
            </a:r>
            <a:r>
              <a:rPr lang="en-US" altLang="zh-CN" dirty="0"/>
              <a:t>12</a:t>
            </a:r>
            <a:r>
              <a:rPr lang="zh-CN" altLang="en-US" dirty="0"/>
              <a:t>台磁带机，</a:t>
            </a:r>
            <a:r>
              <a:rPr lang="en-US" altLang="zh-CN" dirty="0"/>
              <a:t>T</a:t>
            </a:r>
            <a:r>
              <a:rPr lang="en-US" altLang="zh-CN" sz="1600" dirty="0"/>
              <a:t>0</a:t>
            </a:r>
            <a:r>
              <a:rPr lang="zh-CN" altLang="en-US" dirty="0"/>
              <a:t>时刻系统状态如下： </a:t>
            </a:r>
          </a:p>
        </p:txBody>
      </p:sp>
      <p:grpSp>
        <p:nvGrpSpPr>
          <p:cNvPr id="84995" name="Group 3"/>
          <p:cNvGrpSpPr/>
          <p:nvPr/>
        </p:nvGrpSpPr>
        <p:grpSpPr>
          <a:xfrm>
            <a:off x="3297238" y="3081973"/>
            <a:ext cx="5737225" cy="2568575"/>
            <a:chOff x="-3" y="-3"/>
            <a:chExt cx="3614" cy="1618"/>
          </a:xfrm>
        </p:grpSpPr>
        <p:grpSp>
          <p:nvGrpSpPr>
            <p:cNvPr id="84998" name="Group 4"/>
            <p:cNvGrpSpPr/>
            <p:nvPr/>
          </p:nvGrpSpPr>
          <p:grpSpPr>
            <a:xfrm>
              <a:off x="0" y="0"/>
              <a:ext cx="3608" cy="1612"/>
              <a:chOff x="0" y="0"/>
              <a:chExt cx="3608" cy="1612"/>
            </a:xfrm>
          </p:grpSpPr>
          <p:grpSp>
            <p:nvGrpSpPr>
              <p:cNvPr id="85000" name="Group 5"/>
              <p:cNvGrpSpPr/>
              <p:nvPr/>
            </p:nvGrpSpPr>
            <p:grpSpPr>
              <a:xfrm>
                <a:off x="0" y="0"/>
                <a:ext cx="902" cy="403"/>
                <a:chOff x="0" y="0"/>
                <a:chExt cx="902" cy="403"/>
              </a:xfrm>
            </p:grpSpPr>
            <p:sp>
              <p:nvSpPr>
                <p:cNvPr id="85046" name="Rectangle 6"/>
                <p:cNvSpPr/>
                <p:nvPr/>
              </p:nvSpPr>
              <p:spPr>
                <a:xfrm>
                  <a:off x="43" y="0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solidFill>
                        <a:schemeClr val="accent2"/>
                      </a:solidFill>
                      <a:latin typeface="Times New Roman" panose="02020603050405020304" charset="0"/>
                    </a:rPr>
                    <a:t>进程</a:t>
                  </a:r>
                </a:p>
                <a:p>
                  <a:pPr algn="ctr" eaLnBrk="0" hangingPunct="0"/>
                  <a:endParaRPr lang="zh-CN" altLang="en-US" sz="2400" b="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047" name="Rectangle 7"/>
                <p:cNvSpPr/>
                <p:nvPr/>
              </p:nvSpPr>
              <p:spPr>
                <a:xfrm>
                  <a:off x="0" y="0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5001" name="Group 8"/>
              <p:cNvGrpSpPr/>
              <p:nvPr/>
            </p:nvGrpSpPr>
            <p:grpSpPr>
              <a:xfrm>
                <a:off x="902" y="0"/>
                <a:ext cx="902" cy="403"/>
                <a:chOff x="902" y="0"/>
                <a:chExt cx="902" cy="403"/>
              </a:xfrm>
            </p:grpSpPr>
            <p:sp>
              <p:nvSpPr>
                <p:cNvPr id="85044" name="Rectangle 9"/>
                <p:cNvSpPr/>
                <p:nvPr/>
              </p:nvSpPr>
              <p:spPr>
                <a:xfrm>
                  <a:off x="945" y="0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>
                      <a:solidFill>
                        <a:schemeClr val="accent2"/>
                      </a:solidFill>
                      <a:latin typeface="Times New Roman" panose="02020603050405020304" charset="0"/>
                    </a:rPr>
                    <a:t>最大需求</a:t>
                  </a:r>
                </a:p>
                <a:p>
                  <a:pPr algn="ctr" eaLnBrk="0" hangingPunct="0"/>
                  <a:endParaRPr lang="zh-CN" altLang="en-US" sz="2000" dirty="0">
                    <a:solidFill>
                      <a:schemeClr val="folHlink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045" name="Rectangle 10"/>
                <p:cNvSpPr/>
                <p:nvPr/>
              </p:nvSpPr>
              <p:spPr>
                <a:xfrm>
                  <a:off x="902" y="0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5002" name="Group 11"/>
              <p:cNvGrpSpPr/>
              <p:nvPr/>
            </p:nvGrpSpPr>
            <p:grpSpPr>
              <a:xfrm>
                <a:off x="1804" y="0"/>
                <a:ext cx="902" cy="403"/>
                <a:chOff x="1804" y="0"/>
                <a:chExt cx="902" cy="403"/>
              </a:xfrm>
            </p:grpSpPr>
            <p:sp>
              <p:nvSpPr>
                <p:cNvPr id="85042" name="Rectangle 12"/>
                <p:cNvSpPr/>
                <p:nvPr/>
              </p:nvSpPr>
              <p:spPr>
                <a:xfrm>
                  <a:off x="1847" y="0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solidFill>
                        <a:schemeClr val="accent2"/>
                      </a:solidFill>
                      <a:latin typeface="Times New Roman" panose="02020603050405020304" charset="0"/>
                    </a:rPr>
                    <a:t>已分配</a:t>
                  </a:r>
                </a:p>
                <a:p>
                  <a:pPr algn="ctr" eaLnBrk="0" hangingPunct="0"/>
                  <a:endParaRPr lang="zh-CN" altLang="en-US" sz="2000" b="0" dirty="0">
                    <a:solidFill>
                      <a:schemeClr val="accent2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043" name="Rectangle 13"/>
                <p:cNvSpPr/>
                <p:nvPr/>
              </p:nvSpPr>
              <p:spPr>
                <a:xfrm>
                  <a:off x="1804" y="0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5003" name="Group 14"/>
              <p:cNvGrpSpPr/>
              <p:nvPr/>
            </p:nvGrpSpPr>
            <p:grpSpPr>
              <a:xfrm>
                <a:off x="2706" y="0"/>
                <a:ext cx="902" cy="403"/>
                <a:chOff x="2706" y="0"/>
                <a:chExt cx="902" cy="403"/>
              </a:xfrm>
            </p:grpSpPr>
            <p:sp>
              <p:nvSpPr>
                <p:cNvPr id="85040" name="Rectangle 15"/>
                <p:cNvSpPr/>
                <p:nvPr/>
              </p:nvSpPr>
              <p:spPr>
                <a:xfrm>
                  <a:off x="2749" y="0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solidFill>
                        <a:schemeClr val="accent2"/>
                      </a:solidFill>
                      <a:latin typeface="Times New Roman" panose="02020603050405020304" charset="0"/>
                    </a:rPr>
                    <a:t>可用</a:t>
                  </a:r>
                </a:p>
                <a:p>
                  <a:pPr algn="ctr" eaLnBrk="0" hangingPunct="0"/>
                  <a:endParaRPr lang="zh-CN" altLang="en-US" sz="2400" dirty="0">
                    <a:solidFill>
                      <a:srgbClr val="FFFF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041" name="Rectangle 16"/>
                <p:cNvSpPr/>
                <p:nvPr/>
              </p:nvSpPr>
              <p:spPr>
                <a:xfrm>
                  <a:off x="2706" y="0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5004" name="Group 17"/>
              <p:cNvGrpSpPr/>
              <p:nvPr/>
            </p:nvGrpSpPr>
            <p:grpSpPr>
              <a:xfrm>
                <a:off x="0" y="403"/>
                <a:ext cx="902" cy="403"/>
                <a:chOff x="0" y="403"/>
                <a:chExt cx="902" cy="403"/>
              </a:xfrm>
            </p:grpSpPr>
            <p:sp>
              <p:nvSpPr>
                <p:cNvPr id="85038" name="Rectangle 18"/>
                <p:cNvSpPr/>
                <p:nvPr/>
              </p:nvSpPr>
              <p:spPr>
                <a:xfrm>
                  <a:off x="43" y="403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charset="0"/>
                    </a:rPr>
                    <a:t>P1</a:t>
                  </a:r>
                </a:p>
              </p:txBody>
            </p:sp>
            <p:sp>
              <p:nvSpPr>
                <p:cNvPr id="85039" name="Rectangle 19"/>
                <p:cNvSpPr/>
                <p:nvPr/>
              </p:nvSpPr>
              <p:spPr>
                <a:xfrm>
                  <a:off x="0" y="403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5005" name="Group 20"/>
              <p:cNvGrpSpPr/>
              <p:nvPr/>
            </p:nvGrpSpPr>
            <p:grpSpPr>
              <a:xfrm>
                <a:off x="902" y="403"/>
                <a:ext cx="902" cy="403"/>
                <a:chOff x="902" y="403"/>
                <a:chExt cx="902" cy="403"/>
              </a:xfrm>
            </p:grpSpPr>
            <p:sp>
              <p:nvSpPr>
                <p:cNvPr id="85036" name="Rectangle 21"/>
                <p:cNvSpPr/>
                <p:nvPr/>
              </p:nvSpPr>
              <p:spPr>
                <a:xfrm>
                  <a:off x="945" y="403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charset="0"/>
                    </a:rPr>
                    <a:t>10</a:t>
                  </a:r>
                </a:p>
                <a:p>
                  <a:pPr algn="ctr" eaLnBrk="0" hangingPunct="0"/>
                  <a:endParaRPr lang="zh-CN" altLang="en-US" sz="240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037" name="Rectangle 22"/>
                <p:cNvSpPr/>
                <p:nvPr/>
              </p:nvSpPr>
              <p:spPr>
                <a:xfrm>
                  <a:off x="902" y="403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5006" name="Group 23"/>
              <p:cNvGrpSpPr/>
              <p:nvPr/>
            </p:nvGrpSpPr>
            <p:grpSpPr>
              <a:xfrm>
                <a:off x="1804" y="403"/>
                <a:ext cx="902" cy="403"/>
                <a:chOff x="1804" y="403"/>
                <a:chExt cx="902" cy="403"/>
              </a:xfrm>
            </p:grpSpPr>
            <p:sp>
              <p:nvSpPr>
                <p:cNvPr id="85034" name="Rectangle 24"/>
                <p:cNvSpPr/>
                <p:nvPr/>
              </p:nvSpPr>
              <p:spPr>
                <a:xfrm>
                  <a:off x="1847" y="403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charset="0"/>
                    </a:rPr>
                    <a:t>5</a:t>
                  </a:r>
                </a:p>
                <a:p>
                  <a:pPr algn="ctr" eaLnBrk="0" hangingPunct="0"/>
                  <a:endParaRPr lang="zh-CN" altLang="en-US" sz="240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035" name="Rectangle 25"/>
                <p:cNvSpPr/>
                <p:nvPr/>
              </p:nvSpPr>
              <p:spPr>
                <a:xfrm>
                  <a:off x="1804" y="403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5007" name="Group 26"/>
              <p:cNvGrpSpPr/>
              <p:nvPr/>
            </p:nvGrpSpPr>
            <p:grpSpPr>
              <a:xfrm>
                <a:off x="2706" y="403"/>
                <a:ext cx="902" cy="403"/>
                <a:chOff x="2706" y="403"/>
                <a:chExt cx="902" cy="403"/>
              </a:xfrm>
            </p:grpSpPr>
            <p:sp>
              <p:nvSpPr>
                <p:cNvPr id="85032" name="Rectangle 27"/>
                <p:cNvSpPr/>
                <p:nvPr/>
              </p:nvSpPr>
              <p:spPr>
                <a:xfrm>
                  <a:off x="2749" y="403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charset="0"/>
                    </a:rPr>
                    <a:t>3</a:t>
                  </a:r>
                </a:p>
                <a:p>
                  <a:pPr algn="ctr" eaLnBrk="0" hangingPunct="0"/>
                  <a:endParaRPr lang="zh-CN" altLang="en-US" sz="2400" b="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033" name="Rectangle 28"/>
                <p:cNvSpPr/>
                <p:nvPr/>
              </p:nvSpPr>
              <p:spPr>
                <a:xfrm>
                  <a:off x="2706" y="403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5008" name="Group 29"/>
              <p:cNvGrpSpPr/>
              <p:nvPr/>
            </p:nvGrpSpPr>
            <p:grpSpPr>
              <a:xfrm>
                <a:off x="0" y="806"/>
                <a:ext cx="902" cy="403"/>
                <a:chOff x="0" y="806"/>
                <a:chExt cx="902" cy="403"/>
              </a:xfrm>
            </p:grpSpPr>
            <p:sp>
              <p:nvSpPr>
                <p:cNvPr id="85030" name="Rectangle 30"/>
                <p:cNvSpPr/>
                <p:nvPr/>
              </p:nvSpPr>
              <p:spPr>
                <a:xfrm>
                  <a:off x="43" y="806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charset="0"/>
                    </a:rPr>
                    <a:t>P2</a:t>
                  </a:r>
                </a:p>
                <a:p>
                  <a:pPr algn="ctr" eaLnBrk="0" hangingPunct="0"/>
                  <a:endParaRPr lang="en-US" altLang="zh-CN" sz="240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031" name="Rectangle 31"/>
                <p:cNvSpPr/>
                <p:nvPr/>
              </p:nvSpPr>
              <p:spPr>
                <a:xfrm>
                  <a:off x="0" y="806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5009" name="Group 32"/>
              <p:cNvGrpSpPr/>
              <p:nvPr/>
            </p:nvGrpSpPr>
            <p:grpSpPr>
              <a:xfrm>
                <a:off x="902" y="806"/>
                <a:ext cx="902" cy="403"/>
                <a:chOff x="902" y="806"/>
                <a:chExt cx="902" cy="403"/>
              </a:xfrm>
            </p:grpSpPr>
            <p:sp>
              <p:nvSpPr>
                <p:cNvPr id="85028" name="Rectangle 33"/>
                <p:cNvSpPr/>
                <p:nvPr/>
              </p:nvSpPr>
              <p:spPr>
                <a:xfrm>
                  <a:off x="945" y="806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charset="0"/>
                    </a:rPr>
                    <a:t>4</a:t>
                  </a:r>
                </a:p>
                <a:p>
                  <a:pPr algn="ctr" eaLnBrk="0" hangingPunct="0"/>
                  <a:endParaRPr lang="zh-CN" altLang="en-US" sz="240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029" name="Rectangle 34"/>
                <p:cNvSpPr/>
                <p:nvPr/>
              </p:nvSpPr>
              <p:spPr>
                <a:xfrm>
                  <a:off x="902" y="806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5010" name="Group 35"/>
              <p:cNvGrpSpPr/>
              <p:nvPr/>
            </p:nvGrpSpPr>
            <p:grpSpPr>
              <a:xfrm>
                <a:off x="1804" y="806"/>
                <a:ext cx="902" cy="403"/>
                <a:chOff x="1804" y="806"/>
                <a:chExt cx="902" cy="403"/>
              </a:xfrm>
            </p:grpSpPr>
            <p:sp>
              <p:nvSpPr>
                <p:cNvPr id="85026" name="Rectangle 36"/>
                <p:cNvSpPr/>
                <p:nvPr/>
              </p:nvSpPr>
              <p:spPr>
                <a:xfrm>
                  <a:off x="1847" y="806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charset="0"/>
                    </a:rPr>
                    <a:t>2</a:t>
                  </a:r>
                </a:p>
                <a:p>
                  <a:pPr algn="ctr" eaLnBrk="0" hangingPunct="0"/>
                  <a:endParaRPr lang="zh-CN" altLang="en-US" sz="240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027" name="Rectangle 37"/>
                <p:cNvSpPr/>
                <p:nvPr/>
              </p:nvSpPr>
              <p:spPr>
                <a:xfrm>
                  <a:off x="1804" y="806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5011" name="Group 38"/>
              <p:cNvGrpSpPr/>
              <p:nvPr/>
            </p:nvGrpSpPr>
            <p:grpSpPr>
              <a:xfrm>
                <a:off x="2706" y="806"/>
                <a:ext cx="902" cy="403"/>
                <a:chOff x="2706" y="806"/>
                <a:chExt cx="902" cy="403"/>
              </a:xfrm>
            </p:grpSpPr>
            <p:sp>
              <p:nvSpPr>
                <p:cNvPr id="85024" name="Rectangle 39"/>
                <p:cNvSpPr/>
                <p:nvPr/>
              </p:nvSpPr>
              <p:spPr>
                <a:xfrm>
                  <a:off x="2749" y="806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r>
                    <a:rPr lang="zh-CN" altLang="en-US" sz="1200" b="0" dirty="0">
                      <a:latin typeface="Times New Roman" panose="02020603050405020304" charset="0"/>
                    </a:rPr>
                    <a:t> </a:t>
                  </a:r>
                </a:p>
                <a:p>
                  <a:pPr eaLnBrk="0" hangingPunct="0"/>
                  <a:endParaRPr lang="zh-CN" altLang="en-US" sz="2400" b="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025" name="Rectangle 40"/>
                <p:cNvSpPr/>
                <p:nvPr/>
              </p:nvSpPr>
              <p:spPr>
                <a:xfrm>
                  <a:off x="2706" y="806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5012" name="Group 41"/>
              <p:cNvGrpSpPr/>
              <p:nvPr/>
            </p:nvGrpSpPr>
            <p:grpSpPr>
              <a:xfrm>
                <a:off x="0" y="1209"/>
                <a:ext cx="902" cy="403"/>
                <a:chOff x="0" y="1209"/>
                <a:chExt cx="902" cy="403"/>
              </a:xfrm>
            </p:grpSpPr>
            <p:sp>
              <p:nvSpPr>
                <p:cNvPr id="85022" name="Rectangle 42"/>
                <p:cNvSpPr/>
                <p:nvPr/>
              </p:nvSpPr>
              <p:spPr>
                <a:xfrm>
                  <a:off x="43" y="1209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charset="0"/>
                    </a:rPr>
                    <a:t>P3</a:t>
                  </a:r>
                </a:p>
                <a:p>
                  <a:pPr algn="ctr" eaLnBrk="0" hangingPunct="0"/>
                  <a:endParaRPr lang="en-US" altLang="zh-CN" sz="240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023" name="Rectangle 43"/>
                <p:cNvSpPr/>
                <p:nvPr/>
              </p:nvSpPr>
              <p:spPr>
                <a:xfrm>
                  <a:off x="0" y="1209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5013" name="Group 44"/>
              <p:cNvGrpSpPr/>
              <p:nvPr/>
            </p:nvGrpSpPr>
            <p:grpSpPr>
              <a:xfrm>
                <a:off x="902" y="1209"/>
                <a:ext cx="902" cy="403"/>
                <a:chOff x="902" y="1209"/>
                <a:chExt cx="902" cy="403"/>
              </a:xfrm>
            </p:grpSpPr>
            <p:sp>
              <p:nvSpPr>
                <p:cNvPr id="85020" name="Rectangle 45"/>
                <p:cNvSpPr/>
                <p:nvPr/>
              </p:nvSpPr>
              <p:spPr>
                <a:xfrm>
                  <a:off x="945" y="1209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charset="0"/>
                    </a:rPr>
                    <a:t>9</a:t>
                  </a:r>
                </a:p>
                <a:p>
                  <a:pPr algn="ctr" eaLnBrk="0" hangingPunct="0"/>
                  <a:endParaRPr lang="zh-CN" altLang="en-US" sz="240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021" name="Rectangle 46"/>
                <p:cNvSpPr/>
                <p:nvPr/>
              </p:nvSpPr>
              <p:spPr>
                <a:xfrm>
                  <a:off x="902" y="1209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5014" name="Group 47"/>
              <p:cNvGrpSpPr/>
              <p:nvPr/>
            </p:nvGrpSpPr>
            <p:grpSpPr>
              <a:xfrm>
                <a:off x="1804" y="1209"/>
                <a:ext cx="902" cy="403"/>
                <a:chOff x="1804" y="1209"/>
                <a:chExt cx="902" cy="403"/>
              </a:xfrm>
            </p:grpSpPr>
            <p:sp>
              <p:nvSpPr>
                <p:cNvPr id="85018" name="Rectangle 48"/>
                <p:cNvSpPr/>
                <p:nvPr/>
              </p:nvSpPr>
              <p:spPr>
                <a:xfrm>
                  <a:off x="1847" y="1209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charset="0"/>
                    </a:rPr>
                    <a:t>2</a:t>
                  </a:r>
                </a:p>
                <a:p>
                  <a:pPr algn="ctr" eaLnBrk="0" hangingPunct="0"/>
                  <a:endParaRPr lang="zh-CN" altLang="en-US" sz="240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019" name="Rectangle 49"/>
                <p:cNvSpPr/>
                <p:nvPr/>
              </p:nvSpPr>
              <p:spPr>
                <a:xfrm>
                  <a:off x="1804" y="1209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5015" name="Group 50"/>
              <p:cNvGrpSpPr/>
              <p:nvPr/>
            </p:nvGrpSpPr>
            <p:grpSpPr>
              <a:xfrm>
                <a:off x="2706" y="1209"/>
                <a:ext cx="902" cy="403"/>
                <a:chOff x="2706" y="1209"/>
                <a:chExt cx="902" cy="403"/>
              </a:xfrm>
            </p:grpSpPr>
            <p:sp>
              <p:nvSpPr>
                <p:cNvPr id="85016" name="Rectangle 51"/>
                <p:cNvSpPr/>
                <p:nvPr/>
              </p:nvSpPr>
              <p:spPr>
                <a:xfrm>
                  <a:off x="2749" y="1209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r>
                    <a:rPr lang="zh-CN" altLang="en-US" sz="1200" b="0" dirty="0">
                      <a:latin typeface="Times New Roman" panose="02020603050405020304" charset="0"/>
                    </a:rPr>
                    <a:t> </a:t>
                  </a:r>
                </a:p>
                <a:p>
                  <a:pPr eaLnBrk="0" hangingPunct="0"/>
                  <a:endParaRPr lang="zh-CN" altLang="en-US" sz="2400" b="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017" name="Rectangle 52"/>
                <p:cNvSpPr/>
                <p:nvPr/>
              </p:nvSpPr>
              <p:spPr>
                <a:xfrm>
                  <a:off x="2706" y="1209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84999" name="Rectangle 53"/>
            <p:cNvSpPr/>
            <p:nvPr/>
          </p:nvSpPr>
          <p:spPr>
            <a:xfrm>
              <a:off x="-3" y="-3"/>
              <a:ext cx="3614" cy="1618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4996" name="Text Box 54"/>
          <p:cNvSpPr txBox="1"/>
          <p:nvPr/>
        </p:nvSpPr>
        <p:spPr>
          <a:xfrm>
            <a:off x="1512570" y="5832475"/>
            <a:ext cx="81359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安全序列：〈</a:t>
            </a:r>
            <a:r>
              <a:rPr lang="en-US" altLang="zh-CN" sz="2800" dirty="0">
                <a:latin typeface="宋体" panose="02010600030101010101" pitchFamily="2" charset="-122"/>
              </a:rPr>
              <a:t>P2,P1,P3&gt;</a:t>
            </a:r>
            <a:r>
              <a:rPr lang="zh-CN" altLang="en-US" sz="2800" dirty="0">
                <a:latin typeface="宋体" panose="02010600030101010101" pitchFamily="2" charset="-122"/>
              </a:rPr>
              <a:t>，当前系统为安全状态</a:t>
            </a:r>
            <a:r>
              <a:rPr lang="zh-CN" altLang="en-US" sz="2400" b="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84997" name="Rectangle 5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>
                <a:sym typeface="+mn-ea"/>
              </a:rPr>
              <a:t>3.4.5 </a:t>
            </a:r>
            <a:r>
              <a:rPr lang="zh-CN" altLang="en-US">
                <a:sym typeface="+mn-ea"/>
              </a:rPr>
              <a:t>系统的安全状态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低级调度</a:t>
            </a:r>
          </a:p>
          <a:p>
            <a:pPr lvl="1"/>
            <a:r>
              <a:rPr lang="zh-CN" altLang="en-US" dirty="0"/>
              <a:t>也称进程调度或短期调度。用于决定就绪队列中哪个进程获得处理机，之后派发程序（</a:t>
            </a:r>
            <a:r>
              <a:rPr lang="en-US" altLang="zh-CN" dirty="0"/>
              <a:t>dispatcher</a:t>
            </a:r>
            <a:r>
              <a:rPr lang="zh-CN" altLang="en-US" dirty="0"/>
              <a:t>）将处理机分配给该进程。</a:t>
            </a:r>
            <a:endParaRPr lang="en-US" altLang="zh-CN" dirty="0"/>
          </a:p>
          <a:p>
            <a:pPr lvl="1"/>
            <a:r>
              <a:rPr lang="zh-CN" altLang="en-US" dirty="0"/>
              <a:t>抢先式调度</a:t>
            </a:r>
            <a:endParaRPr lang="en-US" altLang="zh-CN" dirty="0"/>
          </a:p>
          <a:p>
            <a:pPr lvl="1"/>
            <a:r>
              <a:rPr lang="zh-CN" altLang="en-US" dirty="0"/>
              <a:t>非抢先式调度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处理机调度的层次 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由安全状态向不安全状态的转换</a:t>
            </a:r>
          </a:p>
          <a:p>
            <a:pPr lvl="1" eaLnBrk="1" hangingPunct="1"/>
            <a:r>
              <a:rPr lang="zh-CN" altLang="en-US" dirty="0"/>
              <a:t>若不按照安全序列分配资源，系统可能会由安全状态进入不安全状态。</a:t>
            </a:r>
          </a:p>
          <a:p>
            <a:pPr lvl="1" eaLnBrk="1" hangingPunct="1"/>
            <a:r>
              <a:rPr lang="zh-CN" altLang="en-US" dirty="0"/>
              <a:t>例：</a:t>
            </a:r>
            <a:r>
              <a:rPr lang="en-US" altLang="zh-CN" dirty="0"/>
              <a:t>T0</a:t>
            </a:r>
            <a:r>
              <a:rPr lang="zh-CN" altLang="en-US" dirty="0"/>
              <a:t>时刻后，</a:t>
            </a:r>
            <a:r>
              <a:rPr lang="en-US" altLang="zh-CN" dirty="0"/>
              <a:t>P3</a:t>
            </a:r>
            <a:r>
              <a:rPr lang="zh-CN" altLang="en-US" dirty="0"/>
              <a:t>请求</a:t>
            </a:r>
            <a:r>
              <a:rPr lang="en-US" altLang="zh-CN" dirty="0"/>
              <a:t>1</a:t>
            </a:r>
            <a:r>
              <a:rPr lang="zh-CN" altLang="en-US" dirty="0"/>
              <a:t>台磁带机，系统分配给它，则进入不安全状态。</a:t>
            </a:r>
          </a:p>
        </p:txBody>
      </p:sp>
      <p:grpSp>
        <p:nvGrpSpPr>
          <p:cNvPr id="86019" name="Group 3"/>
          <p:cNvGrpSpPr/>
          <p:nvPr/>
        </p:nvGrpSpPr>
        <p:grpSpPr>
          <a:xfrm>
            <a:off x="3216275" y="3644900"/>
            <a:ext cx="5737225" cy="2568575"/>
            <a:chOff x="-3" y="-3"/>
            <a:chExt cx="3614" cy="1618"/>
          </a:xfrm>
        </p:grpSpPr>
        <p:grpSp>
          <p:nvGrpSpPr>
            <p:cNvPr id="86021" name="Group 4"/>
            <p:cNvGrpSpPr/>
            <p:nvPr/>
          </p:nvGrpSpPr>
          <p:grpSpPr>
            <a:xfrm>
              <a:off x="0" y="0"/>
              <a:ext cx="3608" cy="1612"/>
              <a:chOff x="0" y="0"/>
              <a:chExt cx="3608" cy="1612"/>
            </a:xfrm>
          </p:grpSpPr>
          <p:grpSp>
            <p:nvGrpSpPr>
              <p:cNvPr id="86023" name="Group 5"/>
              <p:cNvGrpSpPr/>
              <p:nvPr/>
            </p:nvGrpSpPr>
            <p:grpSpPr>
              <a:xfrm>
                <a:off x="0" y="0"/>
                <a:ext cx="902" cy="403"/>
                <a:chOff x="0" y="0"/>
                <a:chExt cx="902" cy="403"/>
              </a:xfrm>
            </p:grpSpPr>
            <p:sp>
              <p:nvSpPr>
                <p:cNvPr id="86069" name="Rectangle 6"/>
                <p:cNvSpPr/>
                <p:nvPr/>
              </p:nvSpPr>
              <p:spPr>
                <a:xfrm>
                  <a:off x="43" y="0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solidFill>
                        <a:schemeClr val="accent2"/>
                      </a:solidFill>
                      <a:latin typeface="Times New Roman" panose="02020603050405020304" charset="0"/>
                    </a:rPr>
                    <a:t>进程</a:t>
                  </a:r>
                </a:p>
                <a:p>
                  <a:pPr algn="ctr" eaLnBrk="0" hangingPunct="0"/>
                  <a:endParaRPr lang="zh-CN" altLang="en-US" sz="2400" b="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70" name="Rectangle 7"/>
                <p:cNvSpPr/>
                <p:nvPr/>
              </p:nvSpPr>
              <p:spPr>
                <a:xfrm>
                  <a:off x="0" y="0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6024" name="Group 8"/>
              <p:cNvGrpSpPr/>
              <p:nvPr/>
            </p:nvGrpSpPr>
            <p:grpSpPr>
              <a:xfrm>
                <a:off x="902" y="0"/>
                <a:ext cx="902" cy="403"/>
                <a:chOff x="902" y="0"/>
                <a:chExt cx="902" cy="403"/>
              </a:xfrm>
            </p:grpSpPr>
            <p:sp>
              <p:nvSpPr>
                <p:cNvPr id="86067" name="Rectangle 9"/>
                <p:cNvSpPr/>
                <p:nvPr/>
              </p:nvSpPr>
              <p:spPr>
                <a:xfrm>
                  <a:off x="945" y="0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>
                      <a:solidFill>
                        <a:schemeClr val="accent2"/>
                      </a:solidFill>
                      <a:latin typeface="Times New Roman" panose="02020603050405020304" charset="0"/>
                    </a:rPr>
                    <a:t>最大需求</a:t>
                  </a:r>
                </a:p>
                <a:p>
                  <a:pPr algn="ctr" eaLnBrk="0" hangingPunct="0"/>
                  <a:endParaRPr lang="zh-CN" altLang="en-US" sz="2000" dirty="0">
                    <a:solidFill>
                      <a:schemeClr val="folHlink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68" name="Rectangle 10"/>
                <p:cNvSpPr/>
                <p:nvPr/>
              </p:nvSpPr>
              <p:spPr>
                <a:xfrm>
                  <a:off x="902" y="0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6025" name="Group 11"/>
              <p:cNvGrpSpPr/>
              <p:nvPr/>
            </p:nvGrpSpPr>
            <p:grpSpPr>
              <a:xfrm>
                <a:off x="1804" y="0"/>
                <a:ext cx="902" cy="403"/>
                <a:chOff x="1804" y="0"/>
                <a:chExt cx="902" cy="403"/>
              </a:xfrm>
            </p:grpSpPr>
            <p:sp>
              <p:nvSpPr>
                <p:cNvPr id="86065" name="Rectangle 12"/>
                <p:cNvSpPr/>
                <p:nvPr/>
              </p:nvSpPr>
              <p:spPr>
                <a:xfrm>
                  <a:off x="1847" y="0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solidFill>
                        <a:schemeClr val="accent2"/>
                      </a:solidFill>
                      <a:latin typeface="Times New Roman" panose="02020603050405020304" charset="0"/>
                    </a:rPr>
                    <a:t>已分配</a:t>
                  </a:r>
                </a:p>
                <a:p>
                  <a:pPr algn="ctr" eaLnBrk="0" hangingPunct="0"/>
                  <a:endParaRPr lang="zh-CN" altLang="en-US" sz="2000" b="0" dirty="0">
                    <a:solidFill>
                      <a:schemeClr val="folHlink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66" name="Rectangle 13"/>
                <p:cNvSpPr/>
                <p:nvPr/>
              </p:nvSpPr>
              <p:spPr>
                <a:xfrm>
                  <a:off x="1804" y="0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6026" name="Group 14"/>
              <p:cNvGrpSpPr/>
              <p:nvPr/>
            </p:nvGrpSpPr>
            <p:grpSpPr>
              <a:xfrm>
                <a:off x="2706" y="0"/>
                <a:ext cx="902" cy="403"/>
                <a:chOff x="2706" y="0"/>
                <a:chExt cx="902" cy="403"/>
              </a:xfrm>
            </p:grpSpPr>
            <p:sp>
              <p:nvSpPr>
                <p:cNvPr id="86063" name="Rectangle 15"/>
                <p:cNvSpPr/>
                <p:nvPr/>
              </p:nvSpPr>
              <p:spPr>
                <a:xfrm>
                  <a:off x="2749" y="0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solidFill>
                        <a:schemeClr val="accent2"/>
                      </a:solidFill>
                      <a:latin typeface="Times New Roman" panose="02020603050405020304" charset="0"/>
                    </a:rPr>
                    <a:t>可用</a:t>
                  </a:r>
                </a:p>
                <a:p>
                  <a:pPr algn="ctr" eaLnBrk="0" hangingPunct="0"/>
                  <a:endParaRPr lang="zh-CN" altLang="en-US" sz="2400" dirty="0">
                    <a:solidFill>
                      <a:srgbClr val="FFFF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64" name="Rectangle 16"/>
                <p:cNvSpPr/>
                <p:nvPr/>
              </p:nvSpPr>
              <p:spPr>
                <a:xfrm>
                  <a:off x="2706" y="0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6027" name="Group 17"/>
              <p:cNvGrpSpPr/>
              <p:nvPr/>
            </p:nvGrpSpPr>
            <p:grpSpPr>
              <a:xfrm>
                <a:off x="0" y="403"/>
                <a:ext cx="902" cy="403"/>
                <a:chOff x="0" y="403"/>
                <a:chExt cx="902" cy="403"/>
              </a:xfrm>
            </p:grpSpPr>
            <p:sp>
              <p:nvSpPr>
                <p:cNvPr id="86061" name="Rectangle 18"/>
                <p:cNvSpPr/>
                <p:nvPr/>
              </p:nvSpPr>
              <p:spPr>
                <a:xfrm>
                  <a:off x="43" y="403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charset="0"/>
                    </a:rPr>
                    <a:t>P1</a:t>
                  </a:r>
                </a:p>
              </p:txBody>
            </p:sp>
            <p:sp>
              <p:nvSpPr>
                <p:cNvPr id="86062" name="Rectangle 19"/>
                <p:cNvSpPr/>
                <p:nvPr/>
              </p:nvSpPr>
              <p:spPr>
                <a:xfrm>
                  <a:off x="0" y="403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6028" name="Group 20"/>
              <p:cNvGrpSpPr/>
              <p:nvPr/>
            </p:nvGrpSpPr>
            <p:grpSpPr>
              <a:xfrm>
                <a:off x="902" y="403"/>
                <a:ext cx="902" cy="403"/>
                <a:chOff x="902" y="403"/>
                <a:chExt cx="902" cy="403"/>
              </a:xfrm>
            </p:grpSpPr>
            <p:sp>
              <p:nvSpPr>
                <p:cNvPr id="86059" name="Rectangle 21"/>
                <p:cNvSpPr/>
                <p:nvPr/>
              </p:nvSpPr>
              <p:spPr>
                <a:xfrm>
                  <a:off x="945" y="403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charset="0"/>
                    </a:rPr>
                    <a:t>10</a:t>
                  </a:r>
                </a:p>
                <a:p>
                  <a:pPr algn="ctr" eaLnBrk="0" hangingPunct="0"/>
                  <a:endParaRPr lang="zh-CN" altLang="en-US" sz="240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60" name="Rectangle 22"/>
                <p:cNvSpPr/>
                <p:nvPr/>
              </p:nvSpPr>
              <p:spPr>
                <a:xfrm>
                  <a:off x="902" y="403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6029" name="Group 23"/>
              <p:cNvGrpSpPr/>
              <p:nvPr/>
            </p:nvGrpSpPr>
            <p:grpSpPr>
              <a:xfrm>
                <a:off x="1804" y="403"/>
                <a:ext cx="902" cy="403"/>
                <a:chOff x="1804" y="403"/>
                <a:chExt cx="902" cy="403"/>
              </a:xfrm>
            </p:grpSpPr>
            <p:sp>
              <p:nvSpPr>
                <p:cNvPr id="86057" name="Rectangle 24"/>
                <p:cNvSpPr/>
                <p:nvPr/>
              </p:nvSpPr>
              <p:spPr>
                <a:xfrm>
                  <a:off x="1847" y="403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charset="0"/>
                    </a:rPr>
                    <a:t>5</a:t>
                  </a:r>
                </a:p>
                <a:p>
                  <a:pPr algn="ctr" eaLnBrk="0" hangingPunct="0"/>
                  <a:endParaRPr lang="zh-CN" altLang="en-US" sz="240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58" name="Rectangle 25"/>
                <p:cNvSpPr/>
                <p:nvPr/>
              </p:nvSpPr>
              <p:spPr>
                <a:xfrm>
                  <a:off x="1804" y="403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6030" name="Group 26"/>
              <p:cNvGrpSpPr/>
              <p:nvPr/>
            </p:nvGrpSpPr>
            <p:grpSpPr>
              <a:xfrm>
                <a:off x="2706" y="403"/>
                <a:ext cx="902" cy="403"/>
                <a:chOff x="2706" y="403"/>
                <a:chExt cx="902" cy="403"/>
              </a:xfrm>
            </p:grpSpPr>
            <p:sp>
              <p:nvSpPr>
                <p:cNvPr id="86055" name="Rectangle 27"/>
                <p:cNvSpPr/>
                <p:nvPr/>
              </p:nvSpPr>
              <p:spPr>
                <a:xfrm>
                  <a:off x="2749" y="403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charset="0"/>
                    </a:rPr>
                    <a:t>3</a:t>
                  </a:r>
                  <a:r>
                    <a:rPr lang="zh-CN" altLang="en-US" sz="2400" dirty="0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（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2</a:t>
                  </a:r>
                  <a:r>
                    <a:rPr lang="zh-CN" altLang="en-US" sz="2400" dirty="0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）</a:t>
                  </a:r>
                </a:p>
                <a:p>
                  <a:pPr algn="ctr" eaLnBrk="0" hangingPunct="0"/>
                  <a:endParaRPr lang="zh-CN" altLang="en-US" sz="2400" b="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56" name="Rectangle 28"/>
                <p:cNvSpPr/>
                <p:nvPr/>
              </p:nvSpPr>
              <p:spPr>
                <a:xfrm>
                  <a:off x="2706" y="403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6031" name="Group 29"/>
              <p:cNvGrpSpPr/>
              <p:nvPr/>
            </p:nvGrpSpPr>
            <p:grpSpPr>
              <a:xfrm>
                <a:off x="0" y="806"/>
                <a:ext cx="902" cy="403"/>
                <a:chOff x="0" y="806"/>
                <a:chExt cx="902" cy="403"/>
              </a:xfrm>
            </p:grpSpPr>
            <p:sp>
              <p:nvSpPr>
                <p:cNvPr id="86053" name="Rectangle 30"/>
                <p:cNvSpPr/>
                <p:nvPr/>
              </p:nvSpPr>
              <p:spPr>
                <a:xfrm>
                  <a:off x="43" y="806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charset="0"/>
                    </a:rPr>
                    <a:t>P2</a:t>
                  </a:r>
                </a:p>
                <a:p>
                  <a:pPr algn="ctr" eaLnBrk="0" hangingPunct="0"/>
                  <a:endParaRPr lang="en-US" altLang="zh-CN" sz="240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54" name="Rectangle 31"/>
                <p:cNvSpPr/>
                <p:nvPr/>
              </p:nvSpPr>
              <p:spPr>
                <a:xfrm>
                  <a:off x="0" y="806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6032" name="Group 32"/>
              <p:cNvGrpSpPr/>
              <p:nvPr/>
            </p:nvGrpSpPr>
            <p:grpSpPr>
              <a:xfrm>
                <a:off x="902" y="806"/>
                <a:ext cx="902" cy="403"/>
                <a:chOff x="902" y="806"/>
                <a:chExt cx="902" cy="403"/>
              </a:xfrm>
            </p:grpSpPr>
            <p:sp>
              <p:nvSpPr>
                <p:cNvPr id="86051" name="Rectangle 33"/>
                <p:cNvSpPr/>
                <p:nvPr/>
              </p:nvSpPr>
              <p:spPr>
                <a:xfrm>
                  <a:off x="945" y="806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charset="0"/>
                    </a:rPr>
                    <a:t>4</a:t>
                  </a:r>
                </a:p>
                <a:p>
                  <a:pPr algn="ctr" eaLnBrk="0" hangingPunct="0"/>
                  <a:endParaRPr lang="zh-CN" altLang="en-US" sz="240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52" name="Rectangle 34"/>
                <p:cNvSpPr/>
                <p:nvPr/>
              </p:nvSpPr>
              <p:spPr>
                <a:xfrm>
                  <a:off x="902" y="806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6033" name="Group 35"/>
              <p:cNvGrpSpPr/>
              <p:nvPr/>
            </p:nvGrpSpPr>
            <p:grpSpPr>
              <a:xfrm>
                <a:off x="1804" y="806"/>
                <a:ext cx="902" cy="403"/>
                <a:chOff x="1804" y="806"/>
                <a:chExt cx="902" cy="403"/>
              </a:xfrm>
            </p:grpSpPr>
            <p:sp>
              <p:nvSpPr>
                <p:cNvPr id="86049" name="Rectangle 36"/>
                <p:cNvSpPr/>
                <p:nvPr/>
              </p:nvSpPr>
              <p:spPr>
                <a:xfrm>
                  <a:off x="1847" y="806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charset="0"/>
                    </a:rPr>
                    <a:t>2</a:t>
                  </a:r>
                </a:p>
                <a:p>
                  <a:pPr algn="ctr" eaLnBrk="0" hangingPunct="0"/>
                  <a:endParaRPr lang="zh-CN" altLang="en-US" sz="240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50" name="Rectangle 37"/>
                <p:cNvSpPr/>
                <p:nvPr/>
              </p:nvSpPr>
              <p:spPr>
                <a:xfrm>
                  <a:off x="1804" y="806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6034" name="Group 38"/>
              <p:cNvGrpSpPr/>
              <p:nvPr/>
            </p:nvGrpSpPr>
            <p:grpSpPr>
              <a:xfrm>
                <a:off x="2706" y="806"/>
                <a:ext cx="902" cy="403"/>
                <a:chOff x="2706" y="806"/>
                <a:chExt cx="902" cy="403"/>
              </a:xfrm>
            </p:grpSpPr>
            <p:sp>
              <p:nvSpPr>
                <p:cNvPr id="86047" name="Rectangle 39"/>
                <p:cNvSpPr/>
                <p:nvPr/>
              </p:nvSpPr>
              <p:spPr>
                <a:xfrm>
                  <a:off x="2749" y="806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r>
                    <a:rPr lang="zh-CN" altLang="en-US" sz="1200" b="0" dirty="0">
                      <a:latin typeface="Times New Roman" panose="02020603050405020304" charset="0"/>
                    </a:rPr>
                    <a:t> </a:t>
                  </a:r>
                </a:p>
                <a:p>
                  <a:pPr eaLnBrk="0" hangingPunct="0"/>
                  <a:endParaRPr lang="zh-CN" altLang="en-US" sz="2400" b="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48" name="Rectangle 40"/>
                <p:cNvSpPr/>
                <p:nvPr/>
              </p:nvSpPr>
              <p:spPr>
                <a:xfrm>
                  <a:off x="2706" y="806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6035" name="Group 41"/>
              <p:cNvGrpSpPr/>
              <p:nvPr/>
            </p:nvGrpSpPr>
            <p:grpSpPr>
              <a:xfrm>
                <a:off x="0" y="1209"/>
                <a:ext cx="902" cy="403"/>
                <a:chOff x="0" y="1209"/>
                <a:chExt cx="902" cy="403"/>
              </a:xfrm>
            </p:grpSpPr>
            <p:sp>
              <p:nvSpPr>
                <p:cNvPr id="86045" name="Rectangle 42"/>
                <p:cNvSpPr/>
                <p:nvPr/>
              </p:nvSpPr>
              <p:spPr>
                <a:xfrm>
                  <a:off x="43" y="1209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charset="0"/>
                    </a:rPr>
                    <a:t>P3</a:t>
                  </a:r>
                </a:p>
                <a:p>
                  <a:pPr algn="ctr" eaLnBrk="0" hangingPunct="0"/>
                  <a:endParaRPr lang="en-US" altLang="zh-CN" sz="240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46" name="Rectangle 43"/>
                <p:cNvSpPr/>
                <p:nvPr/>
              </p:nvSpPr>
              <p:spPr>
                <a:xfrm>
                  <a:off x="0" y="1209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6036" name="Group 44"/>
              <p:cNvGrpSpPr/>
              <p:nvPr/>
            </p:nvGrpSpPr>
            <p:grpSpPr>
              <a:xfrm>
                <a:off x="902" y="1209"/>
                <a:ext cx="902" cy="403"/>
                <a:chOff x="902" y="1209"/>
                <a:chExt cx="902" cy="403"/>
              </a:xfrm>
            </p:grpSpPr>
            <p:sp>
              <p:nvSpPr>
                <p:cNvPr id="86043" name="Rectangle 45"/>
                <p:cNvSpPr/>
                <p:nvPr/>
              </p:nvSpPr>
              <p:spPr>
                <a:xfrm>
                  <a:off x="945" y="1209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charset="0"/>
                    </a:rPr>
                    <a:t>9</a:t>
                  </a:r>
                </a:p>
                <a:p>
                  <a:pPr algn="ctr" eaLnBrk="0" hangingPunct="0"/>
                  <a:endParaRPr lang="zh-CN" altLang="en-US" sz="240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44" name="Rectangle 46"/>
                <p:cNvSpPr/>
                <p:nvPr/>
              </p:nvSpPr>
              <p:spPr>
                <a:xfrm>
                  <a:off x="902" y="1209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6037" name="Group 47"/>
              <p:cNvGrpSpPr/>
              <p:nvPr/>
            </p:nvGrpSpPr>
            <p:grpSpPr>
              <a:xfrm>
                <a:off x="1804" y="1209"/>
                <a:ext cx="902" cy="403"/>
                <a:chOff x="1804" y="1209"/>
                <a:chExt cx="902" cy="403"/>
              </a:xfrm>
            </p:grpSpPr>
            <p:sp>
              <p:nvSpPr>
                <p:cNvPr id="86041" name="Rectangle 48"/>
                <p:cNvSpPr/>
                <p:nvPr/>
              </p:nvSpPr>
              <p:spPr>
                <a:xfrm>
                  <a:off x="1847" y="1209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latin typeface="Times New Roman" panose="02020603050405020304" charset="0"/>
                    </a:rPr>
                    <a:t>2</a:t>
                  </a:r>
                  <a:r>
                    <a:rPr lang="zh-CN" altLang="en-US" sz="2400" dirty="0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（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3</a:t>
                  </a:r>
                  <a:r>
                    <a:rPr lang="zh-CN" altLang="en-US" sz="2400" dirty="0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）</a:t>
                  </a:r>
                </a:p>
                <a:p>
                  <a:pPr algn="ctr" eaLnBrk="0" hangingPunct="0"/>
                  <a:endParaRPr lang="zh-CN" altLang="en-US" sz="240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42" name="Rectangle 49"/>
                <p:cNvSpPr/>
                <p:nvPr/>
              </p:nvSpPr>
              <p:spPr>
                <a:xfrm>
                  <a:off x="1804" y="1209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6038" name="Group 50"/>
              <p:cNvGrpSpPr/>
              <p:nvPr/>
            </p:nvGrpSpPr>
            <p:grpSpPr>
              <a:xfrm>
                <a:off x="2706" y="1209"/>
                <a:ext cx="902" cy="403"/>
                <a:chOff x="2706" y="1209"/>
                <a:chExt cx="902" cy="403"/>
              </a:xfrm>
            </p:grpSpPr>
            <p:sp>
              <p:nvSpPr>
                <p:cNvPr id="86039" name="Rectangle 51"/>
                <p:cNvSpPr/>
                <p:nvPr/>
              </p:nvSpPr>
              <p:spPr>
                <a:xfrm>
                  <a:off x="2749" y="1209"/>
                  <a:ext cx="816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r>
                    <a:rPr lang="zh-CN" altLang="en-US" sz="1200" b="0" dirty="0">
                      <a:latin typeface="Times New Roman" panose="02020603050405020304" charset="0"/>
                    </a:rPr>
                    <a:t> </a:t>
                  </a:r>
                </a:p>
                <a:p>
                  <a:pPr eaLnBrk="0" hangingPunct="0"/>
                  <a:endParaRPr lang="zh-CN" altLang="en-US" sz="2400" b="0" dirty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6040" name="Rectangle 52"/>
                <p:cNvSpPr/>
                <p:nvPr/>
              </p:nvSpPr>
              <p:spPr>
                <a:xfrm>
                  <a:off x="2706" y="1209"/>
                  <a:ext cx="902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86022" name="Rectangle 53"/>
            <p:cNvSpPr/>
            <p:nvPr/>
          </p:nvSpPr>
          <p:spPr>
            <a:xfrm>
              <a:off x="-3" y="-3"/>
              <a:ext cx="3614" cy="1618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6020" name="Rectangle 5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>
                <a:sym typeface="+mn-ea"/>
              </a:rPr>
              <a:t>3.4.5 </a:t>
            </a:r>
            <a:r>
              <a:rPr lang="zh-CN" altLang="en-US">
                <a:sym typeface="+mn-ea"/>
              </a:rPr>
              <a:t>系统的安全状态 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安全、不安全、死锁状态的关系 </a:t>
            </a:r>
          </a:p>
        </p:txBody>
      </p:sp>
      <p:pic>
        <p:nvPicPr>
          <p:cNvPr id="87043" name="Picture 3"/>
          <p:cNvPicPr>
            <a:picLocks noChangeAspect="1"/>
          </p:cNvPicPr>
          <p:nvPr/>
        </p:nvPicPr>
        <p:blipFill>
          <a:blip r:embed="rId2"/>
          <a:srcRect l="10608" t="1381" r="10387" b="829"/>
          <a:stretch>
            <a:fillRect/>
          </a:stretch>
        </p:blipFill>
        <p:spPr>
          <a:xfrm>
            <a:off x="2761615" y="1484630"/>
            <a:ext cx="4540250" cy="4495800"/>
          </a:xfrm>
          <a:prstGeom prst="rect">
            <a:avLst/>
          </a:prstGeom>
          <a:noFill/>
          <a:ln w="57150" cap="flat" cmpd="thickThin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fade thruBlk="1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3.4.6 </a:t>
            </a:r>
            <a:r>
              <a:rPr lang="zh-CN" altLang="en-US"/>
              <a:t>避免死锁</a:t>
            </a:r>
            <a:r>
              <a:rPr lang="en-US" altLang="zh-CN"/>
              <a:t>--</a:t>
            </a:r>
            <a:r>
              <a:rPr lang="zh-CN" altLang="en-US"/>
              <a:t>银行家算法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银行家算法（</a:t>
            </a:r>
            <a:r>
              <a:rPr lang="en-US" altLang="zh-CN" b="1">
                <a:solidFill>
                  <a:srgbClr val="FF0000"/>
                </a:solidFill>
              </a:rPr>
              <a:t>Dijkstra, 1965）</a:t>
            </a:r>
            <a:r>
              <a:rPr lang="zh-CN" altLang="en-US" b="1">
                <a:solidFill>
                  <a:srgbClr val="FF0000"/>
                </a:solidFill>
              </a:rPr>
              <a:t>问题</a:t>
            </a:r>
            <a:endParaRPr lang="zh-CN" altLang="en-US"/>
          </a:p>
          <a:p>
            <a:pPr lvl="1"/>
            <a:r>
              <a:rPr lang="zh-CN" altLang="en-US"/>
              <a:t>在银行中，客户申请贷款的数量是有限的。银行家应尽量满足所有客户的贷款需求。</a:t>
            </a:r>
          </a:p>
          <a:p>
            <a:pPr lvl="1"/>
            <a:r>
              <a:rPr lang="zh-CN" altLang="en-US"/>
              <a:t>银行家就好比操作系统，资金就是资源，客户就相当于要申请资源的进程。</a:t>
            </a:r>
          </a:p>
        </p:txBody>
      </p:sp>
    </p:spTree>
  </p:cSld>
  <p:clrMapOvr>
    <a:masterClrMapping/>
  </p:clrMapOvr>
  <p:transition>
    <p:fade thruBlk="1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3.4.6  </a:t>
            </a:r>
            <a:r>
              <a:rPr lang="zh-CN" altLang="en-US"/>
              <a:t>避免死锁</a:t>
            </a:r>
            <a:r>
              <a:rPr lang="en-US" altLang="zh-CN"/>
              <a:t>--</a:t>
            </a:r>
            <a:r>
              <a:rPr lang="zh-CN" altLang="en-US"/>
              <a:t>银行家算法</a:t>
            </a:r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/>
              <a:t>为保证资金的安全，银行家规定：</a:t>
            </a:r>
          </a:p>
          <a:p>
            <a:pPr lvl="1"/>
            <a:r>
              <a:rPr lang="zh-CN" altLang="en-US" dirty="0"/>
              <a:t>当一个顾客对资金的</a:t>
            </a:r>
            <a:r>
              <a:rPr lang="zh-CN" altLang="en-US" b="1" dirty="0">
                <a:solidFill>
                  <a:srgbClr val="FF0000"/>
                </a:solidFill>
              </a:rPr>
              <a:t>最大需求量不超过银行家现有的资金时</a:t>
            </a:r>
            <a:r>
              <a:rPr lang="zh-CN" altLang="en-US" dirty="0"/>
              <a:t>就可接纳该顾客</a:t>
            </a:r>
            <a:r>
              <a:rPr lang="en-US" altLang="zh-CN" dirty="0"/>
              <a:t>(</a:t>
            </a:r>
            <a:r>
              <a:rPr lang="zh-CN" altLang="en-US" dirty="0"/>
              <a:t>试探性分配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顾客可以</a:t>
            </a:r>
            <a:r>
              <a:rPr lang="zh-CN" altLang="en-US" b="1" dirty="0">
                <a:solidFill>
                  <a:srgbClr val="FF0000"/>
                </a:solidFill>
              </a:rPr>
              <a:t>分期贷款</a:t>
            </a:r>
            <a:r>
              <a:rPr lang="zh-CN" altLang="en-US" dirty="0"/>
              <a:t>，但贷款的总数不能超过最大需求量</a:t>
            </a:r>
            <a:r>
              <a:rPr lang="en-US" altLang="zh-CN" dirty="0"/>
              <a:t>(</a:t>
            </a:r>
            <a:r>
              <a:rPr lang="zh-CN" altLang="en-US" dirty="0"/>
              <a:t>可能一次并不能满足所需要的全部资源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当银行家现有的资金不能满足顾客尚需的贷款数额时，对顾客的贷款可推迟支付，但</a:t>
            </a:r>
            <a:r>
              <a:rPr lang="zh-CN" altLang="en-US" b="1" dirty="0">
                <a:solidFill>
                  <a:srgbClr val="FF0000"/>
                </a:solidFill>
              </a:rPr>
              <a:t>总能使顾客在有限的时间里得到贷款</a:t>
            </a:r>
            <a:r>
              <a:rPr lang="en-US" altLang="zh-CN" dirty="0"/>
              <a:t>(</a:t>
            </a:r>
            <a:r>
              <a:rPr lang="zh-CN" altLang="en-US" dirty="0"/>
              <a:t>不存在死锁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当顾客得到所需的全部资金后，一定能在有限的时间里归还所有的资金</a:t>
            </a:r>
            <a:r>
              <a:rPr lang="en-US" altLang="zh-CN" dirty="0"/>
              <a:t>(</a:t>
            </a:r>
            <a:r>
              <a:rPr lang="zh-CN" altLang="en-US" dirty="0"/>
              <a:t>运行后释放</a:t>
            </a:r>
            <a:r>
              <a:rPr lang="en-US" altLang="zh-CN" dirty="0"/>
              <a:t>) </a:t>
            </a:r>
          </a:p>
        </p:txBody>
      </p:sp>
    </p:spTree>
  </p:cSld>
  <p:clrMapOvr>
    <a:masterClrMapping/>
  </p:clrMapOvr>
  <p:transition>
    <p:fade thruBlk="1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设系统中共有</a:t>
            </a:r>
            <a:r>
              <a:rPr lang="en-US" altLang="zh-CN"/>
              <a:t>n</a:t>
            </a:r>
            <a:r>
              <a:rPr lang="zh-CN" altLang="en-US"/>
              <a:t>个进程，</a:t>
            </a:r>
            <a:r>
              <a:rPr lang="en-US" altLang="zh-CN"/>
              <a:t>m</a:t>
            </a:r>
            <a:r>
              <a:rPr lang="zh-CN" altLang="en-US"/>
              <a:t>类资源</a:t>
            </a:r>
          </a:p>
          <a:p>
            <a:pPr lvl="1"/>
            <a:r>
              <a:rPr lang="en-US" altLang="zh-CN"/>
              <a:t>(1) </a:t>
            </a:r>
            <a:r>
              <a:rPr lang="zh-CN" altLang="en-US"/>
              <a:t>可利用资源向量</a:t>
            </a:r>
            <a:r>
              <a:rPr lang="en-US" altLang="zh-CN"/>
              <a:t>Available[m]</a:t>
            </a:r>
            <a:r>
              <a:rPr lang="zh-CN" altLang="en-US"/>
              <a:t>。</a:t>
            </a:r>
          </a:p>
          <a:p>
            <a:pPr lvl="2"/>
            <a:r>
              <a:rPr lang="zh-CN" altLang="en-US"/>
              <a:t>若</a:t>
            </a:r>
            <a:r>
              <a:rPr lang="en-US" altLang="zh-CN"/>
              <a:t>Available[i]</a:t>
            </a:r>
            <a:r>
              <a:rPr lang="zh-CN" altLang="en-US"/>
              <a:t>＝</a:t>
            </a:r>
            <a:r>
              <a:rPr lang="en-US" altLang="zh-CN"/>
              <a:t>k</a:t>
            </a:r>
            <a:r>
              <a:rPr lang="zh-CN" altLang="en-US"/>
              <a:t>，表示系统中</a:t>
            </a:r>
            <a:r>
              <a:rPr lang="en-US" altLang="zh-CN"/>
              <a:t>Ri</a:t>
            </a:r>
            <a:r>
              <a:rPr lang="zh-CN" altLang="en-US"/>
              <a:t>类资源有</a:t>
            </a:r>
            <a:r>
              <a:rPr lang="en-US" altLang="zh-CN"/>
              <a:t>k</a:t>
            </a:r>
            <a:r>
              <a:rPr lang="zh-CN" altLang="en-US"/>
              <a:t>个。</a:t>
            </a:r>
          </a:p>
          <a:p>
            <a:pPr lvl="1"/>
            <a:r>
              <a:rPr lang="en-US" altLang="zh-CN"/>
              <a:t>(2) </a:t>
            </a:r>
            <a:r>
              <a:rPr lang="zh-CN" altLang="en-US"/>
              <a:t>最大需求矩阵</a:t>
            </a:r>
            <a:r>
              <a:rPr lang="en-US" altLang="zh-CN"/>
              <a:t>Max[n,m]</a:t>
            </a:r>
          </a:p>
          <a:p>
            <a:pPr lvl="2"/>
            <a:r>
              <a:rPr lang="zh-CN" altLang="en-US"/>
              <a:t>若</a:t>
            </a:r>
            <a:r>
              <a:rPr lang="en-US" altLang="zh-CN"/>
              <a:t>Max[i,j]=k</a:t>
            </a:r>
            <a:r>
              <a:rPr lang="zh-CN" altLang="en-US"/>
              <a:t>，表示进程 </a:t>
            </a:r>
            <a:r>
              <a:rPr lang="en-US" altLang="zh-CN"/>
              <a:t>i </a:t>
            </a:r>
            <a:r>
              <a:rPr lang="zh-CN" altLang="en-US"/>
              <a:t>需要</a:t>
            </a:r>
            <a:r>
              <a:rPr lang="en-US" altLang="zh-CN"/>
              <a:t>Rj</a:t>
            </a:r>
            <a:r>
              <a:rPr lang="zh-CN" altLang="en-US"/>
              <a:t>类资源</a:t>
            </a:r>
            <a:r>
              <a:rPr lang="en-US" altLang="zh-CN"/>
              <a:t>k</a:t>
            </a:r>
            <a:r>
              <a:rPr lang="zh-CN" altLang="en-US"/>
              <a:t>个。</a:t>
            </a:r>
          </a:p>
          <a:p>
            <a:pPr lvl="1"/>
            <a:r>
              <a:rPr lang="en-US" altLang="zh-CN"/>
              <a:t>(3) </a:t>
            </a:r>
            <a:r>
              <a:rPr lang="zh-CN" altLang="en-US"/>
              <a:t>分配矩阵</a:t>
            </a:r>
            <a:r>
              <a:rPr lang="en-US" altLang="zh-CN"/>
              <a:t>Allocation[n,m]</a:t>
            </a:r>
            <a:endParaRPr lang="zh-CN" altLang="en-US"/>
          </a:p>
          <a:p>
            <a:pPr lvl="2"/>
            <a:r>
              <a:rPr lang="zh-CN" altLang="en-US"/>
              <a:t>若</a:t>
            </a:r>
            <a:r>
              <a:rPr lang="en-US" altLang="zh-CN"/>
              <a:t>Allocation[i,j] = k，</a:t>
            </a:r>
            <a:r>
              <a:rPr lang="zh-CN" altLang="en-US"/>
              <a:t>表示进程 </a:t>
            </a:r>
            <a:r>
              <a:rPr lang="en-US" altLang="zh-CN"/>
              <a:t>Pi </a:t>
            </a:r>
            <a:r>
              <a:rPr lang="zh-CN" altLang="en-US"/>
              <a:t>现在拥有 </a:t>
            </a:r>
            <a:r>
              <a:rPr lang="en-US" altLang="zh-CN"/>
              <a:t>Rj</a:t>
            </a:r>
            <a:r>
              <a:rPr lang="zh-CN" altLang="en-US"/>
              <a:t> 类型的资源</a:t>
            </a:r>
            <a:r>
              <a:rPr lang="en-US" altLang="zh-CN"/>
              <a:t>k</a:t>
            </a:r>
            <a:r>
              <a:rPr lang="zh-CN" altLang="en-US"/>
              <a:t>个。</a:t>
            </a:r>
            <a:r>
              <a:rPr lang="en-US" altLang="zh-CN"/>
              <a:t> </a:t>
            </a:r>
          </a:p>
          <a:p>
            <a:pPr lvl="1"/>
            <a:r>
              <a:rPr lang="en-US" altLang="zh-CN"/>
              <a:t>(4)</a:t>
            </a:r>
            <a:r>
              <a:rPr lang="zh-CN" altLang="en-US"/>
              <a:t>需求矩阵</a:t>
            </a:r>
            <a:r>
              <a:rPr lang="en-US" altLang="zh-CN"/>
              <a:t>Need[n,m]</a:t>
            </a:r>
            <a:endParaRPr lang="zh-CN" altLang="en-US"/>
          </a:p>
          <a:p>
            <a:pPr lvl="2"/>
            <a:r>
              <a:rPr lang="zh-CN" altLang="en-US"/>
              <a:t>若 </a:t>
            </a:r>
            <a:r>
              <a:rPr lang="en-US" altLang="zh-CN"/>
              <a:t>Need[i,j] = k，</a:t>
            </a:r>
            <a:r>
              <a:rPr lang="zh-CN" altLang="en-US"/>
              <a:t>表示进程</a:t>
            </a:r>
            <a:r>
              <a:rPr lang="en-US" altLang="zh-CN"/>
              <a:t> Pi </a:t>
            </a:r>
            <a:r>
              <a:rPr lang="zh-CN" altLang="en-US"/>
              <a:t>最多还需要</a:t>
            </a:r>
            <a:r>
              <a:rPr lang="en-US" altLang="zh-CN"/>
              <a:t>Rj</a:t>
            </a:r>
            <a:r>
              <a:rPr lang="zh-CN" altLang="en-US"/>
              <a:t>类型的资源</a:t>
            </a:r>
            <a:r>
              <a:rPr lang="en-US" altLang="zh-CN"/>
              <a:t>k</a:t>
            </a:r>
            <a:r>
              <a:rPr lang="zh-CN" altLang="en-US"/>
              <a:t>个，它才能完成任务</a:t>
            </a:r>
          </a:p>
          <a:p>
            <a:pPr lvl="2"/>
            <a:r>
              <a:rPr lang="en-US" altLang="zh-CN"/>
              <a:t>Need[i,j]=Max[i,j]– Allocation[i,j]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银行家算法中的数据结构</a:t>
            </a:r>
          </a:p>
        </p:txBody>
      </p:sp>
    </p:spTree>
  </p:cSld>
  <p:clrMapOvr>
    <a:masterClrMapping/>
  </p:clrMapOvr>
  <p:transition>
    <p:fade thruBlk="1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资源请求算法</a:t>
            </a: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>
            <a:normAutofit fontScale="90000" lnSpcReduction="10000"/>
          </a:bodyPr>
          <a:lstStyle/>
          <a:p>
            <a:pPr marL="533400" indent="-533400" eaLnBrk="1" hangingPunct="1">
              <a:lnSpc>
                <a:spcPct val="150000"/>
              </a:lnSpc>
            </a:pPr>
            <a:r>
              <a:rPr lang="en-US" altLang="zh-CN" sz="2000" b="1" dirty="0"/>
              <a:t>Request</a:t>
            </a:r>
            <a:r>
              <a:rPr lang="en-US" altLang="zh-CN" sz="1600" b="1" dirty="0"/>
              <a:t>i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为进程 </a:t>
            </a:r>
            <a:r>
              <a:rPr lang="en-US" altLang="zh-CN" sz="2000" b="1" dirty="0"/>
              <a:t>P</a:t>
            </a:r>
            <a:r>
              <a:rPr lang="en-US" altLang="zh-CN" sz="2000" b="1" baseline="-25000" dirty="0"/>
              <a:t>i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的请求向量。如果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Request</a:t>
            </a:r>
            <a:r>
              <a:rPr lang="en-US" altLang="zh-CN" sz="2000" b="1" baseline="-25000" dirty="0"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[j] = k ，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表示进程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P</a:t>
            </a:r>
            <a:r>
              <a:rPr lang="en-US" altLang="zh-CN" sz="2000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需要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 baseline="-25000" dirty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类型资源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sz="2000" b="1" baseline="-2500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 eaLnBrk="1" hangingPunct="1">
              <a:lnSpc>
                <a:spcPct val="150000"/>
              </a:lnSpc>
              <a:buNone/>
            </a:pPr>
            <a:r>
              <a:rPr lang="en-US" altLang="zh-CN" sz="1800" b="1" dirty="0"/>
              <a:t>1.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Request</a:t>
            </a:r>
            <a:r>
              <a:rPr lang="en-US" altLang="zh-CN" sz="1800" b="1" baseline="-25000" dirty="0"/>
              <a:t>i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 Need</a:t>
            </a:r>
            <a:r>
              <a:rPr lang="en-US" altLang="zh-CN" sz="1800" b="1" baseline="-25000" dirty="0">
                <a:sym typeface="Symbol" panose="05050102010706020507" pitchFamily="18" charset="2"/>
              </a:rPr>
              <a:t>i</a:t>
            </a:r>
            <a:r>
              <a:rPr lang="en-US" altLang="zh-CN" sz="1800" b="1" dirty="0">
                <a:sym typeface="Symbol" panose="05050102010706020507" pitchFamily="18" charset="2"/>
              </a:rPr>
              <a:t> ，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转去执行第2步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否则产生错误，因为进程对资源的请求已经超过它事先声明的最大数量。</a:t>
            </a:r>
            <a:endParaRPr lang="en-US" altLang="zh-CN" sz="1800" b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150000"/>
              </a:lnSpc>
              <a:buFontTx/>
              <a:buAutoNum type="arabicPeriod" startAt="2"/>
            </a:pPr>
            <a:r>
              <a:rPr lang="zh-CN" altLang="en-US" sz="1800" b="1" dirty="0">
                <a:sym typeface="Symbol" panose="05050102010706020507" pitchFamily="18" charset="2"/>
              </a:rPr>
              <a:t>如果 </a:t>
            </a:r>
            <a:r>
              <a:rPr lang="en-US" altLang="zh-CN" sz="1800" b="1" dirty="0"/>
              <a:t>Request</a:t>
            </a:r>
            <a:r>
              <a:rPr lang="en-US" altLang="zh-CN" sz="1800" b="1" baseline="-25000" dirty="0"/>
              <a:t>i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 Available，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转去执行第3步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sz="1800" b="1" dirty="0">
                <a:sym typeface="Symbol" panose="05050102010706020507" pitchFamily="18" charset="2"/>
              </a:rPr>
              <a:t>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否则进程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sz="1800" b="1" baseline="-25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必须等待，因为现有资源不够分配。</a:t>
            </a:r>
          </a:p>
          <a:p>
            <a:pPr marL="914400" lvl="1" indent="-457200" eaLnBrk="1" hangingPunct="1">
              <a:lnSpc>
                <a:spcPct val="150000"/>
              </a:lnSpc>
              <a:buNone/>
            </a:pPr>
            <a:r>
              <a:rPr lang="en-US" altLang="zh-CN" sz="1800" b="1" dirty="0">
                <a:sym typeface="Symbol" panose="05050102010706020507" pitchFamily="18" charset="2"/>
              </a:rPr>
              <a:t>3.	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假设将进程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P</a:t>
            </a:r>
            <a:r>
              <a:rPr lang="en-US" altLang="zh-CN" sz="1800" b="1" baseline="-25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请求的资源分配给它，并按如下方式修改状态</a:t>
            </a:r>
            <a:endParaRPr lang="zh-CN" altLang="en-US" sz="1800" b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150000"/>
              </a:lnSpc>
              <a:buNone/>
            </a:pPr>
            <a:r>
              <a:rPr lang="en-US" altLang="zh-CN" sz="1800" b="1" dirty="0">
                <a:sym typeface="Symbol" panose="05050102010706020507" pitchFamily="18" charset="2"/>
              </a:rPr>
              <a:t>      Available = Available </a:t>
            </a:r>
            <a:r>
              <a:rPr lang="en-US" altLang="zh-CN" sz="1800" b="1" dirty="0">
                <a:latin typeface="Helvetica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CN" sz="1800" b="1" dirty="0">
                <a:sym typeface="Symbol" panose="05050102010706020507" pitchFamily="18" charset="2"/>
              </a:rPr>
              <a:t> Request</a:t>
            </a:r>
            <a:r>
              <a:rPr lang="en-US" altLang="zh-CN" sz="1800" b="1" baseline="-25000" dirty="0">
                <a:sym typeface="Symbol" panose="05050102010706020507" pitchFamily="18" charset="2"/>
              </a:rPr>
              <a:t>i</a:t>
            </a:r>
            <a:endParaRPr lang="en-US" altLang="zh-CN" sz="1800" b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150000"/>
              </a:lnSpc>
              <a:buNone/>
            </a:pPr>
            <a:r>
              <a:rPr lang="en-US" altLang="zh-CN" sz="1800" b="1" dirty="0">
                <a:sym typeface="Symbol" panose="05050102010706020507" pitchFamily="18" charset="2"/>
              </a:rPr>
              <a:t>      Allocation</a:t>
            </a:r>
            <a:r>
              <a:rPr lang="en-US" altLang="zh-CN" sz="1800" b="1" baseline="-25000" dirty="0">
                <a:sym typeface="Symbol" panose="05050102010706020507" pitchFamily="18" charset="2"/>
              </a:rPr>
              <a:t>i </a:t>
            </a:r>
            <a:r>
              <a:rPr lang="en-US" altLang="zh-CN" sz="1800" b="1" dirty="0">
                <a:sym typeface="Symbol" panose="05050102010706020507" pitchFamily="18" charset="2"/>
              </a:rPr>
              <a:t>= Allocation</a:t>
            </a:r>
            <a:r>
              <a:rPr lang="en-US" altLang="zh-CN" sz="1800" b="1" baseline="-25000" dirty="0">
                <a:sym typeface="Symbol" panose="05050102010706020507" pitchFamily="18" charset="2"/>
              </a:rPr>
              <a:t>i</a:t>
            </a:r>
            <a:r>
              <a:rPr lang="en-US" altLang="zh-CN" sz="1800" b="1" dirty="0">
                <a:sym typeface="Symbol" panose="05050102010706020507" pitchFamily="18" charset="2"/>
              </a:rPr>
              <a:t> + Request</a:t>
            </a:r>
            <a:r>
              <a:rPr lang="en-US" altLang="zh-CN" sz="1800" b="1" baseline="-25000" dirty="0">
                <a:sym typeface="Symbol" panose="05050102010706020507" pitchFamily="18" charset="2"/>
              </a:rPr>
              <a:t>i</a:t>
            </a:r>
            <a:endParaRPr lang="en-US" altLang="zh-CN" sz="1800" b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150000"/>
              </a:lnSpc>
              <a:buNone/>
            </a:pPr>
            <a:r>
              <a:rPr lang="en-US" altLang="zh-CN" sz="1800" b="1" dirty="0">
                <a:sym typeface="Symbol" panose="05050102010706020507" pitchFamily="18" charset="2"/>
              </a:rPr>
              <a:t>      Need</a:t>
            </a:r>
            <a:r>
              <a:rPr lang="en-US" altLang="zh-CN" sz="1800" b="1" baseline="-25000" dirty="0">
                <a:sym typeface="Symbol" panose="05050102010706020507" pitchFamily="18" charset="2"/>
              </a:rPr>
              <a:t>i</a:t>
            </a:r>
            <a:r>
              <a:rPr lang="en-US" altLang="zh-CN" sz="1800" b="1" dirty="0">
                <a:sym typeface="Symbol" panose="05050102010706020507" pitchFamily="18" charset="2"/>
              </a:rPr>
              <a:t> = Need</a:t>
            </a:r>
            <a:r>
              <a:rPr lang="en-US" altLang="zh-CN" sz="1800" b="1" baseline="-25000" dirty="0">
                <a:sym typeface="Symbol" panose="05050102010706020507" pitchFamily="18" charset="2"/>
              </a:rPr>
              <a:t>i</a:t>
            </a:r>
            <a:r>
              <a:rPr lang="en-US" altLang="zh-CN" sz="1800" b="1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latin typeface="Helvetica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CN" sz="1800" b="1" dirty="0">
                <a:sym typeface="Symbol" panose="05050102010706020507" pitchFamily="18" charset="2"/>
              </a:rPr>
              <a:t> Request</a:t>
            </a:r>
            <a:r>
              <a:rPr lang="en-US" altLang="zh-CN" sz="1400" b="1" dirty="0">
                <a:sym typeface="Symbol" panose="05050102010706020507" pitchFamily="18" charset="2"/>
              </a:rPr>
              <a:t>i</a:t>
            </a:r>
          </a:p>
          <a:p>
            <a:pPr marL="914400" lvl="1" indent="-457200" eaLnBrk="1" hangingPunct="1">
              <a:lnSpc>
                <a:spcPct val="150000"/>
              </a:lnSpc>
              <a:buNone/>
            </a:pPr>
            <a:r>
              <a:rPr lang="zh-CN" altLang="en-US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则系统进入新状态，用安全算法验证新状态是安全的。</a:t>
            </a:r>
          </a:p>
          <a:p>
            <a:pPr marL="914400" lvl="1" indent="-457200" eaLnBrk="1" hangingPunct="1">
              <a:lnSpc>
                <a:spcPct val="150000"/>
              </a:lnSpc>
              <a:buNone/>
            </a:pPr>
            <a:r>
              <a:rPr lang="zh-CN" altLang="en-US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如果安全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 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将资源分配给进程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P</a:t>
            </a:r>
            <a:r>
              <a:rPr lang="en-US" altLang="zh-CN" sz="1800" b="1" baseline="-25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，系统进入新状态。</a:t>
            </a:r>
          </a:p>
          <a:p>
            <a:pPr marL="914400" lvl="1" indent="-457200" eaLnBrk="1" hangingPunct="1">
              <a:lnSpc>
                <a:spcPct val="150000"/>
              </a:lnSpc>
              <a:buNone/>
            </a:pPr>
            <a:r>
              <a:rPr lang="zh-CN" altLang="en-US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如果不安全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 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进程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P</a:t>
            </a:r>
            <a:r>
              <a:rPr lang="en-US" altLang="zh-CN" sz="1800" b="1" baseline="-25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必须等待，系统保持原状态。</a:t>
            </a:r>
          </a:p>
        </p:txBody>
      </p:sp>
    </p:spTree>
  </p:cSld>
  <p:clrMapOvr>
    <a:masterClrMapping/>
  </p:clrMapOvr>
  <p:transition>
    <p:fade thruBlk="1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安全算法</a:t>
            </a:r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(1)Work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+mn-ea"/>
              </a:rPr>
              <a:t>和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Finish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+mn-ea"/>
              </a:rPr>
              <a:t>分别是长度为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m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+mn-ea"/>
              </a:rPr>
              <a:t>和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n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+mn-ea"/>
              </a:rPr>
              <a:t> 的向量，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+mn-ea"/>
              </a:rPr>
              <a:t>分别初始化为：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lvl="3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Work = Available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lvl="3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Finish[i]=false (i = 1,3, </a:t>
            </a:r>
            <a:r>
              <a:rPr lang="en-US" altLang="zh-CN" sz="2800" b="1" dirty="0">
                <a:latin typeface="Helvetica" panose="020B0604020202020204" pitchFamily="34" charset="0"/>
                <a:ea typeface="楷体_GB2312" pitchFamily="49" charset="-122"/>
                <a:sym typeface="+mn-ea"/>
              </a:rPr>
              <a:t>…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, n)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(2)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+mn-ea"/>
              </a:rPr>
              <a:t>查找这样的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 i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+mn-ea"/>
              </a:rPr>
              <a:t>使其满足：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(a) Finish [i] = false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(b) Needi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 Work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如果没有这样的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i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存在就转去执行第4步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(3)Work = Work + Allocation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  <a:sym typeface="+mn-ea"/>
              </a:rPr>
              <a:t>i</a:t>
            </a:r>
            <a:b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</a:b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 Finish[i] = true</a:t>
            </a:r>
            <a:b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</a:b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转去执行第2步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(4)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+mn-ea"/>
              </a:rPr>
              <a:t>如果对所有的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i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+mn-ea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+mn-ea"/>
              </a:rPr>
              <a:t>Finish[i]==true ，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+mn-ea"/>
              </a:rPr>
              <a:t>那么系统是安全的。否则，系统处于不安全状态。</a:t>
            </a:r>
            <a:endParaRPr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fade thruBlk="1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银行家算法举例</a:t>
            </a:r>
          </a:p>
        </p:txBody>
      </p:sp>
      <p:sp>
        <p:nvSpPr>
          <p:cNvPr id="9318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838200" y="1357630"/>
            <a:ext cx="9882505" cy="1772920"/>
          </a:xfrm>
        </p:spPr>
        <p:txBody>
          <a:bodyPr vert="horz" wrap="square" lIns="91440" tIns="45720" rIns="91440" bIns="45720" anchor="t" anchorCtr="0"/>
          <a:lstStyle/>
          <a:p>
            <a:pPr defTabSz="914400" eaLnBrk="1" hangingPunct="1">
              <a:lnSpc>
                <a:spcPct val="90000"/>
              </a:lnSpc>
              <a:buClrTx/>
              <a:buSzTx/>
              <a:buFontTx/>
              <a:tabLst>
                <a:tab pos="1371600" algn="l"/>
                <a:tab pos="2395855" algn="ctr"/>
                <a:tab pos="3594100" algn="ctr"/>
                <a:tab pos="4805680" algn="ctr"/>
              </a:tabLst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5 个进程：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i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0~</a:t>
            </a:r>
            <a:r>
              <a:rPr lang="en-US" altLang="zh-CN" sz="2400" b="1" i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；3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类资源：</a:t>
            </a:r>
            <a:r>
              <a:rPr lang="en-US" altLang="zh-CN" sz="2400" b="1" i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(10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个实例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), </a:t>
            </a:r>
            <a:r>
              <a:rPr lang="en-US" altLang="zh-CN" sz="2400" b="1" i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(5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个实例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(7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个实例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).</a:t>
            </a:r>
          </a:p>
          <a:p>
            <a:pPr defTabSz="914400" eaLnBrk="1" hangingPunct="1">
              <a:lnSpc>
                <a:spcPct val="90000"/>
              </a:lnSpc>
              <a:buClrTx/>
              <a:buSzTx/>
              <a:buFontTx/>
              <a:tabLst>
                <a:tab pos="1371600" algn="l"/>
                <a:tab pos="2395855" algn="ctr"/>
                <a:tab pos="3594100" algn="ctr"/>
                <a:tab pos="4805680" algn="ctr"/>
              </a:tabLst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假设在 </a:t>
            </a:r>
            <a:r>
              <a:rPr lang="en-US" altLang="zh-CN" sz="2400" b="1" i="1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时刻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系统状态如下：</a:t>
            </a:r>
          </a:p>
          <a:p>
            <a:pPr defTabSz="914400" eaLnBrk="1" hangingPunct="1">
              <a:lnSpc>
                <a:spcPct val="90000"/>
              </a:lnSpc>
              <a:buClrTx/>
              <a:buSzTx/>
              <a:buFontTx/>
              <a:buNone/>
              <a:tabLst>
                <a:tab pos="1371600" algn="l"/>
                <a:tab pos="2395855" algn="ctr"/>
                <a:tab pos="3594100" algn="ctr"/>
                <a:tab pos="4805680" algn="ctr"/>
              </a:tabLst>
            </a:pPr>
            <a:r>
              <a:rPr lang="en-US" altLang="zh-CN" sz="2400" b="1" dirty="0"/>
              <a:t>		</a:t>
            </a:r>
          </a:p>
        </p:txBody>
      </p:sp>
      <p:graphicFrame>
        <p:nvGraphicFramePr>
          <p:cNvPr id="661588" name="Group 84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1798057"/>
              </p:ext>
            </p:extLst>
          </p:nvPr>
        </p:nvGraphicFramePr>
        <p:xfrm>
          <a:off x="1039495" y="2831927"/>
          <a:ext cx="10515600" cy="3222625"/>
        </p:xfrm>
        <a:graphic>
          <a:graphicData uri="http://schemas.openxmlformats.org/drawingml/2006/table">
            <a:tbl>
              <a:tblPr/>
              <a:tblGrid>
                <a:gridCol w="110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59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Allocation</a:t>
                      </a:r>
                      <a:endParaRPr kumimoji="0" lang="zh-CN" alt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Max</a:t>
                      </a:r>
                      <a:endParaRPr kumimoji="0" lang="zh-CN" alt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Available</a:t>
                      </a:r>
                      <a:endParaRPr kumimoji="0" lang="zh-CN" alt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body" sz="half" idx="4294967295"/>
          </p:nvPr>
        </p:nvSpPr>
        <p:spPr>
          <a:xfrm>
            <a:off x="565785" y="485140"/>
            <a:ext cx="8137525" cy="6048375"/>
          </a:xfrm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defTabSz="914400" eaLnBrk="1" hangingPunct="1">
              <a:lnSpc>
                <a:spcPct val="90000"/>
              </a:lnSpc>
              <a:buClrTx/>
              <a:buSzTx/>
              <a:buFontTx/>
              <a:tabLst>
                <a:tab pos="2453005" algn="l"/>
                <a:tab pos="3492500" algn="ctr"/>
              </a:tabLst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需要导出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Need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矩阵。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Need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矩阵定义为：</a:t>
            </a:r>
          </a:p>
          <a:p>
            <a:pPr defTabSz="914400" eaLnBrk="1" hangingPunct="1">
              <a:lnSpc>
                <a:spcPct val="90000"/>
              </a:lnSpc>
              <a:buClrTx/>
              <a:buSzTx/>
              <a:buFontTx/>
              <a:buNone/>
              <a:tabLst>
                <a:tab pos="2453005" algn="l"/>
                <a:tab pos="3492500" algn="ctr"/>
              </a:tabLst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Need = Max </a:t>
            </a:r>
            <a:r>
              <a:rPr lang="en-US" altLang="zh-CN" sz="2400" b="1" dirty="0">
                <a:latin typeface="Helvetica" panose="020B0604020202020204" pitchFamily="34" charset="0"/>
                <a:ea typeface="楷体_GB2312" pitchFamily="49" charset="-122"/>
              </a:rPr>
              <a:t>–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Allocation。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则得到：</a:t>
            </a:r>
          </a:p>
          <a:p>
            <a:pPr defTabSz="914400" eaLnBrk="1" hangingPunct="1">
              <a:lnSpc>
                <a:spcPct val="90000"/>
              </a:lnSpc>
              <a:buClrTx/>
              <a:buSzTx/>
              <a:buFontTx/>
              <a:buNone/>
              <a:tabLst>
                <a:tab pos="2453005" algn="l"/>
                <a:tab pos="3492500" algn="ctr"/>
              </a:tabLst>
            </a:pPr>
            <a:r>
              <a:rPr lang="en-US" altLang="zh-CN" sz="2400" b="1" dirty="0"/>
              <a:t>	</a:t>
            </a:r>
            <a:endParaRPr lang="zh-CN" altLang="en-US" sz="2400" b="1" dirty="0"/>
          </a:p>
          <a:p>
            <a:pPr defTabSz="914400" eaLnBrk="1" hangingPunct="1">
              <a:lnSpc>
                <a:spcPct val="90000"/>
              </a:lnSpc>
              <a:buClrTx/>
              <a:buSzTx/>
              <a:buFontTx/>
              <a:tabLst>
                <a:tab pos="2453005" algn="l"/>
                <a:tab pos="3492500" algn="ctr"/>
              </a:tabLst>
            </a:pPr>
            <a:endParaRPr lang="zh-CN" altLang="en-US" sz="2400" b="1" dirty="0"/>
          </a:p>
          <a:p>
            <a:pPr defTabSz="914400" eaLnBrk="1" hangingPunct="1">
              <a:lnSpc>
                <a:spcPct val="90000"/>
              </a:lnSpc>
              <a:buClrTx/>
              <a:buSzTx/>
              <a:buFontTx/>
              <a:tabLst>
                <a:tab pos="2453005" algn="l"/>
                <a:tab pos="3492500" algn="ctr"/>
              </a:tabLst>
            </a:pPr>
            <a:endParaRPr lang="zh-CN" altLang="en-US" sz="2400" b="1" dirty="0"/>
          </a:p>
          <a:p>
            <a:pPr defTabSz="914400" eaLnBrk="1" hangingPunct="1">
              <a:lnSpc>
                <a:spcPct val="90000"/>
              </a:lnSpc>
              <a:buClrTx/>
              <a:buSzTx/>
              <a:buFontTx/>
              <a:tabLst>
                <a:tab pos="2453005" algn="l"/>
                <a:tab pos="3492500" algn="ctr"/>
              </a:tabLst>
            </a:pPr>
            <a:endParaRPr lang="zh-CN" altLang="en-US" sz="2400" b="1" dirty="0"/>
          </a:p>
          <a:p>
            <a:pPr defTabSz="914400" eaLnBrk="1" hangingPunct="1">
              <a:lnSpc>
                <a:spcPct val="90000"/>
              </a:lnSpc>
              <a:buClrTx/>
              <a:buSzTx/>
              <a:buFontTx/>
              <a:tabLst>
                <a:tab pos="2453005" algn="l"/>
                <a:tab pos="3492500" algn="ctr"/>
              </a:tabLst>
            </a:pPr>
            <a:endParaRPr lang="zh-CN" altLang="en-US" sz="2400" b="1" dirty="0"/>
          </a:p>
          <a:p>
            <a:pPr defTabSz="914400" eaLnBrk="1" hangingPunct="1">
              <a:lnSpc>
                <a:spcPct val="90000"/>
              </a:lnSpc>
              <a:buClrTx/>
              <a:buSzTx/>
              <a:buFontTx/>
              <a:tabLst>
                <a:tab pos="2453005" algn="l"/>
                <a:tab pos="3492500" algn="ctr"/>
              </a:tabLst>
            </a:pPr>
            <a:endParaRPr lang="zh-CN" altLang="en-US" sz="2400" b="1" dirty="0"/>
          </a:p>
          <a:p>
            <a:pPr defTabSz="914400" eaLnBrk="1" hangingPunct="1">
              <a:lnSpc>
                <a:spcPct val="90000"/>
              </a:lnSpc>
              <a:buClrTx/>
              <a:buSzTx/>
              <a:buFontTx/>
              <a:buNone/>
              <a:tabLst>
                <a:tab pos="2453005" algn="l"/>
                <a:tab pos="3492500" algn="ctr"/>
              </a:tabLst>
            </a:pPr>
            <a:endParaRPr lang="zh-CN" altLang="en-US" sz="2400" b="1" dirty="0"/>
          </a:p>
          <a:p>
            <a:pPr defTabSz="914400" eaLnBrk="1" hangingPunct="1">
              <a:lnSpc>
                <a:spcPct val="90000"/>
              </a:lnSpc>
              <a:buClrTx/>
              <a:buSzTx/>
              <a:buFontTx/>
              <a:tabLst>
                <a:tab pos="2453005" algn="l"/>
                <a:tab pos="3492500" algn="ctr"/>
              </a:tabLst>
            </a:pPr>
            <a:endParaRPr lang="zh-CN" altLang="en-US" sz="2400" b="1" dirty="0"/>
          </a:p>
          <a:p>
            <a:pPr defTabSz="914400" eaLnBrk="1" hangingPunct="1">
              <a:lnSpc>
                <a:spcPct val="90000"/>
              </a:lnSpc>
              <a:buClrTx/>
              <a:buSzTx/>
              <a:buFontTx/>
              <a:tabLst>
                <a:tab pos="2453005" algn="l"/>
                <a:tab pos="3492500" algn="ctr"/>
              </a:tabLst>
            </a:pPr>
            <a:endParaRPr lang="zh-CN" altLang="en-US" sz="2400" b="1" dirty="0"/>
          </a:p>
          <a:p>
            <a:pPr defTabSz="914400" eaLnBrk="1" hangingPunct="1">
              <a:lnSpc>
                <a:spcPct val="90000"/>
              </a:lnSpc>
              <a:buClrTx/>
              <a:buSzTx/>
              <a:buFontTx/>
              <a:tabLst>
                <a:tab pos="2453005" algn="l"/>
                <a:tab pos="3492500" algn="ctr"/>
              </a:tabLst>
            </a:pPr>
            <a:endParaRPr lang="zh-CN" altLang="en-US" sz="2400" b="1" dirty="0"/>
          </a:p>
          <a:p>
            <a:pPr defTabSz="914400" eaLnBrk="1" hangingPunct="1">
              <a:lnSpc>
                <a:spcPct val="90000"/>
              </a:lnSpc>
              <a:buClrTx/>
              <a:buSzTx/>
              <a:buFontTx/>
              <a:tabLst>
                <a:tab pos="2453005" algn="l"/>
                <a:tab pos="3492500" algn="ctr"/>
              </a:tabLst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用安全算法可证明系统目前是安全的，因为存在安全序列：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&lt; P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 P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 P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 P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 P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&gt;. </a:t>
            </a:r>
            <a:endParaRPr lang="en-US" altLang="zh-CN" sz="2400" b="1" baseline="-250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62626" name="Group 98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76657190"/>
              </p:ext>
            </p:extLst>
          </p:nvPr>
        </p:nvGraphicFramePr>
        <p:xfrm>
          <a:off x="838200" y="1591137"/>
          <a:ext cx="10515600" cy="3674745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5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289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Allocation</a:t>
                      </a:r>
                      <a:endParaRPr kumimoji="0" lang="zh-CN" alt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Max</a:t>
                      </a:r>
                      <a:endParaRPr kumimoji="0" lang="zh-CN" alt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Need</a:t>
                      </a:r>
                      <a:endParaRPr kumimoji="0" lang="zh-CN" altLang="en-US" sz="2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Available</a:t>
                      </a:r>
                      <a:endParaRPr kumimoji="0" lang="zh-CN" alt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idx="1"/>
          </p:nvPr>
        </p:nvSpPr>
        <p:spPr>
          <a:xfrm>
            <a:off x="563880" y="3593465"/>
            <a:ext cx="10624820" cy="3089910"/>
          </a:xfrm>
        </p:spPr>
        <p:txBody>
          <a:bodyPr vert="horz" wrap="square" lIns="91440" tIns="45720" rIns="91440" bIns="45720" anchor="t" anchorCtr="0">
            <a:normAutofit fontScale="82500" lnSpcReduction="10000"/>
          </a:bodyPr>
          <a:lstStyle/>
          <a:p>
            <a:pPr defTabSz="914400" eaLnBrk="1" hangingPunct="1">
              <a:lnSpc>
                <a:spcPct val="100000"/>
              </a:lnSpc>
              <a:tabLst>
                <a:tab pos="1544955" algn="l"/>
                <a:tab pos="2453005" algn="ctr"/>
                <a:tab pos="3767455" algn="ctr"/>
                <a:tab pos="5022850" algn="ctr"/>
              </a:tabLst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假设这时进程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发出资源请求：</a:t>
            </a:r>
          </a:p>
          <a:p>
            <a:pPr defTabSz="914400" eaLnBrk="1" hangingPunct="1">
              <a:lnSpc>
                <a:spcPct val="100000"/>
              </a:lnSpc>
              <a:buNone/>
              <a:tabLst>
                <a:tab pos="1544955" algn="l"/>
                <a:tab pos="2453005" algn="ctr"/>
                <a:tab pos="3767455" algn="ctr"/>
                <a:tab pos="5022850" algn="ctr"/>
              </a:tabLst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Request1 =  (1,0,2) </a:t>
            </a:r>
          </a:p>
          <a:p>
            <a:pPr defTabSz="914400" eaLnBrk="1" hangingPunct="1">
              <a:lnSpc>
                <a:spcPct val="100000"/>
              </a:lnSpc>
              <a:tabLst>
                <a:tab pos="1544955" algn="l"/>
                <a:tab pos="2453005" algn="ctr"/>
                <a:tab pos="3767455" algn="ctr"/>
                <a:tab pos="5022850" algn="ctr"/>
              </a:tabLst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首先检查：</a:t>
            </a:r>
          </a:p>
          <a:p>
            <a:pPr defTabSz="914400" eaLnBrk="1" hangingPunct="1">
              <a:lnSpc>
                <a:spcPct val="100000"/>
              </a:lnSpc>
              <a:buNone/>
              <a:tabLst>
                <a:tab pos="1544955" algn="l"/>
                <a:tab pos="2453005" algn="ctr"/>
                <a:tab pos="3767455" algn="ctr"/>
                <a:tab pos="5022850" algn="ctr"/>
              </a:tabLst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Request1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 Need1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(1,0,2)  (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1,2,2)</a:t>
            </a:r>
          </a:p>
          <a:p>
            <a:pPr defTabSz="914400" eaLnBrk="1" hangingPunct="1">
              <a:lnSpc>
                <a:spcPct val="100000"/>
              </a:lnSpc>
              <a:tabLst>
                <a:tab pos="1544955" algn="l"/>
                <a:tab pos="2453005" algn="ctr"/>
                <a:tab pos="3767455" algn="ctr"/>
                <a:tab pos="5022850" algn="ctr"/>
              </a:tabLst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再检查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Request1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 Available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(1,0,2)    (3,3,2)  即满足申请资源的条件。</a:t>
            </a:r>
          </a:p>
          <a:p>
            <a:pPr defTabSz="914400" eaLnBrk="1" hangingPunct="1">
              <a:lnSpc>
                <a:spcPct val="100000"/>
              </a:lnSpc>
              <a:tabLst>
                <a:tab pos="1544955" algn="l"/>
                <a:tab pos="2453005" algn="ctr"/>
                <a:tab pos="3767455" algn="ctr"/>
                <a:tab pos="5022850" algn="ctr"/>
              </a:tabLst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假设将资源分配给它，则得到如下的新状态：</a:t>
            </a:r>
            <a:endParaRPr lang="en-US" altLang="zh-CN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defTabSz="914400" eaLnBrk="1" hangingPunct="1">
              <a:lnSpc>
                <a:spcPct val="100000"/>
              </a:lnSpc>
              <a:buNone/>
              <a:tabLst>
                <a:tab pos="1544955" algn="l"/>
                <a:tab pos="2453005" algn="ctr"/>
                <a:tab pos="3767455" algn="ctr"/>
                <a:tab pos="5022850" algn="ctr"/>
              </a:tabLst>
            </a:pPr>
            <a:r>
              <a:rPr lang="en-US" altLang="zh-CN" dirty="0"/>
              <a:t>		</a:t>
            </a:r>
          </a:p>
        </p:txBody>
      </p:sp>
      <p:graphicFrame>
        <p:nvGraphicFramePr>
          <p:cNvPr id="662626" name="Group 9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7652708"/>
              </p:ext>
            </p:extLst>
          </p:nvPr>
        </p:nvGraphicFramePr>
        <p:xfrm>
          <a:off x="695325" y="184150"/>
          <a:ext cx="8161020" cy="3200400"/>
        </p:xfrm>
        <a:graphic>
          <a:graphicData uri="http://schemas.openxmlformats.org/drawingml/2006/table">
            <a:tbl>
              <a:tblPr/>
              <a:tblGrid>
                <a:gridCol w="62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42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Allocation</a:t>
                      </a:r>
                      <a:endParaRPr kumimoji="0" lang="zh-CN" alt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Max</a:t>
                      </a:r>
                      <a:endParaRPr kumimoji="0" lang="zh-CN" alt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Need</a:t>
                      </a:r>
                      <a:endParaRPr kumimoji="0" lang="zh-CN" altLang="en-US" sz="2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Available</a:t>
                      </a:r>
                      <a:endParaRPr kumimoji="0" lang="zh-CN" altLang="en-US" sz="2400" b="1" i="0" u="sng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143115" y="3500755"/>
            <a:ext cx="2637790" cy="3397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914400" eaLnBrk="1" hangingPunct="1">
              <a:lnSpc>
                <a:spcPct val="90000"/>
              </a:lnSpc>
              <a:buClrTx/>
              <a:buSzTx/>
              <a:buFontTx/>
              <a:tabLst>
                <a:tab pos="2453005" algn="l"/>
                <a:tab pos="3492500" algn="ctr"/>
              </a:tabLst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&lt; P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  <a:sym typeface="+mn-ea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, P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  <a:sym typeface="+mn-ea"/>
              </a:rPr>
              <a:t>3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, P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  <a:sym typeface="+mn-ea"/>
              </a:rPr>
              <a:t>4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, P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, P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  <a:sym typeface="+mn-ea"/>
              </a:rPr>
              <a:t>0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+mn-ea"/>
              </a:rPr>
              <a:t>&gt;. 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处理机调度的层次 </a:t>
            </a:r>
            <a:endParaRPr lang="zh-CN" altLang="en-US"/>
          </a:p>
        </p:txBody>
      </p:sp>
      <p:sp>
        <p:nvSpPr>
          <p:cNvPr id="9218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）非抢先式调度（</a:t>
            </a:r>
            <a:r>
              <a:rPr lang="en-US" altLang="zh-CN" dirty="0"/>
              <a:t>Non-preemptive Mode)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一旦把处理机分配给某进程后，便让该进程一直执行</a:t>
            </a:r>
            <a:r>
              <a:rPr lang="zh-CN" altLang="en-US" dirty="0"/>
              <a:t>，直至该进程完成或阻塞时，才再把处理机分配给其他进程。</a:t>
            </a:r>
            <a:endParaRPr lang="en-US" altLang="zh-CN" dirty="0"/>
          </a:p>
          <a:p>
            <a:pPr lvl="2"/>
            <a:r>
              <a:rPr lang="zh-CN" altLang="en-US" dirty="0"/>
              <a:t>正在执行的进程正常结束或由于某种错误而终止运行；</a:t>
            </a:r>
          </a:p>
          <a:p>
            <a:pPr lvl="2"/>
            <a:r>
              <a:rPr lang="zh-CN" altLang="en-US" dirty="0"/>
              <a:t>执行中的进程提出</a:t>
            </a:r>
            <a:r>
              <a:rPr lang="en-US" altLang="zh-CN" dirty="0"/>
              <a:t>I/O</a:t>
            </a:r>
            <a:r>
              <a:rPr lang="zh-CN" altLang="en-US" dirty="0"/>
              <a:t>请求，在等待</a:t>
            </a:r>
            <a:r>
              <a:rPr lang="en-US" altLang="zh-CN" dirty="0"/>
              <a:t>I/O</a:t>
            </a:r>
            <a:r>
              <a:rPr lang="zh-CN" altLang="en-US" dirty="0"/>
              <a:t>完成前，进程阻塞，转进程调度；</a:t>
            </a:r>
          </a:p>
          <a:p>
            <a:pPr lvl="2"/>
            <a:r>
              <a:rPr lang="zh-CN" altLang="en-US" dirty="0"/>
              <a:t>在进程通讯中，执行中的进程执行了某种原语操作，如</a:t>
            </a:r>
            <a:r>
              <a:rPr lang="en-US" altLang="zh-CN" dirty="0"/>
              <a:t>P</a:t>
            </a:r>
            <a:r>
              <a:rPr lang="zh-CN" altLang="en-US" dirty="0"/>
              <a:t>操作、阻塞原语和唤醒原语。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>
    <p:fade thruBlk="1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body" sz="half" idx="4294967295"/>
          </p:nvPr>
        </p:nvSpPr>
        <p:spPr>
          <a:xfrm>
            <a:off x="934085" y="4365625"/>
            <a:ext cx="11257915" cy="208788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Tx/>
              <a:buFontTx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执行安全算法可以找到安全序列：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&lt;P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 P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 P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 P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 P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eaLnBrk="1" hangingPunct="1">
              <a:buClrTx/>
              <a:buSzTx/>
              <a:buFontTx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接下来进程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请求资源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(3,3,0)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能够满足它吗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 eaLnBrk="1" hangingPunct="1">
              <a:buClrTx/>
              <a:buSzTx/>
              <a:buFontTx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若是进程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请求资源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(0,2,0)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能满足它吗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?</a:t>
            </a:r>
            <a:endParaRPr lang="zh-CN" altLang="en-US" sz="2400" b="1" dirty="0"/>
          </a:p>
        </p:txBody>
      </p:sp>
      <p:graphicFrame>
        <p:nvGraphicFramePr>
          <p:cNvPr id="664674" name="Group 98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4301901"/>
              </p:ext>
            </p:extLst>
          </p:nvPr>
        </p:nvGraphicFramePr>
        <p:xfrm>
          <a:off x="934085" y="962487"/>
          <a:ext cx="10515600" cy="3200400"/>
        </p:xfrm>
        <a:graphic>
          <a:graphicData uri="http://schemas.openxmlformats.org/drawingml/2006/table">
            <a:tbl>
              <a:tblPr/>
              <a:tblGrid>
                <a:gridCol w="80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Allocation</a:t>
                      </a:r>
                      <a:endParaRPr kumimoji="0" lang="zh-CN" alt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Max</a:t>
                      </a:r>
                      <a:endParaRPr kumimoji="0" lang="zh-CN" altLang="en-US" sz="2400" b="1" i="0" u="sng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Need</a:t>
                      </a:r>
                      <a:endParaRPr kumimoji="0" lang="zh-CN" altLang="en-US" sz="2400" b="1" i="0" u="sng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Available</a:t>
                      </a:r>
                      <a:endParaRPr kumimoji="0" lang="zh-CN" alt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4674" name="Group 98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0273461"/>
              </p:ext>
            </p:extLst>
          </p:nvPr>
        </p:nvGraphicFramePr>
        <p:xfrm>
          <a:off x="751205" y="2048337"/>
          <a:ext cx="10515600" cy="3200400"/>
        </p:xfrm>
        <a:graphic>
          <a:graphicData uri="http://schemas.openxmlformats.org/drawingml/2006/table">
            <a:tbl>
              <a:tblPr/>
              <a:tblGrid>
                <a:gridCol w="80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Allocation</a:t>
                      </a:r>
                      <a:endParaRPr kumimoji="0" lang="zh-CN" alt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Max</a:t>
                      </a:r>
                      <a:endParaRPr kumimoji="0" lang="zh-CN" altLang="en-US" sz="2400" b="1" i="0" u="sng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Need</a:t>
                      </a:r>
                      <a:endParaRPr kumimoji="0" lang="zh-CN" altLang="en-US" sz="2400" b="1" i="0" u="sng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Available</a:t>
                      </a:r>
                      <a:endParaRPr kumimoji="0" lang="zh-CN" alt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B57F47B-E319-40B2-BBE7-B2725BB5D7E6}"/>
              </a:ext>
            </a:extLst>
          </p:cNvPr>
          <p:cNvSpPr/>
          <p:nvPr/>
        </p:nvSpPr>
        <p:spPr>
          <a:xfrm>
            <a:off x="846696" y="1239931"/>
            <a:ext cx="4349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若是进程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请求资源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(0,2,0)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能满足它吗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?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F3695A-B274-4D86-AC60-2F707855F555}"/>
              </a:ext>
            </a:extLst>
          </p:cNvPr>
          <p:cNvSpPr/>
          <p:nvPr/>
        </p:nvSpPr>
        <p:spPr>
          <a:xfrm>
            <a:off x="5113509" y="5687811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不安全</a:t>
            </a:r>
            <a:endParaRPr lang="zh-CN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715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银行家算法的特点</a:t>
            </a:r>
          </a:p>
        </p:txBody>
      </p:sp>
      <p:sp>
        <p:nvSpPr>
          <p:cNvPr id="972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允许互斥、部分分配和不可抢占，可提高资源利用率；</a:t>
            </a:r>
          </a:p>
          <a:p>
            <a:r>
              <a:rPr lang="zh-CN" altLang="en-US"/>
              <a:t>要求事先说明最大资源要求，在现实中很困难。</a:t>
            </a:r>
          </a:p>
          <a:p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银行家算法的特点</a:t>
            </a:r>
          </a:p>
        </p:txBody>
      </p:sp>
      <p:sp>
        <p:nvSpPr>
          <p:cNvPr id="972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允许互斥、部分分配和不可抢占，可提高资源利用率；</a:t>
            </a:r>
          </a:p>
          <a:p>
            <a:r>
              <a:rPr lang="zh-CN" altLang="en-US"/>
              <a:t>要求事先说明最大资源要求，在现实中很困难。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10185"/>
      </p:ext>
    </p:extLst>
  </p:cSld>
  <p:clrMapOvr>
    <a:masterClrMapping/>
  </p:clrMapOvr>
  <p:transition>
    <p:fade thruBlk="1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000"/>
              <a:t>某系统有</a:t>
            </a:r>
            <a:r>
              <a:rPr lang="en-US" altLang="zh-CN" sz="2000"/>
              <a:t>R1</a:t>
            </a:r>
            <a:r>
              <a:rPr lang="zh-CN" altLang="en-US" sz="2000"/>
              <a:t>、</a:t>
            </a:r>
            <a:r>
              <a:rPr lang="en-US" altLang="zh-CN" sz="2000"/>
              <a:t>R2</a:t>
            </a:r>
            <a:r>
              <a:rPr lang="zh-CN" altLang="en-US" sz="2000"/>
              <a:t>、</a:t>
            </a:r>
            <a:r>
              <a:rPr lang="en-US" altLang="zh-CN" sz="2000"/>
              <a:t>R3</a:t>
            </a:r>
            <a:r>
              <a:rPr lang="zh-CN" altLang="en-US" sz="2000"/>
              <a:t>共</a:t>
            </a:r>
            <a:r>
              <a:rPr lang="en-US" altLang="zh-CN" sz="2000"/>
              <a:t>3</a:t>
            </a:r>
            <a:r>
              <a:rPr lang="zh-CN" altLang="en-US" sz="2000"/>
              <a:t>类资源，在</a:t>
            </a:r>
            <a:r>
              <a:rPr lang="en-US" altLang="zh-CN" sz="2000"/>
              <a:t>T0</a:t>
            </a:r>
            <a:r>
              <a:rPr lang="zh-CN" altLang="en-US" sz="2000"/>
              <a:t>时刻</a:t>
            </a:r>
            <a:r>
              <a:rPr lang="en-US" altLang="zh-CN" sz="2000"/>
              <a:t>P1</a:t>
            </a:r>
            <a:r>
              <a:rPr lang="zh-CN" altLang="en-US" sz="2000"/>
              <a:t>、</a:t>
            </a:r>
            <a:r>
              <a:rPr lang="en-US" altLang="zh-CN" sz="2000"/>
              <a:t>P2</a:t>
            </a:r>
            <a:r>
              <a:rPr lang="zh-CN" altLang="en-US" sz="2000"/>
              <a:t>、</a:t>
            </a:r>
            <a:r>
              <a:rPr lang="en-US" altLang="zh-CN" sz="2000"/>
              <a:t>P3</a:t>
            </a:r>
            <a:r>
              <a:rPr lang="zh-CN" altLang="en-US" sz="2000"/>
              <a:t>、</a:t>
            </a:r>
            <a:r>
              <a:rPr lang="en-US" altLang="zh-CN" sz="2000"/>
              <a:t>P4</a:t>
            </a:r>
            <a:r>
              <a:rPr lang="zh-CN" altLang="en-US" sz="2000"/>
              <a:t>、</a:t>
            </a:r>
            <a:r>
              <a:rPr lang="en-US" altLang="zh-CN" sz="2000"/>
              <a:t>P5</a:t>
            </a:r>
            <a:r>
              <a:rPr lang="zh-CN" altLang="en-US" sz="2000"/>
              <a:t>这</a:t>
            </a:r>
            <a:r>
              <a:rPr lang="en-US" altLang="zh-CN" sz="2000"/>
              <a:t>5</a:t>
            </a:r>
            <a:r>
              <a:rPr lang="zh-CN" altLang="en-US" sz="2000"/>
              <a:t>个进程对资源的占用和最大需求情况如表</a:t>
            </a:r>
            <a:r>
              <a:rPr lang="en-US" altLang="zh-CN" sz="2000"/>
              <a:t>3</a:t>
            </a:r>
            <a:r>
              <a:rPr lang="zh-CN" altLang="en-US" sz="2000"/>
              <a:t>所示，此刻系统的可用资源向量为（</a:t>
            </a:r>
            <a:r>
              <a:rPr lang="en-US" altLang="zh-CN" sz="2000"/>
              <a:t>3</a:t>
            </a:r>
            <a:r>
              <a:rPr lang="zh-CN" altLang="en-US" sz="2000"/>
              <a:t>，</a:t>
            </a:r>
            <a:r>
              <a:rPr lang="en-US" altLang="zh-CN" sz="2000"/>
              <a:t>3</a:t>
            </a:r>
            <a:r>
              <a:rPr lang="zh-CN" altLang="en-US" sz="2000"/>
              <a:t>，</a:t>
            </a:r>
            <a:r>
              <a:rPr lang="en-US" altLang="zh-CN" sz="2000"/>
              <a:t>2</a:t>
            </a:r>
            <a:r>
              <a:rPr lang="zh-CN" altLang="en-US" sz="2000"/>
              <a:t>）请回答：</a:t>
            </a:r>
          </a:p>
          <a:p>
            <a:pPr lvl="0"/>
            <a:r>
              <a:rPr lang="zh-CN" altLang="en-US" sz="2000"/>
              <a:t>现在系统状态是否安全？如果安全，给出安全序列。</a:t>
            </a:r>
          </a:p>
          <a:p>
            <a:pPr lvl="0"/>
            <a:r>
              <a:rPr lang="zh-CN" altLang="en-US" sz="2000"/>
              <a:t>如果此时</a:t>
            </a:r>
            <a:r>
              <a:rPr lang="en-US" altLang="zh-CN" sz="2000"/>
              <a:t>P5</a:t>
            </a:r>
            <a:r>
              <a:rPr lang="zh-CN" altLang="en-US" sz="2000"/>
              <a:t>发出资源请求</a:t>
            </a:r>
            <a:r>
              <a:rPr lang="en-US" altLang="zh-CN" sz="2000"/>
              <a:t>Request</a:t>
            </a: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，</a:t>
            </a:r>
            <a:r>
              <a:rPr lang="en-US" altLang="zh-CN" sz="2000"/>
              <a:t>3</a:t>
            </a:r>
            <a:r>
              <a:rPr lang="zh-CN" altLang="en-US" sz="2000"/>
              <a:t>，</a:t>
            </a:r>
            <a:r>
              <a:rPr lang="en-US" altLang="zh-CN" sz="2000"/>
              <a:t>2</a:t>
            </a:r>
            <a:r>
              <a:rPr lang="zh-CN" altLang="en-US" sz="2000"/>
              <a:t>），是否可以满足它的要求？请说明原因。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40823" y="3859848"/>
          <a:ext cx="4608195" cy="25208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6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5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进程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Allocation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3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R1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R2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R3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R1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R2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R3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3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P1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3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P2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3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P3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3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P4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13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P5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3.4.7 </a:t>
            </a:r>
            <a:r>
              <a:rPr lang="zh-CN" altLang="en-US"/>
              <a:t>死锁的检测和解除 </a:t>
            </a:r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系统为进程分配资源时，若未采取避免和预防死锁的措施，系统必须提供检测和解除死锁的手段。即：</a:t>
            </a:r>
            <a:endParaRPr lang="en-US" altLang="zh-CN"/>
          </a:p>
          <a:p>
            <a:pPr lvl="1"/>
            <a:r>
              <a:rPr lang="zh-CN" altLang="en-US"/>
              <a:t>保存资源的请求和分配信息</a:t>
            </a:r>
          </a:p>
          <a:p>
            <a:pPr lvl="1"/>
            <a:r>
              <a:rPr lang="zh-CN" altLang="en-US"/>
              <a:t>利用某种算法对这些信息加以检查，以判断是否存在死锁。</a:t>
            </a:r>
          </a:p>
        </p:txBody>
      </p:sp>
    </p:spTree>
  </p:cSld>
  <p:clrMapOvr>
    <a:masterClrMapping/>
  </p:clrMapOvr>
  <p:transition>
    <p:fade thruBlk="1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idx="1"/>
          </p:nvPr>
        </p:nvSpPr>
        <p:spPr>
          <a:xfrm>
            <a:off x="838200" y="1671955"/>
            <a:ext cx="5607685" cy="4505325"/>
          </a:xfrm>
        </p:spPr>
        <p:txBody>
          <a:bodyPr/>
          <a:lstStyle/>
          <a:p>
            <a:r>
              <a:rPr lang="zh-CN" altLang="en-US"/>
              <a:t>1） 资源分配图(</a:t>
            </a:r>
            <a:r>
              <a:rPr lang="en-US" altLang="zh-CN"/>
              <a:t>resource allocation graph)</a:t>
            </a:r>
            <a:endParaRPr lang="zh-CN" altLang="en-US"/>
          </a:p>
          <a:p>
            <a:pPr lvl="1"/>
            <a:r>
              <a:rPr lang="zh-CN" altLang="en-US"/>
              <a:t>有向图</a:t>
            </a:r>
            <a:r>
              <a:rPr lang="en-US" altLang="zh-CN"/>
              <a:t>G</a:t>
            </a:r>
            <a:r>
              <a:rPr lang="zh-CN" altLang="en-US"/>
              <a:t>的顶点为资源或进程</a:t>
            </a:r>
          </a:p>
          <a:p>
            <a:pPr lvl="1"/>
            <a:r>
              <a:rPr lang="zh-CN" altLang="en-US"/>
              <a:t>从资源</a:t>
            </a:r>
            <a:r>
              <a:rPr lang="en-US" altLang="zh-CN"/>
              <a:t>R</a:t>
            </a:r>
            <a:r>
              <a:rPr lang="zh-CN" altLang="en-US"/>
              <a:t>到进程</a:t>
            </a:r>
            <a:r>
              <a:rPr lang="en-US" altLang="zh-CN"/>
              <a:t>P</a:t>
            </a:r>
            <a:r>
              <a:rPr lang="zh-CN" altLang="en-US"/>
              <a:t>的边表示资源</a:t>
            </a:r>
            <a:r>
              <a:rPr lang="en-US" altLang="zh-CN"/>
              <a:t>R</a:t>
            </a:r>
            <a:r>
              <a:rPr lang="zh-CN" altLang="en-US"/>
              <a:t>已分配</a:t>
            </a:r>
            <a:r>
              <a:rPr lang="en-US" altLang="zh-CN"/>
              <a:t>1</a:t>
            </a:r>
            <a:r>
              <a:rPr lang="zh-CN" altLang="en-US"/>
              <a:t>个给进程</a:t>
            </a:r>
            <a:r>
              <a:rPr lang="en-US" altLang="zh-CN"/>
              <a:t>P</a:t>
            </a:r>
          </a:p>
          <a:p>
            <a:pPr lvl="1"/>
            <a:r>
              <a:rPr lang="zh-CN" altLang="en-US"/>
              <a:t>从进程</a:t>
            </a:r>
            <a:r>
              <a:rPr lang="en-US" altLang="zh-CN"/>
              <a:t>P</a:t>
            </a:r>
            <a:r>
              <a:rPr lang="zh-CN" altLang="en-US"/>
              <a:t>到资源</a:t>
            </a:r>
            <a:r>
              <a:rPr lang="en-US" altLang="zh-CN"/>
              <a:t>R</a:t>
            </a:r>
            <a:r>
              <a:rPr lang="zh-CN" altLang="en-US"/>
              <a:t>的边表示</a:t>
            </a:r>
            <a:r>
              <a:rPr lang="en-US" altLang="zh-CN"/>
              <a:t>P</a:t>
            </a:r>
            <a:r>
              <a:rPr lang="zh-CN" altLang="en-US"/>
              <a:t>正因请求</a:t>
            </a:r>
            <a:r>
              <a:rPr lang="en-US" altLang="zh-CN"/>
              <a:t>R</a:t>
            </a:r>
            <a:r>
              <a:rPr lang="zh-CN" altLang="en-US"/>
              <a:t>而处于等待状态。</a:t>
            </a:r>
          </a:p>
        </p:txBody>
      </p:sp>
      <p:grpSp>
        <p:nvGrpSpPr>
          <p:cNvPr id="100355" name="Group 3"/>
          <p:cNvGrpSpPr/>
          <p:nvPr/>
        </p:nvGrpSpPr>
        <p:grpSpPr>
          <a:xfrm>
            <a:off x="5589588" y="3171508"/>
            <a:ext cx="438150" cy="419100"/>
            <a:chOff x="2666" y="1966"/>
            <a:chExt cx="276" cy="264"/>
          </a:xfrm>
        </p:grpSpPr>
        <p:sp>
          <p:nvSpPr>
            <p:cNvPr id="100359" name="Rectangle 4"/>
            <p:cNvSpPr/>
            <p:nvPr/>
          </p:nvSpPr>
          <p:spPr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0360" name="Rectangle 5"/>
            <p:cNvSpPr/>
            <p:nvPr/>
          </p:nvSpPr>
          <p:spPr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0361" name="Rectangle 6"/>
            <p:cNvSpPr/>
            <p:nvPr/>
          </p:nvSpPr>
          <p:spPr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0362" name="Rectangle 7"/>
            <p:cNvSpPr/>
            <p:nvPr/>
          </p:nvSpPr>
          <p:spPr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0363" name="Rectangle 8"/>
            <p:cNvSpPr/>
            <p:nvPr/>
          </p:nvSpPr>
          <p:spPr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0356" name="Oval 9"/>
          <p:cNvSpPr/>
          <p:nvPr/>
        </p:nvSpPr>
        <p:spPr>
          <a:xfrm>
            <a:off x="3841433" y="4325938"/>
            <a:ext cx="495300" cy="495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00357" name="Picture 10"/>
          <p:cNvPicPr>
            <a:picLocks noChangeAspect="1"/>
          </p:cNvPicPr>
          <p:nvPr/>
        </p:nvPicPr>
        <p:blipFill>
          <a:blip r:embed="rId2"/>
          <a:srcRect l="23024" t="871" r="23206" b="1060"/>
          <a:stretch>
            <a:fillRect/>
          </a:stretch>
        </p:blipFill>
        <p:spPr>
          <a:xfrm>
            <a:off x="7904480" y="1058863"/>
            <a:ext cx="3333750" cy="4864100"/>
          </a:xfrm>
          <a:prstGeom prst="rect">
            <a:avLst/>
          </a:prstGeom>
          <a:noFill/>
          <a:ln w="57150" cap="flat" cmpd="thickThin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0358" name="Rectang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3.4.7 </a:t>
            </a:r>
            <a:r>
              <a:rPr lang="zh-CN" altLang="en-US"/>
              <a:t>死锁的检测和解除</a:t>
            </a:r>
          </a:p>
        </p:txBody>
      </p:sp>
    </p:spTree>
  </p:cSld>
  <p:clrMapOvr>
    <a:masterClrMapping/>
  </p:clrMapOvr>
  <p:transition>
    <p:fade thruBlk="1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sz="half" idx="1"/>
          </p:nvPr>
        </p:nvSpPr>
        <p:spPr>
          <a:xfrm>
            <a:off x="847725" y="1681018"/>
            <a:ext cx="5181600" cy="4495945"/>
          </a:xfrm>
        </p:spPr>
        <p:txBody>
          <a:bodyPr>
            <a:no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）死锁定理</a:t>
            </a:r>
          </a:p>
          <a:p>
            <a:pPr lvl="1"/>
            <a:r>
              <a:rPr lang="zh-CN" altLang="en-US" sz="2000"/>
              <a:t>资源分配图的化简方法：</a:t>
            </a:r>
          </a:p>
          <a:p>
            <a:pPr lvl="2"/>
            <a:r>
              <a:rPr lang="zh-CN" altLang="en-US" sz="1800"/>
              <a:t>删除既不处于等待状态又不独立的进程的所有弧（包括请求边和分配边），该点变为孤立点。</a:t>
            </a:r>
          </a:p>
          <a:p>
            <a:pPr lvl="2"/>
            <a:r>
              <a:rPr lang="zh-CN" altLang="en-US" sz="1800"/>
              <a:t>重复上述过程，若最后所有进程结点是孤立点，则称该资源图是完全可简化的，否则是不可完全简化的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3.4.7 </a:t>
            </a:r>
            <a:r>
              <a:rPr lang="zh-CN" altLang="en-US">
                <a:sym typeface="+mn-ea"/>
              </a:rPr>
              <a:t>死锁的检测和解除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400" b="1">
                <a:solidFill>
                  <a:srgbClr val="C00000"/>
                </a:solidFill>
                <a:sym typeface="+mn-ea"/>
              </a:rPr>
              <a:t>死锁定理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S</a:t>
            </a:r>
            <a:r>
              <a:rPr lang="zh-CN" altLang="en-US" sz="2400">
                <a:sym typeface="+mn-ea"/>
              </a:rPr>
              <a:t>为死锁状态的充分条件是：当且仅当</a:t>
            </a:r>
            <a:r>
              <a:rPr lang="en-US" altLang="zh-CN" sz="2400">
                <a:sym typeface="+mn-ea"/>
              </a:rPr>
              <a:t>S</a:t>
            </a:r>
            <a:r>
              <a:rPr lang="zh-CN" altLang="en-US" sz="2400">
                <a:sym typeface="+mn-ea"/>
              </a:rPr>
              <a:t>状态的资源分配图不可完全简化。其中的有边进程为死锁进程。</a:t>
            </a:r>
          </a:p>
        </p:txBody>
      </p:sp>
      <p:grpSp>
        <p:nvGrpSpPr>
          <p:cNvPr id="101380" name="Group 4"/>
          <p:cNvGrpSpPr/>
          <p:nvPr/>
        </p:nvGrpSpPr>
        <p:grpSpPr>
          <a:xfrm>
            <a:off x="6831965" y="4291648"/>
            <a:ext cx="4419600" cy="2209800"/>
            <a:chOff x="1488" y="2496"/>
            <a:chExt cx="2784" cy="1392"/>
          </a:xfrm>
        </p:grpSpPr>
        <p:sp>
          <p:nvSpPr>
            <p:cNvPr id="101394" name="Line 5"/>
            <p:cNvSpPr/>
            <p:nvPr/>
          </p:nvSpPr>
          <p:spPr>
            <a:xfrm>
              <a:off x="4272" y="33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1395" name="Group 6"/>
            <p:cNvGrpSpPr/>
            <p:nvPr/>
          </p:nvGrpSpPr>
          <p:grpSpPr>
            <a:xfrm>
              <a:off x="1488" y="2496"/>
              <a:ext cx="2784" cy="1392"/>
              <a:chOff x="1488" y="2496"/>
              <a:chExt cx="2784" cy="1392"/>
            </a:xfrm>
          </p:grpSpPr>
          <p:sp>
            <p:nvSpPr>
              <p:cNvPr id="101396" name="Line 7"/>
              <p:cNvSpPr/>
              <p:nvPr/>
            </p:nvSpPr>
            <p:spPr>
              <a:xfrm>
                <a:off x="2976" y="2544"/>
                <a:ext cx="86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1397" name="Line 8"/>
              <p:cNvSpPr/>
              <p:nvPr/>
            </p:nvSpPr>
            <p:spPr>
              <a:xfrm>
                <a:off x="3840" y="2544"/>
                <a:ext cx="0" cy="3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1398" name="Line 9"/>
              <p:cNvSpPr/>
              <p:nvPr/>
            </p:nvSpPr>
            <p:spPr>
              <a:xfrm flipH="1">
                <a:off x="3024" y="3792"/>
                <a:ext cx="124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1399" name="Line 10"/>
              <p:cNvSpPr/>
              <p:nvPr/>
            </p:nvSpPr>
            <p:spPr>
              <a:xfrm flipV="1">
                <a:off x="1968" y="3312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1400" name="Line 11"/>
              <p:cNvSpPr/>
              <p:nvPr/>
            </p:nvSpPr>
            <p:spPr>
              <a:xfrm>
                <a:off x="1968" y="3744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1401" name="Line 12"/>
              <p:cNvSpPr/>
              <p:nvPr/>
            </p:nvSpPr>
            <p:spPr>
              <a:xfrm>
                <a:off x="1536" y="3312"/>
                <a:ext cx="0" cy="57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1402" name="Line 13"/>
              <p:cNvSpPr/>
              <p:nvPr/>
            </p:nvSpPr>
            <p:spPr>
              <a:xfrm>
                <a:off x="1536" y="3888"/>
                <a:ext cx="105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1403" name="Line 14"/>
              <p:cNvSpPr/>
              <p:nvPr/>
            </p:nvSpPr>
            <p:spPr>
              <a:xfrm flipV="1">
                <a:off x="1488" y="2496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1404" name="Line 15"/>
              <p:cNvSpPr/>
              <p:nvPr/>
            </p:nvSpPr>
            <p:spPr>
              <a:xfrm flipV="1">
                <a:off x="1968" y="2592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1405" name="Line 16"/>
              <p:cNvSpPr/>
              <p:nvPr/>
            </p:nvSpPr>
            <p:spPr>
              <a:xfrm>
                <a:off x="1968" y="2592"/>
                <a:ext cx="57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1406" name="Line 17"/>
              <p:cNvSpPr/>
              <p:nvPr/>
            </p:nvSpPr>
            <p:spPr>
              <a:xfrm>
                <a:off x="1488" y="2496"/>
                <a:ext cx="105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101381" name="Oval 18"/>
          <p:cNvSpPr/>
          <p:nvPr/>
        </p:nvSpPr>
        <p:spPr>
          <a:xfrm>
            <a:off x="8486140" y="4220210"/>
            <a:ext cx="685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dirty="0">
                <a:latin typeface="Times New Roman" panose="02020603050405020304" charset="0"/>
              </a:rPr>
              <a:t>p</a:t>
            </a:r>
            <a:r>
              <a:rPr lang="en-US" altLang="zh-CN" sz="2000" baseline="-25000" dirty="0">
                <a:latin typeface="Times New Roman" panose="02020603050405020304" charset="0"/>
              </a:rPr>
              <a:t>1</a:t>
            </a:r>
            <a:endParaRPr lang="en-US" altLang="zh-CN" sz="2000" dirty="0">
              <a:latin typeface="Times New Roman" panose="02020603050405020304" charset="0"/>
            </a:endParaRPr>
          </a:p>
        </p:txBody>
      </p:sp>
      <p:sp>
        <p:nvSpPr>
          <p:cNvPr id="101382" name="Oval 19"/>
          <p:cNvSpPr/>
          <p:nvPr/>
        </p:nvSpPr>
        <p:spPr>
          <a:xfrm>
            <a:off x="8562340" y="6201410"/>
            <a:ext cx="685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2000" dirty="0">
                <a:latin typeface="Times New Roman" panose="02020603050405020304" charset="0"/>
              </a:rPr>
              <a:t>p</a:t>
            </a:r>
            <a:r>
              <a:rPr lang="en-US" altLang="zh-CN" sz="2000" baseline="-25000" dirty="0">
                <a:latin typeface="Times New Roman" panose="02020603050405020304" charset="0"/>
              </a:rPr>
              <a:t>2</a:t>
            </a:r>
            <a:endParaRPr lang="en-US" altLang="zh-CN" sz="2000" dirty="0">
              <a:latin typeface="Times New Roman" panose="02020603050405020304" charset="0"/>
            </a:endParaRPr>
          </a:p>
        </p:txBody>
      </p:sp>
      <p:grpSp>
        <p:nvGrpSpPr>
          <p:cNvPr id="101383" name="Group 20"/>
          <p:cNvGrpSpPr/>
          <p:nvPr/>
        </p:nvGrpSpPr>
        <p:grpSpPr>
          <a:xfrm>
            <a:off x="10238740" y="4982210"/>
            <a:ext cx="1295400" cy="609600"/>
            <a:chOff x="3648" y="2880"/>
            <a:chExt cx="816" cy="384"/>
          </a:xfrm>
        </p:grpSpPr>
        <p:sp>
          <p:nvSpPr>
            <p:cNvPr id="101391" name="Rectangle 21"/>
            <p:cNvSpPr/>
            <p:nvPr/>
          </p:nvSpPr>
          <p:spPr>
            <a:xfrm>
              <a:off x="3648" y="2880"/>
              <a:ext cx="816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1392" name="Oval 22"/>
            <p:cNvSpPr/>
            <p:nvPr/>
          </p:nvSpPr>
          <p:spPr>
            <a:xfrm>
              <a:off x="3792" y="2976"/>
              <a:ext cx="144" cy="144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1393" name="Oval 23"/>
            <p:cNvSpPr/>
            <p:nvPr/>
          </p:nvSpPr>
          <p:spPr>
            <a:xfrm>
              <a:off x="4176" y="2976"/>
              <a:ext cx="144" cy="144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1384" name="Group 24"/>
          <p:cNvGrpSpPr/>
          <p:nvPr/>
        </p:nvGrpSpPr>
        <p:grpSpPr>
          <a:xfrm>
            <a:off x="6571615" y="4994910"/>
            <a:ext cx="1295400" cy="609600"/>
            <a:chOff x="1344" y="2784"/>
            <a:chExt cx="816" cy="384"/>
          </a:xfrm>
        </p:grpSpPr>
        <p:sp>
          <p:nvSpPr>
            <p:cNvPr id="101387" name="Rectangle 25"/>
            <p:cNvSpPr/>
            <p:nvPr/>
          </p:nvSpPr>
          <p:spPr>
            <a:xfrm>
              <a:off x="1344" y="2784"/>
              <a:ext cx="816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1388" name="Oval 26"/>
            <p:cNvSpPr/>
            <p:nvPr/>
          </p:nvSpPr>
          <p:spPr>
            <a:xfrm>
              <a:off x="1440" y="2832"/>
              <a:ext cx="144" cy="144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1389" name="Oval 27"/>
            <p:cNvSpPr/>
            <p:nvPr/>
          </p:nvSpPr>
          <p:spPr>
            <a:xfrm>
              <a:off x="1872" y="2832"/>
              <a:ext cx="144" cy="144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1390" name="Oval 28"/>
            <p:cNvSpPr/>
            <p:nvPr/>
          </p:nvSpPr>
          <p:spPr>
            <a:xfrm>
              <a:off x="1680" y="2976"/>
              <a:ext cx="144" cy="144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1385" name="Text Box 29"/>
          <p:cNvSpPr txBox="1"/>
          <p:nvPr/>
        </p:nvSpPr>
        <p:spPr>
          <a:xfrm>
            <a:off x="6074728" y="4937760"/>
            <a:ext cx="47942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charset="0"/>
              </a:rPr>
              <a:t>R1</a:t>
            </a:r>
          </a:p>
        </p:txBody>
      </p:sp>
      <p:sp>
        <p:nvSpPr>
          <p:cNvPr id="101386" name="Text Box 30"/>
          <p:cNvSpPr txBox="1"/>
          <p:nvPr/>
        </p:nvSpPr>
        <p:spPr>
          <a:xfrm>
            <a:off x="11556366" y="4975860"/>
            <a:ext cx="47942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charset="0"/>
              </a:rPr>
              <a:t>R2</a:t>
            </a:r>
          </a:p>
        </p:txBody>
      </p:sp>
    </p:spTree>
  </p:cSld>
  <p:clrMapOvr>
    <a:masterClrMapping/>
  </p:clrMapOvr>
  <p:transition>
    <p:fade thruBlk="1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79" y="747956"/>
            <a:ext cx="10986669" cy="48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609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3.4.7 </a:t>
            </a:r>
            <a:r>
              <a:rPr lang="zh-CN" altLang="en-US"/>
              <a:t>死锁的检测和解除</a:t>
            </a:r>
            <a:endParaRPr lang="zh-CN" altLang="en-US" dirty="0"/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解除死锁的方法：</a:t>
            </a:r>
          </a:p>
          <a:p>
            <a:pPr lvl="1"/>
            <a:r>
              <a:rPr lang="zh-CN" altLang="en-US"/>
              <a:t>终止进程</a:t>
            </a:r>
          </a:p>
          <a:p>
            <a:pPr lvl="1"/>
            <a:r>
              <a:rPr lang="zh-CN" altLang="en-US"/>
              <a:t>剥夺资源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处理机调度的层次 </a:t>
            </a:r>
            <a:endParaRPr lang="zh-CN" altLang="en-US"/>
          </a:p>
        </p:txBody>
      </p:sp>
      <p:sp>
        <p:nvSpPr>
          <p:cNvPr id="9218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）抢先式调度（</a:t>
            </a:r>
            <a:r>
              <a:rPr lang="en-US" altLang="zh-CN" dirty="0"/>
              <a:t>preemptive mode)</a:t>
            </a:r>
          </a:p>
          <a:p>
            <a:pPr lvl="1"/>
            <a:r>
              <a:rPr lang="zh-CN" altLang="en-US" dirty="0"/>
              <a:t>允许暂停某个正在执行的进程，将已分配给该进程的处理机重新分配给另一进程。</a:t>
            </a:r>
            <a:endParaRPr lang="en-US" altLang="zh-CN" dirty="0"/>
          </a:p>
          <a:p>
            <a:pPr lvl="2"/>
            <a:r>
              <a:rPr lang="zh-CN" altLang="en-US" dirty="0"/>
              <a:t>时间片原则：在分时系统中，按照时间片轮转，分给进程的时间片用完</a:t>
            </a:r>
          </a:p>
          <a:p>
            <a:pPr lvl="2"/>
            <a:r>
              <a:rPr lang="zh-CN" altLang="en-US" dirty="0"/>
              <a:t>优先权原则：按照优先级调度，有更高优先级进程变为就绪</a:t>
            </a:r>
          </a:p>
          <a:p>
            <a:pPr lvl="2"/>
            <a:r>
              <a:rPr lang="zh-CN" altLang="en-US" dirty="0"/>
              <a:t>短作业优先原则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254429"/>
      </p:ext>
    </p:extLst>
  </p:cSld>
  <p:clrMapOvr>
    <a:masterClrMapping/>
  </p:clrMapOvr>
  <p:transition>
    <p:fade thruBlk="1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3.4.7 </a:t>
            </a:r>
            <a:r>
              <a:rPr lang="zh-CN" altLang="en-US">
                <a:sym typeface="+mn-ea"/>
              </a:rPr>
              <a:t>死锁的检测和解除</a:t>
            </a:r>
            <a:endParaRPr lang="zh-CN" altLang="en-US"/>
          </a:p>
        </p:txBody>
      </p:sp>
      <p:sp>
        <p:nvSpPr>
          <p:cNvPr id="11059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r>
              <a:rPr lang="zh-CN" altLang="en-US">
                <a:sym typeface="+mn-ea"/>
              </a:rPr>
              <a:t>终止进程</a:t>
            </a:r>
            <a:endParaRPr lang="zh-CN" altLang="en-US"/>
          </a:p>
          <a:p>
            <a:pPr lvl="1"/>
            <a:r>
              <a:rPr lang="zh-CN" altLang="en-US"/>
              <a:t>终止所有死锁的进程。代价大。易实现。</a:t>
            </a:r>
            <a:endParaRPr lang="en-US" altLang="zh-CN"/>
          </a:p>
          <a:p>
            <a:pPr lvl="1"/>
            <a:r>
              <a:rPr lang="zh-CN" altLang="en-US"/>
              <a:t>一次只终止一个进程，直到消除环路为止。</a:t>
            </a:r>
            <a:endParaRPr lang="en-US" altLang="zh-CN"/>
          </a:p>
          <a:p>
            <a:pPr lvl="2"/>
            <a:r>
              <a:rPr lang="zh-CN" altLang="en-US"/>
              <a:t>哪一个进程应该被终止</a:t>
            </a:r>
            <a:r>
              <a:rPr lang="en-US" altLang="zh-CN"/>
              <a:t>?</a:t>
            </a:r>
          </a:p>
          <a:p>
            <a:pPr lvl="3"/>
            <a:r>
              <a:rPr lang="zh-CN" altLang="en-US"/>
              <a:t>进程的优先权</a:t>
            </a:r>
            <a:r>
              <a:rPr lang="en-US" altLang="zh-CN"/>
              <a:t>.</a:t>
            </a:r>
          </a:p>
          <a:p>
            <a:pPr lvl="3"/>
            <a:r>
              <a:rPr lang="zh-CN" altLang="en-US"/>
              <a:t>进程已经执行了多久，离完成计算任务还有多长时间。</a:t>
            </a:r>
            <a:endParaRPr lang="en-US" altLang="zh-CN"/>
          </a:p>
          <a:p>
            <a:pPr lvl="3"/>
            <a:r>
              <a:rPr lang="zh-CN" altLang="en-US"/>
              <a:t>进程使用了多少资源。</a:t>
            </a:r>
            <a:endParaRPr lang="en-US" altLang="zh-CN"/>
          </a:p>
          <a:p>
            <a:pPr lvl="3"/>
            <a:r>
              <a:rPr lang="zh-CN" altLang="en-US"/>
              <a:t>进程还需要多少资源才能完成</a:t>
            </a:r>
            <a:r>
              <a:rPr lang="en-US" altLang="zh-CN"/>
              <a:t>.</a:t>
            </a:r>
          </a:p>
          <a:p>
            <a:pPr lvl="3"/>
            <a:r>
              <a:rPr lang="zh-CN" altLang="en-US"/>
              <a:t>有多少进程需要终止</a:t>
            </a:r>
            <a:r>
              <a:rPr lang="en-US" altLang="zh-CN"/>
              <a:t>. </a:t>
            </a:r>
          </a:p>
          <a:p>
            <a:pPr lvl="3"/>
            <a:r>
              <a:rPr lang="zh-CN" altLang="en-US"/>
              <a:t>是交互进程还是批处理进程</a:t>
            </a:r>
          </a:p>
        </p:txBody>
      </p:sp>
    </p:spTree>
  </p:cSld>
  <p:clrMapOvr>
    <a:masterClrMapping/>
  </p:clrMapOvr>
  <p:transition>
    <p:fade thruBlk="1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剥夺资源</a:t>
            </a:r>
          </a:p>
          <a:p>
            <a:pPr lvl="1"/>
            <a:r>
              <a:rPr lang="zh-CN" altLang="en-US"/>
              <a:t>选择一个牺牲者</a:t>
            </a:r>
            <a:endParaRPr lang="en-US" altLang="zh-CN"/>
          </a:p>
          <a:p>
            <a:pPr lvl="2"/>
            <a:r>
              <a:rPr lang="zh-CN" altLang="en-US"/>
              <a:t>代价最小</a:t>
            </a:r>
            <a:endParaRPr lang="en-US" altLang="zh-CN"/>
          </a:p>
          <a:p>
            <a:pPr lvl="1"/>
            <a:r>
              <a:rPr lang="zh-CN" altLang="en-US"/>
              <a:t>后退（也称回滚-</a:t>
            </a:r>
            <a:r>
              <a:rPr lang="en-US" altLang="zh-CN"/>
              <a:t>Rollback）</a:t>
            </a:r>
          </a:p>
          <a:p>
            <a:pPr lvl="2"/>
            <a:r>
              <a:rPr lang="zh-CN" altLang="en-US"/>
              <a:t>退回到安全状态，在此重新启动进程</a:t>
            </a:r>
          </a:p>
          <a:p>
            <a:pPr lvl="2"/>
            <a:r>
              <a:rPr lang="zh-CN" altLang="en-US"/>
              <a:t>完全回滚：中止进程后重新开始</a:t>
            </a:r>
            <a:endParaRPr lang="en-US" altLang="zh-CN"/>
          </a:p>
          <a:p>
            <a:pPr lvl="1"/>
            <a:r>
              <a:rPr lang="zh-CN" altLang="en-US"/>
              <a:t>饿死</a:t>
            </a:r>
          </a:p>
          <a:p>
            <a:pPr lvl="2"/>
            <a:r>
              <a:rPr lang="zh-CN" altLang="en-US"/>
              <a:t>如果仅仅是基于代价来选择进程的话，某些进程可能会饿死。因此“代价”还应增加一个因素：做牺牲品的次数。</a:t>
            </a:r>
          </a:p>
        </p:txBody>
      </p:sp>
      <p:sp>
        <p:nvSpPr>
          <p:cNvPr id="111619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3.4.7 </a:t>
            </a:r>
            <a:r>
              <a:rPr lang="zh-CN" altLang="en-US">
                <a:sym typeface="+mn-ea"/>
              </a:rPr>
              <a:t>死锁的检测和解除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3.4.7 </a:t>
            </a:r>
            <a:r>
              <a:rPr lang="zh-CN" altLang="en-US">
                <a:sym typeface="+mn-ea"/>
              </a:rPr>
              <a:t>死锁的检测和解除</a:t>
            </a:r>
            <a:endParaRPr lang="zh-CN" altLang="en-US"/>
          </a:p>
        </p:txBody>
      </p:sp>
      <p:sp>
        <p:nvSpPr>
          <p:cNvPr id="112642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60000" lnSpcReduction="20000"/>
          </a:bodyPr>
          <a:lstStyle/>
          <a:p>
            <a:r>
              <a:rPr lang="zh-CN" altLang="de-DE"/>
              <a:t>例：在著名的“哲学家就餐问题”中，当</a:t>
            </a:r>
            <a:r>
              <a:rPr lang="en-US" altLang="zh-CN"/>
              <a:t>5</a:t>
            </a:r>
            <a:r>
              <a:rPr lang="zh-CN" altLang="en-US"/>
              <a:t>位哲学家同时饿了，同时取得左手的筷子，再同时申请右手的筷子，此时发生死锁。请简述如何用死锁预防、死锁避免、死锁检测与恢复的方法解决该死锁问题。</a:t>
            </a:r>
          </a:p>
          <a:p>
            <a:r>
              <a:rPr lang="zh-CN" altLang="de-DE"/>
              <a:t>答：</a:t>
            </a:r>
          </a:p>
          <a:p>
            <a:r>
              <a:rPr lang="zh-CN" altLang="de-DE" b="1">
                <a:solidFill>
                  <a:srgbClr val="C00000"/>
                </a:solidFill>
              </a:rPr>
              <a:t>死锁预防</a:t>
            </a:r>
            <a:r>
              <a:rPr lang="zh-CN" altLang="de-DE"/>
              <a:t>：</a:t>
            </a:r>
          </a:p>
          <a:p>
            <a:pPr lvl="1"/>
            <a:r>
              <a:rPr lang="zh-CN" altLang="de-DE"/>
              <a:t>破坏占有等待条件：每位哲学家拿筷子时必须左右筷子同时申请，即采用资源一次性分配法，若缺一则不可获得资源分配。</a:t>
            </a:r>
          </a:p>
          <a:p>
            <a:pPr lvl="1"/>
            <a:r>
              <a:rPr lang="zh-CN" altLang="de-DE"/>
              <a:t>破坏非剥夺条件：第</a:t>
            </a:r>
            <a:r>
              <a:rPr lang="de-DE" altLang="zh-CN"/>
              <a:t>1</a:t>
            </a:r>
            <a:r>
              <a:rPr lang="zh-CN" altLang="de-DE"/>
              <a:t>位哲学家拿筷子时，若左右邻居中有等待资源者，则可强行抢夺其已经占有的筷子。</a:t>
            </a:r>
          </a:p>
          <a:p>
            <a:pPr lvl="1"/>
            <a:r>
              <a:rPr lang="zh-CN" altLang="de-DE"/>
              <a:t>破坏循环等待：对</a:t>
            </a:r>
            <a:r>
              <a:rPr lang="de-DE" altLang="zh-CN"/>
              <a:t>5</a:t>
            </a:r>
            <a:r>
              <a:rPr lang="zh-CN" altLang="de-DE"/>
              <a:t>根筷子顺序编号，即</a:t>
            </a:r>
            <a:r>
              <a:rPr lang="de-DE" altLang="zh-CN"/>
              <a:t>1</a:t>
            </a:r>
            <a:r>
              <a:rPr lang="zh-CN" altLang="de-DE"/>
              <a:t>，</a:t>
            </a:r>
            <a:r>
              <a:rPr lang="de-DE" altLang="zh-CN"/>
              <a:t>2</a:t>
            </a:r>
            <a:r>
              <a:rPr lang="zh-CN" altLang="de-DE"/>
              <a:t>，</a:t>
            </a:r>
            <a:r>
              <a:rPr lang="de-DE" altLang="zh-CN"/>
              <a:t>3</a:t>
            </a:r>
            <a:r>
              <a:rPr lang="zh-CN" altLang="de-DE"/>
              <a:t>，</a:t>
            </a:r>
            <a:r>
              <a:rPr lang="de-DE" altLang="zh-CN"/>
              <a:t>4</a:t>
            </a:r>
            <a:r>
              <a:rPr lang="zh-CN" altLang="de-DE"/>
              <a:t>，</a:t>
            </a:r>
            <a:r>
              <a:rPr lang="de-DE" altLang="zh-CN"/>
              <a:t>5</a:t>
            </a:r>
            <a:r>
              <a:rPr lang="zh-CN" altLang="de-DE"/>
              <a:t>，每位哲学家只能按由小到大的顺序申请</a:t>
            </a:r>
            <a:r>
              <a:rPr lang="de-DE" altLang="zh-CN"/>
              <a:t>(</a:t>
            </a:r>
            <a:r>
              <a:rPr lang="zh-CN" altLang="de-DE"/>
              <a:t>资源顺序分配法</a:t>
            </a:r>
            <a:r>
              <a:rPr lang="de-DE" altLang="zh-CN"/>
              <a:t>)</a:t>
            </a:r>
            <a:r>
              <a:rPr lang="zh-CN" altLang="de-DE"/>
              <a:t>。</a:t>
            </a:r>
          </a:p>
          <a:p>
            <a:r>
              <a:rPr lang="zh-CN" altLang="de-DE" b="1">
                <a:solidFill>
                  <a:srgbClr val="C00000"/>
                </a:solidFill>
              </a:rPr>
              <a:t>死锁避免</a:t>
            </a:r>
            <a:r>
              <a:rPr lang="zh-CN" altLang="de-DE"/>
              <a:t>：每次分配筷子时，执行银行家算法，确保系统不会进入不安全状态。</a:t>
            </a:r>
          </a:p>
          <a:p>
            <a:r>
              <a:rPr lang="zh-CN" altLang="de-DE" b="1">
                <a:solidFill>
                  <a:srgbClr val="C00000"/>
                </a:solidFill>
              </a:rPr>
              <a:t>死锁检测与恢复</a:t>
            </a:r>
            <a:r>
              <a:rPr lang="zh-CN" altLang="de-DE"/>
              <a:t>：对筷子的申请和分配不加限制，但定期（例如每隔</a:t>
            </a:r>
            <a:r>
              <a:rPr lang="de-DE" altLang="zh-CN"/>
              <a:t>5</a:t>
            </a:r>
            <a:r>
              <a:rPr lang="zh-CN" altLang="de-DE"/>
              <a:t>秒）检测是否已发生死锁，是则剥夺其中一位哲学家的筷子分配给其他人</a:t>
            </a:r>
            <a:r>
              <a:rPr lang="de-DE" altLang="zh-CN"/>
              <a:t>.</a:t>
            </a:r>
          </a:p>
        </p:txBody>
      </p:sp>
    </p:spTree>
  </p:cSld>
  <p:clrMapOvr>
    <a:masterClrMapping/>
  </p:clrMapOvr>
  <p:transition>
    <p:fade thruBlk="1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1008C-294A-4078-B729-8CBC4EB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DD5FD-CA73-4793-AA3D-944FD74DF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、高级调度和第低级调度的任务是什么？为什么引入中级调度？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、为什么引入高响应比优先算法？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、选择调度算法的原则是什么？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FCFS</a:t>
            </a:r>
            <a:r>
              <a:rPr lang="zh-CN" altLang="en-US" dirty="0"/>
              <a:t>和</a:t>
            </a:r>
            <a:r>
              <a:rPr lang="en-US" altLang="zh-CN" dirty="0"/>
              <a:t>SJF</a:t>
            </a:r>
            <a:r>
              <a:rPr lang="zh-CN" altLang="en-US" dirty="0"/>
              <a:t>算法的优缺点有哪些？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、时间片轮转法的时间片如何选择？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、什么是死锁？死锁的原因和必要条件是</a:t>
            </a:r>
            <a:r>
              <a:rPr lang="zh-CN" altLang="en-US"/>
              <a:t>什么？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1352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27495" y="3232914"/>
            <a:ext cx="646070" cy="64615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2851693" y="4242250"/>
            <a:ext cx="6304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Swis721 Lt BT" panose="020B0403020202020204" pitchFamily="34" charset="0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BUSENESS ACTIVITY PLANNING</a:t>
            </a:r>
          </a:p>
        </p:txBody>
      </p:sp>
      <p:sp>
        <p:nvSpPr>
          <p:cNvPr id="12" name="椭圆 11"/>
          <p:cNvSpPr/>
          <p:nvPr/>
        </p:nvSpPr>
        <p:spPr>
          <a:xfrm>
            <a:off x="1777166" y="3738466"/>
            <a:ext cx="764747" cy="76484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75591" y="2863893"/>
            <a:ext cx="366322" cy="3663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753159" y="3208741"/>
            <a:ext cx="553704" cy="55377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椭圆 22"/>
          <p:cNvSpPr/>
          <p:nvPr/>
        </p:nvSpPr>
        <p:spPr>
          <a:xfrm>
            <a:off x="9677152" y="2880648"/>
            <a:ext cx="366322" cy="36636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9781445" y="4014000"/>
            <a:ext cx="312292" cy="312333"/>
            <a:chOff x="304800" y="673100"/>
            <a:chExt cx="4000500" cy="4000500"/>
          </a:xfrm>
          <a:solidFill>
            <a:schemeClr val="accent5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7"/>
          <p:cNvSpPr>
            <a:spLocks noChangeArrowheads="1"/>
          </p:cNvSpPr>
          <p:nvPr/>
        </p:nvSpPr>
        <p:spPr bwMode="auto">
          <a:xfrm>
            <a:off x="3554137" y="2489090"/>
            <a:ext cx="4833014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300" spc="-300" dirty="0">
                <a:solidFill>
                  <a:srgbClr val="0070C0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THANKS</a:t>
            </a:r>
          </a:p>
        </p:txBody>
      </p:sp>
      <p:sp>
        <p:nvSpPr>
          <p:cNvPr id="28" name="TextBox 7"/>
          <p:cNvSpPr>
            <a:spLocks noChangeArrowheads="1"/>
          </p:cNvSpPr>
          <p:nvPr/>
        </p:nvSpPr>
        <p:spPr bwMode="auto">
          <a:xfrm>
            <a:off x="4054475" y="2090590"/>
            <a:ext cx="76820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</a:t>
            </a:r>
          </a:p>
        </p:txBody>
      </p:sp>
      <p:sp>
        <p:nvSpPr>
          <p:cNvPr id="29" name="TextBox 7"/>
          <p:cNvSpPr>
            <a:spLocks noChangeArrowheads="1"/>
          </p:cNvSpPr>
          <p:nvPr/>
        </p:nvSpPr>
        <p:spPr bwMode="auto">
          <a:xfrm>
            <a:off x="5111891" y="2090592"/>
            <a:ext cx="742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</a:t>
            </a:r>
          </a:p>
        </p:txBody>
      </p:sp>
      <p:sp>
        <p:nvSpPr>
          <p:cNvPr id="30" name="TextBox 7"/>
          <p:cNvSpPr>
            <a:spLocks noChangeArrowheads="1"/>
          </p:cNvSpPr>
          <p:nvPr/>
        </p:nvSpPr>
        <p:spPr bwMode="auto">
          <a:xfrm>
            <a:off x="6144006" y="2090592"/>
            <a:ext cx="742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聆</a:t>
            </a:r>
          </a:p>
        </p:txBody>
      </p:sp>
      <p:sp>
        <p:nvSpPr>
          <p:cNvPr id="31" name="TextBox 7"/>
          <p:cNvSpPr>
            <a:spLocks noChangeArrowheads="1"/>
          </p:cNvSpPr>
          <p:nvPr/>
        </p:nvSpPr>
        <p:spPr bwMode="auto">
          <a:xfrm>
            <a:off x="7176120" y="2090592"/>
            <a:ext cx="742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6458"/>
    </mc:Choice>
    <mc:Fallback xmlns="">
      <p:transition spd="slow" advTm="64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71605E-6 L 0.12309 0.575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4.32099E-6 L -0.64115 -0.9497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5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111E-6 3.7037E-7 L -0.52465 -0.50957 " pathEditMode="relative" rAng="0" ptsTypes="AA">
                                      <p:cBhvr>
                                        <p:cTn id="5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9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6.17284E-7 L -0.71736 -0.40556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375"/>
                            </p:stCondLst>
                            <p:childTnLst>
                              <p:par>
                                <p:cTn id="6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875"/>
                            </p:stCondLst>
                            <p:childTnLst>
                              <p:par>
                                <p:cTn id="8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7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6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" decel="50000" autoRev="1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ldLvl="0" animBg="1"/>
      <p:bldP spid="12" grpId="1" bldLvl="0" animBg="1"/>
      <p:bldP spid="12" grpId="2" bldLvl="0" animBg="1"/>
      <p:bldP spid="13" grpId="0" bldLvl="0" animBg="1"/>
      <p:bldP spid="13" grpId="1" bldLvl="0" animBg="1"/>
      <p:bldP spid="13" grpId="2" bldLvl="0" animBg="1"/>
      <p:bldP spid="23" grpId="0" bldLvl="0" animBg="1"/>
      <p:bldP spid="23" grpId="1" bldLvl="0" animBg="1"/>
      <p:bldP spid="23" grpId="2" bldLvl="0" animBg="1"/>
      <p:bldP spid="27" grpId="0"/>
      <p:bldP spid="28" grpId="0"/>
      <p:bldP spid="29" grpId="0"/>
      <p:bldP spid="30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dcab9e3-409e-4b20-b14d-71306562f784}"/>
  <p:tag name="TABLE_ENDDRAG_ORIGIN_RECT" val="616*248"/>
  <p:tag name="TABLE_ENDDRAG_RECT" val="190*246*616*24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REMARK" val="D"/>
  <p:tag name="PROBLEMHASREMARK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f1c6eca-991b-4115-83ff-9c2fb2a6ad5a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2613478-e5d2-4b82-9ea4-64ab5bcb5a39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c7042a2-acb1-402e-8136-8b1ec8271c25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7a18747-e8ee-4be2-9809-82e4a673bb85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7a18747-e8ee-4be2-9809-82e4a673bb85}"/>
  <p:tag name="TABLE_ENDDRAG_ORIGIN_RECT" val="642*209"/>
  <p:tag name="TABLE_ENDDRAG_RECT" val="66*205*642*20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9c9cd6b-bf94-43b9-a8ef-cdcb17a70cfb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9c9cd6b-bf94-43b9-a8ef-cdcb17a70cfb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8047ad3-25bd-487a-9192-a5fac6c889d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第一PPT，www.1ppt.co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6469</Words>
  <Application>Microsoft Office PowerPoint</Application>
  <PresentationFormat>宽屏</PresentationFormat>
  <Paragraphs>1262</Paragraphs>
  <Slides>94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94</vt:i4>
      </vt:variant>
    </vt:vector>
  </HeadingPairs>
  <TitlesOfParts>
    <vt:vector size="119" baseType="lpstr">
      <vt:lpstr>Eurostile</vt:lpstr>
      <vt:lpstr>Microsoft Yahei</vt:lpstr>
      <vt:lpstr>Swis721 Lt BT</vt:lpstr>
      <vt:lpstr>等线</vt:lpstr>
      <vt:lpstr>方正粗黑宋简体</vt:lpstr>
      <vt:lpstr>方正小标宋简体</vt:lpstr>
      <vt:lpstr>黑体</vt:lpstr>
      <vt:lpstr>楷体_GB2312</vt:lpstr>
      <vt:lpstr>隶书</vt:lpstr>
      <vt:lpstr>宋体</vt:lpstr>
      <vt:lpstr>微软雅黑</vt:lpstr>
      <vt:lpstr>Agency FB</vt:lpstr>
      <vt:lpstr>Arial</vt:lpstr>
      <vt:lpstr>Calibri</vt:lpstr>
      <vt:lpstr>Calibri Light</vt:lpstr>
      <vt:lpstr>Helvetica</vt:lpstr>
      <vt:lpstr>Impact</vt:lpstr>
      <vt:lpstr>LilyUPC</vt:lpstr>
      <vt:lpstr>Symbol</vt:lpstr>
      <vt:lpstr>Times New Roman</vt:lpstr>
      <vt:lpstr>Verdana</vt:lpstr>
      <vt:lpstr>Wingdings</vt:lpstr>
      <vt:lpstr>第一PPT，www.1ppt.com</vt:lpstr>
      <vt:lpstr>Equation.3</vt:lpstr>
      <vt:lpstr>Microsoft Visio 2000/2002 Drawing</vt:lpstr>
      <vt:lpstr>PowerPoint 演示文稿</vt:lpstr>
      <vt:lpstr>PowerPoint 演示文稿</vt:lpstr>
      <vt:lpstr>PowerPoint 演示文稿</vt:lpstr>
      <vt:lpstr>PowerPoint 演示文稿</vt:lpstr>
      <vt:lpstr>主要内容</vt:lpstr>
      <vt:lpstr>3.1.1 处理机调度的层次 </vt:lpstr>
      <vt:lpstr>3.1.1 处理机调度的层次 </vt:lpstr>
      <vt:lpstr>3.1.1 处理机调度的层次 </vt:lpstr>
      <vt:lpstr>3.1.1 处理机调度的层次 </vt:lpstr>
      <vt:lpstr>3.1.1 处理机调度的层次 </vt:lpstr>
      <vt:lpstr>3.1.1 处理机调度的层次 </vt:lpstr>
      <vt:lpstr>3.1.2 调度队列模型 </vt:lpstr>
      <vt:lpstr>3.1.2 调度队列模型 </vt:lpstr>
      <vt:lpstr>3.1.2 调度队列模型 </vt:lpstr>
      <vt:lpstr>3.1.3 选择调度方式和算法的若干准则 </vt:lpstr>
      <vt:lpstr>3.1.3 选择调度方式和算法的若干准则 </vt:lpstr>
      <vt:lpstr>3.1.3 选择调度方式和算法的若干准则 </vt:lpstr>
      <vt:lpstr>PowerPoint 演示文稿</vt:lpstr>
      <vt:lpstr>PowerPoint 演示文稿</vt:lpstr>
      <vt:lpstr>3.1.3 选择调度方式和算法的若干准则 </vt:lpstr>
      <vt:lpstr>3.1.3 选择调度方式和算法的若干准则 </vt:lpstr>
      <vt:lpstr>3.1.3 选择调度方式和算法的若干准则 </vt:lpstr>
      <vt:lpstr>3.1.3 选择调度方式和算法的若干准则 </vt:lpstr>
      <vt:lpstr>3.1.3 选择调度方式和算法的若干准则 </vt:lpstr>
      <vt:lpstr>3.1.3 选择调度方式和算法的若干准则 </vt:lpstr>
      <vt:lpstr>PowerPoint 演示文稿</vt:lpstr>
      <vt:lpstr>3.2 调度算法 </vt:lpstr>
      <vt:lpstr>3.2.1 先来先服务和短作业优先调度算法</vt:lpstr>
      <vt:lpstr>3.2.1 先来先服务和短作业优先调度算法</vt:lpstr>
      <vt:lpstr>3.2.1 先来先服务和短作业优先调度算法</vt:lpstr>
      <vt:lpstr>3.2.1 先来先服务和短作业优先调度算法</vt:lpstr>
      <vt:lpstr>PowerPoint 演示文稿</vt:lpstr>
      <vt:lpstr>3.2.1 先来先服务和短作业优先调度算法</vt:lpstr>
      <vt:lpstr>3.2.1 先来先服务和短作业优先调度算法</vt:lpstr>
      <vt:lpstr>3.2.2 优先权调度算法(Priority Scheduling) </vt:lpstr>
      <vt:lpstr>3.2.2 优先权调度算法(Priority Scheduling)  </vt:lpstr>
      <vt:lpstr>3.2.2 优先权调度算法(Priority Scheduling)  </vt:lpstr>
      <vt:lpstr>3.2.2 优先权调度算法(Priority Scheduling)  </vt:lpstr>
      <vt:lpstr>3.2.2 优先权调度算法(Priority Scheduling)  </vt:lpstr>
      <vt:lpstr>PowerPoint 演示文稿</vt:lpstr>
      <vt:lpstr>3.2.2 优先权调度算法(Priority Scheduling)  </vt:lpstr>
      <vt:lpstr>3.2.2 优先权调度算法(Priority Scheduling)  </vt:lpstr>
      <vt:lpstr>3.2.3 高响应比优先调度算法 </vt:lpstr>
      <vt:lpstr>PowerPoint 演示文稿</vt:lpstr>
      <vt:lpstr>PowerPoint 演示文稿</vt:lpstr>
      <vt:lpstr>PowerPoint 演示文稿</vt:lpstr>
      <vt:lpstr>3.3.1 基于时间片的轮转调度算法</vt:lpstr>
      <vt:lpstr>3.3.1 基于时间片的轮转调度算法</vt:lpstr>
      <vt:lpstr>3.3.1 基于时间片的轮转调度算法</vt:lpstr>
      <vt:lpstr>PowerPoint 演示文稿</vt:lpstr>
      <vt:lpstr>3.3.1 基于时间片的轮转调度算法</vt:lpstr>
      <vt:lpstr>PowerPoint 演示文稿</vt:lpstr>
      <vt:lpstr>3.3.1 基于时间片的轮转调度算法</vt:lpstr>
      <vt:lpstr>3.3.1 基于时间片的轮转调度算法</vt:lpstr>
      <vt:lpstr>练习题</vt:lpstr>
      <vt:lpstr>练习</vt:lpstr>
      <vt:lpstr>练习</vt:lpstr>
      <vt:lpstr>PowerPoint 演示文稿</vt:lpstr>
      <vt:lpstr>3.4.1 产生死锁的原因</vt:lpstr>
      <vt:lpstr>3.4.1 产生死锁的原因</vt:lpstr>
      <vt:lpstr>3.4.1 产生死锁的原因</vt:lpstr>
      <vt:lpstr>3.4.1 产生死锁的原因</vt:lpstr>
      <vt:lpstr>3.4.2  产生死锁的必要条件 </vt:lpstr>
      <vt:lpstr>3.4.3  处理死锁的方法 </vt:lpstr>
      <vt:lpstr>3.4.4  预防死锁</vt:lpstr>
      <vt:lpstr>3.4.4  预防死锁</vt:lpstr>
      <vt:lpstr>3.4.4  预防死锁</vt:lpstr>
      <vt:lpstr>3.4.5 系统的安全状态 </vt:lpstr>
      <vt:lpstr>3.4.5 系统的安全状态 </vt:lpstr>
      <vt:lpstr>3.4.5 系统的安全状态 </vt:lpstr>
      <vt:lpstr>安全、不安全、死锁状态的关系 </vt:lpstr>
      <vt:lpstr>3.4.6 避免死锁--银行家算法</vt:lpstr>
      <vt:lpstr>3.4.6  避免死锁--银行家算法</vt:lpstr>
      <vt:lpstr>银行家算法中的数据结构</vt:lpstr>
      <vt:lpstr>资源请求算法</vt:lpstr>
      <vt:lpstr>安全算法</vt:lpstr>
      <vt:lpstr>银行家算法举例</vt:lpstr>
      <vt:lpstr>PowerPoint 演示文稿</vt:lpstr>
      <vt:lpstr>PowerPoint 演示文稿</vt:lpstr>
      <vt:lpstr>PowerPoint 演示文稿</vt:lpstr>
      <vt:lpstr>PowerPoint 演示文稿</vt:lpstr>
      <vt:lpstr>银行家算法的特点</vt:lpstr>
      <vt:lpstr>银行家算法的特点</vt:lpstr>
      <vt:lpstr>练习</vt:lpstr>
      <vt:lpstr>3.4.7 死锁的检测和解除 </vt:lpstr>
      <vt:lpstr>3.4.7 死锁的检测和解除</vt:lpstr>
      <vt:lpstr>3.4.7 死锁的检测和解除</vt:lpstr>
      <vt:lpstr>PowerPoint 演示文稿</vt:lpstr>
      <vt:lpstr>3.4.7 死锁的检测和解除</vt:lpstr>
      <vt:lpstr>3.4.7 死锁的检测和解除</vt:lpstr>
      <vt:lpstr>3.4.7 死锁的检测和解除</vt:lpstr>
      <vt:lpstr>3.4.7 死锁的检测和解除</vt:lpstr>
      <vt:lpstr>思考题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</dc:title>
  <dc:creator>第一PPT</dc:creator>
  <cp:keywords>www.1ppt.com</cp:keywords>
  <dc:description>www.1ppt.com</dc:description>
  <cp:lastModifiedBy>Administrator</cp:lastModifiedBy>
  <cp:revision>104</cp:revision>
  <dcterms:created xsi:type="dcterms:W3CDTF">2017-05-27T04:45:00Z</dcterms:created>
  <dcterms:modified xsi:type="dcterms:W3CDTF">2023-03-27T01:42:03Z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82726F3FA944484F8921AFFD47BA3067</vt:lpwstr>
  </property>
</Properties>
</file>