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svg" ContentType="image/svg+xml"/>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6"/>
  </p:notesMasterIdLst>
  <p:handoutMasterIdLst>
    <p:handoutMasterId r:id="rId87"/>
  </p:handoutMasterIdLst>
  <p:sldIdLst>
    <p:sldId id="479" r:id="rId2"/>
    <p:sldId id="405" r:id="rId3"/>
    <p:sldId id="406" r:id="rId4"/>
    <p:sldId id="482" r:id="rId5"/>
    <p:sldId id="403" r:id="rId6"/>
    <p:sldId id="407" r:id="rId7"/>
    <p:sldId id="408" r:id="rId8"/>
    <p:sldId id="409" r:id="rId9"/>
    <p:sldId id="485" r:id="rId10"/>
    <p:sldId id="410" r:id="rId11"/>
    <p:sldId id="411" r:id="rId12"/>
    <p:sldId id="412" r:id="rId13"/>
    <p:sldId id="480" r:id="rId14"/>
    <p:sldId id="413" r:id="rId15"/>
    <p:sldId id="414" r:id="rId16"/>
    <p:sldId id="486" r:id="rId17"/>
    <p:sldId id="487" r:id="rId18"/>
    <p:sldId id="416" r:id="rId19"/>
    <p:sldId id="417" r:id="rId20"/>
    <p:sldId id="481"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83"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53" r:id="rId58"/>
    <p:sldId id="484" r:id="rId59"/>
    <p:sldId id="454" r:id="rId60"/>
    <p:sldId id="455" r:id="rId61"/>
    <p:sldId id="456" r:id="rId62"/>
    <p:sldId id="457" r:id="rId63"/>
    <p:sldId id="458" r:id="rId64"/>
    <p:sldId id="459" r:id="rId65"/>
    <p:sldId id="460" r:id="rId66"/>
    <p:sldId id="461" r:id="rId67"/>
    <p:sldId id="462" r:id="rId68"/>
    <p:sldId id="463" r:id="rId69"/>
    <p:sldId id="464" r:id="rId70"/>
    <p:sldId id="465" r:id="rId71"/>
    <p:sldId id="466" r:id="rId72"/>
    <p:sldId id="467" r:id="rId73"/>
    <p:sldId id="468" r:id="rId74"/>
    <p:sldId id="469" r:id="rId75"/>
    <p:sldId id="470" r:id="rId76"/>
    <p:sldId id="471" r:id="rId77"/>
    <p:sldId id="472" r:id="rId78"/>
    <p:sldId id="473" r:id="rId79"/>
    <p:sldId id="474" r:id="rId80"/>
    <p:sldId id="475" r:id="rId81"/>
    <p:sldId id="476" r:id="rId82"/>
    <p:sldId id="477" r:id="rId83"/>
    <p:sldId id="478" r:id="rId84"/>
    <p:sldId id="282" r:id="rId8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2" y="29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064994A6-4D7F-4096-A24C-50681D3006D2}" type="datetimeFigureOut">
              <a:rPr lang="zh-CN" altLang="en-US" smtClean="0"/>
              <a:t>2023/4/5</a:t>
            </a:fld>
            <a:endParaRPr lang="zh-CN" altLang="en-US"/>
          </a:p>
        </p:txBody>
      </p:sp>
      <p:sp>
        <p:nvSpPr>
          <p:cNvPr id="4" name="页脚占位符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F6B036DE-428B-4F3B-A8A0-709848044514}" type="slidenum">
              <a:rPr lang="zh-CN" altLang="en-US" smtClean="0"/>
              <a:t>‹#›</a:t>
            </a:fld>
            <a:endParaRPr lang="zh-CN" altLang="en-US"/>
          </a:p>
        </p:txBody>
      </p:sp>
    </p:spTree>
    <p:extLst>
      <p:ext uri="{BB962C8B-B14F-4D97-AF65-F5344CB8AC3E}">
        <p14:creationId xmlns:p14="http://schemas.microsoft.com/office/powerpoint/2010/main" val="70960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7FA54E0-A275-45CF-849F-10D588A83995}" type="datetimeFigureOut">
              <a:rPr lang="zh-CN" altLang="en-US" smtClean="0"/>
              <a:t>2023/4/5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6012E2F-1838-452E-BC5D-43C72054703E}" type="slidenum">
              <a:rPr lang="zh-CN" altLang="en-US" smtClean="0"/>
              <a:t>‹#›</a:t>
            </a:fld>
            <a:endParaRPr lang="zh-CN" altLang="en-US"/>
          </a:p>
        </p:txBody>
      </p:sp>
    </p:spTree>
    <p:extLst>
      <p:ext uri="{BB962C8B-B14F-4D97-AF65-F5344CB8AC3E}">
        <p14:creationId xmlns:p14="http://schemas.microsoft.com/office/powerpoint/2010/main" val="36314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A4282BE-CAC0-4840-9A30-F89141C37222}" type="slidenum">
              <a:rPr lang="zh-CN" altLang="en-US" b="0">
                <a:latin typeface="Times New Roman" panose="02020603050405020304" pitchFamily="18" charset="0"/>
              </a:rPr>
              <a:pPr eaLnBrk="1" hangingPunct="1"/>
              <a:t>14</a:t>
            </a:fld>
            <a:endParaRPr lang="en-US" altLang="zh-CN" b="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94543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E9EF67D-D2CD-40CF-AAB9-FAF052AEED96}" type="slidenum">
              <a:rPr lang="zh-CN" altLang="en-US" b="0">
                <a:latin typeface="Times New Roman" panose="02020603050405020304" pitchFamily="18" charset="0"/>
              </a:rPr>
              <a:pPr eaLnBrk="1" hangingPunct="1"/>
              <a:t>30</a:t>
            </a:fld>
            <a:endParaRPr lang="en-US" altLang="zh-CN" b="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r>
              <a:rPr lang="en-US" altLang="zh-CN" smtClean="0"/>
              <a:t>B</a:t>
            </a:r>
          </a:p>
        </p:txBody>
      </p:sp>
    </p:spTree>
    <p:extLst>
      <p:ext uri="{BB962C8B-B14F-4D97-AF65-F5344CB8AC3E}">
        <p14:creationId xmlns:p14="http://schemas.microsoft.com/office/powerpoint/2010/main" val="1344012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6582E92-F2CB-41E9-8827-59F146F1AC84}" type="slidenum">
              <a:rPr lang="zh-CN" altLang="en-US" b="0">
                <a:latin typeface="Times New Roman" panose="02020603050405020304" pitchFamily="18" charset="0"/>
              </a:rPr>
              <a:pPr eaLnBrk="1" hangingPunct="1"/>
              <a:t>73</a:t>
            </a:fld>
            <a:endParaRPr lang="en-US" altLang="zh-CN"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zh-CN" altLang="en-US" smtClean="0"/>
              <a:t>答：</a:t>
            </a:r>
            <a:r>
              <a:rPr lang="en-US" altLang="zh-CN" smtClean="0"/>
              <a:t>C</a:t>
            </a:r>
          </a:p>
        </p:txBody>
      </p:sp>
    </p:spTree>
    <p:extLst>
      <p:ext uri="{BB962C8B-B14F-4D97-AF65-F5344CB8AC3E}">
        <p14:creationId xmlns:p14="http://schemas.microsoft.com/office/powerpoint/2010/main" val="183722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975295A-5C8B-4CC1-A689-B3BF6856B442}" type="slidenum">
              <a:rPr lang="zh-CN" altLang="en-US" b="0">
                <a:latin typeface="Times New Roman" panose="02020603050405020304" pitchFamily="18" charset="0"/>
              </a:rPr>
              <a:pPr eaLnBrk="1" hangingPunct="1"/>
              <a:t>83</a:t>
            </a:fld>
            <a:endParaRPr lang="en-US" altLang="zh-CN" b="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r>
              <a:rPr lang="en-US" altLang="zh-CN" smtClean="0"/>
              <a:t>B</a:t>
            </a:r>
          </a:p>
        </p:txBody>
      </p:sp>
    </p:spTree>
    <p:extLst>
      <p:ext uri="{BB962C8B-B14F-4D97-AF65-F5344CB8AC3E}">
        <p14:creationId xmlns:p14="http://schemas.microsoft.com/office/powerpoint/2010/main" val="3186237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svg"/><Relationship Id="rId18"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7.png"/><Relationship Id="rId17" Type="http://schemas.openxmlformats.org/officeDocument/2006/relationships/image" Target="../media/image11.png"/><Relationship Id="rId2" Type="http://schemas.openxmlformats.org/officeDocument/2006/relationships/image" Target="../media/image2.png"/><Relationship Id="rId16"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9.png"/><Relationship Id="rId10" Type="http://schemas.openxmlformats.org/officeDocument/2006/relationships/image" Target="../media/image6.png"/><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9.svg"/><Relationship Id="rId1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457200"/>
          </a:xfrm>
        </p:spPr>
        <p:txBody>
          <a:bodyPr/>
          <a:lstStyle/>
          <a:p>
            <a:r>
              <a:rPr lang="zh-CN" altLang="en-US"/>
              <a:t>单击此处编辑母版标题样式</a:t>
            </a:r>
          </a:p>
        </p:txBody>
      </p:sp>
      <p:sp>
        <p:nvSpPr>
          <p:cNvPr id="3" name="文本占位符 2"/>
          <p:cNvSpPr>
            <a:spLocks noGrp="1"/>
          </p:cNvSpPr>
          <p:nvPr>
            <p:ph type="body" sz="half" idx="1"/>
          </p:nvPr>
        </p:nvSpPr>
        <p:spPr>
          <a:xfrm>
            <a:off x="0" y="457200"/>
            <a:ext cx="59944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457200"/>
            <a:ext cx="59944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A2A025E9-2025-4F25-B350-03232290B4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1A9EA63-00C5-42F4-9876-9C2A20B597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F4929CDF-079F-4479-AD6B-293FCE99E575}"/>
              </a:ext>
            </a:extLst>
          </p:cNvPr>
          <p:cNvSpPr>
            <a:spLocks noGrp="1" noChangeArrowheads="1"/>
          </p:cNvSpPr>
          <p:nvPr>
            <p:ph type="sldNum" sz="quarter" idx="12"/>
          </p:nvPr>
        </p:nvSpPr>
        <p:spPr>
          <a:ln/>
        </p:spPr>
        <p:txBody>
          <a:bodyPr/>
          <a:lstStyle>
            <a:lvl1pPr>
              <a:defRPr/>
            </a:lvl1pPr>
          </a:lstStyle>
          <a:p>
            <a:pPr>
              <a:defRPr/>
            </a:pPr>
            <a:fld id="{6B9BAFB4-2688-4157-9738-CE80CAB62ABF}" type="slidenum">
              <a:rPr lang="en-US" altLang="zh-CN"/>
              <a:pPr>
                <a:defRPr/>
              </a:pPr>
              <a:t>‹#›</a:t>
            </a:fld>
            <a:endParaRPr lang="en-US" altLang="zh-CN"/>
          </a:p>
        </p:txBody>
      </p:sp>
    </p:spTree>
    <p:extLst>
      <p:ext uri="{BB962C8B-B14F-4D97-AF65-F5344CB8AC3E}">
        <p14:creationId xmlns:p14="http://schemas.microsoft.com/office/powerpoint/2010/main" val="1498509562"/>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页2">
    <p:spTree>
      <p:nvGrpSpPr>
        <p:cNvPr id="1" name=""/>
        <p:cNvGrpSpPr/>
        <p:nvPr/>
      </p:nvGrpSpPr>
      <p:grpSpPr>
        <a:xfrm>
          <a:off x="0" y="0"/>
          <a:ext cx="0" cy="0"/>
          <a:chOff x="0" y="0"/>
          <a:chExt cx="0" cy="0"/>
        </a:xfrm>
      </p:grpSpPr>
      <p:sp>
        <p:nvSpPr>
          <p:cNvPr id="9" name="内容占位符 2"/>
          <p:cNvSpPr>
            <a:spLocks noGrp="1"/>
          </p:cNvSpPr>
          <p:nvPr>
            <p:ph idx="1"/>
          </p:nvPr>
        </p:nvSpPr>
        <p:spPr>
          <a:xfrm>
            <a:off x="838200" y="1268759"/>
            <a:ext cx="10515600" cy="4908203"/>
          </a:xfrm>
          <a:prstGeom prst="rect">
            <a:avLst/>
          </a:prstGeom>
        </p:spPr>
        <p:txBody>
          <a:bodyPr/>
          <a:lstStyle>
            <a:lvl1pPr marL="0" indent="0">
              <a:lnSpc>
                <a:spcPct val="150000"/>
              </a:lnSpc>
              <a:spcBef>
                <a:spcPts val="0"/>
              </a:spcBef>
              <a:buClr>
                <a:srgbClr val="0078B4"/>
              </a:buClr>
              <a:buFont typeface="Wingdings" panose="05000000000000000000" charset="0"/>
              <a:buChar char="Ø"/>
              <a:defRPr sz="2000">
                <a:solidFill>
                  <a:srgbClr val="666666"/>
                </a:solidFill>
                <a:latin typeface="Times New Roman" panose="02020603050405020304" charset="0"/>
              </a:defRPr>
            </a:lvl1pPr>
            <a:lvl2pPr marL="431800" indent="-288290" eaLnBrk="1" fontAlgn="auto" latinLnBrk="0" hangingPunct="1">
              <a:lnSpc>
                <a:spcPct val="150000"/>
              </a:lnSpc>
              <a:spcBef>
                <a:spcPts val="0"/>
              </a:spcBef>
              <a:buClr>
                <a:srgbClr val="0078B4"/>
              </a:buClr>
              <a:buFont typeface="Wingdings" panose="05000000000000000000" pitchFamily="2" charset="2"/>
              <a:buChar char="l"/>
              <a:defRPr sz="1800">
                <a:solidFill>
                  <a:srgbClr val="666666"/>
                </a:solidFill>
                <a:latin typeface="Times New Roman" panose="02020603050405020304" charset="0"/>
              </a:defRPr>
            </a:lvl2pPr>
            <a:lvl3pPr marL="647700" indent="-288290" eaLnBrk="1" fontAlgn="auto" latinLnBrk="0" hangingPunct="1">
              <a:lnSpc>
                <a:spcPct val="150000"/>
              </a:lnSpc>
              <a:spcBef>
                <a:spcPts val="600"/>
              </a:spcBef>
              <a:buClr>
                <a:srgbClr val="0078B4"/>
              </a:buClr>
              <a:buFont typeface="Wingdings" panose="05000000000000000000" charset="0"/>
              <a:buChar char="ü"/>
              <a:defRPr sz="1600">
                <a:solidFill>
                  <a:srgbClr val="666666"/>
                </a:solidFill>
                <a:latin typeface="Times New Roman" panose="02020603050405020304" charset="0"/>
              </a:defRPr>
            </a:lvl3pPr>
            <a:lvl4pPr marL="899795" indent="-179705">
              <a:lnSpc>
                <a:spcPts val="1400"/>
              </a:lnSpc>
              <a:spcBef>
                <a:spcPts val="800"/>
              </a:spcBef>
              <a:buClr>
                <a:srgbClr val="0096C8"/>
              </a:buClr>
              <a:buFont typeface="Wingdings" panose="05000000000000000000" pitchFamily="2" charset="2"/>
              <a:buChar char="l"/>
              <a:defRPr sz="1200">
                <a:solidFill>
                  <a:srgbClr val="666666"/>
                </a:solidFill>
              </a:defRPr>
            </a:lvl4pPr>
            <a:lvl5pPr marL="1259840" indent="-179705">
              <a:lnSpc>
                <a:spcPts val="1400"/>
              </a:lnSpc>
              <a:spcBef>
                <a:spcPts val="800"/>
              </a:spcBef>
              <a:buClr>
                <a:srgbClr val="0096C8"/>
              </a:buClr>
              <a:buFont typeface="Wingdings" panose="05000000000000000000" pitchFamily="2" charset="2"/>
              <a:buChar char="n"/>
              <a:defRPr sz="1200">
                <a:solidFill>
                  <a:srgbClr val="666666"/>
                </a:solidFill>
              </a:defRPr>
            </a:lvl5pPr>
          </a:lstStyle>
          <a:p>
            <a:pPr lvl="0"/>
            <a:r>
              <a:rPr lang="zh-CN" altLang="en-US" dirty="0"/>
              <a:t>单击此处编辑母版文本样式</a:t>
            </a:r>
          </a:p>
          <a:p>
            <a:pPr lvl="1"/>
            <a:r>
              <a:rPr lang="zh-CN" altLang="en-US" dirty="0"/>
              <a:t>二级</a:t>
            </a:r>
          </a:p>
          <a:p>
            <a:pPr lvl="2"/>
            <a:endParaRPr lang="zh-CN" altLang="en-US" dirty="0"/>
          </a:p>
          <a:p>
            <a:pPr lvl="2"/>
            <a:endParaRPr lang="zh-CN" altLang="en-US" dirty="0"/>
          </a:p>
        </p:txBody>
      </p:sp>
      <p:sp>
        <p:nvSpPr>
          <p:cNvPr id="7" name="矩形 6"/>
          <p:cNvSpPr/>
          <p:nvPr userDrawn="1"/>
        </p:nvSpPr>
        <p:spPr>
          <a:xfrm>
            <a:off x="0" y="1"/>
            <a:ext cx="12192000" cy="864000"/>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a:spLocks noGrp="1"/>
          </p:cNvSpPr>
          <p:nvPr>
            <p:ph type="title" hasCustomPrompt="1"/>
          </p:nvPr>
        </p:nvSpPr>
        <p:spPr>
          <a:xfrm>
            <a:off x="346453" y="162000"/>
            <a:ext cx="9339094" cy="540000"/>
          </a:xfrm>
          <a:prstGeom prst="rect">
            <a:avLst/>
          </a:prstGeom>
        </p:spPr>
        <p:txBody>
          <a:bodyPr anchor="ctr"/>
          <a:lstStyle>
            <a:lvl1pPr>
              <a:lnSpc>
                <a:spcPct val="100000"/>
              </a:lnSpc>
              <a:defRPr sz="2800" b="1">
                <a:solidFill>
                  <a:srgbClr val="0078B4"/>
                </a:solidFill>
              </a:defRPr>
            </a:lvl1pPr>
          </a:lstStyle>
          <a:p>
            <a:r>
              <a:rPr lang="zh-CN" altLang="en-US" dirty="0"/>
              <a:t>单击此处编辑标题</a:t>
            </a:r>
          </a:p>
        </p:txBody>
      </p:sp>
      <p:sp>
        <p:nvSpPr>
          <p:cNvPr id="10" name="矩形 9"/>
          <p:cNvSpPr/>
          <p:nvPr userDrawn="1"/>
        </p:nvSpPr>
        <p:spPr>
          <a:xfrm>
            <a:off x="0" y="0"/>
            <a:ext cx="58189" cy="864000"/>
          </a:xfrm>
          <a:prstGeom prst="rect">
            <a:avLst/>
          </a:prstGeom>
          <a:solidFill>
            <a:srgbClr val="007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图片占位符 4"/>
          <p:cNvSpPr>
            <a:spLocks noGrp="1"/>
          </p:cNvSpPr>
          <p:nvPr>
            <p:ph type="pic" sz="quarter" idx="10" hasCustomPrompt="1"/>
          </p:nvPr>
        </p:nvSpPr>
        <p:spPr>
          <a:xfrm>
            <a:off x="9790322" y="163246"/>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3" name="文本框 12"/>
          <p:cNvSpPr txBox="1"/>
          <p:nvPr userDrawn="1"/>
        </p:nvSpPr>
        <p:spPr>
          <a:xfrm>
            <a:off x="12192000" y="162000"/>
            <a:ext cx="1359860" cy="707886"/>
          </a:xfrm>
          <a:prstGeom prst="rect">
            <a:avLst/>
          </a:prstGeom>
          <a:noFill/>
        </p:spPr>
        <p:txBody>
          <a:bodyPr wrap="square" rtlCol="0">
            <a:spAutoFit/>
          </a:bodyPr>
          <a:lstStyle/>
          <a:p>
            <a:pPr algn="l"/>
            <a:r>
              <a:rPr lang="zh-CN" altLang="en-US" sz="1000" b="0" i="0" dirty="0">
                <a:solidFill>
                  <a:srgbClr val="666666"/>
                </a:solidFill>
              </a:rPr>
              <a:t>标题文本：微软雅黑，</a:t>
            </a:r>
            <a:r>
              <a:rPr lang="en-US" altLang="zh-CN" sz="1000" b="0" i="0" dirty="0">
                <a:solidFill>
                  <a:srgbClr val="666666"/>
                </a:solidFill>
              </a:rPr>
              <a:t>28</a:t>
            </a:r>
            <a:r>
              <a:rPr lang="zh-CN" altLang="en-US" sz="1000" b="0" i="0" dirty="0">
                <a:solidFill>
                  <a:srgbClr val="666666"/>
                </a:solidFill>
              </a:rPr>
              <a:t>号，加粗，过长可适当缩小字体，尽量一行</a:t>
            </a:r>
            <a:endParaRPr lang="en-US" altLang="zh-CN" sz="1000" b="0" i="0" dirty="0">
              <a:solidFill>
                <a:srgbClr val="666666"/>
              </a:solidFill>
            </a:endParaRPr>
          </a:p>
        </p:txBody>
      </p:sp>
      <p:sp>
        <p:nvSpPr>
          <p:cNvPr id="16" name="文本框 15"/>
          <p:cNvSpPr txBox="1"/>
          <p:nvPr userDrawn="1"/>
        </p:nvSpPr>
        <p:spPr>
          <a:xfrm>
            <a:off x="9790322" y="-287708"/>
            <a:ext cx="2160000" cy="246221"/>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17" name="文本框 16"/>
          <p:cNvSpPr txBox="1"/>
          <p:nvPr userDrawn="1"/>
        </p:nvSpPr>
        <p:spPr>
          <a:xfrm>
            <a:off x="12192000" y="1268759"/>
            <a:ext cx="1359860" cy="2862322"/>
          </a:xfrm>
          <a:prstGeom prst="rect">
            <a:avLst/>
          </a:prstGeom>
          <a:noFill/>
        </p:spPr>
        <p:txBody>
          <a:bodyPr wrap="square" rtlCol="0">
            <a:spAutoFit/>
          </a:bodyPr>
          <a:lstStyle/>
          <a:p>
            <a:pPr algn="l"/>
            <a:r>
              <a:rPr lang="zh-CN" altLang="en-US" sz="1000" b="0" i="0" dirty="0">
                <a:solidFill>
                  <a:srgbClr val="666666"/>
                </a:solidFill>
              </a:rPr>
              <a:t>正文一级：微软雅黑，</a:t>
            </a:r>
            <a:r>
              <a:rPr lang="en-US" altLang="zh-CN" sz="1000" b="0" i="0" dirty="0">
                <a:solidFill>
                  <a:srgbClr val="666666"/>
                </a:solidFill>
              </a:rPr>
              <a:t>16</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algn="l"/>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000" b="0" i="0" dirty="0">
                <a:solidFill>
                  <a:srgbClr val="666666"/>
                </a:solidFill>
              </a:rPr>
              <a:t>正文次级：微软雅黑，</a:t>
            </a:r>
            <a:r>
              <a:rPr lang="en-US" altLang="zh-CN" sz="1000" b="0" i="0" dirty="0">
                <a:solidFill>
                  <a:srgbClr val="666666"/>
                </a:solidFill>
              </a:rPr>
              <a:t>14</a:t>
            </a:r>
            <a:r>
              <a:rPr lang="zh-CN" altLang="en-US" sz="1000" b="0" i="0" dirty="0">
                <a:solidFill>
                  <a:srgbClr val="666666"/>
                </a:solidFill>
              </a:rPr>
              <a:t>号，</a:t>
            </a:r>
            <a:r>
              <a:rPr lang="en-US" altLang="zh-CN" sz="1000" b="0" i="0" dirty="0">
                <a:solidFill>
                  <a:srgbClr val="666666"/>
                </a:solidFill>
              </a:rPr>
              <a:t>1.5</a:t>
            </a:r>
            <a:r>
              <a:rPr lang="zh-CN" altLang="en-US" sz="1000" b="0" i="0" dirty="0">
                <a:solidFill>
                  <a:srgbClr val="666666"/>
                </a:solidFill>
              </a:rPr>
              <a:t>倍行距，文字过多可适当缩小字体或行距，保证页面协调。</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000" b="0" i="0" dirty="0">
                <a:solidFill>
                  <a:srgbClr val="666666"/>
                </a:solidFill>
              </a:rPr>
              <a:t>图片：清晰度高，等比缩放，不要拉伸</a:t>
            </a: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000" b="0" i="0" dirty="0">
              <a:solidFill>
                <a:srgbClr val="666666"/>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000" b="0" i="0" dirty="0">
                <a:solidFill>
                  <a:srgbClr val="666666"/>
                </a:solidFill>
              </a:rPr>
              <a:t>配色：可从左边色块吸取，尽量避免饱和度过高</a:t>
            </a:r>
            <a:endParaRPr lang="en-US" altLang="zh-CN" sz="1000" b="0" i="0" dirty="0">
              <a:solidFill>
                <a:srgbClr val="666666"/>
              </a:solidFill>
            </a:endParaRPr>
          </a:p>
        </p:txBody>
      </p:sp>
    </p:spTree>
    <p:extLst>
      <p:ext uri="{BB962C8B-B14F-4D97-AF65-F5344CB8AC3E}">
        <p14:creationId xmlns:p14="http://schemas.microsoft.com/office/powerpoint/2010/main" val="1258621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二级目录">
    <p:spTree>
      <p:nvGrpSpPr>
        <p:cNvPr id="1" name=""/>
        <p:cNvGrpSpPr/>
        <p:nvPr/>
      </p:nvGrpSpPr>
      <p:grpSpPr>
        <a:xfrm>
          <a:off x="0" y="0"/>
          <a:ext cx="0" cy="0"/>
          <a:chOff x="0" y="0"/>
          <a:chExt cx="0" cy="0"/>
        </a:xfrm>
      </p:grpSpPr>
      <p:grpSp>
        <p:nvGrpSpPr>
          <p:cNvPr id="5" name="组合 4"/>
          <p:cNvGrpSpPr/>
          <p:nvPr userDrawn="1"/>
        </p:nvGrpSpPr>
        <p:grpSpPr>
          <a:xfrm>
            <a:off x="7700788" y="2391131"/>
            <a:ext cx="4491212" cy="4466869"/>
            <a:chOff x="6353175" y="1071683"/>
            <a:chExt cx="5941996" cy="5909790"/>
          </a:xfrm>
          <a:solidFill>
            <a:schemeClr val="bg1">
              <a:lumMod val="75000"/>
              <a:alpha val="50000"/>
            </a:schemeClr>
          </a:solidFill>
        </p:grpSpPr>
        <p:pic>
          <p:nvPicPr>
            <p:cNvPr id="7" name="图形 6"/>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9864116" y="1802365"/>
              <a:ext cx="465815" cy="353377"/>
            </a:xfrm>
            <a:prstGeom prst="rect">
              <a:avLst/>
            </a:prstGeom>
          </p:spPr>
        </p:pic>
        <p:pic>
          <p:nvPicPr>
            <p:cNvPr id="8" name="图形 7"/>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10575730" y="2988485"/>
              <a:ext cx="451780" cy="422154"/>
            </a:xfrm>
            <a:prstGeom prst="rect">
              <a:avLst/>
            </a:prstGeom>
          </p:spPr>
        </p:pic>
        <p:pic>
          <p:nvPicPr>
            <p:cNvPr id="9" name="图形 8"/>
            <p:cNvPicPr>
              <a:picLocks noChangeAspect="1"/>
            </p:cNvPicPr>
            <p:nvPr userDrawn="1"/>
          </p:nvPicPr>
          <p:blipFill>
            <a:blip r:embed="rId6" cstate="print">
              <a:extLst>
                <a:ext uri="{96DAC541-7B7A-43D3-8B79-37D633B846F1}">
                  <asvg:svgBlip xmlns="" xmlns:asvg="http://schemas.microsoft.com/office/drawing/2016/SVG/main" r:embed="rId7"/>
                </a:ext>
              </a:extLst>
            </a:blip>
            <a:stretch>
              <a:fillRect/>
            </a:stretch>
          </p:blipFill>
          <p:spPr>
            <a:xfrm>
              <a:off x="10012405" y="4793122"/>
              <a:ext cx="574844" cy="451663"/>
            </a:xfrm>
            <a:prstGeom prst="rect">
              <a:avLst/>
            </a:prstGeom>
          </p:spPr>
        </p:pic>
        <p:pic>
          <p:nvPicPr>
            <p:cNvPr id="10" name="图形 9"/>
            <p:cNvPicPr>
              <a:picLocks noChangeAspect="1"/>
            </p:cNvPicPr>
            <p:nvPr userDrawn="1"/>
          </p:nvPicPr>
          <p:blipFill>
            <a:blip r:embed="rId8" cstate="print">
              <a:extLst>
                <a:ext uri="{96DAC541-7B7A-43D3-8B79-37D633B846F1}">
                  <asvg:svgBlip xmlns="" xmlns:asvg="http://schemas.microsoft.com/office/drawing/2016/SVG/main" r:embed="rId9"/>
                </a:ext>
              </a:extLst>
            </a:blip>
            <a:stretch>
              <a:fillRect/>
            </a:stretch>
          </p:blipFill>
          <p:spPr>
            <a:xfrm>
              <a:off x="8181869" y="3661852"/>
              <a:ext cx="571500" cy="390525"/>
            </a:xfrm>
            <a:prstGeom prst="rect">
              <a:avLst/>
            </a:prstGeom>
          </p:spPr>
        </p:pic>
        <p:pic>
          <p:nvPicPr>
            <p:cNvPr id="11" name="图形 10"/>
            <p:cNvPicPr>
              <a:picLocks noChangeAspect="1"/>
            </p:cNvPicPr>
            <p:nvPr userDrawn="1"/>
          </p:nvPicPr>
          <p:blipFill>
            <a:blip r:embed="rId10" cstate="print">
              <a:extLst>
                <a:ext uri="{96DAC541-7B7A-43D3-8B79-37D633B846F1}">
                  <asvg:svgBlip xmlns="" xmlns:asvg="http://schemas.microsoft.com/office/drawing/2016/SVG/main" r:embed="rId11"/>
                </a:ext>
              </a:extLst>
            </a:blip>
            <a:stretch>
              <a:fillRect/>
            </a:stretch>
          </p:blipFill>
          <p:spPr>
            <a:xfrm>
              <a:off x="9516493" y="3728191"/>
              <a:ext cx="314165" cy="254729"/>
            </a:xfrm>
            <a:prstGeom prst="rect">
              <a:avLst/>
            </a:prstGeom>
          </p:spPr>
        </p:pic>
        <p:pic>
          <p:nvPicPr>
            <p:cNvPr id="13" name="图形 12"/>
            <p:cNvPicPr>
              <a:picLocks noChangeAspect="1"/>
            </p:cNvPicPr>
            <p:nvPr userDrawn="1"/>
          </p:nvPicPr>
          <p:blipFill>
            <a:blip r:embed="rId12" cstate="print">
              <a:extLst>
                <a:ext uri="{96DAC541-7B7A-43D3-8B79-37D633B846F1}">
                  <asvg:svgBlip xmlns="" xmlns:asvg="http://schemas.microsoft.com/office/drawing/2016/SVG/main" r:embed="rId13"/>
                </a:ext>
              </a:extLst>
            </a:blip>
            <a:stretch>
              <a:fillRect/>
            </a:stretch>
          </p:blipFill>
          <p:spPr>
            <a:xfrm>
              <a:off x="7380925" y="5028238"/>
              <a:ext cx="283313" cy="256072"/>
            </a:xfrm>
            <a:prstGeom prst="rect">
              <a:avLst/>
            </a:prstGeom>
          </p:spPr>
        </p:pic>
        <p:grpSp>
          <p:nvGrpSpPr>
            <p:cNvPr id="14" name="组合 13"/>
            <p:cNvGrpSpPr/>
            <p:nvPr userDrawn="1"/>
          </p:nvGrpSpPr>
          <p:grpSpPr>
            <a:xfrm>
              <a:off x="6353175" y="1071683"/>
              <a:ext cx="5941996" cy="5909790"/>
              <a:chOff x="3776558" y="-12472"/>
              <a:chExt cx="5235081" cy="5206706"/>
            </a:xfrm>
            <a:grpFill/>
          </p:grpSpPr>
          <p:sp>
            <p:nvSpPr>
              <p:cNvPr id="24" name="AutoShape 12"/>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5" name="AutoShape 13"/>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6" name="AutoShape 16"/>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7" name="AutoShape 18"/>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8" name="AutoShape 21"/>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29" name="AutoShape 22"/>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0" name="AutoShape 24"/>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1" name="AutoShape 25"/>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2" name="AutoShape 29"/>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3" name="AutoShape 30"/>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4" name="AutoShape 31"/>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5" name="AutoShape 34"/>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35"/>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7" name="AutoShape 36"/>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8" name="AutoShape 38"/>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39" name="AutoShape 39"/>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0" name="AutoShape 41"/>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1" name="AutoShape 42"/>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2" name="AutoShape 43"/>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3" name="AutoShape 44"/>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4" name="AutoShape 46"/>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5" name="AutoShape 47"/>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6" name="AutoShape 48"/>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7" name="AutoShape 49"/>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8" name="AutoShape 50"/>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49" name="AutoShape 51"/>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0" name="AutoShape 52"/>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1" name="AutoShape 53"/>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2" name="AutoShape 54"/>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3" name="AutoShape 55"/>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4" name="AutoShape 56"/>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5" name="AutoShape 57"/>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6" name="AutoShape 58"/>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7" name="AutoShape 59"/>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8" name="AutoShape 60"/>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59" name="AutoShape 61"/>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0" name="AutoShape 62"/>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1" name="AutoShape 63"/>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2" name="AutoShape 64"/>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3" name="AutoShape 65"/>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4" name="AutoShape 66"/>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5" name="AutoShape 67"/>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6" name="AutoShape 68"/>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7" name="AutoShape 69"/>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8" name="AutoShape 71"/>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69" name="AutoShape 72"/>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0" name="AutoShape 73"/>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1" name="AutoShape 74"/>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2" name="AutoShape 75"/>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3" name="AutoShape 76"/>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4" name="AutoShape 77"/>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5" name="AutoShape 81"/>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6" name="AutoShape 82"/>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7" name="AutoShape 83"/>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8" name="AutoShape 84"/>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79" name="AutoShape 85"/>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0" name="AutoShape 86"/>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1" name="AutoShape 88"/>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89"/>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3" name="AutoShape 90"/>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4" name="AutoShape 91"/>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5" name="AutoShape 93"/>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6" name="AutoShape 95"/>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7" name="AutoShape 100"/>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8" name="AutoShape 101"/>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89" name="AutoShape 102"/>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0" name="AutoShape 103"/>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1" name="AutoShape 104"/>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2" name="AutoShape 105"/>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3" name="AutoShape 106"/>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4" name="AutoShape 107"/>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5" name="AutoShape 111"/>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6" name="AutoShape 112"/>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7" name="AutoShape 113"/>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8" name="AutoShape 114"/>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99" name="AutoShape 115"/>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0" name="AutoShape 116"/>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1" name="AutoShape 117"/>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2" name="AutoShape 118"/>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3" name="AutoShape 119"/>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4" name="AutoShape 120"/>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5" name="AutoShape 122"/>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6" name="AutoShape 123"/>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7" name="AutoShape 124"/>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8" name="AutoShape 127"/>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09" name="AutoShape 128"/>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0" name="AutoShape 129"/>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1" name="AutoShape 130"/>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2" name="AutoShape 131"/>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3" name="AutoShape 132"/>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4" name="AutoShape 133"/>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5" name="AutoShape 134"/>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6" name="AutoShape 135"/>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7" name="AutoShape 136"/>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8" name="AutoShape 137"/>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19" name="AutoShape 138"/>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0" name="AutoShape 139"/>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1" name="AutoShape 140"/>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2" name="AutoShape 141"/>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3" name="AutoShape 142"/>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4" name="AutoShape 143"/>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5" name="AutoShape 144"/>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6" name="AutoShape 145"/>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7" name="AutoShape 158"/>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8" name="AutoShape 219"/>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29" name="AutoShape 94"/>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0" name="AutoShape 96"/>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1" name="AutoShape 1"/>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2" name="AutoShape 2"/>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3" name="AutoShape 3"/>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4" name="AutoShape 5"/>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5" name="AutoShape 7"/>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6" name="AutoShape 10"/>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7" name="AutoShape 14"/>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8" name="AutoShape 6"/>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39" name="AutoShape 8"/>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0" name="AutoShape 20"/>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1" name="AutoShape 23"/>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2" name="AutoShape 19"/>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sp>
            <p:nvSpPr>
              <p:cNvPr id="143" name="AutoShape 11"/>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dirty="0"/>
              </a:p>
            </p:txBody>
          </p:sp>
        </p:grpSp>
        <p:pic>
          <p:nvPicPr>
            <p:cNvPr id="15" name="图形 14"/>
            <p:cNvPicPr>
              <a:picLocks noChangeAspect="1"/>
            </p:cNvPicPr>
            <p:nvPr userDrawn="1"/>
          </p:nvPicPr>
          <p:blipFill>
            <a:blip r:embed="rId14" cstate="print">
              <a:extLst>
                <a:ext uri="{96DAC541-7B7A-43D3-8B79-37D633B846F1}">
                  <asvg:svgBlip xmlns="" xmlns:asvg="http://schemas.microsoft.com/office/drawing/2016/SVG/main" r:embed="rId3"/>
                </a:ext>
              </a:extLst>
            </a:blip>
            <a:stretch>
              <a:fillRect/>
            </a:stretch>
          </p:blipFill>
          <p:spPr>
            <a:xfrm>
              <a:off x="6905423" y="6244060"/>
              <a:ext cx="194528" cy="147573"/>
            </a:xfrm>
            <a:prstGeom prst="rect">
              <a:avLst/>
            </a:prstGeom>
          </p:spPr>
        </p:pic>
        <p:pic>
          <p:nvPicPr>
            <p:cNvPr id="16" name="图形 15"/>
            <p:cNvPicPr>
              <a:picLocks noChangeAspect="1"/>
            </p:cNvPicPr>
            <p:nvPr userDrawn="1"/>
          </p:nvPicPr>
          <p:blipFill>
            <a:blip r:embed="rId15" cstate="print">
              <a:extLst>
                <a:ext uri="{96DAC541-7B7A-43D3-8B79-37D633B846F1}">
                  <asvg:svgBlip xmlns="" xmlns:asvg="http://schemas.microsoft.com/office/drawing/2016/SVG/main" r:embed="rId11"/>
                </a:ext>
              </a:extLst>
            </a:blip>
            <a:stretch>
              <a:fillRect/>
            </a:stretch>
          </p:blipFill>
          <p:spPr>
            <a:xfrm>
              <a:off x="11682334" y="2984432"/>
              <a:ext cx="187557" cy="152074"/>
            </a:xfrm>
            <a:prstGeom prst="rect">
              <a:avLst/>
            </a:prstGeom>
          </p:spPr>
        </p:pic>
        <p:pic>
          <p:nvPicPr>
            <p:cNvPr id="17" name="图形 16"/>
            <p:cNvPicPr>
              <a:picLocks noChangeAspect="1"/>
            </p:cNvPicPr>
            <p:nvPr userDrawn="1"/>
          </p:nvPicPr>
          <p:blipFill>
            <a:blip r:embed="rId16" cstate="print">
              <a:extLst>
                <a:ext uri="{96DAC541-7B7A-43D3-8B79-37D633B846F1}">
                  <asvg:svgBlip xmlns="" xmlns:asvg="http://schemas.microsoft.com/office/drawing/2016/SVG/main" r:embed="rId3"/>
                </a:ext>
              </a:extLst>
            </a:blip>
            <a:stretch>
              <a:fillRect/>
            </a:stretch>
          </p:blipFill>
          <p:spPr>
            <a:xfrm>
              <a:off x="11137398" y="4586311"/>
              <a:ext cx="200327" cy="151972"/>
            </a:xfrm>
            <a:prstGeom prst="rect">
              <a:avLst/>
            </a:prstGeom>
          </p:spPr>
        </p:pic>
        <p:pic>
          <p:nvPicPr>
            <p:cNvPr id="18" name="图形 17"/>
            <p:cNvPicPr>
              <a:picLocks noChangeAspect="1"/>
            </p:cNvPicPr>
            <p:nvPr userDrawn="1"/>
          </p:nvPicPr>
          <p:blipFill>
            <a:blip r:embed="rId17" cstate="print">
              <a:extLst>
                <a:ext uri="{96DAC541-7B7A-43D3-8B79-37D633B846F1}">
                  <asvg:svgBlip xmlns="" xmlns:asvg="http://schemas.microsoft.com/office/drawing/2016/SVG/main" r:embed="rId9"/>
                </a:ext>
              </a:extLst>
            </a:blip>
            <a:stretch>
              <a:fillRect/>
            </a:stretch>
          </p:blipFill>
          <p:spPr>
            <a:xfrm>
              <a:off x="11992314" y="2256778"/>
              <a:ext cx="173031" cy="118238"/>
            </a:xfrm>
            <a:prstGeom prst="rect">
              <a:avLst/>
            </a:prstGeom>
          </p:spPr>
        </p:pic>
        <p:pic>
          <p:nvPicPr>
            <p:cNvPr id="19" name="图形 18"/>
            <p:cNvPicPr>
              <a:picLocks noChangeAspect="1"/>
            </p:cNvPicPr>
            <p:nvPr userDrawn="1"/>
          </p:nvPicPr>
          <p:blipFill>
            <a:blip r:embed="rId12" cstate="print">
              <a:extLst>
                <a:ext uri="{96DAC541-7B7A-43D3-8B79-37D633B846F1}">
                  <asvg:svgBlip xmlns="" xmlns:asvg="http://schemas.microsoft.com/office/drawing/2016/SVG/main" r:embed="rId13"/>
                </a:ext>
              </a:extLst>
            </a:blip>
            <a:stretch>
              <a:fillRect/>
            </a:stretch>
          </p:blipFill>
          <p:spPr>
            <a:xfrm>
              <a:off x="11198657" y="1534425"/>
              <a:ext cx="283313" cy="256072"/>
            </a:xfrm>
            <a:prstGeom prst="rect">
              <a:avLst/>
            </a:prstGeom>
          </p:spPr>
        </p:pic>
        <p:pic>
          <p:nvPicPr>
            <p:cNvPr id="20" name="图形 19"/>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8302220" y="5496417"/>
              <a:ext cx="465815" cy="353377"/>
            </a:xfrm>
            <a:prstGeom prst="rect">
              <a:avLst/>
            </a:prstGeom>
          </p:spPr>
        </p:pic>
        <p:pic>
          <p:nvPicPr>
            <p:cNvPr id="21" name="图形 20"/>
            <p:cNvPicPr>
              <a:picLocks noChangeAspect="1"/>
            </p:cNvPicPr>
            <p:nvPr userDrawn="1"/>
          </p:nvPicPr>
          <p:blipFill>
            <a:blip r:embed="rId18" cstate="print">
              <a:extLst>
                <a:ext uri="{96DAC541-7B7A-43D3-8B79-37D633B846F1}">
                  <asvg:svgBlip xmlns="" xmlns:asvg="http://schemas.microsoft.com/office/drawing/2016/SVG/main" r:embed="rId9"/>
                </a:ext>
              </a:extLst>
            </a:blip>
            <a:stretch>
              <a:fillRect/>
            </a:stretch>
          </p:blipFill>
          <p:spPr>
            <a:xfrm>
              <a:off x="10581309" y="6257665"/>
              <a:ext cx="266624" cy="182193"/>
            </a:xfrm>
            <a:prstGeom prst="rect">
              <a:avLst/>
            </a:prstGeom>
          </p:spPr>
        </p:pic>
        <p:pic>
          <p:nvPicPr>
            <p:cNvPr id="22" name="图形 21"/>
            <p:cNvPicPr>
              <a:picLocks noChangeAspect="1"/>
            </p:cNvPicPr>
            <p:nvPr userDrawn="1"/>
          </p:nvPicPr>
          <p:blipFill>
            <a:blip r:embed="rId19" cstate="print">
              <a:extLst>
                <a:ext uri="{96DAC541-7B7A-43D3-8B79-37D633B846F1}">
                  <asvg:svgBlip xmlns="" xmlns:asvg="http://schemas.microsoft.com/office/drawing/2016/SVG/main" r:embed="rId11"/>
                </a:ext>
              </a:extLst>
            </a:blip>
            <a:stretch>
              <a:fillRect/>
            </a:stretch>
          </p:blipFill>
          <p:spPr>
            <a:xfrm>
              <a:off x="7586940" y="6428939"/>
              <a:ext cx="263936" cy="214003"/>
            </a:xfrm>
            <a:prstGeom prst="rect">
              <a:avLst/>
            </a:prstGeom>
          </p:spPr>
        </p:pic>
        <p:pic>
          <p:nvPicPr>
            <p:cNvPr id="23" name="图形 22"/>
            <p:cNvPicPr>
              <a:picLocks noChangeAspect="1"/>
            </p:cNvPicPr>
            <p:nvPr userDrawn="1"/>
          </p:nvPicPr>
          <p:blipFill>
            <a:blip r:embed="rId15" cstate="print">
              <a:extLst>
                <a:ext uri="{96DAC541-7B7A-43D3-8B79-37D633B846F1}">
                  <asvg:svgBlip xmlns="" xmlns:asvg="http://schemas.microsoft.com/office/drawing/2016/SVG/main" r:embed="rId11"/>
                </a:ext>
              </a:extLst>
            </a:blip>
            <a:stretch>
              <a:fillRect/>
            </a:stretch>
          </p:blipFill>
          <p:spPr>
            <a:xfrm>
              <a:off x="9708083" y="6429892"/>
              <a:ext cx="187557" cy="152074"/>
            </a:xfrm>
            <a:prstGeom prst="rect">
              <a:avLst/>
            </a:prstGeom>
          </p:spPr>
        </p:pic>
      </p:grpSp>
      <p:sp>
        <p:nvSpPr>
          <p:cNvPr id="12" name="文本占位符 11"/>
          <p:cNvSpPr>
            <a:spLocks noGrp="1"/>
          </p:cNvSpPr>
          <p:nvPr>
            <p:ph type="body" sz="quarter" idx="10" hasCustomPrompt="1"/>
          </p:nvPr>
        </p:nvSpPr>
        <p:spPr>
          <a:xfrm>
            <a:off x="1774248" y="3212976"/>
            <a:ext cx="8642232" cy="538156"/>
          </a:xfrm>
          <a:prstGeom prst="rect">
            <a:avLst/>
          </a:prstGeom>
        </p:spPr>
        <p:txBody>
          <a:bodyPr anchor="ctr"/>
          <a:lstStyle>
            <a:lvl1pPr marL="0" indent="0" algn="ctr">
              <a:lnSpc>
                <a:spcPts val="2400"/>
              </a:lnSpc>
              <a:buFontTx/>
              <a:buNone/>
              <a:defRPr sz="2400" b="1" spc="100" baseline="0">
                <a:solidFill>
                  <a:schemeClr val="tx2">
                    <a:lumMod val="75000"/>
                  </a:schemeClr>
                </a:solidFill>
                <a:latin typeface="微软雅黑" panose="020B0503020204020204" pitchFamily="34" charset="-122"/>
                <a:ea typeface="微软雅黑" panose="020B0503020204020204" pitchFamily="34" charset="-122"/>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单击此处编辑二级目录文本</a:t>
            </a:r>
          </a:p>
        </p:txBody>
      </p:sp>
      <p:cxnSp>
        <p:nvCxnSpPr>
          <p:cNvPr id="4" name="直接连接符 3"/>
          <p:cNvCxnSpPr/>
          <p:nvPr userDrawn="1"/>
        </p:nvCxnSpPr>
        <p:spPr>
          <a:xfrm>
            <a:off x="3827748" y="3740838"/>
            <a:ext cx="3735102"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nvCxnSpPr>
        <p:spPr>
          <a:xfrm>
            <a:off x="7670230" y="3740838"/>
            <a:ext cx="70619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148" name="图片占位符 4"/>
          <p:cNvSpPr>
            <a:spLocks noGrp="1"/>
          </p:cNvSpPr>
          <p:nvPr>
            <p:ph type="pic" sz="quarter" idx="11" hasCustomPrompt="1"/>
          </p:nvPr>
        </p:nvSpPr>
        <p:spPr>
          <a:xfrm>
            <a:off x="8963765" y="553795"/>
            <a:ext cx="2160000" cy="540000"/>
          </a:xfrm>
          <a:prstGeom prst="rect">
            <a:avLst/>
          </a:prstGeom>
        </p:spPr>
        <p:txBody>
          <a:bodyPr anchor="ctr"/>
          <a:lstStyle>
            <a:lvl1pPr marL="0" indent="0" algn="l">
              <a:buNone/>
              <a:defRPr sz="1600">
                <a:solidFill>
                  <a:srgbClr val="999999"/>
                </a:solidFill>
              </a:defRPr>
            </a:lvl1pPr>
          </a:lstStyle>
          <a:p>
            <a:r>
              <a:rPr lang="zh-CN" altLang="en-US" dirty="0"/>
              <a:t>点击添加</a:t>
            </a:r>
            <a:r>
              <a:rPr lang="en-US" altLang="zh-CN" dirty="0"/>
              <a:t>logo</a:t>
            </a:r>
            <a:endParaRPr lang="zh-CN" altLang="en-US" dirty="0"/>
          </a:p>
        </p:txBody>
      </p:sp>
      <p:sp>
        <p:nvSpPr>
          <p:cNvPr id="149" name="文本框 148"/>
          <p:cNvSpPr txBox="1"/>
          <p:nvPr userDrawn="1"/>
        </p:nvSpPr>
        <p:spPr>
          <a:xfrm>
            <a:off x="12192000" y="623740"/>
            <a:ext cx="1359860" cy="400110"/>
          </a:xfrm>
          <a:prstGeom prst="rect">
            <a:avLst/>
          </a:prstGeom>
          <a:noFill/>
        </p:spPr>
        <p:txBody>
          <a:bodyPr wrap="square" rtlCol="0">
            <a:spAutoFit/>
          </a:bodyPr>
          <a:lstStyle/>
          <a:p>
            <a:pPr algn="l"/>
            <a:r>
              <a:rPr lang="zh-CN" altLang="en-US" sz="1000" b="0" i="0" dirty="0">
                <a:solidFill>
                  <a:srgbClr val="666666"/>
                </a:solidFill>
              </a:rPr>
              <a:t>点击此处可添加</a:t>
            </a:r>
            <a:r>
              <a:rPr lang="en-US" altLang="zh-CN" sz="1000" b="0" i="0" dirty="0">
                <a:solidFill>
                  <a:srgbClr val="666666"/>
                </a:solidFill>
              </a:rPr>
              <a:t>logo</a:t>
            </a:r>
            <a:r>
              <a:rPr lang="zh-CN" altLang="en-US" sz="1000" b="0" i="0" dirty="0">
                <a:solidFill>
                  <a:srgbClr val="666666"/>
                </a:solidFill>
              </a:rPr>
              <a:t>，不用可删除</a:t>
            </a:r>
            <a:endParaRPr lang="en-US" altLang="zh-CN" sz="1000" b="0" i="0" dirty="0">
              <a:solidFill>
                <a:srgbClr val="666666"/>
              </a:solidFill>
            </a:endParaRPr>
          </a:p>
        </p:txBody>
      </p:sp>
      <p:sp>
        <p:nvSpPr>
          <p:cNvPr id="150" name="文本框 149"/>
          <p:cNvSpPr txBox="1"/>
          <p:nvPr userDrawn="1"/>
        </p:nvSpPr>
        <p:spPr>
          <a:xfrm>
            <a:off x="12192000" y="3205582"/>
            <a:ext cx="1359860" cy="707886"/>
          </a:xfrm>
          <a:prstGeom prst="rect">
            <a:avLst/>
          </a:prstGeom>
          <a:noFill/>
        </p:spPr>
        <p:txBody>
          <a:bodyPr wrap="square" rtlCol="0">
            <a:spAutoFit/>
          </a:bodyPr>
          <a:lstStyle/>
          <a:p>
            <a:pPr algn="l"/>
            <a:r>
              <a:rPr lang="zh-CN" altLang="en-US" sz="1000" b="0" i="0" dirty="0">
                <a:solidFill>
                  <a:srgbClr val="666666"/>
                </a:solidFill>
              </a:rPr>
              <a:t>二级目录标题：微软雅黑，</a:t>
            </a:r>
            <a:r>
              <a:rPr lang="en-US" altLang="zh-CN" sz="1000" b="0" i="0" dirty="0">
                <a:solidFill>
                  <a:srgbClr val="666666"/>
                </a:solidFill>
              </a:rPr>
              <a:t>24</a:t>
            </a:r>
            <a:r>
              <a:rPr lang="zh-CN" altLang="en-US" sz="1000" b="0" i="0" dirty="0">
                <a:solidFill>
                  <a:srgbClr val="666666"/>
                </a:solidFill>
              </a:rPr>
              <a:t>号，加粗，过长可适当缩小字体，尽量一行</a:t>
            </a:r>
            <a:endParaRPr lang="en-US" altLang="zh-CN" sz="1000" b="0" i="0" dirty="0">
              <a:solidFill>
                <a:srgbClr val="666666"/>
              </a:solidFill>
            </a:endParaRPr>
          </a:p>
        </p:txBody>
      </p:sp>
    </p:spTree>
    <p:extLst>
      <p:ext uri="{BB962C8B-B14F-4D97-AF65-F5344CB8AC3E}">
        <p14:creationId xmlns:p14="http://schemas.microsoft.com/office/powerpoint/2010/main" val="248207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92620"/>
          </a:xfrm>
        </p:spPr>
        <p:txBody>
          <a:bodyPr>
            <a:normAutofit/>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200" y="1671782"/>
            <a:ext cx="10515600" cy="4505181"/>
          </a:xfrm>
        </p:spPr>
        <p:txBody>
          <a:bodyPr/>
          <a:lstStyle>
            <a:lvl1pPr marL="2286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2pPr>
            <a:lvl3pPr marL="11430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3pPr>
            <a:lvl4pPr marL="16002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50000"/>
              </a:lnSpc>
              <a:buFont typeface="Wingdings" panose="05000000000000000000" pitchFamily="2" charset="2"/>
              <a:buChar char="u"/>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sz="half" idx="1" hasCustomPrompt="1"/>
          </p:nvPr>
        </p:nvSpPr>
        <p:spPr>
          <a:xfrm>
            <a:off x="838200" y="1681018"/>
            <a:ext cx="5181600" cy="4495945"/>
          </a:xfrm>
        </p:spPr>
        <p:txBody>
          <a:bodyPr>
            <a:noAutofit/>
          </a:bodyPr>
          <a:lstStyle>
            <a:lvl1pPr marL="228600" indent="-22860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1143000" indent="-22860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600200" indent="-22860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681018"/>
            <a:ext cx="5181600" cy="4495945"/>
          </a:xfrm>
        </p:spPr>
        <p:txBody>
          <a:bodyPr>
            <a:noAutofit/>
          </a:bodyPr>
          <a:lstStyle>
            <a:lvl1pPr marL="228600" indent="-22860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1143000" indent="-22860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600200" indent="-22860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矩形 10"/>
          <p:cNvSpPr/>
          <p:nvPr userDrawn="1"/>
        </p:nvSpPr>
        <p:spPr>
          <a:xfrm>
            <a:off x="8801478" y="6450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2023/4/5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6.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BB0C6335-B60C-4E82-BA2E-68D913FA8E93}"/>
              </a:ext>
            </a:extLst>
          </p:cNvPr>
          <p:cNvSpPr>
            <a:spLocks noGrp="1" noChangeArrowheads="1"/>
          </p:cNvSpPr>
          <p:nvPr>
            <p:ph type="ctrTitle"/>
          </p:nvPr>
        </p:nvSpPr>
        <p:spPr/>
        <p:txBody>
          <a:bodyPr rtlCol="0">
            <a:normAutofit/>
          </a:bodyPr>
          <a:lstStyle/>
          <a:p>
            <a:pPr>
              <a:defRPr/>
            </a:pPr>
            <a:r>
              <a:rPr lang="zh-CN" altLang="en-US" b="1" cap="all"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第</a:t>
            </a:r>
            <a:r>
              <a:rPr lang="en-US" altLang="zh-CN" b="1" cap="all"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6</a:t>
            </a:r>
            <a:r>
              <a:rPr lang="zh-CN" altLang="en-US" b="1" cap="all"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章 </a:t>
            </a:r>
            <a:r>
              <a:rPr lang="zh-CN" altLang="en-US" b="1" cap="all"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设备管理</a:t>
            </a:r>
          </a:p>
        </p:txBody>
      </p:sp>
      <p:pic>
        <p:nvPicPr>
          <p:cNvPr id="5" name="图片 4" descr="73e5f5811aab5673afcaa990323834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826" y="3787775"/>
            <a:ext cx="285750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57952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p:txBody>
          <a:bodyPr/>
          <a:lstStyle/>
          <a:p>
            <a:r>
              <a:rPr lang="en-US" altLang="zh-CN" dirty="0" smtClean="0"/>
              <a:t>6.1.1 </a:t>
            </a:r>
            <a:r>
              <a:rPr lang="en-US" altLang="zh-CN" dirty="0" smtClean="0"/>
              <a:t>I/O</a:t>
            </a:r>
            <a:r>
              <a:rPr lang="zh-CN" altLang="en-US" dirty="0" smtClean="0"/>
              <a:t>设备</a:t>
            </a:r>
          </a:p>
        </p:txBody>
      </p:sp>
      <p:sp>
        <p:nvSpPr>
          <p:cNvPr id="11266" name="Rectangle 2"/>
          <p:cNvSpPr>
            <a:spLocks noGrp="1" noChangeArrowheads="1"/>
          </p:cNvSpPr>
          <p:nvPr>
            <p:ph idx="1"/>
          </p:nvPr>
        </p:nvSpPr>
        <p:spPr/>
        <p:txBody>
          <a:bodyPr>
            <a:normAutofit lnSpcReduction="10000"/>
          </a:bodyPr>
          <a:lstStyle/>
          <a:p>
            <a:r>
              <a:rPr lang="zh-CN" altLang="en-US" smtClean="0"/>
              <a:t>设备与控制器之间的接口</a:t>
            </a:r>
          </a:p>
          <a:p>
            <a:pPr lvl="1"/>
            <a:r>
              <a:rPr lang="zh-CN" altLang="en-US" smtClean="0"/>
              <a:t>设备不直接同计算机连接，一般是通过专用的电缆线连接控制器与设备。</a:t>
            </a:r>
          </a:p>
          <a:p>
            <a:pPr lvl="1"/>
            <a:r>
              <a:rPr lang="zh-CN" altLang="en-US" smtClean="0"/>
              <a:t>两者传递的信号主要是三类：</a:t>
            </a:r>
          </a:p>
          <a:p>
            <a:pPr lvl="2"/>
            <a:r>
              <a:rPr lang="zh-CN" altLang="en-US" smtClean="0"/>
              <a:t>数据信号：控制器到设备（输出）、设备到控制器（输入）</a:t>
            </a:r>
          </a:p>
          <a:p>
            <a:pPr lvl="2"/>
            <a:r>
              <a:rPr lang="zh-CN" altLang="en-US" smtClean="0"/>
              <a:t>控制信号：控制器到设备</a:t>
            </a:r>
          </a:p>
          <a:p>
            <a:pPr lvl="2"/>
            <a:r>
              <a:rPr lang="zh-CN" altLang="en-US" smtClean="0"/>
              <a:t>状态信号：设备到控制器</a:t>
            </a:r>
          </a:p>
          <a:p>
            <a:pPr lvl="1"/>
            <a:r>
              <a:rPr lang="zh-CN" altLang="en-US" smtClean="0"/>
              <a:t>在小型机和微型机中，控制器一般直接做成印刷电路板插入计算机（在微机中习惯称为卡，如图形加速卡，网卡）</a:t>
            </a:r>
          </a:p>
        </p:txBody>
      </p:sp>
    </p:spTree>
    <p:extLst>
      <p:ext uri="{BB962C8B-B14F-4D97-AF65-F5344CB8AC3E}">
        <p14:creationId xmlns:p14="http://schemas.microsoft.com/office/powerpoint/2010/main" val="804191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smtClean="0"/>
              <a:t>6.1.2 </a:t>
            </a:r>
            <a:r>
              <a:rPr lang="en-US" altLang="zh-CN" dirty="0" smtClean="0"/>
              <a:t>I/O</a:t>
            </a:r>
            <a:r>
              <a:rPr lang="zh-CN" altLang="en-US" dirty="0" smtClean="0"/>
              <a:t>管理目标</a:t>
            </a:r>
          </a:p>
        </p:txBody>
      </p:sp>
      <p:sp>
        <p:nvSpPr>
          <p:cNvPr id="12291" name="Rectangle 3"/>
          <p:cNvSpPr>
            <a:spLocks noGrp="1" noChangeArrowheads="1"/>
          </p:cNvSpPr>
          <p:nvPr>
            <p:ph idx="1"/>
          </p:nvPr>
        </p:nvSpPr>
        <p:spPr/>
        <p:txBody>
          <a:bodyPr>
            <a:normAutofit fontScale="85000" lnSpcReduction="20000"/>
          </a:bodyPr>
          <a:lstStyle/>
          <a:p>
            <a:r>
              <a:rPr lang="zh-CN" altLang="en-US" smtClean="0"/>
              <a:t>设备管理要达到的主要目标是：</a:t>
            </a:r>
          </a:p>
          <a:p>
            <a:pPr lvl="1"/>
            <a:r>
              <a:rPr lang="zh-CN" altLang="en-US" smtClean="0"/>
              <a:t>提供统一界面、方便用户使用</a:t>
            </a:r>
          </a:p>
          <a:p>
            <a:pPr lvl="2"/>
            <a:r>
              <a:rPr lang="zh-CN" altLang="en-US" smtClean="0"/>
              <a:t>使用逻辑操作和逻辑设备名掩盖设备的物理细节。</a:t>
            </a:r>
          </a:p>
          <a:p>
            <a:pPr lvl="2"/>
            <a:r>
              <a:rPr lang="zh-CN" altLang="en-US" smtClean="0"/>
              <a:t>程序对设备的独立性：在源程序和目标程序中都使用设备符号名（逻辑设备名）；提供设备管理与文件系统的统一接口；向程序提供设备重定向功能。</a:t>
            </a:r>
          </a:p>
          <a:p>
            <a:pPr lvl="1"/>
            <a:r>
              <a:rPr lang="zh-CN" altLang="en-US" smtClean="0"/>
              <a:t>发挥系统的并行性，提高</a:t>
            </a:r>
            <a:r>
              <a:rPr lang="en-US" altLang="zh-CN" smtClean="0"/>
              <a:t>I/O</a:t>
            </a:r>
            <a:r>
              <a:rPr lang="zh-CN" altLang="en-US" smtClean="0"/>
              <a:t>设备使用效率。</a:t>
            </a:r>
          </a:p>
          <a:p>
            <a:pPr lvl="2"/>
            <a:r>
              <a:rPr lang="zh-CN" altLang="en-US" smtClean="0"/>
              <a:t>采用各种软硬结合的技术使设备、</a:t>
            </a:r>
            <a:r>
              <a:rPr lang="en-US" altLang="zh-CN" smtClean="0"/>
              <a:t>CPU</a:t>
            </a:r>
            <a:r>
              <a:rPr lang="zh-CN" altLang="en-US" smtClean="0"/>
              <a:t>、用户程序、人这四者达到最高程度的并行</a:t>
            </a:r>
          </a:p>
          <a:p>
            <a:pPr lvl="2"/>
            <a:r>
              <a:rPr lang="zh-CN" altLang="en-US" smtClean="0"/>
              <a:t>采用的技术有：中断技术、缓冲技术、设备共享和假脱机技术。</a:t>
            </a:r>
          </a:p>
          <a:p>
            <a:pPr lvl="1"/>
            <a:r>
              <a:rPr lang="zh-CN" altLang="en-US" smtClean="0"/>
              <a:t>实现设备的正确、安全使用</a:t>
            </a:r>
            <a:r>
              <a:rPr lang="en-US" altLang="zh-CN" smtClean="0"/>
              <a:t>——</a:t>
            </a:r>
            <a:r>
              <a:rPr lang="zh-CN" altLang="en-US" smtClean="0"/>
              <a:t>设备保护</a:t>
            </a:r>
          </a:p>
          <a:p>
            <a:pPr lvl="2"/>
            <a:r>
              <a:rPr lang="zh-CN" altLang="en-US" smtClean="0"/>
              <a:t>技术：掩盖细节的高级接口；命名与权限管理；只有特权指令才能使用设备硬件接口。</a:t>
            </a:r>
          </a:p>
        </p:txBody>
      </p:sp>
    </p:spTree>
    <p:extLst>
      <p:ext uri="{BB962C8B-B14F-4D97-AF65-F5344CB8AC3E}">
        <p14:creationId xmlns:p14="http://schemas.microsoft.com/office/powerpoint/2010/main" val="2586131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smtClean="0"/>
              <a:t>6.1.3   </a:t>
            </a:r>
            <a:r>
              <a:rPr lang="en-US" altLang="zh-CN" dirty="0" smtClean="0"/>
              <a:t>I/O</a:t>
            </a:r>
            <a:r>
              <a:rPr lang="zh-CN" altLang="en-US" dirty="0" smtClean="0"/>
              <a:t>管理功能</a:t>
            </a:r>
          </a:p>
        </p:txBody>
      </p:sp>
      <p:sp>
        <p:nvSpPr>
          <p:cNvPr id="13315" name="Rectangle 3"/>
          <p:cNvSpPr>
            <a:spLocks noGrp="1" noChangeArrowheads="1"/>
          </p:cNvSpPr>
          <p:nvPr>
            <p:ph idx="1"/>
          </p:nvPr>
        </p:nvSpPr>
        <p:spPr/>
        <p:txBody>
          <a:bodyPr>
            <a:normAutofit fontScale="62500" lnSpcReduction="20000"/>
          </a:bodyPr>
          <a:lstStyle/>
          <a:p>
            <a:r>
              <a:rPr lang="zh-CN" altLang="en-US" smtClean="0"/>
              <a:t>缓冲区管理</a:t>
            </a:r>
          </a:p>
          <a:p>
            <a:pPr lvl="1"/>
            <a:r>
              <a:rPr lang="zh-CN" altLang="en-US" smtClean="0"/>
              <a:t>计算机系统中各个部件速度的差异很大。中央处理机的速度以纳秒计，外部设备的处理速度则以毫秒甚至秒计。在不同时刻，系统各部分的负荷也常常很不均衡。为充分发挥并行性，引入缓冲技术。</a:t>
            </a:r>
          </a:p>
          <a:p>
            <a:r>
              <a:rPr lang="zh-CN" altLang="en-US" smtClean="0"/>
              <a:t>外围设备的分配</a:t>
            </a:r>
          </a:p>
          <a:p>
            <a:pPr lvl="1"/>
            <a:r>
              <a:rPr lang="zh-CN" altLang="en-US" smtClean="0"/>
              <a:t>按照设备的类型 </a:t>
            </a:r>
            <a:r>
              <a:rPr lang="en-US" altLang="zh-CN" smtClean="0"/>
              <a:t>(</a:t>
            </a:r>
            <a:r>
              <a:rPr lang="zh-CN" altLang="en-US" smtClean="0"/>
              <a:t>独享、共享或虚拟</a:t>
            </a:r>
            <a:r>
              <a:rPr lang="en-US" altLang="zh-CN" smtClean="0"/>
              <a:t>) </a:t>
            </a:r>
            <a:r>
              <a:rPr lang="zh-CN" altLang="en-US" smtClean="0"/>
              <a:t>和系统中所采用的分配算法，决定把一个</a:t>
            </a:r>
            <a:r>
              <a:rPr lang="en-US" altLang="zh-CN" smtClean="0"/>
              <a:t>I/O</a:t>
            </a:r>
            <a:r>
              <a:rPr lang="zh-CN" altLang="en-US" smtClean="0"/>
              <a:t>设备分配给哪一个要求该类设备的进程。 </a:t>
            </a:r>
          </a:p>
          <a:p>
            <a:pPr lvl="1"/>
            <a:r>
              <a:rPr lang="zh-CN" altLang="en-US" smtClean="0"/>
              <a:t>在大、中系统中，分配设备的同时，还应分配相应的控制器和通道，以保证</a:t>
            </a:r>
            <a:r>
              <a:rPr lang="en-US" altLang="zh-CN" smtClean="0"/>
              <a:t>I/O</a:t>
            </a:r>
            <a:r>
              <a:rPr lang="zh-CN" altLang="en-US" smtClean="0"/>
              <a:t>设备与</a:t>
            </a:r>
            <a:r>
              <a:rPr lang="en-US" altLang="zh-CN" smtClean="0"/>
              <a:t>CPU</a:t>
            </a:r>
            <a:r>
              <a:rPr lang="zh-CN" altLang="en-US" smtClean="0"/>
              <a:t>之间有传递信息的通路；凡未分配到所需设备或控制器或通道的进程，应放入相应的等待队列。设备分配程序就是用来实现这一功能的。</a:t>
            </a:r>
          </a:p>
          <a:p>
            <a:r>
              <a:rPr lang="zh-CN" altLang="en-US" smtClean="0"/>
              <a:t>设备处理</a:t>
            </a:r>
          </a:p>
          <a:p>
            <a:pPr lvl="1"/>
            <a:r>
              <a:rPr lang="zh-CN" altLang="en-US" smtClean="0"/>
              <a:t>设备处理程序又叫设备驱动程序。</a:t>
            </a:r>
          </a:p>
          <a:p>
            <a:r>
              <a:rPr lang="zh-CN" altLang="en-US" smtClean="0"/>
              <a:t>虚拟设备及实现设备独立性</a:t>
            </a:r>
            <a:endParaRPr lang="zh-CN" altLang="en-US"/>
          </a:p>
        </p:txBody>
      </p:sp>
    </p:spTree>
    <p:extLst>
      <p:ext uri="{BB962C8B-B14F-4D97-AF65-F5344CB8AC3E}">
        <p14:creationId xmlns:p14="http://schemas.microsoft.com/office/powerpoint/2010/main" val="1069694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4878125" y="3071238"/>
            <a:ext cx="2829621" cy="830997"/>
          </a:xfrm>
          <a:prstGeom prst="rect">
            <a:avLst/>
          </a:prstGeom>
          <a:noFill/>
        </p:spPr>
        <p:txBody>
          <a:bodyPr wrap="none" rtlCol="0">
            <a:spAutoFit/>
          </a:bodyPr>
          <a:lstStyle/>
          <a:p>
            <a:r>
              <a:rPr lang="zh-CN" altLang="en-US" sz="4800" b="1" dirty="0">
                <a:solidFill>
                  <a:schemeClr val="tx1">
                    <a:lumMod val="75000"/>
                    <a:lumOff val="25000"/>
                  </a:schemeClr>
                </a:solidFill>
                <a:latin typeface="微软雅黑" panose="020B0503020204020204" charset="-122"/>
                <a:ea typeface="微软雅黑" panose="020B0503020204020204" charset="-122"/>
              </a:rPr>
              <a:t>缓冲管理 </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charset="-122"/>
                <a:ea typeface="微软雅黑" panose="020B0503020204020204" charset="-122"/>
              </a:rPr>
              <a:t>02</a:t>
            </a:r>
            <a:endParaRPr lang="zh-CN" altLang="en-US" sz="96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435852010"/>
      </p:ext>
    </p:extLst>
  </p:cSld>
  <p:clrMapOvr>
    <a:masterClrMapping/>
  </p:clrMapOvr>
  <mc:AlternateContent xmlns:mc="http://schemas.openxmlformats.org/markup-compatibility/2006" xmlns:p14="http://schemas.microsoft.com/office/powerpoint/2010/main">
    <mc:Choice Requires="p14">
      <p:transition spd="slow" p14:dur="999" advTm="1778"/>
    </mc:Choice>
    <mc:Fallback xmlns="">
      <p:transition spd="slow" advTm="1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t>6.2 </a:t>
            </a:r>
            <a:r>
              <a:rPr lang="zh-CN" altLang="en-US" dirty="0" smtClean="0"/>
              <a:t>缓冲管理 </a:t>
            </a:r>
          </a:p>
        </p:txBody>
      </p:sp>
      <p:sp>
        <p:nvSpPr>
          <p:cNvPr id="14339" name="Rectangle 3"/>
          <p:cNvSpPr>
            <a:spLocks noGrp="1" noChangeArrowheads="1"/>
          </p:cNvSpPr>
          <p:nvPr>
            <p:ph idx="1"/>
          </p:nvPr>
        </p:nvSpPr>
        <p:spPr/>
        <p:txBody>
          <a:bodyPr>
            <a:normAutofit fontScale="77500" lnSpcReduction="20000"/>
          </a:bodyPr>
          <a:lstStyle/>
          <a:p>
            <a:r>
              <a:rPr lang="zh-CN" altLang="en-US" smtClean="0"/>
              <a:t>缓冲区是用来保存在两个设备之间或在设备和应用程序之间所传输数据的内存区域。</a:t>
            </a:r>
          </a:p>
          <a:p>
            <a:r>
              <a:rPr lang="en-US" altLang="zh-CN" smtClean="0"/>
              <a:t>1.</a:t>
            </a:r>
            <a:r>
              <a:rPr lang="zh-CN" altLang="en-US" smtClean="0"/>
              <a:t>引入缓冲区的原因</a:t>
            </a:r>
          </a:p>
          <a:p>
            <a:pPr lvl="1"/>
            <a:r>
              <a:rPr lang="zh-CN" altLang="en-US" smtClean="0"/>
              <a:t>处理数据的生产者和消费者速度不匹配。如从调制解调器上收到文件并保存到硬盘上。</a:t>
            </a:r>
          </a:p>
          <a:p>
            <a:pPr lvl="1"/>
            <a:r>
              <a:rPr lang="zh-CN" altLang="en-US" smtClean="0"/>
              <a:t>协调传输数据大小不一致的设备。</a:t>
            </a:r>
          </a:p>
          <a:p>
            <a:pPr lvl="2"/>
            <a:r>
              <a:rPr lang="zh-CN" altLang="en-US" smtClean="0"/>
              <a:t>如计算机网络上，发送方消息被分成若干包，接收方在缓冲区中重组数据。</a:t>
            </a:r>
          </a:p>
          <a:p>
            <a:pPr lvl="1"/>
            <a:r>
              <a:rPr lang="zh-CN" altLang="en-US" smtClean="0"/>
              <a:t>减少对</a:t>
            </a:r>
            <a:r>
              <a:rPr lang="en-US" altLang="zh-CN" smtClean="0"/>
              <a:t>CPU</a:t>
            </a:r>
            <a:r>
              <a:rPr lang="zh-CN" altLang="en-US" smtClean="0"/>
              <a:t>的中断频率</a:t>
            </a:r>
          </a:p>
          <a:p>
            <a:pPr lvl="2"/>
            <a:r>
              <a:rPr lang="zh-CN" altLang="en-US" smtClean="0"/>
              <a:t>例如：速率为</a:t>
            </a:r>
            <a:r>
              <a:rPr lang="en-US" altLang="zh-CN" smtClean="0"/>
              <a:t>9.6Kb/s</a:t>
            </a:r>
            <a:r>
              <a:rPr lang="zh-CN" altLang="en-US" smtClean="0"/>
              <a:t>的数据通信，每</a:t>
            </a:r>
            <a:r>
              <a:rPr lang="en-US" altLang="zh-CN" smtClean="0"/>
              <a:t>100us</a:t>
            </a:r>
            <a:r>
              <a:rPr lang="zh-CN" altLang="en-US" smtClean="0"/>
              <a:t>中断</a:t>
            </a:r>
            <a:r>
              <a:rPr lang="en-US" altLang="zh-CN" smtClean="0"/>
              <a:t>CPU</a:t>
            </a:r>
            <a:r>
              <a:rPr lang="zh-CN" altLang="en-US" smtClean="0"/>
              <a:t>一次，若设置</a:t>
            </a:r>
            <a:r>
              <a:rPr lang="en-US" altLang="zh-CN" smtClean="0"/>
              <a:t>8</a:t>
            </a:r>
            <a:r>
              <a:rPr lang="zh-CN" altLang="en-US" smtClean="0"/>
              <a:t>位缓冲，可使</a:t>
            </a:r>
            <a:r>
              <a:rPr lang="en-US" altLang="zh-CN" smtClean="0"/>
              <a:t>CPU</a:t>
            </a:r>
            <a:r>
              <a:rPr lang="zh-CN" altLang="en-US" smtClean="0"/>
              <a:t>被中断的频率降低为原来的</a:t>
            </a:r>
            <a:r>
              <a:rPr lang="en-US" altLang="zh-CN" smtClean="0"/>
              <a:t>1/8</a:t>
            </a:r>
            <a:r>
              <a:rPr lang="zh-CN" altLang="en-US" smtClean="0"/>
              <a:t>，再设置</a:t>
            </a:r>
            <a:r>
              <a:rPr lang="en-US" altLang="zh-CN" smtClean="0"/>
              <a:t>8</a:t>
            </a:r>
            <a:r>
              <a:rPr lang="zh-CN" altLang="en-US" smtClean="0"/>
              <a:t>位寄存器，使</a:t>
            </a:r>
            <a:r>
              <a:rPr lang="en-US" altLang="zh-CN" smtClean="0"/>
              <a:t>CPU</a:t>
            </a:r>
            <a:r>
              <a:rPr lang="zh-CN" altLang="en-US" smtClean="0"/>
              <a:t>中断响应的时间放宽到</a:t>
            </a:r>
            <a:r>
              <a:rPr lang="en-US" altLang="zh-CN" smtClean="0"/>
              <a:t>800us</a:t>
            </a:r>
            <a:r>
              <a:rPr lang="zh-CN" altLang="en-US" smtClean="0"/>
              <a:t>。</a:t>
            </a:r>
          </a:p>
          <a:p>
            <a:pPr lvl="1"/>
            <a:r>
              <a:rPr lang="zh-CN" altLang="en-US" smtClean="0"/>
              <a:t>提高</a:t>
            </a:r>
            <a:r>
              <a:rPr lang="en-US" altLang="zh-CN" smtClean="0"/>
              <a:t>CPU</a:t>
            </a:r>
            <a:r>
              <a:rPr lang="zh-CN" altLang="en-US" smtClean="0"/>
              <a:t>和</a:t>
            </a:r>
            <a:r>
              <a:rPr lang="en-US" altLang="zh-CN" smtClean="0"/>
              <a:t>I/O</a:t>
            </a:r>
            <a:r>
              <a:rPr lang="zh-CN" altLang="en-US" smtClean="0"/>
              <a:t>设备之间的并行性</a:t>
            </a:r>
          </a:p>
        </p:txBody>
      </p:sp>
    </p:spTree>
    <p:extLst>
      <p:ext uri="{BB962C8B-B14F-4D97-AF65-F5344CB8AC3E}">
        <p14:creationId xmlns:p14="http://schemas.microsoft.com/office/powerpoint/2010/main" val="662749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r>
              <a:rPr lang="en-US" altLang="zh-CN" dirty="0" smtClean="0"/>
              <a:t>6.2  </a:t>
            </a:r>
            <a:r>
              <a:rPr lang="zh-CN" altLang="en-US" dirty="0" smtClean="0"/>
              <a:t>缓冲管理</a:t>
            </a:r>
          </a:p>
        </p:txBody>
      </p:sp>
      <p:sp>
        <p:nvSpPr>
          <p:cNvPr id="15362" name="Rectangle 2"/>
          <p:cNvSpPr>
            <a:spLocks noGrp="1" noChangeArrowheads="1"/>
          </p:cNvSpPr>
          <p:nvPr>
            <p:ph idx="1"/>
          </p:nvPr>
        </p:nvSpPr>
        <p:spPr/>
        <p:txBody>
          <a:bodyPr>
            <a:normAutofit fontScale="85000" lnSpcReduction="20000"/>
          </a:bodyPr>
          <a:lstStyle/>
          <a:p>
            <a:r>
              <a:rPr lang="en-US" altLang="zh-CN" smtClean="0"/>
              <a:t>2. </a:t>
            </a:r>
            <a:r>
              <a:rPr lang="zh-CN" altLang="en-US" smtClean="0"/>
              <a:t>单缓冲(</a:t>
            </a:r>
            <a:r>
              <a:rPr lang="en-US" altLang="zh-CN" smtClean="0"/>
              <a:t>single buffer)：</a:t>
            </a:r>
          </a:p>
          <a:p>
            <a:pPr lvl="1"/>
            <a:r>
              <a:rPr lang="zh-CN" altLang="en-US" smtClean="0"/>
              <a:t>当用户进程发出</a:t>
            </a:r>
            <a:r>
              <a:rPr lang="en-US" altLang="zh-CN" smtClean="0"/>
              <a:t>I/O</a:t>
            </a:r>
            <a:r>
              <a:rPr lang="zh-CN" altLang="en-US" smtClean="0"/>
              <a:t>请求时，</a:t>
            </a:r>
            <a:r>
              <a:rPr lang="en-US" altLang="zh-CN" smtClean="0"/>
              <a:t>OS</a:t>
            </a:r>
            <a:r>
              <a:rPr lang="zh-CN" altLang="en-US" smtClean="0"/>
              <a:t>便在主存中为之分配一个缓冲区。</a:t>
            </a:r>
          </a:p>
          <a:p>
            <a:pPr lvl="1"/>
            <a:r>
              <a:rPr lang="zh-CN" altLang="en-US" smtClean="0"/>
              <a:t>一个缓冲区，</a:t>
            </a:r>
            <a:r>
              <a:rPr lang="en-US" altLang="zh-CN" smtClean="0"/>
              <a:t>CPU</a:t>
            </a:r>
            <a:r>
              <a:rPr lang="zh-CN" altLang="en-US" smtClean="0"/>
              <a:t>和外设轮流使用，一方处理完之后接着等待对方处理。</a:t>
            </a:r>
          </a:p>
          <a:p>
            <a:r>
              <a:rPr lang="en-US" altLang="zh-CN" smtClean="0"/>
              <a:t>3. </a:t>
            </a:r>
            <a:r>
              <a:rPr lang="zh-CN" altLang="en-US" smtClean="0"/>
              <a:t>双缓冲(</a:t>
            </a:r>
            <a:r>
              <a:rPr lang="en-US" altLang="zh-CN" smtClean="0"/>
              <a:t>double buffer)：</a:t>
            </a:r>
          </a:p>
          <a:p>
            <a:pPr lvl="1"/>
            <a:r>
              <a:rPr lang="zh-CN" altLang="en-US" smtClean="0"/>
              <a:t>为了加快输入和输出速度，引入双缓冲区。</a:t>
            </a:r>
          </a:p>
          <a:p>
            <a:pPr lvl="1"/>
            <a:r>
              <a:rPr lang="zh-CN" altLang="en-US" smtClean="0"/>
              <a:t>设备输入时，先将数据送入第一缓冲区，装满后再转向第二缓冲区。</a:t>
            </a:r>
          </a:p>
          <a:p>
            <a:pPr lvl="1"/>
            <a:r>
              <a:rPr lang="zh-CN" altLang="en-US" smtClean="0"/>
              <a:t>此时</a:t>
            </a:r>
            <a:r>
              <a:rPr lang="en-US" altLang="zh-CN" smtClean="0"/>
              <a:t>OS</a:t>
            </a:r>
            <a:r>
              <a:rPr lang="zh-CN" altLang="en-US" smtClean="0"/>
              <a:t>可以从第一缓冲区移出数据，送入用户进程所在内存。</a:t>
            </a:r>
          </a:p>
          <a:p>
            <a:pPr lvl="1"/>
            <a:r>
              <a:rPr lang="zh-CN" altLang="en-US" smtClean="0"/>
              <a:t>两个缓冲区，</a:t>
            </a:r>
            <a:r>
              <a:rPr lang="en-US" altLang="zh-CN" smtClean="0"/>
              <a:t>CPU</a:t>
            </a:r>
            <a:r>
              <a:rPr lang="zh-CN" altLang="en-US" smtClean="0"/>
              <a:t>和外设都可以连续处理而无需等待对方。要求</a:t>
            </a:r>
            <a:r>
              <a:rPr lang="en-US" altLang="zh-CN" smtClean="0"/>
              <a:t>CPU</a:t>
            </a:r>
            <a:r>
              <a:rPr lang="zh-CN" altLang="en-US" smtClean="0"/>
              <a:t>和外设的速度相近。  </a:t>
            </a:r>
          </a:p>
        </p:txBody>
      </p:sp>
    </p:spTree>
    <p:extLst>
      <p:ext uri="{BB962C8B-B14F-4D97-AF65-F5344CB8AC3E}">
        <p14:creationId xmlns:p14="http://schemas.microsoft.com/office/powerpoint/2010/main" val="2602465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475648" y="506412"/>
            <a:ext cx="11240703" cy="3025458"/>
          </a:xfrm>
          <a:prstGeom prst="rect">
            <a:avLst/>
          </a:prstGeom>
          <a:noFill/>
        </p:spPr>
        <p:txBody>
          <a:bodyPr vert="horz" wrap="squar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例：某文件占</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个磁盘块，现要把该文件的磁盘块逐个读入主存缓冲区，并送用户区进行分析，假设一个缓冲区与一个磁盘块大小相同</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把一个磁盘块读入缓冲区的时间为</a:t>
            </a:r>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，将缓冲区的数据传送到用户区的时间是</a:t>
            </a:r>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对一块数据进行分析的时间为</a:t>
            </a:r>
            <a:r>
              <a:rPr lang="en-US" altLang="zh-CN"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。在单缓冲区和双缓冲区结构下，读入并分析完该文件的时间分别</a:t>
            </a:r>
            <a:r>
              <a:rPr lang="zh-CN" altLang="en-US" sz="24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2438400" y="3017520"/>
            <a:ext cx="8534400" cy="642938"/>
          </a:xfrm>
          <a:prstGeom prst="rect">
            <a:avLst/>
          </a:prstGeom>
          <a:noFill/>
        </p:spPr>
        <p:txBody>
          <a:bodyPr vert="horz" rtlCol="0" anchor="ctr" anchorCtr="0">
            <a:noAutofit/>
          </a:bodyPr>
          <a:lstStyle/>
          <a:p>
            <a:r>
              <a:rPr lang="el-GR"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1500</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1000s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874770"/>
            <a:ext cx="8534400" cy="642938"/>
          </a:xfrm>
          <a:prstGeom prst="rect">
            <a:avLst/>
          </a:prstGeom>
          <a:noFill/>
        </p:spPr>
        <p:txBody>
          <a:bodyPr vert="horz" rtlCol="0" anchor="ctr" anchorCtr="0">
            <a:noAutofit/>
          </a:bodyPr>
          <a:lstStyle/>
          <a:p>
            <a:r>
              <a:rPr lang="el-GR"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1100s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2438400" y="4732020"/>
            <a:ext cx="8534400" cy="642938"/>
          </a:xfrm>
          <a:prstGeom prst="rect">
            <a:avLst/>
          </a:prstGeom>
          <a:noFill/>
        </p:spPr>
        <p:txBody>
          <a:bodyPr vert="horz" rtlCol="0" anchor="ctr" anchorCtr="0">
            <a:noAutofit/>
          </a:bodyPr>
          <a:lstStyle/>
          <a:p>
            <a:r>
              <a:rPr lang="el-GR"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s,1550s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2438400" y="5589270"/>
            <a:ext cx="8534400" cy="642938"/>
          </a:xfrm>
          <a:prstGeom prst="rect">
            <a:avLst/>
          </a:prstGeom>
          <a:noFill/>
        </p:spPr>
        <p:txBody>
          <a:bodyPr vert="horz" rtlCol="0" anchor="ctr" anchorCtr="0">
            <a:noAutofit/>
          </a:bodyPr>
          <a:lstStyle/>
          <a:p>
            <a:r>
              <a:rPr lang="el-GR"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2000</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2000s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571625" y="30818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9390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7963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6535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45880" y="6206808"/>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388600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normAutofit fontScale="92500" lnSpcReduction="20000"/>
          </a:bodyPr>
          <a:lstStyle/>
          <a:p>
            <a:r>
              <a:rPr lang="zh-CN" altLang="en-US" dirty="0"/>
              <a:t>在单缓冲区中，当上一个磁盘块从缓冲区读入用户区完成时，下一磁盘块才能开始读入，也就是当最后一块磁盘块读入用户区完毕时所用的时间为150×10 = </a:t>
            </a:r>
            <a:r>
              <a:rPr lang="zh-CN" altLang="en-US" dirty="0" smtClean="0"/>
              <a:t>1500s</a:t>
            </a:r>
            <a:r>
              <a:rPr lang="zh-CN" altLang="en-US" dirty="0"/>
              <a:t>，加上处理最后一个磁盘块的时间</a:t>
            </a:r>
            <a:r>
              <a:rPr lang="zh-CN" altLang="en-US" dirty="0" smtClean="0"/>
              <a:t>50s</a:t>
            </a:r>
            <a:r>
              <a:rPr lang="zh-CN" altLang="en-US" dirty="0"/>
              <a:t>，得 </a:t>
            </a:r>
            <a:r>
              <a:rPr lang="zh-CN" altLang="en-US" dirty="0" smtClean="0"/>
              <a:t>1550s。</a:t>
            </a:r>
            <a:endParaRPr lang="en-US" altLang="zh-CN" dirty="0" smtClean="0"/>
          </a:p>
          <a:p>
            <a:r>
              <a:rPr lang="zh-CN" altLang="en-US" dirty="0" smtClean="0"/>
              <a:t>双</a:t>
            </a:r>
            <a:r>
              <a:rPr lang="zh-CN" altLang="en-US" dirty="0"/>
              <a:t>缓冲区中，不存在等待磁盘块从缓冲区读入用户区的问题，10个磁盘块可以连续从外存读入主存缓冲区，加上将最后一个磁盘块从缓冲区送到用户区的传输时间</a:t>
            </a:r>
            <a:r>
              <a:rPr lang="zh-CN" altLang="en-US" dirty="0" smtClean="0"/>
              <a:t>50s </a:t>
            </a:r>
            <a:r>
              <a:rPr lang="zh-CN" altLang="en-US" dirty="0"/>
              <a:t>及处理时间</a:t>
            </a:r>
            <a:r>
              <a:rPr lang="zh-CN" altLang="en-US" dirty="0" smtClean="0"/>
              <a:t>50s</a:t>
            </a:r>
            <a:r>
              <a:rPr lang="zh-CN" altLang="en-US" dirty="0"/>
              <a:t>，也就是100×10+50+50= </a:t>
            </a:r>
            <a:r>
              <a:rPr lang="zh-CN" altLang="en-US" dirty="0" smtClean="0"/>
              <a:t>1100s。</a:t>
            </a:r>
            <a:endParaRPr lang="zh-CN" altLang="en-US" dirty="0"/>
          </a:p>
        </p:txBody>
      </p:sp>
    </p:spTree>
    <p:extLst>
      <p:ext uri="{BB962C8B-B14F-4D97-AF65-F5344CB8AC3E}">
        <p14:creationId xmlns:p14="http://schemas.microsoft.com/office/powerpoint/2010/main" val="139416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r>
              <a:rPr lang="en-US" altLang="zh-CN" dirty="0" smtClean="0"/>
              <a:t>6.2 </a:t>
            </a:r>
            <a:r>
              <a:rPr lang="zh-CN" altLang="en-US" dirty="0" smtClean="0"/>
              <a:t>缓冲管理</a:t>
            </a:r>
          </a:p>
        </p:txBody>
      </p:sp>
      <p:sp>
        <p:nvSpPr>
          <p:cNvPr id="17410" name="Rectangle 2"/>
          <p:cNvSpPr>
            <a:spLocks noGrp="1" noChangeArrowheads="1"/>
          </p:cNvSpPr>
          <p:nvPr>
            <p:ph idx="1"/>
          </p:nvPr>
        </p:nvSpPr>
        <p:spPr/>
        <p:txBody>
          <a:bodyPr/>
          <a:lstStyle/>
          <a:p>
            <a:r>
              <a:rPr lang="en-US" altLang="zh-CN" smtClean="0"/>
              <a:t>4. </a:t>
            </a:r>
            <a:r>
              <a:rPr lang="zh-CN" altLang="en-US" smtClean="0"/>
              <a:t>循环缓冲 </a:t>
            </a:r>
            <a:endParaRPr lang="en-US" altLang="zh-CN" smtClean="0"/>
          </a:p>
          <a:p>
            <a:pPr lvl="1"/>
            <a:r>
              <a:rPr lang="zh-CN" altLang="en-US" smtClean="0"/>
              <a:t>环形缓冲(</a:t>
            </a:r>
            <a:r>
              <a:rPr lang="en-US" altLang="zh-CN" smtClean="0"/>
              <a:t>circular buffer)：</a:t>
            </a:r>
            <a:r>
              <a:rPr lang="zh-CN" altLang="en-US" smtClean="0"/>
              <a:t>多个缓冲区，</a:t>
            </a:r>
            <a:r>
              <a:rPr lang="en-US" altLang="zh-CN" smtClean="0"/>
              <a:t>CPU</a:t>
            </a:r>
            <a:r>
              <a:rPr lang="zh-CN" altLang="en-US" smtClean="0"/>
              <a:t>和外设的处理速度可以相差较大。可参见“生产者－消费者问题”，</a:t>
            </a:r>
          </a:p>
          <a:p>
            <a:pPr lvl="1"/>
            <a:r>
              <a:rPr lang="zh-CN" altLang="en-US" smtClean="0"/>
              <a:t>以上的缓冲区仅适用于特定的</a:t>
            </a:r>
            <a:r>
              <a:rPr lang="en-US" altLang="zh-CN" smtClean="0"/>
              <a:t>I/O</a:t>
            </a:r>
            <a:r>
              <a:rPr lang="zh-CN" altLang="en-US" smtClean="0"/>
              <a:t>进程和计算进程，属于专用缓冲区。系统较大时，会有多个专用缓冲区，消耗大量内存空间，利用率低，目前广泛使用公用缓冲池，池中设置了多个供若干进程共享的缓冲区。 </a:t>
            </a:r>
          </a:p>
        </p:txBody>
      </p:sp>
    </p:spTree>
    <p:extLst>
      <p:ext uri="{BB962C8B-B14F-4D97-AF65-F5344CB8AC3E}">
        <p14:creationId xmlns:p14="http://schemas.microsoft.com/office/powerpoint/2010/main" val="3870655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r>
              <a:rPr lang="en-US" altLang="zh-CN" dirty="0" smtClean="0"/>
              <a:t>6.2 </a:t>
            </a:r>
            <a:r>
              <a:rPr lang="zh-CN" altLang="en-US" dirty="0" smtClean="0"/>
              <a:t>缓冲管理</a:t>
            </a:r>
          </a:p>
        </p:txBody>
      </p:sp>
      <p:graphicFrame>
        <p:nvGraphicFramePr>
          <p:cNvPr id="18437" name="Object 7"/>
          <p:cNvGraphicFramePr>
            <a:graphicFrameLocks noGrp="1" noChangeAspect="1"/>
          </p:cNvGraphicFramePr>
          <p:nvPr>
            <p:ph idx="1"/>
            <p:extLst>
              <p:ext uri="{D42A27DB-BD31-4B8C-83A1-F6EECF244321}">
                <p14:modId xmlns:p14="http://schemas.microsoft.com/office/powerpoint/2010/main" val="864396069"/>
              </p:ext>
            </p:extLst>
          </p:nvPr>
        </p:nvGraphicFramePr>
        <p:xfrm>
          <a:off x="6713782" y="4198381"/>
          <a:ext cx="4008926" cy="2182638"/>
        </p:xfrm>
        <a:graphic>
          <a:graphicData uri="http://schemas.openxmlformats.org/presentationml/2006/ole">
            <mc:AlternateContent xmlns:mc="http://schemas.openxmlformats.org/markup-compatibility/2006">
              <mc:Choice xmlns:v="urn:schemas-microsoft-com:vml" Requires="v">
                <p:oleObj spid="_x0000_s2057" name="Visio" r:id="rId3" imgW="3000281" imgH="1633501" progId="Visio.Drawing.11">
                  <p:embed/>
                </p:oleObj>
              </mc:Choice>
              <mc:Fallback>
                <p:oleObj name="Visio" r:id="rId3" imgW="3000281" imgH="1633501" progId="Visio.Drawing.11">
                  <p:embed/>
                  <p:pic>
                    <p:nvPicPr>
                      <p:cNvPr id="1843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782" y="4198381"/>
                        <a:ext cx="4008926" cy="2182638"/>
                      </a:xfrm>
                      <a:prstGeom prst="rect">
                        <a:avLst/>
                      </a:prstGeom>
                      <a:noFill/>
                      <a:ln>
                        <a:noFill/>
                      </a:ln>
                      <a:effectLst/>
                    </p:spPr>
                  </p:pic>
                </p:oleObj>
              </mc:Fallback>
            </mc:AlternateContent>
          </a:graphicData>
        </a:graphic>
      </p:graphicFrame>
      <p:sp>
        <p:nvSpPr>
          <p:cNvPr id="18435" name="Rectangle 2"/>
          <p:cNvSpPr>
            <a:spLocks noGrp="1" noChangeArrowheads="1"/>
          </p:cNvSpPr>
          <p:nvPr>
            <p:ph type="body" sz="half" idx="4294967295"/>
          </p:nvPr>
        </p:nvSpPr>
        <p:spPr>
          <a:xfrm>
            <a:off x="773722" y="1357746"/>
            <a:ext cx="4407877" cy="4819217"/>
          </a:xfrm>
        </p:spPr>
        <p:txBody>
          <a:bodyPr>
            <a:normAutofit fontScale="85000" lnSpcReduction="10000"/>
          </a:bodyPr>
          <a:lstStyle/>
          <a:p>
            <a:pPr marL="533400" indent="-533400">
              <a:lnSpc>
                <a:spcPct val="150000"/>
              </a:lnSpc>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5</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缓冲池</a:t>
            </a:r>
          </a:p>
          <a:p>
            <a:pPr marL="914400" lvl="1" indent="-457200">
              <a:lnSpc>
                <a:spcPct val="15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缓冲池既可用于输入，又可用于输出，缓冲池中有三类缓冲区：</a:t>
            </a:r>
          </a:p>
          <a:p>
            <a:pPr marL="1371600" lvl="2" indent="-457200">
              <a:lnSpc>
                <a:spcPct val="150000"/>
              </a:lnSpc>
              <a:buFontTx/>
              <a:buAutoNum type="circleNumDbPlain"/>
            </a:pPr>
            <a:r>
              <a:rPr lang="zh-CN" altLang="en-US" sz="2400" dirty="0">
                <a:latin typeface="微软雅黑" panose="020B0503020204020204" pitchFamily="34" charset="-122"/>
                <a:ea typeface="微软雅黑" panose="020B0503020204020204" pitchFamily="34" charset="-122"/>
              </a:rPr>
              <a:t>空闲缓冲区队列</a:t>
            </a:r>
            <a:r>
              <a:rPr lang="en-US" altLang="zh-CN" sz="2400" dirty="0" err="1">
                <a:latin typeface="微软雅黑" panose="020B0503020204020204" pitchFamily="34" charset="-122"/>
                <a:ea typeface="微软雅黑" panose="020B0503020204020204" pitchFamily="34" charset="-122"/>
              </a:rPr>
              <a:t>emq</a:t>
            </a:r>
            <a:endParaRPr lang="en-US" altLang="zh-CN" sz="2400" dirty="0">
              <a:latin typeface="微软雅黑" panose="020B0503020204020204" pitchFamily="34" charset="-122"/>
              <a:ea typeface="微软雅黑" panose="020B0503020204020204" pitchFamily="34" charset="-122"/>
            </a:endParaRPr>
          </a:p>
          <a:p>
            <a:pPr marL="1371600" lvl="2" indent="-457200">
              <a:lnSpc>
                <a:spcPct val="150000"/>
              </a:lnSpc>
              <a:buFontTx/>
              <a:buAutoNum type="circleNumDbPlain"/>
            </a:pPr>
            <a:r>
              <a:rPr lang="zh-CN" altLang="en-US" sz="2400" dirty="0">
                <a:latin typeface="微软雅黑" panose="020B0503020204020204" pitchFamily="34" charset="-122"/>
                <a:ea typeface="微软雅黑" panose="020B0503020204020204" pitchFamily="34" charset="-122"/>
              </a:rPr>
              <a:t>输入缓冲区队列</a:t>
            </a:r>
            <a:r>
              <a:rPr lang="en-US" altLang="zh-CN" sz="2400" dirty="0" err="1">
                <a:latin typeface="微软雅黑" panose="020B0503020204020204" pitchFamily="34" charset="-122"/>
                <a:ea typeface="微软雅黑" panose="020B0503020204020204" pitchFamily="34" charset="-122"/>
              </a:rPr>
              <a:t>inq</a:t>
            </a:r>
            <a:r>
              <a:rPr lang="zh-CN" altLang="en-US" sz="2400" dirty="0">
                <a:latin typeface="微软雅黑" panose="020B0503020204020204" pitchFamily="34" charset="-122"/>
                <a:ea typeface="微软雅黑" panose="020B0503020204020204" pitchFamily="34" charset="-122"/>
              </a:rPr>
              <a:t>：由装满输入数据的缓冲区链成的队列。</a:t>
            </a:r>
            <a:endParaRPr lang="en-US" altLang="zh-CN" sz="2400" dirty="0">
              <a:latin typeface="微软雅黑" panose="020B0503020204020204" pitchFamily="34" charset="-122"/>
              <a:ea typeface="微软雅黑" panose="020B0503020204020204" pitchFamily="34" charset="-122"/>
            </a:endParaRPr>
          </a:p>
          <a:p>
            <a:pPr marL="1371600" lvl="2" indent="-457200">
              <a:lnSpc>
                <a:spcPct val="150000"/>
              </a:lnSpc>
              <a:buFontTx/>
              <a:buAutoNum type="circleNumDbPlain"/>
            </a:pPr>
            <a:r>
              <a:rPr lang="zh-CN" altLang="en-US" sz="2400" dirty="0">
                <a:latin typeface="微软雅黑" panose="020B0503020204020204" pitchFamily="34" charset="-122"/>
                <a:ea typeface="微软雅黑" panose="020B0503020204020204" pitchFamily="34" charset="-122"/>
              </a:rPr>
              <a:t>输出缓冲区队列</a:t>
            </a:r>
            <a:r>
              <a:rPr lang="en-US" altLang="zh-CN" sz="2400" dirty="0" err="1">
                <a:latin typeface="微软雅黑" panose="020B0503020204020204" pitchFamily="34" charset="-122"/>
                <a:ea typeface="微软雅黑" panose="020B0503020204020204" pitchFamily="34" charset="-122"/>
              </a:rPr>
              <a:t>outq</a:t>
            </a:r>
            <a:r>
              <a:rPr lang="zh-CN" altLang="en-US" sz="2400" dirty="0">
                <a:latin typeface="微软雅黑" panose="020B0503020204020204" pitchFamily="34" charset="-122"/>
                <a:ea typeface="微软雅黑" panose="020B0503020204020204" pitchFamily="34" charset="-122"/>
              </a:rPr>
              <a:t>：由装满输出数据的缓冲区链成的队列。</a:t>
            </a:r>
          </a:p>
        </p:txBody>
      </p:sp>
      <p:sp>
        <p:nvSpPr>
          <p:cNvPr id="18436" name="Rectangle 12"/>
          <p:cNvSpPr>
            <a:spLocks noGrp="1" noChangeArrowheads="1"/>
          </p:cNvSpPr>
          <p:nvPr>
            <p:ph type="body" sz="half" idx="4294967295"/>
          </p:nvPr>
        </p:nvSpPr>
        <p:spPr>
          <a:xfrm>
            <a:off x="6226908" y="572111"/>
            <a:ext cx="4495800" cy="5943600"/>
          </a:xfrm>
        </p:spPr>
        <p:txBody>
          <a:bodyPr vert="horz" lIns="91440" tIns="45720" rIns="91440" bIns="45720" rtlCol="0">
            <a:normAutofit/>
          </a:bodyPr>
          <a:lstStyle/>
          <a:p>
            <a:pPr marL="533400" indent="-533400">
              <a:lnSpc>
                <a:spcPct val="150000"/>
              </a:lnSpc>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对缓冲池的操作：</a:t>
            </a:r>
          </a:p>
          <a:p>
            <a:pPr marL="914400" lvl="1" indent="-457200">
              <a:lnSpc>
                <a:spcPct val="15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收容输入：设备输入数据</a:t>
            </a:r>
          </a:p>
          <a:p>
            <a:pPr marL="914400" lvl="1" indent="-457200">
              <a:lnSpc>
                <a:spcPct val="15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提取输入：计算进程读入数据</a:t>
            </a:r>
          </a:p>
          <a:p>
            <a:pPr marL="914400" lvl="1" indent="-457200">
              <a:lnSpc>
                <a:spcPct val="15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收容输出：计算进程输出数据</a:t>
            </a:r>
          </a:p>
          <a:p>
            <a:pPr marL="914400" lvl="1" indent="-457200">
              <a:lnSpc>
                <a:spcPct val="15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提取输出：向设备输出数据。</a:t>
            </a:r>
          </a:p>
          <a:p>
            <a:pPr marL="914400" lvl="1" indent="-457200">
              <a:lnSpc>
                <a:spcPct val="150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访问各个缓冲区队列时，需进行互斥操作。</a:t>
            </a:r>
          </a:p>
        </p:txBody>
      </p:sp>
    </p:spTree>
    <p:extLst>
      <p:ext uri="{BB962C8B-B14F-4D97-AF65-F5344CB8AC3E}">
        <p14:creationId xmlns:p14="http://schemas.microsoft.com/office/powerpoint/2010/main" val="3080611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endParaRPr lang="zh-CN" altLang="en-US" dirty="0" smtClean="0">
              <a:ea typeface="宋体" panose="02010600030101010101" pitchFamily="2" charset="-122"/>
            </a:endParaRPr>
          </a:p>
        </p:txBody>
      </p:sp>
      <p:sp>
        <p:nvSpPr>
          <p:cNvPr id="6147" name="Rectangle 3"/>
          <p:cNvSpPr>
            <a:spLocks noGrp="1" noChangeArrowheads="1"/>
          </p:cNvSpPr>
          <p:nvPr>
            <p:ph idx="1"/>
          </p:nvPr>
        </p:nvSpPr>
        <p:spPr/>
        <p:txBody>
          <a:bodyPr/>
          <a:lstStyle/>
          <a:p>
            <a:pPr eaLnBrk="1" hangingPunct="1"/>
            <a:r>
              <a:rPr lang="zh-CN" altLang="en-US" smtClean="0"/>
              <a:t>操作系统中负责</a:t>
            </a:r>
            <a:r>
              <a:rPr lang="en-US" altLang="zh-CN" smtClean="0"/>
              <a:t>I/O</a:t>
            </a:r>
            <a:r>
              <a:rPr lang="zh-CN" altLang="en-US" smtClean="0"/>
              <a:t>设备管理的部分称为</a:t>
            </a:r>
            <a:r>
              <a:rPr lang="en-US" altLang="zh-CN" smtClean="0"/>
              <a:t>I/O</a:t>
            </a:r>
            <a:r>
              <a:rPr lang="zh-CN" altLang="en-US" smtClean="0"/>
              <a:t>系统，完成设备管理功能，对</a:t>
            </a:r>
            <a:r>
              <a:rPr lang="en-US" altLang="zh-CN" smtClean="0"/>
              <a:t>OS</a:t>
            </a:r>
            <a:r>
              <a:rPr lang="zh-CN" altLang="en-US" smtClean="0"/>
              <a:t>影响非常大。与处理机管理、存储器管理密切相关，设备管理因此常常作为操作系统内核的一部分。</a:t>
            </a:r>
          </a:p>
        </p:txBody>
      </p:sp>
    </p:spTree>
    <p:extLst>
      <p:ext uri="{BB962C8B-B14F-4D97-AF65-F5344CB8AC3E}">
        <p14:creationId xmlns:p14="http://schemas.microsoft.com/office/powerpoint/2010/main" val="2067023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4878125" y="3071238"/>
            <a:ext cx="2417650" cy="830997"/>
          </a:xfrm>
          <a:prstGeom prst="rect">
            <a:avLst/>
          </a:prstGeom>
          <a:noFill/>
        </p:spPr>
        <p:txBody>
          <a:bodyPr wrap="none" rtlCol="0">
            <a:spAutoFit/>
          </a:bodyPr>
          <a:lstStyle/>
          <a:p>
            <a:r>
              <a:rPr lang="en-US" altLang="zh-CN" sz="4800" b="1" dirty="0" smtClean="0">
                <a:solidFill>
                  <a:schemeClr val="tx1">
                    <a:lumMod val="75000"/>
                    <a:lumOff val="25000"/>
                  </a:schemeClr>
                </a:solidFill>
                <a:latin typeface="微软雅黑" panose="020B0503020204020204" charset="-122"/>
                <a:ea typeface="微软雅黑" panose="020B0503020204020204" charset="-122"/>
              </a:rPr>
              <a:t>I/O</a:t>
            </a:r>
            <a:r>
              <a:rPr lang="zh-CN" altLang="en-US" sz="4800" b="1" dirty="0" smtClean="0">
                <a:solidFill>
                  <a:schemeClr val="tx1">
                    <a:lumMod val="75000"/>
                    <a:lumOff val="25000"/>
                  </a:schemeClr>
                </a:solidFill>
                <a:latin typeface="微软雅黑" panose="020B0503020204020204" charset="-122"/>
                <a:ea typeface="微软雅黑" panose="020B0503020204020204" charset="-122"/>
              </a:rPr>
              <a:t>软件</a:t>
            </a:r>
            <a:endParaRPr lang="zh-CN" altLang="en-US" sz="4800" b="1" dirty="0">
              <a:solidFill>
                <a:schemeClr val="tx1">
                  <a:lumMod val="75000"/>
                  <a:lumOff val="25000"/>
                </a:schemeClr>
              </a:solidFill>
              <a:latin typeface="微软雅黑" panose="020B0503020204020204" charset="-122"/>
              <a:ea typeface="微软雅黑" panose="020B050302020402020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charset="-122"/>
                <a:ea typeface="微软雅黑" panose="020B0503020204020204" charset="-122"/>
              </a:rPr>
              <a:t>03</a:t>
            </a:r>
            <a:endParaRPr lang="zh-CN" altLang="en-US" sz="96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87464966"/>
      </p:ext>
    </p:extLst>
  </p:cSld>
  <p:clrMapOvr>
    <a:masterClrMapping/>
  </p:clrMapOvr>
  <mc:AlternateContent xmlns:mc="http://schemas.openxmlformats.org/markup-compatibility/2006" xmlns:p14="http://schemas.microsoft.com/office/powerpoint/2010/main">
    <mc:Choice Requires="p14">
      <p:transition spd="slow" p14:dur="999" advTm="1778"/>
    </mc:Choice>
    <mc:Fallback xmlns="">
      <p:transition spd="slow" advTm="1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6.3   I/O</a:t>
            </a:r>
            <a:r>
              <a:rPr lang="zh-CN" altLang="en-US" smtClean="0"/>
              <a:t>软件</a:t>
            </a:r>
            <a:endParaRPr lang="zh-CN" altLang="en-US" dirty="0" smtClean="0"/>
          </a:p>
        </p:txBody>
      </p:sp>
      <p:sp>
        <p:nvSpPr>
          <p:cNvPr id="19459" name="Rectangle 3"/>
          <p:cNvSpPr>
            <a:spLocks noGrp="1" noChangeArrowheads="1"/>
          </p:cNvSpPr>
          <p:nvPr>
            <p:ph idx="1"/>
          </p:nvPr>
        </p:nvSpPr>
        <p:spPr/>
        <p:txBody>
          <a:bodyPr/>
          <a:lstStyle/>
          <a:p>
            <a:r>
              <a:rPr lang="en-US" altLang="zh-CN" smtClean="0"/>
              <a:t>I/O</a:t>
            </a:r>
            <a:r>
              <a:rPr lang="zh-CN" altLang="en-US" smtClean="0"/>
              <a:t>软件的总体设计目标是高效性和通用性。</a:t>
            </a:r>
          </a:p>
          <a:p>
            <a:pPr lvl="1"/>
            <a:r>
              <a:rPr lang="zh-CN" altLang="en-US" smtClean="0"/>
              <a:t>高效性是要确保</a:t>
            </a:r>
            <a:r>
              <a:rPr lang="en-US" altLang="zh-CN" smtClean="0"/>
              <a:t>I/O</a:t>
            </a:r>
            <a:r>
              <a:rPr lang="zh-CN" altLang="en-US" smtClean="0"/>
              <a:t>设备与</a:t>
            </a:r>
            <a:r>
              <a:rPr lang="en-US" altLang="zh-CN" smtClean="0"/>
              <a:t>CPU</a:t>
            </a:r>
            <a:r>
              <a:rPr lang="zh-CN" altLang="en-US" smtClean="0"/>
              <a:t>的并发性，以提高资源的利用率；</a:t>
            </a:r>
          </a:p>
          <a:p>
            <a:pPr lvl="1"/>
            <a:r>
              <a:rPr lang="zh-CN" altLang="en-US" smtClean="0"/>
              <a:t>通用性是指尽可能地提供简单抽象、清晰而统一的接口，采用统一标准的方法，来管理所有的设备及所需的</a:t>
            </a:r>
            <a:r>
              <a:rPr lang="en-US" altLang="zh-CN" smtClean="0"/>
              <a:t>I/O</a:t>
            </a:r>
            <a:r>
              <a:rPr lang="zh-CN" altLang="en-US" smtClean="0"/>
              <a:t>操作。</a:t>
            </a:r>
            <a:endParaRPr lang="zh-CN" altLang="en-US" smtClean="0"/>
          </a:p>
        </p:txBody>
      </p:sp>
    </p:spTree>
    <p:extLst>
      <p:ext uri="{BB962C8B-B14F-4D97-AF65-F5344CB8AC3E}">
        <p14:creationId xmlns:p14="http://schemas.microsoft.com/office/powerpoint/2010/main" val="2025696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r>
              <a:rPr lang="en-US" altLang="zh-CN" dirty="0" smtClean="0"/>
              <a:t>6.3   </a:t>
            </a:r>
            <a:r>
              <a:rPr lang="en-US" altLang="zh-CN" dirty="0" smtClean="0"/>
              <a:t>I/O</a:t>
            </a:r>
            <a:r>
              <a:rPr lang="zh-CN" altLang="en-US" dirty="0" smtClean="0"/>
              <a:t>软件</a:t>
            </a:r>
          </a:p>
        </p:txBody>
      </p:sp>
      <p:sp>
        <p:nvSpPr>
          <p:cNvPr id="20482" name="Rectangle 2"/>
          <p:cNvSpPr>
            <a:spLocks noGrp="1" noChangeArrowheads="1"/>
          </p:cNvSpPr>
          <p:nvPr>
            <p:ph idx="1"/>
          </p:nvPr>
        </p:nvSpPr>
        <p:spPr/>
        <p:txBody>
          <a:bodyPr>
            <a:normAutofit fontScale="85000" lnSpcReduction="10000"/>
          </a:bodyPr>
          <a:lstStyle/>
          <a:p>
            <a:r>
              <a:rPr lang="en-US" altLang="zh-CN" smtClean="0"/>
              <a:t>I/O</a:t>
            </a:r>
            <a:r>
              <a:rPr lang="zh-CN" altLang="en-US" smtClean="0"/>
              <a:t>系统必须采用某种技术使</a:t>
            </a:r>
            <a:r>
              <a:rPr lang="en-US" altLang="zh-CN" smtClean="0"/>
              <a:t>I/O</a:t>
            </a:r>
            <a:r>
              <a:rPr lang="zh-CN" altLang="en-US" smtClean="0"/>
              <a:t>设备可以按统一的标准方式对待。</a:t>
            </a:r>
          </a:p>
          <a:p>
            <a:pPr lvl="1"/>
            <a:r>
              <a:rPr lang="zh-CN" altLang="en-US" smtClean="0"/>
              <a:t>采用的方式有：抽象、包装与软件分层</a:t>
            </a:r>
          </a:p>
          <a:p>
            <a:pPr lvl="1"/>
            <a:r>
              <a:rPr lang="zh-CN" altLang="en-US" smtClean="0"/>
              <a:t>可以从不同的</a:t>
            </a:r>
            <a:r>
              <a:rPr lang="en-US" altLang="zh-CN" smtClean="0"/>
              <a:t>I/O</a:t>
            </a:r>
            <a:r>
              <a:rPr lang="zh-CN" altLang="en-US" smtClean="0"/>
              <a:t>设备中抽象出一些通用类型。每个通用类型都可以通过一组标准函数（即接口）来访问。具体的差别被内核模块（设备驱动程序）所封装。</a:t>
            </a:r>
          </a:p>
          <a:p>
            <a:pPr lvl="1"/>
            <a:r>
              <a:rPr lang="zh-CN" altLang="en-US" smtClean="0"/>
              <a:t>不同设备有自己的驱动程序，但提供了一组标准接口。设备驱动程序层为内核</a:t>
            </a:r>
            <a:r>
              <a:rPr lang="en-US" altLang="zh-CN" smtClean="0"/>
              <a:t>I/O</a:t>
            </a:r>
            <a:r>
              <a:rPr lang="zh-CN" altLang="en-US" smtClean="0"/>
              <a:t>子系统隐藏设备控制器之间的差异，从而简化了</a:t>
            </a:r>
            <a:r>
              <a:rPr lang="en-US" altLang="zh-CN" smtClean="0"/>
              <a:t>OS</a:t>
            </a:r>
            <a:r>
              <a:rPr lang="zh-CN" altLang="en-US" smtClean="0"/>
              <a:t>开发人员的任务，也有利于硬件制造商。</a:t>
            </a:r>
          </a:p>
          <a:p>
            <a:pPr lvl="1"/>
            <a:r>
              <a:rPr lang="zh-CN" altLang="en-US" smtClean="0"/>
              <a:t>每种</a:t>
            </a:r>
            <a:r>
              <a:rPr lang="en-US" altLang="zh-CN" smtClean="0"/>
              <a:t>OS</a:t>
            </a:r>
            <a:r>
              <a:rPr lang="zh-CN" altLang="en-US" smtClean="0"/>
              <a:t>都有自己的设备驱动程序接口。故一个特定设备可能有多种设备驱动程序。</a:t>
            </a:r>
          </a:p>
          <a:p>
            <a:pPr lvl="1"/>
            <a:r>
              <a:rPr lang="zh-CN" altLang="en-US" smtClean="0"/>
              <a:t>而</a:t>
            </a:r>
            <a:r>
              <a:rPr lang="en-US" altLang="zh-CN" smtClean="0"/>
              <a:t>I/O</a:t>
            </a:r>
            <a:r>
              <a:rPr lang="zh-CN" altLang="en-US" smtClean="0"/>
              <a:t>系统调用又为上层应用程序包装了硬件细节。</a:t>
            </a:r>
          </a:p>
        </p:txBody>
      </p:sp>
    </p:spTree>
    <p:extLst>
      <p:ext uri="{BB962C8B-B14F-4D97-AF65-F5344CB8AC3E}">
        <p14:creationId xmlns:p14="http://schemas.microsoft.com/office/powerpoint/2010/main" val="3925171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t>6.3.1  I/O</a:t>
            </a:r>
            <a:r>
              <a:rPr lang="zh-CN" altLang="en-US" smtClean="0"/>
              <a:t>软件的设计目标和原则</a:t>
            </a:r>
            <a:endParaRPr lang="zh-CN" altLang="en-US" dirty="0" smtClean="0"/>
          </a:p>
        </p:txBody>
      </p:sp>
      <p:sp>
        <p:nvSpPr>
          <p:cNvPr id="21507" name="Rectangle 3"/>
          <p:cNvSpPr>
            <a:spLocks noGrp="1" noChangeArrowheads="1"/>
          </p:cNvSpPr>
          <p:nvPr>
            <p:ph idx="1"/>
          </p:nvPr>
        </p:nvSpPr>
        <p:spPr/>
        <p:txBody>
          <a:bodyPr>
            <a:normAutofit fontScale="62500" lnSpcReduction="20000"/>
          </a:bodyPr>
          <a:lstStyle/>
          <a:p>
            <a:r>
              <a:rPr lang="en-US" altLang="zh-CN" smtClean="0"/>
              <a:t>I/O</a:t>
            </a:r>
            <a:r>
              <a:rPr lang="zh-CN" altLang="en-US" smtClean="0"/>
              <a:t>软件应达到的目标：</a:t>
            </a:r>
          </a:p>
          <a:p>
            <a:pPr lvl="1"/>
            <a:r>
              <a:rPr lang="zh-CN" altLang="en-US" smtClean="0"/>
              <a:t>与具体设备无关</a:t>
            </a:r>
          </a:p>
          <a:p>
            <a:pPr lvl="2"/>
            <a:r>
              <a:rPr lang="zh-CN" altLang="en-US" smtClean="0"/>
              <a:t>程序员只要知道如何使用</a:t>
            </a:r>
            <a:r>
              <a:rPr lang="en-US" altLang="zh-CN" smtClean="0"/>
              <a:t>I/O</a:t>
            </a:r>
            <a:r>
              <a:rPr lang="zh-CN" altLang="en-US" smtClean="0"/>
              <a:t>硬件资源完成所需的操作，而无需了解设备的有关具体实现细节。</a:t>
            </a:r>
          </a:p>
          <a:p>
            <a:pPr lvl="2"/>
            <a:r>
              <a:rPr lang="en-US" altLang="zh-CN" smtClean="0"/>
              <a:t>I/O</a:t>
            </a:r>
            <a:r>
              <a:rPr lang="zh-CN" altLang="en-US" smtClean="0"/>
              <a:t>软件屏蔽设备的具体细节，向高层软件提供抽象的逻辑设备，并完成逻辑设备到物理设备的映射。</a:t>
            </a:r>
          </a:p>
          <a:p>
            <a:pPr lvl="1"/>
            <a:r>
              <a:rPr lang="zh-CN" altLang="en-US" smtClean="0"/>
              <a:t>统一命令</a:t>
            </a:r>
          </a:p>
          <a:p>
            <a:pPr lvl="2"/>
            <a:r>
              <a:rPr lang="zh-CN" altLang="en-US" smtClean="0"/>
              <a:t>系统中对各类不同物理设备采取预先设计的、统一的逻辑名称，所有软件以逻辑名访问设备，可能同一逻辑名在不同情况下对应不同物理设备。</a:t>
            </a:r>
          </a:p>
          <a:p>
            <a:pPr lvl="1"/>
            <a:r>
              <a:rPr lang="zh-CN" altLang="en-US" smtClean="0"/>
              <a:t>对错误的处理</a:t>
            </a:r>
          </a:p>
          <a:p>
            <a:pPr lvl="2"/>
            <a:r>
              <a:rPr lang="en-US" altLang="zh-CN" smtClean="0"/>
              <a:t>I/O</a:t>
            </a:r>
            <a:r>
              <a:rPr lang="zh-CN" altLang="en-US" smtClean="0"/>
              <a:t>错误尽可能由接近硬件的低层软件处理，不让高层软件感知。</a:t>
            </a:r>
          </a:p>
          <a:p>
            <a:pPr lvl="1"/>
            <a:r>
              <a:rPr lang="zh-CN" altLang="en-US" smtClean="0"/>
              <a:t>缓冲技术</a:t>
            </a:r>
          </a:p>
          <a:p>
            <a:pPr lvl="1"/>
            <a:r>
              <a:rPr lang="zh-CN" altLang="en-US" smtClean="0"/>
              <a:t>设备的分配和释放</a:t>
            </a:r>
          </a:p>
          <a:p>
            <a:pPr lvl="1"/>
            <a:r>
              <a:rPr lang="en-US" altLang="zh-CN" smtClean="0"/>
              <a:t>I/O</a:t>
            </a:r>
            <a:r>
              <a:rPr lang="zh-CN" altLang="en-US" smtClean="0"/>
              <a:t>控制方式</a:t>
            </a:r>
          </a:p>
          <a:p>
            <a:pPr lvl="2"/>
            <a:r>
              <a:rPr lang="zh-CN" altLang="en-US" smtClean="0"/>
              <a:t>对于不同的设备选择不同的</a:t>
            </a:r>
            <a:r>
              <a:rPr lang="en-US" altLang="zh-CN" smtClean="0"/>
              <a:t>I/O</a:t>
            </a:r>
            <a:r>
              <a:rPr lang="zh-CN" altLang="en-US" smtClean="0"/>
              <a:t>控制方式（程序</a:t>
            </a:r>
            <a:r>
              <a:rPr lang="en-US" altLang="zh-CN" smtClean="0"/>
              <a:t>I/O</a:t>
            </a:r>
            <a:r>
              <a:rPr lang="zh-CN" altLang="en-US" smtClean="0"/>
              <a:t>、中断、</a:t>
            </a:r>
            <a:r>
              <a:rPr lang="en-US" altLang="zh-CN" smtClean="0"/>
              <a:t>DMA</a:t>
            </a:r>
            <a:r>
              <a:rPr lang="zh-CN" altLang="en-US" smtClean="0"/>
              <a:t>、通道）。</a:t>
            </a:r>
            <a:endParaRPr lang="zh-CN" altLang="en-US" dirty="0"/>
          </a:p>
        </p:txBody>
      </p:sp>
    </p:spTree>
    <p:extLst>
      <p:ext uri="{BB962C8B-B14F-4D97-AF65-F5344CB8AC3E}">
        <p14:creationId xmlns:p14="http://schemas.microsoft.com/office/powerpoint/2010/main" val="1937299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US" altLang="zh-CN" smtClean="0"/>
              <a:t>I/O</a:t>
            </a:r>
            <a:r>
              <a:rPr lang="zh-CN" altLang="en-US" smtClean="0"/>
              <a:t>软件的层次结构</a:t>
            </a:r>
          </a:p>
        </p:txBody>
      </p:sp>
      <p:sp>
        <p:nvSpPr>
          <p:cNvPr id="22530" name="Rectangle 2"/>
          <p:cNvSpPr>
            <a:spLocks noGrp="1" noChangeArrowheads="1"/>
          </p:cNvSpPr>
          <p:nvPr>
            <p:ph idx="1"/>
          </p:nvPr>
        </p:nvSpPr>
        <p:spPr/>
        <p:txBody>
          <a:bodyPr>
            <a:normAutofit/>
          </a:bodyPr>
          <a:lstStyle/>
          <a:p>
            <a:r>
              <a:rPr lang="en-US" altLang="zh-CN" sz="2000" dirty="0" smtClean="0"/>
              <a:t>I/O</a:t>
            </a:r>
            <a:r>
              <a:rPr lang="zh-CN" altLang="en-US" sz="2000" dirty="0" smtClean="0"/>
              <a:t>软件向下与硬件紧密相关，向上与用户紧密交互，它与进程管理、存储管理、文件系统都有联系。</a:t>
            </a:r>
          </a:p>
          <a:p>
            <a:r>
              <a:rPr lang="zh-CN" altLang="en-US" sz="2000" dirty="0" smtClean="0"/>
              <a:t>为使复杂的</a:t>
            </a:r>
            <a:r>
              <a:rPr lang="en-US" altLang="zh-CN" sz="2000" dirty="0" smtClean="0"/>
              <a:t>I/O</a:t>
            </a:r>
            <a:r>
              <a:rPr lang="zh-CN" altLang="en-US" sz="2000" dirty="0" smtClean="0"/>
              <a:t>软件结构清晰、移植性好、易适应，多采用层次结构</a:t>
            </a:r>
          </a:p>
        </p:txBody>
      </p:sp>
      <p:pic>
        <p:nvPicPr>
          <p:cNvPr id="22532" name="Picture 4" descr="i_o_software_layers"/>
          <p:cNvPicPr>
            <a:picLocks noChangeAspect="1" noChangeArrowheads="1"/>
          </p:cNvPicPr>
          <p:nvPr/>
        </p:nvPicPr>
        <p:blipFill>
          <a:blip r:embed="rId2">
            <a:extLst>
              <a:ext uri="{28A0092B-C50C-407E-A947-70E740481C1C}">
                <a14:useLocalDpi xmlns:a14="http://schemas.microsoft.com/office/drawing/2010/main" val="0"/>
              </a:ext>
            </a:extLst>
          </a:blip>
          <a:srcRect l="10550" t="12093" r="11682" b="8798"/>
          <a:stretch>
            <a:fillRect/>
          </a:stretch>
        </p:blipFill>
        <p:spPr bwMode="auto">
          <a:xfrm>
            <a:off x="3851522" y="3380103"/>
            <a:ext cx="3948234" cy="301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199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r>
              <a:rPr lang="en-US" altLang="zh-CN" smtClean="0"/>
              <a:t>I/O</a:t>
            </a:r>
            <a:r>
              <a:rPr lang="zh-CN" altLang="en-US" smtClean="0"/>
              <a:t>软件的层次结构</a:t>
            </a:r>
          </a:p>
        </p:txBody>
      </p:sp>
      <p:sp>
        <p:nvSpPr>
          <p:cNvPr id="23554" name="Rectangle 2"/>
          <p:cNvSpPr>
            <a:spLocks noGrp="1" noChangeArrowheads="1"/>
          </p:cNvSpPr>
          <p:nvPr>
            <p:ph idx="1"/>
          </p:nvPr>
        </p:nvSpPr>
        <p:spPr/>
        <p:txBody>
          <a:bodyPr>
            <a:normAutofit fontScale="92500" lnSpcReduction="20000"/>
          </a:bodyPr>
          <a:lstStyle/>
          <a:p>
            <a:r>
              <a:rPr lang="en-US" altLang="zh-CN" smtClean="0"/>
              <a:t>1</a:t>
            </a:r>
            <a:r>
              <a:rPr lang="zh-CN" altLang="en-US" smtClean="0"/>
              <a:t>）用户级软件（指用户空间的</a:t>
            </a:r>
            <a:r>
              <a:rPr lang="en-US" altLang="zh-CN" smtClean="0"/>
              <a:t>I/O</a:t>
            </a:r>
            <a:r>
              <a:rPr lang="zh-CN" altLang="en-US" smtClean="0"/>
              <a:t>软件）</a:t>
            </a:r>
          </a:p>
          <a:p>
            <a:pPr lvl="1"/>
            <a:r>
              <a:rPr lang="zh-CN" altLang="en-US" smtClean="0"/>
              <a:t>用户与设备管理模块的接口，负责解释用户的应用请求，并将这种请求转化为具体的输入</a:t>
            </a:r>
            <a:r>
              <a:rPr lang="en-US" altLang="zh-CN" smtClean="0"/>
              <a:t>/</a:t>
            </a:r>
            <a:r>
              <a:rPr lang="zh-CN" altLang="en-US" smtClean="0"/>
              <a:t>输出操作。</a:t>
            </a:r>
          </a:p>
          <a:p>
            <a:pPr lvl="1"/>
            <a:r>
              <a:rPr lang="zh-CN" altLang="en-US" smtClean="0"/>
              <a:t>它将所有的设备看作逻辑资源，为用户进程提供各类</a:t>
            </a:r>
            <a:r>
              <a:rPr lang="en-US" altLang="zh-CN" smtClean="0"/>
              <a:t>I/O</a:t>
            </a:r>
            <a:r>
              <a:rPr lang="zh-CN" altLang="en-US" smtClean="0"/>
              <a:t>函数。用户以设备标识符和一些简单的函数来使用设备，如打开、关闭、读、写等。</a:t>
            </a:r>
          </a:p>
          <a:p>
            <a:r>
              <a:rPr lang="zh-CN" altLang="en-US" smtClean="0"/>
              <a:t>  </a:t>
            </a:r>
            <a:r>
              <a:rPr lang="en-US" altLang="zh-CN" smtClean="0"/>
              <a:t>2</a:t>
            </a:r>
            <a:r>
              <a:rPr lang="zh-CN" altLang="en-US" smtClean="0"/>
              <a:t>）与设备无关的操作系统软件</a:t>
            </a:r>
            <a:r>
              <a:rPr lang="en-US" altLang="zh-CN" smtClean="0"/>
              <a:t>(</a:t>
            </a:r>
            <a:r>
              <a:rPr lang="zh-CN" altLang="en-US" smtClean="0"/>
              <a:t>设备无关层）</a:t>
            </a:r>
          </a:p>
          <a:p>
            <a:pPr lvl="1"/>
            <a:r>
              <a:rPr lang="zh-CN" altLang="en-US" smtClean="0"/>
              <a:t>负责实现与设备驱动程序的统一接口，设备命名，将逻辑设备名转换为物理设备名，实现设备的分配和回收，缓冲区管理，为设备管理和数据传送提供必要的存储空间。</a:t>
            </a:r>
            <a:endParaRPr lang="zh-CN" altLang="en-US" dirty="0" smtClean="0"/>
          </a:p>
        </p:txBody>
      </p:sp>
    </p:spTree>
    <p:extLst>
      <p:ext uri="{BB962C8B-B14F-4D97-AF65-F5344CB8AC3E}">
        <p14:creationId xmlns:p14="http://schemas.microsoft.com/office/powerpoint/2010/main" val="237133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I/O</a:t>
            </a:r>
            <a:r>
              <a:rPr lang="zh-CN" altLang="en-US" smtClean="0"/>
              <a:t>软件的层次结构</a:t>
            </a:r>
          </a:p>
        </p:txBody>
      </p:sp>
      <p:sp>
        <p:nvSpPr>
          <p:cNvPr id="24579" name="Rectangle 3"/>
          <p:cNvSpPr>
            <a:spLocks noGrp="1" noChangeArrowheads="1"/>
          </p:cNvSpPr>
          <p:nvPr>
            <p:ph idx="1"/>
          </p:nvPr>
        </p:nvSpPr>
        <p:spPr/>
        <p:txBody>
          <a:bodyPr/>
          <a:lstStyle/>
          <a:p>
            <a:r>
              <a:rPr lang="en-US" altLang="zh-CN" smtClean="0"/>
              <a:t>3</a:t>
            </a:r>
            <a:r>
              <a:rPr lang="zh-CN" altLang="en-US" smtClean="0"/>
              <a:t>）设备驱动程序</a:t>
            </a:r>
          </a:p>
          <a:p>
            <a:pPr lvl="1"/>
            <a:r>
              <a:rPr lang="zh-CN" altLang="en-US" smtClean="0"/>
              <a:t>与硬件直接相关，负责具体实现系统对设备发出的操作命令。</a:t>
            </a:r>
          </a:p>
          <a:p>
            <a:r>
              <a:rPr lang="en-US" altLang="zh-CN" smtClean="0"/>
              <a:t>4</a:t>
            </a:r>
            <a:r>
              <a:rPr lang="zh-CN" altLang="en-US" smtClean="0"/>
              <a:t>）设备中断处理程序</a:t>
            </a:r>
          </a:p>
          <a:p>
            <a:pPr lvl="1"/>
            <a:r>
              <a:rPr lang="zh-CN" altLang="en-US" smtClean="0"/>
              <a:t>中断处理程序是设备驱动程序中的一部分</a:t>
            </a:r>
          </a:p>
          <a:p>
            <a:pPr lvl="1"/>
            <a:r>
              <a:rPr lang="zh-CN" altLang="en-US" smtClean="0"/>
              <a:t>当进程进行</a:t>
            </a:r>
            <a:r>
              <a:rPr lang="en-US" altLang="zh-CN" smtClean="0"/>
              <a:t>I/O</a:t>
            </a:r>
            <a:r>
              <a:rPr lang="zh-CN" altLang="en-US" smtClean="0"/>
              <a:t>操作时，将其阻塞至</a:t>
            </a:r>
            <a:r>
              <a:rPr lang="en-US" altLang="zh-CN" smtClean="0"/>
              <a:t>I/O</a:t>
            </a:r>
            <a:r>
              <a:rPr lang="zh-CN" altLang="en-US" smtClean="0"/>
              <a:t>操作结束并发生中断。中断发生时，由中断处理程序启动请求排队的下一请求并解除等</a:t>
            </a:r>
            <a:r>
              <a:rPr lang="en-US" altLang="zh-CN" smtClean="0"/>
              <a:t>I/O</a:t>
            </a:r>
            <a:r>
              <a:rPr lang="zh-CN" altLang="en-US" smtClean="0"/>
              <a:t>进程的阻塞状态，使其能够继续执行。</a:t>
            </a:r>
            <a:endParaRPr lang="en-US" altLang="zh-CN" smtClean="0"/>
          </a:p>
        </p:txBody>
      </p:sp>
    </p:spTree>
    <p:extLst>
      <p:ext uri="{BB962C8B-B14F-4D97-AF65-F5344CB8AC3E}">
        <p14:creationId xmlns:p14="http://schemas.microsoft.com/office/powerpoint/2010/main" val="2910698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p:txBody>
          <a:bodyPr/>
          <a:lstStyle/>
          <a:p>
            <a:r>
              <a:rPr lang="en-US" altLang="zh-CN" smtClean="0"/>
              <a:t>I/O</a:t>
            </a:r>
            <a:r>
              <a:rPr lang="zh-CN" altLang="en-US" smtClean="0"/>
              <a:t>软件的层次结构</a:t>
            </a:r>
          </a:p>
        </p:txBody>
      </p:sp>
      <p:sp>
        <p:nvSpPr>
          <p:cNvPr id="25602" name="Rectangle 2"/>
          <p:cNvSpPr>
            <a:spLocks noGrp="1" noChangeArrowheads="1"/>
          </p:cNvSpPr>
          <p:nvPr>
            <p:ph idx="1"/>
          </p:nvPr>
        </p:nvSpPr>
        <p:spPr/>
        <p:txBody>
          <a:bodyPr>
            <a:normAutofit fontScale="85000" lnSpcReduction="20000"/>
          </a:bodyPr>
          <a:lstStyle/>
          <a:p>
            <a:r>
              <a:rPr lang="zh-CN" altLang="en-US" smtClean="0"/>
              <a:t>相关层（较低的层）用于将硬件特征与无关层（较高的层）隔离开，而无关层（较高的层）则参与向用户提供一个友好、清晰而规范的接口。</a:t>
            </a:r>
          </a:p>
          <a:p>
            <a:r>
              <a:rPr lang="zh-CN" altLang="en-US" smtClean="0"/>
              <a:t>从功能上看，无关层是</a:t>
            </a:r>
            <a:r>
              <a:rPr lang="en-US" altLang="zh-CN" smtClean="0"/>
              <a:t>I/O</a:t>
            </a:r>
            <a:r>
              <a:rPr lang="zh-CN" altLang="en-US" smtClean="0"/>
              <a:t>管理的主要部分，从代码量看，驱动层是</a:t>
            </a:r>
            <a:r>
              <a:rPr lang="en-US" altLang="zh-CN" smtClean="0"/>
              <a:t>I/O</a:t>
            </a:r>
            <a:r>
              <a:rPr lang="zh-CN" altLang="en-US" smtClean="0"/>
              <a:t>管理的主要部分。</a:t>
            </a:r>
          </a:p>
          <a:p>
            <a:r>
              <a:rPr lang="zh-CN" altLang="en-US" smtClean="0"/>
              <a:t>层次式结构的</a:t>
            </a:r>
            <a:r>
              <a:rPr lang="en-US" altLang="zh-CN" smtClean="0"/>
              <a:t>I/O</a:t>
            </a:r>
            <a:r>
              <a:rPr lang="zh-CN" altLang="en-US" smtClean="0"/>
              <a:t>软件中，只要层次间的接口不变，对每个层次的代码的修改，都不会引起其他层次的变更。</a:t>
            </a:r>
          </a:p>
          <a:p>
            <a:r>
              <a:rPr lang="zh-CN" altLang="en-US" smtClean="0"/>
              <a:t>在不同操作系统中，层次的划分并不是固定的，各层的功能及层次间的接口都存在一定的差异。</a:t>
            </a:r>
          </a:p>
        </p:txBody>
      </p:sp>
    </p:spTree>
    <p:extLst>
      <p:ext uri="{BB962C8B-B14F-4D97-AF65-F5344CB8AC3E}">
        <p14:creationId xmlns:p14="http://schemas.microsoft.com/office/powerpoint/2010/main" val="2089348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615711" y="1366838"/>
            <a:ext cx="6567365" cy="4925524"/>
          </a:xfrm>
          <a:noFill/>
          <a:ln w="57150" cmpd="thickThin">
            <a:solidFill>
              <a:schemeClr val="tx1"/>
            </a:solidFill>
            <a:miter lim="800000"/>
            <a:headEnd/>
            <a:tailEnd/>
          </a:ln>
        </p:spPr>
      </p:pic>
      <p:sp>
        <p:nvSpPr>
          <p:cNvPr id="26627" name="Text Box 3"/>
          <p:cNvSpPr txBox="1">
            <a:spLocks noChangeArrowheads="1"/>
          </p:cNvSpPr>
          <p:nvPr/>
        </p:nvSpPr>
        <p:spPr bwMode="auto">
          <a:xfrm>
            <a:off x="3092450" y="656494"/>
            <a:ext cx="5832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latin typeface="Tahoma" panose="020B0604030504040204" pitchFamily="34" charset="0"/>
              </a:rPr>
              <a:t>Life Cycle of An I/O Request</a:t>
            </a:r>
            <a:endParaRPr lang="zh-CN" altLang="en-US" sz="2800" dirty="0">
              <a:latin typeface="Tahoma" panose="020B0604030504040204" pitchFamily="34" charset="0"/>
            </a:endParaRPr>
          </a:p>
        </p:txBody>
      </p:sp>
    </p:spTree>
    <p:extLst>
      <p:ext uri="{BB962C8B-B14F-4D97-AF65-F5344CB8AC3E}">
        <p14:creationId xmlns:p14="http://schemas.microsoft.com/office/powerpoint/2010/main" val="4025022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p:txBody>
          <a:bodyPr>
            <a:normAutofit lnSpcReduction="10000"/>
          </a:bodyPr>
          <a:lstStyle/>
          <a:p>
            <a:pPr eaLnBrk="1" hangingPunct="1"/>
            <a:r>
              <a:rPr lang="zh-CN" altLang="en-US" dirty="0" smtClean="0"/>
              <a:t>例</a:t>
            </a:r>
            <a:r>
              <a:rPr lang="zh-CN" altLang="en-US" dirty="0" smtClean="0"/>
              <a:t>：用户程序发出磁盘</a:t>
            </a:r>
            <a:r>
              <a:rPr lang="en-US" altLang="zh-CN" dirty="0" smtClean="0"/>
              <a:t>I/O</a:t>
            </a:r>
            <a:r>
              <a:rPr lang="zh-CN" altLang="en-US" dirty="0" smtClean="0"/>
              <a:t>请求后，系统的正确处理流程是：</a:t>
            </a:r>
          </a:p>
          <a:p>
            <a:pPr eaLnBrk="1" hangingPunct="1"/>
            <a:r>
              <a:rPr lang="en-US" altLang="zh-CN" dirty="0" smtClean="0"/>
              <a:t>A </a:t>
            </a:r>
            <a:r>
              <a:rPr lang="zh-CN" altLang="en-US" dirty="0" smtClean="0"/>
              <a:t>用户程序、系统调用处理程序、中断处理程序、设备驱动程序</a:t>
            </a:r>
          </a:p>
          <a:p>
            <a:pPr eaLnBrk="1" hangingPunct="1"/>
            <a:r>
              <a:rPr lang="en-US" altLang="zh-CN" dirty="0" smtClean="0"/>
              <a:t>B </a:t>
            </a:r>
            <a:r>
              <a:rPr lang="zh-CN" altLang="en-US" dirty="0" smtClean="0"/>
              <a:t>用户程序、系统调用处理程序、设备驱动程序、中断处理程序</a:t>
            </a:r>
          </a:p>
          <a:p>
            <a:pPr eaLnBrk="1" hangingPunct="1"/>
            <a:endParaRPr lang="en-US" altLang="zh-CN" dirty="0" smtClean="0"/>
          </a:p>
          <a:p>
            <a:pPr eaLnBrk="1" hangingPunct="1"/>
            <a:endParaRPr lang="en-US" altLang="zh-CN" dirty="0" smtClean="0"/>
          </a:p>
          <a:p>
            <a:pPr eaLnBrk="1" hangingPunct="1"/>
            <a:r>
              <a:rPr lang="zh-CN" altLang="en-US" dirty="0" smtClean="0"/>
              <a:t>答：</a:t>
            </a:r>
            <a:r>
              <a:rPr lang="en-US" altLang="zh-CN" dirty="0" smtClean="0"/>
              <a:t>B</a:t>
            </a:r>
          </a:p>
        </p:txBody>
      </p:sp>
    </p:spTree>
    <p:extLst>
      <p:ext uri="{BB962C8B-B14F-4D97-AF65-F5344CB8AC3E}">
        <p14:creationId xmlns:p14="http://schemas.microsoft.com/office/powerpoint/2010/main" val="14182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pPr eaLnBrk="1" hangingPunct="1"/>
            <a:endParaRPr lang="zh-CN" altLang="en-US" dirty="0" smtClean="0">
              <a:latin typeface="宋体" panose="02010600030101010101" pitchFamily="2" charset="-122"/>
              <a:ea typeface="宋体" panose="02010600030101010101" pitchFamily="2" charset="-122"/>
            </a:endParaRPr>
          </a:p>
        </p:txBody>
      </p:sp>
      <p:sp>
        <p:nvSpPr>
          <p:cNvPr id="7170" name="Rectangle 2"/>
          <p:cNvSpPr>
            <a:spLocks noGrp="1" noChangeArrowheads="1"/>
          </p:cNvSpPr>
          <p:nvPr>
            <p:ph idx="1"/>
          </p:nvPr>
        </p:nvSpPr>
        <p:spPr/>
        <p:txBody>
          <a:bodyPr>
            <a:normAutofit fontScale="85000" lnSpcReduction="10000"/>
          </a:bodyPr>
          <a:lstStyle/>
          <a:p>
            <a:pPr eaLnBrk="1" hangingPunct="1"/>
            <a:r>
              <a:rPr lang="zh-CN" altLang="en-US" dirty="0" smtClean="0"/>
              <a:t>设备管理的主要对象</a:t>
            </a:r>
          </a:p>
          <a:p>
            <a:pPr lvl="1" eaLnBrk="1" hangingPunct="1"/>
            <a:r>
              <a:rPr lang="en-US" altLang="zh-CN" dirty="0" smtClean="0"/>
              <a:t>I/O</a:t>
            </a:r>
            <a:r>
              <a:rPr lang="zh-CN" altLang="en-US" dirty="0" smtClean="0"/>
              <a:t>设备，设备控制器和</a:t>
            </a:r>
            <a:r>
              <a:rPr lang="en-US" altLang="zh-CN" dirty="0" smtClean="0"/>
              <a:t>I/O</a:t>
            </a:r>
            <a:r>
              <a:rPr lang="zh-CN" altLang="en-US" dirty="0" smtClean="0"/>
              <a:t>通道。</a:t>
            </a:r>
          </a:p>
          <a:p>
            <a:pPr eaLnBrk="1" hangingPunct="1"/>
            <a:r>
              <a:rPr lang="zh-CN" altLang="en-US" dirty="0" smtClean="0"/>
              <a:t>设备管理的基本任务</a:t>
            </a:r>
          </a:p>
          <a:p>
            <a:pPr lvl="1" eaLnBrk="1" hangingPunct="1"/>
            <a:r>
              <a:rPr lang="zh-CN" altLang="en-US" dirty="0" smtClean="0"/>
              <a:t>完成用户提出的</a:t>
            </a:r>
            <a:r>
              <a:rPr lang="en-US" altLang="zh-CN" dirty="0" smtClean="0"/>
              <a:t>I/O</a:t>
            </a:r>
            <a:r>
              <a:rPr lang="zh-CN" altLang="en-US" dirty="0" smtClean="0"/>
              <a:t>请求，提高</a:t>
            </a:r>
            <a:r>
              <a:rPr lang="en-US" altLang="zh-CN" dirty="0" smtClean="0"/>
              <a:t>I/O</a:t>
            </a:r>
            <a:r>
              <a:rPr lang="zh-CN" altLang="en-US" dirty="0" smtClean="0"/>
              <a:t>效率，提高</a:t>
            </a:r>
            <a:r>
              <a:rPr lang="en-US" altLang="zh-CN" dirty="0" smtClean="0"/>
              <a:t>I/O</a:t>
            </a:r>
            <a:r>
              <a:rPr lang="zh-CN" altLang="en-US" dirty="0" smtClean="0"/>
              <a:t>设备的利用率。</a:t>
            </a:r>
          </a:p>
          <a:p>
            <a:pPr eaLnBrk="1" hangingPunct="1"/>
            <a:r>
              <a:rPr lang="zh-CN" altLang="en-US" dirty="0" smtClean="0"/>
              <a:t>设备管理的主要功能</a:t>
            </a:r>
          </a:p>
          <a:p>
            <a:pPr lvl="1" eaLnBrk="1" hangingPunct="1"/>
            <a:r>
              <a:rPr lang="zh-CN" altLang="en-US" dirty="0" smtClean="0"/>
              <a:t>缓冲区管理，设备分配，设备处理，虚拟设备，实现设备独立性。</a:t>
            </a:r>
          </a:p>
          <a:p>
            <a:pPr eaLnBrk="1" hangingPunct="1"/>
            <a:r>
              <a:rPr lang="en-US" altLang="zh-CN" dirty="0" smtClean="0"/>
              <a:t>I/O</a:t>
            </a:r>
            <a:r>
              <a:rPr lang="zh-CN" altLang="en-US" dirty="0" smtClean="0"/>
              <a:t>设备种类多操作差异大，设备管理是操作系统中最繁杂且与硬件最紧密相关的部分。</a:t>
            </a:r>
          </a:p>
        </p:txBody>
      </p:sp>
    </p:spTree>
    <p:extLst>
      <p:ext uri="{BB962C8B-B14F-4D97-AF65-F5344CB8AC3E}">
        <p14:creationId xmlns:p14="http://schemas.microsoft.com/office/powerpoint/2010/main" val="1275494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p:txBody>
          <a:bodyPr/>
          <a:lstStyle/>
          <a:p>
            <a:pPr eaLnBrk="1" hangingPunct="1"/>
            <a:r>
              <a:rPr lang="zh-CN" altLang="en-US" smtClean="0"/>
              <a:t>例：本地用户通过键盘登录系统时，首先获得键盘输入信息的程序是：</a:t>
            </a:r>
          </a:p>
          <a:p>
            <a:pPr eaLnBrk="1" hangingPunct="1"/>
            <a:r>
              <a:rPr lang="en-US" altLang="zh-CN" smtClean="0"/>
              <a:t>A </a:t>
            </a:r>
            <a:r>
              <a:rPr lang="zh-CN" altLang="en-US" smtClean="0"/>
              <a:t>命令解释程序</a:t>
            </a:r>
          </a:p>
          <a:p>
            <a:pPr eaLnBrk="1" hangingPunct="1"/>
            <a:r>
              <a:rPr lang="en-US" altLang="zh-CN" smtClean="0"/>
              <a:t>B </a:t>
            </a:r>
            <a:r>
              <a:rPr lang="zh-CN" altLang="en-US" smtClean="0"/>
              <a:t>中断处理程序</a:t>
            </a:r>
          </a:p>
          <a:p>
            <a:pPr eaLnBrk="1" hangingPunct="1"/>
            <a:r>
              <a:rPr lang="en-US" altLang="zh-CN" smtClean="0"/>
              <a:t>C </a:t>
            </a:r>
            <a:r>
              <a:rPr lang="zh-CN" altLang="en-US" smtClean="0"/>
              <a:t>系统调用服务程序</a:t>
            </a:r>
          </a:p>
          <a:p>
            <a:pPr eaLnBrk="1" hangingPunct="1"/>
            <a:r>
              <a:rPr lang="en-US" altLang="zh-CN" smtClean="0"/>
              <a:t>D </a:t>
            </a:r>
            <a:r>
              <a:rPr lang="zh-CN" altLang="en-US" smtClean="0"/>
              <a:t>用户登录程序</a:t>
            </a:r>
          </a:p>
          <a:p>
            <a:pPr eaLnBrk="1" hangingPunct="1"/>
            <a:endParaRPr lang="zh-CN" altLang="en-US" smtClean="0"/>
          </a:p>
        </p:txBody>
      </p:sp>
    </p:spTree>
    <p:extLst>
      <p:ext uri="{BB962C8B-B14F-4D97-AF65-F5344CB8AC3E}">
        <p14:creationId xmlns:p14="http://schemas.microsoft.com/office/powerpoint/2010/main" val="1447493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smtClean="0"/>
              <a:t>6.3.2   </a:t>
            </a:r>
            <a:r>
              <a:rPr lang="zh-CN" altLang="en-US" dirty="0" smtClean="0"/>
              <a:t>设备驱动程序 </a:t>
            </a:r>
          </a:p>
        </p:txBody>
      </p:sp>
      <p:sp>
        <p:nvSpPr>
          <p:cNvPr id="29699" name="Rectangle 3"/>
          <p:cNvSpPr>
            <a:spLocks noGrp="1" noChangeArrowheads="1"/>
          </p:cNvSpPr>
          <p:nvPr>
            <p:ph idx="1"/>
          </p:nvPr>
        </p:nvSpPr>
        <p:spPr/>
        <p:txBody>
          <a:bodyPr>
            <a:normAutofit fontScale="92500" lnSpcReduction="20000"/>
          </a:bodyPr>
          <a:lstStyle/>
          <a:p>
            <a:r>
              <a:rPr lang="zh-CN" altLang="en-US" smtClean="0"/>
              <a:t>设备驱动程序的功能</a:t>
            </a:r>
          </a:p>
          <a:p>
            <a:pPr lvl="1"/>
            <a:r>
              <a:rPr lang="zh-CN" altLang="en-US" smtClean="0"/>
              <a:t>将上层软件发来的抽象要求转换为具体的要求，发送给设备控制器。如将盘块号转换为磁盘的盘面、磁道号及扇区号。</a:t>
            </a:r>
          </a:p>
          <a:p>
            <a:pPr lvl="1"/>
            <a:r>
              <a:rPr lang="zh-CN" altLang="en-US" smtClean="0"/>
              <a:t>检查用户</a:t>
            </a:r>
            <a:r>
              <a:rPr lang="en-US" altLang="zh-CN" smtClean="0"/>
              <a:t>I/O</a:t>
            </a:r>
            <a:r>
              <a:rPr lang="zh-CN" altLang="en-US" smtClean="0"/>
              <a:t>请求的合法性，了解设备的状态，传递有关参数，设置设备的工作方式。</a:t>
            </a:r>
          </a:p>
          <a:p>
            <a:pPr lvl="1"/>
            <a:r>
              <a:rPr lang="zh-CN" altLang="en-US" smtClean="0"/>
              <a:t>发出</a:t>
            </a:r>
            <a:r>
              <a:rPr lang="en-US" altLang="zh-CN" smtClean="0"/>
              <a:t>I/O</a:t>
            </a:r>
            <a:r>
              <a:rPr lang="zh-CN" altLang="en-US" smtClean="0"/>
              <a:t>命令，若设备空闲则启动。若设备忙，则将请求者的请求块挂在设备队列上。</a:t>
            </a:r>
          </a:p>
          <a:p>
            <a:pPr lvl="1"/>
            <a:r>
              <a:rPr lang="zh-CN" altLang="en-US" smtClean="0"/>
              <a:t>及时响应通道或控制器发来的中断请求，调用相应的中断处理程序。</a:t>
            </a:r>
          </a:p>
          <a:p>
            <a:pPr lvl="1"/>
            <a:r>
              <a:rPr lang="zh-CN" altLang="en-US" smtClean="0"/>
              <a:t>对于设置有通道的，自动构成通道程序</a:t>
            </a:r>
          </a:p>
        </p:txBody>
      </p:sp>
    </p:spTree>
    <p:extLst>
      <p:ext uri="{BB962C8B-B14F-4D97-AF65-F5344CB8AC3E}">
        <p14:creationId xmlns:p14="http://schemas.microsoft.com/office/powerpoint/2010/main" val="313271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ltLang="zh-CN" dirty="0" smtClean="0"/>
              <a:t>6.3.2   </a:t>
            </a:r>
            <a:r>
              <a:rPr lang="zh-CN" altLang="en-US" dirty="0" smtClean="0"/>
              <a:t>设备驱动程序</a:t>
            </a:r>
          </a:p>
        </p:txBody>
      </p:sp>
      <p:sp>
        <p:nvSpPr>
          <p:cNvPr id="30722" name="Rectangle 2"/>
          <p:cNvSpPr>
            <a:spLocks noGrp="1" noChangeArrowheads="1"/>
          </p:cNvSpPr>
          <p:nvPr>
            <p:ph idx="1"/>
          </p:nvPr>
        </p:nvSpPr>
        <p:spPr/>
        <p:txBody>
          <a:bodyPr/>
          <a:lstStyle/>
          <a:p>
            <a:r>
              <a:rPr lang="zh-CN" altLang="en-US" smtClean="0"/>
              <a:t>设备处理方式</a:t>
            </a:r>
          </a:p>
          <a:p>
            <a:pPr lvl="1"/>
            <a:r>
              <a:rPr lang="zh-CN" altLang="en-US" smtClean="0"/>
              <a:t>作为应用进程的一部分执行：与程序控制</a:t>
            </a:r>
            <a:r>
              <a:rPr lang="en-US" altLang="zh-CN" smtClean="0"/>
              <a:t>I/O</a:t>
            </a:r>
            <a:r>
              <a:rPr lang="zh-CN" altLang="en-US" smtClean="0"/>
              <a:t>相对应，难以对外设发出的中断作实时响应；</a:t>
            </a:r>
          </a:p>
          <a:p>
            <a:pPr lvl="1"/>
            <a:r>
              <a:rPr lang="zh-CN" altLang="en-US" smtClean="0"/>
              <a:t>作为系统进程执行：为每类设备设置一个进程；或整个系统设置一个</a:t>
            </a:r>
            <a:r>
              <a:rPr lang="en-US" altLang="zh-CN" smtClean="0"/>
              <a:t>I/O</a:t>
            </a:r>
            <a:r>
              <a:rPr lang="zh-CN" altLang="en-US" smtClean="0"/>
              <a:t>进程，负责对各类设备的</a:t>
            </a:r>
            <a:r>
              <a:rPr lang="en-US" altLang="zh-CN" smtClean="0"/>
              <a:t>I/O</a:t>
            </a:r>
            <a:r>
              <a:rPr lang="zh-CN" altLang="en-US" smtClean="0"/>
              <a:t>进程的管理；也可设置一个输入进程和一个输出进程；</a:t>
            </a:r>
          </a:p>
          <a:p>
            <a:pPr lvl="1"/>
            <a:r>
              <a:rPr lang="zh-CN" altLang="en-US" smtClean="0"/>
              <a:t>不设进程，作为</a:t>
            </a:r>
            <a:r>
              <a:rPr lang="en-US" altLang="zh-CN" smtClean="0"/>
              <a:t>OS</a:t>
            </a:r>
            <a:r>
              <a:rPr lang="zh-CN" altLang="en-US" smtClean="0"/>
              <a:t>核心中的设备驱动程序，供用户或系统进程调用。</a:t>
            </a:r>
          </a:p>
        </p:txBody>
      </p:sp>
    </p:spTree>
    <p:extLst>
      <p:ext uri="{BB962C8B-B14F-4D97-AF65-F5344CB8AC3E}">
        <p14:creationId xmlns:p14="http://schemas.microsoft.com/office/powerpoint/2010/main" val="552673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altLang="zh-CN" dirty="0" smtClean="0"/>
              <a:t>6.3.2   </a:t>
            </a:r>
            <a:r>
              <a:rPr lang="zh-CN" altLang="en-US" dirty="0" smtClean="0"/>
              <a:t>设备驱动程序</a:t>
            </a:r>
          </a:p>
        </p:txBody>
      </p:sp>
      <p:sp>
        <p:nvSpPr>
          <p:cNvPr id="31746" name="Rectangle 2"/>
          <p:cNvSpPr>
            <a:spLocks noGrp="1" noChangeArrowheads="1"/>
          </p:cNvSpPr>
          <p:nvPr>
            <p:ph idx="1"/>
          </p:nvPr>
        </p:nvSpPr>
        <p:spPr/>
        <p:txBody>
          <a:bodyPr>
            <a:normAutofit fontScale="92500"/>
          </a:bodyPr>
          <a:lstStyle/>
          <a:p>
            <a:r>
              <a:rPr lang="zh-CN" altLang="en-US" smtClean="0"/>
              <a:t>设备驱动程序的特点</a:t>
            </a:r>
          </a:p>
          <a:p>
            <a:pPr lvl="1"/>
            <a:r>
              <a:rPr lang="zh-CN" altLang="en-US" smtClean="0"/>
              <a:t>设备驱动程序是在</a:t>
            </a:r>
            <a:r>
              <a:rPr lang="en-US" altLang="zh-CN" smtClean="0"/>
              <a:t>I/O</a:t>
            </a:r>
            <a:r>
              <a:rPr lang="zh-CN" altLang="en-US" smtClean="0"/>
              <a:t>请求进程与设备控制器之间的桥梁，中转数据和控制。</a:t>
            </a:r>
          </a:p>
          <a:p>
            <a:pPr lvl="1"/>
            <a:r>
              <a:rPr lang="zh-CN" altLang="en-US" smtClean="0"/>
              <a:t>设备驱动程序与</a:t>
            </a:r>
            <a:r>
              <a:rPr lang="en-US" altLang="zh-CN" smtClean="0"/>
              <a:t>I/O</a:t>
            </a:r>
            <a:r>
              <a:rPr lang="zh-CN" altLang="en-US" smtClean="0"/>
              <a:t>设备特性、控制方式及硬件密切相关，一般由厂商提供。</a:t>
            </a:r>
          </a:p>
          <a:p>
            <a:pPr lvl="1"/>
            <a:r>
              <a:rPr lang="zh-CN" altLang="en-US" smtClean="0"/>
              <a:t>向上屏蔽设备细节：不同类型设备通常其设备驱动程序接口不同，同类设备的接口相同。因此，同类设备的不同型号，只要更换设备驱动程序则可由</a:t>
            </a:r>
            <a:r>
              <a:rPr lang="en-US" altLang="zh-CN" smtClean="0"/>
              <a:t>OS</a:t>
            </a:r>
            <a:r>
              <a:rPr lang="zh-CN" altLang="en-US" smtClean="0"/>
              <a:t>使用。</a:t>
            </a:r>
          </a:p>
          <a:p>
            <a:pPr lvl="1"/>
            <a:r>
              <a:rPr lang="zh-CN" altLang="en-US" smtClean="0"/>
              <a:t>驱动程序允许可重入，一个正在运行的驱动程序可以被再次调用。</a:t>
            </a:r>
          </a:p>
        </p:txBody>
      </p:sp>
    </p:spTree>
    <p:extLst>
      <p:ext uri="{BB962C8B-B14F-4D97-AF65-F5344CB8AC3E}">
        <p14:creationId xmlns:p14="http://schemas.microsoft.com/office/powerpoint/2010/main" val="2511238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t>6.3.2   </a:t>
            </a:r>
            <a:r>
              <a:rPr lang="zh-CN" altLang="en-US" dirty="0" smtClean="0"/>
              <a:t>设备驱动程序</a:t>
            </a:r>
          </a:p>
        </p:txBody>
      </p:sp>
      <p:sp>
        <p:nvSpPr>
          <p:cNvPr id="32771" name="Rectangle 3"/>
          <p:cNvSpPr>
            <a:spLocks noGrp="1" noChangeArrowheads="1"/>
          </p:cNvSpPr>
          <p:nvPr>
            <p:ph idx="1"/>
          </p:nvPr>
        </p:nvSpPr>
        <p:spPr/>
        <p:txBody>
          <a:bodyPr>
            <a:normAutofit fontScale="85000" lnSpcReduction="20000"/>
          </a:bodyPr>
          <a:lstStyle/>
          <a:p>
            <a:r>
              <a:rPr lang="zh-CN" altLang="en-US" smtClean="0"/>
              <a:t>设备驱动程序的处理过程</a:t>
            </a:r>
          </a:p>
          <a:p>
            <a:pPr lvl="1"/>
            <a:r>
              <a:rPr lang="zh-CN" altLang="en-US" smtClean="0"/>
              <a:t>将抽象要求转化为具体要求。</a:t>
            </a:r>
          </a:p>
          <a:p>
            <a:pPr lvl="1"/>
            <a:r>
              <a:rPr lang="zh-CN" altLang="en-US" smtClean="0"/>
              <a:t>检查</a:t>
            </a:r>
            <a:r>
              <a:rPr lang="en-US" altLang="zh-CN" smtClean="0"/>
              <a:t>I/O</a:t>
            </a:r>
            <a:r>
              <a:rPr lang="zh-CN" altLang="en-US" smtClean="0"/>
              <a:t>请求的合法性</a:t>
            </a:r>
          </a:p>
          <a:p>
            <a:pPr lvl="1"/>
            <a:r>
              <a:rPr lang="zh-CN" altLang="en-US" smtClean="0"/>
              <a:t>读出和检查设备的状态</a:t>
            </a:r>
          </a:p>
          <a:p>
            <a:pPr lvl="1"/>
            <a:r>
              <a:rPr lang="zh-CN" altLang="en-US" smtClean="0"/>
              <a:t>传送参数</a:t>
            </a:r>
          </a:p>
          <a:p>
            <a:pPr lvl="1"/>
            <a:r>
              <a:rPr lang="zh-CN" altLang="en-US" smtClean="0"/>
              <a:t>设置工作方式</a:t>
            </a:r>
          </a:p>
          <a:p>
            <a:pPr lvl="1"/>
            <a:r>
              <a:rPr lang="zh-CN" altLang="en-US" smtClean="0"/>
              <a:t>启动</a:t>
            </a:r>
            <a:r>
              <a:rPr lang="en-US" altLang="zh-CN" smtClean="0"/>
              <a:t>I/O</a:t>
            </a:r>
            <a:r>
              <a:rPr lang="zh-CN" altLang="en-US" smtClean="0"/>
              <a:t>设备</a:t>
            </a:r>
          </a:p>
          <a:p>
            <a:r>
              <a:rPr lang="zh-CN" altLang="en-US" smtClean="0"/>
              <a:t>基本的</a:t>
            </a:r>
            <a:r>
              <a:rPr lang="en-US" altLang="zh-CN" smtClean="0"/>
              <a:t>I/O</a:t>
            </a:r>
            <a:r>
              <a:rPr lang="zh-CN" altLang="en-US" smtClean="0"/>
              <a:t>操作是在设备控制器的控制下完成的，需要一定时间，此时驱动进程把自己阻塞起来，直到中断到来时才被唤醒。</a:t>
            </a:r>
          </a:p>
        </p:txBody>
      </p:sp>
    </p:spTree>
    <p:extLst>
      <p:ext uri="{BB962C8B-B14F-4D97-AF65-F5344CB8AC3E}">
        <p14:creationId xmlns:p14="http://schemas.microsoft.com/office/powerpoint/2010/main" val="916084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smtClean="0"/>
              <a:t>6.3.3   </a:t>
            </a:r>
            <a:r>
              <a:rPr lang="zh-CN" altLang="en-US" dirty="0" smtClean="0"/>
              <a:t>设备独立性软件</a:t>
            </a:r>
          </a:p>
        </p:txBody>
      </p:sp>
      <p:sp>
        <p:nvSpPr>
          <p:cNvPr id="33795" name="Rectangle 3"/>
          <p:cNvSpPr>
            <a:spLocks noGrp="1" noChangeArrowheads="1"/>
          </p:cNvSpPr>
          <p:nvPr>
            <p:ph idx="1"/>
          </p:nvPr>
        </p:nvSpPr>
        <p:spPr/>
        <p:txBody>
          <a:bodyPr/>
          <a:lstStyle/>
          <a:p>
            <a:r>
              <a:rPr lang="zh-CN" altLang="en-US" smtClean="0"/>
              <a:t>设备独立性（</a:t>
            </a:r>
            <a:r>
              <a:rPr lang="en-US" altLang="zh-CN" smtClean="0"/>
              <a:t>Device independence）</a:t>
            </a:r>
            <a:r>
              <a:rPr lang="zh-CN" altLang="en-US" smtClean="0"/>
              <a:t>的概念</a:t>
            </a:r>
            <a:r>
              <a:rPr lang="en-US" altLang="zh-CN" smtClean="0"/>
              <a:t>----</a:t>
            </a:r>
            <a:r>
              <a:rPr lang="zh-CN" altLang="en-US" smtClean="0"/>
              <a:t>设备无关性</a:t>
            </a:r>
          </a:p>
          <a:p>
            <a:pPr lvl="1"/>
            <a:r>
              <a:rPr lang="zh-CN" altLang="en-US" smtClean="0"/>
              <a:t>设备独立性指除了直接与设备打交道的底层软件之外，其它部分的软件并不依赖于硬件。可以提高软件的设计效率。</a:t>
            </a:r>
          </a:p>
          <a:p>
            <a:pPr lvl="1"/>
            <a:r>
              <a:rPr lang="zh-CN" altLang="en-US" smtClean="0"/>
              <a:t>为了实现设备独立性：引入物理设备、逻辑设备</a:t>
            </a:r>
          </a:p>
          <a:p>
            <a:pPr lvl="1"/>
            <a:r>
              <a:rPr lang="zh-CN" altLang="en-US" smtClean="0"/>
              <a:t>应用程序使用逻辑设备名调用设备；</a:t>
            </a:r>
            <a:r>
              <a:rPr lang="en-US" altLang="zh-CN" smtClean="0"/>
              <a:t>OS</a:t>
            </a:r>
            <a:r>
              <a:rPr lang="zh-CN" altLang="en-US" smtClean="0"/>
              <a:t>实际执行时，使用物理设备名。</a:t>
            </a:r>
          </a:p>
          <a:p>
            <a:pPr lvl="1"/>
            <a:r>
              <a:rPr lang="en-US" altLang="zh-CN" smtClean="0"/>
              <a:t>OS</a:t>
            </a:r>
            <a:r>
              <a:rPr lang="zh-CN" altLang="en-US" smtClean="0"/>
              <a:t>负责将逻辑设备名转换为物理设备名。</a:t>
            </a:r>
          </a:p>
        </p:txBody>
      </p:sp>
    </p:spTree>
    <p:extLst>
      <p:ext uri="{BB962C8B-B14F-4D97-AF65-F5344CB8AC3E}">
        <p14:creationId xmlns:p14="http://schemas.microsoft.com/office/powerpoint/2010/main" val="89187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p:txBody>
          <a:bodyPr/>
          <a:lstStyle/>
          <a:p>
            <a:r>
              <a:rPr lang="en-US" altLang="zh-CN" dirty="0" smtClean="0"/>
              <a:t>6.3.3   </a:t>
            </a:r>
            <a:r>
              <a:rPr lang="zh-CN" altLang="en-US" dirty="0" smtClean="0"/>
              <a:t>设备独立性软件</a:t>
            </a:r>
          </a:p>
        </p:txBody>
      </p:sp>
      <p:sp>
        <p:nvSpPr>
          <p:cNvPr id="34818" name="Rectangle 2"/>
          <p:cNvSpPr>
            <a:spLocks noGrp="1" noChangeArrowheads="1"/>
          </p:cNvSpPr>
          <p:nvPr>
            <p:ph idx="1"/>
          </p:nvPr>
        </p:nvSpPr>
        <p:spPr/>
        <p:txBody>
          <a:bodyPr/>
          <a:lstStyle/>
          <a:p>
            <a:r>
              <a:rPr lang="zh-CN" altLang="en-US" dirty="0" smtClean="0"/>
              <a:t>设备独立性带来如下好处：</a:t>
            </a:r>
          </a:p>
          <a:p>
            <a:pPr lvl="1"/>
            <a:r>
              <a:rPr lang="zh-CN" altLang="en-US" dirty="0" smtClean="0"/>
              <a:t>设备分配时的灵活性</a:t>
            </a:r>
          </a:p>
          <a:p>
            <a:pPr lvl="2"/>
            <a:r>
              <a:rPr lang="zh-CN" altLang="en-US" dirty="0" smtClean="0"/>
              <a:t>进程请求设备时，</a:t>
            </a:r>
            <a:r>
              <a:rPr lang="en-US" altLang="zh-CN" dirty="0" smtClean="0"/>
              <a:t>OS</a:t>
            </a:r>
            <a:r>
              <a:rPr lang="zh-CN" altLang="en-US" dirty="0" smtClean="0"/>
              <a:t>可从一类设备中选择空闲的分配，不会因特定设备忙而阻塞。</a:t>
            </a:r>
          </a:p>
          <a:p>
            <a:pPr lvl="1"/>
            <a:r>
              <a:rPr lang="zh-CN" altLang="en-US" dirty="0" smtClean="0"/>
              <a:t>实现</a:t>
            </a:r>
            <a:r>
              <a:rPr lang="en-US" altLang="zh-CN" dirty="0" smtClean="0"/>
              <a:t>I/O</a:t>
            </a:r>
            <a:r>
              <a:rPr lang="zh-CN" altLang="en-US" dirty="0" smtClean="0"/>
              <a:t>重定向</a:t>
            </a:r>
          </a:p>
          <a:p>
            <a:pPr lvl="2"/>
            <a:r>
              <a:rPr lang="en-US" altLang="zh-CN" b="1" dirty="0" smtClean="0">
                <a:solidFill>
                  <a:srgbClr val="FF0000"/>
                </a:solidFill>
              </a:rPr>
              <a:t>I/O</a:t>
            </a:r>
            <a:r>
              <a:rPr lang="zh-CN" altLang="en-US" b="1" dirty="0" smtClean="0">
                <a:solidFill>
                  <a:srgbClr val="FF0000"/>
                </a:solidFill>
              </a:rPr>
              <a:t>重定向：实现</a:t>
            </a:r>
            <a:r>
              <a:rPr lang="en-US" altLang="zh-CN" b="1" dirty="0" smtClean="0">
                <a:solidFill>
                  <a:srgbClr val="FF0000"/>
                </a:solidFill>
              </a:rPr>
              <a:t>I/O</a:t>
            </a:r>
            <a:r>
              <a:rPr lang="zh-CN" altLang="en-US" b="1" dirty="0" smtClean="0">
                <a:solidFill>
                  <a:srgbClr val="FF0000"/>
                </a:solidFill>
              </a:rPr>
              <a:t>操作的设备可以更换，而不必改变应用程序。</a:t>
            </a:r>
          </a:p>
          <a:p>
            <a:pPr lvl="2"/>
            <a:r>
              <a:rPr lang="zh-CN" altLang="en-US" dirty="0" smtClean="0"/>
              <a:t>如：调试程序时先输出到屏幕，最后再打印</a:t>
            </a:r>
          </a:p>
        </p:txBody>
      </p:sp>
    </p:spTree>
    <p:extLst>
      <p:ext uri="{BB962C8B-B14F-4D97-AF65-F5344CB8AC3E}">
        <p14:creationId xmlns:p14="http://schemas.microsoft.com/office/powerpoint/2010/main" val="24699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p:txBody>
          <a:bodyPr/>
          <a:lstStyle/>
          <a:p>
            <a:r>
              <a:rPr lang="en-US" altLang="zh-CN" dirty="0" smtClean="0"/>
              <a:t>6.3.3   </a:t>
            </a:r>
            <a:r>
              <a:rPr lang="zh-CN" altLang="en-US" dirty="0" smtClean="0"/>
              <a:t>设备独立性软件</a:t>
            </a:r>
          </a:p>
        </p:txBody>
      </p:sp>
      <p:sp>
        <p:nvSpPr>
          <p:cNvPr id="35842" name="Rectangle 2"/>
          <p:cNvSpPr>
            <a:spLocks noGrp="1" noChangeArrowheads="1"/>
          </p:cNvSpPr>
          <p:nvPr>
            <p:ph idx="1"/>
          </p:nvPr>
        </p:nvSpPr>
        <p:spPr/>
        <p:txBody>
          <a:bodyPr>
            <a:normAutofit fontScale="70000" lnSpcReduction="20000"/>
          </a:bodyPr>
          <a:lstStyle/>
          <a:p>
            <a:r>
              <a:rPr lang="zh-CN" altLang="en-US" smtClean="0"/>
              <a:t>设备独立性软件</a:t>
            </a:r>
          </a:p>
          <a:p>
            <a:pPr lvl="1"/>
            <a:r>
              <a:rPr lang="zh-CN" altLang="en-US" smtClean="0"/>
              <a:t>设备独立性软件设置在驱动程序之上，二者之间的界限因操作系统不同而不同。</a:t>
            </a:r>
          </a:p>
          <a:p>
            <a:pPr lvl="1"/>
            <a:r>
              <a:rPr lang="zh-CN" altLang="en-US" smtClean="0"/>
              <a:t>设备独立性软件的主要功能分为两个方面：</a:t>
            </a:r>
          </a:p>
          <a:p>
            <a:pPr lvl="2"/>
            <a:r>
              <a:rPr lang="zh-CN" altLang="en-US" smtClean="0"/>
              <a:t>执行所有设备的公有操作。包括：</a:t>
            </a:r>
          </a:p>
          <a:p>
            <a:pPr lvl="3"/>
            <a:r>
              <a:rPr lang="zh-CN" altLang="en-US" smtClean="0"/>
              <a:t>对独立设备的分配与回收</a:t>
            </a:r>
          </a:p>
          <a:p>
            <a:pPr lvl="3"/>
            <a:r>
              <a:rPr lang="zh-CN" altLang="en-US" smtClean="0"/>
              <a:t>将逻辑设备名映射为物理设备名，找到相应物理设备的驱动程序</a:t>
            </a:r>
          </a:p>
          <a:p>
            <a:pPr lvl="3"/>
            <a:r>
              <a:rPr lang="zh-CN" altLang="en-US" smtClean="0"/>
              <a:t>保护设备，禁止用户直接访问</a:t>
            </a:r>
          </a:p>
          <a:p>
            <a:pPr lvl="3"/>
            <a:r>
              <a:rPr lang="zh-CN" altLang="en-US" smtClean="0"/>
              <a:t>缓冲管理</a:t>
            </a:r>
          </a:p>
          <a:p>
            <a:pPr lvl="3"/>
            <a:r>
              <a:rPr lang="zh-CN" altLang="en-US" smtClean="0"/>
              <a:t>差错控制，只处理设备驱动程序无法处理的错误。</a:t>
            </a:r>
          </a:p>
          <a:p>
            <a:pPr lvl="3"/>
            <a:r>
              <a:rPr lang="zh-CN" altLang="en-US" smtClean="0"/>
              <a:t>提供独立于设备的逻辑块</a:t>
            </a:r>
          </a:p>
          <a:p>
            <a:pPr lvl="4"/>
            <a:r>
              <a:rPr lang="zh-CN" altLang="en-US" smtClean="0"/>
              <a:t>不同设备信息交换单位是不同的，设备独立性软件负责隐蔽这些差异，向逻辑设备和高层软件提供统一的逻辑数据块。</a:t>
            </a:r>
          </a:p>
          <a:p>
            <a:pPr lvl="2"/>
            <a:r>
              <a:rPr lang="zh-CN" altLang="en-US" smtClean="0"/>
              <a:t>向用户层软件提供统一接口。</a:t>
            </a:r>
          </a:p>
        </p:txBody>
      </p:sp>
    </p:spTree>
    <p:extLst>
      <p:ext uri="{BB962C8B-B14F-4D97-AF65-F5344CB8AC3E}">
        <p14:creationId xmlns:p14="http://schemas.microsoft.com/office/powerpoint/2010/main" val="38341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6"/>
          <p:cNvSpPr>
            <a:spLocks noGrp="1" noChangeArrowheads="1"/>
          </p:cNvSpPr>
          <p:nvPr>
            <p:ph type="title"/>
          </p:nvPr>
        </p:nvSpPr>
        <p:spPr/>
        <p:txBody>
          <a:bodyPr/>
          <a:lstStyle/>
          <a:p>
            <a:pPr eaLnBrk="1" hangingPunct="1"/>
            <a:r>
              <a:rPr lang="en-US" altLang="zh-CN" dirty="0" smtClean="0">
                <a:ea typeface="宋体" panose="02010600030101010101" pitchFamily="2" charset="-122"/>
              </a:rPr>
              <a:t>6.3.3</a:t>
            </a:r>
            <a:r>
              <a:rPr lang="en-US" altLang="zh-CN" b="1"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设备独立性软件</a:t>
            </a:r>
          </a:p>
        </p:txBody>
      </p:sp>
      <p:sp>
        <p:nvSpPr>
          <p:cNvPr id="36866" name="Rectangle 2"/>
          <p:cNvSpPr>
            <a:spLocks noGrp="1" noChangeArrowheads="1"/>
          </p:cNvSpPr>
          <p:nvPr>
            <p:ph idx="1"/>
          </p:nvPr>
        </p:nvSpPr>
        <p:spPr/>
        <p:txBody>
          <a:bodyPr>
            <a:normAutofit fontScale="70000" lnSpcReduction="20000"/>
          </a:bodyPr>
          <a:lstStyle/>
          <a:p>
            <a:pPr eaLnBrk="1" hangingPunct="1"/>
            <a:r>
              <a:rPr lang="zh-CN" altLang="en-US" smtClean="0"/>
              <a:t>逻辑设备名到物理设备名映射的实现</a:t>
            </a:r>
          </a:p>
          <a:p>
            <a:pPr lvl="1" eaLnBrk="1" hangingPunct="1"/>
            <a:r>
              <a:rPr lang="zh-CN" altLang="zh-CN" smtClean="0"/>
              <a:t>①</a:t>
            </a:r>
            <a:r>
              <a:rPr lang="zh-CN" altLang="en-US" smtClean="0"/>
              <a:t>逻辑设备表（</a:t>
            </a:r>
            <a:r>
              <a:rPr lang="en-US" altLang="zh-CN" smtClean="0"/>
              <a:t>LUT）</a:t>
            </a:r>
          </a:p>
          <a:p>
            <a:pPr eaLnBrk="1" hangingPunct="1"/>
            <a:endParaRPr lang="en-US" altLang="zh-CN" smtClean="0"/>
          </a:p>
          <a:p>
            <a:pPr eaLnBrk="1" hangingPunct="1"/>
            <a:endParaRPr lang="en-US" altLang="zh-CN" smtClean="0"/>
          </a:p>
          <a:p>
            <a:pPr eaLnBrk="1" hangingPunct="1"/>
            <a:endParaRPr lang="zh-CN" altLang="en-US" smtClean="0"/>
          </a:p>
          <a:p>
            <a:pPr lvl="1" eaLnBrk="1" hangingPunct="1"/>
            <a:r>
              <a:rPr lang="zh-CN" altLang="en-US" smtClean="0"/>
              <a:t>当进程用逻辑设备名请求</a:t>
            </a:r>
            <a:r>
              <a:rPr lang="en-US" altLang="zh-CN" smtClean="0"/>
              <a:t>I/O</a:t>
            </a:r>
            <a:r>
              <a:rPr lang="zh-CN" altLang="en-US" smtClean="0"/>
              <a:t>设备时，系统为它分配相应的物理设备，并在</a:t>
            </a:r>
            <a:r>
              <a:rPr lang="en-US" altLang="zh-CN" smtClean="0"/>
              <a:t>LUT</a:t>
            </a:r>
            <a:r>
              <a:rPr lang="zh-CN" altLang="en-US" smtClean="0"/>
              <a:t>中建立一个表目。</a:t>
            </a:r>
          </a:p>
          <a:p>
            <a:pPr lvl="1" eaLnBrk="1" hangingPunct="1"/>
            <a:r>
              <a:rPr lang="zh-CN" altLang="en-US" smtClean="0"/>
              <a:t>②</a:t>
            </a:r>
            <a:r>
              <a:rPr lang="en-US" altLang="zh-CN" smtClean="0"/>
              <a:t>LUT</a:t>
            </a:r>
            <a:r>
              <a:rPr lang="zh-CN" altLang="en-US" smtClean="0"/>
              <a:t>的设置可采用两种方式</a:t>
            </a:r>
          </a:p>
          <a:p>
            <a:pPr lvl="2" eaLnBrk="1" hangingPunct="1"/>
            <a:r>
              <a:rPr lang="zh-CN" altLang="en-US" smtClean="0"/>
              <a:t>整个系统一张，不能有相同逻辑设备名。</a:t>
            </a:r>
          </a:p>
          <a:p>
            <a:pPr lvl="2" eaLnBrk="1" hangingPunct="1"/>
            <a:r>
              <a:rPr lang="zh-CN" altLang="en-US" smtClean="0"/>
              <a:t>每个用户一张，放入</a:t>
            </a:r>
            <a:r>
              <a:rPr lang="en-US" altLang="zh-CN" smtClean="0"/>
              <a:t>PCB</a:t>
            </a:r>
            <a:r>
              <a:rPr lang="zh-CN" altLang="en-US" smtClean="0"/>
              <a:t>中 </a:t>
            </a:r>
          </a:p>
        </p:txBody>
      </p:sp>
      <p:sp>
        <p:nvSpPr>
          <p:cNvPr id="36867" name="Rectangle 3"/>
          <p:cNvSpPr>
            <a:spLocks noChangeArrowheads="1"/>
          </p:cNvSpPr>
          <p:nvPr/>
        </p:nvSpPr>
        <p:spPr bwMode="auto">
          <a:xfrm>
            <a:off x="3795713" y="2838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6868" name="Object 4"/>
          <p:cNvGraphicFramePr>
            <a:graphicFrameLocks noChangeAspect="1"/>
          </p:cNvGraphicFramePr>
          <p:nvPr>
            <p:extLst>
              <p:ext uri="{D42A27DB-BD31-4B8C-83A1-F6EECF244321}">
                <p14:modId xmlns:p14="http://schemas.microsoft.com/office/powerpoint/2010/main" val="2324320775"/>
              </p:ext>
            </p:extLst>
          </p:nvPr>
        </p:nvGraphicFramePr>
        <p:xfrm>
          <a:off x="2545557" y="2464832"/>
          <a:ext cx="6400800" cy="1485900"/>
        </p:xfrm>
        <a:graphic>
          <a:graphicData uri="http://schemas.openxmlformats.org/presentationml/2006/ole">
            <mc:AlternateContent xmlns:mc="http://schemas.openxmlformats.org/markup-compatibility/2006">
              <mc:Choice xmlns:v="urn:schemas-microsoft-com:vml" Requires="v">
                <p:oleObj spid="_x0000_s3081" r:id="rId3" imgW="4600956" imgH="1184148" progId="Visio.Drawing.6">
                  <p:embed/>
                </p:oleObj>
              </mc:Choice>
              <mc:Fallback>
                <p:oleObj r:id="rId3" imgW="4600956" imgH="1184148" progId="Visio.Drawing.6">
                  <p:embed/>
                  <p:pic>
                    <p:nvPicPr>
                      <p:cNvPr id="36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5557" y="2464832"/>
                        <a:ext cx="64008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614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t>6.3.4  </a:t>
            </a:r>
            <a:r>
              <a:rPr lang="zh-CN" altLang="en-US" dirty="0" smtClean="0"/>
              <a:t>用户层的</a:t>
            </a:r>
            <a:r>
              <a:rPr lang="en-US" altLang="zh-CN" dirty="0" smtClean="0"/>
              <a:t>I/O</a:t>
            </a:r>
            <a:r>
              <a:rPr lang="zh-CN" altLang="en-US" dirty="0" smtClean="0"/>
              <a:t>软件</a:t>
            </a:r>
          </a:p>
        </p:txBody>
      </p:sp>
      <p:sp>
        <p:nvSpPr>
          <p:cNvPr id="37891" name="Rectangle 3"/>
          <p:cNvSpPr>
            <a:spLocks noGrp="1" noChangeArrowheads="1"/>
          </p:cNvSpPr>
          <p:nvPr>
            <p:ph idx="1"/>
          </p:nvPr>
        </p:nvSpPr>
        <p:spPr/>
        <p:txBody>
          <a:bodyPr/>
          <a:lstStyle/>
          <a:p>
            <a:r>
              <a:rPr lang="zh-CN" altLang="en-US" smtClean="0"/>
              <a:t>大部分</a:t>
            </a:r>
            <a:r>
              <a:rPr lang="en-US" altLang="zh-CN" smtClean="0"/>
              <a:t>I/O</a:t>
            </a:r>
            <a:r>
              <a:rPr lang="zh-CN" altLang="en-US" smtClean="0"/>
              <a:t>软件都在操作系统内部，但仍有一部分在用户层，包括与用户程序链接在一起的库函数，以及完全运行于内核之外的一些程序，如</a:t>
            </a:r>
            <a:r>
              <a:rPr lang="en-US" altLang="zh-CN" smtClean="0"/>
              <a:t>Spooling</a:t>
            </a:r>
            <a:r>
              <a:rPr lang="zh-CN" altLang="en-US" smtClean="0"/>
              <a:t>程序，网络传输文件时的守护进程。</a:t>
            </a:r>
          </a:p>
          <a:p>
            <a:r>
              <a:rPr lang="zh-CN" altLang="en-US" smtClean="0"/>
              <a:t>用户层软件必须通过一组系统调用获取操作系统服务。</a:t>
            </a:r>
          </a:p>
        </p:txBody>
      </p:sp>
    </p:spTree>
    <p:extLst>
      <p:ext uri="{BB962C8B-B14F-4D97-AF65-F5344CB8AC3E}">
        <p14:creationId xmlns:p14="http://schemas.microsoft.com/office/powerpoint/2010/main" val="236494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2327998" y="2932216"/>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3199" dirty="0">
                <a:solidFill>
                  <a:srgbClr val="0070C0"/>
                </a:solidFill>
                <a:latin typeface="微软雅黑" panose="020B0503020204020204" pitchFamily="34" charset="-122"/>
                <a:ea typeface="微软雅黑" panose="020B0503020204020204" pitchFamily="34" charset="-122"/>
              </a:rPr>
              <a:t>目录</a:t>
            </a:r>
          </a:p>
          <a:p>
            <a:pPr marL="0" indent="0" algn="ctr">
              <a:buNone/>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Contents</a:t>
            </a:r>
          </a:p>
        </p:txBody>
      </p:sp>
      <p:grpSp>
        <p:nvGrpSpPr>
          <p:cNvPr id="45" name="组合 44"/>
          <p:cNvGrpSpPr/>
          <p:nvPr/>
        </p:nvGrpSpPr>
        <p:grpSpPr>
          <a:xfrm>
            <a:off x="4688016" y="1647051"/>
            <a:ext cx="894259" cy="523348"/>
            <a:chOff x="2215144" y="927951"/>
            <a:chExt cx="1244730" cy="959489"/>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47" name="文本框 9"/>
            <p:cNvSpPr txBox="1"/>
            <p:nvPr/>
          </p:nvSpPr>
          <p:spPr>
            <a:xfrm>
              <a:off x="2393075" y="927951"/>
              <a:ext cx="1066799" cy="959489"/>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01</a:t>
              </a:r>
              <a:endParaRPr lang="zh-CN" altLang="en-US" sz="2801" dirty="0">
                <a:solidFill>
                  <a:schemeClr val="bg1"/>
                </a:solidFill>
                <a:latin typeface="Impact" panose="020B0806030902050204" pitchFamily="34" charset="0"/>
              </a:endParaRPr>
            </a:p>
          </p:txBody>
        </p:sp>
      </p:grpSp>
      <p:grpSp>
        <p:nvGrpSpPr>
          <p:cNvPr id="48" name="组合 47"/>
          <p:cNvGrpSpPr/>
          <p:nvPr/>
        </p:nvGrpSpPr>
        <p:grpSpPr>
          <a:xfrm>
            <a:off x="4688016" y="2326665"/>
            <a:ext cx="894259" cy="523348"/>
            <a:chOff x="2215144" y="1952311"/>
            <a:chExt cx="1244730" cy="959491"/>
          </a:xfrm>
        </p:grpSpPr>
        <p:sp>
          <p:nvSpPr>
            <p:cNvPr id="49" name="平行四边形 48"/>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50" name="文本框 10"/>
            <p:cNvSpPr txBox="1"/>
            <p:nvPr/>
          </p:nvSpPr>
          <p:spPr>
            <a:xfrm>
              <a:off x="2393075" y="1952311"/>
              <a:ext cx="1066799" cy="959491"/>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02</a:t>
              </a:r>
              <a:endParaRPr lang="zh-CN" altLang="en-US" sz="2801" dirty="0">
                <a:solidFill>
                  <a:schemeClr val="bg1"/>
                </a:solidFill>
                <a:latin typeface="Impact" panose="020B0806030902050204" pitchFamily="34" charset="0"/>
              </a:endParaRPr>
            </a:p>
          </p:txBody>
        </p:sp>
      </p:grpSp>
      <p:grpSp>
        <p:nvGrpSpPr>
          <p:cNvPr id="51" name="组合 50"/>
          <p:cNvGrpSpPr/>
          <p:nvPr/>
        </p:nvGrpSpPr>
        <p:grpSpPr>
          <a:xfrm>
            <a:off x="4688016" y="3028512"/>
            <a:ext cx="894259" cy="523348"/>
            <a:chOff x="2215144" y="3018134"/>
            <a:chExt cx="1244730" cy="959488"/>
          </a:xfrm>
        </p:grpSpPr>
        <p:sp>
          <p:nvSpPr>
            <p:cNvPr id="52" name="平行四边形 51"/>
            <p:cNvSpPr/>
            <p:nvPr/>
          </p:nvSpPr>
          <p:spPr>
            <a:xfrm>
              <a:off x="2215144" y="3084852"/>
              <a:ext cx="1120898" cy="842781"/>
            </a:xfrm>
            <a:prstGeom prst="parallelogram">
              <a:avLst>
                <a:gd name="adj" fmla="val 482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53" name="文本框 11"/>
            <p:cNvSpPr txBox="1"/>
            <p:nvPr/>
          </p:nvSpPr>
          <p:spPr>
            <a:xfrm>
              <a:off x="2393075" y="3018134"/>
              <a:ext cx="1066799" cy="959488"/>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03</a:t>
              </a:r>
              <a:endParaRPr lang="zh-CN" altLang="en-US" sz="2801" dirty="0">
                <a:solidFill>
                  <a:schemeClr val="bg1"/>
                </a:solidFill>
                <a:latin typeface="Impact" panose="020B0806030902050204" pitchFamily="34" charset="0"/>
              </a:endParaRPr>
            </a:p>
          </p:txBody>
        </p:sp>
      </p:grpSp>
      <p:grpSp>
        <p:nvGrpSpPr>
          <p:cNvPr id="60" name="组合 59"/>
          <p:cNvGrpSpPr/>
          <p:nvPr/>
        </p:nvGrpSpPr>
        <p:grpSpPr>
          <a:xfrm>
            <a:off x="5356314" y="1660837"/>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I/O</a:t>
              </a:r>
              <a:r>
                <a:rPr lang="zh-CN" altLang="en-US" b="1" dirty="0">
                  <a:solidFill>
                    <a:schemeClr val="tx1">
                      <a:lumMod val="75000"/>
                      <a:lumOff val="25000"/>
                    </a:schemeClr>
                  </a:solidFill>
                  <a:latin typeface="微软雅黑" panose="020B0503020204020204" charset="-122"/>
                  <a:ea typeface="微软雅黑" panose="020B0503020204020204" charset="-122"/>
                </a:rPr>
                <a:t>系统概述 </a:t>
              </a:r>
              <a:endParaRPr lang="zh-CN" altLang="en-US" b="1" dirty="0">
                <a:solidFill>
                  <a:schemeClr val="tx1">
                    <a:lumMod val="75000"/>
                    <a:lumOff val="25000"/>
                  </a:schemeClr>
                </a:solidFill>
                <a:latin typeface="微软雅黑" panose="020B0503020204020204" charset="-122"/>
                <a:ea typeface="微软雅黑" panose="020B050302020402020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grpSp>
        <p:nvGrpSpPr>
          <p:cNvPr id="63" name="组合 62"/>
          <p:cNvGrpSpPr/>
          <p:nvPr/>
        </p:nvGrpSpPr>
        <p:grpSpPr>
          <a:xfrm>
            <a:off x="5367268" y="2354515"/>
            <a:ext cx="3857250" cy="459690"/>
            <a:chOff x="4315150" y="1647579"/>
            <a:chExt cx="3857250" cy="540057"/>
          </a:xfrm>
        </p:grpSpPr>
        <p:sp>
          <p:nvSpPr>
            <p:cNvPr id="64" name="矩形 63"/>
            <p:cNvSpPr/>
            <p:nvPr/>
          </p:nvSpPr>
          <p:spPr>
            <a:xfrm>
              <a:off x="4841196" y="1730245"/>
              <a:ext cx="2827147" cy="406783"/>
            </a:xfrm>
            <a:prstGeom prst="rect">
              <a:avLst/>
            </a:prstGeom>
            <a:ln w="15875">
              <a:noFill/>
            </a:ln>
          </p:spPr>
          <p:txBody>
            <a:bodyPr wrap="square" lIns="68580" tIns="34290" rIns="68580" bIns="34290">
              <a:spAutoFit/>
            </a:bodyPr>
            <a:lstStyle/>
            <a:p>
              <a:r>
                <a:rPr lang="zh-CN" altLang="en-US" dirty="0">
                  <a:latin typeface="微软雅黑" panose="020B0503020204020204" pitchFamily="34" charset="-122"/>
                  <a:ea typeface="微软雅黑" panose="020B0503020204020204" pitchFamily="34" charset="-122"/>
                  <a:sym typeface="宋体" panose="02010600030101010101" pitchFamily="2" charset="-122"/>
                </a:rPr>
                <a:t>缓冲管理 </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grpSp>
        <p:nvGrpSpPr>
          <p:cNvPr id="66" name="组合 65"/>
          <p:cNvGrpSpPr/>
          <p:nvPr/>
        </p:nvGrpSpPr>
        <p:grpSpPr>
          <a:xfrm>
            <a:off x="5367269" y="3048667"/>
            <a:ext cx="3956841" cy="459690"/>
            <a:chOff x="4315150" y="2341731"/>
            <a:chExt cx="3956841" cy="540057"/>
          </a:xfrm>
        </p:grpSpPr>
        <p:sp>
          <p:nvSpPr>
            <p:cNvPr id="67" name="矩形 66"/>
            <p:cNvSpPr/>
            <p:nvPr/>
          </p:nvSpPr>
          <p:spPr>
            <a:xfrm>
              <a:off x="4841196" y="2424394"/>
              <a:ext cx="3430795" cy="406783"/>
            </a:xfrm>
            <a:prstGeom prst="rect">
              <a:avLst/>
            </a:prstGeom>
            <a:ln w="15875">
              <a:noFill/>
            </a:ln>
          </p:spPr>
          <p:txBody>
            <a:bodyPr wrap="square" lIns="68580" tIns="34290" rIns="68580" bIns="34290">
              <a:spAutoFit/>
            </a:bodyPr>
            <a:lstStyle/>
            <a:p>
              <a:r>
                <a:rPr lang="en-US" altLang="zh-CN"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I/O</a:t>
              </a:r>
              <a:r>
                <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软件</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sp>
        <p:nvSpPr>
          <p:cNvPr id="81" name="等腰三角形 80"/>
          <p:cNvSpPr/>
          <p:nvPr/>
        </p:nvSpPr>
        <p:spPr>
          <a:xfrm>
            <a:off x="1429601" y="4185376"/>
            <a:ext cx="2593802" cy="1938140"/>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a:off x="2535602" y="4632224"/>
            <a:ext cx="1955345" cy="1461073"/>
          </a:xfrm>
          <a:prstGeom prst="triangl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577983" y="3746550"/>
            <a:ext cx="894259" cy="523348"/>
            <a:chOff x="2215144" y="1952311"/>
            <a:chExt cx="1244730" cy="959491"/>
          </a:xfrm>
        </p:grpSpPr>
        <p:sp>
          <p:nvSpPr>
            <p:cNvPr id="25" name="平行四边形 24"/>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26" name="文本框 10"/>
            <p:cNvSpPr txBox="1"/>
            <p:nvPr/>
          </p:nvSpPr>
          <p:spPr>
            <a:xfrm>
              <a:off x="2393075" y="1952311"/>
              <a:ext cx="1066799" cy="959491"/>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04</a:t>
              </a:r>
              <a:endParaRPr lang="zh-CN" altLang="en-US" sz="2801" dirty="0">
                <a:solidFill>
                  <a:schemeClr val="bg1"/>
                </a:solidFill>
                <a:latin typeface="Impact" panose="020B0806030902050204" pitchFamily="34" charset="0"/>
              </a:endParaRPr>
            </a:p>
          </p:txBody>
        </p:sp>
      </p:grpSp>
      <p:grpSp>
        <p:nvGrpSpPr>
          <p:cNvPr id="27" name="组合 26"/>
          <p:cNvGrpSpPr/>
          <p:nvPr/>
        </p:nvGrpSpPr>
        <p:grpSpPr>
          <a:xfrm>
            <a:off x="5257235" y="3774401"/>
            <a:ext cx="3857250" cy="459690"/>
            <a:chOff x="4315150" y="1647579"/>
            <a:chExt cx="3857250" cy="540057"/>
          </a:xfrm>
        </p:grpSpPr>
        <p:sp>
          <p:nvSpPr>
            <p:cNvPr id="28" name="矩形 27"/>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设备分配与回收</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平行四边形 28"/>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grpSp>
        <p:nvGrpSpPr>
          <p:cNvPr id="36" name="组合 35"/>
          <p:cNvGrpSpPr/>
          <p:nvPr/>
        </p:nvGrpSpPr>
        <p:grpSpPr>
          <a:xfrm>
            <a:off x="4450152" y="4443205"/>
            <a:ext cx="894259" cy="523348"/>
            <a:chOff x="2215144" y="1952311"/>
            <a:chExt cx="1244730" cy="959491"/>
          </a:xfrm>
        </p:grpSpPr>
        <p:sp>
          <p:nvSpPr>
            <p:cNvPr id="37" name="平行四边形 36"/>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38" name="文本框 10"/>
            <p:cNvSpPr txBox="1"/>
            <p:nvPr/>
          </p:nvSpPr>
          <p:spPr>
            <a:xfrm>
              <a:off x="2393075" y="1952311"/>
              <a:ext cx="1066799" cy="959491"/>
            </a:xfrm>
            <a:prstGeom prst="rect">
              <a:avLst/>
            </a:prstGeom>
            <a:noFill/>
          </p:spPr>
          <p:txBody>
            <a:bodyPr wrap="square" rtlCol="0">
              <a:spAutoFit/>
            </a:bodyPr>
            <a:lstStyle/>
            <a:p>
              <a:r>
                <a:rPr lang="en-US" altLang="zh-CN" sz="2801" dirty="0" smtClean="0">
                  <a:solidFill>
                    <a:schemeClr val="bg1"/>
                  </a:solidFill>
                  <a:latin typeface="Impact" panose="020B0806030902050204" pitchFamily="34" charset="0"/>
                </a:rPr>
                <a:t>05</a:t>
              </a:r>
              <a:endParaRPr lang="zh-CN" altLang="en-US" sz="2801" dirty="0">
                <a:solidFill>
                  <a:schemeClr val="bg1"/>
                </a:solidFill>
                <a:latin typeface="Impact" panose="020B0806030902050204" pitchFamily="34" charset="0"/>
              </a:endParaRPr>
            </a:p>
          </p:txBody>
        </p:sp>
      </p:grpSp>
      <p:grpSp>
        <p:nvGrpSpPr>
          <p:cNvPr id="39" name="组合 38"/>
          <p:cNvGrpSpPr/>
          <p:nvPr/>
        </p:nvGrpSpPr>
        <p:grpSpPr>
          <a:xfrm>
            <a:off x="5129404" y="4471056"/>
            <a:ext cx="3857250" cy="459690"/>
            <a:chOff x="4315150" y="1647579"/>
            <a:chExt cx="3857250" cy="540057"/>
          </a:xfrm>
        </p:grpSpPr>
        <p:sp>
          <p:nvSpPr>
            <p:cNvPr id="40" name="矩形 39"/>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磁盘管理器</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平行四边形 40"/>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spTree>
    <p:extLst>
      <p:ext uri="{BB962C8B-B14F-4D97-AF65-F5344CB8AC3E}">
        <p14:creationId xmlns:p14="http://schemas.microsoft.com/office/powerpoint/2010/main" val="463343031"/>
      </p:ext>
    </p:extLst>
  </p:cSld>
  <p:clrMapOvr>
    <a:masterClrMapping/>
  </p:clrMapOvr>
  <mc:AlternateContent xmlns:mc="http://schemas.openxmlformats.org/markup-compatibility/2006" xmlns:p14="http://schemas.microsoft.com/office/powerpoint/2010/main">
    <mc:Choice Requires="p14">
      <p:transition spd="slow" p14:dur="999" advTm="4633"/>
    </mc:Choice>
    <mc:Fallback xmlns="">
      <p:transition spd="slow" advTm="46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0-#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1+#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0-#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0-#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 presetClass="entr" presetSubtype="2"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1+#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childTnLst>
                          </p:cTn>
                        </p:par>
                        <p:par>
                          <p:cTn id="57" fill="hold">
                            <p:stCondLst>
                              <p:cond delay="4000"/>
                            </p:stCondLst>
                            <p:childTnLst>
                              <p:par>
                                <p:cTn id="58" presetID="2" presetClass="entr" presetSubtype="2" fill="hold"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500" fill="hold"/>
                                        <p:tgtEl>
                                          <p:spTgt spid="36"/>
                                        </p:tgtEl>
                                        <p:attrNameLst>
                                          <p:attrName>ppt_x</p:attrName>
                                        </p:attrNameLst>
                                      </p:cBhvr>
                                      <p:tavLst>
                                        <p:tav tm="0">
                                          <p:val>
                                            <p:strVal val="1+#ppt_w/2"/>
                                          </p:val>
                                        </p:tav>
                                        <p:tav tm="100000">
                                          <p:val>
                                            <p:strVal val="#ppt_x"/>
                                          </p:val>
                                        </p:tav>
                                      </p:tavLst>
                                    </p:anim>
                                    <p:anim calcmode="lin" valueType="num">
                                      <p:cBhvr additive="base">
                                        <p:cTn id="61" dur="500" fill="hold"/>
                                        <p:tgtEl>
                                          <p:spTgt spid="36"/>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additive="base">
                                        <p:cTn id="64" dur="500" fill="hold"/>
                                        <p:tgtEl>
                                          <p:spTgt spid="39"/>
                                        </p:tgtEl>
                                        <p:attrNameLst>
                                          <p:attrName>ppt_x</p:attrName>
                                        </p:attrNameLst>
                                      </p:cBhvr>
                                      <p:tavLst>
                                        <p:tav tm="0">
                                          <p:val>
                                            <p:strVal val="1+#ppt_w/2"/>
                                          </p:val>
                                        </p:tav>
                                        <p:tav tm="100000">
                                          <p:val>
                                            <p:strVal val="#ppt_x"/>
                                          </p:val>
                                        </p:tav>
                                      </p:tavLst>
                                    </p:anim>
                                    <p:anim calcmode="lin" valueType="num">
                                      <p:cBhvr additive="base">
                                        <p:cTn id="65"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1" grpId="0" animBg="1"/>
      <p:bldP spid="8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8914" name="Rectangle 2"/>
          <p:cNvSpPr>
            <a:spLocks noGrp="1" noChangeArrowheads="1"/>
          </p:cNvSpPr>
          <p:nvPr>
            <p:ph idx="1"/>
          </p:nvPr>
        </p:nvSpPr>
        <p:spPr/>
        <p:txBody>
          <a:bodyPr/>
          <a:lstStyle/>
          <a:p>
            <a:pPr eaLnBrk="1" hangingPunct="1"/>
            <a:r>
              <a:rPr lang="zh-CN" altLang="en-US" dirty="0" smtClean="0"/>
              <a:t>例：程序员利用系统调用打开</a:t>
            </a:r>
            <a:r>
              <a:rPr lang="en-US" altLang="zh-CN" dirty="0" smtClean="0"/>
              <a:t>I/O</a:t>
            </a:r>
            <a:r>
              <a:rPr lang="zh-CN" altLang="en-US" dirty="0" smtClean="0"/>
              <a:t>设备时，通常使用的设备标识是</a:t>
            </a:r>
          </a:p>
          <a:p>
            <a:pPr eaLnBrk="1" hangingPunct="1"/>
            <a:r>
              <a:rPr lang="en-US" altLang="zh-CN" b="1" dirty="0" smtClean="0">
                <a:solidFill>
                  <a:srgbClr val="FF0000"/>
                </a:solidFill>
              </a:rPr>
              <a:t>A </a:t>
            </a:r>
            <a:r>
              <a:rPr lang="zh-CN" altLang="en-US" b="1" dirty="0" smtClean="0">
                <a:solidFill>
                  <a:srgbClr val="FF0000"/>
                </a:solidFill>
              </a:rPr>
              <a:t>逻辑设备名  </a:t>
            </a:r>
            <a:r>
              <a:rPr lang="en-US" altLang="zh-CN" dirty="0" smtClean="0"/>
              <a:t>B </a:t>
            </a:r>
            <a:r>
              <a:rPr lang="zh-CN" altLang="en-US" dirty="0" smtClean="0"/>
              <a:t>物理设备名</a:t>
            </a:r>
          </a:p>
          <a:p>
            <a:pPr eaLnBrk="1" hangingPunct="1"/>
            <a:r>
              <a:rPr lang="en-US" altLang="zh-CN" dirty="0" smtClean="0"/>
              <a:t>C </a:t>
            </a:r>
            <a:r>
              <a:rPr lang="zh-CN" altLang="en-US" dirty="0" smtClean="0"/>
              <a:t>主设备名      </a:t>
            </a:r>
            <a:r>
              <a:rPr lang="en-US" altLang="zh-CN" dirty="0" smtClean="0"/>
              <a:t>D </a:t>
            </a:r>
            <a:r>
              <a:rPr lang="zh-CN" altLang="en-US" dirty="0" smtClean="0"/>
              <a:t>从设备号</a:t>
            </a:r>
          </a:p>
        </p:txBody>
      </p:sp>
    </p:spTree>
    <p:extLst>
      <p:ext uri="{BB962C8B-B14F-4D97-AF65-F5344CB8AC3E}">
        <p14:creationId xmlns:p14="http://schemas.microsoft.com/office/powerpoint/2010/main" val="162300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9939" name="Rectangle 3"/>
          <p:cNvSpPr>
            <a:spLocks noGrp="1" noChangeArrowheads="1"/>
          </p:cNvSpPr>
          <p:nvPr>
            <p:ph idx="1"/>
          </p:nvPr>
        </p:nvSpPr>
        <p:spPr/>
        <p:txBody>
          <a:bodyPr/>
          <a:lstStyle/>
          <a:p>
            <a:pPr eaLnBrk="1" hangingPunct="1"/>
            <a:r>
              <a:rPr lang="zh-CN" altLang="en-US" smtClean="0"/>
              <a:t>例：下列选项中，导致创建新进程的操作是：</a:t>
            </a:r>
          </a:p>
          <a:p>
            <a:pPr eaLnBrk="1" hangingPunct="1"/>
            <a:r>
              <a:rPr lang="en-US" altLang="zh-CN" smtClean="0"/>
              <a:t>I </a:t>
            </a:r>
            <a:r>
              <a:rPr lang="zh-CN" altLang="en-US" smtClean="0"/>
              <a:t>用户登录成功</a:t>
            </a:r>
          </a:p>
          <a:p>
            <a:pPr eaLnBrk="1" hangingPunct="1"/>
            <a:r>
              <a:rPr lang="en-US" altLang="zh-CN" smtClean="0"/>
              <a:t>II </a:t>
            </a:r>
            <a:r>
              <a:rPr lang="zh-CN" altLang="en-US" smtClean="0"/>
              <a:t>设备分配</a:t>
            </a:r>
          </a:p>
          <a:p>
            <a:pPr eaLnBrk="1" hangingPunct="1"/>
            <a:r>
              <a:rPr lang="en-US" altLang="zh-CN" smtClean="0"/>
              <a:t>III </a:t>
            </a:r>
            <a:r>
              <a:rPr lang="zh-CN" altLang="en-US" smtClean="0"/>
              <a:t>启动程序执行</a:t>
            </a:r>
          </a:p>
          <a:p>
            <a:pPr eaLnBrk="1" hangingPunct="1"/>
            <a:r>
              <a:rPr lang="zh-CN" altLang="en-US" smtClean="0"/>
              <a:t>答 </a:t>
            </a:r>
            <a:r>
              <a:rPr lang="en-US" altLang="zh-CN" smtClean="0"/>
              <a:t>I </a:t>
            </a:r>
            <a:r>
              <a:rPr lang="zh-CN" altLang="en-US" smtClean="0"/>
              <a:t>和</a:t>
            </a:r>
            <a:r>
              <a:rPr lang="en-US" altLang="zh-CN" smtClean="0"/>
              <a:t>III</a:t>
            </a:r>
          </a:p>
          <a:p>
            <a:pPr eaLnBrk="1" hangingPunct="1"/>
            <a:endParaRPr lang="zh-CN" altLang="en-US" smtClean="0"/>
          </a:p>
        </p:txBody>
      </p:sp>
    </p:spTree>
    <p:extLst>
      <p:ext uri="{BB962C8B-B14F-4D97-AF65-F5344CB8AC3E}">
        <p14:creationId xmlns:p14="http://schemas.microsoft.com/office/powerpoint/2010/main" val="2298852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4878125" y="3071238"/>
            <a:ext cx="4493538" cy="830997"/>
          </a:xfrm>
          <a:prstGeom prst="rect">
            <a:avLst/>
          </a:prstGeom>
          <a:noFill/>
        </p:spPr>
        <p:txBody>
          <a:bodyPr wrap="none" rtlCol="0">
            <a:spAutoFit/>
          </a:bodyPr>
          <a:lstStyle/>
          <a:p>
            <a:r>
              <a:rPr lang="zh-CN" altLang="en-US" sz="4800" b="1" dirty="0">
                <a:solidFill>
                  <a:schemeClr val="tx1">
                    <a:lumMod val="75000"/>
                    <a:lumOff val="25000"/>
                  </a:schemeClr>
                </a:solidFill>
                <a:latin typeface="微软雅黑" panose="020B0503020204020204" charset="-122"/>
                <a:ea typeface="微软雅黑" panose="020B0503020204020204" charset="-122"/>
              </a:rPr>
              <a:t>设备分配与回收</a:t>
            </a:r>
            <a:endParaRPr lang="zh-CN" altLang="en-US" sz="4800" b="1" dirty="0">
              <a:solidFill>
                <a:schemeClr val="tx1">
                  <a:lumMod val="75000"/>
                  <a:lumOff val="25000"/>
                </a:schemeClr>
              </a:solidFill>
              <a:latin typeface="微软雅黑" panose="020B0503020204020204" charset="-122"/>
              <a:ea typeface="微软雅黑" panose="020B050302020402020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charset="-122"/>
                <a:ea typeface="微软雅黑" panose="020B0503020204020204" charset="-122"/>
              </a:rPr>
              <a:t>04</a:t>
            </a:r>
            <a:endParaRPr lang="zh-CN" altLang="en-US" sz="96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197649862"/>
      </p:ext>
    </p:extLst>
  </p:cSld>
  <p:clrMapOvr>
    <a:masterClrMapping/>
  </p:clrMapOvr>
  <mc:AlternateContent xmlns:mc="http://schemas.openxmlformats.org/markup-compatibility/2006" xmlns:p14="http://schemas.microsoft.com/office/powerpoint/2010/main">
    <mc:Choice Requires="p14">
      <p:transition spd="slow" p14:dur="999" advTm="1778"/>
    </mc:Choice>
    <mc:Fallback xmlns="">
      <p:transition spd="slow" advTm="1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smtClean="0"/>
              <a:t>6.4  </a:t>
            </a:r>
            <a:r>
              <a:rPr lang="zh-CN" altLang="en-US" dirty="0" smtClean="0"/>
              <a:t>设备分配与回收</a:t>
            </a:r>
          </a:p>
        </p:txBody>
      </p:sp>
      <p:sp>
        <p:nvSpPr>
          <p:cNvPr id="40963" name="Rectangle 3"/>
          <p:cNvSpPr>
            <a:spLocks noGrp="1" noChangeArrowheads="1"/>
          </p:cNvSpPr>
          <p:nvPr>
            <p:ph idx="1"/>
          </p:nvPr>
        </p:nvSpPr>
        <p:spPr/>
        <p:txBody>
          <a:bodyPr/>
          <a:lstStyle/>
          <a:p>
            <a:r>
              <a:rPr lang="zh-CN" altLang="en-US" dirty="0" smtClean="0"/>
              <a:t>当进程向系统提出</a:t>
            </a:r>
            <a:r>
              <a:rPr lang="en-US" altLang="zh-CN" dirty="0" smtClean="0"/>
              <a:t>I/O</a:t>
            </a:r>
            <a:r>
              <a:rPr lang="zh-CN" altLang="en-US" dirty="0" smtClean="0"/>
              <a:t>请求时，只要是可能和安全的，设备分配程序便按照一定的策略分配设备、控制器和通道，形成一条数据传输通路，以供主机和设备间信息交换。</a:t>
            </a:r>
          </a:p>
        </p:txBody>
      </p:sp>
    </p:spTree>
    <p:extLst>
      <p:ext uri="{BB962C8B-B14F-4D97-AF65-F5344CB8AC3E}">
        <p14:creationId xmlns:p14="http://schemas.microsoft.com/office/powerpoint/2010/main" val="2215242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dirty="0" smtClean="0"/>
              <a:t>6.4.1  </a:t>
            </a:r>
            <a:r>
              <a:rPr lang="zh-CN" altLang="en-US" dirty="0" smtClean="0"/>
              <a:t>设备分配中的数据结构 </a:t>
            </a:r>
          </a:p>
        </p:txBody>
      </p:sp>
      <p:sp>
        <p:nvSpPr>
          <p:cNvPr id="41987" name="Rectangle 3"/>
          <p:cNvSpPr>
            <a:spLocks noGrp="1" noChangeArrowheads="1"/>
          </p:cNvSpPr>
          <p:nvPr>
            <p:ph idx="1"/>
          </p:nvPr>
        </p:nvSpPr>
        <p:spPr/>
        <p:txBody>
          <a:bodyPr>
            <a:normAutofit fontScale="85000" lnSpcReduction="10000"/>
          </a:bodyPr>
          <a:lstStyle/>
          <a:p>
            <a:r>
              <a:rPr lang="en-US" altLang="zh-CN" smtClean="0"/>
              <a:t>(1)  </a:t>
            </a:r>
            <a:r>
              <a:rPr lang="zh-CN" altLang="en-US" smtClean="0"/>
              <a:t>设备控制表(</a:t>
            </a:r>
            <a:r>
              <a:rPr lang="en-US" altLang="zh-CN" smtClean="0"/>
              <a:t>DCT, Device Control Table)</a:t>
            </a:r>
          </a:p>
          <a:p>
            <a:pPr lvl="1"/>
            <a:r>
              <a:rPr lang="zh-CN" altLang="en-US" smtClean="0"/>
              <a:t>每个设备一张，描述设备特性和状态。反映设备的特性、设备和控制器的连接情况。</a:t>
            </a:r>
          </a:p>
          <a:p>
            <a:pPr lvl="1"/>
            <a:r>
              <a:rPr lang="en-US" altLang="zh-CN" smtClean="0"/>
              <a:t>DCT</a:t>
            </a:r>
            <a:r>
              <a:rPr lang="zh-CN" altLang="en-US" smtClean="0"/>
              <a:t>的内容主要包括：</a:t>
            </a:r>
          </a:p>
          <a:p>
            <a:pPr lvl="2"/>
            <a:r>
              <a:rPr lang="zh-CN" altLang="en-US" smtClean="0"/>
              <a:t>设备标识：用来区别不同的设备；</a:t>
            </a:r>
          </a:p>
          <a:p>
            <a:pPr lvl="2"/>
            <a:r>
              <a:rPr lang="zh-CN" altLang="en-US" smtClean="0"/>
              <a:t>设备类型：反映设备的特性；如：块设备或字符设备；</a:t>
            </a:r>
          </a:p>
          <a:p>
            <a:pPr lvl="2"/>
            <a:r>
              <a:rPr lang="zh-CN" altLang="en-US" smtClean="0"/>
              <a:t>设备配置：</a:t>
            </a:r>
            <a:r>
              <a:rPr lang="en-US" altLang="zh-CN" smtClean="0"/>
              <a:t>I/O</a:t>
            </a:r>
            <a:r>
              <a:rPr lang="zh-CN" altLang="en-US" smtClean="0"/>
              <a:t>地址等；</a:t>
            </a:r>
          </a:p>
          <a:p>
            <a:pPr lvl="2"/>
            <a:r>
              <a:rPr lang="zh-CN" altLang="en-US" smtClean="0"/>
              <a:t>设备状态：忙</a:t>
            </a:r>
            <a:r>
              <a:rPr lang="en-US" altLang="zh-CN" smtClean="0"/>
              <a:t>/</a:t>
            </a:r>
            <a:r>
              <a:rPr lang="zh-CN" altLang="en-US" smtClean="0"/>
              <a:t>闲，等待</a:t>
            </a:r>
            <a:r>
              <a:rPr lang="en-US" altLang="zh-CN" smtClean="0"/>
              <a:t>/</a:t>
            </a:r>
            <a:r>
              <a:rPr lang="zh-CN" altLang="en-US" smtClean="0"/>
              <a:t>不等待；（若与设备链接的控制器或通道忙，则等待）</a:t>
            </a:r>
          </a:p>
          <a:p>
            <a:pPr lvl="2"/>
            <a:r>
              <a:rPr lang="zh-CN" altLang="en-US" smtClean="0"/>
              <a:t>等待队列：等待使用该设备的进程队列； </a:t>
            </a:r>
          </a:p>
          <a:p>
            <a:pPr lvl="2"/>
            <a:r>
              <a:rPr lang="zh-CN" altLang="en-US" smtClean="0"/>
              <a:t>与设备连接的控制器表指针。</a:t>
            </a:r>
          </a:p>
        </p:txBody>
      </p:sp>
    </p:spTree>
    <p:extLst>
      <p:ext uri="{BB962C8B-B14F-4D97-AF65-F5344CB8AC3E}">
        <p14:creationId xmlns:p14="http://schemas.microsoft.com/office/powerpoint/2010/main" val="1060663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r>
              <a:rPr lang="en-US" altLang="zh-CN" dirty="0" smtClean="0"/>
              <a:t>6.4.1  </a:t>
            </a:r>
            <a:r>
              <a:rPr lang="zh-CN" altLang="en-US" dirty="0" smtClean="0"/>
              <a:t>设备分配中的数据结构</a:t>
            </a:r>
          </a:p>
        </p:txBody>
      </p:sp>
      <p:sp>
        <p:nvSpPr>
          <p:cNvPr id="43010" name="Rectangle 2"/>
          <p:cNvSpPr>
            <a:spLocks noGrp="1" noChangeArrowheads="1"/>
          </p:cNvSpPr>
          <p:nvPr>
            <p:ph idx="1"/>
          </p:nvPr>
        </p:nvSpPr>
        <p:spPr/>
        <p:txBody>
          <a:bodyPr/>
          <a:lstStyle/>
          <a:p>
            <a:r>
              <a:rPr lang="en-US" altLang="zh-CN" smtClean="0"/>
              <a:t>(2) </a:t>
            </a:r>
            <a:r>
              <a:rPr lang="zh-CN" altLang="en-US" smtClean="0"/>
              <a:t>系统设备表(</a:t>
            </a:r>
            <a:r>
              <a:rPr lang="en-US" altLang="zh-CN" smtClean="0"/>
              <a:t>SDT, System Device Table)</a:t>
            </a:r>
          </a:p>
          <a:p>
            <a:pPr lvl="1"/>
            <a:r>
              <a:rPr lang="zh-CN" altLang="en-US" smtClean="0"/>
              <a:t>系统内一张，反映系统中设备资源的状态，记录所有设备的状态及其设备控制表的入口。</a:t>
            </a:r>
          </a:p>
          <a:p>
            <a:pPr lvl="1"/>
            <a:r>
              <a:rPr lang="en-US" altLang="zh-CN" smtClean="0"/>
              <a:t>SDT</a:t>
            </a:r>
            <a:r>
              <a:rPr lang="zh-CN" altLang="en-US" smtClean="0"/>
              <a:t>表项的主要组成：</a:t>
            </a:r>
          </a:p>
          <a:p>
            <a:pPr lvl="2"/>
            <a:r>
              <a:rPr lang="en-US" altLang="zh-CN" smtClean="0"/>
              <a:t>DCT</a:t>
            </a:r>
            <a:r>
              <a:rPr lang="zh-CN" altLang="en-US" smtClean="0"/>
              <a:t>指针：指向相应设备的</a:t>
            </a:r>
            <a:r>
              <a:rPr lang="en-US" altLang="zh-CN" smtClean="0"/>
              <a:t>DCT；</a:t>
            </a:r>
          </a:p>
          <a:p>
            <a:pPr lvl="2"/>
            <a:r>
              <a:rPr lang="zh-CN" altLang="en-US" smtClean="0"/>
              <a:t>设备使用进程标识：正在使用该设备的进程标识；</a:t>
            </a:r>
          </a:p>
          <a:p>
            <a:pPr lvl="2"/>
            <a:r>
              <a:rPr lang="en-US" altLang="zh-CN" smtClean="0"/>
              <a:t>DCT</a:t>
            </a:r>
            <a:r>
              <a:rPr lang="zh-CN" altLang="en-US" smtClean="0"/>
              <a:t>信息：为引用方便而保存的</a:t>
            </a:r>
            <a:r>
              <a:rPr lang="en-US" altLang="zh-CN" smtClean="0"/>
              <a:t>DCT</a:t>
            </a:r>
            <a:r>
              <a:rPr lang="zh-CN" altLang="en-US" smtClean="0"/>
              <a:t>信息，如：设备标识、设备类型等；</a:t>
            </a:r>
          </a:p>
        </p:txBody>
      </p:sp>
    </p:spTree>
    <p:extLst>
      <p:ext uri="{BB962C8B-B14F-4D97-AF65-F5344CB8AC3E}">
        <p14:creationId xmlns:p14="http://schemas.microsoft.com/office/powerpoint/2010/main" val="216015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8"/>
          <p:cNvSpPr>
            <a:spLocks noGrp="1" noChangeArrowheads="1"/>
          </p:cNvSpPr>
          <p:nvPr>
            <p:ph type="title"/>
          </p:nvPr>
        </p:nvSpPr>
        <p:spPr/>
        <p:txBody>
          <a:bodyPr/>
          <a:lstStyle/>
          <a:p>
            <a:r>
              <a:rPr lang="en-US" altLang="zh-CN" dirty="0" smtClean="0"/>
              <a:t>6.4.1  </a:t>
            </a:r>
            <a:r>
              <a:rPr lang="zh-CN" altLang="en-US" dirty="0" smtClean="0"/>
              <a:t>设备分配中的数据结构</a:t>
            </a:r>
          </a:p>
        </p:txBody>
      </p:sp>
      <p:sp>
        <p:nvSpPr>
          <p:cNvPr id="44034" name="Rectangle 2"/>
          <p:cNvSpPr>
            <a:spLocks noGrp="1" noChangeArrowheads="1"/>
          </p:cNvSpPr>
          <p:nvPr>
            <p:ph idx="1"/>
          </p:nvPr>
        </p:nvSpPr>
        <p:spPr/>
        <p:txBody>
          <a:bodyPr>
            <a:normAutofit fontScale="62500" lnSpcReduction="20000"/>
          </a:bodyPr>
          <a:lstStyle/>
          <a:p>
            <a:r>
              <a:rPr lang="en-US" altLang="zh-CN" dirty="0" smtClean="0"/>
              <a:t>(3)</a:t>
            </a:r>
            <a:r>
              <a:rPr lang="zh-CN" altLang="en-US" dirty="0" smtClean="0"/>
              <a:t>控制器控制表(</a:t>
            </a:r>
            <a:r>
              <a:rPr lang="en-US" altLang="zh-CN" dirty="0" smtClean="0"/>
              <a:t>COCT, </a:t>
            </a:r>
            <a:r>
              <a:rPr lang="en-US" altLang="zh-CN" dirty="0" err="1" smtClean="0"/>
              <a:t>COntroller</a:t>
            </a:r>
            <a:r>
              <a:rPr lang="en-US" altLang="zh-CN" dirty="0" smtClean="0"/>
              <a:t> Control Table)</a:t>
            </a:r>
          </a:p>
          <a:p>
            <a:pPr lvl="1"/>
            <a:r>
              <a:rPr lang="zh-CN" altLang="en-US" dirty="0" smtClean="0"/>
              <a:t>每个设备控制器一张，描述</a:t>
            </a:r>
            <a:r>
              <a:rPr lang="en-US" altLang="zh-CN" dirty="0" smtClean="0"/>
              <a:t>I/O</a:t>
            </a:r>
            <a:r>
              <a:rPr lang="zh-CN" altLang="en-US" dirty="0" smtClean="0"/>
              <a:t>控制器的配置和状态。如</a:t>
            </a:r>
            <a:r>
              <a:rPr lang="en-US" altLang="zh-CN" dirty="0" smtClean="0"/>
              <a:t>DMA</a:t>
            </a:r>
            <a:r>
              <a:rPr lang="zh-CN" altLang="en-US" dirty="0" smtClean="0"/>
              <a:t>控制器所占用的中断号、</a:t>
            </a:r>
            <a:r>
              <a:rPr lang="en-US" altLang="zh-CN" dirty="0" smtClean="0"/>
              <a:t>DMA</a:t>
            </a:r>
            <a:r>
              <a:rPr lang="zh-CN" altLang="en-US" dirty="0" smtClean="0"/>
              <a:t>数据通道的分配。</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(4)</a:t>
            </a:r>
            <a:r>
              <a:rPr lang="zh-CN" altLang="en-US" dirty="0" smtClean="0"/>
              <a:t>通道控制表(</a:t>
            </a:r>
            <a:r>
              <a:rPr lang="en-US" altLang="zh-CN" dirty="0" smtClean="0"/>
              <a:t>CHCT, </a:t>
            </a:r>
            <a:r>
              <a:rPr lang="en-US" altLang="zh-CN" dirty="0" err="1" smtClean="0"/>
              <a:t>CHannel</a:t>
            </a:r>
            <a:r>
              <a:rPr lang="en-US" altLang="zh-CN" dirty="0" smtClean="0"/>
              <a:t> Control Table)</a:t>
            </a:r>
          </a:p>
          <a:p>
            <a:pPr lvl="1"/>
            <a:r>
              <a:rPr lang="zh-CN" altLang="en-US" dirty="0" smtClean="0"/>
              <a:t>每个通道一张，描述通道工作状态。</a:t>
            </a:r>
          </a:p>
        </p:txBody>
      </p:sp>
      <p:grpSp>
        <p:nvGrpSpPr>
          <p:cNvPr id="44035" name="Group 3"/>
          <p:cNvGrpSpPr>
            <a:grpSpLocks/>
          </p:cNvGrpSpPr>
          <p:nvPr/>
        </p:nvGrpSpPr>
        <p:grpSpPr bwMode="auto">
          <a:xfrm>
            <a:off x="3849199" y="2783132"/>
            <a:ext cx="4114800" cy="1828800"/>
            <a:chOff x="1344" y="1200"/>
            <a:chExt cx="2592" cy="1152"/>
          </a:xfrm>
        </p:grpSpPr>
        <p:sp>
          <p:nvSpPr>
            <p:cNvPr id="44037" name="Rectangle 4"/>
            <p:cNvSpPr>
              <a:spLocks noChangeArrowheads="1"/>
            </p:cNvSpPr>
            <p:nvPr/>
          </p:nvSpPr>
          <p:spPr bwMode="auto">
            <a:xfrm>
              <a:off x="1344" y="1200"/>
              <a:ext cx="25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dirty="0">
                  <a:latin typeface="Times New Roman" panose="02020603050405020304" pitchFamily="18" charset="0"/>
                </a:rPr>
                <a:t>控制器标识符</a:t>
              </a:r>
            </a:p>
          </p:txBody>
        </p:sp>
        <p:sp>
          <p:nvSpPr>
            <p:cNvPr id="44038" name="Rectangle 5"/>
            <p:cNvSpPr>
              <a:spLocks noChangeArrowheads="1"/>
            </p:cNvSpPr>
            <p:nvPr/>
          </p:nvSpPr>
          <p:spPr bwMode="auto">
            <a:xfrm>
              <a:off x="1344" y="1488"/>
              <a:ext cx="25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0" dirty="0">
                  <a:latin typeface="Times New Roman" panose="02020603050405020304" pitchFamily="18" charset="0"/>
                </a:rPr>
                <a:t>控制器状态：忙/空闲</a:t>
              </a:r>
            </a:p>
          </p:txBody>
        </p:sp>
        <p:sp>
          <p:nvSpPr>
            <p:cNvPr id="44039" name="Rectangle 6"/>
            <p:cNvSpPr>
              <a:spLocks noChangeArrowheads="1"/>
            </p:cNvSpPr>
            <p:nvPr/>
          </p:nvSpPr>
          <p:spPr bwMode="auto">
            <a:xfrm>
              <a:off x="1344" y="1776"/>
              <a:ext cx="25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0">
                  <a:latin typeface="Times New Roman" panose="02020603050405020304" pitchFamily="18" charset="0"/>
                </a:rPr>
                <a:t>与控制器连接的通道指针</a:t>
              </a:r>
            </a:p>
          </p:txBody>
        </p:sp>
        <p:sp>
          <p:nvSpPr>
            <p:cNvPr id="44040" name="Rectangle 7"/>
            <p:cNvSpPr>
              <a:spLocks noChangeArrowheads="1"/>
            </p:cNvSpPr>
            <p:nvPr/>
          </p:nvSpPr>
          <p:spPr bwMode="auto">
            <a:xfrm>
              <a:off x="1344" y="2064"/>
              <a:ext cx="2592"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0">
                  <a:latin typeface="Times New Roman" panose="02020603050405020304" pitchFamily="18" charset="0"/>
                </a:rPr>
                <a:t>等待控制器的进程队列指针</a:t>
              </a:r>
            </a:p>
          </p:txBody>
        </p:sp>
      </p:grpSp>
    </p:spTree>
    <p:extLst>
      <p:ext uri="{BB962C8B-B14F-4D97-AF65-F5344CB8AC3E}">
        <p14:creationId xmlns:p14="http://schemas.microsoft.com/office/powerpoint/2010/main" val="3322921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smtClean="0">
                <a:ea typeface="宋体" panose="02010600030101010101" pitchFamily="2" charset="-122"/>
              </a:rPr>
              <a:t>6.4.1</a:t>
            </a:r>
            <a:r>
              <a:rPr lang="en-US" altLang="zh-CN" b="1"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设备分配中的数据结构</a:t>
            </a:r>
          </a:p>
        </p:txBody>
      </p:sp>
      <p:sp>
        <p:nvSpPr>
          <p:cNvPr id="45060" name="Rectangle 40"/>
          <p:cNvSpPr>
            <a:spLocks noGrp="1" noChangeArrowheads="1"/>
          </p:cNvSpPr>
          <p:nvPr>
            <p:ph idx="1"/>
          </p:nvPr>
        </p:nvSpPr>
        <p:spPr/>
        <p:txBody>
          <a:bodyPr/>
          <a:lstStyle/>
          <a:p>
            <a:pPr eaLnBrk="1" hangingPunct="1"/>
            <a:r>
              <a:rPr lang="en-US" altLang="zh-CN" smtClean="0"/>
              <a:t>(5) </a:t>
            </a:r>
            <a:r>
              <a:rPr lang="zh-CN" altLang="en-US" smtClean="0"/>
              <a:t>表格之间的关系</a:t>
            </a:r>
          </a:p>
        </p:txBody>
      </p:sp>
      <p:grpSp>
        <p:nvGrpSpPr>
          <p:cNvPr id="1075203" name="Group 3"/>
          <p:cNvGrpSpPr>
            <a:grpSpLocks/>
          </p:cNvGrpSpPr>
          <p:nvPr/>
        </p:nvGrpSpPr>
        <p:grpSpPr bwMode="auto">
          <a:xfrm>
            <a:off x="1847850" y="965200"/>
            <a:ext cx="8686800" cy="4624388"/>
            <a:chOff x="192" y="975"/>
            <a:chExt cx="5472" cy="2913"/>
          </a:xfrm>
        </p:grpSpPr>
        <p:sp>
          <p:nvSpPr>
            <p:cNvPr id="45061" name="Rectangle 4"/>
            <p:cNvSpPr>
              <a:spLocks noChangeArrowheads="1"/>
            </p:cNvSpPr>
            <p:nvPr/>
          </p:nvSpPr>
          <p:spPr bwMode="auto">
            <a:xfrm>
              <a:off x="528" y="1872"/>
              <a:ext cx="960"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系统设备表</a:t>
              </a:r>
              <a:endParaRPr lang="zh-CN" altLang="en-US" sz="2400">
                <a:latin typeface="宋体" panose="02010600030101010101" pitchFamily="2" charset="-122"/>
              </a:endParaRPr>
            </a:p>
          </p:txBody>
        </p:sp>
        <p:sp>
          <p:nvSpPr>
            <p:cNvPr id="45062" name="Rectangle 5"/>
            <p:cNvSpPr>
              <a:spLocks noChangeArrowheads="1"/>
            </p:cNvSpPr>
            <p:nvPr/>
          </p:nvSpPr>
          <p:spPr bwMode="auto">
            <a:xfrm>
              <a:off x="432" y="2688"/>
              <a:ext cx="81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设备控制表</a:t>
              </a:r>
              <a:endParaRPr lang="zh-CN" altLang="en-US" sz="2400">
                <a:latin typeface="宋体" panose="02010600030101010101" pitchFamily="2" charset="-122"/>
              </a:endParaRPr>
            </a:p>
          </p:txBody>
        </p:sp>
        <p:sp>
          <p:nvSpPr>
            <p:cNvPr id="45063" name="Line 6"/>
            <p:cNvSpPr>
              <a:spLocks noChangeShapeType="1"/>
            </p:cNvSpPr>
            <p:nvPr/>
          </p:nvSpPr>
          <p:spPr bwMode="auto">
            <a:xfrm flipH="1">
              <a:off x="672" y="2256"/>
              <a:ext cx="0" cy="432"/>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4" name="Rectangle 7"/>
            <p:cNvSpPr>
              <a:spLocks noChangeArrowheads="1"/>
            </p:cNvSpPr>
            <p:nvPr/>
          </p:nvSpPr>
          <p:spPr bwMode="auto">
            <a:xfrm>
              <a:off x="2112" y="2544"/>
              <a:ext cx="57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宋体" panose="02010600030101010101" pitchFamily="2" charset="-122"/>
                </a:rPr>
                <a:t>控制器</a:t>
              </a:r>
            </a:p>
            <a:p>
              <a:pPr algn="ctr" eaLnBrk="1" hangingPunct="1"/>
              <a:r>
                <a:rPr lang="zh-CN" altLang="en-US">
                  <a:latin typeface="宋体" panose="02010600030101010101" pitchFamily="2" charset="-122"/>
                </a:rPr>
                <a:t>控制表1</a:t>
              </a:r>
              <a:endParaRPr lang="zh-CN" altLang="en-US" sz="2400">
                <a:latin typeface="宋体" panose="02010600030101010101" pitchFamily="2" charset="-122"/>
              </a:endParaRPr>
            </a:p>
          </p:txBody>
        </p:sp>
        <p:sp>
          <p:nvSpPr>
            <p:cNvPr id="45065" name="Rectangle 8"/>
            <p:cNvSpPr>
              <a:spLocks noChangeArrowheads="1"/>
            </p:cNvSpPr>
            <p:nvPr/>
          </p:nvSpPr>
          <p:spPr bwMode="auto">
            <a:xfrm>
              <a:off x="2880" y="1920"/>
              <a:ext cx="91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通道控制表</a:t>
              </a:r>
              <a:endParaRPr lang="zh-CN" altLang="en-US" sz="2400">
                <a:latin typeface="宋体" panose="02010600030101010101" pitchFamily="2" charset="-122"/>
              </a:endParaRPr>
            </a:p>
          </p:txBody>
        </p:sp>
        <p:sp>
          <p:nvSpPr>
            <p:cNvPr id="45066" name="Rectangle 9"/>
            <p:cNvSpPr>
              <a:spLocks noChangeArrowheads="1"/>
            </p:cNvSpPr>
            <p:nvPr/>
          </p:nvSpPr>
          <p:spPr bwMode="auto">
            <a:xfrm>
              <a:off x="1536" y="3456"/>
              <a:ext cx="62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设备</a:t>
              </a:r>
            </a:p>
            <a:p>
              <a:pPr algn="ctr" eaLnBrk="1" hangingPunct="1"/>
              <a:r>
                <a:rPr lang="zh-CN" altLang="en-US" sz="2000">
                  <a:latin typeface="宋体" panose="02010600030101010101" pitchFamily="2" charset="-122"/>
                </a:rPr>
                <a:t>控制表1</a:t>
              </a:r>
              <a:endParaRPr lang="zh-CN" altLang="en-US" sz="2400">
                <a:latin typeface="宋体" panose="02010600030101010101" pitchFamily="2" charset="-122"/>
              </a:endParaRPr>
            </a:p>
          </p:txBody>
        </p:sp>
        <p:sp>
          <p:nvSpPr>
            <p:cNvPr id="45067" name="Rectangle 10"/>
            <p:cNvSpPr>
              <a:spLocks noChangeArrowheads="1"/>
            </p:cNvSpPr>
            <p:nvPr/>
          </p:nvSpPr>
          <p:spPr bwMode="auto">
            <a:xfrm>
              <a:off x="2976" y="2544"/>
              <a:ext cx="62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宋体" panose="02010600030101010101" pitchFamily="2" charset="-122"/>
                </a:rPr>
                <a:t>控制器</a:t>
              </a:r>
            </a:p>
            <a:p>
              <a:pPr algn="ctr" eaLnBrk="1" hangingPunct="1"/>
              <a:r>
                <a:rPr lang="zh-CN" altLang="en-US">
                  <a:latin typeface="宋体" panose="02010600030101010101" pitchFamily="2" charset="-122"/>
                </a:rPr>
                <a:t>控制表2</a:t>
              </a:r>
              <a:endParaRPr lang="zh-CN" altLang="en-US" sz="2400">
                <a:latin typeface="宋体" panose="02010600030101010101" pitchFamily="2" charset="-122"/>
              </a:endParaRPr>
            </a:p>
          </p:txBody>
        </p:sp>
        <p:sp>
          <p:nvSpPr>
            <p:cNvPr id="45068" name="Rectangle 11"/>
            <p:cNvSpPr>
              <a:spLocks noChangeArrowheads="1"/>
            </p:cNvSpPr>
            <p:nvPr/>
          </p:nvSpPr>
          <p:spPr bwMode="auto">
            <a:xfrm>
              <a:off x="4128" y="2544"/>
              <a:ext cx="62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宋体" panose="02010600030101010101" pitchFamily="2" charset="-122"/>
                </a:rPr>
                <a:t>控制器</a:t>
              </a:r>
            </a:p>
            <a:p>
              <a:pPr algn="ctr" eaLnBrk="1" hangingPunct="1"/>
              <a:r>
                <a:rPr lang="zh-CN" altLang="en-US">
                  <a:latin typeface="宋体" panose="02010600030101010101" pitchFamily="2" charset="-122"/>
                </a:rPr>
                <a:t>控制表</a:t>
              </a:r>
              <a:r>
                <a:rPr lang="en-US" altLang="zh-CN">
                  <a:latin typeface="宋体" panose="02010600030101010101" pitchFamily="2" charset="-122"/>
                </a:rPr>
                <a:t>n</a:t>
              </a:r>
              <a:endParaRPr lang="en-US" altLang="zh-CN" sz="2400">
                <a:latin typeface="宋体" panose="02010600030101010101" pitchFamily="2" charset="-122"/>
              </a:endParaRPr>
            </a:p>
          </p:txBody>
        </p:sp>
        <p:sp>
          <p:nvSpPr>
            <p:cNvPr id="45069" name="Line 12"/>
            <p:cNvSpPr>
              <a:spLocks noChangeShapeType="1"/>
            </p:cNvSpPr>
            <p:nvPr/>
          </p:nvSpPr>
          <p:spPr bwMode="auto">
            <a:xfrm flipV="1">
              <a:off x="2496" y="2304"/>
              <a:ext cx="528"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0" name="Line 13"/>
            <p:cNvSpPr>
              <a:spLocks noChangeShapeType="1"/>
            </p:cNvSpPr>
            <p:nvPr/>
          </p:nvSpPr>
          <p:spPr bwMode="auto">
            <a:xfrm flipV="1">
              <a:off x="3312" y="2304"/>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1" name="Line 14"/>
            <p:cNvSpPr>
              <a:spLocks noChangeShapeType="1"/>
            </p:cNvSpPr>
            <p:nvPr/>
          </p:nvSpPr>
          <p:spPr bwMode="auto">
            <a:xfrm flipH="1" flipV="1">
              <a:off x="3696" y="2304"/>
              <a:ext cx="672"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2" name="Line 15"/>
            <p:cNvSpPr>
              <a:spLocks noChangeShapeType="1"/>
            </p:cNvSpPr>
            <p:nvPr/>
          </p:nvSpPr>
          <p:spPr bwMode="auto">
            <a:xfrm>
              <a:off x="3648" y="2784"/>
              <a:ext cx="48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Rectangle 16"/>
            <p:cNvSpPr>
              <a:spLocks noChangeArrowheads="1"/>
            </p:cNvSpPr>
            <p:nvPr/>
          </p:nvSpPr>
          <p:spPr bwMode="auto">
            <a:xfrm>
              <a:off x="2400" y="3456"/>
              <a:ext cx="62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设备</a:t>
              </a:r>
            </a:p>
            <a:p>
              <a:pPr algn="ctr" eaLnBrk="1" hangingPunct="1"/>
              <a:r>
                <a:rPr lang="zh-CN" altLang="en-US" sz="2000">
                  <a:latin typeface="宋体" panose="02010600030101010101" pitchFamily="2" charset="-122"/>
                </a:rPr>
                <a:t>控制表</a:t>
              </a:r>
              <a:r>
                <a:rPr lang="en-US" altLang="zh-CN" sz="2000">
                  <a:latin typeface="宋体" panose="02010600030101010101" pitchFamily="2" charset="-122"/>
                </a:rPr>
                <a:t>n</a:t>
              </a:r>
              <a:endParaRPr lang="en-US" altLang="zh-CN" sz="2400">
                <a:latin typeface="宋体" panose="02010600030101010101" pitchFamily="2" charset="-122"/>
              </a:endParaRPr>
            </a:p>
          </p:txBody>
        </p:sp>
        <p:sp>
          <p:nvSpPr>
            <p:cNvPr id="45074" name="Line 17"/>
            <p:cNvSpPr>
              <a:spLocks noChangeShapeType="1"/>
            </p:cNvSpPr>
            <p:nvPr/>
          </p:nvSpPr>
          <p:spPr bwMode="auto">
            <a:xfrm>
              <a:off x="2160" y="3696"/>
              <a:ext cx="240" cy="0"/>
            </a:xfrm>
            <a:prstGeom prst="line">
              <a:avLst/>
            </a:prstGeom>
            <a:noFill/>
            <a:ln w="28575">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5" name="Line 18"/>
            <p:cNvSpPr>
              <a:spLocks noChangeShapeType="1"/>
            </p:cNvSpPr>
            <p:nvPr/>
          </p:nvSpPr>
          <p:spPr bwMode="auto">
            <a:xfrm flipV="1">
              <a:off x="1824" y="3024"/>
              <a:ext cx="480" cy="384"/>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6" name="Line 19"/>
            <p:cNvSpPr>
              <a:spLocks noChangeShapeType="1"/>
            </p:cNvSpPr>
            <p:nvPr/>
          </p:nvSpPr>
          <p:spPr bwMode="auto">
            <a:xfrm flipH="1" flipV="1">
              <a:off x="2496" y="3024"/>
              <a:ext cx="288" cy="432"/>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7" name="Line 20"/>
            <p:cNvSpPr>
              <a:spLocks noChangeShapeType="1"/>
            </p:cNvSpPr>
            <p:nvPr/>
          </p:nvSpPr>
          <p:spPr bwMode="auto">
            <a:xfrm>
              <a:off x="3840" y="2016"/>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8" name="Rectangle 21"/>
            <p:cNvSpPr>
              <a:spLocks noChangeArrowheads="1"/>
            </p:cNvSpPr>
            <p:nvPr/>
          </p:nvSpPr>
          <p:spPr bwMode="auto">
            <a:xfrm>
              <a:off x="4080" y="1920"/>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5079" name="Rectangle 22"/>
            <p:cNvSpPr>
              <a:spLocks noChangeArrowheads="1"/>
            </p:cNvSpPr>
            <p:nvPr/>
          </p:nvSpPr>
          <p:spPr bwMode="auto">
            <a:xfrm>
              <a:off x="4464" y="1920"/>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5080" name="Line 23"/>
            <p:cNvSpPr>
              <a:spLocks noChangeShapeType="1"/>
            </p:cNvSpPr>
            <p:nvPr/>
          </p:nvSpPr>
          <p:spPr bwMode="auto">
            <a:xfrm>
              <a:off x="4320" y="2016"/>
              <a:ext cx="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1" name="Line 24"/>
            <p:cNvSpPr>
              <a:spLocks noChangeShapeType="1"/>
            </p:cNvSpPr>
            <p:nvPr/>
          </p:nvSpPr>
          <p:spPr bwMode="auto">
            <a:xfrm>
              <a:off x="4800" y="2880"/>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2" name="Rectangle 25"/>
            <p:cNvSpPr>
              <a:spLocks noChangeArrowheads="1"/>
            </p:cNvSpPr>
            <p:nvPr/>
          </p:nvSpPr>
          <p:spPr bwMode="auto">
            <a:xfrm>
              <a:off x="5040" y="2784"/>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5083" name="Rectangle 26"/>
            <p:cNvSpPr>
              <a:spLocks noChangeArrowheads="1"/>
            </p:cNvSpPr>
            <p:nvPr/>
          </p:nvSpPr>
          <p:spPr bwMode="auto">
            <a:xfrm>
              <a:off x="5424" y="2784"/>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5084" name="Line 27"/>
            <p:cNvSpPr>
              <a:spLocks noChangeShapeType="1"/>
            </p:cNvSpPr>
            <p:nvPr/>
          </p:nvSpPr>
          <p:spPr bwMode="auto">
            <a:xfrm>
              <a:off x="5280" y="2880"/>
              <a:ext cx="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5" name="Rectangle 28"/>
            <p:cNvSpPr>
              <a:spLocks noChangeArrowheads="1"/>
            </p:cNvSpPr>
            <p:nvPr/>
          </p:nvSpPr>
          <p:spPr bwMode="auto">
            <a:xfrm>
              <a:off x="192" y="975"/>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endParaRPr lang="zh-CN" altLang="zh-CN" sz="2800">
                <a:latin typeface="楷体_GB2312" pitchFamily="49" charset="-122"/>
                <a:ea typeface="楷体_GB2312" pitchFamily="49" charset="-122"/>
              </a:endParaRPr>
            </a:p>
          </p:txBody>
        </p:sp>
        <p:sp>
          <p:nvSpPr>
            <p:cNvPr id="45086" name="Line 29"/>
            <p:cNvSpPr>
              <a:spLocks noChangeShapeType="1"/>
            </p:cNvSpPr>
            <p:nvPr/>
          </p:nvSpPr>
          <p:spPr bwMode="auto">
            <a:xfrm>
              <a:off x="3840" y="2160"/>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7" name="Line 30"/>
            <p:cNvSpPr>
              <a:spLocks noChangeShapeType="1"/>
            </p:cNvSpPr>
            <p:nvPr/>
          </p:nvSpPr>
          <p:spPr bwMode="auto">
            <a:xfrm flipV="1">
              <a:off x="4608" y="2064"/>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8" name="Line 31"/>
            <p:cNvSpPr>
              <a:spLocks noChangeShapeType="1"/>
            </p:cNvSpPr>
            <p:nvPr/>
          </p:nvSpPr>
          <p:spPr bwMode="auto">
            <a:xfrm>
              <a:off x="4656" y="3072"/>
              <a:ext cx="9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9" name="Line 32"/>
            <p:cNvSpPr>
              <a:spLocks noChangeShapeType="1"/>
            </p:cNvSpPr>
            <p:nvPr/>
          </p:nvSpPr>
          <p:spPr bwMode="auto">
            <a:xfrm flipV="1">
              <a:off x="5568" y="2928"/>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0" name="Line 33"/>
            <p:cNvSpPr>
              <a:spLocks noChangeShapeType="1"/>
            </p:cNvSpPr>
            <p:nvPr/>
          </p:nvSpPr>
          <p:spPr bwMode="auto">
            <a:xfrm>
              <a:off x="4656" y="2976"/>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1" name="Line 34"/>
            <p:cNvSpPr>
              <a:spLocks noChangeShapeType="1"/>
            </p:cNvSpPr>
            <p:nvPr/>
          </p:nvSpPr>
          <p:spPr bwMode="auto">
            <a:xfrm>
              <a:off x="3072" y="3696"/>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2" name="Rectangle 35"/>
            <p:cNvSpPr>
              <a:spLocks noChangeArrowheads="1"/>
            </p:cNvSpPr>
            <p:nvPr/>
          </p:nvSpPr>
          <p:spPr bwMode="auto">
            <a:xfrm>
              <a:off x="3312" y="3600"/>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5093" name="Rectangle 36"/>
            <p:cNvSpPr>
              <a:spLocks noChangeArrowheads="1"/>
            </p:cNvSpPr>
            <p:nvPr/>
          </p:nvSpPr>
          <p:spPr bwMode="auto">
            <a:xfrm>
              <a:off x="3696" y="3600"/>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5094" name="Line 37"/>
            <p:cNvSpPr>
              <a:spLocks noChangeShapeType="1"/>
            </p:cNvSpPr>
            <p:nvPr/>
          </p:nvSpPr>
          <p:spPr bwMode="auto">
            <a:xfrm>
              <a:off x="3552" y="3696"/>
              <a:ext cx="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5" name="Line 38"/>
            <p:cNvSpPr>
              <a:spLocks noChangeShapeType="1"/>
            </p:cNvSpPr>
            <p:nvPr/>
          </p:nvSpPr>
          <p:spPr bwMode="auto">
            <a:xfrm>
              <a:off x="3072" y="3840"/>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6" name="Line 39"/>
            <p:cNvSpPr>
              <a:spLocks noChangeShapeType="1"/>
            </p:cNvSpPr>
            <p:nvPr/>
          </p:nvSpPr>
          <p:spPr bwMode="auto">
            <a:xfrm flipV="1">
              <a:off x="3840" y="3744"/>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3440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75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smtClean="0"/>
              <a:t>6.4.2  </a:t>
            </a:r>
            <a:r>
              <a:rPr lang="zh-CN" altLang="en-US" dirty="0" smtClean="0"/>
              <a:t>设备分配时应考虑的因素 </a:t>
            </a:r>
          </a:p>
        </p:txBody>
      </p:sp>
      <p:sp>
        <p:nvSpPr>
          <p:cNvPr id="46083" name="Rectangle 3"/>
          <p:cNvSpPr>
            <a:spLocks noGrp="1" noChangeArrowheads="1"/>
          </p:cNvSpPr>
          <p:nvPr>
            <p:ph idx="1"/>
          </p:nvPr>
        </p:nvSpPr>
        <p:spPr/>
        <p:txBody>
          <a:bodyPr/>
          <a:lstStyle/>
          <a:p>
            <a:r>
              <a:rPr lang="zh-CN" altLang="en-US" smtClean="0"/>
              <a:t>设备分配的原则是合理使用外设(公平和避免死锁)，提高设备使用率。</a:t>
            </a:r>
          </a:p>
          <a:p>
            <a:r>
              <a:rPr lang="en-US" altLang="zh-CN" smtClean="0"/>
              <a:t>(1) </a:t>
            </a:r>
            <a:r>
              <a:rPr lang="zh-CN" altLang="en-US" smtClean="0"/>
              <a:t>考虑设备的固有属性</a:t>
            </a:r>
          </a:p>
          <a:p>
            <a:pPr lvl="1"/>
            <a:r>
              <a:rPr lang="zh-CN" altLang="en-US" smtClean="0"/>
              <a:t>独享设备：打印机等。进程使用完自己释放，一般不能剥夺；</a:t>
            </a:r>
          </a:p>
          <a:p>
            <a:pPr lvl="1"/>
            <a:r>
              <a:rPr lang="zh-CN" altLang="en-US" smtClean="0"/>
              <a:t>共享设备：磁盘、网卡等。多个进程并发使用，需合理调度；</a:t>
            </a:r>
          </a:p>
          <a:p>
            <a:pPr lvl="1"/>
            <a:r>
              <a:rPr lang="zh-CN" altLang="en-US" smtClean="0"/>
              <a:t>虚拟设备：虚拟打印机等。可有多个进程使用，但</a:t>
            </a:r>
            <a:r>
              <a:rPr lang="en-US" altLang="zh-CN" smtClean="0"/>
              <a:t>FCFS。</a:t>
            </a:r>
            <a:endParaRPr lang="zh-CN" altLang="en-US" smtClean="0"/>
          </a:p>
        </p:txBody>
      </p:sp>
    </p:spTree>
    <p:extLst>
      <p:ext uri="{BB962C8B-B14F-4D97-AF65-F5344CB8AC3E}">
        <p14:creationId xmlns:p14="http://schemas.microsoft.com/office/powerpoint/2010/main" val="39923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p:txBody>
          <a:bodyPr/>
          <a:lstStyle/>
          <a:p>
            <a:pPr eaLnBrk="1" hangingPunct="1"/>
            <a:r>
              <a:rPr lang="en-US" altLang="zh-CN" dirty="0" smtClean="0">
                <a:ea typeface="宋体" panose="02010600030101010101" pitchFamily="2" charset="-122"/>
              </a:rPr>
              <a:t>6.4.2</a:t>
            </a:r>
            <a:r>
              <a:rPr lang="en-US" altLang="zh-CN" b="1" dirty="0" smtClean="0">
                <a:latin typeface="宋体" panose="02010600030101010101" pitchFamily="2" charset="-122"/>
                <a:ea typeface="宋体" panose="02010600030101010101" pitchFamily="2" charset="-122"/>
              </a:rPr>
              <a:t>  </a:t>
            </a:r>
            <a:r>
              <a:rPr lang="zh-CN" altLang="en-US" b="1" dirty="0" smtClean="0">
                <a:latin typeface="宋体" panose="02010600030101010101" pitchFamily="2" charset="-122"/>
                <a:ea typeface="宋体" panose="02010600030101010101" pitchFamily="2" charset="-122"/>
              </a:rPr>
              <a:t>设备分配时应考虑的因素</a:t>
            </a:r>
          </a:p>
        </p:txBody>
      </p:sp>
      <p:sp>
        <p:nvSpPr>
          <p:cNvPr id="47106" name="Rectangle 2"/>
          <p:cNvSpPr>
            <a:spLocks noGrp="1" noChangeArrowheads="1"/>
          </p:cNvSpPr>
          <p:nvPr>
            <p:ph idx="1"/>
          </p:nvPr>
        </p:nvSpPr>
        <p:spPr/>
        <p:txBody>
          <a:bodyPr/>
          <a:lstStyle/>
          <a:p>
            <a:pPr eaLnBrk="1" hangingPunct="1"/>
            <a:r>
              <a:rPr lang="en-US" altLang="zh-CN" smtClean="0"/>
              <a:t>(2) </a:t>
            </a:r>
            <a:r>
              <a:rPr lang="zh-CN" altLang="en-US" smtClean="0"/>
              <a:t>设备分配算法</a:t>
            </a:r>
          </a:p>
          <a:p>
            <a:pPr eaLnBrk="1" hangingPunct="1"/>
            <a:r>
              <a:rPr lang="zh-CN" altLang="en-US" smtClean="0"/>
              <a:t>与进程调度类似，但简单一些；</a:t>
            </a:r>
          </a:p>
          <a:p>
            <a:pPr lvl="1" eaLnBrk="1" hangingPunct="1"/>
            <a:r>
              <a:rPr lang="zh-CN" altLang="en-US" smtClean="0"/>
              <a:t>先来先服务(</a:t>
            </a:r>
            <a:r>
              <a:rPr lang="en-US" altLang="zh-CN" smtClean="0"/>
              <a:t>FCFS)：</a:t>
            </a:r>
            <a:r>
              <a:rPr lang="zh-CN" altLang="en-US" smtClean="0"/>
              <a:t>按</a:t>
            </a:r>
            <a:r>
              <a:rPr lang="en-US" altLang="zh-CN" smtClean="0"/>
              <a:t>I/O</a:t>
            </a:r>
            <a:r>
              <a:rPr lang="zh-CN" altLang="en-US" smtClean="0"/>
              <a:t>请求的先后顺序，排成</a:t>
            </a:r>
            <a:r>
              <a:rPr lang="en-US" altLang="zh-CN" smtClean="0"/>
              <a:t>I/O</a:t>
            </a:r>
            <a:r>
              <a:rPr lang="zh-CN" altLang="en-US" smtClean="0"/>
              <a:t>请求命令队列；按</a:t>
            </a:r>
            <a:r>
              <a:rPr lang="en-US" altLang="zh-CN" smtClean="0"/>
              <a:t>FCFS</a:t>
            </a:r>
            <a:r>
              <a:rPr lang="zh-CN" altLang="en-US" smtClean="0"/>
              <a:t>分配设备；</a:t>
            </a:r>
          </a:p>
          <a:p>
            <a:pPr lvl="1" eaLnBrk="1" hangingPunct="1"/>
            <a:r>
              <a:rPr lang="zh-CN" altLang="en-US" smtClean="0"/>
              <a:t>基于优先级：依据进程的优先级，指定</a:t>
            </a:r>
            <a:r>
              <a:rPr lang="en-US" altLang="zh-CN" smtClean="0"/>
              <a:t>I/O</a:t>
            </a:r>
            <a:r>
              <a:rPr lang="zh-CN" altLang="en-US" smtClean="0"/>
              <a:t>请求的优先级，优先级高的排在设备队列的队首；同优先级则</a:t>
            </a:r>
            <a:r>
              <a:rPr lang="en-US" altLang="zh-CN" smtClean="0"/>
              <a:t>FCFS</a:t>
            </a:r>
            <a:r>
              <a:rPr lang="zh-CN" altLang="en-US" smtClean="0"/>
              <a:t>；按优先级高低分配设备。</a:t>
            </a:r>
          </a:p>
          <a:p>
            <a:pPr lvl="1" eaLnBrk="1" hangingPunct="1"/>
            <a:endParaRPr lang="zh-CN" altLang="en-US" smtClean="0"/>
          </a:p>
        </p:txBody>
      </p:sp>
    </p:spTree>
    <p:extLst>
      <p:ext uri="{BB962C8B-B14F-4D97-AF65-F5344CB8AC3E}">
        <p14:creationId xmlns:p14="http://schemas.microsoft.com/office/powerpoint/2010/main" val="3471001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4885941" y="2883669"/>
            <a:ext cx="3831498" cy="830997"/>
          </a:xfrm>
          <a:prstGeom prst="rect">
            <a:avLst/>
          </a:prstGeom>
          <a:noFill/>
        </p:spPr>
        <p:txBody>
          <a:bodyPr wrap="none" rtlCol="0">
            <a:spAutoFit/>
          </a:bodyPr>
          <a:lstStyle/>
          <a:p>
            <a:r>
              <a:rPr lang="en-US" altLang="zh-CN" sz="4800" b="1" dirty="0">
                <a:solidFill>
                  <a:schemeClr val="tx1">
                    <a:lumMod val="75000"/>
                    <a:lumOff val="25000"/>
                  </a:schemeClr>
                </a:solidFill>
                <a:latin typeface="微软雅黑" panose="020B0503020204020204" charset="-122"/>
                <a:ea typeface="微软雅黑" panose="020B0503020204020204" charset="-122"/>
              </a:rPr>
              <a:t>I/O</a:t>
            </a:r>
            <a:r>
              <a:rPr lang="zh-CN" altLang="en-US" sz="4800" b="1" dirty="0">
                <a:solidFill>
                  <a:schemeClr val="tx1">
                    <a:lumMod val="75000"/>
                    <a:lumOff val="25000"/>
                  </a:schemeClr>
                </a:solidFill>
                <a:latin typeface="微软雅黑" panose="020B0503020204020204" charset="-122"/>
                <a:ea typeface="微软雅黑" panose="020B0503020204020204" charset="-122"/>
              </a:rPr>
              <a:t>系统概述 </a:t>
            </a: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charset="-122"/>
                <a:ea typeface="微软雅黑" panose="020B0503020204020204" charset="-122"/>
              </a:rPr>
              <a:t>01</a:t>
            </a:r>
            <a:endParaRPr lang="zh-CN" altLang="en-US" sz="96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409788687"/>
      </p:ext>
    </p:extLst>
  </p:cSld>
  <p:clrMapOvr>
    <a:masterClrMapping/>
  </p:clrMapOvr>
  <mc:AlternateContent xmlns:mc="http://schemas.openxmlformats.org/markup-compatibility/2006" xmlns:p14="http://schemas.microsoft.com/office/powerpoint/2010/main">
    <mc:Choice Requires="p14">
      <p:transition spd="slow" p14:dur="999" advTm="1778"/>
    </mc:Choice>
    <mc:Fallback xmlns="">
      <p:transition spd="slow" advTm="1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p:txBody>
          <a:bodyPr/>
          <a:lstStyle/>
          <a:p>
            <a:r>
              <a:rPr lang="en-US" altLang="zh-CN" dirty="0" smtClean="0"/>
              <a:t>6.4.2  </a:t>
            </a:r>
            <a:r>
              <a:rPr lang="zh-CN" altLang="en-US" dirty="0" smtClean="0"/>
              <a:t>设备分配时应考虑的因素</a:t>
            </a:r>
          </a:p>
        </p:txBody>
      </p:sp>
      <p:sp>
        <p:nvSpPr>
          <p:cNvPr id="48130" name="Rectangle 2"/>
          <p:cNvSpPr>
            <a:spLocks noGrp="1" noChangeArrowheads="1"/>
          </p:cNvSpPr>
          <p:nvPr>
            <p:ph idx="1"/>
          </p:nvPr>
        </p:nvSpPr>
        <p:spPr/>
        <p:txBody>
          <a:bodyPr/>
          <a:lstStyle/>
          <a:p>
            <a:r>
              <a:rPr lang="en-US" altLang="zh-CN" smtClean="0"/>
              <a:t>(3) </a:t>
            </a:r>
            <a:r>
              <a:rPr lang="zh-CN" altLang="en-US" smtClean="0"/>
              <a:t>设备分配中的安全性</a:t>
            </a:r>
          </a:p>
          <a:p>
            <a:pPr lvl="1"/>
            <a:r>
              <a:rPr lang="en-US" altLang="en-US" smtClean="0"/>
              <a:t>①</a:t>
            </a:r>
            <a:r>
              <a:rPr lang="zh-CN" altLang="en-US" smtClean="0"/>
              <a:t>安全分配方式</a:t>
            </a:r>
          </a:p>
          <a:p>
            <a:pPr lvl="2"/>
            <a:r>
              <a:rPr lang="zh-CN" altLang="en-US" smtClean="0"/>
              <a:t>进程发出</a:t>
            </a:r>
            <a:r>
              <a:rPr lang="en-US" altLang="zh-CN" smtClean="0"/>
              <a:t>I/O</a:t>
            </a:r>
            <a:r>
              <a:rPr lang="zh-CN" altLang="en-US" smtClean="0"/>
              <a:t>请求后阻塞，完成后唤醒，即进程运行时不占有任何设备资源，摈弃了“请求保持”条件。缺点：</a:t>
            </a:r>
            <a:r>
              <a:rPr lang="en-US" altLang="zh-CN" smtClean="0"/>
              <a:t>CPU</a:t>
            </a:r>
            <a:r>
              <a:rPr lang="zh-CN" altLang="en-US" smtClean="0"/>
              <a:t>与</a:t>
            </a:r>
            <a:r>
              <a:rPr lang="en-US" altLang="zh-CN" smtClean="0"/>
              <a:t>I/O</a:t>
            </a:r>
            <a:r>
              <a:rPr lang="zh-CN" altLang="en-US" smtClean="0"/>
              <a:t>设备是串行工作。</a:t>
            </a:r>
          </a:p>
          <a:p>
            <a:pPr lvl="1"/>
            <a:r>
              <a:rPr lang="en-US" altLang="en-US" smtClean="0"/>
              <a:t>②</a:t>
            </a:r>
            <a:r>
              <a:rPr lang="zh-CN" altLang="en-US" smtClean="0"/>
              <a:t>不安全分配方式</a:t>
            </a:r>
          </a:p>
          <a:p>
            <a:pPr lvl="2"/>
            <a:r>
              <a:rPr lang="zh-CN" altLang="en-US" smtClean="0"/>
              <a:t>进程发出</a:t>
            </a:r>
            <a:r>
              <a:rPr lang="en-US" altLang="zh-CN" smtClean="0"/>
              <a:t>I/O</a:t>
            </a:r>
            <a:r>
              <a:rPr lang="zh-CN" altLang="en-US" smtClean="0"/>
              <a:t>请求后仍继续运行，又可发出</a:t>
            </a:r>
            <a:r>
              <a:rPr lang="en-US" altLang="zh-CN" smtClean="0"/>
              <a:t>I/O</a:t>
            </a:r>
            <a:r>
              <a:rPr lang="zh-CN" altLang="en-US" smtClean="0"/>
              <a:t>请求，仅当进程所请求的设备已被另一进程占用时，进程才进入阻塞状态。优点：多个设备并行操作；缺点：可能造成死锁。</a:t>
            </a:r>
          </a:p>
        </p:txBody>
      </p:sp>
    </p:spTree>
    <p:extLst>
      <p:ext uri="{BB962C8B-B14F-4D97-AF65-F5344CB8AC3E}">
        <p14:creationId xmlns:p14="http://schemas.microsoft.com/office/powerpoint/2010/main" val="3476344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smtClean="0"/>
              <a:t>6.4.2   </a:t>
            </a:r>
            <a:r>
              <a:rPr lang="zh-CN" altLang="en-US" dirty="0" smtClean="0"/>
              <a:t>独占设备的分配程序</a:t>
            </a:r>
          </a:p>
        </p:txBody>
      </p:sp>
      <p:sp>
        <p:nvSpPr>
          <p:cNvPr id="49155" name="Rectangle 3"/>
          <p:cNvSpPr>
            <a:spLocks noGrp="1" noChangeArrowheads="1"/>
          </p:cNvSpPr>
          <p:nvPr>
            <p:ph idx="1"/>
          </p:nvPr>
        </p:nvSpPr>
        <p:spPr>
          <a:xfrm>
            <a:off x="767862" y="1215598"/>
            <a:ext cx="10515600" cy="5004655"/>
          </a:xfrm>
        </p:spPr>
        <p:txBody>
          <a:bodyPr>
            <a:normAutofit/>
          </a:bodyPr>
          <a:lstStyle/>
          <a:p>
            <a:r>
              <a:rPr lang="en-US" altLang="zh-CN" sz="1800" dirty="0" smtClean="0"/>
              <a:t>1. </a:t>
            </a:r>
            <a:r>
              <a:rPr lang="zh-CN" altLang="en-US" sz="1800" dirty="0" smtClean="0"/>
              <a:t>基本的设备分配程序</a:t>
            </a:r>
          </a:p>
          <a:p>
            <a:pPr lvl="1"/>
            <a:r>
              <a:rPr lang="en-US" altLang="zh-CN" sz="1600" dirty="0" smtClean="0"/>
              <a:t>(1) </a:t>
            </a:r>
            <a:r>
              <a:rPr lang="zh-CN" altLang="en-US" sz="1600" dirty="0" smtClean="0"/>
              <a:t>分配设备</a:t>
            </a:r>
          </a:p>
          <a:p>
            <a:pPr lvl="1"/>
            <a:r>
              <a:rPr lang="en-US" altLang="zh-CN" sz="1600" dirty="0" smtClean="0"/>
              <a:t>(2) </a:t>
            </a:r>
            <a:r>
              <a:rPr lang="zh-CN" altLang="en-US" sz="1600" dirty="0" smtClean="0"/>
              <a:t>分配控制器</a:t>
            </a:r>
          </a:p>
          <a:p>
            <a:pPr lvl="1"/>
            <a:r>
              <a:rPr lang="en-US" altLang="zh-CN" sz="1600" dirty="0" smtClean="0"/>
              <a:t>(3) </a:t>
            </a:r>
            <a:r>
              <a:rPr lang="zh-CN" altLang="en-US" sz="1600" dirty="0" smtClean="0"/>
              <a:t>分配通道</a:t>
            </a:r>
          </a:p>
        </p:txBody>
      </p:sp>
      <p:grpSp>
        <p:nvGrpSpPr>
          <p:cNvPr id="1079300" name="Group 4"/>
          <p:cNvGrpSpPr>
            <a:grpSpLocks/>
          </p:cNvGrpSpPr>
          <p:nvPr/>
        </p:nvGrpSpPr>
        <p:grpSpPr bwMode="auto">
          <a:xfrm>
            <a:off x="2484927" y="1561002"/>
            <a:ext cx="8686800" cy="4624387"/>
            <a:chOff x="192" y="975"/>
            <a:chExt cx="5472" cy="2913"/>
          </a:xfrm>
        </p:grpSpPr>
        <p:sp>
          <p:nvSpPr>
            <p:cNvPr id="49157" name="Rectangle 5"/>
            <p:cNvSpPr>
              <a:spLocks noChangeArrowheads="1"/>
            </p:cNvSpPr>
            <p:nvPr/>
          </p:nvSpPr>
          <p:spPr bwMode="auto">
            <a:xfrm>
              <a:off x="528" y="1872"/>
              <a:ext cx="960"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系统设备表</a:t>
              </a:r>
              <a:endParaRPr lang="zh-CN" altLang="en-US" sz="2400">
                <a:latin typeface="宋体" panose="02010600030101010101" pitchFamily="2" charset="-122"/>
              </a:endParaRPr>
            </a:p>
          </p:txBody>
        </p:sp>
        <p:sp>
          <p:nvSpPr>
            <p:cNvPr id="49158" name="Rectangle 6"/>
            <p:cNvSpPr>
              <a:spLocks noChangeArrowheads="1"/>
            </p:cNvSpPr>
            <p:nvPr/>
          </p:nvSpPr>
          <p:spPr bwMode="auto">
            <a:xfrm>
              <a:off x="432" y="2688"/>
              <a:ext cx="816"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设备控制表</a:t>
              </a:r>
              <a:endParaRPr lang="zh-CN" altLang="en-US" sz="2400">
                <a:latin typeface="宋体" panose="02010600030101010101" pitchFamily="2" charset="-122"/>
              </a:endParaRPr>
            </a:p>
          </p:txBody>
        </p:sp>
        <p:sp>
          <p:nvSpPr>
            <p:cNvPr id="49159" name="Line 7"/>
            <p:cNvSpPr>
              <a:spLocks noChangeShapeType="1"/>
            </p:cNvSpPr>
            <p:nvPr/>
          </p:nvSpPr>
          <p:spPr bwMode="auto">
            <a:xfrm flipH="1">
              <a:off x="672" y="2256"/>
              <a:ext cx="0" cy="432"/>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0" name="Rectangle 8"/>
            <p:cNvSpPr>
              <a:spLocks noChangeArrowheads="1"/>
            </p:cNvSpPr>
            <p:nvPr/>
          </p:nvSpPr>
          <p:spPr bwMode="auto">
            <a:xfrm>
              <a:off x="2112" y="2544"/>
              <a:ext cx="576"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宋体" panose="02010600030101010101" pitchFamily="2" charset="-122"/>
                </a:rPr>
                <a:t>控制器</a:t>
              </a:r>
            </a:p>
            <a:p>
              <a:pPr algn="ctr" eaLnBrk="1" hangingPunct="1"/>
              <a:r>
                <a:rPr lang="zh-CN" altLang="en-US">
                  <a:latin typeface="宋体" panose="02010600030101010101" pitchFamily="2" charset="-122"/>
                </a:rPr>
                <a:t>控制表1</a:t>
              </a:r>
              <a:endParaRPr lang="zh-CN" altLang="en-US" sz="2400">
                <a:latin typeface="宋体" panose="02010600030101010101" pitchFamily="2" charset="-122"/>
              </a:endParaRPr>
            </a:p>
          </p:txBody>
        </p:sp>
        <p:sp>
          <p:nvSpPr>
            <p:cNvPr id="49161" name="Rectangle 9"/>
            <p:cNvSpPr>
              <a:spLocks noChangeArrowheads="1"/>
            </p:cNvSpPr>
            <p:nvPr/>
          </p:nvSpPr>
          <p:spPr bwMode="auto">
            <a:xfrm>
              <a:off x="2880" y="1920"/>
              <a:ext cx="912" cy="38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通道控制表</a:t>
              </a:r>
              <a:endParaRPr lang="zh-CN" altLang="en-US" sz="2400">
                <a:latin typeface="宋体" panose="02010600030101010101" pitchFamily="2" charset="-122"/>
              </a:endParaRPr>
            </a:p>
          </p:txBody>
        </p:sp>
        <p:sp>
          <p:nvSpPr>
            <p:cNvPr id="49162" name="Rectangle 10"/>
            <p:cNvSpPr>
              <a:spLocks noChangeArrowheads="1"/>
            </p:cNvSpPr>
            <p:nvPr/>
          </p:nvSpPr>
          <p:spPr bwMode="auto">
            <a:xfrm>
              <a:off x="1536" y="3456"/>
              <a:ext cx="62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设备</a:t>
              </a:r>
            </a:p>
            <a:p>
              <a:pPr algn="ctr" eaLnBrk="1" hangingPunct="1"/>
              <a:r>
                <a:rPr lang="zh-CN" altLang="en-US" sz="2000">
                  <a:latin typeface="宋体" panose="02010600030101010101" pitchFamily="2" charset="-122"/>
                </a:rPr>
                <a:t>控制表1</a:t>
              </a:r>
              <a:endParaRPr lang="zh-CN" altLang="en-US" sz="2400">
                <a:latin typeface="宋体" panose="02010600030101010101" pitchFamily="2" charset="-122"/>
              </a:endParaRPr>
            </a:p>
          </p:txBody>
        </p:sp>
        <p:sp>
          <p:nvSpPr>
            <p:cNvPr id="49163" name="Rectangle 11"/>
            <p:cNvSpPr>
              <a:spLocks noChangeArrowheads="1"/>
            </p:cNvSpPr>
            <p:nvPr/>
          </p:nvSpPr>
          <p:spPr bwMode="auto">
            <a:xfrm>
              <a:off x="2976" y="2544"/>
              <a:ext cx="62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宋体" panose="02010600030101010101" pitchFamily="2" charset="-122"/>
                </a:rPr>
                <a:t>控制器</a:t>
              </a:r>
            </a:p>
            <a:p>
              <a:pPr algn="ctr" eaLnBrk="1" hangingPunct="1"/>
              <a:r>
                <a:rPr lang="zh-CN" altLang="en-US">
                  <a:latin typeface="宋体" panose="02010600030101010101" pitchFamily="2" charset="-122"/>
                </a:rPr>
                <a:t>控制表2</a:t>
              </a:r>
              <a:endParaRPr lang="zh-CN" altLang="en-US" sz="2400">
                <a:latin typeface="宋体" panose="02010600030101010101" pitchFamily="2" charset="-122"/>
              </a:endParaRPr>
            </a:p>
          </p:txBody>
        </p:sp>
        <p:sp>
          <p:nvSpPr>
            <p:cNvPr id="49164" name="Rectangle 12"/>
            <p:cNvSpPr>
              <a:spLocks noChangeArrowheads="1"/>
            </p:cNvSpPr>
            <p:nvPr/>
          </p:nvSpPr>
          <p:spPr bwMode="auto">
            <a:xfrm>
              <a:off x="4128" y="2544"/>
              <a:ext cx="62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宋体" panose="02010600030101010101" pitchFamily="2" charset="-122"/>
                </a:rPr>
                <a:t>控制器</a:t>
              </a:r>
            </a:p>
            <a:p>
              <a:pPr algn="ctr" eaLnBrk="1" hangingPunct="1"/>
              <a:r>
                <a:rPr lang="zh-CN" altLang="en-US">
                  <a:latin typeface="宋体" panose="02010600030101010101" pitchFamily="2" charset="-122"/>
                </a:rPr>
                <a:t>控制表</a:t>
              </a:r>
              <a:r>
                <a:rPr lang="en-US" altLang="zh-CN">
                  <a:latin typeface="宋体" panose="02010600030101010101" pitchFamily="2" charset="-122"/>
                </a:rPr>
                <a:t>n</a:t>
              </a:r>
              <a:endParaRPr lang="en-US" altLang="zh-CN" sz="2400">
                <a:latin typeface="宋体" panose="02010600030101010101" pitchFamily="2" charset="-122"/>
              </a:endParaRPr>
            </a:p>
          </p:txBody>
        </p:sp>
        <p:sp>
          <p:nvSpPr>
            <p:cNvPr id="49165" name="Line 13"/>
            <p:cNvSpPr>
              <a:spLocks noChangeShapeType="1"/>
            </p:cNvSpPr>
            <p:nvPr/>
          </p:nvSpPr>
          <p:spPr bwMode="auto">
            <a:xfrm flipV="1">
              <a:off x="2496" y="2304"/>
              <a:ext cx="528"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6" name="Line 14"/>
            <p:cNvSpPr>
              <a:spLocks noChangeShapeType="1"/>
            </p:cNvSpPr>
            <p:nvPr/>
          </p:nvSpPr>
          <p:spPr bwMode="auto">
            <a:xfrm flipV="1">
              <a:off x="3312" y="2304"/>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7" name="Line 15"/>
            <p:cNvSpPr>
              <a:spLocks noChangeShapeType="1"/>
            </p:cNvSpPr>
            <p:nvPr/>
          </p:nvSpPr>
          <p:spPr bwMode="auto">
            <a:xfrm flipH="1" flipV="1">
              <a:off x="3696" y="2304"/>
              <a:ext cx="672"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8" name="Line 16"/>
            <p:cNvSpPr>
              <a:spLocks noChangeShapeType="1"/>
            </p:cNvSpPr>
            <p:nvPr/>
          </p:nvSpPr>
          <p:spPr bwMode="auto">
            <a:xfrm>
              <a:off x="3648" y="2784"/>
              <a:ext cx="48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9" name="Rectangle 17"/>
            <p:cNvSpPr>
              <a:spLocks noChangeArrowheads="1"/>
            </p:cNvSpPr>
            <p:nvPr/>
          </p:nvSpPr>
          <p:spPr bwMode="auto">
            <a:xfrm>
              <a:off x="2400" y="3456"/>
              <a:ext cx="62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设备</a:t>
              </a:r>
            </a:p>
            <a:p>
              <a:pPr algn="ctr" eaLnBrk="1" hangingPunct="1"/>
              <a:r>
                <a:rPr lang="zh-CN" altLang="en-US" sz="2000">
                  <a:latin typeface="宋体" panose="02010600030101010101" pitchFamily="2" charset="-122"/>
                </a:rPr>
                <a:t>控制表</a:t>
              </a:r>
              <a:r>
                <a:rPr lang="en-US" altLang="zh-CN" sz="2000">
                  <a:latin typeface="宋体" panose="02010600030101010101" pitchFamily="2" charset="-122"/>
                </a:rPr>
                <a:t>n</a:t>
              </a:r>
              <a:endParaRPr lang="en-US" altLang="zh-CN" sz="2400">
                <a:latin typeface="宋体" panose="02010600030101010101" pitchFamily="2" charset="-122"/>
              </a:endParaRPr>
            </a:p>
          </p:txBody>
        </p:sp>
        <p:sp>
          <p:nvSpPr>
            <p:cNvPr id="49170" name="Line 18"/>
            <p:cNvSpPr>
              <a:spLocks noChangeShapeType="1"/>
            </p:cNvSpPr>
            <p:nvPr/>
          </p:nvSpPr>
          <p:spPr bwMode="auto">
            <a:xfrm>
              <a:off x="2160" y="3696"/>
              <a:ext cx="240" cy="0"/>
            </a:xfrm>
            <a:prstGeom prst="line">
              <a:avLst/>
            </a:prstGeom>
            <a:noFill/>
            <a:ln w="28575">
              <a:solidFill>
                <a:srgbClr val="FF99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1" name="Line 19"/>
            <p:cNvSpPr>
              <a:spLocks noChangeShapeType="1"/>
            </p:cNvSpPr>
            <p:nvPr/>
          </p:nvSpPr>
          <p:spPr bwMode="auto">
            <a:xfrm flipV="1">
              <a:off x="1824" y="3024"/>
              <a:ext cx="480" cy="384"/>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2" name="Line 20"/>
            <p:cNvSpPr>
              <a:spLocks noChangeShapeType="1"/>
            </p:cNvSpPr>
            <p:nvPr/>
          </p:nvSpPr>
          <p:spPr bwMode="auto">
            <a:xfrm flipH="1" flipV="1">
              <a:off x="2496" y="3024"/>
              <a:ext cx="288" cy="432"/>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3" name="Line 21"/>
            <p:cNvSpPr>
              <a:spLocks noChangeShapeType="1"/>
            </p:cNvSpPr>
            <p:nvPr/>
          </p:nvSpPr>
          <p:spPr bwMode="auto">
            <a:xfrm>
              <a:off x="3840" y="2016"/>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4" name="Rectangle 22"/>
            <p:cNvSpPr>
              <a:spLocks noChangeArrowheads="1"/>
            </p:cNvSpPr>
            <p:nvPr/>
          </p:nvSpPr>
          <p:spPr bwMode="auto">
            <a:xfrm>
              <a:off x="4080" y="1920"/>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9175" name="Rectangle 23"/>
            <p:cNvSpPr>
              <a:spLocks noChangeArrowheads="1"/>
            </p:cNvSpPr>
            <p:nvPr/>
          </p:nvSpPr>
          <p:spPr bwMode="auto">
            <a:xfrm>
              <a:off x="4464" y="1920"/>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9176" name="Line 24"/>
            <p:cNvSpPr>
              <a:spLocks noChangeShapeType="1"/>
            </p:cNvSpPr>
            <p:nvPr/>
          </p:nvSpPr>
          <p:spPr bwMode="auto">
            <a:xfrm>
              <a:off x="4320" y="2016"/>
              <a:ext cx="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7" name="Line 25"/>
            <p:cNvSpPr>
              <a:spLocks noChangeShapeType="1"/>
            </p:cNvSpPr>
            <p:nvPr/>
          </p:nvSpPr>
          <p:spPr bwMode="auto">
            <a:xfrm>
              <a:off x="4800" y="2880"/>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8" name="Rectangle 26"/>
            <p:cNvSpPr>
              <a:spLocks noChangeArrowheads="1"/>
            </p:cNvSpPr>
            <p:nvPr/>
          </p:nvSpPr>
          <p:spPr bwMode="auto">
            <a:xfrm>
              <a:off x="5040" y="2784"/>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9179" name="Rectangle 27"/>
            <p:cNvSpPr>
              <a:spLocks noChangeArrowheads="1"/>
            </p:cNvSpPr>
            <p:nvPr/>
          </p:nvSpPr>
          <p:spPr bwMode="auto">
            <a:xfrm>
              <a:off x="5424" y="2784"/>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9180" name="Line 28"/>
            <p:cNvSpPr>
              <a:spLocks noChangeShapeType="1"/>
            </p:cNvSpPr>
            <p:nvPr/>
          </p:nvSpPr>
          <p:spPr bwMode="auto">
            <a:xfrm>
              <a:off x="5280" y="2880"/>
              <a:ext cx="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1" name="Rectangle 29"/>
            <p:cNvSpPr>
              <a:spLocks noChangeArrowheads="1"/>
            </p:cNvSpPr>
            <p:nvPr/>
          </p:nvSpPr>
          <p:spPr bwMode="auto">
            <a:xfrm>
              <a:off x="192" y="975"/>
              <a:ext cx="1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endParaRPr lang="zh-CN" altLang="zh-CN" sz="2800">
                <a:latin typeface="楷体_GB2312" pitchFamily="49" charset="-122"/>
                <a:ea typeface="楷体_GB2312" pitchFamily="49" charset="-122"/>
              </a:endParaRPr>
            </a:p>
          </p:txBody>
        </p:sp>
        <p:sp>
          <p:nvSpPr>
            <p:cNvPr id="49182" name="Line 30"/>
            <p:cNvSpPr>
              <a:spLocks noChangeShapeType="1"/>
            </p:cNvSpPr>
            <p:nvPr/>
          </p:nvSpPr>
          <p:spPr bwMode="auto">
            <a:xfrm>
              <a:off x="3840" y="2160"/>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3" name="Line 31"/>
            <p:cNvSpPr>
              <a:spLocks noChangeShapeType="1"/>
            </p:cNvSpPr>
            <p:nvPr/>
          </p:nvSpPr>
          <p:spPr bwMode="auto">
            <a:xfrm flipV="1">
              <a:off x="4608" y="2064"/>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4" name="Line 32"/>
            <p:cNvSpPr>
              <a:spLocks noChangeShapeType="1"/>
            </p:cNvSpPr>
            <p:nvPr/>
          </p:nvSpPr>
          <p:spPr bwMode="auto">
            <a:xfrm>
              <a:off x="4656" y="3072"/>
              <a:ext cx="9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5" name="Line 33"/>
            <p:cNvSpPr>
              <a:spLocks noChangeShapeType="1"/>
            </p:cNvSpPr>
            <p:nvPr/>
          </p:nvSpPr>
          <p:spPr bwMode="auto">
            <a:xfrm flipV="1">
              <a:off x="5568" y="2928"/>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6" name="Line 34"/>
            <p:cNvSpPr>
              <a:spLocks noChangeShapeType="1"/>
            </p:cNvSpPr>
            <p:nvPr/>
          </p:nvSpPr>
          <p:spPr bwMode="auto">
            <a:xfrm>
              <a:off x="4656" y="2976"/>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7" name="Line 35"/>
            <p:cNvSpPr>
              <a:spLocks noChangeShapeType="1"/>
            </p:cNvSpPr>
            <p:nvPr/>
          </p:nvSpPr>
          <p:spPr bwMode="auto">
            <a:xfrm>
              <a:off x="3072" y="3696"/>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Rectangle 36"/>
            <p:cNvSpPr>
              <a:spLocks noChangeArrowheads="1"/>
            </p:cNvSpPr>
            <p:nvPr/>
          </p:nvSpPr>
          <p:spPr bwMode="auto">
            <a:xfrm>
              <a:off x="3312" y="3600"/>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9189" name="Rectangle 37"/>
            <p:cNvSpPr>
              <a:spLocks noChangeArrowheads="1"/>
            </p:cNvSpPr>
            <p:nvPr/>
          </p:nvSpPr>
          <p:spPr bwMode="auto">
            <a:xfrm>
              <a:off x="3696" y="3600"/>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0">
                  <a:latin typeface="Times New Roman" panose="02020603050405020304" pitchFamily="18" charset="0"/>
                </a:rPr>
                <a:t>pcb</a:t>
              </a:r>
              <a:endParaRPr kumimoji="1" lang="en-US" altLang="zh-CN" sz="2400" b="0">
                <a:latin typeface="Times New Roman" panose="02020603050405020304" pitchFamily="18" charset="0"/>
              </a:endParaRPr>
            </a:p>
          </p:txBody>
        </p:sp>
        <p:sp>
          <p:nvSpPr>
            <p:cNvPr id="49190" name="Line 38"/>
            <p:cNvSpPr>
              <a:spLocks noChangeShapeType="1"/>
            </p:cNvSpPr>
            <p:nvPr/>
          </p:nvSpPr>
          <p:spPr bwMode="auto">
            <a:xfrm>
              <a:off x="3552" y="3696"/>
              <a:ext cx="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1" name="Line 39"/>
            <p:cNvSpPr>
              <a:spLocks noChangeShapeType="1"/>
            </p:cNvSpPr>
            <p:nvPr/>
          </p:nvSpPr>
          <p:spPr bwMode="auto">
            <a:xfrm>
              <a:off x="3072" y="3840"/>
              <a:ext cx="7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2" name="Line 40"/>
            <p:cNvSpPr>
              <a:spLocks noChangeShapeType="1"/>
            </p:cNvSpPr>
            <p:nvPr/>
          </p:nvSpPr>
          <p:spPr bwMode="auto">
            <a:xfrm flipV="1">
              <a:off x="3840" y="3744"/>
              <a:ext cx="0" cy="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867663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79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smtClean="0"/>
              <a:t>6.4.3   </a:t>
            </a:r>
            <a:r>
              <a:rPr lang="en-US" altLang="zh-CN" dirty="0" err="1" smtClean="0"/>
              <a:t>SPOOLing</a:t>
            </a:r>
            <a:r>
              <a:rPr lang="zh-CN" altLang="en-US" dirty="0" smtClean="0"/>
              <a:t>技术 </a:t>
            </a:r>
          </a:p>
        </p:txBody>
      </p:sp>
      <p:sp>
        <p:nvSpPr>
          <p:cNvPr id="50179" name="Rectangle 3"/>
          <p:cNvSpPr>
            <a:spLocks noGrp="1" noChangeArrowheads="1"/>
          </p:cNvSpPr>
          <p:nvPr>
            <p:ph idx="1"/>
          </p:nvPr>
        </p:nvSpPr>
        <p:spPr/>
        <p:txBody>
          <a:bodyPr>
            <a:normAutofit fontScale="85000" lnSpcReduction="10000"/>
          </a:bodyPr>
          <a:lstStyle/>
          <a:p>
            <a:r>
              <a:rPr lang="zh-CN" altLang="en-US" dirty="0" smtClean="0"/>
              <a:t>利用假脱机技术(</a:t>
            </a:r>
            <a:r>
              <a:rPr lang="en-US" altLang="zh-CN" dirty="0" err="1" smtClean="0"/>
              <a:t>SPOOLing</a:t>
            </a:r>
            <a:r>
              <a:rPr lang="en-US" altLang="zh-CN" dirty="0" smtClean="0"/>
              <a:t>, Simultaneous Peripheral Operation On Line, </a:t>
            </a:r>
            <a:r>
              <a:rPr lang="zh-CN" altLang="en-US" dirty="0" smtClean="0"/>
              <a:t>也称为虚拟设备技术)可把独享设备模拟为具有共享特征的虚拟设备，从而提高设备利用率。</a:t>
            </a:r>
          </a:p>
          <a:p>
            <a:pPr lvl="1"/>
            <a:r>
              <a:rPr lang="zh-CN" altLang="en-US" dirty="0" smtClean="0"/>
              <a:t>为了缓和</a:t>
            </a:r>
            <a:r>
              <a:rPr lang="en-US" altLang="zh-CN" dirty="0" smtClean="0"/>
              <a:t>CPU</a:t>
            </a:r>
            <a:r>
              <a:rPr lang="zh-CN" altLang="en-US" dirty="0" smtClean="0"/>
              <a:t>的高速性与低速</a:t>
            </a:r>
            <a:r>
              <a:rPr lang="en-US" altLang="zh-CN" dirty="0" smtClean="0"/>
              <a:t>I/O</a:t>
            </a:r>
            <a:r>
              <a:rPr lang="zh-CN" altLang="en-US" dirty="0" smtClean="0"/>
              <a:t>设备之间的矛盾引入了脱机输入、脱机输出</a:t>
            </a:r>
            <a:r>
              <a:rPr lang="en-US" altLang="zh-CN" dirty="0" smtClean="0"/>
              <a:t>(</a:t>
            </a:r>
            <a:r>
              <a:rPr lang="zh-CN" altLang="en-US" dirty="0" smtClean="0"/>
              <a:t>外围机</a:t>
            </a:r>
            <a:r>
              <a:rPr lang="en-US" altLang="zh-CN" dirty="0" smtClean="0"/>
              <a:t>)</a:t>
            </a:r>
          </a:p>
          <a:p>
            <a:pPr lvl="1"/>
            <a:r>
              <a:rPr lang="zh-CN" altLang="en-US" dirty="0" smtClean="0"/>
              <a:t>多道程序系统中，利用一道程序来模拟脱机输入时的外围控制机，把低速</a:t>
            </a:r>
            <a:r>
              <a:rPr lang="en-US" altLang="zh-CN" dirty="0" smtClean="0"/>
              <a:t>I/O</a:t>
            </a:r>
            <a:r>
              <a:rPr lang="zh-CN" altLang="en-US" dirty="0" smtClean="0"/>
              <a:t>设备上的数据传送到磁盘上；再用另一道程序模拟脱机输出时的外围控制机，把数据从磁盘传送到慢速的设备上。这样便可在主机的直接控制下，实现脱机输入输出操作。此时的外围操作与</a:t>
            </a:r>
            <a:r>
              <a:rPr lang="en-US" altLang="zh-CN" dirty="0" smtClean="0"/>
              <a:t>CPU</a:t>
            </a:r>
            <a:r>
              <a:rPr lang="zh-CN" altLang="en-US" dirty="0" smtClean="0"/>
              <a:t>对数据的处理同时进行</a:t>
            </a:r>
          </a:p>
          <a:p>
            <a:pPr lvl="1"/>
            <a:r>
              <a:rPr lang="zh-CN" altLang="en-US" b="1" dirty="0" smtClean="0">
                <a:solidFill>
                  <a:srgbClr val="FF0000"/>
                </a:solidFill>
              </a:rPr>
              <a:t>在联机情况下实现的同时外围操作称为</a:t>
            </a:r>
            <a:r>
              <a:rPr lang="en-US" altLang="zh-CN" b="1" dirty="0" err="1" smtClean="0">
                <a:solidFill>
                  <a:srgbClr val="FF0000"/>
                </a:solidFill>
              </a:rPr>
              <a:t>SPOOLing</a:t>
            </a:r>
            <a:r>
              <a:rPr lang="zh-CN" altLang="en-US" b="1" dirty="0" smtClean="0">
                <a:solidFill>
                  <a:srgbClr val="FF0000"/>
                </a:solidFill>
              </a:rPr>
              <a:t>，也叫假脱机。</a:t>
            </a:r>
          </a:p>
        </p:txBody>
      </p:sp>
    </p:spTree>
    <p:extLst>
      <p:ext uri="{BB962C8B-B14F-4D97-AF65-F5344CB8AC3E}">
        <p14:creationId xmlns:p14="http://schemas.microsoft.com/office/powerpoint/2010/main" val="4121953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altLang="zh-CN" dirty="0" smtClean="0"/>
              <a:t>6.4.3   </a:t>
            </a:r>
            <a:r>
              <a:rPr lang="en-US" altLang="zh-CN" dirty="0" err="1" smtClean="0"/>
              <a:t>SPOOLing</a:t>
            </a:r>
            <a:r>
              <a:rPr lang="zh-CN" altLang="en-US" dirty="0" smtClean="0"/>
              <a:t>技术</a:t>
            </a:r>
          </a:p>
        </p:txBody>
      </p:sp>
      <p:graphicFrame>
        <p:nvGraphicFramePr>
          <p:cNvPr id="51204" name="Object 3"/>
          <p:cNvGraphicFramePr>
            <a:graphicFrameLocks noGrp="1" noChangeAspect="1"/>
          </p:cNvGraphicFramePr>
          <p:nvPr>
            <p:ph sz="half" idx="1"/>
            <p:extLst>
              <p:ext uri="{D42A27DB-BD31-4B8C-83A1-F6EECF244321}">
                <p14:modId xmlns:p14="http://schemas.microsoft.com/office/powerpoint/2010/main" val="1320763955"/>
              </p:ext>
            </p:extLst>
          </p:nvPr>
        </p:nvGraphicFramePr>
        <p:xfrm>
          <a:off x="2599104" y="3586651"/>
          <a:ext cx="5651146" cy="1738435"/>
        </p:xfrm>
        <a:graphic>
          <a:graphicData uri="http://schemas.openxmlformats.org/presentationml/2006/ole">
            <mc:AlternateContent xmlns:mc="http://schemas.openxmlformats.org/markup-compatibility/2006">
              <mc:Choice xmlns:v="urn:schemas-microsoft-com:vml" Requires="v">
                <p:oleObj spid="_x0000_s4105" r:id="rId3" imgW="3643884" imgH="1120140" progId="Visio.Drawing.6">
                  <p:embed/>
                </p:oleObj>
              </mc:Choice>
              <mc:Fallback>
                <p:oleObj r:id="rId3" imgW="3643884" imgH="1120140" progId="Visio.Drawing.6">
                  <p:embed/>
                  <p:pic>
                    <p:nvPicPr>
                      <p:cNvPr id="5120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9104" y="3586651"/>
                        <a:ext cx="5651146" cy="1738435"/>
                      </a:xfrm>
                      <a:prstGeom prst="rect">
                        <a:avLst/>
                      </a:prstGeom>
                      <a:noFill/>
                      <a:ln>
                        <a:noFill/>
                      </a:ln>
                      <a:effectLst/>
                    </p:spPr>
                  </p:pic>
                </p:oleObj>
              </mc:Fallback>
            </mc:AlternateContent>
          </a:graphicData>
        </a:graphic>
      </p:graphicFrame>
      <p:sp>
        <p:nvSpPr>
          <p:cNvPr id="51203" name="Rectangle 2"/>
          <p:cNvSpPr>
            <a:spLocks noGrp="1" noChangeArrowheads="1"/>
          </p:cNvSpPr>
          <p:nvPr>
            <p:ph sz="half" idx="2"/>
          </p:nvPr>
        </p:nvSpPr>
        <p:spPr>
          <a:xfrm>
            <a:off x="633046" y="1681018"/>
            <a:ext cx="10720754" cy="4495945"/>
          </a:xfrm>
        </p:spPr>
        <p:txBody>
          <a:bodyPr/>
          <a:lstStyle/>
          <a:p>
            <a:pPr eaLnBrk="1" hangingPunct="1"/>
            <a:r>
              <a:rPr lang="zh-CN" altLang="en-US" dirty="0" smtClean="0"/>
              <a:t>让主机直接控制</a:t>
            </a:r>
            <a:r>
              <a:rPr lang="en-US" altLang="zh-CN" dirty="0" smtClean="0"/>
              <a:t>I/O</a:t>
            </a:r>
            <a:r>
              <a:rPr lang="zh-CN" altLang="en-US" dirty="0" smtClean="0"/>
              <a:t>称为联机</a:t>
            </a:r>
            <a:r>
              <a:rPr lang="en-US" altLang="zh-CN" dirty="0" smtClean="0"/>
              <a:t>I/O</a:t>
            </a:r>
            <a:r>
              <a:rPr lang="zh-CN" altLang="en-US" dirty="0" smtClean="0"/>
              <a:t>；让另一台外围机控制机代替主机控制</a:t>
            </a:r>
            <a:r>
              <a:rPr lang="en-US" altLang="zh-CN" dirty="0" smtClean="0"/>
              <a:t>I/O</a:t>
            </a:r>
            <a:r>
              <a:rPr lang="zh-CN" altLang="en-US" dirty="0" smtClean="0"/>
              <a:t>称为脱机</a:t>
            </a:r>
            <a:r>
              <a:rPr lang="en-US" altLang="zh-CN" dirty="0" smtClean="0"/>
              <a:t>I/O</a:t>
            </a:r>
            <a:r>
              <a:rPr lang="zh-CN" altLang="en-US" dirty="0" smtClean="0"/>
              <a:t>。</a:t>
            </a:r>
            <a:r>
              <a:rPr lang="en-US" altLang="zh-CN" dirty="0" err="1" smtClean="0"/>
              <a:t>SPOOLing</a:t>
            </a:r>
            <a:r>
              <a:rPr lang="zh-CN" altLang="en-US" dirty="0" smtClean="0"/>
              <a:t>用联机</a:t>
            </a:r>
            <a:r>
              <a:rPr lang="en-US" altLang="zh-CN" dirty="0" smtClean="0"/>
              <a:t>I/O</a:t>
            </a:r>
            <a:r>
              <a:rPr lang="zh-CN" altLang="en-US" dirty="0" smtClean="0"/>
              <a:t>模拟脱机</a:t>
            </a:r>
            <a:r>
              <a:rPr lang="en-US" altLang="zh-CN" dirty="0" smtClean="0"/>
              <a:t>I/O</a:t>
            </a:r>
            <a:r>
              <a:rPr lang="zh-CN" altLang="en-US" dirty="0" smtClean="0"/>
              <a:t>操作，故称为</a:t>
            </a:r>
            <a:r>
              <a:rPr lang="zh-CN" altLang="en-US" dirty="0" smtClean="0">
                <a:latin typeface="Arial" panose="020B0604020202020204" pitchFamily="34" charset="0"/>
              </a:rPr>
              <a:t>“</a:t>
            </a:r>
            <a:r>
              <a:rPr lang="zh-CN" altLang="en-US" dirty="0" smtClean="0"/>
              <a:t>假脱机</a:t>
            </a:r>
            <a:r>
              <a:rPr lang="zh-CN" altLang="en-US" dirty="0" smtClean="0">
                <a:latin typeface="Arial" panose="020B0604020202020204" pitchFamily="34" charset="0"/>
              </a:rPr>
              <a:t>”</a:t>
            </a:r>
            <a:r>
              <a:rPr lang="zh-CN" altLang="en-US" dirty="0" smtClean="0"/>
              <a:t>。</a:t>
            </a:r>
          </a:p>
        </p:txBody>
      </p:sp>
    </p:spTree>
    <p:extLst>
      <p:ext uri="{BB962C8B-B14F-4D97-AF65-F5344CB8AC3E}">
        <p14:creationId xmlns:p14="http://schemas.microsoft.com/office/powerpoint/2010/main" val="1848324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US" altLang="zh-CN" dirty="0" smtClean="0"/>
              <a:t>6.4.3   </a:t>
            </a:r>
            <a:r>
              <a:rPr lang="en-US" altLang="zh-CN" dirty="0" err="1" smtClean="0"/>
              <a:t>SPOOLing</a:t>
            </a:r>
            <a:r>
              <a:rPr lang="zh-CN" altLang="en-US" dirty="0" smtClean="0"/>
              <a:t>技术</a:t>
            </a:r>
          </a:p>
        </p:txBody>
      </p:sp>
      <p:sp>
        <p:nvSpPr>
          <p:cNvPr id="52226" name="Rectangle 2"/>
          <p:cNvSpPr>
            <a:spLocks noGrp="1" noChangeArrowheads="1"/>
          </p:cNvSpPr>
          <p:nvPr>
            <p:ph idx="1"/>
          </p:nvPr>
        </p:nvSpPr>
        <p:spPr/>
        <p:txBody>
          <a:bodyPr>
            <a:normAutofit lnSpcReduction="10000"/>
          </a:bodyPr>
          <a:lstStyle/>
          <a:p>
            <a:r>
              <a:rPr lang="zh-CN" altLang="en-US" smtClean="0"/>
              <a:t>原理：</a:t>
            </a:r>
          </a:p>
          <a:p>
            <a:pPr lvl="1"/>
            <a:r>
              <a:rPr lang="en-US" altLang="zh-CN" smtClean="0"/>
              <a:t>SPOOLing</a:t>
            </a:r>
            <a:r>
              <a:rPr lang="zh-CN" altLang="en-US" smtClean="0"/>
              <a:t>程序和外设进行数据交换，可以称为“实际</a:t>
            </a:r>
            <a:r>
              <a:rPr lang="en-US" altLang="zh-CN" smtClean="0"/>
              <a:t>I/O”。</a:t>
            </a:r>
            <a:r>
              <a:rPr lang="zh-CN" altLang="en-US" smtClean="0"/>
              <a:t>一方面，</a:t>
            </a:r>
            <a:r>
              <a:rPr lang="en-US" altLang="zh-CN" smtClean="0"/>
              <a:t>SPOOLing</a:t>
            </a:r>
            <a:r>
              <a:rPr lang="zh-CN" altLang="en-US" smtClean="0"/>
              <a:t>程序预先从外设输入数据并加以缓冲（输入井），在以后需要的时候输入到应用程序；另一方面，</a:t>
            </a:r>
            <a:r>
              <a:rPr lang="en-US" altLang="zh-CN" smtClean="0"/>
              <a:t>SPOOLing</a:t>
            </a:r>
            <a:r>
              <a:rPr lang="zh-CN" altLang="en-US" smtClean="0"/>
              <a:t>程序接受应用程序的输出数据并加以缓冲（输出井），在以后适当的时候输出到外设。</a:t>
            </a:r>
          </a:p>
          <a:p>
            <a:pPr lvl="1"/>
            <a:r>
              <a:rPr lang="zh-CN" altLang="en-US" smtClean="0"/>
              <a:t>应用程序进行</a:t>
            </a:r>
            <a:r>
              <a:rPr lang="en-US" altLang="zh-CN" smtClean="0"/>
              <a:t>I/O</a:t>
            </a:r>
            <a:r>
              <a:rPr lang="zh-CN" altLang="en-US" smtClean="0"/>
              <a:t>操作时，只是和</a:t>
            </a:r>
            <a:r>
              <a:rPr lang="en-US" altLang="zh-CN" smtClean="0"/>
              <a:t>SPOOLing</a:t>
            </a:r>
            <a:r>
              <a:rPr lang="zh-CN" altLang="en-US" smtClean="0"/>
              <a:t>程序交换数据，可以称为“虚拟</a:t>
            </a:r>
            <a:r>
              <a:rPr lang="en-US" altLang="zh-CN" smtClean="0"/>
              <a:t>I/O”。</a:t>
            </a:r>
            <a:r>
              <a:rPr lang="zh-CN" altLang="en-US" smtClean="0"/>
              <a:t>这时候的虚拟</a:t>
            </a:r>
            <a:r>
              <a:rPr lang="en-US" altLang="zh-CN" smtClean="0"/>
              <a:t>I/O</a:t>
            </a:r>
            <a:r>
              <a:rPr lang="zh-CN" altLang="en-US" smtClean="0"/>
              <a:t>实际上是</a:t>
            </a:r>
            <a:r>
              <a:rPr lang="en-US" altLang="zh-CN" smtClean="0"/>
              <a:t>SPOOLing</a:t>
            </a:r>
            <a:r>
              <a:rPr lang="zh-CN" altLang="en-US" smtClean="0"/>
              <a:t>程序从缓冲池中读出数据或把数据送入缓冲池，而不是跟实际的外设进行</a:t>
            </a:r>
            <a:r>
              <a:rPr lang="en-US" altLang="zh-CN" smtClean="0"/>
              <a:t>I/O</a:t>
            </a:r>
            <a:r>
              <a:rPr lang="zh-CN" altLang="en-US" smtClean="0"/>
              <a:t>操作。</a:t>
            </a:r>
          </a:p>
        </p:txBody>
      </p:sp>
    </p:spTree>
    <p:extLst>
      <p:ext uri="{BB962C8B-B14F-4D97-AF65-F5344CB8AC3E}">
        <p14:creationId xmlns:p14="http://schemas.microsoft.com/office/powerpoint/2010/main" val="1783352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p:txBody>
          <a:bodyPr/>
          <a:lstStyle/>
          <a:p>
            <a:r>
              <a:rPr lang="en-US" altLang="zh-CN" dirty="0" smtClean="0"/>
              <a:t>6.4.3   </a:t>
            </a:r>
            <a:r>
              <a:rPr lang="en-US" altLang="zh-CN" dirty="0" err="1" smtClean="0"/>
              <a:t>SPOOLing</a:t>
            </a:r>
            <a:r>
              <a:rPr lang="zh-CN" altLang="en-US" dirty="0" smtClean="0"/>
              <a:t>技术</a:t>
            </a:r>
          </a:p>
        </p:txBody>
      </p:sp>
      <p:sp>
        <p:nvSpPr>
          <p:cNvPr id="53250" name="Rectangle 2"/>
          <p:cNvSpPr>
            <a:spLocks noGrp="1" noChangeArrowheads="1"/>
          </p:cNvSpPr>
          <p:nvPr>
            <p:ph idx="1"/>
          </p:nvPr>
        </p:nvSpPr>
        <p:spPr/>
        <p:txBody>
          <a:bodyPr/>
          <a:lstStyle/>
          <a:p>
            <a:r>
              <a:rPr lang="en-US" altLang="zh-CN" smtClean="0"/>
              <a:t>2</a:t>
            </a:r>
            <a:r>
              <a:rPr lang="zh-CN" altLang="en-US" smtClean="0"/>
              <a:t>、</a:t>
            </a:r>
            <a:r>
              <a:rPr lang="en-US" altLang="zh-CN" smtClean="0"/>
              <a:t>SPOOLing</a:t>
            </a:r>
            <a:r>
              <a:rPr lang="zh-CN" altLang="en-US" smtClean="0"/>
              <a:t>系统的组成</a:t>
            </a:r>
          </a:p>
          <a:p>
            <a:pPr lvl="1"/>
            <a:r>
              <a:rPr lang="zh-CN" altLang="en-US" smtClean="0"/>
              <a:t>（1）输入井和输出井：在磁盘上。</a:t>
            </a:r>
          </a:p>
          <a:p>
            <a:pPr lvl="1"/>
            <a:r>
              <a:rPr lang="zh-CN" altLang="en-US" smtClean="0"/>
              <a:t>（2）输入缓冲区和输出缓冲区：在内存。缓和</a:t>
            </a:r>
            <a:r>
              <a:rPr lang="en-US" altLang="zh-CN" smtClean="0"/>
              <a:t>CPU</a:t>
            </a:r>
            <a:r>
              <a:rPr lang="zh-CN" altLang="en-US" smtClean="0"/>
              <a:t>和磁盘速度不匹配的矛盾。</a:t>
            </a:r>
          </a:p>
          <a:p>
            <a:pPr lvl="1"/>
            <a:r>
              <a:rPr lang="zh-CN" altLang="en-US" smtClean="0"/>
              <a:t>（3）输入进程和输出进程：守护（</a:t>
            </a:r>
            <a:r>
              <a:rPr lang="en-US" altLang="zh-CN" smtClean="0"/>
              <a:t>daemon）</a:t>
            </a:r>
            <a:r>
              <a:rPr lang="zh-CN" altLang="en-US" smtClean="0"/>
              <a:t>进程</a:t>
            </a:r>
          </a:p>
        </p:txBody>
      </p:sp>
    </p:spTree>
    <p:extLst>
      <p:ext uri="{BB962C8B-B14F-4D97-AF65-F5344CB8AC3E}">
        <p14:creationId xmlns:p14="http://schemas.microsoft.com/office/powerpoint/2010/main" val="2140147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p:txBody>
          <a:bodyPr/>
          <a:lstStyle/>
          <a:p>
            <a:r>
              <a:rPr lang="en-US" altLang="zh-CN" dirty="0" smtClean="0"/>
              <a:t>6.4.3   </a:t>
            </a:r>
            <a:r>
              <a:rPr lang="en-US" altLang="zh-CN" dirty="0" err="1" smtClean="0"/>
              <a:t>SPOOLing</a:t>
            </a:r>
            <a:r>
              <a:rPr lang="zh-CN" altLang="en-US" dirty="0" smtClean="0"/>
              <a:t>技术</a:t>
            </a:r>
          </a:p>
        </p:txBody>
      </p:sp>
      <p:sp>
        <p:nvSpPr>
          <p:cNvPr id="54274" name="Rectangle 2"/>
          <p:cNvSpPr>
            <a:spLocks noGrp="1" noChangeArrowheads="1"/>
          </p:cNvSpPr>
          <p:nvPr>
            <p:ph idx="1"/>
          </p:nvPr>
        </p:nvSpPr>
        <p:spPr/>
        <p:txBody>
          <a:bodyPr/>
          <a:lstStyle/>
          <a:p>
            <a:r>
              <a:rPr lang="en-US" altLang="zh-CN" smtClean="0"/>
              <a:t>3</a:t>
            </a:r>
            <a:r>
              <a:rPr lang="zh-CN" altLang="en-US" smtClean="0"/>
              <a:t>、</a:t>
            </a:r>
            <a:r>
              <a:rPr lang="en-US" altLang="zh-CN" smtClean="0"/>
              <a:t>SPOOLing</a:t>
            </a:r>
            <a:r>
              <a:rPr lang="zh-CN" altLang="en-US" smtClean="0"/>
              <a:t>系统的优点</a:t>
            </a:r>
          </a:p>
          <a:p>
            <a:pPr lvl="1"/>
            <a:r>
              <a:rPr lang="zh-CN" altLang="en-US" smtClean="0"/>
              <a:t>高速虚拟</a:t>
            </a:r>
            <a:r>
              <a:rPr lang="en-US" altLang="zh-CN" smtClean="0"/>
              <a:t>I/O</a:t>
            </a:r>
            <a:r>
              <a:rPr lang="zh-CN" altLang="en-US" smtClean="0"/>
              <a:t>操作：应用程序的虚拟</a:t>
            </a:r>
            <a:r>
              <a:rPr lang="en-US" altLang="zh-CN" smtClean="0"/>
              <a:t>I/O</a:t>
            </a:r>
            <a:r>
              <a:rPr lang="zh-CN" altLang="en-US" smtClean="0"/>
              <a:t>比实际</a:t>
            </a:r>
            <a:r>
              <a:rPr lang="en-US" altLang="zh-CN" smtClean="0"/>
              <a:t>I/O</a:t>
            </a:r>
            <a:r>
              <a:rPr lang="zh-CN" altLang="en-US" smtClean="0"/>
              <a:t>速度提高，缩短应用程序的执行时间（尽快完成计算，并释放占用的计算机资源）。</a:t>
            </a:r>
          </a:p>
          <a:p>
            <a:pPr lvl="1"/>
            <a:r>
              <a:rPr lang="zh-CN" altLang="en-US" smtClean="0"/>
              <a:t>实现对独享设备的共享：</a:t>
            </a:r>
            <a:r>
              <a:rPr lang="en-US" altLang="zh-CN" smtClean="0"/>
              <a:t>SPOOLing</a:t>
            </a:r>
            <a:r>
              <a:rPr lang="zh-CN" altLang="en-US" smtClean="0"/>
              <a:t>系统中，未为任何进程分配设备，是在输入井和输出井中为进程分配一个存储区、建立一张</a:t>
            </a:r>
            <a:r>
              <a:rPr lang="en-US" altLang="zh-CN" smtClean="0"/>
              <a:t>I/O</a:t>
            </a:r>
            <a:r>
              <a:rPr lang="zh-CN" altLang="en-US" smtClean="0"/>
              <a:t>请求表。</a:t>
            </a:r>
          </a:p>
          <a:p>
            <a:pPr lvl="1"/>
            <a:r>
              <a:rPr lang="zh-CN" altLang="en-US" smtClean="0"/>
              <a:t>由</a:t>
            </a:r>
            <a:r>
              <a:rPr lang="en-US" altLang="zh-CN" smtClean="0"/>
              <a:t>SPOOLing</a:t>
            </a:r>
            <a:r>
              <a:rPr lang="zh-CN" altLang="en-US" smtClean="0"/>
              <a:t>程序提供虚拟设备，使每个使用独占设备的进程都认为是自己独占了一个设备。</a:t>
            </a:r>
          </a:p>
        </p:txBody>
      </p:sp>
    </p:spTree>
    <p:extLst>
      <p:ext uri="{BB962C8B-B14F-4D97-AF65-F5344CB8AC3E}">
        <p14:creationId xmlns:p14="http://schemas.microsoft.com/office/powerpoint/2010/main" val="1656045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p:txBody>
          <a:bodyPr/>
          <a:lstStyle/>
          <a:p>
            <a:r>
              <a:rPr lang="en-US" altLang="zh-CN" dirty="0" smtClean="0"/>
              <a:t>6.4.3   </a:t>
            </a:r>
            <a:r>
              <a:rPr lang="en-US" altLang="zh-CN" dirty="0" err="1" smtClean="0"/>
              <a:t>SPOOLing</a:t>
            </a:r>
            <a:r>
              <a:rPr lang="zh-CN" altLang="en-US" dirty="0" smtClean="0"/>
              <a:t>技术</a:t>
            </a:r>
          </a:p>
        </p:txBody>
      </p:sp>
      <p:sp>
        <p:nvSpPr>
          <p:cNvPr id="55298" name="Rectangle 2"/>
          <p:cNvSpPr>
            <a:spLocks noGrp="1" noChangeArrowheads="1"/>
          </p:cNvSpPr>
          <p:nvPr>
            <p:ph idx="1"/>
          </p:nvPr>
        </p:nvSpPr>
        <p:spPr/>
        <p:txBody>
          <a:bodyPr>
            <a:normAutofit lnSpcReduction="10000"/>
          </a:bodyPr>
          <a:lstStyle/>
          <a:p>
            <a:r>
              <a:rPr lang="en-US" altLang="zh-CN" smtClean="0"/>
              <a:t>4</a:t>
            </a:r>
            <a:r>
              <a:rPr lang="zh-CN" altLang="en-US" smtClean="0"/>
              <a:t>、举例：</a:t>
            </a:r>
          </a:p>
          <a:p>
            <a:pPr lvl="1"/>
            <a:r>
              <a:rPr lang="zh-CN" altLang="en-US" smtClean="0"/>
              <a:t>打印机设备和可由打印机管理器管理的打印作业队列。如：</a:t>
            </a:r>
            <a:r>
              <a:rPr lang="en-US" altLang="zh-CN" smtClean="0"/>
              <a:t>Windows NT</a:t>
            </a:r>
            <a:r>
              <a:rPr lang="zh-CN" altLang="en-US" smtClean="0"/>
              <a:t>中，应用程序直接向针式打印机输出需要15分钟，而向打印作业队列输出只需要1分钟，此后用户可以关闭应用程序而转入其他工作，在以后适当的时候由打印机管理器完成15分钟的打印输出而无需用户干预。</a:t>
            </a:r>
          </a:p>
          <a:p>
            <a:pPr lvl="1"/>
            <a:r>
              <a:rPr lang="zh-CN" altLang="en-US" smtClean="0"/>
              <a:t>又如</a:t>
            </a:r>
            <a:r>
              <a:rPr lang="en-US" altLang="zh-CN" smtClean="0"/>
              <a:t>Internet </a:t>
            </a:r>
            <a:r>
              <a:rPr lang="zh-CN" altLang="en-US" smtClean="0"/>
              <a:t>上的</a:t>
            </a:r>
            <a:r>
              <a:rPr lang="en-US" altLang="zh-CN" smtClean="0"/>
              <a:t>USENET</a:t>
            </a:r>
            <a:r>
              <a:rPr lang="zh-CN" altLang="en-US" smtClean="0"/>
              <a:t>电子邮件系统，要向某人发邮件，先调用一个称为</a:t>
            </a:r>
            <a:r>
              <a:rPr lang="en-US" altLang="zh-CN" smtClean="0"/>
              <a:t>send</a:t>
            </a:r>
            <a:r>
              <a:rPr lang="zh-CN" altLang="en-US" smtClean="0"/>
              <a:t>的程序，</a:t>
            </a:r>
            <a:r>
              <a:rPr lang="en-US" altLang="zh-CN" smtClean="0"/>
              <a:t>send</a:t>
            </a:r>
            <a:r>
              <a:rPr lang="zh-CN" altLang="en-US" smtClean="0"/>
              <a:t>接到要发的邮件，然后将它送入一个</a:t>
            </a:r>
            <a:r>
              <a:rPr lang="en-US" altLang="zh-CN" smtClean="0"/>
              <a:t>SPOOLing</a:t>
            </a:r>
            <a:r>
              <a:rPr lang="zh-CN" altLang="en-US" smtClean="0"/>
              <a:t>目录，待以后发送。</a:t>
            </a:r>
          </a:p>
        </p:txBody>
      </p:sp>
    </p:spTree>
    <p:extLst>
      <p:ext uri="{BB962C8B-B14F-4D97-AF65-F5344CB8AC3E}">
        <p14:creationId xmlns:p14="http://schemas.microsoft.com/office/powerpoint/2010/main" val="376298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354902" y="1593655"/>
            <a:ext cx="2812747" cy="2101740"/>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4076020" y="3071238"/>
            <a:ext cx="4676280" cy="830997"/>
          </a:xfrm>
          <a:prstGeom prst="rect">
            <a:avLst/>
          </a:prstGeom>
          <a:noFill/>
        </p:spPr>
        <p:txBody>
          <a:bodyPr wrap="none" rtlCol="0">
            <a:spAutoFit/>
          </a:bodyPr>
          <a:lstStyle/>
          <a:p>
            <a:r>
              <a:rPr lang="zh-CN" altLang="en-US" sz="4800" b="1" dirty="0" smtClean="0">
                <a:solidFill>
                  <a:schemeClr val="tx1">
                    <a:lumMod val="75000"/>
                    <a:lumOff val="25000"/>
                  </a:schemeClr>
                </a:solidFill>
                <a:latin typeface="微软雅黑" panose="020B0503020204020204" charset="-122"/>
                <a:ea typeface="微软雅黑" panose="020B0503020204020204" charset="-122"/>
              </a:rPr>
              <a:t>磁盘</a:t>
            </a:r>
            <a:r>
              <a:rPr lang="zh-CN" altLang="en-US" sz="4800" b="1" dirty="0">
                <a:solidFill>
                  <a:schemeClr val="tx1">
                    <a:lumMod val="75000"/>
                    <a:lumOff val="25000"/>
                  </a:schemeClr>
                </a:solidFill>
                <a:latin typeface="微软雅黑" panose="020B0503020204020204" charset="-122"/>
                <a:ea typeface="微软雅黑" panose="020B0503020204020204" charset="-122"/>
              </a:rPr>
              <a:t>存储器管理 </a:t>
            </a:r>
            <a:endParaRPr lang="zh-CN" altLang="en-US" sz="4800" b="1" dirty="0">
              <a:solidFill>
                <a:schemeClr val="tx1">
                  <a:lumMod val="75000"/>
                  <a:lumOff val="25000"/>
                </a:schemeClr>
              </a:solidFill>
              <a:latin typeface="微软雅黑" panose="020B0503020204020204" charset="-122"/>
              <a:ea typeface="微软雅黑" panose="020B0503020204020204" charset="-122"/>
            </a:endParaRPr>
          </a:p>
        </p:txBody>
      </p:sp>
      <p:sp>
        <p:nvSpPr>
          <p:cNvPr id="6" name="等腰三角形 5"/>
          <p:cNvSpPr/>
          <p:nvPr/>
        </p:nvSpPr>
        <p:spPr>
          <a:xfrm rot="16200000" flipH="1">
            <a:off x="10384747" y="2655849"/>
            <a:ext cx="2069408" cy="1546303"/>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等腰三角形 6"/>
          <p:cNvSpPr/>
          <p:nvPr/>
        </p:nvSpPr>
        <p:spPr>
          <a:xfrm rot="5400000">
            <a:off x="-436508" y="2327919"/>
            <a:ext cx="3458403" cy="2584187"/>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文本框 7"/>
          <p:cNvSpPr txBox="1"/>
          <p:nvPr/>
        </p:nvSpPr>
        <p:spPr>
          <a:xfrm>
            <a:off x="47928" y="2883669"/>
            <a:ext cx="1627369" cy="1569660"/>
          </a:xfrm>
          <a:prstGeom prst="rect">
            <a:avLst/>
          </a:prstGeom>
          <a:noFill/>
        </p:spPr>
        <p:txBody>
          <a:bodyPr wrap="none" rtlCol="0">
            <a:spAutoFit/>
          </a:bodyPr>
          <a:lstStyle/>
          <a:p>
            <a:r>
              <a:rPr lang="en-US" altLang="zh-CN" sz="9600" dirty="0" smtClean="0">
                <a:solidFill>
                  <a:schemeClr val="bg1"/>
                </a:solidFill>
                <a:latin typeface="微软雅黑" panose="020B0503020204020204" charset="-122"/>
                <a:ea typeface="微软雅黑" panose="020B0503020204020204" charset="-122"/>
              </a:rPr>
              <a:t>05</a:t>
            </a:r>
            <a:endParaRPr lang="zh-CN" altLang="en-US" sz="96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157602969"/>
      </p:ext>
    </p:extLst>
  </p:cSld>
  <p:clrMapOvr>
    <a:masterClrMapping/>
  </p:clrMapOvr>
  <mc:AlternateContent xmlns:mc="http://schemas.openxmlformats.org/markup-compatibility/2006" xmlns:p14="http://schemas.microsoft.com/office/powerpoint/2010/main">
    <mc:Choice Requires="p14">
      <p:transition spd="slow" p14:dur="999" advTm="1778"/>
    </mc:Choice>
    <mc:Fallback xmlns="">
      <p:transition spd="slow" advTm="17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smtClean="0"/>
              <a:t>6.5   </a:t>
            </a:r>
            <a:r>
              <a:rPr lang="zh-CN" altLang="en-US" dirty="0" smtClean="0"/>
              <a:t>磁盘存储器管理 </a:t>
            </a:r>
          </a:p>
        </p:txBody>
      </p:sp>
      <p:sp>
        <p:nvSpPr>
          <p:cNvPr id="56323" name="Rectangle 3"/>
          <p:cNvSpPr>
            <a:spLocks noGrp="1" noChangeArrowheads="1"/>
          </p:cNvSpPr>
          <p:nvPr>
            <p:ph idx="1"/>
          </p:nvPr>
        </p:nvSpPr>
        <p:spPr/>
        <p:txBody>
          <a:bodyPr/>
          <a:lstStyle/>
          <a:p>
            <a:r>
              <a:rPr lang="zh-CN" altLang="en-US" smtClean="0"/>
              <a:t>磁盘存储器：随机读写共享设备，可移动介质</a:t>
            </a:r>
          </a:p>
          <a:p>
            <a:r>
              <a:rPr lang="zh-CN" altLang="en-US" smtClean="0"/>
              <a:t>特点:容量大，速度快。</a:t>
            </a:r>
          </a:p>
          <a:p>
            <a:r>
              <a:rPr lang="zh-CN" altLang="en-US" smtClean="0"/>
              <a:t>管理要求：合理分配空间、访问效率高，容错能力强。其性能直接影响文件系统的性能指标。 </a:t>
            </a:r>
          </a:p>
        </p:txBody>
      </p:sp>
    </p:spTree>
    <p:extLst>
      <p:ext uri="{BB962C8B-B14F-4D97-AF65-F5344CB8AC3E}">
        <p14:creationId xmlns:p14="http://schemas.microsoft.com/office/powerpoint/2010/main" val="190405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smtClean="0"/>
              <a:t>6.1   </a:t>
            </a:r>
            <a:r>
              <a:rPr lang="en-US" altLang="zh-CN" dirty="0" smtClean="0"/>
              <a:t>I/O</a:t>
            </a:r>
            <a:r>
              <a:rPr lang="zh-CN" altLang="en-US" dirty="0" smtClean="0"/>
              <a:t>系统概述</a:t>
            </a:r>
            <a:r>
              <a:rPr lang="en-US" altLang="zh-CN" dirty="0" smtClean="0"/>
              <a:t> </a:t>
            </a:r>
          </a:p>
        </p:txBody>
      </p:sp>
      <p:sp>
        <p:nvSpPr>
          <p:cNvPr id="8195" name="Rectangle 3"/>
          <p:cNvSpPr>
            <a:spLocks noGrp="1" noChangeArrowheads="1"/>
          </p:cNvSpPr>
          <p:nvPr>
            <p:ph idx="1"/>
          </p:nvPr>
        </p:nvSpPr>
        <p:spPr/>
        <p:txBody>
          <a:bodyPr/>
          <a:lstStyle/>
          <a:p>
            <a:r>
              <a:rPr lang="en-US" altLang="zh-CN" smtClean="0"/>
              <a:t>I/O</a:t>
            </a:r>
            <a:r>
              <a:rPr lang="zh-CN" altLang="en-US" smtClean="0"/>
              <a:t>系统的组成主要包括</a:t>
            </a:r>
          </a:p>
          <a:p>
            <a:pPr lvl="1"/>
            <a:r>
              <a:rPr lang="en-US" altLang="zh-CN" smtClean="0"/>
              <a:t>I/O</a:t>
            </a:r>
            <a:r>
              <a:rPr lang="zh-CN" altLang="en-US" smtClean="0"/>
              <a:t>设备</a:t>
            </a:r>
          </a:p>
          <a:p>
            <a:pPr lvl="1"/>
            <a:r>
              <a:rPr lang="zh-CN" altLang="en-US" smtClean="0"/>
              <a:t>设备控制器及相关接口</a:t>
            </a:r>
          </a:p>
          <a:p>
            <a:pPr lvl="1"/>
            <a:r>
              <a:rPr lang="en-US" altLang="zh-CN" smtClean="0"/>
              <a:t>I/O</a:t>
            </a:r>
            <a:r>
              <a:rPr lang="zh-CN" altLang="en-US" smtClean="0"/>
              <a:t>通道</a:t>
            </a:r>
          </a:p>
          <a:p>
            <a:pPr lvl="1"/>
            <a:r>
              <a:rPr lang="zh-CN" altLang="en-US" smtClean="0"/>
              <a:t>总线等。</a:t>
            </a:r>
          </a:p>
        </p:txBody>
      </p:sp>
    </p:spTree>
    <p:extLst>
      <p:ext uri="{BB962C8B-B14F-4D97-AF65-F5344CB8AC3E}">
        <p14:creationId xmlns:p14="http://schemas.microsoft.com/office/powerpoint/2010/main" val="730770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b="1" dirty="0" smtClean="0">
                <a:ea typeface="宋体" panose="02010600030101010101" pitchFamily="2" charset="-122"/>
              </a:rPr>
              <a:t>6.5.1 </a:t>
            </a:r>
            <a:r>
              <a:rPr lang="zh-CN" altLang="en-US" b="1" dirty="0" smtClean="0">
                <a:ea typeface="宋体" panose="02010600030101010101" pitchFamily="2" charset="-122"/>
              </a:rPr>
              <a:t>磁盘的性能简述</a:t>
            </a:r>
            <a:r>
              <a:rPr lang="zh-CN" altLang="en-US" dirty="0" smtClean="0">
                <a:ea typeface="宋体" panose="02010600030101010101" pitchFamily="2" charset="-122"/>
              </a:rPr>
              <a:t> </a:t>
            </a:r>
          </a:p>
        </p:txBody>
      </p:sp>
      <p:sp>
        <p:nvSpPr>
          <p:cNvPr id="57347" name="Rectangle 3"/>
          <p:cNvSpPr>
            <a:spLocks noGrp="1" noChangeArrowheads="1"/>
          </p:cNvSpPr>
          <p:nvPr>
            <p:ph idx="1"/>
          </p:nvPr>
        </p:nvSpPr>
        <p:spPr>
          <a:xfrm>
            <a:off x="838200" y="1671782"/>
            <a:ext cx="4968631" cy="4505181"/>
          </a:xfrm>
        </p:spPr>
        <p:txBody>
          <a:bodyPr/>
          <a:lstStyle/>
          <a:p>
            <a:pPr eaLnBrk="1" hangingPunct="1">
              <a:lnSpc>
                <a:spcPct val="90000"/>
              </a:lnSpc>
            </a:pPr>
            <a:r>
              <a:rPr lang="zh-CN" altLang="en-US" sz="2400" dirty="0"/>
              <a:t>数据的组织</a:t>
            </a:r>
          </a:p>
          <a:p>
            <a:pPr lvl="1" eaLnBrk="1" hangingPunct="1">
              <a:lnSpc>
                <a:spcPct val="90000"/>
              </a:lnSpc>
            </a:pPr>
            <a:r>
              <a:rPr lang="zh-CN" altLang="en-US" dirty="0" smtClean="0"/>
              <a:t>地址格式：驱动器号、磁道号、磁头号、扇区号</a:t>
            </a:r>
          </a:p>
          <a:p>
            <a:pPr eaLnBrk="1" hangingPunct="1">
              <a:lnSpc>
                <a:spcPct val="90000"/>
              </a:lnSpc>
            </a:pPr>
            <a:r>
              <a:rPr lang="zh-CN" altLang="en-US" sz="2400" dirty="0"/>
              <a:t>磁盘的类型</a:t>
            </a:r>
          </a:p>
          <a:p>
            <a:pPr lvl="1" eaLnBrk="1" hangingPunct="1">
              <a:lnSpc>
                <a:spcPct val="90000"/>
              </a:lnSpc>
            </a:pPr>
            <a:r>
              <a:rPr lang="zh-CN" altLang="en-US" dirty="0" smtClean="0"/>
              <a:t>固定头磁盘</a:t>
            </a:r>
          </a:p>
          <a:p>
            <a:pPr lvl="1" eaLnBrk="1" hangingPunct="1">
              <a:lnSpc>
                <a:spcPct val="90000"/>
              </a:lnSpc>
            </a:pPr>
            <a:r>
              <a:rPr lang="zh-CN" altLang="en-US" dirty="0" smtClean="0"/>
              <a:t>移动头磁盘</a:t>
            </a:r>
          </a:p>
        </p:txBody>
      </p:sp>
      <p:pic>
        <p:nvPicPr>
          <p:cNvPr id="57348" name="Picture 4" descr="tu3"/>
          <p:cNvPicPr>
            <a:picLocks noChangeAspect="1" noChangeArrowheads="1"/>
          </p:cNvPicPr>
          <p:nvPr/>
        </p:nvPicPr>
        <p:blipFill>
          <a:blip r:embed="rId2">
            <a:extLst>
              <a:ext uri="{28A0092B-C50C-407E-A947-70E740481C1C}">
                <a14:useLocalDpi xmlns:a14="http://schemas.microsoft.com/office/drawing/2010/main" val="0"/>
              </a:ext>
            </a:extLst>
          </a:blip>
          <a:srcRect r="1157" b="49120"/>
          <a:stretch>
            <a:fillRect/>
          </a:stretch>
        </p:blipFill>
        <p:spPr bwMode="auto">
          <a:xfrm>
            <a:off x="2445850" y="4176424"/>
            <a:ext cx="352901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descr="tu3"/>
          <p:cNvPicPr>
            <a:picLocks noChangeAspect="1" noChangeArrowheads="1"/>
          </p:cNvPicPr>
          <p:nvPr/>
        </p:nvPicPr>
        <p:blipFill>
          <a:blip r:embed="rId2">
            <a:extLst>
              <a:ext uri="{28A0092B-C50C-407E-A947-70E740481C1C}">
                <a14:useLocalDpi xmlns:a14="http://schemas.microsoft.com/office/drawing/2010/main" val="0"/>
              </a:ext>
            </a:extLst>
          </a:blip>
          <a:srcRect t="49174" r="1225"/>
          <a:stretch>
            <a:fillRect/>
          </a:stretch>
        </p:blipFill>
        <p:spPr bwMode="auto">
          <a:xfrm>
            <a:off x="6318007" y="4245114"/>
            <a:ext cx="3527425" cy="231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6" descr="{I`CY]}S[8U23D[BEZIZ8M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892" y="700808"/>
            <a:ext cx="4318000" cy="316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38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smtClean="0"/>
              <a:t>6.5.1 </a:t>
            </a:r>
            <a:r>
              <a:rPr lang="zh-CN" altLang="en-US" dirty="0" smtClean="0"/>
              <a:t>磁盘的性能简述 </a:t>
            </a:r>
          </a:p>
        </p:txBody>
      </p:sp>
      <p:sp>
        <p:nvSpPr>
          <p:cNvPr id="58371" name="Rectangle 3"/>
          <p:cNvSpPr>
            <a:spLocks noGrp="1" noChangeArrowheads="1"/>
          </p:cNvSpPr>
          <p:nvPr>
            <p:ph idx="1"/>
          </p:nvPr>
        </p:nvSpPr>
        <p:spPr/>
        <p:txBody>
          <a:bodyPr/>
          <a:lstStyle/>
          <a:p>
            <a:r>
              <a:rPr lang="zh-CN" altLang="en-US" smtClean="0"/>
              <a:t>磁盘访问时间</a:t>
            </a:r>
          </a:p>
          <a:p>
            <a:pPr lvl="1"/>
            <a:r>
              <a:rPr lang="zh-CN" altLang="en-US" smtClean="0"/>
              <a:t>（1） 寻道时间：与寻道距离成正比</a:t>
            </a:r>
          </a:p>
          <a:p>
            <a:pPr lvl="1"/>
            <a:r>
              <a:rPr lang="zh-CN" altLang="en-US" smtClean="0"/>
              <a:t>（2） 旋转延迟时间</a:t>
            </a:r>
          </a:p>
          <a:p>
            <a:pPr lvl="1"/>
            <a:r>
              <a:rPr lang="zh-CN" altLang="en-US" smtClean="0"/>
              <a:t>（3） 传输时间</a:t>
            </a:r>
          </a:p>
          <a:p>
            <a:pPr lvl="1"/>
            <a:r>
              <a:rPr lang="zh-CN" altLang="en-US" smtClean="0"/>
              <a:t>影响磁盘访问时间的主要参数是寻道时间。</a:t>
            </a:r>
          </a:p>
        </p:txBody>
      </p:sp>
    </p:spTree>
    <p:extLst>
      <p:ext uri="{BB962C8B-B14F-4D97-AF65-F5344CB8AC3E}">
        <p14:creationId xmlns:p14="http://schemas.microsoft.com/office/powerpoint/2010/main" val="3519332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dirty="0" smtClean="0"/>
              <a:t>6.5.2 </a:t>
            </a:r>
            <a:r>
              <a:rPr lang="zh-CN" altLang="en-US" dirty="0" smtClean="0"/>
              <a:t>磁盘调度</a:t>
            </a:r>
          </a:p>
        </p:txBody>
      </p:sp>
      <p:sp>
        <p:nvSpPr>
          <p:cNvPr id="59395" name="Rectangle 3"/>
          <p:cNvSpPr>
            <a:spLocks noGrp="1" noChangeArrowheads="1"/>
          </p:cNvSpPr>
          <p:nvPr>
            <p:ph idx="1"/>
          </p:nvPr>
        </p:nvSpPr>
        <p:spPr/>
        <p:txBody>
          <a:bodyPr>
            <a:normAutofit lnSpcReduction="10000"/>
          </a:bodyPr>
          <a:lstStyle/>
          <a:p>
            <a:r>
              <a:rPr lang="zh-CN" altLang="en-US" smtClean="0"/>
              <a:t>提高磁盘</a:t>
            </a:r>
            <a:r>
              <a:rPr lang="en-US" altLang="zh-CN" smtClean="0"/>
              <a:t>I/O</a:t>
            </a:r>
            <a:r>
              <a:rPr lang="zh-CN" altLang="en-US" smtClean="0"/>
              <a:t>速度的途径：</a:t>
            </a:r>
          </a:p>
          <a:p>
            <a:pPr lvl="1"/>
            <a:r>
              <a:rPr lang="zh-CN" altLang="en-US" smtClean="0"/>
              <a:t>（1）硬件解决</a:t>
            </a:r>
          </a:p>
          <a:p>
            <a:pPr lvl="1"/>
            <a:r>
              <a:rPr lang="zh-CN" altLang="en-US" smtClean="0"/>
              <a:t>（2）好的调度算法</a:t>
            </a:r>
          </a:p>
          <a:p>
            <a:pPr lvl="1"/>
            <a:r>
              <a:rPr lang="zh-CN" altLang="en-US" smtClean="0"/>
              <a:t>（3）缓冲区</a:t>
            </a:r>
          </a:p>
          <a:p>
            <a:r>
              <a:rPr lang="zh-CN" altLang="en-US" smtClean="0"/>
              <a:t>来自不同进程的磁盘</a:t>
            </a:r>
            <a:r>
              <a:rPr lang="en-US" altLang="zh-CN" smtClean="0"/>
              <a:t>I/O</a:t>
            </a:r>
            <a:r>
              <a:rPr lang="zh-CN" altLang="en-US" smtClean="0"/>
              <a:t>请求构成一个随机分布的请求队列。磁盘</a:t>
            </a:r>
            <a:r>
              <a:rPr lang="en-US" altLang="zh-CN" smtClean="0"/>
              <a:t>I/O</a:t>
            </a:r>
            <a:r>
              <a:rPr lang="zh-CN" altLang="en-US" smtClean="0"/>
              <a:t>调度算法的主要目标就是减少请求队列对应的平均柱面定位时间（寻道时间）。</a:t>
            </a:r>
          </a:p>
          <a:p>
            <a:endParaRPr lang="zh-CN" altLang="en-US" smtClean="0"/>
          </a:p>
        </p:txBody>
      </p:sp>
    </p:spTree>
    <p:extLst>
      <p:ext uri="{BB962C8B-B14F-4D97-AF65-F5344CB8AC3E}">
        <p14:creationId xmlns:p14="http://schemas.microsoft.com/office/powerpoint/2010/main" val="1957662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p:txBody>
          <a:bodyPr/>
          <a:lstStyle/>
          <a:p>
            <a:r>
              <a:rPr lang="en-US" altLang="zh-CN" dirty="0" smtClean="0"/>
              <a:t>6.5.2 </a:t>
            </a:r>
            <a:r>
              <a:rPr lang="zh-CN" altLang="en-US" dirty="0" smtClean="0"/>
              <a:t>磁盘调度</a:t>
            </a:r>
          </a:p>
        </p:txBody>
      </p:sp>
      <p:sp>
        <p:nvSpPr>
          <p:cNvPr id="60418" name="Rectangle 2"/>
          <p:cNvSpPr>
            <a:spLocks noGrp="1" noChangeArrowheads="1"/>
          </p:cNvSpPr>
          <p:nvPr>
            <p:ph idx="1"/>
          </p:nvPr>
        </p:nvSpPr>
        <p:spPr/>
        <p:txBody>
          <a:bodyPr>
            <a:normAutofit/>
          </a:bodyPr>
          <a:lstStyle/>
          <a:p>
            <a:r>
              <a:rPr lang="en-US" altLang="zh-CN" sz="1800" dirty="0" smtClean="0"/>
              <a:t>1</a:t>
            </a:r>
            <a:r>
              <a:rPr lang="zh-CN" altLang="en-US" sz="1800" dirty="0" smtClean="0"/>
              <a:t>、先来先服务（</a:t>
            </a:r>
            <a:r>
              <a:rPr lang="en-US" altLang="zh-CN" sz="1800" dirty="0" smtClean="0"/>
              <a:t>FCFS）</a:t>
            </a:r>
          </a:p>
          <a:p>
            <a:pPr lvl="1"/>
            <a:r>
              <a:rPr lang="zh-CN" altLang="en-US" sz="1600" dirty="0" smtClean="0"/>
              <a:t>磁盘</a:t>
            </a:r>
            <a:r>
              <a:rPr lang="en-US" altLang="zh-CN" sz="1600" dirty="0" smtClean="0"/>
              <a:t>I/O</a:t>
            </a:r>
            <a:r>
              <a:rPr lang="zh-CN" altLang="en-US" sz="1600" dirty="0" smtClean="0"/>
              <a:t>执行顺序为磁盘</a:t>
            </a:r>
            <a:r>
              <a:rPr lang="en-US" altLang="zh-CN" sz="1600" dirty="0" smtClean="0"/>
              <a:t>I/O</a:t>
            </a:r>
            <a:r>
              <a:rPr lang="zh-CN" altLang="en-US" sz="1600" dirty="0" smtClean="0"/>
              <a:t>请求的先后顺序。</a:t>
            </a:r>
          </a:p>
          <a:p>
            <a:pPr lvl="1"/>
            <a:r>
              <a:rPr lang="zh-CN" altLang="en-US" sz="1600" dirty="0" smtClean="0"/>
              <a:t>该算法的特点是公平性；在磁盘</a:t>
            </a:r>
            <a:r>
              <a:rPr lang="en-US" altLang="zh-CN" sz="1600" dirty="0" smtClean="0"/>
              <a:t>I/O</a:t>
            </a:r>
            <a:r>
              <a:rPr lang="zh-CN" altLang="en-US" sz="1600" dirty="0" smtClean="0"/>
              <a:t>负载较轻且每次读写多个连续扇区时，性能较好。</a:t>
            </a:r>
          </a:p>
        </p:txBody>
      </p:sp>
      <p:pic>
        <p:nvPicPr>
          <p:cNvPr id="60419" name="Picture 3"/>
          <p:cNvPicPr>
            <a:picLocks noChangeAspect="1" noChangeArrowheads="1"/>
          </p:cNvPicPr>
          <p:nvPr/>
        </p:nvPicPr>
        <p:blipFill>
          <a:blip r:embed="rId2">
            <a:extLst>
              <a:ext uri="{28A0092B-C50C-407E-A947-70E740481C1C}">
                <a14:useLocalDpi xmlns:a14="http://schemas.microsoft.com/office/drawing/2010/main" val="0"/>
              </a:ext>
            </a:extLst>
          </a:blip>
          <a:srcRect l="1001" t="9740" r="514" b="9470"/>
          <a:stretch>
            <a:fillRect/>
          </a:stretch>
        </p:blipFill>
        <p:spPr bwMode="auto">
          <a:xfrm>
            <a:off x="2506297" y="3170665"/>
            <a:ext cx="5512287" cy="3320334"/>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811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p:txBody>
          <a:bodyPr/>
          <a:lstStyle/>
          <a:p>
            <a:r>
              <a:rPr lang="en-US" altLang="zh-CN" dirty="0" smtClean="0"/>
              <a:t>6.5.2 </a:t>
            </a:r>
            <a:r>
              <a:rPr lang="zh-CN" altLang="en-US" dirty="0" smtClean="0"/>
              <a:t>磁盘调度</a:t>
            </a:r>
          </a:p>
        </p:txBody>
      </p:sp>
      <p:sp>
        <p:nvSpPr>
          <p:cNvPr id="61442" name="Rectangle 2"/>
          <p:cNvSpPr>
            <a:spLocks noGrp="1" noChangeArrowheads="1"/>
          </p:cNvSpPr>
          <p:nvPr>
            <p:ph idx="1"/>
          </p:nvPr>
        </p:nvSpPr>
        <p:spPr/>
        <p:txBody>
          <a:bodyPr/>
          <a:lstStyle/>
          <a:p>
            <a:r>
              <a:rPr lang="en-US" altLang="zh-CN" smtClean="0"/>
              <a:t>2</a:t>
            </a:r>
            <a:r>
              <a:rPr lang="zh-CN" altLang="en-US" smtClean="0"/>
              <a:t>、最短寻道时间优先</a:t>
            </a:r>
            <a:r>
              <a:rPr lang="en-US" altLang="zh-CN" smtClean="0"/>
              <a:t>SSTF(Short Seek Time First)</a:t>
            </a:r>
          </a:p>
          <a:p>
            <a:pPr lvl="1"/>
            <a:r>
              <a:rPr lang="zh-CN" altLang="en-US" smtClean="0"/>
              <a:t>考虑磁盘</a:t>
            </a:r>
            <a:r>
              <a:rPr lang="en-US" altLang="zh-CN" smtClean="0"/>
              <a:t>I/O</a:t>
            </a:r>
            <a:r>
              <a:rPr lang="zh-CN" altLang="en-US" smtClean="0"/>
              <a:t>请求队列中各请求的磁头定位位置，选择从当前磁头位置出发，移动最少的磁盘</a:t>
            </a:r>
            <a:r>
              <a:rPr lang="en-US" altLang="zh-CN" smtClean="0"/>
              <a:t>I/O</a:t>
            </a:r>
            <a:r>
              <a:rPr lang="zh-CN" altLang="en-US" smtClean="0"/>
              <a:t>请求。该算法的目标是使每次磁头移动时间最少。</a:t>
            </a:r>
          </a:p>
          <a:p>
            <a:pPr lvl="1"/>
            <a:r>
              <a:rPr lang="zh-CN" altLang="en-US" smtClean="0"/>
              <a:t>访问磁道与当前磁头所在位置最近，但不能保证平均寻道时间最短，但比</a:t>
            </a:r>
            <a:r>
              <a:rPr lang="en-US" altLang="zh-CN" smtClean="0"/>
              <a:t>FIFO</a:t>
            </a:r>
            <a:r>
              <a:rPr lang="zh-CN" altLang="en-US" smtClean="0"/>
              <a:t>算法有更好的性能。进程有可能“饿死”。</a:t>
            </a:r>
          </a:p>
        </p:txBody>
      </p:sp>
    </p:spTree>
    <p:extLst>
      <p:ext uri="{BB962C8B-B14F-4D97-AF65-F5344CB8AC3E}">
        <p14:creationId xmlns:p14="http://schemas.microsoft.com/office/powerpoint/2010/main" val="3714336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dirty="0" smtClean="0"/>
              <a:t>6.5.2 </a:t>
            </a:r>
            <a:r>
              <a:rPr lang="zh-CN" altLang="en-US" dirty="0" smtClean="0"/>
              <a:t>磁盘调度</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l="681" t="9895" r="658" b="9366"/>
          <a:stretch>
            <a:fillRect/>
          </a:stretch>
        </p:blipFill>
        <p:spPr bwMode="auto">
          <a:xfrm>
            <a:off x="2184767" y="1357746"/>
            <a:ext cx="7559675" cy="48260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8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US" altLang="zh-CN" dirty="0" smtClean="0"/>
              <a:t>6.5.2 </a:t>
            </a:r>
            <a:r>
              <a:rPr lang="zh-CN" altLang="en-US" dirty="0" smtClean="0"/>
              <a:t>磁盘调度</a:t>
            </a:r>
          </a:p>
        </p:txBody>
      </p:sp>
      <p:sp>
        <p:nvSpPr>
          <p:cNvPr id="63490" name="Rectangle 2"/>
          <p:cNvSpPr>
            <a:spLocks noGrp="1" noChangeArrowheads="1"/>
          </p:cNvSpPr>
          <p:nvPr>
            <p:ph idx="1"/>
          </p:nvPr>
        </p:nvSpPr>
        <p:spPr/>
        <p:txBody>
          <a:bodyPr>
            <a:normAutofit/>
          </a:bodyPr>
          <a:lstStyle/>
          <a:p>
            <a:r>
              <a:rPr lang="en-US" altLang="zh-CN" sz="1800" dirty="0" smtClean="0"/>
              <a:t>3</a:t>
            </a:r>
            <a:r>
              <a:rPr lang="zh-CN" altLang="en-US" sz="1800" dirty="0" smtClean="0"/>
              <a:t>、扫描(</a:t>
            </a:r>
            <a:r>
              <a:rPr lang="en-US" altLang="zh-CN" sz="1800" dirty="0" smtClean="0"/>
              <a:t>SCAN)</a:t>
            </a:r>
            <a:r>
              <a:rPr lang="zh-CN" altLang="en-US" sz="1800" dirty="0" smtClean="0"/>
              <a:t>算法：</a:t>
            </a:r>
          </a:p>
          <a:p>
            <a:pPr lvl="1"/>
            <a:r>
              <a:rPr lang="zh-CN" altLang="en-US" sz="1600" dirty="0" smtClean="0"/>
              <a:t>电梯调度算法。选择在磁头前进方向上从当前位置移动最少的磁盘</a:t>
            </a:r>
            <a:r>
              <a:rPr lang="en-US" altLang="zh-CN" sz="1600" dirty="0" smtClean="0"/>
              <a:t>I/O</a:t>
            </a:r>
            <a:r>
              <a:rPr lang="zh-CN" altLang="en-US" sz="1600" dirty="0" smtClean="0"/>
              <a:t>请求执行，没有前进方向上的请求时才改变方向。该算法是对</a:t>
            </a:r>
            <a:r>
              <a:rPr lang="en-US" altLang="zh-CN" sz="1600" dirty="0" smtClean="0"/>
              <a:t>SSTF</a:t>
            </a:r>
            <a:r>
              <a:rPr lang="zh-CN" altLang="en-US" sz="1600" dirty="0" smtClean="0"/>
              <a:t>算法的改进，磁盘</a:t>
            </a:r>
            <a:r>
              <a:rPr lang="en-US" altLang="zh-CN" sz="1600" dirty="0" smtClean="0"/>
              <a:t>I/O</a:t>
            </a:r>
            <a:r>
              <a:rPr lang="zh-CN" altLang="en-US" sz="1600" dirty="0" smtClean="0"/>
              <a:t>较好，且没有进程会饿死。</a:t>
            </a:r>
          </a:p>
        </p:txBody>
      </p:sp>
      <p:pic>
        <p:nvPicPr>
          <p:cNvPr id="634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644" y="3024553"/>
            <a:ext cx="4701682" cy="325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642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US" altLang="zh-CN" dirty="0" smtClean="0"/>
              <a:t>6.5.2 </a:t>
            </a:r>
            <a:r>
              <a:rPr lang="zh-CN" altLang="en-US" dirty="0" smtClean="0"/>
              <a:t>磁盘调度</a:t>
            </a:r>
          </a:p>
        </p:txBody>
      </p:sp>
      <p:sp>
        <p:nvSpPr>
          <p:cNvPr id="64514" name="Rectangle 2"/>
          <p:cNvSpPr>
            <a:spLocks noGrp="1" noChangeArrowheads="1"/>
          </p:cNvSpPr>
          <p:nvPr>
            <p:ph idx="1"/>
          </p:nvPr>
        </p:nvSpPr>
        <p:spPr/>
        <p:txBody>
          <a:bodyPr/>
          <a:lstStyle/>
          <a:p>
            <a:r>
              <a:rPr lang="en-US" altLang="zh-CN" dirty="0" smtClean="0"/>
              <a:t>4</a:t>
            </a:r>
            <a:r>
              <a:rPr lang="zh-CN" altLang="en-US" dirty="0" smtClean="0"/>
              <a:t>、循环扫描算法</a:t>
            </a:r>
            <a:r>
              <a:rPr lang="en-US" altLang="zh-CN" dirty="0" smtClean="0"/>
              <a:t>CSCAN(Circular SCAN)：</a:t>
            </a:r>
          </a:p>
          <a:p>
            <a:pPr lvl="1"/>
            <a:r>
              <a:rPr lang="zh-CN" altLang="en-US" dirty="0" smtClean="0"/>
              <a:t>在一个方向上使用扫描算法，当到达最外的磁道并访问后，磁头立即返回到最里的欲访问的磁道，即将最小磁道号紧接着最大磁道号构成循环。该算法可改进扫描算法对中间磁道的偏好。</a:t>
            </a:r>
          </a:p>
          <a:p>
            <a:pPr lvl="1"/>
            <a:r>
              <a:rPr lang="zh-CN" altLang="en-US" dirty="0" smtClean="0"/>
              <a:t>实验表明，该算法在中负载或重负载时，磁盘</a:t>
            </a:r>
            <a:r>
              <a:rPr lang="en-US" altLang="zh-CN" dirty="0" smtClean="0"/>
              <a:t>I/O</a:t>
            </a:r>
            <a:r>
              <a:rPr lang="zh-CN" altLang="en-US" dirty="0" smtClean="0"/>
              <a:t>性能比扫描算法好。</a:t>
            </a:r>
          </a:p>
        </p:txBody>
      </p:sp>
    </p:spTree>
    <p:extLst>
      <p:ext uri="{BB962C8B-B14F-4D97-AF65-F5344CB8AC3E}">
        <p14:creationId xmlns:p14="http://schemas.microsoft.com/office/powerpoint/2010/main" val="383287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dirty="0" smtClean="0"/>
              <a:t>6.5.2 </a:t>
            </a:r>
            <a:r>
              <a:rPr lang="zh-CN" altLang="en-US" dirty="0" smtClean="0"/>
              <a:t>磁盘调度</a:t>
            </a:r>
          </a:p>
        </p:txBody>
      </p:sp>
      <p:sp>
        <p:nvSpPr>
          <p:cNvPr id="4" name="内容占位符 3"/>
          <p:cNvSpPr>
            <a:spLocks noGrp="1"/>
          </p:cNvSpPr>
          <p:nvPr>
            <p:ph idx="1"/>
          </p:nvPr>
        </p:nvSpPr>
        <p:spPr/>
        <p:txBody>
          <a:bodyPr/>
          <a:lstStyle/>
          <a:p>
            <a:endParaRPr lang="zh-CN" altLang="en-US"/>
          </a:p>
        </p:txBody>
      </p:sp>
      <p:pic>
        <p:nvPicPr>
          <p:cNvPr id="655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620713"/>
            <a:ext cx="8208963"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8045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p:txBody>
          <a:bodyPr/>
          <a:lstStyle/>
          <a:p>
            <a:r>
              <a:rPr lang="en-US" altLang="zh-CN" dirty="0" smtClean="0"/>
              <a:t>6.5.2 </a:t>
            </a:r>
            <a:r>
              <a:rPr lang="zh-CN" altLang="en-US" dirty="0" smtClean="0"/>
              <a:t>磁盘调度</a:t>
            </a:r>
          </a:p>
        </p:txBody>
      </p:sp>
      <p:sp>
        <p:nvSpPr>
          <p:cNvPr id="66562" name="Rectangle 2"/>
          <p:cNvSpPr>
            <a:spLocks noGrp="1" noChangeArrowheads="1"/>
          </p:cNvSpPr>
          <p:nvPr>
            <p:ph idx="1"/>
          </p:nvPr>
        </p:nvSpPr>
        <p:spPr/>
        <p:txBody>
          <a:bodyPr/>
          <a:lstStyle/>
          <a:p>
            <a:r>
              <a:rPr lang="zh-CN" altLang="en-US" dirty="0" smtClean="0"/>
              <a:t>以上算法无法解决磁臂粘着问题。</a:t>
            </a:r>
          </a:p>
          <a:p>
            <a:r>
              <a:rPr lang="en-US" altLang="zh-CN" dirty="0" smtClean="0"/>
              <a:t>6.N-Step-SCAN</a:t>
            </a:r>
            <a:r>
              <a:rPr lang="zh-CN" altLang="en-US" dirty="0" smtClean="0"/>
              <a:t>算法：</a:t>
            </a:r>
          </a:p>
          <a:p>
            <a:pPr lvl="1"/>
            <a:r>
              <a:rPr lang="zh-CN" altLang="en-US" dirty="0" smtClean="0"/>
              <a:t>把磁盘</a:t>
            </a:r>
            <a:r>
              <a:rPr lang="en-US" altLang="zh-CN" dirty="0" smtClean="0"/>
              <a:t>I/O</a:t>
            </a:r>
            <a:r>
              <a:rPr lang="zh-CN" altLang="en-US" dirty="0" smtClean="0"/>
              <a:t>请求队列分成长度为</a:t>
            </a:r>
            <a:r>
              <a:rPr lang="en-US" altLang="zh-CN" dirty="0" smtClean="0"/>
              <a:t>N</a:t>
            </a:r>
            <a:r>
              <a:rPr lang="zh-CN" altLang="en-US" dirty="0" smtClean="0"/>
              <a:t>的段，每次使用扫描算法处理这</a:t>
            </a:r>
            <a:r>
              <a:rPr lang="en-US" altLang="zh-CN" dirty="0" smtClean="0"/>
              <a:t>N</a:t>
            </a:r>
            <a:r>
              <a:rPr lang="zh-CN" altLang="en-US" dirty="0" smtClean="0"/>
              <a:t>个请求，即将请求的任务分成长度为</a:t>
            </a:r>
            <a:r>
              <a:rPr lang="en-US" altLang="zh-CN" dirty="0" smtClean="0"/>
              <a:t>N</a:t>
            </a:r>
            <a:r>
              <a:rPr lang="zh-CN" altLang="en-US" dirty="0" smtClean="0"/>
              <a:t>的若干个队列，队列间的调度采用</a:t>
            </a:r>
            <a:r>
              <a:rPr lang="en-US" altLang="zh-CN" dirty="0" smtClean="0"/>
              <a:t>FCFS</a:t>
            </a:r>
            <a:r>
              <a:rPr lang="zh-CN" altLang="en-US" dirty="0" smtClean="0"/>
              <a:t>方式，队列内部的请求以</a:t>
            </a:r>
            <a:r>
              <a:rPr lang="en-US" altLang="zh-CN" dirty="0" smtClean="0"/>
              <a:t>SCAN</a:t>
            </a:r>
            <a:r>
              <a:rPr lang="zh-CN" altLang="en-US" dirty="0" smtClean="0"/>
              <a:t>方式调度。</a:t>
            </a:r>
          </a:p>
          <a:p>
            <a:pPr lvl="1"/>
            <a:r>
              <a:rPr lang="zh-CN" altLang="en-US" dirty="0" smtClean="0"/>
              <a:t>该算法的目标是解决磁臂粘着问题。</a:t>
            </a:r>
          </a:p>
          <a:p>
            <a:pPr lvl="1"/>
            <a:r>
              <a:rPr lang="zh-CN" altLang="en-US" dirty="0" smtClean="0"/>
              <a:t>当</a:t>
            </a:r>
            <a:r>
              <a:rPr lang="en-US" altLang="zh-CN" dirty="0" smtClean="0"/>
              <a:t>N</a:t>
            </a:r>
            <a:r>
              <a:rPr lang="zh-CN" altLang="en-US" dirty="0" smtClean="0"/>
              <a:t>值很大时，该算法接近于</a:t>
            </a:r>
            <a:r>
              <a:rPr lang="en-US" altLang="zh-CN" dirty="0" smtClean="0"/>
              <a:t>SCAN;</a:t>
            </a:r>
            <a:r>
              <a:rPr lang="zh-CN" altLang="en-US" dirty="0" smtClean="0"/>
              <a:t>而</a:t>
            </a:r>
            <a:r>
              <a:rPr lang="en-US" altLang="zh-CN" dirty="0" smtClean="0"/>
              <a:t>N=1</a:t>
            </a:r>
            <a:r>
              <a:rPr lang="zh-CN" altLang="en-US" dirty="0" smtClean="0"/>
              <a:t>时该算法变为</a:t>
            </a:r>
            <a:r>
              <a:rPr lang="en-US" altLang="zh-CN" dirty="0" smtClean="0"/>
              <a:t>FCFS。</a:t>
            </a:r>
          </a:p>
        </p:txBody>
      </p:sp>
    </p:spTree>
    <p:extLst>
      <p:ext uri="{BB962C8B-B14F-4D97-AF65-F5344CB8AC3E}">
        <p14:creationId xmlns:p14="http://schemas.microsoft.com/office/powerpoint/2010/main" val="6330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b="1" dirty="0" smtClean="0">
                <a:latin typeface="宋体" panose="02010600030101010101" pitchFamily="2" charset="-122"/>
                <a:ea typeface="宋体" panose="02010600030101010101" pitchFamily="2" charset="-122"/>
              </a:rPr>
              <a:t>6.1.1 </a:t>
            </a:r>
            <a:r>
              <a:rPr lang="en-US" altLang="zh-CN" b="1" dirty="0" smtClean="0">
                <a:latin typeface="宋体" panose="02010600030101010101" pitchFamily="2" charset="-122"/>
                <a:ea typeface="宋体" panose="02010600030101010101" pitchFamily="2" charset="-122"/>
              </a:rPr>
              <a:t>I/O</a:t>
            </a:r>
            <a:r>
              <a:rPr lang="zh-CN" altLang="en-US" b="1" dirty="0" smtClean="0">
                <a:latin typeface="宋体" panose="02010600030101010101" pitchFamily="2" charset="-122"/>
                <a:ea typeface="宋体" panose="02010600030101010101" pitchFamily="2" charset="-122"/>
              </a:rPr>
              <a:t>设备</a:t>
            </a:r>
            <a:r>
              <a:rPr lang="zh-CN" altLang="en-US" dirty="0" smtClean="0">
                <a:ea typeface="宋体" panose="02010600030101010101" pitchFamily="2" charset="-122"/>
              </a:rPr>
              <a:t> </a:t>
            </a:r>
          </a:p>
        </p:txBody>
      </p:sp>
      <p:sp>
        <p:nvSpPr>
          <p:cNvPr id="9219" name="Rectangle 3"/>
          <p:cNvSpPr>
            <a:spLocks noGrp="1" noChangeArrowheads="1"/>
          </p:cNvSpPr>
          <p:nvPr>
            <p:ph idx="1"/>
          </p:nvPr>
        </p:nvSpPr>
        <p:spPr>
          <a:xfrm>
            <a:off x="838200" y="1671782"/>
            <a:ext cx="4015154" cy="4505181"/>
          </a:xfrm>
        </p:spPr>
        <p:txBody>
          <a:bodyPr>
            <a:normAutofit fontScale="85000" lnSpcReduction="10000"/>
          </a:bodyPr>
          <a:lstStyle/>
          <a:p>
            <a:pPr eaLnBrk="1" hangingPunct="1"/>
            <a:r>
              <a:rPr lang="en-US" altLang="zh-CN" sz="2400" dirty="0"/>
              <a:t>I/O</a:t>
            </a:r>
            <a:r>
              <a:rPr lang="zh-CN" altLang="en-US" sz="2400" dirty="0"/>
              <a:t>设备的类型</a:t>
            </a:r>
          </a:p>
          <a:p>
            <a:pPr lvl="1" eaLnBrk="1" hangingPunct="1"/>
            <a:r>
              <a:rPr lang="zh-CN" altLang="en-US" sz="2000" dirty="0"/>
              <a:t>按传输速率分类</a:t>
            </a:r>
          </a:p>
          <a:p>
            <a:pPr lvl="2" eaLnBrk="1" hangingPunct="1"/>
            <a:r>
              <a:rPr lang="zh-CN" altLang="en-US" dirty="0"/>
              <a:t>低速（几字节至数百字节</a:t>
            </a:r>
            <a:r>
              <a:rPr lang="en-US" altLang="zh-CN" dirty="0"/>
              <a:t>/</a:t>
            </a:r>
            <a:r>
              <a:rPr lang="zh-CN" altLang="en-US" dirty="0"/>
              <a:t>秒）：键盘、鼠标、语音输入输出设备。</a:t>
            </a:r>
          </a:p>
          <a:p>
            <a:pPr lvl="2" eaLnBrk="1" hangingPunct="1"/>
            <a:r>
              <a:rPr lang="zh-CN" altLang="en-US" dirty="0"/>
              <a:t>中速（数千至数万字节</a:t>
            </a:r>
            <a:r>
              <a:rPr lang="en-US" altLang="zh-CN" dirty="0"/>
              <a:t>/</a:t>
            </a:r>
            <a:r>
              <a:rPr lang="zh-CN" altLang="en-US" dirty="0"/>
              <a:t>秒） ：行式打印机、激光打印机。</a:t>
            </a:r>
          </a:p>
          <a:p>
            <a:pPr lvl="2" eaLnBrk="1" hangingPunct="1"/>
            <a:r>
              <a:rPr lang="zh-CN" altLang="en-US" dirty="0"/>
              <a:t>高速（数千字节以上</a:t>
            </a:r>
            <a:r>
              <a:rPr lang="en-US" altLang="zh-CN" dirty="0"/>
              <a:t>/</a:t>
            </a:r>
            <a:r>
              <a:rPr lang="zh-CN" altLang="en-US" dirty="0"/>
              <a:t>秒） ：磁盘、光盘、以太网、图形显示设备。</a:t>
            </a:r>
          </a:p>
        </p:txBody>
      </p:sp>
      <p:pic>
        <p:nvPicPr>
          <p:cNvPr id="9220" name="Picture 4" descr="UC%K}W%Q2$824{C[)L{TE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691" y="1671782"/>
            <a:ext cx="6840537"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38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p:txBody>
          <a:bodyPr/>
          <a:lstStyle/>
          <a:p>
            <a:r>
              <a:rPr lang="en-US" altLang="zh-CN" dirty="0" smtClean="0"/>
              <a:t>6.5.2 </a:t>
            </a:r>
            <a:r>
              <a:rPr lang="zh-CN" altLang="en-US" dirty="0" smtClean="0"/>
              <a:t>磁盘调度</a:t>
            </a:r>
          </a:p>
        </p:txBody>
      </p:sp>
      <p:sp>
        <p:nvSpPr>
          <p:cNvPr id="67586" name="Rectangle 2"/>
          <p:cNvSpPr>
            <a:spLocks noGrp="1" noChangeArrowheads="1"/>
          </p:cNvSpPr>
          <p:nvPr>
            <p:ph idx="1"/>
          </p:nvPr>
        </p:nvSpPr>
        <p:spPr/>
        <p:txBody>
          <a:bodyPr/>
          <a:lstStyle/>
          <a:p>
            <a:r>
              <a:rPr lang="en-US" altLang="zh-CN" smtClean="0"/>
              <a:t>6．FSCAN</a:t>
            </a:r>
            <a:r>
              <a:rPr lang="zh-CN" altLang="en-US" smtClean="0"/>
              <a:t>调度算法</a:t>
            </a:r>
          </a:p>
          <a:p>
            <a:pPr lvl="1"/>
            <a:r>
              <a:rPr lang="zh-CN" altLang="en-US" smtClean="0"/>
              <a:t>将</a:t>
            </a:r>
            <a:r>
              <a:rPr lang="en-US" altLang="zh-CN" smtClean="0"/>
              <a:t>N-Step-SCAN</a:t>
            </a:r>
            <a:r>
              <a:rPr lang="zh-CN" altLang="en-US" smtClean="0"/>
              <a:t>算法中的队列数目定为2</a:t>
            </a:r>
            <a:r>
              <a:rPr lang="en-US" altLang="zh-CN" smtClean="0"/>
              <a:t>。</a:t>
            </a:r>
            <a:r>
              <a:rPr lang="zh-CN" altLang="en-US" smtClean="0"/>
              <a:t>把磁盘</a:t>
            </a:r>
            <a:r>
              <a:rPr lang="en-US" altLang="zh-CN" smtClean="0"/>
              <a:t>I/O</a:t>
            </a:r>
            <a:r>
              <a:rPr lang="zh-CN" altLang="en-US" smtClean="0"/>
              <a:t>请求分成两个队列，交替使用扫描算法处理一个队列，新生成的磁盘</a:t>
            </a:r>
            <a:r>
              <a:rPr lang="en-US" altLang="zh-CN" smtClean="0"/>
              <a:t>I/O</a:t>
            </a:r>
            <a:r>
              <a:rPr lang="zh-CN" altLang="en-US" smtClean="0"/>
              <a:t>请求放入另一队列中。该算法的目标与</a:t>
            </a:r>
            <a:r>
              <a:rPr lang="en-US" altLang="zh-CN" smtClean="0"/>
              <a:t>N</a:t>
            </a:r>
            <a:r>
              <a:rPr lang="zh-CN" altLang="en-US" smtClean="0"/>
              <a:t>步扫描算法一致。</a:t>
            </a:r>
          </a:p>
        </p:txBody>
      </p:sp>
    </p:spTree>
    <p:extLst>
      <p:ext uri="{BB962C8B-B14F-4D97-AF65-F5344CB8AC3E}">
        <p14:creationId xmlns:p14="http://schemas.microsoft.com/office/powerpoint/2010/main" val="1865731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title"/>
          </p:nvPr>
        </p:nvSpPr>
        <p:spPr/>
        <p:txBody>
          <a:bodyPr/>
          <a:lstStyle/>
          <a:p>
            <a:r>
              <a:rPr lang="zh-CN" altLang="en-US" smtClean="0"/>
              <a:t>例题</a:t>
            </a:r>
          </a:p>
        </p:txBody>
      </p:sp>
      <p:sp>
        <p:nvSpPr>
          <p:cNvPr id="68610" name="Rectangle 2"/>
          <p:cNvSpPr>
            <a:spLocks noGrp="1" noChangeArrowheads="1"/>
          </p:cNvSpPr>
          <p:nvPr>
            <p:ph idx="1"/>
          </p:nvPr>
        </p:nvSpPr>
        <p:spPr/>
        <p:txBody>
          <a:bodyPr>
            <a:normAutofit lnSpcReduction="10000"/>
          </a:bodyPr>
          <a:lstStyle/>
          <a:p>
            <a:r>
              <a:rPr lang="zh-CN" altLang="en-US" smtClean="0"/>
              <a:t>假设计算机系统采用</a:t>
            </a:r>
            <a:r>
              <a:rPr lang="en-US" altLang="zh-CN" smtClean="0"/>
              <a:t>CSCAN</a:t>
            </a:r>
            <a:r>
              <a:rPr lang="zh-CN" altLang="en-US" smtClean="0"/>
              <a:t>调度策略</a:t>
            </a:r>
            <a:r>
              <a:rPr lang="en-US" altLang="zh-CN" smtClean="0"/>
              <a:t>.</a:t>
            </a:r>
          </a:p>
          <a:p>
            <a:pPr lvl="1"/>
            <a:r>
              <a:rPr lang="en-US" altLang="zh-CN" smtClean="0"/>
              <a:t>1. </a:t>
            </a:r>
            <a:r>
              <a:rPr lang="zh-CN" altLang="en-US" smtClean="0"/>
              <a:t>设某单面磁盘转速为每分钟</a:t>
            </a:r>
            <a:r>
              <a:rPr lang="en-US" altLang="zh-CN" smtClean="0"/>
              <a:t>6000</a:t>
            </a:r>
            <a:r>
              <a:rPr lang="zh-CN" altLang="en-US" smtClean="0"/>
              <a:t>转，每个磁道有</a:t>
            </a:r>
            <a:r>
              <a:rPr lang="en-US" altLang="zh-CN" smtClean="0"/>
              <a:t>100</a:t>
            </a:r>
            <a:r>
              <a:rPr lang="zh-CN" altLang="en-US" smtClean="0"/>
              <a:t>个扇区，相邻磁道间的平均移动时间为</a:t>
            </a:r>
            <a:r>
              <a:rPr lang="en-US" altLang="zh-CN" smtClean="0"/>
              <a:t>1ms</a:t>
            </a:r>
            <a:r>
              <a:rPr lang="zh-CN" altLang="en-US" smtClean="0"/>
              <a:t>。若在某时刻，磁头位于</a:t>
            </a:r>
            <a:r>
              <a:rPr lang="en-US" altLang="zh-CN" smtClean="0"/>
              <a:t>100</a:t>
            </a:r>
            <a:r>
              <a:rPr lang="zh-CN" altLang="en-US" smtClean="0"/>
              <a:t>号磁道处，并沿着磁道号增大的方向移动，磁道号请求队列为</a:t>
            </a:r>
            <a:r>
              <a:rPr lang="en-US" altLang="zh-CN" smtClean="0"/>
              <a:t>50</a:t>
            </a:r>
            <a:r>
              <a:rPr lang="zh-CN" altLang="en-US" smtClean="0"/>
              <a:t>、</a:t>
            </a:r>
            <a:r>
              <a:rPr lang="en-US" altLang="zh-CN" smtClean="0"/>
              <a:t>90</a:t>
            </a:r>
            <a:r>
              <a:rPr lang="zh-CN" altLang="en-US" smtClean="0"/>
              <a:t>、</a:t>
            </a:r>
            <a:r>
              <a:rPr lang="en-US" altLang="zh-CN" smtClean="0"/>
              <a:t>30</a:t>
            </a:r>
            <a:r>
              <a:rPr lang="zh-CN" altLang="en-US" smtClean="0"/>
              <a:t>、</a:t>
            </a:r>
            <a:r>
              <a:rPr lang="en-US" altLang="zh-CN" smtClean="0"/>
              <a:t>120</a:t>
            </a:r>
            <a:r>
              <a:rPr lang="zh-CN" altLang="en-US" smtClean="0"/>
              <a:t>，对请求队列中的每个磁道需读取</a:t>
            </a:r>
            <a:r>
              <a:rPr lang="en-US" altLang="zh-CN" smtClean="0"/>
              <a:t>1</a:t>
            </a:r>
            <a:r>
              <a:rPr lang="zh-CN" altLang="en-US" smtClean="0"/>
              <a:t>个随机分布的扇区，则读完</a:t>
            </a:r>
            <a:r>
              <a:rPr lang="en-US" altLang="zh-CN" smtClean="0"/>
              <a:t>4</a:t>
            </a:r>
            <a:r>
              <a:rPr lang="zh-CN" altLang="en-US" smtClean="0"/>
              <a:t>个扇区总共需要多少时间？</a:t>
            </a:r>
          </a:p>
          <a:p>
            <a:pPr lvl="1"/>
            <a:r>
              <a:rPr lang="en-US" altLang="zh-CN" smtClean="0"/>
              <a:t>2. </a:t>
            </a:r>
            <a:r>
              <a:rPr lang="zh-CN" altLang="en-US" smtClean="0"/>
              <a:t>如果磁盘替换为随机访问的</a:t>
            </a:r>
            <a:r>
              <a:rPr lang="en-US" altLang="zh-CN" smtClean="0"/>
              <a:t>Flash</a:t>
            </a:r>
            <a:r>
              <a:rPr lang="zh-CN" altLang="en-US" smtClean="0"/>
              <a:t>存储器，是否有比</a:t>
            </a:r>
            <a:r>
              <a:rPr lang="en-US" altLang="zh-CN" smtClean="0"/>
              <a:t>CSCAN</a:t>
            </a:r>
            <a:r>
              <a:rPr lang="zh-CN" altLang="en-US" smtClean="0"/>
              <a:t>更高效的磁盘调度策略？说明理由。</a:t>
            </a:r>
          </a:p>
        </p:txBody>
      </p:sp>
    </p:spTree>
    <p:extLst>
      <p:ext uri="{BB962C8B-B14F-4D97-AF65-F5344CB8AC3E}">
        <p14:creationId xmlns:p14="http://schemas.microsoft.com/office/powerpoint/2010/main" val="242384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69634" name="Rectangle 2"/>
          <p:cNvSpPr>
            <a:spLocks noGrp="1" noChangeArrowheads="1"/>
          </p:cNvSpPr>
          <p:nvPr>
            <p:ph idx="1"/>
          </p:nvPr>
        </p:nvSpPr>
        <p:spPr/>
        <p:txBody>
          <a:bodyPr>
            <a:normAutofit/>
          </a:bodyPr>
          <a:lstStyle/>
          <a:p>
            <a:r>
              <a:rPr lang="zh-CN" altLang="en-US" sz="1600" dirty="0" smtClean="0"/>
              <a:t>读取数据的时间＝磁头定位时间＋平均旋转等待时间＋读出一个扇区数据的时间。</a:t>
            </a:r>
          </a:p>
          <a:p>
            <a:r>
              <a:rPr lang="zh-CN" altLang="en-US" sz="1600" dirty="0" smtClean="0"/>
              <a:t>平均旋转等待时间＝</a:t>
            </a:r>
            <a:r>
              <a:rPr lang="en-US" altLang="zh-CN" sz="1600" dirty="0" smtClean="0"/>
              <a:t>60s/(6000×2</a:t>
            </a:r>
            <a:r>
              <a:rPr lang="zh-CN" altLang="en-US" sz="1600" dirty="0" smtClean="0"/>
              <a:t>）＝</a:t>
            </a:r>
            <a:r>
              <a:rPr lang="en-US" altLang="zh-CN" sz="1600" dirty="0" smtClean="0"/>
              <a:t>5ms</a:t>
            </a:r>
          </a:p>
          <a:p>
            <a:r>
              <a:rPr lang="zh-CN" altLang="en-US" sz="1600" dirty="0" smtClean="0"/>
              <a:t>读取一个扇区数据的时间＝</a:t>
            </a:r>
            <a:r>
              <a:rPr lang="en-US" altLang="zh-CN" sz="1600" dirty="0" smtClean="0"/>
              <a:t>60s/(6000×100)=0.1ms</a:t>
            </a:r>
          </a:p>
          <a:p>
            <a:r>
              <a:rPr lang="en-US" altLang="zh-CN" sz="1600" dirty="0" smtClean="0"/>
              <a:t>CSCAN</a:t>
            </a:r>
            <a:r>
              <a:rPr lang="zh-CN" altLang="en-US" sz="1600" dirty="0" smtClean="0"/>
              <a:t>算法，访问磁道的顺序为</a:t>
            </a:r>
            <a:r>
              <a:rPr lang="en-US" altLang="zh-CN" sz="1600" dirty="0" smtClean="0"/>
              <a:t>100  120  30  50  90</a:t>
            </a:r>
          </a:p>
          <a:p>
            <a:r>
              <a:rPr lang="zh-CN" altLang="en-US" sz="1600" dirty="0" smtClean="0"/>
              <a:t>读取</a:t>
            </a:r>
            <a:r>
              <a:rPr lang="en-US" altLang="zh-CN" sz="1600" dirty="0" smtClean="0"/>
              <a:t>4</a:t>
            </a:r>
            <a:r>
              <a:rPr lang="zh-CN" altLang="en-US" sz="1600" dirty="0" smtClean="0"/>
              <a:t>个扇区数据总的磁头定位时间＝</a:t>
            </a:r>
            <a:r>
              <a:rPr lang="en-US" altLang="zh-CN" sz="1600" dirty="0" smtClean="0"/>
              <a:t>1ms ×</a:t>
            </a:r>
            <a:r>
              <a:rPr lang="zh-CN" altLang="en-US" sz="1600" dirty="0" smtClean="0"/>
              <a:t>（</a:t>
            </a:r>
            <a:r>
              <a:rPr lang="en-US" altLang="zh-CN" sz="1600" dirty="0" smtClean="0"/>
              <a:t>20</a:t>
            </a:r>
            <a:r>
              <a:rPr lang="zh-CN" altLang="en-US" sz="1600" dirty="0" smtClean="0"/>
              <a:t>＋</a:t>
            </a:r>
            <a:r>
              <a:rPr lang="en-US" altLang="zh-CN" sz="1600" dirty="0" smtClean="0"/>
              <a:t>90</a:t>
            </a:r>
            <a:r>
              <a:rPr lang="zh-CN" altLang="en-US" sz="1600" dirty="0" smtClean="0"/>
              <a:t>＋</a:t>
            </a:r>
            <a:r>
              <a:rPr lang="en-US" altLang="zh-CN" sz="1600" dirty="0" smtClean="0"/>
              <a:t>60</a:t>
            </a:r>
            <a:r>
              <a:rPr lang="zh-CN" altLang="en-US" sz="1600" dirty="0" smtClean="0"/>
              <a:t>）＝</a:t>
            </a:r>
            <a:r>
              <a:rPr lang="en-US" altLang="zh-CN" sz="1600" dirty="0" smtClean="0"/>
              <a:t>170ms</a:t>
            </a:r>
          </a:p>
          <a:p>
            <a:r>
              <a:rPr lang="zh-CN" altLang="en-US" sz="1600" dirty="0" smtClean="0"/>
              <a:t>读取</a:t>
            </a:r>
            <a:r>
              <a:rPr lang="en-US" altLang="zh-CN" sz="1600" dirty="0" smtClean="0"/>
              <a:t>4</a:t>
            </a:r>
            <a:r>
              <a:rPr lang="zh-CN" altLang="en-US" sz="1600" dirty="0" smtClean="0"/>
              <a:t>个扇区的数据的总时间＝</a:t>
            </a:r>
            <a:r>
              <a:rPr lang="en-US" altLang="zh-CN" sz="1600" dirty="0" smtClean="0"/>
              <a:t>170ms</a:t>
            </a:r>
            <a:r>
              <a:rPr lang="zh-CN" altLang="en-US" sz="1600" dirty="0" smtClean="0"/>
              <a:t>＋（</a:t>
            </a:r>
            <a:r>
              <a:rPr lang="en-US" altLang="zh-CN" sz="1600" dirty="0" smtClean="0"/>
              <a:t>5</a:t>
            </a:r>
            <a:r>
              <a:rPr lang="zh-CN" altLang="en-US" sz="1600" dirty="0" smtClean="0"/>
              <a:t>＋</a:t>
            </a:r>
            <a:r>
              <a:rPr lang="en-US" altLang="zh-CN" sz="1600" dirty="0" smtClean="0"/>
              <a:t>0.1</a:t>
            </a:r>
            <a:r>
              <a:rPr lang="zh-CN" altLang="en-US" sz="1600" dirty="0" smtClean="0"/>
              <a:t>）</a:t>
            </a:r>
            <a:r>
              <a:rPr lang="en-US" altLang="zh-CN" sz="1600" dirty="0" smtClean="0"/>
              <a:t>×4</a:t>
            </a:r>
            <a:r>
              <a:rPr lang="zh-CN" altLang="en-US" sz="1600" dirty="0" smtClean="0"/>
              <a:t>＝</a:t>
            </a:r>
            <a:r>
              <a:rPr lang="en-US" altLang="zh-CN" sz="1600" dirty="0" smtClean="0"/>
              <a:t>190.4ms</a:t>
            </a:r>
            <a:endParaRPr lang="en-US" altLang="zh-CN" sz="1600" dirty="0"/>
          </a:p>
        </p:txBody>
      </p:sp>
      <p:pic>
        <p:nvPicPr>
          <p:cNvPr id="69635" name="Picture 3" descr="BX@5CY8CRM~J]215CL`HLV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691" y="4098583"/>
            <a:ext cx="4007094" cy="198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8471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0658" name="Rectangle 2"/>
          <p:cNvSpPr>
            <a:spLocks noGrp="1" noChangeArrowheads="1"/>
          </p:cNvSpPr>
          <p:nvPr>
            <p:ph idx="1"/>
          </p:nvPr>
        </p:nvSpPr>
        <p:spPr/>
        <p:txBody>
          <a:bodyPr>
            <a:normAutofit fontScale="85000" lnSpcReduction="20000"/>
          </a:bodyPr>
          <a:lstStyle/>
          <a:p>
            <a:pPr eaLnBrk="1" hangingPunct="1"/>
            <a:r>
              <a:rPr lang="zh-CN" altLang="en-US" smtClean="0"/>
              <a:t>例：假设每条磁道被分为</a:t>
            </a:r>
            <a:r>
              <a:rPr lang="en-US" altLang="zh-CN" smtClean="0"/>
              <a:t>8</a:t>
            </a:r>
            <a:r>
              <a:rPr lang="zh-CN" altLang="en-US" smtClean="0"/>
              <a:t>个扇区，每个扇区存放一个记录，处理程序顺序处理这</a:t>
            </a:r>
            <a:r>
              <a:rPr lang="en-US" altLang="zh-CN" smtClean="0"/>
              <a:t>8</a:t>
            </a:r>
            <a:r>
              <a:rPr lang="zh-CN" altLang="en-US" smtClean="0"/>
              <a:t>个记录</a:t>
            </a:r>
            <a:r>
              <a:rPr lang="en-US" altLang="zh-CN" smtClean="0"/>
              <a:t>L1</a:t>
            </a:r>
            <a:r>
              <a:rPr lang="zh-CN" altLang="en-US" smtClean="0"/>
              <a:t>，</a:t>
            </a:r>
            <a:r>
              <a:rPr lang="en-US" altLang="zh-CN" smtClean="0"/>
              <a:t>L2</a:t>
            </a:r>
            <a:r>
              <a:rPr lang="zh-CN" altLang="en-US" smtClean="0"/>
              <a:t>，</a:t>
            </a:r>
            <a:r>
              <a:rPr lang="en-US" altLang="zh-CN" smtClean="0">
                <a:latin typeface="Arial" panose="020B0604020202020204" pitchFamily="34" charset="0"/>
              </a:rPr>
              <a:t>…</a:t>
            </a:r>
            <a:r>
              <a:rPr lang="zh-CN" altLang="en-US" smtClean="0"/>
              <a:t>，</a:t>
            </a:r>
            <a:r>
              <a:rPr lang="en-US" altLang="zh-CN" smtClean="0"/>
              <a:t>L8</a:t>
            </a:r>
            <a:r>
              <a:rPr lang="zh-CN" altLang="en-US" smtClean="0"/>
              <a:t>。每次请求从磁盘上读一个记录，然后对读出的记录花</a:t>
            </a:r>
            <a:r>
              <a:rPr lang="en-US" altLang="zh-CN" smtClean="0"/>
              <a:t>1ms</a:t>
            </a:r>
            <a:r>
              <a:rPr lang="zh-CN" altLang="en-US" smtClean="0"/>
              <a:t>的时间进行处理，以后再读下一个记录进行处理。磁盘旋转一周花费</a:t>
            </a:r>
            <a:r>
              <a:rPr lang="en-US" altLang="zh-CN" smtClean="0"/>
              <a:t>16ms</a:t>
            </a:r>
            <a:r>
              <a:rPr lang="zh-CN" altLang="en-US" smtClean="0"/>
              <a:t>。若将这</a:t>
            </a:r>
            <a:r>
              <a:rPr lang="en-US" altLang="zh-CN" smtClean="0"/>
              <a:t>8</a:t>
            </a:r>
            <a:r>
              <a:rPr lang="zh-CN" altLang="en-US" smtClean="0"/>
              <a:t>个记录在一条磁道上进行优化分布，则全部处理完这</a:t>
            </a:r>
            <a:r>
              <a:rPr lang="en-US" altLang="zh-CN" smtClean="0"/>
              <a:t>8</a:t>
            </a:r>
            <a:r>
              <a:rPr lang="zh-CN" altLang="en-US" smtClean="0"/>
              <a:t>个记录至少需要</a:t>
            </a:r>
          </a:p>
          <a:p>
            <a:pPr eaLnBrk="1" hangingPunct="1"/>
            <a:r>
              <a:rPr lang="zh-CN" altLang="en-US" smtClean="0"/>
              <a:t>   </a:t>
            </a:r>
            <a:r>
              <a:rPr lang="zh-CN" altLang="en-US" u="sng" smtClean="0"/>
              <a:t>         </a:t>
            </a:r>
            <a:endParaRPr lang="zh-CN" altLang="en-US" smtClean="0"/>
          </a:p>
          <a:p>
            <a:pPr eaLnBrk="1" hangingPunct="1"/>
            <a:r>
              <a:rPr lang="en-US" altLang="zh-CN" smtClean="0"/>
              <a:t>A</a:t>
            </a:r>
            <a:r>
              <a:rPr lang="zh-CN" altLang="en-US" smtClean="0"/>
              <a:t>．</a:t>
            </a:r>
            <a:r>
              <a:rPr lang="en-US" altLang="zh-CN" smtClean="0"/>
              <a:t>31ms	B</a:t>
            </a:r>
            <a:r>
              <a:rPr lang="zh-CN" altLang="en-US" smtClean="0"/>
              <a:t>．</a:t>
            </a:r>
            <a:r>
              <a:rPr lang="en-US" altLang="zh-CN" smtClean="0"/>
              <a:t>32ms	</a:t>
            </a:r>
          </a:p>
          <a:p>
            <a:pPr eaLnBrk="1" hangingPunct="1"/>
            <a:r>
              <a:rPr lang="en-US" altLang="zh-CN" smtClean="0"/>
              <a:t>C</a:t>
            </a:r>
            <a:r>
              <a:rPr lang="zh-CN" altLang="en-US" smtClean="0"/>
              <a:t>．</a:t>
            </a:r>
            <a:r>
              <a:rPr lang="en-US" altLang="zh-CN" smtClean="0"/>
              <a:t>33ms	D</a:t>
            </a:r>
            <a:r>
              <a:rPr lang="zh-CN" altLang="en-US" smtClean="0"/>
              <a:t>．</a:t>
            </a:r>
            <a:r>
              <a:rPr lang="en-US" altLang="zh-CN" smtClean="0"/>
              <a:t>34ms</a:t>
            </a:r>
            <a:endParaRPr lang="zh-CN" altLang="en-US" smtClean="0"/>
          </a:p>
        </p:txBody>
      </p:sp>
    </p:spTree>
    <p:extLst>
      <p:ext uri="{BB962C8B-B14F-4D97-AF65-F5344CB8AC3E}">
        <p14:creationId xmlns:p14="http://schemas.microsoft.com/office/powerpoint/2010/main" val="195532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t>练习</a:t>
            </a:r>
            <a:endParaRPr lang="zh-CN" altLang="en-US" dirty="0" smtClean="0"/>
          </a:p>
        </p:txBody>
      </p:sp>
      <p:sp>
        <p:nvSpPr>
          <p:cNvPr id="71683" name="Rectangle 3"/>
          <p:cNvSpPr>
            <a:spLocks noGrp="1" noChangeArrowheads="1"/>
          </p:cNvSpPr>
          <p:nvPr>
            <p:ph idx="1"/>
          </p:nvPr>
        </p:nvSpPr>
        <p:spPr/>
        <p:txBody>
          <a:bodyPr/>
          <a:lstStyle/>
          <a:p>
            <a:r>
              <a:rPr lang="zh-CN" altLang="en-US" smtClean="0"/>
              <a:t>在一个磁盘上，有</a:t>
            </a:r>
            <a:r>
              <a:rPr lang="en-US" altLang="zh-CN" smtClean="0"/>
              <a:t>1000</a:t>
            </a:r>
            <a:r>
              <a:rPr lang="zh-CN" altLang="en-US" smtClean="0"/>
              <a:t>个柱面，从</a:t>
            </a:r>
            <a:r>
              <a:rPr lang="en-US" altLang="zh-CN" smtClean="0"/>
              <a:t>0</a:t>
            </a:r>
            <a:r>
              <a:rPr lang="zh-CN" altLang="en-US" smtClean="0"/>
              <a:t>～</a:t>
            </a:r>
            <a:r>
              <a:rPr lang="en-US" altLang="zh-CN" smtClean="0"/>
              <a:t>999</a:t>
            </a:r>
            <a:r>
              <a:rPr lang="zh-CN" altLang="en-US" smtClean="0"/>
              <a:t>。假定当前磁头在磁道</a:t>
            </a:r>
            <a:r>
              <a:rPr lang="en-US" altLang="zh-CN" smtClean="0"/>
              <a:t>345</a:t>
            </a:r>
            <a:r>
              <a:rPr lang="zh-CN" altLang="en-US" smtClean="0"/>
              <a:t>上，并且磁头正在向磁道</a:t>
            </a:r>
            <a:r>
              <a:rPr lang="en-US" altLang="zh-CN" smtClean="0"/>
              <a:t>0</a:t>
            </a:r>
            <a:r>
              <a:rPr lang="zh-CN" altLang="en-US" smtClean="0"/>
              <a:t>移动。按照</a:t>
            </a:r>
            <a:r>
              <a:rPr lang="en-US" altLang="zh-CN" smtClean="0"/>
              <a:t>FIFO</a:t>
            </a:r>
            <a:r>
              <a:rPr lang="zh-CN" altLang="en-US" smtClean="0"/>
              <a:t>顺序排列的请求队列中包含了如下磁道上的请求：</a:t>
            </a:r>
            <a:endParaRPr lang="en-US" altLang="zh-CN" smtClean="0"/>
          </a:p>
          <a:p>
            <a:r>
              <a:rPr lang="en-US" altLang="zh-CN" smtClean="0"/>
              <a:t>186</a:t>
            </a:r>
            <a:r>
              <a:rPr lang="zh-CN" altLang="en-US" smtClean="0"/>
              <a:t>、</a:t>
            </a:r>
            <a:r>
              <a:rPr lang="en-US" altLang="zh-CN" smtClean="0"/>
              <a:t>900</a:t>
            </a:r>
            <a:r>
              <a:rPr lang="zh-CN" altLang="en-US" smtClean="0"/>
              <a:t>、</a:t>
            </a:r>
            <a:r>
              <a:rPr lang="en-US" altLang="zh-CN" smtClean="0"/>
              <a:t>692</a:t>
            </a:r>
            <a:r>
              <a:rPr lang="zh-CN" altLang="en-US" smtClean="0"/>
              <a:t>、</a:t>
            </a:r>
            <a:r>
              <a:rPr lang="en-US" altLang="zh-CN" smtClean="0"/>
              <a:t>620</a:t>
            </a:r>
            <a:r>
              <a:rPr lang="zh-CN" altLang="en-US" smtClean="0"/>
              <a:t>、</a:t>
            </a:r>
            <a:r>
              <a:rPr lang="en-US" altLang="zh-CN" smtClean="0"/>
              <a:t>120</a:t>
            </a:r>
            <a:r>
              <a:rPr lang="zh-CN" altLang="en-US" smtClean="0"/>
              <a:t>、</a:t>
            </a:r>
            <a:r>
              <a:rPr lang="en-US" altLang="zh-CN" smtClean="0"/>
              <a:t>400</a:t>
            </a:r>
            <a:r>
              <a:rPr lang="zh-CN" altLang="en-US" smtClean="0"/>
              <a:t>。</a:t>
            </a:r>
            <a:endParaRPr lang="en-US" altLang="zh-CN" smtClean="0"/>
          </a:p>
          <a:p>
            <a:r>
              <a:rPr lang="zh-CN" altLang="en-US" smtClean="0"/>
              <a:t>分别求出系统采用</a:t>
            </a:r>
            <a:r>
              <a:rPr lang="en-US" altLang="zh-CN" smtClean="0"/>
              <a:t>FCFS</a:t>
            </a:r>
            <a:r>
              <a:rPr lang="zh-CN" altLang="en-US" smtClean="0"/>
              <a:t>、最短寻道时间优先和</a:t>
            </a:r>
            <a:r>
              <a:rPr lang="en-US" altLang="zh-CN" smtClean="0"/>
              <a:t>SCAN</a:t>
            </a:r>
            <a:r>
              <a:rPr lang="zh-CN" altLang="en-US" smtClean="0"/>
              <a:t>磁盘调度算法满足上述磁盘请求，磁头运动经过的磁道序列及总磁道数。</a:t>
            </a:r>
          </a:p>
        </p:txBody>
      </p:sp>
    </p:spTree>
    <p:extLst>
      <p:ext uri="{BB962C8B-B14F-4D97-AF65-F5344CB8AC3E}">
        <p14:creationId xmlns:p14="http://schemas.microsoft.com/office/powerpoint/2010/main" val="2952601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a:t>练习</a:t>
            </a:r>
            <a:endParaRPr lang="zh-CN" altLang="en-US" dirty="0" smtClean="0"/>
          </a:p>
        </p:txBody>
      </p:sp>
      <p:sp>
        <p:nvSpPr>
          <p:cNvPr id="1101827" name="Rectangle 3"/>
          <p:cNvSpPr>
            <a:spLocks noGrp="1" noChangeArrowheads="1"/>
          </p:cNvSpPr>
          <p:nvPr>
            <p:ph idx="1"/>
          </p:nvPr>
        </p:nvSpPr>
        <p:spPr/>
        <p:txBody>
          <a:bodyPr>
            <a:normAutofit fontScale="77500" lnSpcReduction="20000"/>
          </a:bodyPr>
          <a:lstStyle/>
          <a:p>
            <a:r>
              <a:rPr lang="zh-CN" altLang="en-US" smtClean="0"/>
              <a:t>某磁盘有</a:t>
            </a:r>
            <a:r>
              <a:rPr lang="en-US" altLang="zh-CN" smtClean="0"/>
              <a:t>1000</a:t>
            </a:r>
            <a:r>
              <a:rPr lang="zh-CN" altLang="en-US" smtClean="0"/>
              <a:t>个柱面（</a:t>
            </a:r>
            <a:r>
              <a:rPr lang="en-US" altLang="zh-CN" smtClean="0"/>
              <a:t>0</a:t>
            </a:r>
            <a:r>
              <a:rPr lang="zh-CN" altLang="en-US" smtClean="0"/>
              <a:t>～</a:t>
            </a:r>
            <a:r>
              <a:rPr lang="en-US" altLang="zh-CN" smtClean="0"/>
              <a:t>999</a:t>
            </a:r>
            <a:r>
              <a:rPr lang="zh-CN" altLang="en-US" smtClean="0"/>
              <a:t>），设磁头当前位置是</a:t>
            </a:r>
            <a:r>
              <a:rPr lang="en-US" altLang="zh-CN" smtClean="0"/>
              <a:t>756</a:t>
            </a:r>
            <a:r>
              <a:rPr lang="zh-CN" altLang="en-US" smtClean="0"/>
              <a:t>，磁头正向大磁道方向提供服务。按照</a:t>
            </a:r>
            <a:r>
              <a:rPr lang="en-US" altLang="zh-CN" smtClean="0"/>
              <a:t>FIFO</a:t>
            </a:r>
            <a:r>
              <a:rPr lang="zh-CN" altLang="en-US" smtClean="0"/>
              <a:t>排列的磁盘请求队列为：</a:t>
            </a:r>
            <a:r>
              <a:rPr lang="en-US" altLang="zh-CN" smtClean="0"/>
              <a:t>811</a:t>
            </a:r>
            <a:r>
              <a:rPr lang="zh-CN" altLang="en-US" smtClean="0"/>
              <a:t>，</a:t>
            </a:r>
            <a:r>
              <a:rPr lang="en-US" altLang="zh-CN" smtClean="0"/>
              <a:t>348</a:t>
            </a:r>
            <a:r>
              <a:rPr lang="zh-CN" altLang="en-US" smtClean="0"/>
              <a:t>，</a:t>
            </a:r>
            <a:r>
              <a:rPr lang="en-US" altLang="zh-CN" smtClean="0"/>
              <a:t>153</a:t>
            </a:r>
            <a:r>
              <a:rPr lang="zh-CN" altLang="en-US" smtClean="0"/>
              <a:t>，</a:t>
            </a:r>
            <a:r>
              <a:rPr lang="en-US" altLang="zh-CN" smtClean="0"/>
              <a:t>968</a:t>
            </a:r>
            <a:r>
              <a:rPr lang="zh-CN" altLang="en-US" smtClean="0"/>
              <a:t>，</a:t>
            </a:r>
            <a:r>
              <a:rPr lang="en-US" altLang="zh-CN" smtClean="0"/>
              <a:t>407</a:t>
            </a:r>
            <a:r>
              <a:rPr lang="zh-CN" altLang="en-US" smtClean="0"/>
              <a:t>，</a:t>
            </a:r>
            <a:r>
              <a:rPr lang="en-US" altLang="zh-CN" smtClean="0"/>
              <a:t>500</a:t>
            </a:r>
            <a:r>
              <a:rPr lang="zh-CN" altLang="en-US" smtClean="0"/>
              <a:t>。</a:t>
            </a:r>
          </a:p>
          <a:p>
            <a:r>
              <a:rPr lang="zh-CN" altLang="en-US" smtClean="0"/>
              <a:t>给出</a:t>
            </a:r>
            <a:r>
              <a:rPr lang="en-US" altLang="zh-CN" smtClean="0"/>
              <a:t>CSCAN</a:t>
            </a:r>
            <a:r>
              <a:rPr lang="zh-CN" altLang="en-US" smtClean="0"/>
              <a:t>算法完成上述磁盘请求的磁道序列，并计算磁头运动的总磁道数。</a:t>
            </a:r>
          </a:p>
          <a:p>
            <a:r>
              <a:rPr lang="zh-CN" altLang="en-US" smtClean="0"/>
              <a:t>设某单面磁盘转速为每分钟</a:t>
            </a:r>
            <a:r>
              <a:rPr lang="en-US" altLang="zh-CN" smtClean="0"/>
              <a:t>12000</a:t>
            </a:r>
            <a:r>
              <a:rPr lang="zh-CN" altLang="en-US" smtClean="0"/>
              <a:t>转，每个磁道有</a:t>
            </a:r>
            <a:r>
              <a:rPr lang="en-US" altLang="zh-CN" smtClean="0"/>
              <a:t>100</a:t>
            </a:r>
            <a:r>
              <a:rPr lang="zh-CN" altLang="en-US" smtClean="0"/>
              <a:t>个扇区，相邻磁道间的平均移动时间为</a:t>
            </a:r>
            <a:r>
              <a:rPr lang="en-US" altLang="zh-CN" smtClean="0"/>
              <a:t>1ms</a:t>
            </a:r>
            <a:r>
              <a:rPr lang="zh-CN" altLang="en-US" smtClean="0"/>
              <a:t>，且对请求队列中的每个磁道需读取</a:t>
            </a:r>
            <a:r>
              <a:rPr lang="en-US" altLang="zh-CN" smtClean="0"/>
              <a:t>1</a:t>
            </a:r>
            <a:r>
              <a:rPr lang="zh-CN" altLang="en-US" smtClean="0"/>
              <a:t>个随机分布的扇区，计算完成这些磁盘请求的寻道时间。</a:t>
            </a:r>
          </a:p>
          <a:p>
            <a:r>
              <a:rPr lang="zh-CN" altLang="en-US" smtClean="0"/>
              <a:t>请回答磁盘请求的访问时间由哪三部分时间组成，并计算完成这些磁盘请求的访问时间。</a:t>
            </a:r>
            <a:endParaRPr lang="zh-CN" altLang="en-US" dirty="0" smtClean="0"/>
          </a:p>
        </p:txBody>
      </p:sp>
    </p:spTree>
    <p:extLst>
      <p:ext uri="{BB962C8B-B14F-4D97-AF65-F5344CB8AC3E}">
        <p14:creationId xmlns:p14="http://schemas.microsoft.com/office/powerpoint/2010/main" val="1528520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a:t>练习</a:t>
            </a:r>
            <a:endParaRPr lang="zh-CN" altLang="en-US" dirty="0" smtClean="0"/>
          </a:p>
        </p:txBody>
      </p:sp>
      <p:sp>
        <p:nvSpPr>
          <p:cNvPr id="73731" name="Rectangle 3"/>
          <p:cNvSpPr>
            <a:spLocks noGrp="1" noChangeArrowheads="1"/>
          </p:cNvSpPr>
          <p:nvPr>
            <p:ph idx="1"/>
          </p:nvPr>
        </p:nvSpPr>
        <p:spPr/>
        <p:txBody>
          <a:bodyPr>
            <a:normAutofit fontScale="92500"/>
          </a:bodyPr>
          <a:lstStyle/>
          <a:p>
            <a:r>
              <a:rPr lang="zh-CN" altLang="en-US" smtClean="0"/>
              <a:t>某磁盘共有</a:t>
            </a:r>
            <a:r>
              <a:rPr lang="en-US" altLang="zh-CN" smtClean="0"/>
              <a:t>20</a:t>
            </a:r>
            <a:r>
              <a:rPr lang="zh-CN" altLang="en-US" smtClean="0"/>
              <a:t>个柱面（</a:t>
            </a:r>
            <a:r>
              <a:rPr lang="en-US" altLang="zh-CN" smtClean="0"/>
              <a:t>0</a:t>
            </a:r>
            <a:r>
              <a:rPr lang="zh-CN" altLang="en-US" smtClean="0"/>
              <a:t>～</a:t>
            </a:r>
            <a:r>
              <a:rPr lang="en-US" altLang="zh-CN" smtClean="0"/>
              <a:t>19</a:t>
            </a:r>
            <a:r>
              <a:rPr lang="zh-CN" altLang="en-US" smtClean="0"/>
              <a:t>），磁臂每移动一个柱面的距离需要</a:t>
            </a:r>
            <a:r>
              <a:rPr lang="en-US" altLang="zh-CN" smtClean="0"/>
              <a:t>10ms</a:t>
            </a:r>
            <a:r>
              <a:rPr lang="zh-CN" altLang="en-US" smtClean="0"/>
              <a:t>，每次访问磁盘的旋转延迟时间和信息传送时间之和大于</a:t>
            </a:r>
            <a:r>
              <a:rPr lang="en-US" altLang="zh-CN" smtClean="0"/>
              <a:t>11ms</a:t>
            </a:r>
            <a:r>
              <a:rPr lang="zh-CN" altLang="en-US" smtClean="0"/>
              <a:t>，但小于</a:t>
            </a:r>
            <a:r>
              <a:rPr lang="en-US" altLang="zh-CN" smtClean="0"/>
              <a:t>15ms</a:t>
            </a:r>
            <a:r>
              <a:rPr lang="zh-CN" altLang="en-US" smtClean="0"/>
              <a:t>。磁盘调度算法为</a:t>
            </a:r>
            <a:r>
              <a:rPr lang="en-US" altLang="zh-CN" smtClean="0"/>
              <a:t>SCAN</a:t>
            </a:r>
            <a:r>
              <a:rPr lang="zh-CN" altLang="en-US" smtClean="0"/>
              <a:t>。设有两个进程</a:t>
            </a:r>
            <a:r>
              <a:rPr lang="en-US" altLang="zh-CN" smtClean="0"/>
              <a:t>P1</a:t>
            </a:r>
            <a:r>
              <a:rPr lang="zh-CN" altLang="en-US" smtClean="0"/>
              <a:t>和</a:t>
            </a:r>
            <a:r>
              <a:rPr lang="en-US" altLang="zh-CN" smtClean="0"/>
              <a:t>P2</a:t>
            </a:r>
            <a:r>
              <a:rPr lang="zh-CN" altLang="en-US" smtClean="0"/>
              <a:t>并发执行，进程</a:t>
            </a:r>
            <a:r>
              <a:rPr lang="en-US" altLang="zh-CN" smtClean="0"/>
              <a:t>P1</a:t>
            </a:r>
            <a:r>
              <a:rPr lang="zh-CN" altLang="en-US" smtClean="0"/>
              <a:t>有较高优先级。进程</a:t>
            </a:r>
            <a:r>
              <a:rPr lang="en-US" altLang="zh-CN" smtClean="0"/>
              <a:t>P1</a:t>
            </a:r>
            <a:r>
              <a:rPr lang="zh-CN" altLang="en-US" smtClean="0"/>
              <a:t>运行了</a:t>
            </a:r>
            <a:r>
              <a:rPr lang="en-US" altLang="zh-CN" smtClean="0"/>
              <a:t>5ms</a:t>
            </a:r>
            <a:r>
              <a:rPr lang="zh-CN" altLang="en-US" smtClean="0"/>
              <a:t>后要访问柱面</a:t>
            </a:r>
            <a:r>
              <a:rPr lang="en-US" altLang="zh-CN" smtClean="0"/>
              <a:t>6</a:t>
            </a:r>
            <a:r>
              <a:rPr lang="zh-CN" altLang="en-US" smtClean="0"/>
              <a:t>和柱面</a:t>
            </a:r>
            <a:r>
              <a:rPr lang="en-US" altLang="zh-CN" smtClean="0"/>
              <a:t>10</a:t>
            </a:r>
            <a:r>
              <a:rPr lang="zh-CN" altLang="en-US" smtClean="0"/>
              <a:t>上各一个扇区，此时磁头恰好在柱面</a:t>
            </a:r>
            <a:r>
              <a:rPr lang="en-US" altLang="zh-CN" smtClean="0"/>
              <a:t>6</a:t>
            </a:r>
            <a:r>
              <a:rPr lang="zh-CN" altLang="en-US" smtClean="0"/>
              <a:t>上，并向大磁道号方向移动。接着，进程</a:t>
            </a:r>
            <a:r>
              <a:rPr lang="en-US" altLang="zh-CN" smtClean="0"/>
              <a:t>P2</a:t>
            </a:r>
            <a:r>
              <a:rPr lang="zh-CN" altLang="en-US" smtClean="0"/>
              <a:t>在运行了</a:t>
            </a:r>
            <a:r>
              <a:rPr lang="en-US" altLang="zh-CN" smtClean="0"/>
              <a:t>20ms</a:t>
            </a:r>
            <a:r>
              <a:rPr lang="zh-CN" altLang="en-US" smtClean="0"/>
              <a:t>后提出访问柱面</a:t>
            </a:r>
            <a:r>
              <a:rPr lang="en-US" altLang="zh-CN" smtClean="0"/>
              <a:t>7</a:t>
            </a:r>
            <a:r>
              <a:rPr lang="zh-CN" altLang="en-US" smtClean="0"/>
              <a:t>、</a:t>
            </a:r>
            <a:r>
              <a:rPr lang="en-US" altLang="zh-CN" smtClean="0"/>
              <a:t>9</a:t>
            </a:r>
            <a:r>
              <a:rPr lang="zh-CN" altLang="en-US" smtClean="0"/>
              <a:t>、</a:t>
            </a:r>
            <a:r>
              <a:rPr lang="en-US" altLang="zh-CN" smtClean="0"/>
              <a:t>11</a:t>
            </a:r>
            <a:r>
              <a:rPr lang="zh-CN" altLang="en-US" smtClean="0"/>
              <a:t>上各一个扇区的请求。请写出磁头访问以上柱面的次序，并解释原因。</a:t>
            </a:r>
          </a:p>
        </p:txBody>
      </p:sp>
    </p:spTree>
    <p:extLst>
      <p:ext uri="{BB962C8B-B14F-4D97-AF65-F5344CB8AC3E}">
        <p14:creationId xmlns:p14="http://schemas.microsoft.com/office/powerpoint/2010/main" val="314601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dirty="0" smtClean="0"/>
              <a:t>6.5.3   </a:t>
            </a:r>
            <a:r>
              <a:rPr lang="zh-CN" altLang="en-US" dirty="0" smtClean="0"/>
              <a:t>磁盘高速缓存</a:t>
            </a:r>
          </a:p>
        </p:txBody>
      </p:sp>
      <p:sp>
        <p:nvSpPr>
          <p:cNvPr id="74755" name="Rectangle 3"/>
          <p:cNvSpPr>
            <a:spLocks noGrp="1" noChangeArrowheads="1"/>
          </p:cNvSpPr>
          <p:nvPr>
            <p:ph idx="1"/>
          </p:nvPr>
        </p:nvSpPr>
        <p:spPr/>
        <p:txBody>
          <a:bodyPr/>
          <a:lstStyle/>
          <a:p>
            <a:r>
              <a:rPr lang="en-US" altLang="zh-CN" smtClean="0"/>
              <a:t>1. </a:t>
            </a:r>
            <a:r>
              <a:rPr lang="zh-CN" altLang="en-US" smtClean="0"/>
              <a:t>磁盘高速缓存的形式</a:t>
            </a:r>
          </a:p>
          <a:p>
            <a:pPr lvl="1"/>
            <a:r>
              <a:rPr lang="zh-CN" altLang="en-US" smtClean="0"/>
              <a:t>指利用内存空间暂存从磁盘中读出的盘块信息。是一组逻辑上属于磁盘，物理上驻留内存的盘块。</a:t>
            </a:r>
            <a:endParaRPr lang="en-US" altLang="zh-CN" smtClean="0"/>
          </a:p>
          <a:p>
            <a:pPr lvl="1"/>
            <a:r>
              <a:rPr lang="zh-CN" altLang="en-US" smtClean="0"/>
              <a:t>磁盘高速缓存在内存中有两种形式：</a:t>
            </a:r>
          </a:p>
          <a:p>
            <a:pPr lvl="2"/>
            <a:r>
              <a:rPr lang="zh-CN" altLang="en-US" smtClean="0"/>
              <a:t>大小固定，不受应用程序多少的影响。</a:t>
            </a:r>
          </a:p>
          <a:p>
            <a:pPr lvl="2"/>
            <a:r>
              <a:rPr lang="zh-CN" altLang="en-US" smtClean="0"/>
              <a:t>所有未利用的内存空间作为一个缓冲池，供请求分页系统和磁盘</a:t>
            </a:r>
            <a:r>
              <a:rPr lang="en-US" altLang="zh-CN" smtClean="0"/>
              <a:t>I/O</a:t>
            </a:r>
            <a:r>
              <a:rPr lang="zh-CN" altLang="en-US" smtClean="0"/>
              <a:t>共享，因</a:t>
            </a:r>
            <a:r>
              <a:rPr lang="en-US" altLang="zh-CN" smtClean="0"/>
              <a:t>I/O</a:t>
            </a:r>
            <a:r>
              <a:rPr lang="zh-CN" altLang="en-US" smtClean="0"/>
              <a:t>的频繁程度而改变大小。</a:t>
            </a:r>
          </a:p>
        </p:txBody>
      </p:sp>
    </p:spTree>
    <p:extLst>
      <p:ext uri="{BB962C8B-B14F-4D97-AF65-F5344CB8AC3E}">
        <p14:creationId xmlns:p14="http://schemas.microsoft.com/office/powerpoint/2010/main" val="222425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title"/>
          </p:nvPr>
        </p:nvSpPr>
        <p:spPr/>
        <p:txBody>
          <a:bodyPr/>
          <a:lstStyle/>
          <a:p>
            <a:r>
              <a:rPr lang="en-US" altLang="zh-CN" dirty="0" smtClean="0"/>
              <a:t>6.5.3   </a:t>
            </a:r>
            <a:r>
              <a:rPr lang="zh-CN" altLang="en-US" dirty="0" smtClean="0"/>
              <a:t>磁盘高速缓存</a:t>
            </a:r>
          </a:p>
        </p:txBody>
      </p:sp>
      <p:sp>
        <p:nvSpPr>
          <p:cNvPr id="75778" name="Rectangle 2"/>
          <p:cNvSpPr>
            <a:spLocks noGrp="1" noChangeArrowheads="1"/>
          </p:cNvSpPr>
          <p:nvPr>
            <p:ph idx="1"/>
          </p:nvPr>
        </p:nvSpPr>
        <p:spPr/>
        <p:txBody>
          <a:bodyPr/>
          <a:lstStyle/>
          <a:p>
            <a:r>
              <a:rPr lang="en-US" altLang="zh-CN" smtClean="0"/>
              <a:t>2. </a:t>
            </a:r>
            <a:r>
              <a:rPr lang="zh-CN" altLang="en-US" smtClean="0"/>
              <a:t>数据交付方式</a:t>
            </a:r>
          </a:p>
          <a:p>
            <a:pPr lvl="1"/>
            <a:r>
              <a:rPr lang="zh-CN" altLang="en-US" smtClean="0"/>
              <a:t>某进程访问磁盘数据，</a:t>
            </a:r>
            <a:r>
              <a:rPr lang="en-US" altLang="zh-CN" smtClean="0"/>
              <a:t>OS</a:t>
            </a:r>
            <a:r>
              <a:rPr lang="zh-CN" altLang="en-US" smtClean="0"/>
              <a:t>核心首先查看磁盘高速缓存，若有则拷贝。否则访问磁盘，将所需数据交付请求进程，同时在高速缓存中复制一份，若以后需要可直接交付。</a:t>
            </a:r>
          </a:p>
          <a:p>
            <a:pPr lvl="1"/>
            <a:r>
              <a:rPr lang="zh-CN" altLang="en-US" smtClean="0"/>
              <a:t>交付方式：</a:t>
            </a:r>
          </a:p>
          <a:p>
            <a:pPr lvl="2"/>
            <a:r>
              <a:rPr lang="zh-CN" altLang="en-US" smtClean="0"/>
              <a:t>（</a:t>
            </a:r>
            <a:r>
              <a:rPr lang="en-US" altLang="zh-CN" smtClean="0"/>
              <a:t>1</a:t>
            </a:r>
            <a:r>
              <a:rPr lang="zh-CN" altLang="en-US" smtClean="0"/>
              <a:t>）将高速缓存中的数据直接传送到请求进程的内存区。</a:t>
            </a:r>
          </a:p>
          <a:p>
            <a:pPr lvl="2"/>
            <a:r>
              <a:rPr lang="zh-CN" altLang="en-US" smtClean="0"/>
              <a:t>（</a:t>
            </a:r>
            <a:r>
              <a:rPr lang="en-US" altLang="zh-CN" smtClean="0"/>
              <a:t>2</a:t>
            </a:r>
            <a:r>
              <a:rPr lang="zh-CN" altLang="en-US" smtClean="0"/>
              <a:t>）交付给请求进程的是指向所需数据的指针。</a:t>
            </a:r>
          </a:p>
        </p:txBody>
      </p:sp>
    </p:spTree>
    <p:extLst>
      <p:ext uri="{BB962C8B-B14F-4D97-AF65-F5344CB8AC3E}">
        <p14:creationId xmlns:p14="http://schemas.microsoft.com/office/powerpoint/2010/main" val="1397013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p:txBody>
          <a:bodyPr/>
          <a:lstStyle/>
          <a:p>
            <a:r>
              <a:rPr lang="en-US" altLang="zh-CN" dirty="0" smtClean="0"/>
              <a:t>6.5.3   </a:t>
            </a:r>
            <a:r>
              <a:rPr lang="zh-CN" altLang="en-US" dirty="0" smtClean="0"/>
              <a:t>磁盘高速缓存</a:t>
            </a:r>
          </a:p>
        </p:txBody>
      </p:sp>
      <p:sp>
        <p:nvSpPr>
          <p:cNvPr id="76802" name="Rectangle 2"/>
          <p:cNvSpPr>
            <a:spLocks noGrp="1" noChangeArrowheads="1"/>
          </p:cNvSpPr>
          <p:nvPr>
            <p:ph idx="1"/>
          </p:nvPr>
        </p:nvSpPr>
        <p:spPr/>
        <p:txBody>
          <a:bodyPr>
            <a:normAutofit fontScale="92500"/>
          </a:bodyPr>
          <a:lstStyle/>
          <a:p>
            <a:r>
              <a:rPr lang="en-US" altLang="zh-CN" smtClean="0"/>
              <a:t>3. </a:t>
            </a:r>
            <a:r>
              <a:rPr lang="zh-CN" altLang="en-US" smtClean="0"/>
              <a:t>置换算法</a:t>
            </a:r>
          </a:p>
          <a:p>
            <a:pPr lvl="1"/>
            <a:r>
              <a:rPr lang="zh-CN" altLang="en-US" smtClean="0"/>
              <a:t>类似于请求调页系统。将磁盘中的数据读入高速缓存时，若高速缓存中已装满数据，则需要置换。</a:t>
            </a:r>
          </a:p>
          <a:p>
            <a:pPr lvl="1"/>
            <a:r>
              <a:rPr lang="zh-CN" altLang="en-US" smtClean="0"/>
              <a:t>常用的置换算法：最近最久未用</a:t>
            </a:r>
            <a:r>
              <a:rPr lang="en-US" altLang="zh-CN" smtClean="0"/>
              <a:t>LRU</a:t>
            </a:r>
            <a:r>
              <a:rPr lang="zh-CN" altLang="en-US" smtClean="0"/>
              <a:t>、最近未使用</a:t>
            </a:r>
            <a:r>
              <a:rPr lang="en-US" altLang="zh-CN" smtClean="0"/>
              <a:t>NRU</a:t>
            </a:r>
            <a:r>
              <a:rPr lang="zh-CN" altLang="en-US" smtClean="0"/>
              <a:t>、最少使用算法。</a:t>
            </a:r>
          </a:p>
          <a:p>
            <a:pPr lvl="1"/>
            <a:r>
              <a:rPr lang="zh-CN" altLang="en-US" smtClean="0"/>
              <a:t>有的系统将高速缓存中的所有盘块拉成一条</a:t>
            </a:r>
            <a:r>
              <a:rPr lang="en-US" altLang="zh-CN" smtClean="0"/>
              <a:t>LRU</a:t>
            </a:r>
            <a:r>
              <a:rPr lang="zh-CN" altLang="en-US" smtClean="0"/>
              <a:t>链，会严重影响数据一致性的盘块和可能不再使用的盘块放在队首，使它们被优先写回。不久就要用到的盘块放在队尾。</a:t>
            </a:r>
          </a:p>
          <a:p>
            <a:pPr lvl="1"/>
            <a:r>
              <a:rPr lang="en-US" altLang="zh-CN" smtClean="0"/>
              <a:t>LRU</a:t>
            </a:r>
            <a:r>
              <a:rPr lang="zh-CN" altLang="en-US" smtClean="0"/>
              <a:t>链意味着链中任一元素在被访问之后，会被放在队尾，而不被写回磁盘。</a:t>
            </a:r>
          </a:p>
        </p:txBody>
      </p:sp>
    </p:spTree>
    <p:extLst>
      <p:ext uri="{BB962C8B-B14F-4D97-AF65-F5344CB8AC3E}">
        <p14:creationId xmlns:p14="http://schemas.microsoft.com/office/powerpoint/2010/main" val="3445765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smtClean="0"/>
              <a:t>6.1.1 </a:t>
            </a:r>
            <a:r>
              <a:rPr lang="en-US" altLang="zh-CN" dirty="0" smtClean="0"/>
              <a:t>I/O</a:t>
            </a:r>
            <a:r>
              <a:rPr lang="zh-CN" altLang="en-US" dirty="0" smtClean="0"/>
              <a:t>设备 </a:t>
            </a:r>
          </a:p>
        </p:txBody>
      </p:sp>
      <p:sp>
        <p:nvSpPr>
          <p:cNvPr id="10243" name="Rectangle 3"/>
          <p:cNvSpPr>
            <a:spLocks noGrp="1" noChangeArrowheads="1"/>
          </p:cNvSpPr>
          <p:nvPr>
            <p:ph idx="1"/>
          </p:nvPr>
        </p:nvSpPr>
        <p:spPr/>
        <p:txBody>
          <a:bodyPr>
            <a:normAutofit fontScale="92500" lnSpcReduction="10000"/>
          </a:bodyPr>
          <a:lstStyle/>
          <a:p>
            <a:r>
              <a:rPr lang="en-US" altLang="zh-CN" dirty="0" smtClean="0"/>
              <a:t>I/O</a:t>
            </a:r>
            <a:r>
              <a:rPr lang="zh-CN" altLang="en-US" dirty="0" smtClean="0"/>
              <a:t>设备的类型（续）</a:t>
            </a:r>
          </a:p>
          <a:p>
            <a:pPr lvl="1"/>
            <a:r>
              <a:rPr lang="zh-CN" altLang="en-US" dirty="0" smtClean="0"/>
              <a:t>按信息交换单位分类（信息组织方式）</a:t>
            </a:r>
          </a:p>
          <a:p>
            <a:pPr lvl="2"/>
            <a:r>
              <a:rPr lang="zh-CN" altLang="en-US" dirty="0" smtClean="0"/>
              <a:t>块设备</a:t>
            </a:r>
          </a:p>
          <a:p>
            <a:pPr lvl="3"/>
            <a:r>
              <a:rPr lang="zh-CN" altLang="en-US" b="1" dirty="0" smtClean="0"/>
              <a:t>信息的存取以数据块为单位</a:t>
            </a:r>
          </a:p>
          <a:p>
            <a:pPr lvl="3"/>
            <a:r>
              <a:rPr lang="zh-CN" altLang="en-US" b="1" dirty="0" smtClean="0"/>
              <a:t>如磁盘（传输速率较高；可寻址；适合</a:t>
            </a:r>
            <a:r>
              <a:rPr lang="en-US" altLang="zh-CN" b="1" dirty="0" smtClean="0"/>
              <a:t>DMA</a:t>
            </a:r>
            <a:r>
              <a:rPr lang="zh-CN" altLang="en-US" b="1" dirty="0" smtClean="0"/>
              <a:t>方式）</a:t>
            </a:r>
          </a:p>
          <a:p>
            <a:pPr lvl="2"/>
            <a:r>
              <a:rPr lang="zh-CN" altLang="en-US" dirty="0" smtClean="0"/>
              <a:t>字符设备</a:t>
            </a:r>
          </a:p>
          <a:p>
            <a:pPr lvl="3"/>
            <a:r>
              <a:rPr lang="zh-CN" altLang="en-US" b="1" dirty="0" smtClean="0"/>
              <a:t>信息的存取以字符为单位</a:t>
            </a:r>
          </a:p>
          <a:p>
            <a:pPr lvl="3"/>
            <a:r>
              <a:rPr lang="zh-CN" altLang="en-US" b="1" dirty="0" smtClean="0"/>
              <a:t>如打印机、交互式终端</a:t>
            </a:r>
          </a:p>
          <a:p>
            <a:pPr lvl="3"/>
            <a:r>
              <a:rPr lang="zh-CN" altLang="en-US" b="1" dirty="0" smtClean="0"/>
              <a:t>传输速率较低；不可寻址；中断驱动</a:t>
            </a:r>
            <a:r>
              <a:rPr lang="zh-CN" altLang="en-US" b="1" dirty="0" smtClean="0"/>
              <a:t>方式</a:t>
            </a:r>
            <a:endParaRPr lang="zh-CN" altLang="en-US" b="1" dirty="0" smtClean="0"/>
          </a:p>
        </p:txBody>
      </p:sp>
    </p:spTree>
    <p:extLst>
      <p:ext uri="{BB962C8B-B14F-4D97-AF65-F5344CB8AC3E}">
        <p14:creationId xmlns:p14="http://schemas.microsoft.com/office/powerpoint/2010/main" val="330885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p:txBody>
          <a:bodyPr/>
          <a:lstStyle/>
          <a:p>
            <a:r>
              <a:rPr lang="en-US" altLang="zh-CN" dirty="0" smtClean="0"/>
              <a:t>6.5.3   </a:t>
            </a:r>
            <a:r>
              <a:rPr lang="zh-CN" altLang="en-US" dirty="0" smtClean="0"/>
              <a:t>磁盘高速缓存</a:t>
            </a:r>
          </a:p>
        </p:txBody>
      </p:sp>
      <p:sp>
        <p:nvSpPr>
          <p:cNvPr id="77826" name="Rectangle 2"/>
          <p:cNvSpPr>
            <a:spLocks noGrp="1" noChangeArrowheads="1"/>
          </p:cNvSpPr>
          <p:nvPr>
            <p:ph idx="1"/>
          </p:nvPr>
        </p:nvSpPr>
        <p:spPr/>
        <p:txBody>
          <a:bodyPr/>
          <a:lstStyle/>
          <a:p>
            <a:r>
              <a:rPr lang="zh-CN" altLang="en-US" smtClean="0"/>
              <a:t>设计高速缓存要考虑数据的一致性：系统发生故障，可能会造成内存高速缓存中的数据与磁盘数据不一致。</a:t>
            </a:r>
          </a:p>
          <a:p>
            <a:r>
              <a:rPr lang="zh-CN" altLang="en-US" smtClean="0"/>
              <a:t>解决方案：</a:t>
            </a:r>
          </a:p>
          <a:p>
            <a:pPr lvl="1"/>
            <a:r>
              <a:rPr lang="zh-CN" altLang="en-US" smtClean="0"/>
              <a:t>备用电源；</a:t>
            </a:r>
          </a:p>
          <a:p>
            <a:pPr lvl="1"/>
            <a:r>
              <a:rPr lang="en-US" altLang="zh-CN" smtClean="0"/>
              <a:t>OS</a:t>
            </a:r>
            <a:r>
              <a:rPr lang="zh-CN" altLang="en-US" smtClean="0"/>
              <a:t>定期回写机制：</a:t>
            </a:r>
            <a:r>
              <a:rPr lang="en-US" altLang="zh-CN" smtClean="0"/>
              <a:t>UNIX</a:t>
            </a:r>
            <a:r>
              <a:rPr lang="zh-CN" altLang="en-US" smtClean="0"/>
              <a:t>系统每隔</a:t>
            </a:r>
            <a:r>
              <a:rPr lang="en-US" altLang="zh-CN" smtClean="0"/>
              <a:t>30</a:t>
            </a:r>
            <a:r>
              <a:rPr lang="zh-CN" altLang="en-US" smtClean="0"/>
              <a:t>秒将高速缓存中所有“</a:t>
            </a:r>
            <a:r>
              <a:rPr lang="en-US" altLang="zh-CN" smtClean="0"/>
              <a:t>dirty”</a:t>
            </a:r>
            <a:r>
              <a:rPr lang="zh-CN" altLang="en-US" smtClean="0"/>
              <a:t>块、内存专用块、活动 </a:t>
            </a:r>
            <a:r>
              <a:rPr lang="en-US" altLang="zh-CN" smtClean="0"/>
              <a:t>i </a:t>
            </a:r>
            <a:r>
              <a:rPr lang="zh-CN" altLang="en-US" smtClean="0"/>
              <a:t>结点都写回到外存原来位置。</a:t>
            </a:r>
          </a:p>
        </p:txBody>
      </p:sp>
    </p:spTree>
    <p:extLst>
      <p:ext uri="{BB962C8B-B14F-4D97-AF65-F5344CB8AC3E}">
        <p14:creationId xmlns:p14="http://schemas.microsoft.com/office/powerpoint/2010/main" val="1378894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dirty="0" smtClean="0"/>
              <a:t>6.5.4  </a:t>
            </a:r>
            <a:r>
              <a:rPr lang="zh-CN" altLang="en-US" dirty="0" smtClean="0"/>
              <a:t>提高磁盘</a:t>
            </a:r>
            <a:r>
              <a:rPr lang="en-US" altLang="zh-CN" dirty="0" smtClean="0"/>
              <a:t>I/O</a:t>
            </a:r>
            <a:r>
              <a:rPr lang="zh-CN" altLang="en-US" dirty="0" smtClean="0"/>
              <a:t>速度的其它方法</a:t>
            </a:r>
          </a:p>
        </p:txBody>
      </p:sp>
      <p:sp>
        <p:nvSpPr>
          <p:cNvPr id="78851" name="Rectangle 3"/>
          <p:cNvSpPr>
            <a:spLocks noGrp="1" noChangeArrowheads="1"/>
          </p:cNvSpPr>
          <p:nvPr>
            <p:ph idx="1"/>
          </p:nvPr>
        </p:nvSpPr>
        <p:spPr/>
        <p:txBody>
          <a:bodyPr>
            <a:normAutofit fontScale="70000" lnSpcReduction="20000"/>
          </a:bodyPr>
          <a:lstStyle/>
          <a:p>
            <a:r>
              <a:rPr lang="en-US" altLang="zh-CN" smtClean="0"/>
              <a:t>1. </a:t>
            </a:r>
            <a:r>
              <a:rPr lang="zh-CN" altLang="en-US" smtClean="0"/>
              <a:t>提前读（</a:t>
            </a:r>
            <a:r>
              <a:rPr lang="en-US" altLang="zh-CN" smtClean="0"/>
              <a:t>Read-Ahead)</a:t>
            </a:r>
          </a:p>
          <a:p>
            <a:pPr lvl="1"/>
            <a:r>
              <a:rPr lang="zh-CN" altLang="en-US" smtClean="0"/>
              <a:t>用户访问文件一般采用顺序方式。在将当前请求盘块读入磁盘高速缓存时，可将下一个盘块的数据同时预先读入磁盘高速缓存，从而减少磁盘</a:t>
            </a:r>
            <a:r>
              <a:rPr lang="en-US" altLang="zh-CN" smtClean="0"/>
              <a:t>I/O</a:t>
            </a:r>
            <a:r>
              <a:rPr lang="zh-CN" altLang="en-US" smtClean="0"/>
              <a:t>。</a:t>
            </a:r>
          </a:p>
          <a:p>
            <a:r>
              <a:rPr lang="en-US" altLang="zh-CN" smtClean="0"/>
              <a:t>2. </a:t>
            </a:r>
            <a:r>
              <a:rPr lang="zh-CN" altLang="en-US" smtClean="0"/>
              <a:t>延迟写</a:t>
            </a:r>
          </a:p>
          <a:p>
            <a:pPr lvl="1"/>
            <a:r>
              <a:rPr lang="zh-CN" altLang="en-US" smtClean="0"/>
              <a:t>缓冲区</a:t>
            </a:r>
            <a:r>
              <a:rPr lang="en-US" altLang="zh-CN" smtClean="0"/>
              <a:t>A</a:t>
            </a:r>
            <a:r>
              <a:rPr lang="zh-CN" altLang="en-US" smtClean="0"/>
              <a:t>本应立即写入磁盘，</a:t>
            </a:r>
            <a:r>
              <a:rPr lang="en-US" altLang="zh-CN" smtClean="0"/>
              <a:t>OS</a:t>
            </a:r>
            <a:r>
              <a:rPr lang="zh-CN" altLang="en-US" smtClean="0"/>
              <a:t>不马上写，而是将其置于空闲缓冲区队尾。这样，若缓冲区</a:t>
            </a:r>
            <a:r>
              <a:rPr lang="en-US" altLang="zh-CN" smtClean="0"/>
              <a:t>A</a:t>
            </a:r>
            <a:r>
              <a:rPr lang="zh-CN" altLang="en-US" smtClean="0"/>
              <a:t>中数据在后期又被访问，可在此处找到，减少磁盘</a:t>
            </a:r>
            <a:r>
              <a:rPr lang="en-US" altLang="zh-CN" smtClean="0"/>
              <a:t>I/O</a:t>
            </a:r>
            <a:r>
              <a:rPr lang="zh-CN" altLang="en-US" smtClean="0"/>
              <a:t>。</a:t>
            </a:r>
          </a:p>
          <a:p>
            <a:pPr lvl="1"/>
            <a:r>
              <a:rPr lang="zh-CN" altLang="en-US" smtClean="0"/>
              <a:t>直到要用到该缓冲区，再将其写入磁盘，腾出缓冲区。</a:t>
            </a:r>
          </a:p>
          <a:p>
            <a:r>
              <a:rPr lang="en-US" altLang="zh-CN" smtClean="0"/>
              <a:t>3. </a:t>
            </a:r>
            <a:r>
              <a:rPr lang="zh-CN" altLang="en-US" smtClean="0"/>
              <a:t>优化物理块的分布</a:t>
            </a:r>
          </a:p>
          <a:p>
            <a:pPr lvl="1"/>
            <a:r>
              <a:rPr lang="zh-CN" altLang="en-US" smtClean="0"/>
              <a:t>同一文件所占用的盘块应尽量安排在同一条磁道或相邻磁道上。</a:t>
            </a:r>
          </a:p>
          <a:p>
            <a:pPr lvl="1"/>
            <a:r>
              <a:rPr lang="en-US" altLang="zh-CN" smtClean="0"/>
              <a:t>OS</a:t>
            </a:r>
            <a:r>
              <a:rPr lang="zh-CN" altLang="en-US" smtClean="0"/>
              <a:t>一般将同一条磁道上的若干个盘块组成一簇，以簇为单位给文件分配空间。</a:t>
            </a:r>
          </a:p>
        </p:txBody>
      </p:sp>
    </p:spTree>
    <p:extLst>
      <p:ext uri="{BB962C8B-B14F-4D97-AF65-F5344CB8AC3E}">
        <p14:creationId xmlns:p14="http://schemas.microsoft.com/office/powerpoint/2010/main" val="1434228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title"/>
          </p:nvPr>
        </p:nvSpPr>
        <p:spPr/>
        <p:txBody>
          <a:bodyPr/>
          <a:lstStyle/>
          <a:p>
            <a:r>
              <a:rPr lang="en-US" altLang="zh-CN" dirty="0" smtClean="0"/>
              <a:t>6.5.4  </a:t>
            </a:r>
            <a:r>
              <a:rPr lang="zh-CN" altLang="en-US" dirty="0" smtClean="0"/>
              <a:t>提高磁盘</a:t>
            </a:r>
            <a:r>
              <a:rPr lang="en-US" altLang="zh-CN" dirty="0" smtClean="0"/>
              <a:t>I/O</a:t>
            </a:r>
            <a:r>
              <a:rPr lang="zh-CN" altLang="en-US" dirty="0" smtClean="0"/>
              <a:t>速度的其它方法</a:t>
            </a:r>
          </a:p>
        </p:txBody>
      </p:sp>
      <p:sp>
        <p:nvSpPr>
          <p:cNvPr id="79874" name="Rectangle 2"/>
          <p:cNvSpPr>
            <a:spLocks noGrp="1" noChangeArrowheads="1"/>
          </p:cNvSpPr>
          <p:nvPr>
            <p:ph idx="1"/>
          </p:nvPr>
        </p:nvSpPr>
        <p:spPr/>
        <p:txBody>
          <a:bodyPr/>
          <a:lstStyle/>
          <a:p>
            <a:r>
              <a:rPr lang="en-US" altLang="zh-CN" smtClean="0"/>
              <a:t>4. </a:t>
            </a:r>
            <a:r>
              <a:rPr lang="zh-CN" altLang="en-US" smtClean="0"/>
              <a:t>虚拟盘</a:t>
            </a:r>
          </a:p>
          <a:p>
            <a:pPr lvl="1"/>
            <a:r>
              <a:rPr lang="zh-CN" altLang="en-US" smtClean="0"/>
              <a:t>利用内存空间去仿真磁盘，又称为</a:t>
            </a:r>
            <a:r>
              <a:rPr lang="en-US" altLang="zh-CN" smtClean="0"/>
              <a:t>RAM</a:t>
            </a:r>
            <a:r>
              <a:rPr lang="zh-CN" altLang="en-US" smtClean="0"/>
              <a:t>盘。</a:t>
            </a:r>
          </a:p>
          <a:p>
            <a:pPr lvl="1"/>
            <a:r>
              <a:rPr lang="zh-CN" altLang="en-US" smtClean="0"/>
              <a:t>该盘的设备驱动程序，可以接受所有标准的磁盘操作，但操作在内存中进行，对用户透明。</a:t>
            </a:r>
          </a:p>
          <a:p>
            <a:pPr lvl="1"/>
            <a:r>
              <a:rPr lang="zh-CN" altLang="en-US" smtClean="0"/>
              <a:t>虚拟盘的问题：易失性，通常用于存放临时文件，如目标文件等。</a:t>
            </a:r>
          </a:p>
          <a:p>
            <a:pPr lvl="1"/>
            <a:r>
              <a:rPr lang="zh-CN" altLang="en-US" smtClean="0"/>
              <a:t>虚拟盘与磁盘高速缓存的区别：前者的内容由用户控制。后者由</a:t>
            </a:r>
            <a:r>
              <a:rPr lang="en-US" altLang="zh-CN" smtClean="0"/>
              <a:t>OS</a:t>
            </a:r>
            <a:r>
              <a:rPr lang="zh-CN" altLang="en-US" smtClean="0"/>
              <a:t>负责，对用户是透明的。</a:t>
            </a:r>
          </a:p>
        </p:txBody>
      </p:sp>
    </p:spTree>
    <p:extLst>
      <p:ext uri="{BB962C8B-B14F-4D97-AF65-F5344CB8AC3E}">
        <p14:creationId xmlns:p14="http://schemas.microsoft.com/office/powerpoint/2010/main" val="2857481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80898" name="Rectangle 2"/>
          <p:cNvSpPr>
            <a:spLocks noGrp="1" noChangeArrowheads="1"/>
          </p:cNvSpPr>
          <p:nvPr>
            <p:ph idx="1"/>
          </p:nvPr>
        </p:nvSpPr>
        <p:spPr/>
        <p:txBody>
          <a:bodyPr/>
          <a:lstStyle/>
          <a:p>
            <a:r>
              <a:rPr lang="zh-CN" altLang="en-US" smtClean="0"/>
              <a:t>例：下列选项中，不能改善磁盘设备</a:t>
            </a:r>
            <a:r>
              <a:rPr lang="en-US" altLang="zh-CN" smtClean="0"/>
              <a:t>I/O</a:t>
            </a:r>
            <a:r>
              <a:rPr lang="zh-CN" altLang="en-US" smtClean="0"/>
              <a:t>性能的是：</a:t>
            </a:r>
          </a:p>
          <a:p>
            <a:r>
              <a:rPr lang="en-US" altLang="zh-CN" smtClean="0"/>
              <a:t>A </a:t>
            </a:r>
            <a:r>
              <a:rPr lang="zh-CN" altLang="en-US" smtClean="0"/>
              <a:t>重排</a:t>
            </a:r>
            <a:r>
              <a:rPr lang="en-US" altLang="zh-CN" smtClean="0"/>
              <a:t>I/O</a:t>
            </a:r>
            <a:r>
              <a:rPr lang="zh-CN" altLang="en-US" smtClean="0"/>
              <a:t>请求次序  </a:t>
            </a:r>
          </a:p>
          <a:p>
            <a:r>
              <a:rPr lang="en-US" altLang="zh-CN" smtClean="0"/>
              <a:t>B </a:t>
            </a:r>
            <a:r>
              <a:rPr lang="zh-CN" altLang="en-US" smtClean="0"/>
              <a:t>在一个磁盘上设置多个分区</a:t>
            </a:r>
          </a:p>
          <a:p>
            <a:r>
              <a:rPr lang="en-US" altLang="zh-CN" smtClean="0"/>
              <a:t>C </a:t>
            </a:r>
            <a:r>
              <a:rPr lang="zh-CN" altLang="en-US" smtClean="0"/>
              <a:t>预读和置后写</a:t>
            </a:r>
          </a:p>
          <a:p>
            <a:r>
              <a:rPr lang="en-US" altLang="zh-CN" smtClean="0"/>
              <a:t>D </a:t>
            </a:r>
            <a:r>
              <a:rPr lang="zh-CN" altLang="en-US" smtClean="0"/>
              <a:t>优化文件物理块的分布</a:t>
            </a:r>
            <a:endParaRPr lang="en-US" altLang="zh-CN" smtClean="0"/>
          </a:p>
        </p:txBody>
      </p:sp>
    </p:spTree>
    <p:extLst>
      <p:ext uri="{BB962C8B-B14F-4D97-AF65-F5344CB8AC3E}">
        <p14:creationId xmlns:p14="http://schemas.microsoft.com/office/powerpoint/2010/main" val="404081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27495" y="3232914"/>
            <a:ext cx="646070" cy="646155"/>
            <a:chOff x="304800" y="673100"/>
            <a:chExt cx="4000500" cy="4000500"/>
          </a:xfrm>
          <a:effectLst>
            <a:outerShdw blurRad="317500" dist="1905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3" y="760413"/>
              <a:ext cx="3825874" cy="38258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a:spLocks noChangeArrowheads="1"/>
          </p:cNvSpPr>
          <p:nvPr/>
        </p:nvSpPr>
        <p:spPr bwMode="auto">
          <a:xfrm>
            <a:off x="2851693" y="4242250"/>
            <a:ext cx="6304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dirty="0">
                <a:solidFill>
                  <a:srgbClr val="0070C0"/>
                </a:solidFill>
                <a:latin typeface="Swis721 Lt BT" panose="020B0403020202020204" pitchFamily="34" charset="0"/>
                <a:ea typeface="微软雅黑" panose="020B0503020204020204" charset="-122"/>
                <a:cs typeface="LilyUPC" panose="020B0604020202020204" pitchFamily="34" charset="-34"/>
                <a:sym typeface="微软雅黑" panose="020B0503020204020204" charset="-122"/>
              </a:rPr>
              <a:t>BUSENESS ACTIVITY PLANNING</a:t>
            </a:r>
          </a:p>
        </p:txBody>
      </p:sp>
      <p:sp>
        <p:nvSpPr>
          <p:cNvPr id="12" name="椭圆 11"/>
          <p:cNvSpPr/>
          <p:nvPr/>
        </p:nvSpPr>
        <p:spPr>
          <a:xfrm>
            <a:off x="1777166" y="3738466"/>
            <a:ext cx="764747" cy="764847"/>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sp>
        <p:nvSpPr>
          <p:cNvPr id="13" name="椭圆 12"/>
          <p:cNvSpPr/>
          <p:nvPr/>
        </p:nvSpPr>
        <p:spPr>
          <a:xfrm>
            <a:off x="2175591" y="2863893"/>
            <a:ext cx="366322" cy="366369"/>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17" name="组合 16"/>
          <p:cNvGrpSpPr/>
          <p:nvPr/>
        </p:nvGrpSpPr>
        <p:grpSpPr>
          <a:xfrm>
            <a:off x="2753159" y="3208741"/>
            <a:ext cx="553704" cy="553776"/>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p:cNvSpPr/>
            <p:nvPr/>
          </p:nvSpPr>
          <p:spPr>
            <a:xfrm>
              <a:off x="479425" y="847725"/>
              <a:ext cx="3651250" cy="3651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9677152" y="2880648"/>
            <a:ext cx="366322" cy="366369"/>
          </a:xfrm>
          <a:prstGeom prst="ellipse">
            <a:avLst/>
          </a:prstGeom>
          <a:solidFill>
            <a:srgbClr val="00B0F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p>
        </p:txBody>
      </p:sp>
      <p:grpSp>
        <p:nvGrpSpPr>
          <p:cNvPr id="24" name="组合 23"/>
          <p:cNvGrpSpPr/>
          <p:nvPr/>
        </p:nvGrpSpPr>
        <p:grpSpPr>
          <a:xfrm>
            <a:off x="9781445" y="4014000"/>
            <a:ext cx="312292" cy="312333"/>
            <a:chOff x="304800" y="673100"/>
            <a:chExt cx="4000500" cy="4000500"/>
          </a:xfrm>
          <a:solidFill>
            <a:schemeClr val="accent5"/>
          </a:solidFill>
          <a:effectLst>
            <a:outerShdw blurRad="317500" dist="1905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7"/>
          <p:cNvSpPr>
            <a:spLocks noChangeArrowheads="1"/>
          </p:cNvSpPr>
          <p:nvPr/>
        </p:nvSpPr>
        <p:spPr bwMode="auto">
          <a:xfrm>
            <a:off x="3554137" y="2489090"/>
            <a:ext cx="4833014" cy="204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13300" spc="-300" dirty="0">
                <a:solidFill>
                  <a:srgbClr val="0070C0"/>
                </a:solidFill>
                <a:latin typeface="Agency FB" panose="020B0503020202020204" pitchFamily="34" charset="0"/>
                <a:ea typeface="微软雅黑" panose="020B0503020204020204" charset="-122"/>
                <a:cs typeface="LilyUPC" panose="020B0604020202020204" pitchFamily="34" charset="-34"/>
                <a:sym typeface="微软雅黑" panose="020B0503020204020204" charset="-122"/>
              </a:rPr>
              <a:t>THANKS</a:t>
            </a:r>
          </a:p>
        </p:txBody>
      </p:sp>
      <p:sp>
        <p:nvSpPr>
          <p:cNvPr id="28" name="TextBox 7"/>
          <p:cNvSpPr>
            <a:spLocks noChangeArrowheads="1"/>
          </p:cNvSpPr>
          <p:nvPr/>
        </p:nvSpPr>
        <p:spPr bwMode="auto">
          <a:xfrm>
            <a:off x="4054475" y="2090590"/>
            <a:ext cx="7682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感</a:t>
            </a:r>
          </a:p>
        </p:txBody>
      </p:sp>
      <p:sp>
        <p:nvSpPr>
          <p:cNvPr id="29" name="TextBox 7"/>
          <p:cNvSpPr>
            <a:spLocks noChangeArrowheads="1"/>
          </p:cNvSpPr>
          <p:nvPr/>
        </p:nvSpPr>
        <p:spPr bwMode="auto">
          <a:xfrm>
            <a:off x="5111891"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谢</a:t>
            </a:r>
          </a:p>
        </p:txBody>
      </p:sp>
      <p:sp>
        <p:nvSpPr>
          <p:cNvPr id="30" name="TextBox 7"/>
          <p:cNvSpPr>
            <a:spLocks noChangeArrowheads="1"/>
          </p:cNvSpPr>
          <p:nvPr/>
        </p:nvSpPr>
        <p:spPr bwMode="auto">
          <a:xfrm>
            <a:off x="6144006"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聆</a:t>
            </a:r>
          </a:p>
        </p:txBody>
      </p:sp>
      <p:sp>
        <p:nvSpPr>
          <p:cNvPr id="31" name="TextBox 7"/>
          <p:cNvSpPr>
            <a:spLocks noChangeArrowheads="1"/>
          </p:cNvSpPr>
          <p:nvPr/>
        </p:nvSpPr>
        <p:spPr bwMode="auto">
          <a:xfrm>
            <a:off x="7176120" y="2090592"/>
            <a:ext cx="7429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3600" dirty="0">
                <a:solidFill>
                  <a:srgbClr val="0070C0"/>
                </a:solidFill>
                <a:latin typeface="微软雅黑" panose="020B0503020204020204" charset="-122"/>
                <a:ea typeface="微软雅黑" panose="020B0503020204020204" charset="-122"/>
                <a:sym typeface="微软雅黑" panose="020B0503020204020204" charset="-122"/>
              </a:rPr>
              <a:t>听</a:t>
            </a:r>
          </a:p>
        </p:txBody>
      </p:sp>
    </p:spTree>
  </p:cSld>
  <p:clrMapOvr>
    <a:masterClrMapping/>
  </p:clrMapOvr>
  <p:transition advTm="645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53" presetClass="entr" presetSubtype="16"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anim calcmode="lin" valueType="num">
                                      <p:cBhvr>
                                        <p:cTn id="9" dur="1000" fill="hold"/>
                                        <p:tgtEl>
                                          <p:spTgt spid="13"/>
                                        </p:tgtEl>
                                        <p:attrNameLst>
                                          <p:attrName>ppt_w</p:attrName>
                                        </p:attrNameLst>
                                      </p:cBhvr>
                                      <p:tavLst>
                                        <p:tav tm="0">
                                          <p:val>
                                            <p:fltVal val="0"/>
                                          </p:val>
                                        </p:tav>
                                        <p:tav tm="100000">
                                          <p:val>
                                            <p:strVal val="#ppt_w"/>
                                          </p:val>
                                        </p:tav>
                                      </p:tavLst>
                                    </p:anim>
                                    <p:anim calcmode="lin" valueType="num">
                                      <p:cBhvr>
                                        <p:cTn id="10" dur="1000" fill="hold"/>
                                        <p:tgtEl>
                                          <p:spTgt spid="13"/>
                                        </p:tgtEl>
                                        <p:attrNameLst>
                                          <p:attrName>ppt_h</p:attrName>
                                        </p:attrNameLst>
                                      </p:cBhvr>
                                      <p:tavLst>
                                        <p:tav tm="0">
                                          <p:val>
                                            <p:fltVal val="0"/>
                                          </p:val>
                                        </p:tav>
                                        <p:tav tm="100000">
                                          <p:val>
                                            <p:strVal val="#ppt_h"/>
                                          </p:val>
                                        </p:tav>
                                      </p:tavLst>
                                    </p:anim>
                                    <p:animEffect transition="in" filter="fade">
                                      <p:cBhvr>
                                        <p:cTn id="11" dur="1000"/>
                                        <p:tgtEl>
                                          <p:spTgt spid="13"/>
                                        </p:tgtEl>
                                      </p:cBhvr>
                                    </p:animEffect>
                                  </p:childTnLst>
                                </p:cTn>
                              </p:par>
                              <p:par>
                                <p:cTn id="12" presetID="64" presetClass="path" presetSubtype="0" fill="hold" grpId="2" nodeType="withEffect">
                                  <p:stCondLst>
                                    <p:cond delay="0"/>
                                  </p:stCondLst>
                                  <p:childTnLst>
                                    <p:animMotion origin="layout" path="M 2.77778E-6 2.422E-6 L 0.39375 -0.33797 " pathEditMode="relative" rAng="0" ptsTypes="AA">
                                      <p:cBhvr>
                                        <p:cTn id="13" dur="1000" spd="-100000" fill="hold"/>
                                        <p:tgtEl>
                                          <p:spTgt spid="13"/>
                                        </p:tgtEl>
                                        <p:attrNameLst>
                                          <p:attrName>ppt_x</p:attrName>
                                          <p:attrName>ppt_y</p:attrName>
                                        </p:attrNameLst>
                                      </p:cBhvr>
                                      <p:rCtr x="19688" y="-16898"/>
                                    </p:animMotion>
                                  </p:childTnLst>
                                </p:cTn>
                              </p:par>
                              <p:par>
                                <p:cTn id="14" presetID="1"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53" presetClass="entr" presetSubtype="16"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1000" fill="hold"/>
                                        <p:tgtEl>
                                          <p:spTgt spid="23"/>
                                        </p:tgtEl>
                                        <p:attrNameLst>
                                          <p:attrName>ppt_w</p:attrName>
                                        </p:attrNameLst>
                                      </p:cBhvr>
                                      <p:tavLst>
                                        <p:tav tm="0">
                                          <p:val>
                                            <p:fltVal val="0"/>
                                          </p:val>
                                        </p:tav>
                                        <p:tav tm="100000">
                                          <p:val>
                                            <p:strVal val="#ppt_w"/>
                                          </p:val>
                                        </p:tav>
                                      </p:tavLst>
                                    </p:anim>
                                    <p:anim calcmode="lin" valueType="num">
                                      <p:cBhvr>
                                        <p:cTn id="19" dur="1000" fill="hold"/>
                                        <p:tgtEl>
                                          <p:spTgt spid="23"/>
                                        </p:tgtEl>
                                        <p:attrNameLst>
                                          <p:attrName>ppt_h</p:attrName>
                                        </p:attrNameLst>
                                      </p:cBhvr>
                                      <p:tavLst>
                                        <p:tav tm="0">
                                          <p:val>
                                            <p:fltVal val="0"/>
                                          </p:val>
                                        </p:tav>
                                        <p:tav tm="100000">
                                          <p:val>
                                            <p:strVal val="#ppt_h"/>
                                          </p:val>
                                        </p:tav>
                                      </p:tavLst>
                                    </p:anim>
                                    <p:animEffect transition="in" filter="fade">
                                      <p:cBhvr>
                                        <p:cTn id="20" dur="1000"/>
                                        <p:tgtEl>
                                          <p:spTgt spid="23"/>
                                        </p:tgtEl>
                                      </p:cBhvr>
                                    </p:animEffect>
                                  </p:childTnLst>
                                </p:cTn>
                              </p:par>
                              <p:par>
                                <p:cTn id="21" presetID="64" presetClass="path" presetSubtype="0" fill="hold" grpId="2" nodeType="withEffect">
                                  <p:stCondLst>
                                    <p:cond delay="0"/>
                                  </p:stCondLst>
                                  <p:childTnLst>
                                    <p:animMotion origin="layout" path="M -2.22222E-6 1.18319E-6 L 0.21702 -0.37071 " pathEditMode="relative" rAng="0" ptsTypes="AA">
                                      <p:cBhvr>
                                        <p:cTn id="22" dur="1000" spd="-100000" fill="hold"/>
                                        <p:tgtEl>
                                          <p:spTgt spid="23"/>
                                        </p:tgtEl>
                                        <p:attrNameLst>
                                          <p:attrName>ppt_x</p:attrName>
                                          <p:attrName>ppt_y</p:attrName>
                                        </p:attrNameLst>
                                      </p:cBhvr>
                                      <p:rCtr x="10851" y="-18536"/>
                                    </p:animMotion>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53" presetClass="entr" presetSubtype="16" fill="hold" grpId="1"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1000" fill="hold"/>
                                        <p:tgtEl>
                                          <p:spTgt spid="12"/>
                                        </p:tgtEl>
                                        <p:attrNameLst>
                                          <p:attrName>ppt_w</p:attrName>
                                        </p:attrNameLst>
                                      </p:cBhvr>
                                      <p:tavLst>
                                        <p:tav tm="0">
                                          <p:val>
                                            <p:fltVal val="0"/>
                                          </p:val>
                                        </p:tav>
                                        <p:tav tm="100000">
                                          <p:val>
                                            <p:strVal val="#ppt_w"/>
                                          </p:val>
                                        </p:tav>
                                      </p:tavLst>
                                    </p:anim>
                                    <p:anim calcmode="lin" valueType="num">
                                      <p:cBhvr>
                                        <p:cTn id="28" dur="1000" fill="hold"/>
                                        <p:tgtEl>
                                          <p:spTgt spid="12"/>
                                        </p:tgtEl>
                                        <p:attrNameLst>
                                          <p:attrName>ppt_h</p:attrName>
                                        </p:attrNameLst>
                                      </p:cBhvr>
                                      <p:tavLst>
                                        <p:tav tm="0">
                                          <p:val>
                                            <p:fltVal val="0"/>
                                          </p:val>
                                        </p:tav>
                                        <p:tav tm="100000">
                                          <p:val>
                                            <p:strVal val="#ppt_h"/>
                                          </p:val>
                                        </p:tav>
                                      </p:tavLst>
                                    </p:anim>
                                    <p:animEffect transition="in" filter="fade">
                                      <p:cBhvr>
                                        <p:cTn id="29" dur="1000"/>
                                        <p:tgtEl>
                                          <p:spTgt spid="12"/>
                                        </p:tgtEl>
                                      </p:cBhvr>
                                    </p:animEffect>
                                  </p:childTnLst>
                                </p:cTn>
                              </p:par>
                              <p:par>
                                <p:cTn id="30" presetID="64" presetClass="path" presetSubtype="0" fill="hold" grpId="2" nodeType="withEffect">
                                  <p:stCondLst>
                                    <p:cond delay="0"/>
                                  </p:stCondLst>
                                  <p:childTnLst>
                                    <p:animMotion origin="layout" path="M 0 -2.71605E-6 L 0.12309 0.575 " pathEditMode="relative" rAng="0" ptsTypes="AA">
                                      <p:cBhvr>
                                        <p:cTn id="31" dur="1000" spd="-100000" fill="hold"/>
                                        <p:tgtEl>
                                          <p:spTgt spid="12"/>
                                        </p:tgtEl>
                                        <p:attrNameLst>
                                          <p:attrName>ppt_x</p:attrName>
                                          <p:attrName>ppt_y</p:attrName>
                                        </p:attrNameLst>
                                      </p:cBhvr>
                                      <p:rCtr x="6146" y="28735"/>
                                    </p:animMotion>
                                  </p:childTnLst>
                                </p:cTn>
                              </p:par>
                              <p:par>
                                <p:cTn id="32" presetID="1" presetClass="entr" presetSubtype="0" fill="hold" nodeType="withEffect">
                                  <p:stCondLst>
                                    <p:cond delay="500"/>
                                  </p:stCondLst>
                                  <p:childTnLst>
                                    <p:set>
                                      <p:cBhvr>
                                        <p:cTn id="33" dur="1" fill="hold">
                                          <p:stCondLst>
                                            <p:cond delay="0"/>
                                          </p:stCondLst>
                                        </p:cTn>
                                        <p:tgtEl>
                                          <p:spTgt spid="24"/>
                                        </p:tgtEl>
                                        <p:attrNameLst>
                                          <p:attrName>style.visibility</p:attrName>
                                        </p:attrNameLst>
                                      </p:cBhvr>
                                      <p:to>
                                        <p:strVal val="visible"/>
                                      </p:to>
                                    </p:set>
                                  </p:childTnLst>
                                </p:cTn>
                              </p:par>
                              <p:par>
                                <p:cTn id="34" presetID="53" presetClass="entr" presetSubtype="16" fill="hold" nodeType="withEffect">
                                  <p:stCondLst>
                                    <p:cond delay="500"/>
                                  </p:stCondLst>
                                  <p:childTnLst>
                                    <p:set>
                                      <p:cBhvr>
                                        <p:cTn id="35" dur="1" fill="hold">
                                          <p:stCondLst>
                                            <p:cond delay="0"/>
                                          </p:stCondLst>
                                        </p:cTn>
                                        <p:tgtEl>
                                          <p:spTgt spid="24"/>
                                        </p:tgtEl>
                                        <p:attrNameLst>
                                          <p:attrName>style.visibility</p:attrName>
                                        </p:attrNameLst>
                                      </p:cBhvr>
                                      <p:to>
                                        <p:strVal val="visible"/>
                                      </p:to>
                                    </p:set>
                                    <p:anim calcmode="lin" valueType="num">
                                      <p:cBhvr>
                                        <p:cTn id="36" dur="1000" fill="hold"/>
                                        <p:tgtEl>
                                          <p:spTgt spid="24"/>
                                        </p:tgtEl>
                                        <p:attrNameLst>
                                          <p:attrName>ppt_w</p:attrName>
                                        </p:attrNameLst>
                                      </p:cBhvr>
                                      <p:tavLst>
                                        <p:tav tm="0">
                                          <p:val>
                                            <p:fltVal val="0"/>
                                          </p:val>
                                        </p:tav>
                                        <p:tav tm="100000">
                                          <p:val>
                                            <p:strVal val="#ppt_w"/>
                                          </p:val>
                                        </p:tav>
                                      </p:tavLst>
                                    </p:anim>
                                    <p:anim calcmode="lin" valueType="num">
                                      <p:cBhvr>
                                        <p:cTn id="37" dur="1000" fill="hold"/>
                                        <p:tgtEl>
                                          <p:spTgt spid="24"/>
                                        </p:tgtEl>
                                        <p:attrNameLst>
                                          <p:attrName>ppt_h</p:attrName>
                                        </p:attrNameLst>
                                      </p:cBhvr>
                                      <p:tavLst>
                                        <p:tav tm="0">
                                          <p:val>
                                            <p:fltVal val="0"/>
                                          </p:val>
                                        </p:tav>
                                        <p:tav tm="100000">
                                          <p:val>
                                            <p:strVal val="#ppt_h"/>
                                          </p:val>
                                        </p:tav>
                                      </p:tavLst>
                                    </p:anim>
                                    <p:animEffect transition="in" filter="fade">
                                      <p:cBhvr>
                                        <p:cTn id="38" dur="1000"/>
                                        <p:tgtEl>
                                          <p:spTgt spid="24"/>
                                        </p:tgtEl>
                                      </p:cBhvr>
                                    </p:animEffect>
                                  </p:childTnLst>
                                </p:cTn>
                              </p:par>
                              <p:par>
                                <p:cTn id="39" presetID="64" presetClass="path" presetSubtype="0" fill="hold" nodeType="withEffect">
                                  <p:stCondLst>
                                    <p:cond delay="500"/>
                                  </p:stCondLst>
                                  <p:childTnLst>
                                    <p:animMotion origin="layout" path="M 4.44444E-6 4.32099E-6 L -0.64115 -0.9497 " pathEditMode="relative" rAng="0" ptsTypes="AA">
                                      <p:cBhvr>
                                        <p:cTn id="40" dur="1000" spd="-100000" fill="hold"/>
                                        <p:tgtEl>
                                          <p:spTgt spid="24"/>
                                        </p:tgtEl>
                                        <p:attrNameLst>
                                          <p:attrName>ppt_x</p:attrName>
                                          <p:attrName>ppt_y</p:attrName>
                                        </p:attrNameLst>
                                      </p:cBhvr>
                                      <p:rCtr x="-32066" y="-47500"/>
                                    </p:animMotion>
                                  </p:childTnLst>
                                </p:cTn>
                              </p:par>
                              <p:par>
                                <p:cTn id="41" presetID="1" presetClass="entr" presetSubtype="0" fill="hold" nodeType="withEffect">
                                  <p:stCondLst>
                                    <p:cond delay="50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500"/>
                                  </p:stCondLst>
                                  <p:childTnLst>
                                    <p:set>
                                      <p:cBhvr>
                                        <p:cTn id="44" dur="1" fill="hold">
                                          <p:stCondLst>
                                            <p:cond delay="0"/>
                                          </p:stCondLst>
                                        </p:cTn>
                                        <p:tgtEl>
                                          <p:spTgt spid="2"/>
                                        </p:tgtEl>
                                        <p:attrNameLst>
                                          <p:attrName>style.visibility</p:attrName>
                                        </p:attrNameLst>
                                      </p:cBhvr>
                                      <p:to>
                                        <p:strVal val="visible"/>
                                      </p:to>
                                    </p:set>
                                  </p:childTnLst>
                                </p:cTn>
                              </p:par>
                              <p:par>
                                <p:cTn id="45" presetID="53" presetClass="entr" presetSubtype="16" fill="hold" nodeType="withEffect">
                                  <p:stCondLst>
                                    <p:cond delay="500"/>
                                  </p:stCondLst>
                                  <p:childTnLst>
                                    <p:set>
                                      <p:cBhvr>
                                        <p:cTn id="46" dur="1" fill="hold">
                                          <p:stCondLst>
                                            <p:cond delay="0"/>
                                          </p:stCondLst>
                                        </p:cTn>
                                        <p:tgtEl>
                                          <p:spTgt spid="2"/>
                                        </p:tgtEl>
                                        <p:attrNameLst>
                                          <p:attrName>style.visibility</p:attrName>
                                        </p:attrNameLst>
                                      </p:cBhvr>
                                      <p:to>
                                        <p:strVal val="visible"/>
                                      </p:to>
                                    </p:set>
                                    <p:anim calcmode="lin" valueType="num">
                                      <p:cBhvr>
                                        <p:cTn id="47" dur="1000" fill="hold"/>
                                        <p:tgtEl>
                                          <p:spTgt spid="2"/>
                                        </p:tgtEl>
                                        <p:attrNameLst>
                                          <p:attrName>ppt_w</p:attrName>
                                        </p:attrNameLst>
                                      </p:cBhvr>
                                      <p:tavLst>
                                        <p:tav tm="0">
                                          <p:val>
                                            <p:fltVal val="0"/>
                                          </p:val>
                                        </p:tav>
                                        <p:tav tm="100000">
                                          <p:val>
                                            <p:strVal val="#ppt_w"/>
                                          </p:val>
                                        </p:tav>
                                      </p:tavLst>
                                    </p:anim>
                                    <p:anim calcmode="lin" valueType="num">
                                      <p:cBhvr>
                                        <p:cTn id="48" dur="1000" fill="hold"/>
                                        <p:tgtEl>
                                          <p:spTgt spid="2"/>
                                        </p:tgtEl>
                                        <p:attrNameLst>
                                          <p:attrName>ppt_h</p:attrName>
                                        </p:attrNameLst>
                                      </p:cBhvr>
                                      <p:tavLst>
                                        <p:tav tm="0">
                                          <p:val>
                                            <p:fltVal val="0"/>
                                          </p:val>
                                        </p:tav>
                                        <p:tav tm="100000">
                                          <p:val>
                                            <p:strVal val="#ppt_h"/>
                                          </p:val>
                                        </p:tav>
                                      </p:tavLst>
                                    </p:anim>
                                    <p:animEffect transition="in" filter="fade">
                                      <p:cBhvr>
                                        <p:cTn id="49" dur="1000"/>
                                        <p:tgtEl>
                                          <p:spTgt spid="2"/>
                                        </p:tgtEl>
                                      </p:cBhvr>
                                    </p:animEffect>
                                  </p:childTnLst>
                                </p:cTn>
                              </p:par>
                              <p:par>
                                <p:cTn id="50" presetID="64" presetClass="path" presetSubtype="0" fill="hold" nodeType="withEffect">
                                  <p:stCondLst>
                                    <p:cond delay="500"/>
                                  </p:stCondLst>
                                  <p:childTnLst>
                                    <p:animMotion origin="layout" path="M 1.11111E-6 3.7037E-7 L -0.52465 -0.50957 " pathEditMode="relative" rAng="0" ptsTypes="AA">
                                      <p:cBhvr>
                                        <p:cTn id="51" dur="1000" spd="-100000" fill="hold"/>
                                        <p:tgtEl>
                                          <p:spTgt spid="2"/>
                                        </p:tgtEl>
                                        <p:attrNameLst>
                                          <p:attrName>ppt_x</p:attrName>
                                          <p:attrName>ppt_y</p:attrName>
                                        </p:attrNameLst>
                                      </p:cBhvr>
                                      <p:rCtr x="-26233" y="-25494"/>
                                    </p:animMotion>
                                  </p:childTnLst>
                                </p:cTn>
                              </p:par>
                              <p:par>
                                <p:cTn id="52" presetID="53" presetClass="entr" presetSubtype="16" fill="hold" nodeType="withEffect">
                                  <p:stCondLst>
                                    <p:cond delay="50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Effect transition="in" filter="fade">
                                      <p:cBhvr>
                                        <p:cTn id="56" dur="1000"/>
                                        <p:tgtEl>
                                          <p:spTgt spid="17"/>
                                        </p:tgtEl>
                                      </p:cBhvr>
                                    </p:animEffect>
                                  </p:childTnLst>
                                </p:cTn>
                              </p:par>
                              <p:par>
                                <p:cTn id="57" presetID="64" presetClass="path" presetSubtype="0" fill="hold" nodeType="withEffect">
                                  <p:stCondLst>
                                    <p:cond delay="500"/>
                                  </p:stCondLst>
                                  <p:childTnLst>
                                    <p:animMotion origin="layout" path="M 2.5E-6 6.17284E-7 L -0.71736 -0.40556 " pathEditMode="relative" rAng="0" ptsTypes="AA">
                                      <p:cBhvr>
                                        <p:cTn id="58" dur="1000" spd="-100000" fill="hold"/>
                                        <p:tgtEl>
                                          <p:spTgt spid="17"/>
                                        </p:tgtEl>
                                        <p:attrNameLst>
                                          <p:attrName>ppt_x</p:attrName>
                                          <p:attrName>ppt_y</p:attrName>
                                        </p:attrNameLst>
                                      </p:cBhvr>
                                      <p:rCtr x="-35868" y="-20278"/>
                                    </p:animMotion>
                                  </p:childTnLst>
                                </p:cTn>
                              </p:par>
                            </p:childTnLst>
                          </p:cTn>
                        </p:par>
                        <p:par>
                          <p:cTn id="59" fill="hold">
                            <p:stCondLst>
                              <p:cond delay="0"/>
                            </p:stCondLst>
                            <p:childTnLst>
                              <p:par>
                                <p:cTn id="60" presetID="38" presetClass="entr" presetSubtype="0" accel="50000" fill="hold" grpId="0" nodeType="afterEffect">
                                  <p:stCondLst>
                                    <p:cond delay="0"/>
                                  </p:stCondLst>
                                  <p:iterate type="lt">
                                    <p:tmPct val="50000"/>
                                  </p:iterate>
                                  <p:childTnLst>
                                    <p:set>
                                      <p:cBhvr>
                                        <p:cTn id="61" dur="1" fill="hold">
                                          <p:stCondLst>
                                            <p:cond delay="0"/>
                                          </p:stCondLst>
                                        </p:cTn>
                                        <p:tgtEl>
                                          <p:spTgt spid="27"/>
                                        </p:tgtEl>
                                        <p:attrNameLst>
                                          <p:attrName>style.visibility</p:attrName>
                                        </p:attrNameLst>
                                      </p:cBhvr>
                                      <p:to>
                                        <p:strVal val="visible"/>
                                      </p:to>
                                    </p:set>
                                    <p:set>
                                      <p:cBhvr>
                                        <p:cTn id="62" dur="114" fill="hold">
                                          <p:stCondLst>
                                            <p:cond delay="0"/>
                                          </p:stCondLst>
                                        </p:cTn>
                                        <p:tgtEl>
                                          <p:spTgt spid="27"/>
                                        </p:tgtEl>
                                        <p:attrNameLst>
                                          <p:attrName>style.rotation</p:attrName>
                                        </p:attrNameLst>
                                      </p:cBhvr>
                                      <p:to>
                                        <p:strVal val="-45.0"/>
                                      </p:to>
                                    </p:set>
                                    <p:anim calcmode="lin" valueType="num">
                                      <p:cBhvr>
                                        <p:cTn id="63" dur="114" fill="hold">
                                          <p:stCondLst>
                                            <p:cond delay="114"/>
                                          </p:stCondLst>
                                        </p:cTn>
                                        <p:tgtEl>
                                          <p:spTgt spid="27"/>
                                        </p:tgtEl>
                                        <p:attrNameLst>
                                          <p:attrName>style.rotation</p:attrName>
                                        </p:attrNameLst>
                                      </p:cBhvr>
                                      <p:tavLst>
                                        <p:tav tm="0">
                                          <p:val>
                                            <p:fltVal val="-45"/>
                                          </p:val>
                                        </p:tav>
                                        <p:tav tm="69900">
                                          <p:val>
                                            <p:fltVal val="45"/>
                                          </p:val>
                                        </p:tav>
                                        <p:tav tm="100000">
                                          <p:val>
                                            <p:fltVal val="0"/>
                                          </p:val>
                                        </p:tav>
                                      </p:tavLst>
                                    </p:anim>
                                    <p:anim calcmode="lin" valueType="num">
                                      <p:cBhvr>
                                        <p:cTn id="64" dur="114" fill="hold">
                                          <p:stCondLst>
                                            <p:cond delay="0"/>
                                          </p:stCondLst>
                                        </p:cTn>
                                        <p:tgtEl>
                                          <p:spTgt spid="27"/>
                                        </p:tgtEl>
                                        <p:attrNameLst>
                                          <p:attrName>ppt_y</p:attrName>
                                        </p:attrNameLst>
                                      </p:cBhvr>
                                      <p:tavLst>
                                        <p:tav tm="0">
                                          <p:val>
                                            <p:strVal val="#ppt_y-1"/>
                                          </p:val>
                                        </p:tav>
                                        <p:tav tm="100000">
                                          <p:val>
                                            <p:strVal val="#ppt_y-(0.354*#ppt_w-0.172*#ppt_h)"/>
                                          </p:val>
                                        </p:tav>
                                      </p:tavLst>
                                    </p:anim>
                                    <p:anim calcmode="lin" valueType="num">
                                      <p:cBhvr>
                                        <p:cTn id="65" dur="39" decel="50000" autoRev="1" fill="hold">
                                          <p:stCondLst>
                                            <p:cond delay="114"/>
                                          </p:stCondLst>
                                        </p:cTn>
                                        <p:tgtEl>
                                          <p:spTgt spid="27"/>
                                        </p:tgtEl>
                                        <p:attrNameLst>
                                          <p:attrName>ppt_y</p:attrName>
                                        </p:attrNameLst>
                                      </p:cBhvr>
                                      <p:tavLst>
                                        <p:tav tm="0">
                                          <p:val>
                                            <p:strVal val="#ppt_y-(0.354*#ppt_w-0.172*#ppt_h)"/>
                                          </p:val>
                                        </p:tav>
                                        <p:tav tm="100000">
                                          <p:val>
                                            <p:strVal val="#ppt_y-(0.354*#ppt_w-0.172*#ppt_h)-#ppt_h/2"/>
                                          </p:val>
                                        </p:tav>
                                      </p:tavLst>
                                    </p:anim>
                                    <p:anim calcmode="lin" valueType="num">
                                      <p:cBhvr>
                                        <p:cTn id="66" dur="34" fill="hold">
                                          <p:stCondLst>
                                            <p:cond delay="216"/>
                                          </p:stCondLst>
                                        </p:cTn>
                                        <p:tgtEl>
                                          <p:spTgt spid="27"/>
                                        </p:tgtEl>
                                        <p:attrNameLst>
                                          <p:attrName>ppt_y</p:attrName>
                                        </p:attrNameLst>
                                      </p:cBhvr>
                                      <p:tavLst>
                                        <p:tav tm="0">
                                          <p:val>
                                            <p:strVal val="#ppt_y-(0.354*#ppt_w-0.172*#ppt_h)"/>
                                          </p:val>
                                        </p:tav>
                                        <p:tav tm="100000">
                                          <p:val>
                                            <p:strVal val="#ppt_y"/>
                                          </p:val>
                                        </p:tav>
                                      </p:tavLst>
                                    </p:anim>
                                  </p:childTnLst>
                                </p:cTn>
                              </p:par>
                            </p:childTnLst>
                          </p:cTn>
                        </p:par>
                        <p:par>
                          <p:cTn id="67" fill="hold">
                            <p:stCondLst>
                              <p:cond delay="2375"/>
                            </p:stCondLst>
                            <p:childTnLst>
                              <p:par>
                                <p:cTn id="68" presetID="2" presetClass="entr" presetSubtype="1"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0-#ppt_h/2"/>
                                          </p:val>
                                        </p:tav>
                                        <p:tav tm="100000">
                                          <p:val>
                                            <p:strVal val="#ppt_y"/>
                                          </p:val>
                                        </p:tav>
                                      </p:tavLst>
                                    </p:anim>
                                  </p:childTnLst>
                                </p:cTn>
                              </p:par>
                              <p:par>
                                <p:cTn id="72" presetID="2" presetClass="entr" presetSubtype="1" fill="hold" grpId="0" nodeType="withEffect">
                                  <p:stCondLst>
                                    <p:cond delay="25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0-#ppt_h/2"/>
                                          </p:val>
                                        </p:tav>
                                        <p:tav tm="100000">
                                          <p:val>
                                            <p:strVal val="#ppt_y"/>
                                          </p:val>
                                        </p:tav>
                                      </p:tavLst>
                                    </p:anim>
                                  </p:childTnLst>
                                </p:cTn>
                              </p:par>
                              <p:par>
                                <p:cTn id="76" presetID="2" presetClass="entr" presetSubtype="1" fill="hold" grpId="0" nodeType="withEffect">
                                  <p:stCondLst>
                                    <p:cond delay="50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0-#ppt_h/2"/>
                                          </p:val>
                                        </p:tav>
                                        <p:tav tm="100000">
                                          <p:val>
                                            <p:strVal val="#ppt_y"/>
                                          </p:val>
                                        </p:tav>
                                      </p:tavLst>
                                    </p:anim>
                                  </p:childTnLst>
                                </p:cTn>
                              </p:par>
                              <p:par>
                                <p:cTn id="80" presetID="2" presetClass="entr" presetSubtype="1" fill="hold" grpId="0" nodeType="withEffect">
                                  <p:stCondLst>
                                    <p:cond delay="75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0-#ppt_h/2"/>
                                          </p:val>
                                        </p:tav>
                                        <p:tav tm="100000">
                                          <p:val>
                                            <p:strVal val="#ppt_y"/>
                                          </p:val>
                                        </p:tav>
                                      </p:tavLst>
                                    </p:anim>
                                  </p:childTnLst>
                                </p:cTn>
                              </p:par>
                            </p:childTnLst>
                          </p:cTn>
                        </p:par>
                        <p:par>
                          <p:cTn id="84" fill="hold">
                            <p:stCondLst>
                              <p:cond delay="2875"/>
                            </p:stCondLst>
                            <p:childTnLst>
                              <p:par>
                                <p:cTn id="85" presetID="38" presetClass="entr" presetSubtype="0" accel="50000" fill="hold" grpId="0" nodeType="afterEffect">
                                  <p:stCondLst>
                                    <p:cond delay="0"/>
                                  </p:stCondLst>
                                  <p:iterate type="lt">
                                    <p:tmPct val="50000"/>
                                  </p:iterate>
                                  <p:childTnLst>
                                    <p:set>
                                      <p:cBhvr>
                                        <p:cTn id="86" dur="1" fill="hold">
                                          <p:stCondLst>
                                            <p:cond delay="0"/>
                                          </p:stCondLst>
                                        </p:cTn>
                                        <p:tgtEl>
                                          <p:spTgt spid="10"/>
                                        </p:tgtEl>
                                        <p:attrNameLst>
                                          <p:attrName>style.visibility</p:attrName>
                                        </p:attrNameLst>
                                      </p:cBhvr>
                                      <p:to>
                                        <p:strVal val="visible"/>
                                      </p:to>
                                    </p:set>
                                    <p:set>
                                      <p:cBhvr>
                                        <p:cTn id="87" dur="46" fill="hold">
                                          <p:stCondLst>
                                            <p:cond delay="0"/>
                                          </p:stCondLst>
                                        </p:cTn>
                                        <p:tgtEl>
                                          <p:spTgt spid="10"/>
                                        </p:tgtEl>
                                        <p:attrNameLst>
                                          <p:attrName>style.rotation</p:attrName>
                                        </p:attrNameLst>
                                      </p:cBhvr>
                                      <p:to>
                                        <p:strVal val="-45.0"/>
                                      </p:to>
                                    </p:set>
                                    <p:anim calcmode="lin" valueType="num">
                                      <p:cBhvr>
                                        <p:cTn id="88" dur="46" fill="hold">
                                          <p:stCondLst>
                                            <p:cond delay="46"/>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89" dur="46"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90" dur="16" decel="50000" autoRev="1" fill="hold">
                                          <p:stCondLst>
                                            <p:cond delay="46"/>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91" dur="14" fill="hold">
                                          <p:stCondLst>
                                            <p:cond delay="86"/>
                                          </p:stCondLst>
                                        </p:cTn>
                                        <p:tgtEl>
                                          <p:spTgt spid="10"/>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P spid="12" grpId="1" bldLvl="0" animBg="1"/>
      <p:bldP spid="12" grpId="2" bldLvl="0" animBg="1"/>
      <p:bldP spid="13" grpId="0" bldLvl="0" animBg="1"/>
      <p:bldP spid="13" grpId="1" bldLvl="0" animBg="1"/>
      <p:bldP spid="13" grpId="2" bldLvl="0" animBg="1"/>
      <p:bldP spid="23" grpId="0" bldLvl="0" animBg="1"/>
      <p:bldP spid="23" grpId="1" bldLvl="0" animBg="1"/>
      <p:bldP spid="23" grpId="2" bldLvl="0" animBg="1"/>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smtClean="0"/>
              <a:t>6.1.1 </a:t>
            </a:r>
            <a:r>
              <a:rPr lang="en-US" altLang="zh-CN" dirty="0" smtClean="0"/>
              <a:t>I/O</a:t>
            </a:r>
            <a:r>
              <a:rPr lang="zh-CN" altLang="en-US" dirty="0" smtClean="0"/>
              <a:t>设备 </a:t>
            </a:r>
          </a:p>
        </p:txBody>
      </p:sp>
      <p:sp>
        <p:nvSpPr>
          <p:cNvPr id="10243" name="Rectangle 3"/>
          <p:cNvSpPr>
            <a:spLocks noGrp="1" noChangeArrowheads="1"/>
          </p:cNvSpPr>
          <p:nvPr>
            <p:ph idx="1"/>
          </p:nvPr>
        </p:nvSpPr>
        <p:spPr/>
        <p:txBody>
          <a:bodyPr>
            <a:normAutofit/>
          </a:bodyPr>
          <a:lstStyle/>
          <a:p>
            <a:r>
              <a:rPr lang="en-US" altLang="zh-CN" dirty="0" smtClean="0"/>
              <a:t>I/O</a:t>
            </a:r>
            <a:r>
              <a:rPr lang="zh-CN" altLang="en-US" dirty="0" smtClean="0"/>
              <a:t>设备的类型（续）</a:t>
            </a:r>
          </a:p>
          <a:p>
            <a:pPr lvl="1"/>
            <a:r>
              <a:rPr lang="zh-CN" altLang="en-US" dirty="0" smtClean="0"/>
              <a:t>按</a:t>
            </a:r>
            <a:r>
              <a:rPr lang="zh-CN" altLang="en-US" dirty="0" smtClean="0"/>
              <a:t>设备共享属性分类：</a:t>
            </a:r>
          </a:p>
          <a:p>
            <a:pPr lvl="2"/>
            <a:r>
              <a:rPr lang="zh-CN" altLang="en-US" dirty="0" smtClean="0"/>
              <a:t>独占：如打印机</a:t>
            </a:r>
          </a:p>
          <a:p>
            <a:pPr lvl="2"/>
            <a:r>
              <a:rPr lang="zh-CN" altLang="en-US" dirty="0" smtClean="0"/>
              <a:t>共享：如磁盘</a:t>
            </a:r>
          </a:p>
          <a:p>
            <a:pPr lvl="2"/>
            <a:r>
              <a:rPr lang="zh-CN" altLang="en-US" dirty="0" smtClean="0"/>
              <a:t>虚拟：通过虚拟技术将一台独占设备变换为若干台逻辑设备，供多个进程同时使用。</a:t>
            </a:r>
          </a:p>
        </p:txBody>
      </p:sp>
    </p:spTree>
    <p:extLst>
      <p:ext uri="{BB962C8B-B14F-4D97-AF65-F5344CB8AC3E}">
        <p14:creationId xmlns:p14="http://schemas.microsoft.com/office/powerpoint/2010/main" val="440647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第一PPT，www.1ppt.co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6578</Words>
  <Application>Microsoft Office PowerPoint</Application>
  <PresentationFormat>宽屏</PresentationFormat>
  <Paragraphs>513</Paragraphs>
  <Slides>84</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102" baseType="lpstr">
      <vt:lpstr>Microsoft Yahei</vt:lpstr>
      <vt:lpstr>Swis721 Lt BT</vt:lpstr>
      <vt:lpstr>等线</vt:lpstr>
      <vt:lpstr>楷体_GB2312</vt:lpstr>
      <vt:lpstr>宋体</vt:lpstr>
      <vt:lpstr>微软雅黑</vt:lpstr>
      <vt:lpstr>Agency FB</vt:lpstr>
      <vt:lpstr>Arial</vt:lpstr>
      <vt:lpstr>Calibri</vt:lpstr>
      <vt:lpstr>Calibri Light</vt:lpstr>
      <vt:lpstr>Impact</vt:lpstr>
      <vt:lpstr>LilyUPC</vt:lpstr>
      <vt:lpstr>Tahoma</vt:lpstr>
      <vt:lpstr>Times New Roman</vt:lpstr>
      <vt:lpstr>Wingdings</vt:lpstr>
      <vt:lpstr>第一PPT，www.1ppt.com</vt:lpstr>
      <vt:lpstr>Visio</vt:lpstr>
      <vt:lpstr>Microsoft Visio 2000/2002 Drawing</vt:lpstr>
      <vt:lpstr>第6章 设备管理</vt:lpstr>
      <vt:lpstr>PowerPoint 演示文稿</vt:lpstr>
      <vt:lpstr>PowerPoint 演示文稿</vt:lpstr>
      <vt:lpstr>PowerPoint 演示文稿</vt:lpstr>
      <vt:lpstr>PowerPoint 演示文稿</vt:lpstr>
      <vt:lpstr>6.1   I/O系统概述 </vt:lpstr>
      <vt:lpstr>6.1.1 I/O设备 </vt:lpstr>
      <vt:lpstr>6.1.1 I/O设备 </vt:lpstr>
      <vt:lpstr>6.1.1 I/O设备 </vt:lpstr>
      <vt:lpstr>6.1.1 I/O设备</vt:lpstr>
      <vt:lpstr>6.1.2 I/O管理目标</vt:lpstr>
      <vt:lpstr>6.1.3   I/O管理功能</vt:lpstr>
      <vt:lpstr>PowerPoint 演示文稿</vt:lpstr>
      <vt:lpstr>6.2 缓冲管理 </vt:lpstr>
      <vt:lpstr>6.2  缓冲管理</vt:lpstr>
      <vt:lpstr>PowerPoint 演示文稿</vt:lpstr>
      <vt:lpstr>PowerPoint 演示文稿</vt:lpstr>
      <vt:lpstr>6.2 缓冲管理</vt:lpstr>
      <vt:lpstr>6.2 缓冲管理</vt:lpstr>
      <vt:lpstr>PowerPoint 演示文稿</vt:lpstr>
      <vt:lpstr>6.3   I/O软件</vt:lpstr>
      <vt:lpstr>6.3   I/O软件</vt:lpstr>
      <vt:lpstr>6.3.1  I/O软件的设计目标和原则</vt:lpstr>
      <vt:lpstr>I/O软件的层次结构</vt:lpstr>
      <vt:lpstr>I/O软件的层次结构</vt:lpstr>
      <vt:lpstr>I/O软件的层次结构</vt:lpstr>
      <vt:lpstr>I/O软件的层次结构</vt:lpstr>
      <vt:lpstr>PowerPoint 演示文稿</vt:lpstr>
      <vt:lpstr>PowerPoint 演示文稿</vt:lpstr>
      <vt:lpstr>PowerPoint 演示文稿</vt:lpstr>
      <vt:lpstr>6.3.2   设备驱动程序 </vt:lpstr>
      <vt:lpstr>6.3.2   设备驱动程序</vt:lpstr>
      <vt:lpstr>6.3.2   设备驱动程序</vt:lpstr>
      <vt:lpstr>6.3.2   设备驱动程序</vt:lpstr>
      <vt:lpstr>6.3.3   设备独立性软件</vt:lpstr>
      <vt:lpstr>6.3.3   设备独立性软件</vt:lpstr>
      <vt:lpstr>6.3.3   设备独立性软件</vt:lpstr>
      <vt:lpstr>6.3.3   设备独立性软件</vt:lpstr>
      <vt:lpstr>6.3.4  用户层的I/O软件</vt:lpstr>
      <vt:lpstr>PowerPoint 演示文稿</vt:lpstr>
      <vt:lpstr>PowerPoint 演示文稿</vt:lpstr>
      <vt:lpstr>PowerPoint 演示文稿</vt:lpstr>
      <vt:lpstr>6.4  设备分配与回收</vt:lpstr>
      <vt:lpstr>6.4.1  设备分配中的数据结构 </vt:lpstr>
      <vt:lpstr>6.4.1  设备分配中的数据结构</vt:lpstr>
      <vt:lpstr>6.4.1  设备分配中的数据结构</vt:lpstr>
      <vt:lpstr>6.4.1  设备分配中的数据结构</vt:lpstr>
      <vt:lpstr>6.4.2  设备分配时应考虑的因素 </vt:lpstr>
      <vt:lpstr>6.4.2  设备分配时应考虑的因素</vt:lpstr>
      <vt:lpstr>6.4.2  设备分配时应考虑的因素</vt:lpstr>
      <vt:lpstr>6.4.2   独占设备的分配程序</vt:lpstr>
      <vt:lpstr>6.4.3   SPOOLing技术 </vt:lpstr>
      <vt:lpstr>6.4.3   SPOOLing技术</vt:lpstr>
      <vt:lpstr>6.4.3   SPOOLing技术</vt:lpstr>
      <vt:lpstr>6.4.3   SPOOLing技术</vt:lpstr>
      <vt:lpstr>6.4.3   SPOOLing技术</vt:lpstr>
      <vt:lpstr>6.4.3   SPOOLing技术</vt:lpstr>
      <vt:lpstr>PowerPoint 演示文稿</vt:lpstr>
      <vt:lpstr>6.5   磁盘存储器管理 </vt:lpstr>
      <vt:lpstr>6.5.1 磁盘的性能简述 </vt:lpstr>
      <vt:lpstr>6.5.1 磁盘的性能简述 </vt:lpstr>
      <vt:lpstr>6.5.2 磁盘调度</vt:lpstr>
      <vt:lpstr>6.5.2 磁盘调度</vt:lpstr>
      <vt:lpstr>6.5.2 磁盘调度</vt:lpstr>
      <vt:lpstr>6.5.2 磁盘调度</vt:lpstr>
      <vt:lpstr>6.5.2 磁盘调度</vt:lpstr>
      <vt:lpstr>6.5.2 磁盘调度</vt:lpstr>
      <vt:lpstr>6.5.2 磁盘调度</vt:lpstr>
      <vt:lpstr>6.5.2 磁盘调度</vt:lpstr>
      <vt:lpstr>6.5.2 磁盘调度</vt:lpstr>
      <vt:lpstr>例题</vt:lpstr>
      <vt:lpstr>PowerPoint 演示文稿</vt:lpstr>
      <vt:lpstr>PowerPoint 演示文稿</vt:lpstr>
      <vt:lpstr>练习</vt:lpstr>
      <vt:lpstr>练习</vt:lpstr>
      <vt:lpstr>练习</vt:lpstr>
      <vt:lpstr>6.5.3   磁盘高速缓存</vt:lpstr>
      <vt:lpstr>6.5.3   磁盘高速缓存</vt:lpstr>
      <vt:lpstr>6.5.3   磁盘高速缓存</vt:lpstr>
      <vt:lpstr>6.5.3   磁盘高速缓存</vt:lpstr>
      <vt:lpstr>6.5.4  提高磁盘I/O速度的其它方法</vt:lpstr>
      <vt:lpstr>6.5.4  提高磁盘I/O速度的其它方法</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dc:title>
  <dc:creator>第一PPT</dc:creator>
  <cp:keywords>www.1ppt.com</cp:keywords>
  <dc:description>www.1ppt.com</dc:description>
  <cp:lastModifiedBy>Qilin</cp:lastModifiedBy>
  <cp:revision>29</cp:revision>
  <dcterms:created xsi:type="dcterms:W3CDTF">2017-05-27T04:45:00Z</dcterms:created>
  <dcterms:modified xsi:type="dcterms:W3CDTF">2023-04-05T14:46:53Z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