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361" r:id="rId6"/>
    <p:sldId id="363" r:id="rId7"/>
    <p:sldId id="362" r:id="rId8"/>
    <p:sldId id="364" r:id="rId9"/>
    <p:sldId id="365" r:id="rId10"/>
    <p:sldId id="358" r:id="rId11"/>
    <p:sldId id="359" r:id="rId12"/>
    <p:sldId id="259" r:id="rId13"/>
    <p:sldId id="260" r:id="rId14"/>
    <p:sldId id="356" r:id="rId15"/>
    <p:sldId id="3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2C3CBB-7B39-4BD0-ADD0-6A38CEBCDF16}">
          <p14:sldIdLst>
            <p14:sldId id="256"/>
            <p14:sldId id="357"/>
            <p14:sldId id="361"/>
            <p14:sldId id="363"/>
            <p14:sldId id="362"/>
            <p14:sldId id="364"/>
            <p14:sldId id="365"/>
            <p14:sldId id="358"/>
            <p14:sldId id="359"/>
            <p14:sldId id="259"/>
            <p14:sldId id="260"/>
            <p14:sldId id="360"/>
            <p14:sldId id="356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C5D"/>
    <a:srgbClr val="26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76471" autoAdjust="0"/>
  </p:normalViewPr>
  <p:slideViewPr>
    <p:cSldViewPr snapToGrid="0">
      <p:cViewPr varScale="1">
        <p:scale>
          <a:sx n="46" d="100"/>
          <a:sy n="46" d="100"/>
        </p:scale>
        <p:origin x="1070" y="29"/>
      </p:cViewPr>
      <p:guideLst/>
    </p:cSldViewPr>
  </p:slideViewPr>
  <p:outlineViewPr>
    <p:cViewPr>
      <p:scale>
        <a:sx n="33" d="100"/>
        <a:sy n="33" d="100"/>
      </p:scale>
      <p:origin x="0" y="-14539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Sheet1!$A$1:$A$10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 c:formatCode="General">
                  <c:v>1</c:v>
                </c:pt>
                <c:pt idx="1" c:formatCode="General">
                  <c:v>1</c:v>
                </c:pt>
                <c:pt idx="2" c:formatCode="General">
                  <c:v>0</c:v>
                </c:pt>
                <c:pt idx="3" c:formatCode="General">
                  <c:v>1</c:v>
                </c:pt>
                <c:pt idx="4" c:formatCode="General">
                  <c:v>1</c:v>
                </c:pt>
                <c:pt idx="5" c:formatCode="General">
                  <c:v>0</c:v>
                </c:pt>
                <c:pt idx="6" c:formatCode="General">
                  <c:v>0</c:v>
                </c:pt>
                <c:pt idx="7" c:formatCode="General">
                  <c:v>0</c:v>
                </c:pt>
                <c:pt idx="8" c:formatCode="General">
                  <c:v>1</c:v>
                </c:pt>
                <c:pt idx="9" c:formatCode="General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040"/>
        <c:axId val="7145432"/>
      </c:barChart>
      <c:catAx>
        <c:axId val="714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5432"/>
        <c:crosses val="autoZero"/>
        <c:auto val="1"/>
        <c:lblAlgn val="ctr"/>
        <c:lblOffset val="100"/>
        <c:tickMarkSkip val="1"/>
        <c:noMultiLvlLbl val="0"/>
      </c:catAx>
      <c:valAx>
        <c:axId val="714543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Sheet1!$A$1:$A$10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 c:formatCode="General">
                  <c:v>1</c:v>
                </c:pt>
                <c:pt idx="1" c:formatCode="General">
                  <c:v>1</c:v>
                </c:pt>
                <c:pt idx="2" c:formatCode="General">
                  <c:v>0</c:v>
                </c:pt>
                <c:pt idx="3" c:formatCode="General">
                  <c:v>1</c:v>
                </c:pt>
                <c:pt idx="4" c:formatCode="General">
                  <c:v>1</c:v>
                </c:pt>
                <c:pt idx="5" c:formatCode="General">
                  <c:v>0</c:v>
                </c:pt>
                <c:pt idx="6" c:formatCode="General">
                  <c:v>0</c:v>
                </c:pt>
                <c:pt idx="7" c:formatCode="General">
                  <c:v>0</c:v>
                </c:pt>
                <c:pt idx="8" c:formatCode="General">
                  <c:v>1</c:v>
                </c:pt>
                <c:pt idx="9" c:formatCode="General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6216"/>
        <c:axId val="7146608"/>
      </c:barChart>
      <c:catAx>
        <c:axId val="714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6608"/>
        <c:crosses val="autoZero"/>
        <c:auto val="1"/>
        <c:lblAlgn val="ctr"/>
        <c:lblOffset val="100"/>
        <c:tickMarkSkip val="1"/>
        <c:noMultiLvlLbl val="0"/>
      </c:catAx>
      <c:valAx>
        <c:axId val="714660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Sheet1!$A$1:$A$10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 c:formatCode="General">
                  <c:v>1</c:v>
                </c:pt>
                <c:pt idx="1" c:formatCode="General">
                  <c:v>1</c:v>
                </c:pt>
                <c:pt idx="2" c:formatCode="General">
                  <c:v>0</c:v>
                </c:pt>
                <c:pt idx="3" c:formatCode="General">
                  <c:v>1</c:v>
                </c:pt>
                <c:pt idx="4" c:formatCode="General">
                  <c:v>1</c:v>
                </c:pt>
                <c:pt idx="5" c:formatCode="General">
                  <c:v>0</c:v>
                </c:pt>
                <c:pt idx="6" c:formatCode="General">
                  <c:v>0</c:v>
                </c:pt>
                <c:pt idx="7" c:formatCode="General">
                  <c:v>0</c:v>
                </c:pt>
                <c:pt idx="8" c:formatCode="General">
                  <c:v>1</c:v>
                </c:pt>
                <c:pt idx="9" c:formatCode="General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8176"/>
        <c:axId val="7148568"/>
      </c:barChart>
      <c:catAx>
        <c:axId val="714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8568"/>
        <c:crosses val="autoZero"/>
        <c:auto val="1"/>
        <c:lblAlgn val="ctr"/>
        <c:lblOffset val="100"/>
        <c:tickMarkSkip val="1"/>
        <c:noMultiLvlLbl val="0"/>
      </c:catAx>
      <c:valAx>
        <c:axId val="714856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32E34-65C8-4716-BE0D-D69D58EAE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建树：采用采样的方法，这一点上询问了专业人士，没有更好的办法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对于概率调整的计算：在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的标准下选择残差的均值。这一点在</a:t>
            </a:r>
            <a:r>
              <a:rPr lang="en-US" altLang="zh-CN" dirty="0" smtClean="0"/>
              <a:t>《The Elements of Statistical Learning-Data Mining》</a:t>
            </a:r>
            <a:r>
              <a:rPr lang="zh-CN" altLang="en-US" dirty="0" smtClean="0"/>
              <a:t>中有提及。当然如有需要，也可提供具体推导。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建树和调整预测值（</a:t>
            </a:r>
            <a:r>
              <a:rPr lang="en-US" altLang="zh-CN" dirty="0" err="1" smtClean="0"/>
              <a:t>delta</a:t>
            </a:r>
            <a:r>
              <a:rPr lang="en-US" altLang="zh-CN" baseline="-25000" dirty="0" err="1" smtClean="0"/>
              <a:t>true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delta</a:t>
            </a:r>
            <a:r>
              <a:rPr lang="en-US" altLang="zh-CN" baseline="-25000" dirty="0" err="1" smtClean="0"/>
              <a:t>false</a:t>
            </a:r>
            <a:r>
              <a:rPr lang="zh-CN" altLang="en-US" dirty="0" smtClean="0"/>
              <a:t>）都依据</a:t>
            </a:r>
            <a:r>
              <a:rPr lang="en-US" altLang="zh-CN" dirty="0" err="1" smtClean="0"/>
              <a:t>Optiizaion</a:t>
            </a:r>
            <a:r>
              <a:rPr lang="en-US" altLang="zh-CN" baseline="0" dirty="0" smtClean="0"/>
              <a:t> Goal</a:t>
            </a:r>
            <a:r>
              <a:rPr lang="zh-CN" altLang="en-US" baseline="0" dirty="0" smtClean="0"/>
              <a:t>进行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每次都在预测（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）的基础上继续改进， 使得</a:t>
            </a:r>
            <a:r>
              <a:rPr lang="en-US" altLang="zh-CN" dirty="0" smtClean="0"/>
              <a:t>Optimization Goal</a:t>
            </a:r>
            <a:r>
              <a:rPr lang="zh-CN" altLang="en-US" dirty="0" smtClean="0"/>
              <a:t>变小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蓝色代表要修正的残差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加入预测值调整（</a:t>
            </a:r>
            <a:r>
              <a:rPr lang="en-US" altLang="zh-CN" baseline="0" dirty="0" smtClean="0"/>
              <a:t>P+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P-</a:t>
            </a:r>
            <a:r>
              <a:rPr lang="zh-CN" altLang="en-US" dirty="0" smtClean="0"/>
              <a:t>）后，</a:t>
            </a:r>
            <a:r>
              <a:rPr lang="en-US" altLang="zh-CN" dirty="0" smtClean="0"/>
              <a:t>Optimization Goal</a:t>
            </a:r>
            <a:r>
              <a:rPr lang="zh-CN" altLang="en-US" dirty="0" smtClean="0"/>
              <a:t>进一步减少。</a:t>
            </a:r>
            <a:endParaRPr lang="en-US" altLang="zh-CN" dirty="0" smtClean="0"/>
          </a:p>
          <a:p>
            <a:r>
              <a:rPr lang="zh-CN" altLang="en-US" dirty="0" smtClean="0"/>
              <a:t>下一次的调整基于新的</a:t>
            </a:r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06FD-65A6-4086-82C5-7BBB4B4BD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>GBRT: Further Instruction</a:t>
            </a:r>
            <a:endParaRPr lang="zh-CN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728" y="4927506"/>
            <a:ext cx="8825658" cy="861420"/>
          </a:xfrm>
        </p:spPr>
        <p:txBody>
          <a:bodyPr/>
          <a:lstStyle/>
          <a:p>
            <a:pPr algn="r"/>
            <a:r>
              <a:rPr lang="en-US" altLang="zh-CN" dirty="0" err="1" smtClean="0"/>
              <a:t>Fei</a:t>
            </a:r>
            <a:r>
              <a:rPr lang="en-US" altLang="zh-CN" dirty="0" smtClean="0"/>
              <a:t> 15.06.28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09" y="1461897"/>
            <a:ext cx="8946541" cy="4637066"/>
          </a:xfrm>
        </p:spPr>
        <p:txBody>
          <a:bodyPr/>
          <a:lstStyle/>
          <a:p>
            <a:r>
              <a:rPr lang="en-US" altLang="zh-CN" dirty="0"/>
              <a:t>According to certain </a:t>
            </a:r>
            <a:r>
              <a:rPr lang="en-US" altLang="zh-CN" dirty="0" smtClean="0"/>
              <a:t>criteria(e.g. Least Square Error):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Find a split point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Adjust p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869647" y="4371411"/>
            <a:ext cx="13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p=0.5-0.1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391" y="5125239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630004" y="2875432"/>
          <a:ext cx="5965266" cy="275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10" name="Elbow Connector 9"/>
          <p:cNvCxnSpPr/>
          <p:nvPr/>
        </p:nvCxnSpPr>
        <p:spPr>
          <a:xfrm>
            <a:off x="887104" y="3780430"/>
            <a:ext cx="5982543" cy="783230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807" y="3780430"/>
            <a:ext cx="13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p=0.5+0.3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9167160" y="2185753"/>
            <a:ext cx="1828800" cy="761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7950715" y="3490323"/>
            <a:ext cx="1828800" cy="761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27274" y="3490323"/>
            <a:ext cx="1828800" cy="761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/>
          <p:cNvCxnSpPr>
            <a:stCxn id="13" idx="3"/>
            <a:endCxn id="17" idx="0"/>
          </p:cNvCxnSpPr>
          <p:nvPr/>
        </p:nvCxnSpPr>
        <p:spPr>
          <a:xfrm flipH="1">
            <a:off x="8865115" y="2835479"/>
            <a:ext cx="569867" cy="6548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0560004" y="2912821"/>
            <a:ext cx="581670" cy="5775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8352" y="3013667"/>
            <a:ext cx="15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Yes: P+=0.3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20498" y="3013667"/>
            <a:ext cx="15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 P-=0.1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69205" y="2351378"/>
            <a:ext cx="15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Age&lt;40?</a:t>
            </a:r>
            <a:endParaRPr lang="zh-CN" altLang="en-US" b="1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81476" y="460141"/>
            <a:ext cx="10190211" cy="1400530"/>
          </a:xfrm>
        </p:spPr>
        <p:txBody>
          <a:bodyPr/>
          <a:lstStyle/>
          <a:p>
            <a:r>
              <a:rPr lang="en-US" altLang="zh-CN" dirty="0" smtClean="0"/>
              <a:t>Find Split Point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99" y="1652966"/>
            <a:ext cx="8946541" cy="463706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FindBestSplit</a:t>
            </a:r>
            <a:r>
              <a:rPr lang="en-US" altLang="zh-CN" dirty="0" smtClean="0"/>
              <a:t>(sample</a:t>
            </a:r>
            <a:r>
              <a:rPr lang="en-US" altLang="zh-CN" dirty="0"/>
              <a:t>[] data, double[] P){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dimension d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in data{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err="1" smtClean="0"/>
              <a:t>SplitPoint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split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  	get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l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r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		Count </a:t>
            </a:r>
            <a:r>
              <a:rPr lang="en-US" altLang="zh-CN" dirty="0"/>
              <a:t>criteria 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Return the best </a:t>
            </a:r>
            <a:r>
              <a:rPr lang="en-US" altLang="zh-CN" dirty="0"/>
              <a:t>&lt;d</a:t>
            </a:r>
            <a:r>
              <a:rPr lang="en-US" altLang="zh-CN" baseline="-25000" dirty="0"/>
              <a:t>i</a:t>
            </a:r>
            <a:r>
              <a:rPr lang="en-US" altLang="zh-CN" dirty="0"/>
              <a:t> 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split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l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r</a:t>
            </a:r>
            <a:r>
              <a:rPr lang="en-US" altLang="zh-CN" baseline="-25000" dirty="0"/>
              <a:t> 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7300805" y="2020610"/>
            <a:ext cx="4638344" cy="2065771"/>
            <a:chOff x="7628352" y="2185753"/>
            <a:chExt cx="4638344" cy="2065771"/>
          </a:xfrm>
        </p:grpSpPr>
        <p:sp>
          <p:nvSpPr>
            <p:cNvPr id="13" name="Oval 12"/>
            <p:cNvSpPr/>
            <p:nvPr/>
          </p:nvSpPr>
          <p:spPr>
            <a:xfrm>
              <a:off x="9167160" y="218575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50715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227274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Arrow Connector 20"/>
            <p:cNvCxnSpPr>
              <a:stCxn id="13" idx="3"/>
              <a:endCxn id="17" idx="0"/>
            </p:cNvCxnSpPr>
            <p:nvPr/>
          </p:nvCxnSpPr>
          <p:spPr>
            <a:xfrm flipH="1">
              <a:off x="8865115" y="2835479"/>
              <a:ext cx="569867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5"/>
              <a:endCxn id="19" idx="0"/>
            </p:cNvCxnSpPr>
            <p:nvPr/>
          </p:nvCxnSpPr>
          <p:spPr>
            <a:xfrm>
              <a:off x="10728138" y="2835479"/>
              <a:ext cx="413536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28352" y="3013667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Yes: P+=</a:t>
              </a: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l</a:t>
              </a:r>
              <a:endParaRPr lang="zh-CN" alt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20498" y="3013667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No: P-=</a:t>
              </a: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r</a:t>
              </a:r>
              <a:endParaRPr lang="zh-CN" alt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69205" y="2351378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d</a:t>
              </a:r>
              <a:r>
                <a:rPr lang="en-US" altLang="zh-CN" b="1" baseline="-25000" dirty="0" smtClean="0"/>
                <a:t>i</a:t>
              </a:r>
              <a:r>
                <a:rPr lang="en-US" altLang="zh-CN" b="1" dirty="0" smtClean="0"/>
                <a:t>&lt;</a:t>
              </a:r>
              <a:r>
                <a:rPr lang="en-US" altLang="zh-CN" b="1" dirty="0" err="1" smtClean="0"/>
                <a:t>V</a:t>
              </a:r>
              <a:r>
                <a:rPr lang="en-US" altLang="zh-CN" b="1" baseline="-25000" dirty="0" err="1" smtClean="0"/>
                <a:t>split</a:t>
              </a:r>
              <a:r>
                <a:rPr lang="en-US" altLang="zh-CN" b="1" dirty="0" smtClean="0"/>
                <a:t>?</a:t>
              </a:r>
              <a:endParaRPr lang="zh-CN" altLang="en-US" b="1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28009" y="460360"/>
            <a:ext cx="10190211" cy="1400530"/>
          </a:xfrm>
        </p:spPr>
        <p:txBody>
          <a:bodyPr/>
          <a:lstStyle/>
          <a:p>
            <a:r>
              <a:rPr lang="en-US" altLang="zh-CN" dirty="0" smtClean="0"/>
              <a:t>GBDT: Prediction on n-Dimension 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81" y="375685"/>
            <a:ext cx="10703879" cy="1400530"/>
          </a:xfrm>
        </p:spPr>
        <p:txBody>
          <a:bodyPr/>
          <a:lstStyle/>
          <a:p>
            <a:r>
              <a:rPr lang="en-US" altLang="zh-CN" dirty="0"/>
              <a:t>Reference: The Elements of Statistical Learning-Data </a:t>
            </a:r>
            <a:r>
              <a:rPr lang="en-US" altLang="zh-CN" dirty="0" smtClean="0"/>
              <a:t>Mining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8894" y="1853248"/>
            <a:ext cx="8715375" cy="4895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7470" y="3931920"/>
            <a:ext cx="5360670" cy="948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573599" y="6137909"/>
            <a:ext cx="4056051" cy="387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20721" y="841516"/>
            <a:ext cx="4843163" cy="2065771"/>
            <a:chOff x="7628352" y="2185753"/>
            <a:chExt cx="4843163" cy="2065771"/>
          </a:xfrm>
        </p:grpSpPr>
        <p:sp>
          <p:nvSpPr>
            <p:cNvPr id="5" name="Oval 4"/>
            <p:cNvSpPr/>
            <p:nvPr/>
          </p:nvSpPr>
          <p:spPr>
            <a:xfrm>
              <a:off x="9167160" y="218575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50715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227274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Straight Arrow Connector 7"/>
            <p:cNvCxnSpPr>
              <a:stCxn id="5" idx="3"/>
              <a:endCxn id="6" idx="0"/>
            </p:cNvCxnSpPr>
            <p:nvPr/>
          </p:nvCxnSpPr>
          <p:spPr>
            <a:xfrm flipH="1">
              <a:off x="8865115" y="2835479"/>
              <a:ext cx="569867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5"/>
              <a:endCxn id="7" idx="0"/>
            </p:cNvCxnSpPr>
            <p:nvPr/>
          </p:nvCxnSpPr>
          <p:spPr>
            <a:xfrm>
              <a:off x="10728138" y="2835479"/>
              <a:ext cx="413536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628352" y="3013667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Yes:  0.3</a:t>
              </a:r>
              <a:endParaRPr lang="zh-CN" alt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25317" y="2966596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No: -0.2</a:t>
              </a:r>
              <a:endParaRPr lang="zh-CN" alt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9205" y="2351378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age&lt;40?</a:t>
              </a:r>
              <a:endParaRPr lang="zh-CN" alt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69427" y="2139915"/>
            <a:ext cx="4764615" cy="2065771"/>
            <a:chOff x="7628352" y="2185753"/>
            <a:chExt cx="4638344" cy="2065771"/>
          </a:xfrm>
        </p:grpSpPr>
        <p:sp>
          <p:nvSpPr>
            <p:cNvPr id="14" name="Oval 13"/>
            <p:cNvSpPr/>
            <p:nvPr/>
          </p:nvSpPr>
          <p:spPr>
            <a:xfrm>
              <a:off x="9167160" y="218575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950715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227274" y="3490323"/>
              <a:ext cx="1828800" cy="761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Straight Arrow Connector 16"/>
            <p:cNvCxnSpPr>
              <a:stCxn id="14" idx="3"/>
              <a:endCxn id="15" idx="0"/>
            </p:cNvCxnSpPr>
            <p:nvPr/>
          </p:nvCxnSpPr>
          <p:spPr>
            <a:xfrm flipH="1">
              <a:off x="8865115" y="2835479"/>
              <a:ext cx="569867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5"/>
              <a:endCxn id="16" idx="0"/>
            </p:cNvCxnSpPr>
            <p:nvPr/>
          </p:nvCxnSpPr>
          <p:spPr>
            <a:xfrm>
              <a:off x="10728138" y="2835479"/>
              <a:ext cx="413536" cy="654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28352" y="3013667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Yes: 0.4</a:t>
              </a:r>
              <a:endParaRPr lang="zh-CN" alt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20498" y="3013667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No: -0.5</a:t>
              </a:r>
              <a:endParaRPr lang="zh-CN" alt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08460" y="2358823"/>
              <a:ext cx="15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Saving&lt;1000?</a:t>
              </a:r>
              <a:endParaRPr lang="zh-CN" alt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20507" y="2266818"/>
            <a:ext cx="101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-0.2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81685" y="3554302"/>
            <a:ext cx="101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0.7</a:t>
            </a:r>
            <a:endParaRPr lang="zh-CN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74781" y="3544671"/>
            <a:ext cx="101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-0.2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For previous prediction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add a new correction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to make Loss as small as possible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baseline="-25000" smtClean="0">
                                      <a:latin typeface="Cambria Math" panose="02040503050406030204" pitchFamily="18" charset="0"/>
                                    </a:rPr>
                                    <m:t>  ,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0" baseline="30000" dirty="0" smtClean="0"/>
              </a:p>
              <a:p>
                <a:pPr marL="0" indent="0">
                  <a:buNone/>
                </a:pPr>
                <a:endParaRPr lang="en-US" altLang="zh-CN" sz="2400" baseline="30000" dirty="0" smtClean="0"/>
              </a:p>
              <a:p>
                <a:pPr marL="0" indent="0">
                  <a:buNone/>
                </a:pPr>
                <a:endParaRPr lang="en-US" altLang="zh-CN" sz="2400" baseline="300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rcRect/>
                <a:stretch>
                  <a:fillRect l="-1090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 1: Gradient based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398126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9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6000" dirty="0" smtClean="0"/>
              </a:p>
              <a:p>
                <a:pPr marL="0" indent="0">
                  <a:buNone/>
                </a:pPr>
                <a:endParaRPr lang="en-US" altLang="zh-CN" sz="6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398126" cy="4195481"/>
              </a:xfrm>
              <a:blipFill rotWithShape="0">
                <a:blip r:embed="rId1"/>
                <a:srcRect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 1: Gradient based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398126" cy="41954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9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9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6000" dirty="0" smtClean="0"/>
              </a:p>
              <a:p>
                <a:pPr marL="0" indent="0">
                  <a:buNone/>
                </a:pPr>
                <a:endParaRPr lang="en-US" altLang="zh-CN" sz="6000" dirty="0" smtClean="0"/>
              </a:p>
              <a:p>
                <a:pPr marL="0" indent="0">
                  <a:buNone/>
                </a:pPr>
                <a:r>
                  <a:rPr lang="en-US" altLang="zh-CN" sz="48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sz="65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8600" dirty="0" smtClean="0"/>
                  <a:t>  </a:t>
                </a:r>
                <a:r>
                  <a:rPr lang="en-US" altLang="zh-CN" sz="7800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4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3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43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3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43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4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300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4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3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43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4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3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4300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4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3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4300" b="0" i="1" baseline="-2500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sz="43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398126" cy="4195481"/>
              </a:xfrm>
              <a:blipFill rotWithShape="0">
                <a:blip r:embed="rId1"/>
                <a:srcRect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271838" y="3729038"/>
            <a:ext cx="2343150" cy="1357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86563" y="3729038"/>
            <a:ext cx="1657350" cy="1357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1: Gradient based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04988" y="2293143"/>
            <a:ext cx="7529514" cy="3764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en-US" altLang="zh-CN" dirty="0" smtClean="0"/>
              <a:t>2: Direct 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  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 baseline="-25000">
                                          <a:latin typeface="Cambria Math" panose="02040503050406030204" pitchFamily="18" charset="0"/>
                                        </a:rPr>
                                        <m:t>  ,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𝐼𝑟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i="1" baseline="-250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b="0" i="1" baseline="-2500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i="1" baseline="-25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 baseline="-25000">
                                              <a:latin typeface="Cambria Math" panose="02040503050406030204" pitchFamily="18" charset="0"/>
                                            </a:rPr>
                                            <m:t>  ,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altLang="zh-CN" i="1" baseline="-250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rcRect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00514" y="5114925"/>
            <a:ext cx="3643312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en-US" altLang="zh-CN" dirty="0" smtClean="0"/>
              <a:t>2: Direct 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When L is LSE: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  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𝐼𝑟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i="1" baseline="-25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	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600" i="1" baseline="-25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4000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400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40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36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rcRect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76" y="460141"/>
            <a:ext cx="10190211" cy="1400530"/>
          </a:xfrm>
        </p:spPr>
        <p:txBody>
          <a:bodyPr/>
          <a:lstStyle/>
          <a:p>
            <a:r>
              <a:rPr lang="en-US" altLang="zh-CN" dirty="0"/>
              <a:t>Prediction on 1-Dimension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5547" y="4371411"/>
            <a:ext cx="6544100" cy="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69647" y="4194328"/>
            <a:ext cx="164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391" y="5125239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630004" y="2875432"/>
          <a:ext cx="5965266" cy="275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76" y="460141"/>
            <a:ext cx="10190211" cy="1400530"/>
          </a:xfrm>
        </p:spPr>
        <p:txBody>
          <a:bodyPr/>
          <a:lstStyle/>
          <a:p>
            <a:r>
              <a:rPr lang="en-US" altLang="zh-CN" dirty="0" smtClean="0"/>
              <a:t>Weight Determination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5547" y="4371411"/>
            <a:ext cx="6544100" cy="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3391" y="5125239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630004" y="2875432"/>
          <a:ext cx="5965266" cy="275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Rectangle 9"/>
          <p:cNvSpPr/>
          <p:nvPr/>
        </p:nvSpPr>
        <p:spPr>
          <a:xfrm>
            <a:off x="1103312" y="4399208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608639" y="4399208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2130008" y="5357999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692868" y="4399208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3252972" y="4399208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3899907" y="5357999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410776" y="5357999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4896915" y="5371897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5421430" y="4419506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6055109" y="4419506"/>
            <a:ext cx="272716" cy="89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736</Words>
  <Application>Kingsoft Office WPP</Application>
  <PresentationFormat>Widescreen</PresentationFormat>
  <Paragraphs>96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Ion</vt:lpstr>
      <vt:lpstr>GBDT: Further Instruction</vt:lpstr>
      <vt:lpstr>Basic idea</vt:lpstr>
      <vt:lpstr>Idea 1: Gradient based</vt:lpstr>
      <vt:lpstr>Idea 1: Gradient based</vt:lpstr>
      <vt:lpstr>Idea 1: Gradient based</vt:lpstr>
      <vt:lpstr>Idea 2: Direct solution</vt:lpstr>
      <vt:lpstr>Idea 2: Direct solution</vt:lpstr>
      <vt:lpstr>Prediction on 1-Dimension Data</vt:lpstr>
      <vt:lpstr>Weight Determination</vt:lpstr>
      <vt:lpstr>Find Split Point</vt:lpstr>
      <vt:lpstr>GBDT: Prediction on n-Dimension Data</vt:lpstr>
      <vt:lpstr>Reference: The Elements of Statistical Learning-Data Mining</vt:lpstr>
      <vt:lpstr>PowerPoint 演示文稿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su</cp:lastModifiedBy>
  <cp:revision>159</cp:revision>
  <dcterms:created xsi:type="dcterms:W3CDTF">2015-03-13T07:52:00Z</dcterms:created>
  <dcterms:modified xsi:type="dcterms:W3CDTF">2015-11-11T09:35:52Z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