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1" r:id="rId7"/>
    <p:sldId id="273" r:id="rId8"/>
    <p:sldId id="262" r:id="rId9"/>
    <p:sldId id="274" r:id="rId10"/>
    <p:sldId id="263" r:id="rId11"/>
    <p:sldId id="266" r:id="rId12"/>
    <p:sldId id="264" r:id="rId13"/>
    <p:sldId id="265" r:id="rId14"/>
    <p:sldId id="275" r:id="rId15"/>
    <p:sldId id="267" r:id="rId16"/>
    <p:sldId id="270" r:id="rId17"/>
    <p:sldId id="269" r:id="rId18"/>
    <p:sldId id="276" r:id="rId19"/>
    <p:sldId id="279" r:id="rId20"/>
    <p:sldId id="280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92" autoAdjust="0"/>
  </p:normalViewPr>
  <p:slideViewPr>
    <p:cSldViewPr snapToGrid="0">
      <p:cViewPr varScale="1">
        <p:scale>
          <a:sx n="58" d="100"/>
          <a:sy n="5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C500-B432-4A78-8F65-4882C3032CB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812E-C961-488E-B7EC-8C8E273B0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8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拥有非常多的子项目，每个子项目又包含很多子模块，集成了众多的</a:t>
            </a:r>
            <a:r>
              <a:rPr lang="en-US" altLang="zh-CN" dirty="0"/>
              <a:t>Java</a:t>
            </a:r>
            <a:r>
              <a:rPr lang="zh-CN" altLang="en-US" dirty="0"/>
              <a:t>开源项目，基本是一个轮子博物馆。我们只关注其中最核心的部分。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2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5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解耦框架和业务代码，“无侵入”</a:t>
            </a:r>
            <a:endParaRPr lang="en-US" altLang="zh-CN" dirty="0"/>
          </a:p>
          <a:p>
            <a:r>
              <a:rPr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66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代码中有实例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3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4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10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99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000" indent="0">
              <a:buNone/>
            </a:pPr>
            <a:r>
              <a:rPr lang="en-US" altLang="zh-CN" sz="1200" dirty="0"/>
              <a:t>C++</a:t>
            </a:r>
            <a:r>
              <a:rPr lang="zh-CN" altLang="en-US" sz="1200" dirty="0"/>
              <a:t>可以实现反射，反射对于</a:t>
            </a:r>
            <a:r>
              <a:rPr lang="en-US" altLang="zh-CN" sz="1200" dirty="0"/>
              <a:t>GUI</a:t>
            </a:r>
            <a:r>
              <a:rPr lang="zh-CN" altLang="en-US" sz="1200" dirty="0"/>
              <a:t>和游戏引擎等领域是必不可少的</a:t>
            </a:r>
            <a:endParaRPr lang="en-US" altLang="zh-CN" sz="1200" dirty="0"/>
          </a:p>
          <a:p>
            <a:pPr marL="360000" indent="0">
              <a:buNone/>
            </a:pPr>
            <a:r>
              <a:rPr lang="en-US" altLang="zh-CN" sz="1200" dirty="0"/>
              <a:t>C++</a:t>
            </a:r>
            <a:r>
              <a:rPr lang="zh-CN" altLang="en-US" sz="1200" dirty="0"/>
              <a:t>可以通过代码生成或者编写编译器插件等方式实现</a:t>
            </a:r>
            <a:r>
              <a:rPr lang="en-US" altLang="zh-CN" sz="1200" dirty="0"/>
              <a:t>AOP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47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8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这些特性合起来定义了一种高度标准化和自动化组件接入方式。 目的是想把写应用变成搭积木。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依赖注入和</a:t>
            </a:r>
            <a:r>
              <a:rPr lang="en-US" altLang="zh-CN" dirty="0"/>
              <a:t>AOP </a:t>
            </a:r>
            <a:r>
              <a:rPr lang="zh-CN" altLang="en-US"/>
              <a:t>解耦了 框架开发者和业务开发者， 提高双方生产力。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4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控制反转（</a:t>
            </a:r>
            <a:r>
              <a:rPr lang="en-US" altLang="zh-CN" dirty="0" err="1"/>
              <a:t>IoC</a:t>
            </a:r>
            <a:r>
              <a:rPr lang="zh-CN" altLang="en-US" dirty="0"/>
              <a:t>）是个很糟糕的名字。大概是指组件不直接创建对象，对象的创建交给框架负责。</a:t>
            </a:r>
            <a:r>
              <a:rPr lang="en-US" altLang="zh-CN" dirty="0"/>
              <a:t>DI</a:t>
            </a:r>
            <a:r>
              <a:rPr lang="zh-CN" altLang="en-US" dirty="0"/>
              <a:t>是一种实现方式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8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6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</a:t>
            </a:r>
            <a:r>
              <a:rPr lang="en-US" altLang="zh-CN" dirty="0"/>
              <a:t>table </a:t>
            </a:r>
            <a:r>
              <a:rPr lang="en-US" altLang="zh-CN" dirty="0" err="1"/>
              <a:t>kv</a:t>
            </a:r>
            <a:r>
              <a:rPr lang="zh-CN" altLang="en-US" dirty="0"/>
              <a:t>和</a:t>
            </a:r>
            <a:r>
              <a:rPr lang="en-US" altLang="zh-CN" dirty="0" err="1"/>
              <a:t>protoBuf</a:t>
            </a:r>
            <a:r>
              <a:rPr lang="zh-CN" altLang="en-US" dirty="0"/>
              <a:t>关联起来，也算</a:t>
            </a:r>
            <a:r>
              <a:rPr lang="en-US" altLang="zh-CN" dirty="0" err="1"/>
              <a:t>orm</a:t>
            </a:r>
            <a:r>
              <a:rPr lang="zh-CN" altLang="en-US" dirty="0"/>
              <a:t>的一种，只不过是手动的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9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没有时间准备</a:t>
            </a:r>
            <a:r>
              <a:rPr lang="en-US" altLang="zh-CN" dirty="0"/>
              <a:t>demo</a:t>
            </a:r>
            <a:r>
              <a:rPr lang="zh-CN" altLang="en-US" dirty="0"/>
              <a:t>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1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没有时间准备</a:t>
            </a:r>
            <a:r>
              <a:rPr lang="en-US" altLang="zh-CN" dirty="0"/>
              <a:t>demo</a:t>
            </a:r>
            <a:r>
              <a:rPr lang="zh-CN" altLang="en-US" dirty="0"/>
              <a:t>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8812E-C961-488E-B7EC-8C8E273B0A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33B0-22D0-43C2-8ED7-04B857771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E3DEB-AE0A-4E66-9B1D-3735AB410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4C95B-8BBE-43BD-871C-65B9CA75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38B3-C2BA-4D49-845B-538E6172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9C659-7267-46EC-A515-35CC0315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2B25-F5AB-4DB6-822C-363A7067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7E7544-CEFE-409F-9E5C-A17BE4E15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64356-35C5-4BBC-B051-992593FB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5D8CF-ECB0-40EF-8C16-399E2015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C9873-7D2A-4292-8EBC-7A0627E8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7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37468-5CFC-4B46-8A2C-7B6465C7A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E3411-C445-4E23-83E4-1AF1D940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1B244-C9FD-4319-A94F-FD029EBD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652D6-888D-4912-A1B8-EBA59C2C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9B260-447E-4898-BA89-3092C43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C2A76-C5C6-4FE5-B93B-7A65D835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C3704-F1C6-4331-89E7-79323EFB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BFEF5-A7B3-41AC-98CD-ED3B0F10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A0E06-FB38-4B8D-A7C5-6F4AE0D0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252B7-1A60-4745-97D5-DD4A6528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3D2E8-46A4-4877-99B6-41BDF20C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830A7-6D32-488A-B839-0004A17C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BCC98-CEEC-4E3D-A1B9-F0630A5B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4ABF9-D270-4A03-954D-C4E690E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DE849-9720-43E8-9F99-17EC99F4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4D148-D456-419F-A1F0-8E2CB01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E2CD0-E7A1-4C1C-AA49-B0D80F3A6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29BC4-68E1-490E-9863-833028778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95FC-358F-4104-9F9F-68794DD5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BA047-E45C-4926-BA35-500D96F6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2A34B-B2FD-4F93-A61B-20F1F98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5A7E-7806-4F5E-A9D3-6FDD56F6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4B1BC-25D2-476B-B6AA-1CB146879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CC881-DFC8-400A-B65B-8E80C3D1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EEA1BE-80BC-4261-B76D-42A3D7C57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FC4E7-BD48-47B9-867C-4E050E83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95AB8-538A-4DF4-B875-F12859F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8290CA-2C4E-4AED-89E5-6155CFA5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1D52C1-6F8C-4087-A0EB-E696AD5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A914-696A-4DDE-912E-619E3CE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CF043-3938-4875-932F-4855F449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0A18D-8D19-4C74-B7E6-0B1D0AD4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DC8A8-82EF-4C28-8E55-73C49B5B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8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F3196-4C6A-46CF-87AC-FB2DEE6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65A16-E19B-476D-B791-C1138655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2272A-28D9-4C04-A2C8-E57FE3F9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5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6FCFD-6354-4A8F-8DE6-4CB45CCE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16D07-CFB6-461C-87EB-2C0FC7A2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28245-1D8E-46DD-9A6F-6487071C9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4245D-AA28-4D9B-87CD-E55C6921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E3671-B769-473E-BA46-39434DFB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777DF-D670-4F55-B322-AF7A5F0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0FD8-7AEF-4D6D-AEFE-B764D1D0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4B8F0-D2B7-4174-AC0D-4613F35C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8C978-219F-44B1-A4D5-E91AC71E1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A8E19-BE8D-464E-A7BF-6EE37E27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D1EB6-13E8-4E87-9D81-ABC997B0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03227-4274-4491-84D5-10660CBD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8B797B-0689-4AFE-BCDE-469D2723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5B1C8-1F8F-4ECE-A5F3-A4A72F1EB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44CA6-F858-4186-BBCF-13A00E98D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20DA-EBCD-499C-9985-3EC194C7291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1EF3-6076-4DF4-8940-4681DC9A6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4A0DE-4A6E-4E12-9997-7AB12C53E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CB47-97C1-401B-B36F-1FE931BBE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4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ing-server/loca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B93A-A17D-4016-8EEA-B4892E3E6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Boot Getting Start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578A2-30FB-4E35-BA02-D2ED1D39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87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小白饼</a:t>
            </a:r>
          </a:p>
        </p:txBody>
      </p:sp>
    </p:spTree>
    <p:extLst>
      <p:ext uri="{BB962C8B-B14F-4D97-AF65-F5344CB8AC3E}">
        <p14:creationId xmlns:p14="http://schemas.microsoft.com/office/powerpoint/2010/main" val="32161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149590" cy="33298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spring cloud </a:t>
            </a:r>
            <a:r>
              <a:rPr lang="zh-CN" altLang="en-US" sz="2400" dirty="0"/>
              <a:t>为开发人员提供了快速构建分布式系统的一些工具，包括配置管理、服务发现、断路器、路由、消息队列等等。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底层是其他开源组件，</a:t>
            </a:r>
            <a:r>
              <a:rPr lang="en-US" altLang="zh-CN" sz="2400" dirty="0"/>
              <a:t>Spring Cloud</a:t>
            </a:r>
            <a:r>
              <a:rPr lang="zh-CN" altLang="en-US" sz="2400" dirty="0"/>
              <a:t>只做集成。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Java</a:t>
            </a:r>
            <a:r>
              <a:rPr lang="zh-CN" altLang="en-US" sz="2400" dirty="0"/>
              <a:t>开源界的</a:t>
            </a:r>
            <a:r>
              <a:rPr lang="en-US" altLang="zh-CN" sz="2400" dirty="0" err="1"/>
              <a:t>Svrkit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9634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172BD5-43AE-402C-A221-54BE8ABB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586" y="752324"/>
            <a:ext cx="6281410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@SpringBootApplication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@RestController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@RibbonClient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(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name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"ping-a-server"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,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configuration = RibbonConfiguration.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ServerLocationApp {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@LoadBalanced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@Bean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RestTemplate getRestTemplate() {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return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RestTemplate();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@Autowired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RestTemplate restTemplate;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source code pro"/>
              </a:rPr>
              <a:t>@RequestMapping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"/server-location"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String serverLocation() {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return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.restTemplate.getForObject(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  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  <a:hlinkClick r:id="rId3"/>
              </a:rPr>
              <a:t>http://ping-server/locaus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, String.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static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void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main(String[] args) {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SpringApplication.run(ServerLocationApp.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Consolas" panose="020B0609020204030204" pitchFamily="49" charset="0"/>
                <a:ea typeface="source code pro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, args);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ource code pro"/>
              </a:rPr>
              <a:t>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ource code pr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黑魔法深入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6"/>
            <a:ext cx="10229193" cy="4269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反射：</a:t>
            </a:r>
            <a:endParaRPr lang="en-US" altLang="zh-CN" sz="2400" dirty="0"/>
          </a:p>
          <a:p>
            <a:pPr lvl="1"/>
            <a:r>
              <a:rPr lang="zh-CN" altLang="en-US" sz="2000" dirty="0"/>
              <a:t>一切黑魔法的基础</a:t>
            </a:r>
            <a:endParaRPr lang="en-US" altLang="zh-CN" sz="2000" dirty="0"/>
          </a:p>
          <a:p>
            <a:pPr lvl="1"/>
            <a:r>
              <a:rPr lang="zh-CN" altLang="en-US" sz="2000" dirty="0"/>
              <a:t>依赖注入</a:t>
            </a:r>
            <a:r>
              <a:rPr lang="en-US" altLang="zh-CN" sz="2000" dirty="0"/>
              <a:t>/</a:t>
            </a:r>
            <a:r>
              <a:rPr lang="zh-CN" altLang="en-US" sz="2000" dirty="0"/>
              <a:t>注解驱动</a:t>
            </a:r>
            <a:r>
              <a:rPr lang="en-US" altLang="zh-CN" sz="2000" dirty="0"/>
              <a:t>/</a:t>
            </a:r>
            <a:r>
              <a:rPr lang="zh-CN" altLang="en-US" sz="2000" dirty="0"/>
              <a:t>参数解析</a:t>
            </a:r>
            <a:r>
              <a:rPr lang="en-US" altLang="zh-CN" sz="2000" dirty="0"/>
              <a:t>/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转换</a:t>
            </a:r>
            <a:r>
              <a:rPr lang="en-US" altLang="zh-CN" sz="2000" dirty="0"/>
              <a:t>/ORM…</a:t>
            </a:r>
          </a:p>
          <a:p>
            <a:endParaRPr lang="en-US" altLang="zh-CN" sz="2400" dirty="0"/>
          </a:p>
          <a:p>
            <a:r>
              <a:rPr lang="zh-CN" altLang="en-US" sz="2400" dirty="0"/>
              <a:t>包扫描：</a:t>
            </a:r>
            <a:endParaRPr lang="en-US" altLang="zh-CN" sz="2400" dirty="0"/>
          </a:p>
          <a:p>
            <a:pPr lvl="1"/>
            <a:r>
              <a:rPr lang="en-US" altLang="zh-CN" sz="2000" dirty="0"/>
              <a:t>0</a:t>
            </a:r>
            <a:r>
              <a:rPr lang="zh-CN" altLang="en-US" sz="2000" dirty="0"/>
              <a:t>配置，纯注解驱动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动态代理：</a:t>
            </a:r>
            <a:endParaRPr lang="en-US" altLang="zh-CN" sz="2400" dirty="0"/>
          </a:p>
          <a:p>
            <a:pPr lvl="1"/>
            <a:r>
              <a:rPr lang="zh-CN" altLang="en-US" sz="2000" dirty="0"/>
              <a:t>运行时生成子类，增强现有组件</a:t>
            </a:r>
            <a:endParaRPr lang="en-US" altLang="zh-CN" sz="700" dirty="0"/>
          </a:p>
        </p:txBody>
      </p:sp>
    </p:spTree>
    <p:extLst>
      <p:ext uri="{BB962C8B-B14F-4D97-AF65-F5344CB8AC3E}">
        <p14:creationId xmlns:p14="http://schemas.microsoft.com/office/powerpoint/2010/main" val="355002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反射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15F85-A599-4677-8EBF-9D73EDB8B585}"/>
              </a:ext>
            </a:extLst>
          </p:cNvPr>
          <p:cNvSpPr txBox="1">
            <a:spLocks/>
          </p:cNvSpPr>
          <p:nvPr/>
        </p:nvSpPr>
        <p:spPr>
          <a:xfrm>
            <a:off x="838200" y="2111684"/>
            <a:ext cx="10317480" cy="108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FDE32E-5DDE-4C2E-9CE2-12B728149CB7}"/>
              </a:ext>
            </a:extLst>
          </p:cNvPr>
          <p:cNvSpPr txBox="1">
            <a:spLocks/>
          </p:cNvSpPr>
          <p:nvPr/>
        </p:nvSpPr>
        <p:spPr>
          <a:xfrm>
            <a:off x="937259" y="2111684"/>
            <a:ext cx="10317481" cy="408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Java</a:t>
            </a:r>
            <a:r>
              <a:rPr lang="zh-CN" altLang="en-US" sz="2400" dirty="0"/>
              <a:t>反射机制可以让我们在运行期获得任何一个类的字节码。包括接口、变量、方法等信息。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还可以让我们在运行期实例化对象，调用方法，修改变量等等。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无需在代码中显式</a:t>
            </a:r>
            <a:r>
              <a:rPr lang="en-US" altLang="zh-CN" sz="2400" dirty="0"/>
              <a:t>import</a:t>
            </a:r>
            <a:r>
              <a:rPr lang="zh-CN" altLang="en-US" sz="2400" dirty="0"/>
              <a:t>，甚至编译时被反射的代码还不存在。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686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9A3DFB4-8BEB-4111-A173-9C43F67AB817}"/>
              </a:ext>
            </a:extLst>
          </p:cNvPr>
          <p:cNvSpPr txBox="1">
            <a:spLocks/>
          </p:cNvSpPr>
          <p:nvPr/>
        </p:nvSpPr>
        <p:spPr>
          <a:xfrm>
            <a:off x="838200" y="2035211"/>
            <a:ext cx="10149590" cy="3329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运行时创建某些类或接口的实现。底层原理是字节码生成。</a:t>
            </a:r>
            <a:endParaRPr lang="en-US" altLang="zh-CN" sz="2400" dirty="0"/>
          </a:p>
          <a:p>
            <a:r>
              <a:rPr lang="zh-CN" altLang="en-US" sz="2400" dirty="0"/>
              <a:t>是</a:t>
            </a:r>
            <a:r>
              <a:rPr lang="en-US" altLang="zh-CN" sz="2400" dirty="0" err="1"/>
              <a:t>Jpa</a:t>
            </a:r>
            <a:r>
              <a:rPr lang="zh-CN" altLang="en-US" sz="2400" dirty="0"/>
              <a:t>和</a:t>
            </a:r>
            <a:r>
              <a:rPr lang="en-US" altLang="zh-CN" sz="2400" dirty="0"/>
              <a:t>AOP</a:t>
            </a:r>
            <a:r>
              <a:rPr lang="zh-CN" altLang="en-US" sz="2400" dirty="0"/>
              <a:t>的底层原理</a:t>
            </a:r>
            <a:endParaRPr lang="en-US" altLang="zh-CN" sz="2400" dirty="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A2B42FBF-2718-4E5C-BAA5-D1D52343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10" y="3237462"/>
            <a:ext cx="6540884" cy="24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7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15"/>
            <a:ext cx="10324171" cy="480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对比</a:t>
            </a:r>
            <a:r>
              <a:rPr lang="en-US" altLang="zh-CN" dirty="0" err="1"/>
              <a:t>Svrkit</a:t>
            </a: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无代码生成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目录整洁。不依赖额外脚本，降低理解成本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高度自动化（自动扫描，自动传参，</a:t>
            </a:r>
            <a:r>
              <a:rPr lang="en-US" altLang="zh-CN" sz="2400" dirty="0"/>
              <a:t>ORM</a:t>
            </a:r>
            <a:r>
              <a:rPr lang="zh-CN" altLang="en-US" sz="2400" dirty="0"/>
              <a:t>，</a:t>
            </a:r>
            <a:r>
              <a:rPr lang="en-US" altLang="zh-CN" sz="2400" dirty="0"/>
              <a:t>JPA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减少样板代码，提高愉悦度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标准化的组件接入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框架扩展性强，集成方便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不同组件低耦合，积木式开发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修改框架，引入插件只需要打注解。而</a:t>
            </a:r>
            <a:r>
              <a:rPr lang="en-US" altLang="zh-CN" sz="2400" dirty="0" err="1"/>
              <a:t>Svrkit</a:t>
            </a:r>
            <a:r>
              <a:rPr lang="zh-CN" altLang="en-US" sz="2400" dirty="0"/>
              <a:t>往往需要改多处代码。</a:t>
            </a:r>
            <a:endParaRPr lang="en-US" altLang="zh-CN" sz="700" dirty="0"/>
          </a:p>
        </p:txBody>
      </p:sp>
    </p:spTree>
    <p:extLst>
      <p:ext uri="{BB962C8B-B14F-4D97-AF65-F5344CB8AC3E}">
        <p14:creationId xmlns:p14="http://schemas.microsoft.com/office/powerpoint/2010/main" val="21003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15"/>
            <a:ext cx="10324171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对比</a:t>
            </a:r>
            <a:r>
              <a:rPr lang="en-US" altLang="zh-CN" dirty="0" err="1"/>
              <a:t>Svrkit</a:t>
            </a:r>
            <a:r>
              <a:rPr lang="zh-CN" altLang="en-US" dirty="0"/>
              <a:t>优点（续）：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纯开源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-&gt; 0</a:t>
            </a:r>
            <a:r>
              <a:rPr lang="zh-CN" altLang="en-US" sz="2400" dirty="0"/>
              <a:t>成本，初创团队开箱即用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社区活跃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丰富的文档</a:t>
            </a:r>
            <a:r>
              <a:rPr lang="en-US" altLang="zh-CN" sz="2400" dirty="0"/>
              <a:t>/</a:t>
            </a:r>
            <a:r>
              <a:rPr lang="zh-CN" altLang="en-US" sz="2400" dirty="0"/>
              <a:t>学习资料</a:t>
            </a:r>
            <a:r>
              <a:rPr lang="en-US" altLang="zh-CN" sz="2400" dirty="0"/>
              <a:t>/Bug</a:t>
            </a:r>
            <a:r>
              <a:rPr lang="zh-CN" altLang="en-US" sz="2400" dirty="0"/>
              <a:t>反馈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470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98"/>
            <a:ext cx="10515600" cy="5232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对比</a:t>
            </a:r>
            <a:r>
              <a:rPr lang="en-US" altLang="zh-CN" dirty="0" err="1"/>
              <a:t>Svrkit</a:t>
            </a: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增加学习成本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DI</a:t>
            </a:r>
            <a:r>
              <a:rPr lang="zh-CN" altLang="en-US" sz="2400" dirty="0"/>
              <a:t>，</a:t>
            </a:r>
            <a:r>
              <a:rPr lang="en-US" altLang="zh-CN" sz="2400" dirty="0"/>
              <a:t>AOP</a:t>
            </a:r>
            <a:r>
              <a:rPr lang="zh-CN" altLang="en-US" sz="2400" dirty="0"/>
              <a:t>，反射，动态代理等等概念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Spring</a:t>
            </a:r>
            <a:r>
              <a:rPr lang="zh-CN" altLang="en-US" sz="2400" dirty="0"/>
              <a:t>自身极其复杂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组件版本不兼容，令人费解的依赖关系</a:t>
            </a:r>
            <a:r>
              <a:rPr lang="en-US" altLang="zh-CN" sz="2400" dirty="0"/>
              <a:t>bug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程序员控制力下降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-&gt; </a:t>
            </a:r>
            <a:r>
              <a:rPr lang="zh-CN" altLang="en-US" sz="2400" dirty="0"/>
              <a:t>心里没底，逼死控制狂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性能不好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-&gt;</a:t>
            </a:r>
            <a:r>
              <a:rPr lang="zh-CN" altLang="en-US" sz="2400" dirty="0"/>
              <a:t>开源组件</a:t>
            </a:r>
            <a:r>
              <a:rPr lang="en-US" altLang="zh-CN" sz="2400" dirty="0"/>
              <a:t>/Java/HTTP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697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35"/>
            <a:ext cx="10515600" cy="474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也有反射：</a:t>
            </a:r>
            <a:endParaRPr lang="en-US" altLang="zh-CN" dirty="0"/>
          </a:p>
          <a:p>
            <a:r>
              <a:rPr lang="en-US" altLang="zh-CN" sz="2400" dirty="0" err="1"/>
              <a:t>Protobuf</a:t>
            </a:r>
            <a:r>
              <a:rPr lang="zh-CN" altLang="en-US" sz="2400" dirty="0"/>
              <a:t>结构体反射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pb2json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pb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tableKV</a:t>
            </a:r>
            <a:r>
              <a:rPr lang="zh-CN" altLang="en-US" sz="2400" dirty="0"/>
              <a:t>做</a:t>
            </a:r>
            <a:r>
              <a:rPr lang="en-US" altLang="zh-CN" sz="2400" dirty="0"/>
              <a:t>ORM</a:t>
            </a:r>
          </a:p>
          <a:p>
            <a:endParaRPr lang="en-US" altLang="zh-CN" sz="2400" dirty="0"/>
          </a:p>
          <a:p>
            <a:r>
              <a:rPr lang="en-US" altLang="zh-CN" sz="2400" dirty="0"/>
              <a:t>UE4</a:t>
            </a:r>
            <a:r>
              <a:rPr lang="zh-CN" altLang="en-US" sz="2400" dirty="0"/>
              <a:t>反射系统</a:t>
            </a:r>
            <a:endParaRPr lang="en-US" altLang="zh-CN" sz="2400" dirty="0"/>
          </a:p>
          <a:p>
            <a:pPr marL="36000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官网：反射技术在游戏引擎中很有用。它支撑了诸如 编辑器中的细节面板、序列化、垃圾回收、网络复制、以及蓝图（一种图形化编程）与</a:t>
            </a:r>
            <a:r>
              <a:rPr lang="en-US" altLang="zh-CN" sz="2400" dirty="0"/>
              <a:t>C++</a:t>
            </a:r>
            <a:r>
              <a:rPr lang="zh-CN" altLang="en-US" sz="2400" dirty="0"/>
              <a:t>交互等功能。</a:t>
            </a:r>
            <a:endParaRPr lang="en-US" altLang="zh-CN" sz="2400" dirty="0"/>
          </a:p>
          <a:p>
            <a:pPr marL="36000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5130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35"/>
            <a:ext cx="10515600" cy="474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UE4</a:t>
            </a:r>
            <a:r>
              <a:rPr lang="zh-CN" altLang="en-US" dirty="0"/>
              <a:t>反射系统</a:t>
            </a:r>
            <a:endParaRPr lang="en-US" altLang="zh-CN" dirty="0"/>
          </a:p>
          <a:p>
            <a:pPr marL="360000" indent="0">
              <a:buNone/>
            </a:pPr>
            <a:endParaRPr lang="en-US" altLang="zh-CN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2AFEC0-B80A-41B2-89F8-F0F57210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350" y="1665032"/>
            <a:ext cx="123503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"StrategyTypes.h"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#include "StrategyChar.generated.h"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UCLASS()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AStrategyChar :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ACharacter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GENERATED_UCLASS_BODY()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UFUNCTION(BlueprintCallable, Category=Attachment)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SetWeaponAttachment(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UStrategyAttachment* Weapon);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UPROPERTY(EditDefaultsOnly, Category=Pawn)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UAnimMontage* MeleeAnim;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[more code omitted]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999D-44AA-4AE3-8211-4C6980A0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29EE-C5AA-4E1C-B8B6-50536C0C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黑魔法入门</a:t>
            </a:r>
            <a:endParaRPr lang="en-US" altLang="zh-CN" dirty="0"/>
          </a:p>
          <a:p>
            <a:pPr lvl="1"/>
            <a:r>
              <a:rPr lang="en-US" altLang="zh-CN" dirty="0"/>
              <a:t>Spring Framework	</a:t>
            </a:r>
          </a:p>
          <a:p>
            <a:pPr lvl="1"/>
            <a:r>
              <a:rPr lang="en-US" altLang="zh-CN" dirty="0"/>
              <a:t>Spring Boot		</a:t>
            </a:r>
          </a:p>
          <a:p>
            <a:pPr lvl="1"/>
            <a:r>
              <a:rPr lang="en-US" altLang="zh-CN" dirty="0"/>
              <a:t>Spring Data </a:t>
            </a:r>
            <a:r>
              <a:rPr lang="en-US" altLang="zh-CN" dirty="0" err="1"/>
              <a:t>Jpa</a:t>
            </a:r>
            <a:r>
              <a:rPr lang="en-US" altLang="zh-CN" dirty="0"/>
              <a:t>		</a:t>
            </a:r>
          </a:p>
          <a:p>
            <a:pPr lvl="1"/>
            <a:r>
              <a:rPr lang="en-US" altLang="zh-CN" dirty="0"/>
              <a:t>Spring Cloud		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黑魔法深入</a:t>
            </a:r>
            <a:endParaRPr lang="en-US" altLang="zh-CN" dirty="0"/>
          </a:p>
          <a:p>
            <a:pPr lvl="1"/>
            <a:r>
              <a:rPr lang="zh-CN" altLang="en-US" dirty="0"/>
              <a:t>反射应用</a:t>
            </a:r>
            <a:endParaRPr lang="en-US" altLang="zh-CN" dirty="0"/>
          </a:p>
          <a:p>
            <a:pPr lvl="1"/>
            <a:r>
              <a:rPr lang="zh-CN" altLang="en-US" dirty="0"/>
              <a:t>包扫描</a:t>
            </a:r>
            <a:endParaRPr lang="en-US" altLang="zh-CN" dirty="0"/>
          </a:p>
          <a:p>
            <a:pPr lvl="1"/>
            <a:r>
              <a:rPr lang="zh-CN" altLang="en-US" dirty="0"/>
              <a:t>动态代理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  <a:p>
            <a:pPr lvl="1"/>
            <a:r>
              <a:rPr lang="en-US" altLang="zh-CN" dirty="0"/>
              <a:t>UE4</a:t>
            </a:r>
            <a:r>
              <a:rPr lang="zh-CN" altLang="en-US" dirty="0"/>
              <a:t>的反射机制</a:t>
            </a:r>
            <a:endParaRPr lang="en-US" altLang="zh-CN" dirty="0"/>
          </a:p>
          <a:p>
            <a:pPr lvl="1"/>
            <a:r>
              <a:rPr lang="zh-CN" altLang="en-US" dirty="0"/>
              <a:t>畅想</a:t>
            </a:r>
            <a:r>
              <a:rPr lang="en-US" altLang="zh-CN" dirty="0" err="1"/>
              <a:t>Svrkit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06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798"/>
            <a:ext cx="10515600" cy="4747950"/>
          </a:xfrm>
        </p:spPr>
        <p:txBody>
          <a:bodyPr>
            <a:normAutofit/>
          </a:bodyPr>
          <a:lstStyle/>
          <a:p>
            <a:pPr marL="360000" indent="0">
              <a:buNone/>
            </a:pPr>
            <a:r>
              <a:rPr lang="en-US" altLang="zh-CN" sz="2400" dirty="0"/>
              <a:t>C++</a:t>
            </a:r>
            <a:r>
              <a:rPr lang="zh-CN" altLang="en-US" sz="2400" dirty="0"/>
              <a:t>可以有动态特性，但是缺乏语言标准。</a:t>
            </a:r>
            <a:endParaRPr lang="en-US" altLang="zh-CN" sz="2400" dirty="0"/>
          </a:p>
          <a:p>
            <a:pPr marL="360000" indent="0">
              <a:buNone/>
            </a:pPr>
            <a:r>
              <a:rPr lang="en-US" altLang="zh-CN" sz="2400" dirty="0"/>
              <a:t>Java</a:t>
            </a:r>
            <a:r>
              <a:rPr lang="zh-CN" altLang="en-US" sz="2400" dirty="0"/>
              <a:t>可以按照统一的规范和接口实现动态特性，无需重复造轮子。</a:t>
            </a:r>
            <a:endParaRPr lang="en-US" altLang="zh-CN" sz="2400" dirty="0"/>
          </a:p>
          <a:p>
            <a:pPr marL="360000" indent="0">
              <a:buNone/>
            </a:pPr>
            <a:r>
              <a:rPr lang="zh-CN" altLang="en-US" sz="2400" dirty="0"/>
              <a:t>也许正是这一部分底层规范的缺失，导致</a:t>
            </a:r>
            <a:r>
              <a:rPr lang="en-US" altLang="zh-CN" sz="2400" dirty="0"/>
              <a:t>C++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生态截然不同。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159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能否学会魔法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14"/>
            <a:ext cx="10515600" cy="5038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C++</a:t>
            </a:r>
            <a:r>
              <a:rPr lang="zh-CN" altLang="en-US" dirty="0"/>
              <a:t>拥有反射</a:t>
            </a:r>
            <a:r>
              <a:rPr lang="en-US" altLang="zh-CN" dirty="0"/>
              <a:t>/</a:t>
            </a:r>
            <a:r>
              <a:rPr lang="zh-CN" altLang="en-US" dirty="0"/>
              <a:t>动态代理，那么</a:t>
            </a:r>
            <a:r>
              <a:rPr lang="en-US" altLang="zh-CN" dirty="0" err="1"/>
              <a:t>Svrkit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 err="1"/>
              <a:t>sk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sm</a:t>
            </a:r>
            <a:r>
              <a:rPr lang="zh-CN" altLang="en-US" sz="2000" dirty="0"/>
              <a:t>文件全部干掉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例如扩展关系链验票，接入新的</a:t>
            </a:r>
            <a:r>
              <a:rPr lang="en-US" altLang="zh-CN" sz="1800" dirty="0"/>
              <a:t>broker</a:t>
            </a:r>
            <a:r>
              <a:rPr lang="zh-CN" altLang="en-US" sz="1800" dirty="0"/>
              <a:t>只需要加依赖，改配置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自动化配置解析，无需</a:t>
            </a:r>
            <a:r>
              <a:rPr lang="en-US" altLang="zh-CN" sz="2000" dirty="0" err="1"/>
              <a:t>config.ReadItem</a:t>
            </a:r>
            <a:r>
              <a:rPr lang="en-US" altLang="zh-CN" sz="2000" dirty="0"/>
              <a:t>()</a:t>
            </a:r>
          </a:p>
          <a:p>
            <a:endParaRPr lang="en-US" altLang="zh-CN" sz="2000" dirty="0"/>
          </a:p>
          <a:p>
            <a:r>
              <a:rPr lang="zh-CN" altLang="en-US" sz="2000" dirty="0"/>
              <a:t>注解方式实现</a:t>
            </a:r>
            <a:r>
              <a:rPr lang="en-US" altLang="zh-CN" sz="2000" dirty="0" err="1"/>
              <a:t>logicsvr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mq</a:t>
            </a:r>
            <a:r>
              <a:rPr lang="zh-CN" altLang="en-US" sz="2000" dirty="0"/>
              <a:t>，无需</a:t>
            </a:r>
            <a:r>
              <a:rPr lang="en-US" altLang="zh-CN" sz="2000" dirty="0"/>
              <a:t>copy</a:t>
            </a:r>
            <a:r>
              <a:rPr lang="zh-CN" altLang="en-US" sz="2000" dirty="0"/>
              <a:t>代码改来改去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各类组件自动注入</a:t>
            </a:r>
            <a:r>
              <a:rPr lang="en-US" altLang="zh-CN" sz="2000" dirty="0"/>
              <a:t>/</a:t>
            </a:r>
            <a:r>
              <a:rPr lang="zh-CN" altLang="en-US" sz="2000" dirty="0"/>
              <a:t>自动注册。 </a:t>
            </a:r>
            <a:endParaRPr lang="en-US" altLang="zh-CN" sz="2000" dirty="0"/>
          </a:p>
          <a:p>
            <a:pPr lvl="1"/>
            <a:r>
              <a:rPr lang="zh-CN" altLang="en-US" sz="1800" dirty="0"/>
              <a:t>接入票据无需改来改去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不需要写工厂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521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5411E-7CEB-42DC-9D81-05493FAA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8574"/>
            <a:ext cx="9866243" cy="28624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Spring Boot			</a:t>
            </a:r>
            <a:r>
              <a:rPr lang="en-US" altLang="zh-CN" sz="2000" dirty="0"/>
              <a:t>//</a:t>
            </a:r>
            <a:r>
              <a:rPr lang="zh-CN" altLang="en-US" sz="2000" dirty="0"/>
              <a:t>组件的自动化装配框架</a:t>
            </a:r>
            <a:r>
              <a:rPr lang="en-US" altLang="zh-CN" sz="2400" dirty="0"/>
              <a:t>			</a:t>
            </a:r>
          </a:p>
          <a:p>
            <a:r>
              <a:rPr lang="en-US" altLang="zh-CN" sz="2400" dirty="0"/>
              <a:t>Spring Data </a:t>
            </a:r>
            <a:r>
              <a:rPr lang="en-US" altLang="zh-CN" sz="2400" dirty="0" err="1"/>
              <a:t>Jpa</a:t>
            </a:r>
            <a:r>
              <a:rPr lang="en-US" altLang="zh-CN" sz="2400" dirty="0"/>
              <a:t>		</a:t>
            </a:r>
            <a:r>
              <a:rPr lang="en-US" altLang="zh-CN" sz="2000" dirty="0"/>
              <a:t>//DB</a:t>
            </a:r>
            <a:r>
              <a:rPr lang="zh-CN" altLang="en-US" sz="2000" dirty="0"/>
              <a:t>框架</a:t>
            </a:r>
            <a:endParaRPr lang="en-US" altLang="zh-CN" sz="2400" dirty="0"/>
          </a:p>
          <a:p>
            <a:r>
              <a:rPr lang="en-US" altLang="zh-CN" sz="2400" dirty="0"/>
              <a:t>Spring Cloud		</a:t>
            </a:r>
            <a:r>
              <a:rPr lang="en-US" altLang="zh-CN" sz="2000" dirty="0"/>
              <a:t>//</a:t>
            </a:r>
            <a:r>
              <a:rPr lang="zh-CN" altLang="en-US" sz="2000" dirty="0"/>
              <a:t>微服务框架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39707D-4C48-4893-9350-F80E38F0D958}"/>
              </a:ext>
            </a:extLst>
          </p:cNvPr>
          <p:cNvSpPr txBox="1">
            <a:spLocks/>
          </p:cNvSpPr>
          <p:nvPr/>
        </p:nvSpPr>
        <p:spPr>
          <a:xfrm>
            <a:off x="838200" y="2111684"/>
            <a:ext cx="10317480" cy="108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Spring</a:t>
            </a:r>
            <a:r>
              <a:rPr lang="zh-CN" altLang="en-US" sz="2400" dirty="0"/>
              <a:t>是一套重量级开源的</a:t>
            </a:r>
            <a:r>
              <a:rPr lang="en-US" altLang="zh-CN" sz="2400" dirty="0"/>
              <a:t>Java</a:t>
            </a:r>
            <a:r>
              <a:rPr lang="zh-CN" altLang="en-US" sz="2400" dirty="0"/>
              <a:t>企业级框架，在</a:t>
            </a:r>
            <a:r>
              <a:rPr lang="en-US" altLang="zh-CN" sz="2400" dirty="0"/>
              <a:t>Java</a:t>
            </a:r>
            <a:r>
              <a:rPr lang="zh-CN" altLang="en-US" sz="2400" dirty="0"/>
              <a:t>开源领域具有统治力。根本目的是简化</a:t>
            </a:r>
            <a:r>
              <a:rPr lang="en-US" altLang="zh-CN" sz="2400" dirty="0"/>
              <a:t>Java</a:t>
            </a:r>
            <a:r>
              <a:rPr lang="zh-CN" altLang="en-US" sz="2400" dirty="0"/>
              <a:t>后台的开发。代表性的子项目如下：</a:t>
            </a:r>
          </a:p>
        </p:txBody>
      </p:sp>
    </p:spTree>
    <p:extLst>
      <p:ext uri="{BB962C8B-B14F-4D97-AF65-F5344CB8AC3E}">
        <p14:creationId xmlns:p14="http://schemas.microsoft.com/office/powerpoint/2010/main" val="224157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注解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15F85-A599-4677-8EBF-9D73EDB8B585}"/>
              </a:ext>
            </a:extLst>
          </p:cNvPr>
          <p:cNvSpPr txBox="1">
            <a:spLocks/>
          </p:cNvSpPr>
          <p:nvPr/>
        </p:nvSpPr>
        <p:spPr>
          <a:xfrm>
            <a:off x="838200" y="2111684"/>
            <a:ext cx="10317480" cy="108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FDE32E-5DDE-4C2E-9CE2-12B728149CB7}"/>
              </a:ext>
            </a:extLst>
          </p:cNvPr>
          <p:cNvSpPr txBox="1">
            <a:spLocks/>
          </p:cNvSpPr>
          <p:nvPr/>
        </p:nvSpPr>
        <p:spPr>
          <a:xfrm>
            <a:off x="937259" y="2111684"/>
            <a:ext cx="10317481" cy="408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Java</a:t>
            </a:r>
            <a:r>
              <a:rPr lang="zh-CN" altLang="en-US" sz="2400" dirty="0"/>
              <a:t>注解又称</a:t>
            </a:r>
            <a:r>
              <a:rPr lang="en-US" altLang="zh-CN" sz="2400" dirty="0"/>
              <a:t>Java</a:t>
            </a:r>
            <a:r>
              <a:rPr lang="zh-CN" altLang="en-US" sz="2400" dirty="0"/>
              <a:t>标注，可以理解为用户自定义的描述符。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Java</a:t>
            </a:r>
            <a:r>
              <a:rPr lang="zh-CN" altLang="en-US" sz="2400" dirty="0"/>
              <a:t>语言中的类、方法、变量、参数和包等都可以被标注。在编译器生成类文件时，标注可以被嵌入到字节码中，因此运行时可以通过反射获取标注内容。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46C8DD-6E8E-4BEE-9B0D-EF5F0777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98" y="4182899"/>
            <a:ext cx="4745664" cy="22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149590" cy="33298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组件自动扫描</a:t>
            </a:r>
            <a:endParaRPr lang="en-US" altLang="zh-CN" sz="2400" dirty="0"/>
          </a:p>
          <a:p>
            <a:pPr lvl="1"/>
            <a:r>
              <a:rPr lang="en-US" altLang="zh-CN" sz="2000" dirty="0"/>
              <a:t>@Service  @Controller …</a:t>
            </a:r>
          </a:p>
          <a:p>
            <a:r>
              <a:rPr lang="zh-CN" altLang="en-US" sz="2400" dirty="0"/>
              <a:t>依赖注入 </a:t>
            </a:r>
            <a:r>
              <a:rPr lang="en-US" altLang="zh-CN" sz="2400" dirty="0"/>
              <a:t>DI</a:t>
            </a:r>
          </a:p>
          <a:p>
            <a:r>
              <a:rPr lang="zh-CN" altLang="en-US" sz="2400" dirty="0"/>
              <a:t>组件及配置的接入标准</a:t>
            </a:r>
            <a:endParaRPr lang="en-US" altLang="zh-CN" sz="2400" dirty="0"/>
          </a:p>
          <a:p>
            <a:pPr lvl="1"/>
            <a:r>
              <a:rPr lang="zh-CN" altLang="en-US" sz="2000" dirty="0"/>
              <a:t>自定义组件库</a:t>
            </a:r>
            <a:endParaRPr lang="en-US" altLang="zh-CN" sz="2000" dirty="0"/>
          </a:p>
          <a:p>
            <a:r>
              <a:rPr lang="zh-CN" altLang="en-US" sz="2400" dirty="0"/>
              <a:t>组件的开箱即用，</a:t>
            </a:r>
            <a:r>
              <a:rPr lang="en-US" altLang="zh-CN" sz="2400" dirty="0"/>
              <a:t>AOP</a:t>
            </a:r>
          </a:p>
          <a:p>
            <a:pPr lvl="1"/>
            <a:r>
              <a:rPr lang="en-US" altLang="zh-CN" sz="2000" dirty="0"/>
              <a:t>Cache</a:t>
            </a:r>
            <a:r>
              <a:rPr lang="zh-CN" altLang="en-US" sz="2000" dirty="0"/>
              <a:t>举例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457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控制反转</a:t>
            </a:r>
            <a:r>
              <a:rPr lang="en-US" altLang="zh-CN" dirty="0"/>
              <a:t>/</a:t>
            </a:r>
            <a:r>
              <a:rPr lang="zh-CN" altLang="en-US" dirty="0"/>
              <a:t>依赖注入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B584C-D86A-4B37-AAF1-4CA5BD9C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9" r="16902"/>
          <a:stretch/>
        </p:blipFill>
        <p:spPr>
          <a:xfrm>
            <a:off x="6096000" y="0"/>
            <a:ext cx="4809893" cy="68580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56E1BD-8130-416C-8048-49AD75B6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75" y="3847168"/>
            <a:ext cx="6075556" cy="16280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业务与业务解耦：想想我们泛滥的工厂和静态变量</a:t>
            </a:r>
            <a:endParaRPr lang="en-US" altLang="zh-CN" sz="2000" dirty="0"/>
          </a:p>
          <a:p>
            <a:r>
              <a:rPr lang="zh-CN" altLang="en-US" sz="2000" dirty="0"/>
              <a:t>业务与框架解耦：想想我们新加一个</a:t>
            </a:r>
            <a:r>
              <a:rPr lang="en-US" altLang="zh-CN" sz="2000" dirty="0"/>
              <a:t>CGI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MqHandler</a:t>
            </a:r>
            <a:r>
              <a:rPr lang="zh-CN" altLang="en-US" sz="2000" dirty="0"/>
              <a:t>时候诡异的宏</a:t>
            </a:r>
            <a:endParaRPr lang="en-US" altLang="zh-CN" sz="2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482CA31-C9A3-4240-AE7D-45D4489A80CF}"/>
              </a:ext>
            </a:extLst>
          </p:cNvPr>
          <p:cNvSpPr txBox="1">
            <a:spLocks/>
          </p:cNvSpPr>
          <p:nvPr/>
        </p:nvSpPr>
        <p:spPr>
          <a:xfrm>
            <a:off x="615175" y="2317303"/>
            <a:ext cx="6075556" cy="16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类只声明变量，框架完成变量的创建和赋值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95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面向切面编程</a:t>
            </a:r>
            <a:r>
              <a:rPr lang="en-US" altLang="zh-CN" dirty="0"/>
              <a:t>AOP</a:t>
            </a:r>
          </a:p>
        </p:txBody>
      </p:sp>
      <p:pic>
        <p:nvPicPr>
          <p:cNvPr id="1028" name="Picture 4" descr="Image result for AOP">
            <a:extLst>
              <a:ext uri="{FF2B5EF4-FFF2-40B4-BE49-F238E27FC236}">
                <a16:creationId xmlns:a16="http://schemas.microsoft.com/office/drawing/2014/main" id="{77E8AAEF-D4C8-4C9F-A3BF-5038CCE33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t="5711" r="9280" b="21765"/>
          <a:stretch/>
        </p:blipFill>
        <p:spPr bwMode="auto">
          <a:xfrm>
            <a:off x="6411952" y="2057392"/>
            <a:ext cx="4824762" cy="31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E6C5B-F007-475B-91D0-F8059B1DA6F3}"/>
              </a:ext>
            </a:extLst>
          </p:cNvPr>
          <p:cNvSpPr txBox="1">
            <a:spLocks/>
          </p:cNvSpPr>
          <p:nvPr/>
        </p:nvSpPr>
        <p:spPr>
          <a:xfrm>
            <a:off x="838200" y="2581147"/>
            <a:ext cx="5257800" cy="3021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切面是指跨越多个模块的关注点。比如日志</a:t>
            </a:r>
            <a:r>
              <a:rPr lang="en-US" altLang="zh-CN" sz="2000" dirty="0"/>
              <a:t>/</a:t>
            </a:r>
            <a:r>
              <a:rPr lang="zh-CN" altLang="en-US" sz="2000" dirty="0"/>
              <a:t>鉴权</a:t>
            </a:r>
            <a:r>
              <a:rPr lang="en-US" altLang="zh-CN" sz="2000" dirty="0"/>
              <a:t>/</a:t>
            </a:r>
            <a:r>
              <a:rPr lang="zh-CN" altLang="en-US" sz="2000" dirty="0"/>
              <a:t>缓存</a:t>
            </a:r>
            <a:r>
              <a:rPr lang="en-US" altLang="zh-CN" sz="2000" dirty="0"/>
              <a:t>/</a:t>
            </a:r>
            <a:r>
              <a:rPr lang="zh-CN" altLang="en-US" sz="2000" dirty="0"/>
              <a:t>异步调用等等。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传统</a:t>
            </a:r>
            <a:r>
              <a:rPr lang="en-US" altLang="zh-CN" sz="2000" dirty="0"/>
              <a:t>OOP</a:t>
            </a:r>
            <a:r>
              <a:rPr lang="zh-CN" altLang="en-US" sz="2000" dirty="0"/>
              <a:t>难以将它从业务代码中剥离。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AOP</a:t>
            </a:r>
            <a:r>
              <a:rPr lang="zh-CN" altLang="en-US" sz="2000" dirty="0"/>
              <a:t>一种编程范式，旨在不修改主流程的情况下，将切面代码剥离。是一种</a:t>
            </a:r>
            <a:r>
              <a:rPr lang="en-US" altLang="zh-CN" sz="2000" dirty="0"/>
              <a:t>OOP</a:t>
            </a:r>
            <a:r>
              <a:rPr lang="zh-CN" altLang="en-US" sz="2000" dirty="0"/>
              <a:t>的补充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Libco</a:t>
            </a:r>
            <a:r>
              <a:rPr lang="zh-CN" altLang="en-US" sz="2000" dirty="0"/>
              <a:t>的实现是典型的</a:t>
            </a:r>
            <a:r>
              <a:rPr lang="en-US" altLang="zh-CN" sz="2000" dirty="0"/>
              <a:t>AOP</a:t>
            </a:r>
            <a:r>
              <a:rPr lang="zh-CN" altLang="en-US" sz="2000" dirty="0"/>
              <a:t>，切面是</a:t>
            </a:r>
            <a:r>
              <a:rPr lang="en-US" altLang="zh-CN" sz="2000" dirty="0"/>
              <a:t>IO</a:t>
            </a:r>
            <a:r>
              <a:rPr lang="zh-CN" altLang="en-US" sz="2000" dirty="0"/>
              <a:t>相关系统调用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066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Data </a:t>
            </a:r>
            <a:r>
              <a:rPr lang="en-US" altLang="zh-CN" dirty="0" err="1"/>
              <a:t>Jpa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663"/>
            <a:ext cx="10412392" cy="346061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Object Relational Mapping (ORM)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对象关系映射，将</a:t>
            </a:r>
            <a:r>
              <a:rPr lang="en-US" altLang="zh-CN" sz="2400" dirty="0"/>
              <a:t>RDMS</a:t>
            </a:r>
            <a:r>
              <a:rPr lang="zh-CN" altLang="en-US" sz="2400" dirty="0"/>
              <a:t>中的表结构映射为对象。将</a:t>
            </a:r>
            <a:r>
              <a:rPr lang="en-US" altLang="zh-CN" sz="2400" dirty="0"/>
              <a:t>SQL</a:t>
            </a:r>
            <a:r>
              <a:rPr lang="zh-CN" altLang="en-US" sz="2400" dirty="0"/>
              <a:t>操作变为对象操作。</a:t>
            </a:r>
            <a:endParaRPr lang="en-US" altLang="zh-CN" sz="2400" dirty="0"/>
          </a:p>
        </p:txBody>
      </p:sp>
      <p:pic>
        <p:nvPicPr>
          <p:cNvPr id="2050" name="Picture 2" descr="Image result for ORM">
            <a:extLst>
              <a:ext uri="{FF2B5EF4-FFF2-40B4-BE49-F238E27FC236}">
                <a16:creationId xmlns:a16="http://schemas.microsoft.com/office/drawing/2014/main" id="{E3523553-8630-4B1F-9015-0111D216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47" y="2844025"/>
            <a:ext cx="6747708" cy="346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4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CFCF-5215-47AD-AF6D-C11D3C2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Spring Data </a:t>
            </a:r>
            <a:r>
              <a:rPr lang="en-US" altLang="zh-CN" dirty="0" err="1"/>
              <a:t>Jpa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58655-1E55-434A-B3BB-042DE12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149590" cy="33298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只定义接口，框架根据接口名称生成实现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B388F1-7AB5-451F-BBA0-F54A5456A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5375"/>
            <a:ext cx="10288836" cy="246221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Monaco"/>
              </a:rPr>
              <a:t>interface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UserRepository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Monaco"/>
              </a:rPr>
              <a:t>extends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CrudRepository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User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Long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{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 </a:t>
            </a:r>
            <a:r>
              <a:rPr lang="en-US" altLang="zh-CN" sz="2000" dirty="0">
                <a:solidFill>
                  <a:srgbClr val="000088"/>
                </a:solidFill>
                <a:latin typeface="Consolas" panose="020B0609020204030204" pitchFamily="49" charset="0"/>
              </a:rPr>
              <a:t>long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countByLastname</a:t>
            </a:r>
            <a:r>
              <a:rPr lang="en-US" altLang="zh-CN" sz="20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660066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lastname</a:t>
            </a:r>
            <a:r>
              <a:rPr lang="en-US" altLang="zh-CN" sz="2000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666600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ea typeface="Monaco"/>
              </a:rPr>
              <a:t>long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deleteByLastname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lastname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onac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onac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User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removeByLastname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ea typeface="Monaco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lastname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onac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ea typeface="Monac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2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961</Words>
  <Application>Microsoft Office PowerPoint</Application>
  <PresentationFormat>宽屏</PresentationFormat>
  <Paragraphs>221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Monaco</vt:lpstr>
      <vt:lpstr>source code pro</vt:lpstr>
      <vt:lpstr>等线</vt:lpstr>
      <vt:lpstr>等线 Light</vt:lpstr>
      <vt:lpstr>Arial</vt:lpstr>
      <vt:lpstr>Consolas</vt:lpstr>
      <vt:lpstr>Office 主题​​</vt:lpstr>
      <vt:lpstr>Spring Boot Getting Start</vt:lpstr>
      <vt:lpstr>目录</vt:lpstr>
      <vt:lpstr>Spring</vt:lpstr>
      <vt:lpstr>Java注解</vt:lpstr>
      <vt:lpstr>Spring Boot</vt:lpstr>
      <vt:lpstr>控制反转/依赖注入</vt:lpstr>
      <vt:lpstr>面向切面编程AOP</vt:lpstr>
      <vt:lpstr>Spring Data Jpa</vt:lpstr>
      <vt:lpstr>Spring Data Jpa</vt:lpstr>
      <vt:lpstr>Spring Cloud</vt:lpstr>
      <vt:lpstr>Spring Cloud</vt:lpstr>
      <vt:lpstr>Java黑魔法深入</vt:lpstr>
      <vt:lpstr>Java反射</vt:lpstr>
      <vt:lpstr>动态代理</vt:lpstr>
      <vt:lpstr>C++能否学会魔法</vt:lpstr>
      <vt:lpstr>C++能否学会魔法</vt:lpstr>
      <vt:lpstr>C++能否学会魔法</vt:lpstr>
      <vt:lpstr>C++能否学会魔法</vt:lpstr>
      <vt:lpstr>C++能否学会魔法</vt:lpstr>
      <vt:lpstr>C++能否学会魔法</vt:lpstr>
      <vt:lpstr>C++能否学会魔法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T136646</dc:creator>
  <cp:lastModifiedBy>T136646</cp:lastModifiedBy>
  <cp:revision>236</cp:revision>
  <dcterms:created xsi:type="dcterms:W3CDTF">2018-12-31T12:55:01Z</dcterms:created>
  <dcterms:modified xsi:type="dcterms:W3CDTF">2019-01-06T15:48:02Z</dcterms:modified>
</cp:coreProperties>
</file>