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56" r:id="rId2"/>
    <p:sldId id="518" r:id="rId3"/>
    <p:sldId id="554" r:id="rId4"/>
    <p:sldId id="550" r:id="rId5"/>
    <p:sldId id="551" r:id="rId6"/>
    <p:sldId id="609" r:id="rId7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温丹苹" initials="温丹苹" lastIdx="3" clrIdx="0">
    <p:extLst>
      <p:ext uri="{19B8F6BF-5375-455C-9EA6-DF929625EA0E}">
        <p15:presenceInfo xmlns:p15="http://schemas.microsoft.com/office/powerpoint/2012/main" userId="0a4d67dba6b1fd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FF"/>
    <a:srgbClr val="FF9900"/>
    <a:srgbClr val="8A3F89"/>
    <a:srgbClr val="4C216D"/>
    <a:srgbClr val="512373"/>
    <a:srgbClr val="381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3775" autoAdjust="0"/>
  </p:normalViewPr>
  <p:slideViewPr>
    <p:cSldViewPr>
      <p:cViewPr varScale="1">
        <p:scale>
          <a:sx n="80" d="100"/>
          <a:sy n="80" d="100"/>
        </p:scale>
        <p:origin x="948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91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2796" y="-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A9988E-6F7B-440E-8740-B88A049CA882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CDD23A7-B06D-4CA7-A46B-6FF582B84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7522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77DEAD5-79C8-43A0-88B7-A1299A730225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B6901BA-B8D5-4F7B-A4C2-81E72D4BA2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8749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472" y="4716947"/>
            <a:ext cx="4982732" cy="446746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7F4452AD-94BC-4E6C-9583-D46A3831CEDE}" type="datetime1">
              <a:rPr lang="zh-CN" altLang="en-US" smtClean="0"/>
              <a:t>2023/11/17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85786" y="2071678"/>
            <a:ext cx="7500990" cy="1143000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br>
              <a:rPr lang="en-US" altLang="zh-CN" dirty="0"/>
            </a:br>
            <a:r>
              <a:rPr lang="zh-CN" altLang="en-US" dirty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929066"/>
            <a:ext cx="6786610" cy="192882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ltGray">
          <a:xfrm>
            <a:off x="0" y="1500174"/>
            <a:ext cx="9144000" cy="6500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dirty="0">
              <a:solidFill>
                <a:srgbClr val="7030A0"/>
              </a:solidFill>
              <a:ea typeface="宋体" charset="-122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9648" y="526068"/>
            <a:ext cx="3704520" cy="67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528" y="1772816"/>
            <a:ext cx="8280400" cy="3959225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-24"/>
            <a:ext cx="7858180" cy="78579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24328" y="1268760"/>
            <a:ext cx="1080120" cy="486375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1268760"/>
            <a:ext cx="5700712" cy="48637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5" y="0"/>
            <a:ext cx="7649511" cy="785794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214422"/>
            <a:ext cx="763242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608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643998" cy="5040313"/>
          </a:xfrm>
        </p:spPr>
        <p:txBody>
          <a:bodyPr/>
          <a:lstStyle>
            <a:lvl1pPr>
              <a:buClr>
                <a:srgbClr val="0000FF"/>
              </a:buClr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buClr>
                <a:srgbClr val="0000FF"/>
              </a:buClr>
              <a:buFont typeface="Wingdings" pitchFamily="2" charset="2"/>
              <a:buChar char="p"/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buClr>
                <a:srgbClr val="0000FF"/>
              </a:buClr>
              <a:buFont typeface="Wingdings" pitchFamily="2" charset="2"/>
              <a:buChar char="n"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71414"/>
            <a:ext cx="785061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98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71414"/>
            <a:ext cx="785061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 rot="19474950">
            <a:off x="5389947" y="3072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温丹苹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2894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214422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1952" y="1214422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71414"/>
            <a:ext cx="76363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7862066" cy="7143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0"/>
            <a:ext cx="7779176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513" y="150124"/>
            <a:ext cx="3251231" cy="63567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4298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00109"/>
            <a:ext cx="834548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3" name="Picture 1" descr="E:\Dropbox\My Document\My Pictures\01 Nanda Logo.jpg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58214" y="71414"/>
            <a:ext cx="576065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9144000" cy="611584"/>
          </a:xfrm>
          <a:prstGeom prst="rect">
            <a:avLst/>
          </a:prstGeom>
        </p:spPr>
      </p:pic>
      <p:sp>
        <p:nvSpPr>
          <p:cNvPr id="8" name="折角形 7"/>
          <p:cNvSpPr/>
          <p:nvPr userDrawn="1"/>
        </p:nvSpPr>
        <p:spPr>
          <a:xfrm>
            <a:off x="0" y="0"/>
            <a:ext cx="8143900" cy="838200"/>
          </a:xfrm>
          <a:prstGeom prst="foldedCorner">
            <a:avLst>
              <a:gd name="adj" fmla="val 50000"/>
            </a:avLst>
          </a:prstGeom>
          <a:solidFill>
            <a:srgbClr val="8A3F89"/>
          </a:solidFill>
          <a:ln>
            <a:noFill/>
          </a:ln>
          <a:effectLst>
            <a:outerShdw dist="101600" dir="222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Rectangle 9"/>
          <p:cNvSpPr txBox="1">
            <a:spLocks noChangeArrowheads="1"/>
          </p:cNvSpPr>
          <p:nvPr userDrawn="1"/>
        </p:nvSpPr>
        <p:spPr bwMode="auto">
          <a:xfrm>
            <a:off x="0" y="71414"/>
            <a:ext cx="806489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285720" y="-24"/>
            <a:ext cx="794384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框 2"/>
          <p:cNvSpPr txBox="1"/>
          <p:nvPr userDrawn="1"/>
        </p:nvSpPr>
        <p:spPr>
          <a:xfrm rot="19765847">
            <a:off x="2733998" y="2521398"/>
            <a:ext cx="3676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0" kern="4000" spc="1200" baseline="0" dirty="0">
                <a:solidFill>
                  <a:schemeClr val="bg1">
                    <a:lumMod val="75000"/>
                    <a:alpha val="21000"/>
                  </a:schemeClr>
                </a:solidFill>
                <a:effectLst>
                  <a:reflection stA="22000" endPos="65000" dist="50800" dir="5400000" sy="-10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WDP</a:t>
            </a:r>
            <a:endParaRPr lang="zh-CN" altLang="en-US" sz="12000" kern="4000" spc="1200" baseline="0" dirty="0">
              <a:solidFill>
                <a:schemeClr val="bg1">
                  <a:lumMod val="75000"/>
                  <a:alpha val="21000"/>
                </a:schemeClr>
              </a:solidFill>
              <a:effectLst>
                <a:reflection stA="22000" endPos="65000" dist="50800" dir="5400000" sy="-100000" algn="bl" rotWithShape="0"/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2" r:id="rId12"/>
    <p:sldLayoutId id="2147484083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0">
          <a:solidFill>
            <a:schemeClr val="accent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60000"/>
        <a:buFont typeface="Wingdings" pitchFamily="2" charset="2"/>
        <a:buChar char="n"/>
        <a:defRPr kumimoji="1" sz="28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5000"/>
        <a:buFont typeface="Wingdings" pitchFamily="2" charset="2"/>
        <a:buChar char="Ø"/>
        <a:defRPr kumimoji="1" sz="24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0000"/>
        <a:buFont typeface="Wingdings" pitchFamily="2" charset="2"/>
        <a:buChar char="ü"/>
        <a:defRPr kumimoji="1" sz="20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5000"/>
        <a:buFont typeface="Wingdings" pitchFamily="2" charset="2"/>
        <a:buChar char="l"/>
        <a:defRPr kumimoji="1" sz="16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0000"/>
        <a:buFont typeface="Wingdings" pitchFamily="2" charset="2"/>
        <a:buChar char="p"/>
        <a:defRPr kumimoji="1" sz="12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2204864"/>
            <a:ext cx="7500990" cy="1503040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解线性代数方程组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077072"/>
            <a:ext cx="5184576" cy="1928826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温丹苹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r>
              <a:rPr lang="zh-CN" altLang="en-US" sz="3200" b="1" dirty="0">
                <a:solidFill>
                  <a:schemeClr val="tx1"/>
                </a:solidFill>
              </a:rPr>
              <a:t>邮箱：</a:t>
            </a:r>
            <a:r>
              <a:rPr lang="en-US" altLang="zh-CN" sz="3200" dirty="0">
                <a:solidFill>
                  <a:schemeClr val="tx1"/>
                </a:solidFill>
              </a:rPr>
              <a:t>dpwen@nju.edu.cn</a:t>
            </a:r>
          </a:p>
          <a:p>
            <a:r>
              <a:rPr lang="zh-CN" altLang="en-US" sz="3200" b="1" dirty="0">
                <a:solidFill>
                  <a:schemeClr val="tx1"/>
                </a:solidFill>
              </a:rPr>
              <a:t>办公室：工管院协鑫楼</a:t>
            </a:r>
            <a:r>
              <a:rPr lang="en-US" altLang="zh-CN" sz="3200" b="1" dirty="0">
                <a:solidFill>
                  <a:schemeClr val="tx1"/>
                </a:solidFill>
              </a:rPr>
              <a:t>306</a:t>
            </a:r>
          </a:p>
        </p:txBody>
      </p:sp>
    </p:spTree>
  </p:cSld>
  <p:clrMapOvr>
    <a:masterClrMapping/>
  </p:clrMapOvr>
  <p:transition advTm="40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3.1.3  Gauss </a:t>
            </a:r>
            <a:r>
              <a:rPr lang="zh-CN" altLang="en-US" b="1" dirty="0"/>
              <a:t>消去法的计算步骤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14282" y="1082641"/>
                <a:ext cx="8030126" cy="127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Gauss</a:t>
                </a:r>
                <a:r>
                  <a:rPr lang="zh-CN" altLang="en-US" dirty="0"/>
                  <a:t>顺序消去法解方程组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=6,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+5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=5,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+30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=32.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2" y="1082641"/>
                <a:ext cx="8030126" cy="1271438"/>
              </a:xfrm>
              <a:prstGeom prst="rect">
                <a:avLst/>
              </a:prstGeo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395536" y="2650926"/>
            <a:ext cx="4632361" cy="2561874"/>
            <a:chOff x="4211960" y="1844824"/>
            <a:chExt cx="5056609" cy="271084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1960" y="2055693"/>
              <a:ext cx="5056609" cy="2499976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1099" y="1844824"/>
              <a:ext cx="2563149" cy="291740"/>
            </a:xfrm>
            <a:prstGeom prst="rect">
              <a:avLst/>
            </a:prstGeom>
          </p:spPr>
        </p:pic>
      </p:grpSp>
      <p:sp>
        <p:nvSpPr>
          <p:cNvPr id="5" name="文本框 4"/>
          <p:cNvSpPr txBox="1"/>
          <p:nvPr/>
        </p:nvSpPr>
        <p:spPr>
          <a:xfrm>
            <a:off x="224479" y="2250816"/>
            <a:ext cx="326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解：</a:t>
            </a:r>
            <a:r>
              <a:rPr lang="zh-CN" altLang="en-US" sz="2000" dirty="0"/>
              <a:t>用箭头表示消元过程。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2788780"/>
            <a:ext cx="2952328" cy="2942003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 bwMode="auto">
          <a:xfrm>
            <a:off x="5027897" y="2450871"/>
            <a:ext cx="0" cy="3354393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5796136" y="5810216"/>
            <a:ext cx="2353746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Demo_4_1_Gauss_S.m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1B53A8F5-A283-471A-84E7-EB949878C40B}"/>
              </a:ext>
            </a:extLst>
          </p:cNvPr>
          <p:cNvSpPr txBox="1"/>
          <p:nvPr/>
        </p:nvSpPr>
        <p:spPr>
          <a:xfrm>
            <a:off x="2891737" y="5660315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highlight>
                  <a:srgbClr val="FF9900"/>
                </a:highlight>
              </a:rPr>
              <a:t>上机作业（需交）</a:t>
            </a:r>
          </a:p>
        </p:txBody>
      </p:sp>
    </p:spTree>
    <p:extLst>
      <p:ext uri="{BB962C8B-B14F-4D97-AF65-F5344CB8AC3E}">
        <p14:creationId xmlns:p14="http://schemas.microsoft.com/office/powerpoint/2010/main" val="9214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3.2.3  </a:t>
            </a:r>
            <a:r>
              <a:rPr lang="zh-CN" altLang="en-US" b="1" dirty="0"/>
              <a:t>杜立特尔</a:t>
            </a:r>
            <a:r>
              <a:rPr lang="en-US" altLang="zh-CN" b="1" dirty="0"/>
              <a:t>(Doolittle)</a:t>
            </a:r>
            <a:r>
              <a:rPr lang="zh-CN" altLang="en-US" b="1" dirty="0"/>
              <a:t>分解法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9552" y="1124744"/>
            <a:ext cx="7615629" cy="4536504"/>
            <a:chOff x="611560" y="1268760"/>
            <a:chExt cx="7615629" cy="453650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268760"/>
              <a:ext cx="7615629" cy="453650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32" y="1268760"/>
              <a:ext cx="432048" cy="457200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516216" y="5815532"/>
            <a:ext cx="2376264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Demo_4_2_Doolittle.m</a:t>
            </a:r>
            <a:endParaRPr lang="zh-CN" altLang="en-US"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E6708A-402D-46CF-BAE2-FAC5592FC686}"/>
              </a:ext>
            </a:extLst>
          </p:cNvPr>
          <p:cNvSpPr txBox="1"/>
          <p:nvPr/>
        </p:nvSpPr>
        <p:spPr>
          <a:xfrm>
            <a:off x="7164288" y="407707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highlight>
                  <a:srgbClr val="FF9900"/>
                </a:highlight>
              </a:rPr>
              <a:t>笔算，不用交</a:t>
            </a:r>
            <a:endParaRPr lang="en-US" altLang="zh-CN" sz="1800" b="1" dirty="0">
              <a:highlight>
                <a:srgbClr val="FF9900"/>
              </a:highlight>
            </a:endParaRPr>
          </a:p>
          <a:p>
            <a:r>
              <a:rPr lang="zh-CN" altLang="en-US" sz="1800" b="1" dirty="0">
                <a:highlight>
                  <a:srgbClr val="FF9900"/>
                </a:highlight>
              </a:rPr>
              <a:t>上机作业（需交）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613378-4B08-48D6-B4CD-692945133A34}"/>
              </a:ext>
            </a:extLst>
          </p:cNvPr>
          <p:cNvSpPr txBox="1"/>
          <p:nvPr/>
        </p:nvSpPr>
        <p:spPr>
          <a:xfrm flipH="1">
            <a:off x="195904" y="110583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2.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2632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3.2.3  </a:t>
            </a:r>
            <a:r>
              <a:rPr lang="zh-CN" altLang="en-US" b="1" dirty="0"/>
              <a:t>杜立特尔</a:t>
            </a:r>
            <a:r>
              <a:rPr lang="en-US" altLang="zh-CN" b="1" dirty="0"/>
              <a:t>(Doolittle)</a:t>
            </a:r>
            <a:r>
              <a:rPr lang="zh-CN" altLang="en-US" b="1" dirty="0"/>
              <a:t>分解法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0488" y="1124744"/>
            <a:ext cx="7578202" cy="4482529"/>
            <a:chOff x="239829" y="1268760"/>
            <a:chExt cx="7578202" cy="448252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7624" y="1268760"/>
              <a:ext cx="6630407" cy="4482529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624" y="1556793"/>
              <a:ext cx="504056" cy="432048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39829" y="1488645"/>
              <a:ext cx="1313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</a:rPr>
                <a:t>解</a:t>
              </a:r>
              <a:r>
                <a:rPr lang="zh-CN" altLang="en-US" sz="2000" b="1" dirty="0">
                  <a:solidFill>
                    <a:srgbClr val="0000FF"/>
                  </a:solidFill>
                  <a:sym typeface="Wingdings" panose="05000000000000000000" pitchFamily="2" charset="2"/>
                </a:rPr>
                <a:t>（续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）：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289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3.2.3  </a:t>
            </a:r>
            <a:r>
              <a:rPr lang="zh-CN" altLang="en-US" b="1" dirty="0"/>
              <a:t>杜立特尔</a:t>
            </a:r>
            <a:r>
              <a:rPr lang="en-US" altLang="zh-CN" b="1" dirty="0"/>
              <a:t>(Doolittle)</a:t>
            </a:r>
            <a:r>
              <a:rPr lang="zh-CN" altLang="en-US" b="1" dirty="0"/>
              <a:t>分解法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7544" y="1268760"/>
            <a:ext cx="5886477" cy="3981355"/>
            <a:chOff x="350488" y="1272621"/>
            <a:chExt cx="5886477" cy="398135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4094" y="1272621"/>
              <a:ext cx="4572871" cy="3981355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50488" y="1344629"/>
              <a:ext cx="13136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FF"/>
                  </a:solidFill>
                </a:rPr>
                <a:t>解</a:t>
              </a:r>
              <a:r>
                <a:rPr lang="zh-CN" altLang="en-US" sz="2000" b="1" dirty="0">
                  <a:solidFill>
                    <a:srgbClr val="0000FF"/>
                  </a:solidFill>
                  <a:sym typeface="Wingdings" panose="05000000000000000000" pitchFamily="2" charset="2"/>
                </a:rPr>
                <a:t>（续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）：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09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1.4.3   </a:t>
            </a:r>
            <a:r>
              <a:rPr lang="zh-CN" altLang="en-US" b="1" dirty="0"/>
              <a:t> 逐次超松弛</a:t>
            </a:r>
            <a:r>
              <a:rPr lang="en-US" altLang="zh-CN" b="1" dirty="0"/>
              <a:t>(SOR) </a:t>
            </a:r>
            <a:r>
              <a:rPr lang="zh-CN" altLang="en-US" b="1" dirty="0"/>
              <a:t>迭代法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7920880" cy="28273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7524" y="1243760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3. </a:t>
            </a:r>
            <a:r>
              <a:rPr lang="zh-CN" altLang="en-US" b="1" dirty="0">
                <a:solidFill>
                  <a:srgbClr val="0000FF"/>
                </a:solidFill>
              </a:rPr>
              <a:t>作  业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48064" y="5157192"/>
            <a:ext cx="3672408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Demo_6_2_Jacobi_G_S_SOR.m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9A9573-74F8-4BC7-AA50-208858CF983B}"/>
              </a:ext>
            </a:extLst>
          </p:cNvPr>
          <p:cNvSpPr txBox="1"/>
          <p:nvPr/>
        </p:nvSpPr>
        <p:spPr>
          <a:xfrm>
            <a:off x="1331640" y="49509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highlight>
                  <a:srgbClr val="FF9900"/>
                </a:highlight>
              </a:rPr>
              <a:t>上机作业（需交）</a:t>
            </a:r>
          </a:p>
        </p:txBody>
      </p:sp>
    </p:spTree>
    <p:extLst>
      <p:ext uri="{BB962C8B-B14F-4D97-AF65-F5344CB8AC3E}">
        <p14:creationId xmlns:p14="http://schemas.microsoft.com/office/powerpoint/2010/main" val="195247154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14401</TotalTime>
  <Words>145</Words>
  <Application>Microsoft Office PowerPoint</Application>
  <PresentationFormat>全屏显示(4:3)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Adobe 黑体 Std R</vt:lpstr>
      <vt:lpstr>华文行楷</vt:lpstr>
      <vt:lpstr>宋体</vt:lpstr>
      <vt:lpstr>Calibri</vt:lpstr>
      <vt:lpstr>Cambria Math</vt:lpstr>
      <vt:lpstr>Tahoma</vt:lpstr>
      <vt:lpstr>Times New Roman</vt:lpstr>
      <vt:lpstr>Wingdings</vt:lpstr>
      <vt:lpstr>Blends</vt:lpstr>
      <vt:lpstr>解线性代数方程组</vt:lpstr>
      <vt:lpstr>3.1.3  Gauss 消去法的计算步骤</vt:lpstr>
      <vt:lpstr>3.2.3  杜立特尔(Doolittle)分解法</vt:lpstr>
      <vt:lpstr>3.2.3  杜立特尔(Doolittle)分解法</vt:lpstr>
      <vt:lpstr>3.2.3  杜立特尔(Doolittle)分解法</vt:lpstr>
      <vt:lpstr>1.4.3    逐次超松弛(SOR) 迭代法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WDP</dc:creator>
  <cp:lastModifiedBy>dp w</cp:lastModifiedBy>
  <cp:revision>1901</cp:revision>
  <dcterms:created xsi:type="dcterms:W3CDTF">2012-05-28T08:59:47Z</dcterms:created>
  <dcterms:modified xsi:type="dcterms:W3CDTF">2023-11-17T08:43:44Z</dcterms:modified>
</cp:coreProperties>
</file>