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518" r:id="rId3"/>
    <p:sldId id="533" r:id="rId4"/>
    <p:sldId id="554" r:id="rId5"/>
    <p:sldId id="550" r:id="rId6"/>
    <p:sldId id="551" r:id="rId7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温丹苹" initials="温丹苹" lastIdx="3" clrIdx="0">
    <p:extLst>
      <p:ext uri="{19B8F6BF-5375-455C-9EA6-DF929625EA0E}">
        <p15:presenceInfo xmlns:p15="http://schemas.microsoft.com/office/powerpoint/2012/main" userId="0a4d67dba6b1fd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  <a:srgbClr val="FF9900"/>
    <a:srgbClr val="8A3F89"/>
    <a:srgbClr val="4C216D"/>
    <a:srgbClr val="512373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3775" autoAdjust="0"/>
  </p:normalViewPr>
  <p:slideViewPr>
    <p:cSldViewPr>
      <p:cViewPr varScale="1">
        <p:scale>
          <a:sx n="80" d="100"/>
          <a:sy n="80" d="100"/>
        </p:scale>
        <p:origin x="948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9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79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A9988E-6F7B-440E-8740-B88A049CA882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DD23A7-B06D-4CA7-A46B-6FF582B84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7522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7DEAD5-79C8-43A0-88B7-A1299A730225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6901BA-B8D5-4F7B-A4C2-81E72D4BA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8749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6947"/>
            <a:ext cx="4982732" cy="446746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F4452AD-94BC-4E6C-9583-D46A3831CEDE}" type="datetime1">
              <a:rPr lang="zh-CN" altLang="en-US" smtClean="0"/>
              <a:t>2023/11/17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85786" y="2071678"/>
            <a:ext cx="7500990" cy="1143000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br>
              <a:rPr lang="en-US" altLang="zh-CN" dirty="0"/>
            </a:br>
            <a:r>
              <a:rPr lang="zh-CN" altLang="en-US" dirty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929066"/>
            <a:ext cx="6786610" cy="192882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ltGray">
          <a:xfrm>
            <a:off x="0" y="1500174"/>
            <a:ext cx="9144000" cy="6500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dirty="0">
              <a:solidFill>
                <a:srgbClr val="7030A0"/>
              </a:solidFill>
              <a:ea typeface="宋体" charset="-122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648" y="526068"/>
            <a:ext cx="3704520" cy="6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772816"/>
            <a:ext cx="8280400" cy="3959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24"/>
            <a:ext cx="7858180" cy="7857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4328" y="1268760"/>
            <a:ext cx="1080120" cy="486375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268760"/>
            <a:ext cx="5700712" cy="48637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0"/>
            <a:ext cx="7649511" cy="78579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14422"/>
            <a:ext cx="763242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0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71414"/>
            <a:ext cx="78506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 rot="19474950">
            <a:off x="5389947" y="3072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温丹苹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2894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19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71414"/>
            <a:ext cx="76363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7862066" cy="7143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0"/>
            <a:ext cx="7779176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13" y="150124"/>
            <a:ext cx="3251231" cy="63567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4298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00109"/>
            <a:ext cx="834548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3" name="Picture 1" descr="E:\Dropbox\My Document\My Pictures\01 Nanda 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58214" y="71414"/>
            <a:ext cx="57606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9144000" cy="611584"/>
          </a:xfrm>
          <a:prstGeom prst="rect">
            <a:avLst/>
          </a:prstGeom>
        </p:spPr>
      </p:pic>
      <p:sp>
        <p:nvSpPr>
          <p:cNvPr id="8" name="折角形 7"/>
          <p:cNvSpPr/>
          <p:nvPr userDrawn="1"/>
        </p:nvSpPr>
        <p:spPr>
          <a:xfrm>
            <a:off x="0" y="0"/>
            <a:ext cx="8143900" cy="838200"/>
          </a:xfrm>
          <a:prstGeom prst="foldedCorner">
            <a:avLst>
              <a:gd name="adj" fmla="val 50000"/>
            </a:avLst>
          </a:prstGeom>
          <a:solidFill>
            <a:srgbClr val="8A3F89"/>
          </a:solidFill>
          <a:ln>
            <a:noFill/>
          </a:ln>
          <a:effectLst>
            <a:outerShdw dist="101600" dir="222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 bwMode="auto">
          <a:xfrm>
            <a:off x="0" y="71414"/>
            <a:ext cx="80648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285720" y="-24"/>
            <a:ext cx="794384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框 2"/>
          <p:cNvSpPr txBox="1"/>
          <p:nvPr userDrawn="1"/>
        </p:nvSpPr>
        <p:spPr>
          <a:xfrm rot="19765847">
            <a:off x="2733998" y="2521398"/>
            <a:ext cx="3676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kern="4000" spc="1200" baseline="0" dirty="0">
                <a:solidFill>
                  <a:schemeClr val="bg1">
                    <a:lumMod val="75000"/>
                    <a:alpha val="21000"/>
                  </a:schemeClr>
                </a:solidFill>
                <a:effectLst>
                  <a:reflection stA="22000" endPos="65000" dist="50800" dir="5400000" sy="-10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WDP</a:t>
            </a:r>
            <a:endParaRPr lang="zh-CN" altLang="en-US" sz="12000" kern="4000" spc="1200" baseline="0" dirty="0">
              <a:solidFill>
                <a:schemeClr val="bg1">
                  <a:lumMod val="75000"/>
                  <a:alpha val="21000"/>
                </a:schemeClr>
              </a:solidFill>
              <a:effectLst>
                <a:reflection stA="22000" endPos="65000" dist="50800" dir="5400000" sy="-10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0">
          <a:solidFill>
            <a:schemeClr val="accent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Ø"/>
        <a:defRPr kumimoji="1" sz="24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ü"/>
        <a:defRPr kumimoji="1" sz="20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l"/>
        <a:defRPr kumimoji="1" sz="16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p"/>
        <a:defRPr kumimoji="1" sz="12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0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204864"/>
            <a:ext cx="7500990" cy="150304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解线性代数方程组</a:t>
            </a:r>
            <a:br>
              <a:rPr lang="en-US" altLang="zh-CN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zh-CN" altLang="en-US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的直接法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077072"/>
            <a:ext cx="5184576" cy="1928826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温丹苹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r>
              <a:rPr lang="zh-CN" altLang="en-US" sz="3200" b="1" dirty="0">
                <a:solidFill>
                  <a:schemeClr val="tx1"/>
                </a:solidFill>
              </a:rPr>
              <a:t>邮箱：</a:t>
            </a:r>
            <a:r>
              <a:rPr lang="en-US" altLang="zh-CN" sz="3200" dirty="0">
                <a:solidFill>
                  <a:schemeClr val="tx1"/>
                </a:solidFill>
              </a:rPr>
              <a:t>dpwen@nju.edu.cn</a:t>
            </a:r>
          </a:p>
          <a:p>
            <a:r>
              <a:rPr lang="zh-CN" altLang="en-US" sz="3200" b="1" dirty="0">
                <a:solidFill>
                  <a:schemeClr val="tx1"/>
                </a:solidFill>
              </a:rPr>
              <a:t>办公室：工管院协鑫楼</a:t>
            </a:r>
            <a:r>
              <a:rPr lang="en-US" altLang="zh-CN" sz="3200" b="1" dirty="0">
                <a:solidFill>
                  <a:schemeClr val="tx1"/>
                </a:solidFill>
              </a:rPr>
              <a:t>306</a:t>
            </a:r>
          </a:p>
        </p:txBody>
      </p:sp>
    </p:spTree>
  </p:cSld>
  <p:clrMapOvr>
    <a:masterClrMapping/>
  </p:clrMapOvr>
  <p:transition advTm="40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3.1.3  Gauss </a:t>
            </a:r>
            <a:r>
              <a:rPr lang="zh-CN" altLang="en-US" b="1" dirty="0"/>
              <a:t>消去法的计算步骤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4282" y="1082641"/>
                <a:ext cx="8030126" cy="127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Gauss</a:t>
                </a:r>
                <a:r>
                  <a:rPr lang="zh-CN" altLang="en-US" dirty="0"/>
                  <a:t>顺序消去法解方程组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=6,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=5,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=32.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82641"/>
                <a:ext cx="8030126" cy="1271438"/>
              </a:xfrm>
              <a:prstGeom prst="rect">
                <a:avLst/>
              </a:prstGeo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395536" y="2650926"/>
            <a:ext cx="4632361" cy="2561874"/>
            <a:chOff x="4211960" y="1844824"/>
            <a:chExt cx="5056609" cy="27108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2055693"/>
              <a:ext cx="5056609" cy="249997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1099" y="1844824"/>
              <a:ext cx="2563149" cy="29174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24479" y="2250816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解：</a:t>
            </a:r>
            <a:r>
              <a:rPr lang="zh-CN" altLang="en-US" sz="2000" dirty="0"/>
              <a:t>用箭头表示消元过程。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788780"/>
            <a:ext cx="2952328" cy="2942003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>
            <a:off x="5027897" y="2450871"/>
            <a:ext cx="0" cy="3354393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796136" y="5810216"/>
            <a:ext cx="23537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Demo_4_1_Gauss_S.m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1B53A8F5-A283-471A-84E7-EB949878C40B}"/>
              </a:ext>
            </a:extLst>
          </p:cNvPr>
          <p:cNvSpPr txBox="1"/>
          <p:nvPr/>
        </p:nvSpPr>
        <p:spPr>
          <a:xfrm>
            <a:off x="2891737" y="566031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highlight>
                  <a:srgbClr val="FF9900"/>
                </a:highlight>
              </a:rPr>
              <a:t>上机作业（需交）</a:t>
            </a:r>
          </a:p>
        </p:txBody>
      </p:sp>
    </p:spTree>
    <p:extLst>
      <p:ext uri="{BB962C8B-B14F-4D97-AF65-F5344CB8AC3E}">
        <p14:creationId xmlns:p14="http://schemas.microsoft.com/office/powerpoint/2010/main" val="9214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3.2.2  Gauss </a:t>
            </a:r>
            <a:r>
              <a:rPr lang="zh-CN" altLang="en-US" b="1" dirty="0"/>
              <a:t>消去法与矩阵三角</a:t>
            </a:r>
            <a:r>
              <a:rPr lang="en-US" altLang="zh-CN" b="1" dirty="0"/>
              <a:t>(LU)</a:t>
            </a:r>
            <a:r>
              <a:rPr lang="zh-CN" altLang="en-US" b="1" dirty="0"/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5536" y="1061440"/>
                <a:ext cx="8568952" cy="16407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  用直接三角分解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(Doolittle)</a:t>
                </a:r>
                <a:r>
                  <a:rPr lang="zh-CN" altLang="en-US" dirty="0"/>
                  <a:t>法解方程组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=6,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32.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61440"/>
                <a:ext cx="8568952" cy="1640770"/>
              </a:xfrm>
              <a:prstGeom prst="rect">
                <a:avLst/>
              </a:prstGeom>
              <a:blipFill>
                <a:blip r:embed="rId3"/>
                <a:stretch>
                  <a:fillRect l="-1138" t="-4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03920" y="2744137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解：</a:t>
            </a:r>
            <a:endParaRPr lang="zh-CN" altLang="en-US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678777"/>
              </p:ext>
            </p:extLst>
          </p:nvPr>
        </p:nvGraphicFramePr>
        <p:xfrm>
          <a:off x="1115616" y="2711900"/>
          <a:ext cx="2664296" cy="134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3" name="Equation" r:id="rId4" imgW="1460160" imgH="736560" progId="Equation.DSMT4">
                  <p:embed/>
                </p:oleObj>
              </mc:Choice>
              <mc:Fallback>
                <p:oleObj name="Equation" r:id="rId4" imgW="1460160" imgH="736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5616" y="2711900"/>
                        <a:ext cx="2664296" cy="13437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971600" y="445320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给出：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33532"/>
              </p:ext>
            </p:extLst>
          </p:nvPr>
        </p:nvGraphicFramePr>
        <p:xfrm>
          <a:off x="1835696" y="4065322"/>
          <a:ext cx="4536504" cy="1450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" name="Equation" r:id="rId6" imgW="2781000" imgH="888840" progId="Equation.DSMT4">
                  <p:embed/>
                </p:oleObj>
              </mc:Choice>
              <mc:Fallback>
                <p:oleObj name="Equation" r:id="rId6" imgW="2781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696" y="4065322"/>
                        <a:ext cx="4536504" cy="1450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40303" y="5395682"/>
                <a:ext cx="5599546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由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zh-CN" sz="20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e>
                        <m:acc>
                          <m:accPr>
                            <m:chr m:val="⃗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，再由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得方程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组的解，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=8,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=−13.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03" y="5395682"/>
                <a:ext cx="5599546" cy="860748"/>
              </a:xfrm>
              <a:prstGeom prst="rect">
                <a:avLst/>
              </a:prstGeom>
              <a:blipFill>
                <a:blip r:embed="rId8"/>
                <a:stretch>
                  <a:fillRect r="-435" b="-1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683635" y="5887098"/>
                <a:ext cx="349005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1800" dirty="0"/>
                  <a:t>注：求解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zh-CN" altLang="en-US" sz="1800" b="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800" dirty="0"/>
                  <a:t>过程后面给出。</a:t>
                </a: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35" y="5887098"/>
                <a:ext cx="3490058" cy="369332"/>
              </a:xfrm>
              <a:prstGeom prst="rect">
                <a:avLst/>
              </a:prstGeom>
              <a:blipFill>
                <a:blip r:embed="rId9"/>
                <a:stretch>
                  <a:fillRect l="-1396" t="-13333" r="-34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6">
            <a:extLst>
              <a:ext uri="{FF2B5EF4-FFF2-40B4-BE49-F238E27FC236}">
                <a16:creationId xmlns:a16="http://schemas.microsoft.com/office/drawing/2014/main" id="{75E6708A-402D-46CF-BAE2-FAC5592FC686}"/>
              </a:ext>
            </a:extLst>
          </p:cNvPr>
          <p:cNvSpPr txBox="1"/>
          <p:nvPr/>
        </p:nvSpPr>
        <p:spPr>
          <a:xfrm>
            <a:off x="5940152" y="259911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</a:p>
        </p:txBody>
      </p:sp>
    </p:spTree>
    <p:extLst>
      <p:ext uri="{BB962C8B-B14F-4D97-AF65-F5344CB8AC3E}">
        <p14:creationId xmlns:p14="http://schemas.microsoft.com/office/powerpoint/2010/main" val="302342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3.2.3  </a:t>
            </a:r>
            <a:r>
              <a:rPr lang="zh-CN" altLang="en-US" b="1" dirty="0"/>
              <a:t>杜立特尔</a:t>
            </a:r>
            <a:r>
              <a:rPr lang="en-US" altLang="zh-CN" b="1" dirty="0"/>
              <a:t>(Doolittle)</a:t>
            </a:r>
            <a:r>
              <a:rPr lang="zh-CN" altLang="en-US" b="1" dirty="0"/>
              <a:t>分解法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52" y="1124744"/>
            <a:ext cx="7615629" cy="4536504"/>
            <a:chOff x="611560" y="1268760"/>
            <a:chExt cx="7615629" cy="453650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268760"/>
              <a:ext cx="7615629" cy="453650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1268760"/>
              <a:ext cx="432048" cy="457200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516216" y="5815532"/>
            <a:ext cx="2376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Demo_4_2_Doolittle.m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E6708A-402D-46CF-BAE2-FAC5592FC686}"/>
              </a:ext>
            </a:extLst>
          </p:cNvPr>
          <p:cNvSpPr txBox="1"/>
          <p:nvPr/>
        </p:nvSpPr>
        <p:spPr>
          <a:xfrm>
            <a:off x="7164288" y="40770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  <a:endParaRPr lang="en-US" altLang="zh-CN" sz="1800" b="1" dirty="0">
              <a:highlight>
                <a:srgbClr val="FF9900"/>
              </a:highlight>
            </a:endParaRPr>
          </a:p>
          <a:p>
            <a:r>
              <a:rPr lang="zh-CN" altLang="en-US" sz="1800" b="1" dirty="0">
                <a:highlight>
                  <a:srgbClr val="FF9900"/>
                </a:highlight>
              </a:rPr>
              <a:t>上机作业（需交）</a:t>
            </a:r>
          </a:p>
        </p:txBody>
      </p:sp>
    </p:spTree>
    <p:extLst>
      <p:ext uri="{BB962C8B-B14F-4D97-AF65-F5344CB8AC3E}">
        <p14:creationId xmlns:p14="http://schemas.microsoft.com/office/powerpoint/2010/main" val="172632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3.2.3  </a:t>
            </a:r>
            <a:r>
              <a:rPr lang="zh-CN" altLang="en-US" b="1" dirty="0"/>
              <a:t>杜立特尔</a:t>
            </a:r>
            <a:r>
              <a:rPr lang="en-US" altLang="zh-CN" b="1" dirty="0"/>
              <a:t>(Doolittle)</a:t>
            </a:r>
            <a:r>
              <a:rPr lang="zh-CN" altLang="en-US" b="1" dirty="0"/>
              <a:t>分解法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0488" y="1124744"/>
            <a:ext cx="7578202" cy="4482529"/>
            <a:chOff x="239829" y="1268760"/>
            <a:chExt cx="7578202" cy="44825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268760"/>
              <a:ext cx="6630407" cy="44825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1556793"/>
              <a:ext cx="504056" cy="43204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39829" y="1488645"/>
              <a:ext cx="1313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</a:rPr>
                <a:t>解</a:t>
              </a:r>
              <a:r>
                <a:rPr lang="zh-CN" altLang="en-US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（续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）：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89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3.2.3  </a:t>
            </a:r>
            <a:r>
              <a:rPr lang="zh-CN" altLang="en-US" b="1" dirty="0"/>
              <a:t>杜立特尔</a:t>
            </a:r>
            <a:r>
              <a:rPr lang="en-US" altLang="zh-CN" b="1" dirty="0"/>
              <a:t>(Doolittle)</a:t>
            </a:r>
            <a:r>
              <a:rPr lang="zh-CN" altLang="en-US" b="1" dirty="0"/>
              <a:t>分解法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7544" y="1268760"/>
            <a:ext cx="5886477" cy="3981355"/>
            <a:chOff x="350488" y="1272621"/>
            <a:chExt cx="5886477" cy="398135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094" y="1272621"/>
              <a:ext cx="4572871" cy="398135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50488" y="1344629"/>
              <a:ext cx="1313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</a:rPr>
                <a:t>解</a:t>
              </a:r>
              <a:r>
                <a:rPr lang="zh-CN" altLang="en-US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（续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）：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096801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14398</TotalTime>
  <Words>189</Words>
  <Application>Microsoft Office PowerPoint</Application>
  <PresentationFormat>全屏显示(4:3)</PresentationFormat>
  <Paragraphs>26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Adobe 黑体 Std R</vt:lpstr>
      <vt:lpstr>华文行楷</vt:lpstr>
      <vt:lpstr>宋体</vt:lpstr>
      <vt:lpstr>Calibri</vt:lpstr>
      <vt:lpstr>Cambria Math</vt:lpstr>
      <vt:lpstr>Tahoma</vt:lpstr>
      <vt:lpstr>Times New Roman</vt:lpstr>
      <vt:lpstr>Wingdings</vt:lpstr>
      <vt:lpstr>Blends</vt:lpstr>
      <vt:lpstr>Equation</vt:lpstr>
      <vt:lpstr>解线性代数方程组 的直接法 </vt:lpstr>
      <vt:lpstr>3.1.3  Gauss 消去法的计算步骤</vt:lpstr>
      <vt:lpstr>3.2.2  Gauss 消去法与矩阵三角(LU)分解</vt:lpstr>
      <vt:lpstr>3.2.3  杜立特尔(Doolittle)分解法</vt:lpstr>
      <vt:lpstr>3.2.3  杜立特尔(Doolittle)分解法</vt:lpstr>
      <vt:lpstr>3.2.3  杜立特尔(Doolittle)分解法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WDP</dc:creator>
  <cp:lastModifiedBy>dp w</cp:lastModifiedBy>
  <cp:revision>1899</cp:revision>
  <dcterms:created xsi:type="dcterms:W3CDTF">2012-05-28T08:59:47Z</dcterms:created>
  <dcterms:modified xsi:type="dcterms:W3CDTF">2023-11-17T08:36:01Z</dcterms:modified>
</cp:coreProperties>
</file>