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513" r:id="rId3"/>
    <p:sldId id="520" r:id="rId4"/>
    <p:sldId id="535" r:id="rId5"/>
    <p:sldId id="544" r:id="rId6"/>
    <p:sldId id="546" r:id="rId7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温丹苹" initials="温丹苹" lastIdx="6" clrIdx="0">
    <p:extLst>
      <p:ext uri="{19B8F6BF-5375-455C-9EA6-DF929625EA0E}">
        <p15:presenceInfo xmlns:p15="http://schemas.microsoft.com/office/powerpoint/2012/main" userId="0a4d67dba6b1fd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33CCFF"/>
    <a:srgbClr val="8A3F89"/>
    <a:srgbClr val="4C216D"/>
    <a:srgbClr val="512373"/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3775" autoAdjust="0"/>
  </p:normalViewPr>
  <p:slideViewPr>
    <p:cSldViewPr>
      <p:cViewPr varScale="1">
        <p:scale>
          <a:sx n="75" d="100"/>
          <a:sy n="75" d="100"/>
        </p:scale>
        <p:origin x="1088" y="-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91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796" y="-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A9988E-6F7B-440E-8740-B88A049CA882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DD23A7-B06D-4CA7-A46B-6FF582B84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7522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77DEAD5-79C8-43A0-88B7-A1299A730225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6901BA-B8D5-4F7B-A4C2-81E72D4BA2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8749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2" y="4716947"/>
            <a:ext cx="4982732" cy="446746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7F4452AD-94BC-4E6C-9583-D46A3831CEDE}" type="datetime1">
              <a:rPr lang="zh-CN" altLang="en-US" smtClean="0"/>
              <a:t>2023/11/17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85786" y="2071678"/>
            <a:ext cx="7500990" cy="1143000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br>
              <a:rPr lang="en-US" altLang="zh-CN" dirty="0"/>
            </a:br>
            <a:r>
              <a:rPr lang="zh-CN" altLang="en-US" dirty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929066"/>
            <a:ext cx="6786610" cy="192882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ltGray">
          <a:xfrm>
            <a:off x="0" y="1500174"/>
            <a:ext cx="9144000" cy="6500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dirty="0">
              <a:solidFill>
                <a:srgbClr val="7030A0"/>
              </a:solidFill>
              <a:ea typeface="宋体" charset="-122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9648" y="526068"/>
            <a:ext cx="3704520" cy="67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772816"/>
            <a:ext cx="8280400" cy="3959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-24"/>
            <a:ext cx="7858180" cy="78579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4328" y="1268760"/>
            <a:ext cx="1080120" cy="486375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268760"/>
            <a:ext cx="5700712" cy="48637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0"/>
            <a:ext cx="7649511" cy="785794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214422"/>
            <a:ext cx="763242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0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71414"/>
            <a:ext cx="785061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 rot="19753249">
            <a:off x="5454525" y="306205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温丹苹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2894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214422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1952" y="1214422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71414"/>
            <a:ext cx="76363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7862066" cy="7143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0"/>
            <a:ext cx="7779176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513" y="150124"/>
            <a:ext cx="3251231" cy="63567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4298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00109"/>
            <a:ext cx="834548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3" name="Picture 1" descr="E:\Dropbox\My Document\My Pictures\01 Nanda Logo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58214" y="71414"/>
            <a:ext cx="57606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9144000" cy="611584"/>
          </a:xfrm>
          <a:prstGeom prst="rect">
            <a:avLst/>
          </a:prstGeom>
        </p:spPr>
      </p:pic>
      <p:sp>
        <p:nvSpPr>
          <p:cNvPr id="8" name="折角形 7"/>
          <p:cNvSpPr/>
          <p:nvPr userDrawn="1"/>
        </p:nvSpPr>
        <p:spPr>
          <a:xfrm>
            <a:off x="0" y="0"/>
            <a:ext cx="8143900" cy="838200"/>
          </a:xfrm>
          <a:prstGeom prst="foldedCorner">
            <a:avLst>
              <a:gd name="adj" fmla="val 50000"/>
            </a:avLst>
          </a:prstGeom>
          <a:solidFill>
            <a:srgbClr val="8A3F89"/>
          </a:solidFill>
          <a:ln>
            <a:noFill/>
          </a:ln>
          <a:effectLst>
            <a:outerShdw dist="101600" dir="222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Rectangle 9"/>
          <p:cNvSpPr txBox="1">
            <a:spLocks noChangeArrowheads="1"/>
          </p:cNvSpPr>
          <p:nvPr userDrawn="1"/>
        </p:nvSpPr>
        <p:spPr bwMode="auto">
          <a:xfrm>
            <a:off x="0" y="71414"/>
            <a:ext cx="806489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285720" y="-24"/>
            <a:ext cx="794384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框 2"/>
          <p:cNvSpPr txBox="1"/>
          <p:nvPr userDrawn="1"/>
        </p:nvSpPr>
        <p:spPr>
          <a:xfrm rot="19765847">
            <a:off x="2733998" y="2521398"/>
            <a:ext cx="3676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0" kern="4000" spc="1200" baseline="0" dirty="0">
                <a:solidFill>
                  <a:schemeClr val="bg1">
                    <a:lumMod val="75000"/>
                    <a:alpha val="21000"/>
                  </a:schemeClr>
                </a:solidFill>
                <a:effectLst>
                  <a:reflection stA="22000" endPos="65000" dist="50800" dir="5400000" sy="-10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WDP</a:t>
            </a:r>
            <a:endParaRPr lang="zh-CN" altLang="en-US" sz="12000" kern="4000" spc="1200" baseline="0" dirty="0">
              <a:solidFill>
                <a:schemeClr val="bg1">
                  <a:lumMod val="75000"/>
                  <a:alpha val="21000"/>
                </a:schemeClr>
              </a:solidFill>
              <a:effectLst>
                <a:reflection stA="22000" endPos="65000" dist="50800" dir="5400000" sy="-10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2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0">
          <a:solidFill>
            <a:schemeClr val="accent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60000"/>
        <a:buFont typeface="Wingdings" pitchFamily="2" charset="2"/>
        <a:buChar char="n"/>
        <a:defRPr kumimoji="1" sz="28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5000"/>
        <a:buFont typeface="Wingdings" pitchFamily="2" charset="2"/>
        <a:buChar char="Ø"/>
        <a:defRPr kumimoji="1" sz="24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0000"/>
        <a:buFont typeface="Wingdings" pitchFamily="2" charset="2"/>
        <a:buChar char="ü"/>
        <a:defRPr kumimoji="1" sz="20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5000"/>
        <a:buFont typeface="Wingdings" pitchFamily="2" charset="2"/>
        <a:buChar char="l"/>
        <a:defRPr kumimoji="1" sz="16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0000"/>
        <a:buFont typeface="Wingdings" pitchFamily="2" charset="2"/>
        <a:buChar char="p"/>
        <a:defRPr kumimoji="1" sz="12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2204864"/>
            <a:ext cx="7500990" cy="150304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解线性代数方程组</a:t>
            </a:r>
            <a:br>
              <a:rPr lang="en-US" altLang="zh-CN" sz="60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zh-CN" altLang="en-US" sz="60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的直接法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077072"/>
            <a:ext cx="5184576" cy="1928826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温丹苹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r>
              <a:rPr lang="zh-CN" altLang="en-US" sz="3200" b="1" dirty="0">
                <a:solidFill>
                  <a:schemeClr val="tx1"/>
                </a:solidFill>
              </a:rPr>
              <a:t>邮箱：</a:t>
            </a:r>
            <a:r>
              <a:rPr lang="en-US" altLang="zh-CN" sz="3200" dirty="0">
                <a:solidFill>
                  <a:schemeClr val="tx1"/>
                </a:solidFill>
              </a:rPr>
              <a:t>dpwen@nju.edu.cn</a:t>
            </a:r>
          </a:p>
          <a:p>
            <a:r>
              <a:rPr lang="zh-CN" altLang="en-US" sz="3200" b="1" dirty="0">
                <a:solidFill>
                  <a:schemeClr val="tx1"/>
                </a:solidFill>
              </a:rPr>
              <a:t>办公室：工管院协鑫楼</a:t>
            </a:r>
            <a:r>
              <a:rPr lang="en-US" altLang="zh-CN" sz="3200" b="1" dirty="0">
                <a:solidFill>
                  <a:schemeClr val="tx1"/>
                </a:solidFill>
              </a:rPr>
              <a:t>306</a:t>
            </a:r>
          </a:p>
        </p:txBody>
      </p:sp>
    </p:spTree>
  </p:cSld>
  <p:clrMapOvr>
    <a:masterClrMapping/>
  </p:clrMapOvr>
  <p:transition advTm="40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3.3  </a:t>
            </a:r>
            <a:r>
              <a:rPr lang="zh-CN" altLang="en-US" sz="3200" b="1" dirty="0"/>
              <a:t>平方根法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576" y="1196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</a:rPr>
              <a:t>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07" y="1196752"/>
            <a:ext cx="3312368" cy="1692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5576" y="3115102"/>
                <a:ext cx="482453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0000FF"/>
                    </a:solidFill>
                  </a:rPr>
                  <a:t>解：</a:t>
                </a:r>
                <a:r>
                  <a:rPr lang="zh-CN" altLang="en-US" sz="1800" b="1" dirty="0"/>
                  <a:t>经验证方程组的系数矩阵为对称正定阵。</a:t>
                </a:r>
                <a:endParaRPr lang="en-US" altLang="zh-CN" sz="1800" b="1" dirty="0"/>
              </a:p>
              <a:p>
                <a:r>
                  <a:rPr lang="en-US" altLang="zh-CN" sz="1800" b="1" dirty="0"/>
                  <a:t>       </a:t>
                </a:r>
                <a:r>
                  <a:rPr lang="zh-CN" altLang="en-US" sz="1800" b="1" dirty="0"/>
                  <a:t>由公式依次计算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zh-CN" altLang="en-US" sz="1800" b="1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800" b="1" i="1" smtClean="0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altLang="zh-CN" sz="1800" dirty="0"/>
                  <a:t>1,2,3</a:t>
                </a:r>
                <a:r>
                  <a:rPr lang="zh-CN" altLang="en-US" sz="1800" dirty="0"/>
                  <a:t>列元素，得</a:t>
                </a:r>
                <a:endParaRPr lang="en-US" altLang="zh-CN" sz="1800" dirty="0"/>
              </a:p>
              <a:p>
                <a:r>
                  <a:rPr lang="en-US" altLang="zh-CN" sz="18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1800" dirty="0"/>
                  <a:t>;</a:t>
                </a:r>
              </a:p>
              <a:p>
                <a:r>
                  <a:rPr lang="en-US" altLang="zh-CN" sz="18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8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3.</a:t>
                </a:r>
              </a:p>
              <a:p>
                <a:r>
                  <a:rPr lang="en-US" altLang="zh-CN" sz="1800" dirty="0"/>
                  <a:t>      </a:t>
                </a:r>
                <a:r>
                  <a:rPr lang="zh-CN" altLang="en-US" sz="1800" dirty="0"/>
                  <a:t>则：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zh-CN" altLang="en-US" sz="1800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15102"/>
                <a:ext cx="4824536" cy="2585323"/>
              </a:xfrm>
              <a:prstGeom prst="rect">
                <a:avLst/>
              </a:prstGeom>
              <a:blipFill>
                <a:blip r:embed="rId4"/>
                <a:stretch>
                  <a:fillRect l="-1138" t="-1415" r="-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443338"/>
              </p:ext>
            </p:extLst>
          </p:nvPr>
        </p:nvGraphicFramePr>
        <p:xfrm>
          <a:off x="1619672" y="4598331"/>
          <a:ext cx="2016224" cy="10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5" imgW="850680" imgH="711000" progId="Equation.DSMT4">
                  <p:embed/>
                </p:oleObj>
              </mc:Choice>
              <mc:Fallback>
                <p:oleObj name="Equation" r:id="rId5" imgW="8506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672" y="4598331"/>
                        <a:ext cx="2016224" cy="10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5580112" y="2852936"/>
            <a:ext cx="0" cy="3024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52120" y="3212976"/>
                <a:ext cx="3167844" cy="25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solidFill>
                      <a:schemeClr val="tx1"/>
                    </a:solidFill>
                  </a:rPr>
                  <a:t>先求解方程组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zh-CN" sz="1800" b="1" dirty="0">
                    <a:solidFill>
                      <a:schemeClr val="tx1"/>
                    </a:solidFill>
                  </a:rPr>
                  <a:t>y=b</a:t>
                </a:r>
                <a:r>
                  <a:rPr lang="zh-CN" altLang="en-US" sz="1800" b="1" dirty="0">
                    <a:solidFill>
                      <a:schemeClr val="tx1"/>
                    </a:solidFill>
                  </a:rPr>
                  <a:t>，得</a:t>
                </a:r>
                <a:endParaRPr lang="en-US" altLang="zh-CN" sz="1800" b="1" dirty="0">
                  <a:solidFill>
                    <a:schemeClr val="tx1"/>
                  </a:solidFill>
                </a:endParaRPr>
              </a:p>
              <a:p>
                <a:endParaRPr lang="en-US" altLang="zh-CN" sz="1800" b="1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3.</a:t>
                </a:r>
              </a:p>
              <a:p>
                <a:endParaRPr lang="en-US" altLang="zh-CN" sz="1800" dirty="0"/>
              </a:p>
              <a:p>
                <a:r>
                  <a:rPr lang="zh-CN" altLang="en-US" sz="1800" b="1" dirty="0"/>
                  <a:t>再求解方程组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1800" b="1" dirty="0"/>
                  <a:t>=y</a:t>
                </a:r>
                <a:r>
                  <a:rPr lang="zh-CN" altLang="en-US" sz="1800" b="1" dirty="0"/>
                  <a:t>，得</a:t>
                </a:r>
                <a:endParaRPr lang="en-US" altLang="zh-CN" sz="1800" b="1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2.</a:t>
                </a:r>
              </a:p>
              <a:p>
                <a:endParaRPr lang="en-US" altLang="zh-CN" sz="1800" dirty="0"/>
              </a:p>
              <a:p>
                <a:endParaRPr lang="zh-CN" altLang="en-US" sz="1800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212976"/>
                <a:ext cx="3167844" cy="2590261"/>
              </a:xfrm>
              <a:prstGeom prst="rect">
                <a:avLst/>
              </a:prstGeom>
              <a:blipFill>
                <a:blip r:embed="rId7"/>
                <a:stretch>
                  <a:fillRect l="-1538" t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5E6708A-402D-46CF-BAE2-FAC5592FC686}"/>
              </a:ext>
            </a:extLst>
          </p:cNvPr>
          <p:cNvSpPr txBox="1"/>
          <p:nvPr/>
        </p:nvSpPr>
        <p:spPr>
          <a:xfrm>
            <a:off x="6012160" y="16288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highlight>
                  <a:srgbClr val="FF9900"/>
                </a:highlight>
              </a:rPr>
              <a:t>笔算，不用交</a:t>
            </a:r>
          </a:p>
        </p:txBody>
      </p:sp>
    </p:spTree>
    <p:extLst>
      <p:ext uri="{BB962C8B-B14F-4D97-AF65-F5344CB8AC3E}">
        <p14:creationId xmlns:p14="http://schemas.microsoft.com/office/powerpoint/2010/main" val="8532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3.3  </a:t>
            </a:r>
            <a:r>
              <a:rPr lang="zh-CN" altLang="en-US" sz="3200" b="1" dirty="0"/>
              <a:t>平方根法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576" y="1196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</a:rPr>
              <a:t>例：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21278"/>
          <a:stretch/>
        </p:blipFill>
        <p:spPr>
          <a:xfrm>
            <a:off x="1401907" y="1556792"/>
            <a:ext cx="3312368" cy="133201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1907" y="1181363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用改进平方根法求解方程组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5576" y="2900043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</a:rPr>
              <a:t>解：根据改进平方根法公式得：</a:t>
            </a:r>
            <a:endParaRPr lang="zh-CN" altLang="en-US" sz="1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356992"/>
            <a:ext cx="4176464" cy="22813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381418"/>
            <a:ext cx="3256398" cy="1756789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 bwMode="auto">
          <a:xfrm>
            <a:off x="5292080" y="1181363"/>
            <a:ext cx="0" cy="48399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382345" y="3370492"/>
                <a:ext cx="3672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 求解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45" y="3370492"/>
                <a:ext cx="3672408" cy="461665"/>
              </a:xfrm>
              <a:prstGeom prst="rect">
                <a:avLst/>
              </a:prstGeom>
              <a:blipFill>
                <a:blip r:embed="rId5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/>
          <a:srcRect t="1" r="46411" b="6806"/>
          <a:stretch/>
        </p:blipFill>
        <p:spPr>
          <a:xfrm>
            <a:off x="5508105" y="4005065"/>
            <a:ext cx="3240360" cy="3600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l="53965" b="-8997"/>
          <a:stretch/>
        </p:blipFill>
        <p:spPr>
          <a:xfrm>
            <a:off x="5580112" y="4538014"/>
            <a:ext cx="3168353" cy="4793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A6C89EB-8FD5-4A69-91E4-5603A473CB57}"/>
              </a:ext>
            </a:extLst>
          </p:cNvPr>
          <p:cNvSpPr txBox="1"/>
          <p:nvPr/>
        </p:nvSpPr>
        <p:spPr>
          <a:xfrm>
            <a:off x="5958409" y="9679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highlight>
                  <a:srgbClr val="FF9900"/>
                </a:highlight>
              </a:rPr>
              <a:t>笔算，不用交</a:t>
            </a:r>
          </a:p>
        </p:txBody>
      </p:sp>
    </p:spTree>
    <p:extLst>
      <p:ext uri="{BB962C8B-B14F-4D97-AF65-F5344CB8AC3E}">
        <p14:creationId xmlns:p14="http://schemas.microsoft.com/office/powerpoint/2010/main" val="263898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214282" y="71414"/>
            <a:ext cx="7850614" cy="71438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5.1  </a:t>
            </a:r>
            <a:r>
              <a:rPr lang="zh-CN" altLang="en-US" sz="3200" b="1" dirty="0"/>
              <a:t>向量的范数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71600" y="1772816"/>
                <a:ext cx="6120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计算向量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(1,-2,3)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范数</m:t>
                    </m:r>
                  </m:oMath>
                </a14:m>
                <a:r>
                  <a: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6120680" cy="461665"/>
              </a:xfrm>
              <a:prstGeom prst="rect">
                <a:avLst/>
              </a:prstGeom>
              <a:blipFill>
                <a:blip r:embed="rId2"/>
                <a:stretch>
                  <a:fillRect l="-149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3A967EE-FDA5-4ED4-8326-372DDBED34CB}"/>
              </a:ext>
            </a:extLst>
          </p:cNvPr>
          <p:cNvSpPr txBox="1"/>
          <p:nvPr/>
        </p:nvSpPr>
        <p:spPr>
          <a:xfrm>
            <a:off x="6012160" y="27089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highlight>
                  <a:srgbClr val="FF9900"/>
                </a:highlight>
              </a:rPr>
              <a:t>笔算，不用交</a:t>
            </a:r>
          </a:p>
        </p:txBody>
      </p:sp>
    </p:spTree>
    <p:extLst>
      <p:ext uri="{BB962C8B-B14F-4D97-AF65-F5344CB8AC3E}">
        <p14:creationId xmlns:p14="http://schemas.microsoft.com/office/powerpoint/2010/main" val="406049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214282" y="71414"/>
            <a:ext cx="7850614" cy="71438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5.2  </a:t>
            </a:r>
            <a:r>
              <a:rPr lang="zh-CN" altLang="en-US" sz="3200" b="1" dirty="0"/>
              <a:t>矩阵的范数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71601" y="1124744"/>
            <a:ext cx="5832648" cy="3168352"/>
            <a:chOff x="755576" y="1124744"/>
            <a:chExt cx="7970663" cy="468473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24744"/>
              <a:ext cx="7970663" cy="468473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7" y="1340768"/>
              <a:ext cx="432048" cy="4953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717" y="4149080"/>
            <a:ext cx="4536504" cy="15199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E03744-C731-4A88-AA0B-87869C933BED}"/>
              </a:ext>
            </a:extLst>
          </p:cNvPr>
          <p:cNvSpPr txBox="1"/>
          <p:nvPr/>
        </p:nvSpPr>
        <p:spPr>
          <a:xfrm>
            <a:off x="6012160" y="16288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highlight>
                  <a:srgbClr val="FF9900"/>
                </a:highlight>
              </a:rPr>
              <a:t>笔算，不用交</a:t>
            </a:r>
          </a:p>
        </p:txBody>
      </p:sp>
    </p:spTree>
    <p:extLst>
      <p:ext uri="{BB962C8B-B14F-4D97-AF65-F5344CB8AC3E}">
        <p14:creationId xmlns:p14="http://schemas.microsoft.com/office/powerpoint/2010/main" val="64341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214282" y="71414"/>
            <a:ext cx="7850614" cy="71438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6  </a:t>
            </a:r>
            <a:r>
              <a:rPr lang="zh-CN" altLang="en-US" sz="3200" b="1" dirty="0"/>
              <a:t>线性方程组的性态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4058637"/>
            <a:ext cx="532859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怎样判断一个线性方程组是否病态？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4612934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对于线性方程组而言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问题是否病态主要取决于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系数矩阵是否病态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algn="just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判断一个矩阵是否病态的一个重要指标是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矩阵条件数</a:t>
            </a:r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9552" y="1055391"/>
            <a:ext cx="7588663" cy="2910614"/>
            <a:chOff x="183443" y="1340768"/>
            <a:chExt cx="8820472" cy="355126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443" y="1340768"/>
              <a:ext cx="8820472" cy="355126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3645024"/>
              <a:ext cx="50482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825087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15664</TotalTime>
  <Words>243</Words>
  <Application>Microsoft Office PowerPoint</Application>
  <PresentationFormat>全屏显示(4:3)</PresentationFormat>
  <Paragraphs>37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Adobe 黑体 Std R</vt:lpstr>
      <vt:lpstr>华文行楷</vt:lpstr>
      <vt:lpstr>楷体</vt:lpstr>
      <vt:lpstr>宋体</vt:lpstr>
      <vt:lpstr>Calibri</vt:lpstr>
      <vt:lpstr>Cambria Math</vt:lpstr>
      <vt:lpstr>Tahoma</vt:lpstr>
      <vt:lpstr>Times New Roman</vt:lpstr>
      <vt:lpstr>Wingdings</vt:lpstr>
      <vt:lpstr>Blends</vt:lpstr>
      <vt:lpstr>Equation</vt:lpstr>
      <vt:lpstr>解线性代数方程组 的直接法 </vt:lpstr>
      <vt:lpstr>3.3  平方根法</vt:lpstr>
      <vt:lpstr>3.3  平方根法</vt:lpstr>
      <vt:lpstr>5.1  向量的范数</vt:lpstr>
      <vt:lpstr>5.2  矩阵的范数</vt:lpstr>
      <vt:lpstr>6  线性方程组的性态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Danping Wen</dc:creator>
  <cp:lastModifiedBy>dp w</cp:lastModifiedBy>
  <cp:revision>2215</cp:revision>
  <dcterms:created xsi:type="dcterms:W3CDTF">2012-05-28T08:59:47Z</dcterms:created>
  <dcterms:modified xsi:type="dcterms:W3CDTF">2023-11-17T08:34:21Z</dcterms:modified>
</cp:coreProperties>
</file>