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9"/>
  </p:notesMasterIdLst>
  <p:handoutMasterIdLst>
    <p:handoutMasterId r:id="rId10"/>
  </p:handoutMasterIdLst>
  <p:sldIdLst>
    <p:sldId id="256" r:id="rId2"/>
    <p:sldId id="597" r:id="rId3"/>
    <p:sldId id="598" r:id="rId4"/>
    <p:sldId id="599" r:id="rId5"/>
    <p:sldId id="600" r:id="rId6"/>
    <p:sldId id="608" r:id="rId7"/>
    <p:sldId id="609" r:id="rId8"/>
  </p:sldIdLst>
  <p:sldSz cx="9144000" cy="6858000" type="screen4x3"/>
  <p:notesSz cx="6797675" cy="99282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温丹苹" initials="温丹苹" lastIdx="3" clrIdx="0">
    <p:extLst>
      <p:ext uri="{19B8F6BF-5375-455C-9EA6-DF929625EA0E}">
        <p15:presenceInfo xmlns:p15="http://schemas.microsoft.com/office/powerpoint/2012/main" userId="0a4d67dba6b1fda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0000FF"/>
    <a:srgbClr val="33CCFF"/>
    <a:srgbClr val="8A3F89"/>
    <a:srgbClr val="4C216D"/>
    <a:srgbClr val="512373"/>
    <a:srgbClr val="3818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45" autoAdjust="0"/>
    <p:restoredTop sz="94826" autoAdjust="0"/>
  </p:normalViewPr>
  <p:slideViewPr>
    <p:cSldViewPr>
      <p:cViewPr varScale="1">
        <p:scale>
          <a:sx n="80" d="100"/>
          <a:sy n="80" d="100"/>
        </p:scale>
        <p:origin x="94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891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8" d="100"/>
          <a:sy n="48" d="100"/>
        </p:scale>
        <p:origin x="-2796" y="-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6A9988E-6F7B-440E-8740-B88A049CA882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FCDD23A7-B06D-4CA7-A46B-6FF582B844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267522"/>
      </p:ext>
    </p:extLst>
  </p:cSld>
  <p:clrMap bg1="lt1" tx1="dk1" bg2="lt2" tx2="dk2" accent1="accent1" accent2="accent2" accent3="accent3" accent4="accent4" accent5="accent5" accent6="accent6" hlink="hlink" folHlink="folHlink"/>
  <p:hf sldNum="0"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77DEAD5-79C8-43A0-88B7-A1299A730225}" type="datetime1">
              <a:rPr lang="zh-CN" altLang="en-US" smtClean="0"/>
              <a:t>2023/11/17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B6901BA-B8D5-4F7B-A4C2-81E72D4BA2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858749"/>
      </p:ext>
    </p:extLst>
  </p:cSld>
  <p:clrMap bg1="lt1" tx1="dk1" bg2="lt2" tx2="dk2" accent1="accent1" accent2="accent2" accent3="accent3" accent4="accent4" accent5="accent5" accent6="accent6" hlink="hlink" folHlink="folHlink"/>
  <p:hf sldNum="0" hd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solidFill>
            <a:srgbClr val="FFFFFF"/>
          </a:solidFill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7472" y="4716947"/>
            <a:ext cx="4982732" cy="446746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>
              <a:defRPr/>
            </a:pPr>
            <a:fld id="{7F4452AD-94BC-4E6C-9583-D46A3831CEDE}" type="datetime1">
              <a:rPr lang="zh-CN" altLang="en-US" smtClean="0"/>
              <a:t>2023/11/17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2" name="Rectangle 1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785786" y="2071678"/>
            <a:ext cx="7500990" cy="1143000"/>
          </a:xfrm>
          <a:prstGeom prst="rect">
            <a:avLst/>
          </a:prstGeom>
        </p:spPr>
        <p:txBody>
          <a:bodyPr/>
          <a:lstStyle>
            <a:lvl1pPr algn="ctr">
              <a:defRPr sz="3200" b="0">
                <a:solidFill>
                  <a:srgbClr val="FF0000"/>
                </a:solidFill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br>
              <a:rPr lang="en-US" altLang="zh-CN" dirty="0"/>
            </a:br>
            <a:r>
              <a:rPr lang="zh-CN" altLang="en-US" dirty="0"/>
              <a:t>单击此处编辑母版标题样式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214414" y="3929066"/>
            <a:ext cx="6786610" cy="1928826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9" name="Rectangle 32"/>
          <p:cNvSpPr>
            <a:spLocks noChangeArrowheads="1"/>
          </p:cNvSpPr>
          <p:nvPr userDrawn="1"/>
        </p:nvSpPr>
        <p:spPr bwMode="ltGray">
          <a:xfrm>
            <a:off x="0" y="1500174"/>
            <a:ext cx="9144000" cy="65001"/>
          </a:xfrm>
          <a:prstGeom prst="rect">
            <a:avLst/>
          </a:prstGeom>
          <a:gradFill flip="none" rotWithShape="1">
            <a:gsLst>
              <a:gs pos="0">
                <a:srgbClr val="7030A0">
                  <a:shade val="30000"/>
                  <a:satMod val="115000"/>
                </a:srgbClr>
              </a:gs>
              <a:gs pos="50000">
                <a:srgbClr val="7030A0">
                  <a:shade val="67500"/>
                  <a:satMod val="115000"/>
                </a:srgbClr>
              </a:gs>
              <a:gs pos="100000">
                <a:srgbClr val="7030A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defRPr/>
            </a:pPr>
            <a:endParaRPr lang="zh-CN" altLang="en-US" dirty="0">
              <a:solidFill>
                <a:srgbClr val="7030A0"/>
              </a:solidFill>
              <a:ea typeface="宋体" charset="-122"/>
            </a:endParaRPr>
          </a:p>
        </p:txBody>
      </p:sp>
      <p:pic>
        <p:nvPicPr>
          <p:cNvPr id="41989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79648" y="526068"/>
            <a:ext cx="3704520" cy="670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内容占位符 2"/>
          <p:cNvSpPr>
            <a:spLocks noGrp="1"/>
          </p:cNvSpPr>
          <p:nvPr>
            <p:ph sz="quarter" idx="10"/>
          </p:nvPr>
        </p:nvSpPr>
        <p:spPr>
          <a:xfrm>
            <a:off x="323528" y="1772816"/>
            <a:ext cx="8280400" cy="3959225"/>
          </a:xfrm>
        </p:spPr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5720" y="-24"/>
            <a:ext cx="7858180" cy="78579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524328" y="1268760"/>
            <a:ext cx="1080120" cy="486375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1268760"/>
            <a:ext cx="5700712" cy="486375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5" y="0"/>
            <a:ext cx="7649511" cy="785794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214422"/>
            <a:ext cx="7632420" cy="40233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6084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857232"/>
            <a:ext cx="8643998" cy="5040313"/>
          </a:xfrm>
        </p:spPr>
        <p:txBody>
          <a:bodyPr/>
          <a:lstStyle>
            <a:lvl1pPr>
              <a:buClr>
                <a:srgbClr val="0000FF"/>
              </a:buClr>
              <a:buFont typeface="Wingdings" pitchFamily="2" charset="2"/>
              <a:buChar char="Ø"/>
              <a:defRPr>
                <a:latin typeface="Times New Roman" pitchFamily="18" charset="0"/>
                <a:cs typeface="Times New Roman" pitchFamily="18" charset="0"/>
              </a:defRPr>
            </a:lvl1pPr>
            <a:lvl2pPr>
              <a:buClr>
                <a:srgbClr val="0000FF"/>
              </a:buClr>
              <a:buFont typeface="Wingdings" pitchFamily="2" charset="2"/>
              <a:buChar char="p"/>
              <a:defRPr>
                <a:latin typeface="Times New Roman" pitchFamily="18" charset="0"/>
                <a:cs typeface="Times New Roman" pitchFamily="18" charset="0"/>
              </a:defRPr>
            </a:lvl2pPr>
            <a:lvl3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3pPr>
            <a:lvl4pPr>
              <a:buClr>
                <a:srgbClr val="0000FF"/>
              </a:buClr>
              <a:defRPr>
                <a:latin typeface="Times New Roman" pitchFamily="18" charset="0"/>
                <a:cs typeface="Times New Roman" pitchFamily="18" charset="0"/>
              </a:defRPr>
            </a:lvl4pPr>
            <a:lvl5pPr>
              <a:buClr>
                <a:srgbClr val="0000FF"/>
              </a:buClr>
              <a:buFont typeface="Wingdings" pitchFamily="2" charset="2"/>
              <a:buChar char="n"/>
              <a:defRPr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14282" y="71414"/>
            <a:ext cx="785061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28945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39552" y="1214422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1952" y="1214422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428596" y="71414"/>
            <a:ext cx="763630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57158" y="71414"/>
            <a:ext cx="7862066" cy="71438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285720" y="0"/>
            <a:ext cx="7779176" cy="785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3513" y="150124"/>
            <a:ext cx="3251231" cy="635670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1000108"/>
            <a:ext cx="5111750" cy="512605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142984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0" y="1000109"/>
            <a:ext cx="834548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1033" name="Picture 1" descr="E:\Dropbox\My Document\My Pictures\01 Nanda Logo.jpg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358214" y="71414"/>
            <a:ext cx="576065" cy="721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48400"/>
            <a:ext cx="9144000" cy="611584"/>
          </a:xfrm>
          <a:prstGeom prst="rect">
            <a:avLst/>
          </a:prstGeom>
        </p:spPr>
      </p:pic>
      <p:sp>
        <p:nvSpPr>
          <p:cNvPr id="8" name="折角形 7"/>
          <p:cNvSpPr/>
          <p:nvPr userDrawn="1"/>
        </p:nvSpPr>
        <p:spPr>
          <a:xfrm>
            <a:off x="0" y="0"/>
            <a:ext cx="8143900" cy="838200"/>
          </a:xfrm>
          <a:prstGeom prst="foldedCorner">
            <a:avLst>
              <a:gd name="adj" fmla="val 50000"/>
            </a:avLst>
          </a:prstGeom>
          <a:solidFill>
            <a:srgbClr val="8A3F89"/>
          </a:solidFill>
          <a:ln>
            <a:noFill/>
          </a:ln>
          <a:effectLst>
            <a:outerShdw dist="101600" dir="2220000" sx="99000" sy="99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/>
          </a:p>
        </p:txBody>
      </p:sp>
      <p:sp>
        <p:nvSpPr>
          <p:cNvPr id="9" name="Rectangle 9"/>
          <p:cNvSpPr txBox="1">
            <a:spLocks noChangeArrowheads="1"/>
          </p:cNvSpPr>
          <p:nvPr userDrawn="1"/>
        </p:nvSpPr>
        <p:spPr bwMode="auto">
          <a:xfrm>
            <a:off x="0" y="71414"/>
            <a:ext cx="8064896" cy="648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Times New Roman" pitchFamily="18" charset="0"/>
              <a:ea typeface="+mj-ea"/>
              <a:cs typeface="Times New Roman" pitchFamily="18" charset="0"/>
            </a:endParaRPr>
          </a:p>
        </p:txBody>
      </p:sp>
      <p:sp>
        <p:nvSpPr>
          <p:cNvPr id="7" name="标题占位符 6"/>
          <p:cNvSpPr>
            <a:spLocks noGrp="1"/>
          </p:cNvSpPr>
          <p:nvPr>
            <p:ph type="title"/>
          </p:nvPr>
        </p:nvSpPr>
        <p:spPr>
          <a:xfrm>
            <a:off x="285720" y="-24"/>
            <a:ext cx="7943848" cy="7858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框 2"/>
          <p:cNvSpPr txBox="1"/>
          <p:nvPr userDrawn="1"/>
        </p:nvSpPr>
        <p:spPr>
          <a:xfrm rot="19765847">
            <a:off x="2733998" y="2521398"/>
            <a:ext cx="367600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0" kern="4000" spc="1200" baseline="0" dirty="0">
                <a:solidFill>
                  <a:schemeClr val="bg1">
                    <a:lumMod val="75000"/>
                    <a:alpha val="21000"/>
                  </a:schemeClr>
                </a:solidFill>
                <a:effectLst>
                  <a:reflection stA="22000" endPos="65000" dist="50800" dir="5400000" sy="-100000" algn="bl" rotWithShape="0"/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WDP</a:t>
            </a:r>
            <a:endParaRPr lang="zh-CN" altLang="en-US" sz="12000" kern="4000" spc="1200" baseline="0" dirty="0">
              <a:solidFill>
                <a:schemeClr val="bg1">
                  <a:lumMod val="75000"/>
                  <a:alpha val="21000"/>
                </a:schemeClr>
              </a:solidFill>
              <a:effectLst>
                <a:reflection stA="22000" endPos="65000" dist="50800" dir="5400000" sy="-100000" algn="bl" rotWithShape="0"/>
              </a:effectLst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0" r:id="rId1"/>
    <p:sldLayoutId id="2147484070" r:id="rId2"/>
    <p:sldLayoutId id="2147484071" r:id="rId3"/>
    <p:sldLayoutId id="2147484072" r:id="rId4"/>
    <p:sldLayoutId id="2147484073" r:id="rId5"/>
    <p:sldLayoutId id="2147484074" r:id="rId6"/>
    <p:sldLayoutId id="2147484075" r:id="rId7"/>
    <p:sldLayoutId id="2147484076" r:id="rId8"/>
    <p:sldLayoutId id="2147484077" r:id="rId9"/>
    <p:sldLayoutId id="2147484078" r:id="rId10"/>
    <p:sldLayoutId id="2147484079" r:id="rId11"/>
    <p:sldLayoutId id="2147484082" r:id="rId12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0">
          <a:solidFill>
            <a:schemeClr val="accent3"/>
          </a:solidFill>
          <a:latin typeface="Times New Roman" pitchFamily="18" charset="0"/>
          <a:ea typeface="+mj-ea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宋体" pitchFamily="2" charset="-122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宋体" pitchFamily="2" charset="-122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宋体" pitchFamily="2" charset="-122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rgbClr val="FF0000"/>
          </a:solidFill>
          <a:latin typeface="宋体" pitchFamily="2" charset="-122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60000"/>
        <a:buFont typeface="Wingdings" pitchFamily="2" charset="2"/>
        <a:buChar char="n"/>
        <a:defRPr kumimoji="1" sz="28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55000"/>
        <a:buFont typeface="Wingdings" pitchFamily="2" charset="2"/>
        <a:buChar char="Ø"/>
        <a:defRPr kumimoji="1" sz="24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50000"/>
        <a:buFont typeface="Wingdings" pitchFamily="2" charset="2"/>
        <a:buChar char="ü"/>
        <a:defRPr kumimoji="1" sz="20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55000"/>
        <a:buFont typeface="Wingdings" pitchFamily="2" charset="2"/>
        <a:buChar char="l"/>
        <a:defRPr kumimoji="1" sz="16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7030A0"/>
        </a:buClr>
        <a:buSzPct val="50000"/>
        <a:buFont typeface="Wingdings" pitchFamily="2" charset="2"/>
        <a:buChar char="p"/>
        <a:defRPr kumimoji="1" sz="1200">
          <a:solidFill>
            <a:srgbClr val="0000FF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Demo_6_1_Jacobi_G_S_SOR.m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99592" y="2204864"/>
            <a:ext cx="7500990" cy="1503040"/>
          </a:xfrm>
        </p:spPr>
        <p:txBody>
          <a:bodyPr>
            <a:normAutofit fontScale="90000"/>
          </a:bodyPr>
          <a:lstStyle/>
          <a:p>
            <a:r>
              <a:rPr lang="zh-CN" altLang="en-US" sz="6000" b="1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解线性代数方程组</a:t>
            </a:r>
            <a:br>
              <a:rPr lang="en-US" altLang="zh-CN" sz="6000" b="1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</a:br>
            <a:r>
              <a:rPr lang="zh-CN" altLang="en-US" sz="6000" b="1" dirty="0">
                <a:solidFill>
                  <a:schemeClr val="tx1"/>
                </a:solidFill>
                <a:latin typeface="Adobe 黑体 Std R" panose="020B0400000000000000" pitchFamily="34" charset="-122"/>
                <a:ea typeface="Adobe 黑体 Std R" panose="020B0400000000000000" pitchFamily="34" charset="-122"/>
              </a:rPr>
              <a:t>的迭代法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39752" y="4077072"/>
            <a:ext cx="5184576" cy="1928826"/>
          </a:xfrm>
        </p:spPr>
        <p:txBody>
          <a:bodyPr/>
          <a:lstStyle/>
          <a:p>
            <a:r>
              <a:rPr lang="zh-CN" altLang="en-US" sz="3200" b="1" dirty="0">
                <a:solidFill>
                  <a:schemeClr val="tx1"/>
                </a:solidFill>
              </a:rPr>
              <a:t>温丹苹</a:t>
            </a:r>
            <a:endParaRPr lang="en-US" altLang="zh-CN" sz="3200" b="1" dirty="0">
              <a:solidFill>
                <a:schemeClr val="tx1"/>
              </a:solidFill>
            </a:endParaRPr>
          </a:p>
          <a:p>
            <a:r>
              <a:rPr lang="zh-CN" altLang="en-US" sz="3200" b="1" dirty="0">
                <a:solidFill>
                  <a:schemeClr val="tx1"/>
                </a:solidFill>
              </a:rPr>
              <a:t>邮箱：</a:t>
            </a:r>
            <a:r>
              <a:rPr lang="en-US" altLang="zh-CN" sz="3200" dirty="0">
                <a:solidFill>
                  <a:schemeClr val="tx1"/>
                </a:solidFill>
              </a:rPr>
              <a:t>dpwen@nju.edu.cn</a:t>
            </a:r>
          </a:p>
          <a:p>
            <a:r>
              <a:rPr lang="zh-CN" altLang="en-US" sz="3200" b="1" dirty="0">
                <a:solidFill>
                  <a:schemeClr val="tx1"/>
                </a:solidFill>
              </a:rPr>
              <a:t>办公室：工管院协鑫楼</a:t>
            </a:r>
            <a:r>
              <a:rPr lang="en-US" altLang="zh-CN" sz="3200" b="1" dirty="0">
                <a:solidFill>
                  <a:schemeClr val="tx1"/>
                </a:solidFill>
              </a:rPr>
              <a:t>306</a:t>
            </a:r>
          </a:p>
        </p:txBody>
      </p:sp>
    </p:spTree>
  </p:cSld>
  <p:clrMapOvr>
    <a:masterClrMapping/>
  </p:clrMapOvr>
  <p:transition advTm="406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1.4.2   Gauss-Seidel (G-S) </a:t>
            </a:r>
            <a:r>
              <a:rPr lang="zh-CN" altLang="en-US" b="1" dirty="0"/>
              <a:t>迭代法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467544" y="1052736"/>
            <a:ext cx="7164433" cy="4838022"/>
            <a:chOff x="467544" y="1052736"/>
            <a:chExt cx="7164433" cy="4838022"/>
          </a:xfrm>
        </p:grpSpPr>
        <p:grpSp>
          <p:nvGrpSpPr>
            <p:cNvPr id="6" name="组合 5"/>
            <p:cNvGrpSpPr/>
            <p:nvPr/>
          </p:nvGrpSpPr>
          <p:grpSpPr>
            <a:xfrm>
              <a:off x="467544" y="1052736"/>
              <a:ext cx="7164433" cy="4838022"/>
              <a:chOff x="467544" y="1052736"/>
              <a:chExt cx="7164433" cy="4838022"/>
            </a:xfrm>
          </p:grpSpPr>
          <p:pic>
            <p:nvPicPr>
              <p:cNvPr id="2" name="图片 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47201" y="1052736"/>
                <a:ext cx="6984776" cy="4838022"/>
              </a:xfrm>
              <a:prstGeom prst="rect">
                <a:avLst/>
              </a:prstGeom>
            </p:spPr>
          </p:pic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8024" y="5517232"/>
                <a:ext cx="2843953" cy="373526"/>
              </a:xfrm>
              <a:prstGeom prst="rect">
                <a:avLst/>
              </a:prstGeom>
            </p:spPr>
          </p:pic>
          <p:pic>
            <p:nvPicPr>
              <p:cNvPr id="5" name="图片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7544" y="5330469"/>
                <a:ext cx="1763833" cy="373526"/>
              </a:xfrm>
              <a:prstGeom prst="rect">
                <a:avLst/>
              </a:prstGeom>
            </p:spPr>
          </p:pic>
        </p:grpSp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8684" y="1052736"/>
              <a:ext cx="360041" cy="360040"/>
            </a:xfrm>
            <a:prstGeom prst="rect">
              <a:avLst/>
            </a:prstGeom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0D0E122B-895C-4015-9EF0-1616C1DC0C40}"/>
              </a:ext>
            </a:extLst>
          </p:cNvPr>
          <p:cNvSpPr txBox="1"/>
          <p:nvPr/>
        </p:nvSpPr>
        <p:spPr>
          <a:xfrm>
            <a:off x="6948264" y="2231153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highlight>
                  <a:srgbClr val="FF9900"/>
                </a:highlight>
              </a:rPr>
              <a:t>笔算，不用交</a:t>
            </a:r>
          </a:p>
        </p:txBody>
      </p:sp>
    </p:spTree>
    <p:extLst>
      <p:ext uri="{BB962C8B-B14F-4D97-AF65-F5344CB8AC3E}">
        <p14:creationId xmlns:p14="http://schemas.microsoft.com/office/powerpoint/2010/main" val="3243664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1.4.2   Gauss-Seidel (G-S) </a:t>
            </a:r>
            <a:r>
              <a:rPr lang="zh-CN" altLang="en-US" b="1" dirty="0"/>
              <a:t>迭代法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8068515" cy="289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132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1.4.2   Gauss-Seidel (G-S) </a:t>
            </a:r>
            <a:r>
              <a:rPr lang="zh-CN" altLang="en-US" b="1" dirty="0"/>
              <a:t>迭代法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1674" t="1379" b="36551"/>
          <a:stretch/>
        </p:blipFill>
        <p:spPr>
          <a:xfrm>
            <a:off x="395536" y="980729"/>
            <a:ext cx="8460764" cy="32403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9710045"/>
                  </p:ext>
                </p:extLst>
              </p:nvPr>
            </p:nvGraphicFramePr>
            <p:xfrm>
              <a:off x="1835696" y="4416024"/>
              <a:ext cx="6635550" cy="17710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925">
                      <a:extLst>
                        <a:ext uri="{9D8B030D-6E8A-4147-A177-3AD203B41FA5}">
                          <a16:colId xmlns:a16="http://schemas.microsoft.com/office/drawing/2014/main" val="4267854763"/>
                        </a:ext>
                      </a:extLst>
                    </a:gridCol>
                    <a:gridCol w="1105925">
                      <a:extLst>
                        <a:ext uri="{9D8B030D-6E8A-4147-A177-3AD203B41FA5}">
                          <a16:colId xmlns:a16="http://schemas.microsoft.com/office/drawing/2014/main" val="2937278095"/>
                        </a:ext>
                      </a:extLst>
                    </a:gridCol>
                    <a:gridCol w="1105925">
                      <a:extLst>
                        <a:ext uri="{9D8B030D-6E8A-4147-A177-3AD203B41FA5}">
                          <a16:colId xmlns:a16="http://schemas.microsoft.com/office/drawing/2014/main" val="2116645045"/>
                        </a:ext>
                      </a:extLst>
                    </a:gridCol>
                    <a:gridCol w="1105925">
                      <a:extLst>
                        <a:ext uri="{9D8B030D-6E8A-4147-A177-3AD203B41FA5}">
                          <a16:colId xmlns:a16="http://schemas.microsoft.com/office/drawing/2014/main" val="3915579212"/>
                        </a:ext>
                      </a:extLst>
                    </a:gridCol>
                    <a:gridCol w="1105925">
                      <a:extLst>
                        <a:ext uri="{9D8B030D-6E8A-4147-A177-3AD203B41FA5}">
                          <a16:colId xmlns:a16="http://schemas.microsoft.com/office/drawing/2014/main" val="1559061841"/>
                        </a:ext>
                      </a:extLst>
                    </a:gridCol>
                    <a:gridCol w="1105925">
                      <a:extLst>
                        <a:ext uri="{9D8B030D-6E8A-4147-A177-3AD203B41FA5}">
                          <a16:colId xmlns:a16="http://schemas.microsoft.com/office/drawing/2014/main" val="1258011419"/>
                        </a:ext>
                      </a:extLst>
                    </a:gridCol>
                  </a:tblGrid>
                  <a:tr h="387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zh-CN" alt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313734"/>
                      </a:ext>
                    </a:extLst>
                  </a:tr>
                  <a:tr h="460354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0.7778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0.9942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0.9998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1.0000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7323851"/>
                      </a:ext>
                    </a:extLst>
                  </a:tr>
                  <a:tr h="460623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0.9722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0.9993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1.0000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1.0000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882914"/>
                      </a:ext>
                    </a:extLst>
                  </a:tr>
                  <a:tr h="46210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  <m:sup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0.9753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0.9994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1.0000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1.0000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14413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9710045"/>
                  </p:ext>
                </p:extLst>
              </p:nvPr>
            </p:nvGraphicFramePr>
            <p:xfrm>
              <a:off x="1835696" y="4416024"/>
              <a:ext cx="6635550" cy="177103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5925">
                      <a:extLst>
                        <a:ext uri="{9D8B030D-6E8A-4147-A177-3AD203B41FA5}">
                          <a16:colId xmlns:a16="http://schemas.microsoft.com/office/drawing/2014/main" val="4267854763"/>
                        </a:ext>
                      </a:extLst>
                    </a:gridCol>
                    <a:gridCol w="1105925">
                      <a:extLst>
                        <a:ext uri="{9D8B030D-6E8A-4147-A177-3AD203B41FA5}">
                          <a16:colId xmlns:a16="http://schemas.microsoft.com/office/drawing/2014/main" val="2937278095"/>
                        </a:ext>
                      </a:extLst>
                    </a:gridCol>
                    <a:gridCol w="1105925">
                      <a:extLst>
                        <a:ext uri="{9D8B030D-6E8A-4147-A177-3AD203B41FA5}">
                          <a16:colId xmlns:a16="http://schemas.microsoft.com/office/drawing/2014/main" val="2116645045"/>
                        </a:ext>
                      </a:extLst>
                    </a:gridCol>
                    <a:gridCol w="1105925">
                      <a:extLst>
                        <a:ext uri="{9D8B030D-6E8A-4147-A177-3AD203B41FA5}">
                          <a16:colId xmlns:a16="http://schemas.microsoft.com/office/drawing/2014/main" val="3915579212"/>
                        </a:ext>
                      </a:extLst>
                    </a:gridCol>
                    <a:gridCol w="1105925">
                      <a:extLst>
                        <a:ext uri="{9D8B030D-6E8A-4147-A177-3AD203B41FA5}">
                          <a16:colId xmlns:a16="http://schemas.microsoft.com/office/drawing/2014/main" val="1559061841"/>
                        </a:ext>
                      </a:extLst>
                    </a:gridCol>
                    <a:gridCol w="1105925">
                      <a:extLst>
                        <a:ext uri="{9D8B030D-6E8A-4147-A177-3AD203B41FA5}">
                          <a16:colId xmlns:a16="http://schemas.microsoft.com/office/drawing/2014/main" val="1258011419"/>
                        </a:ext>
                      </a:extLst>
                    </a:gridCol>
                  </a:tblGrid>
                  <a:tr h="3879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i="1" dirty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</a:t>
                          </a:r>
                          <a:endParaRPr lang="zh-CN" altLang="en-US" b="1" i="1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6313734"/>
                      </a:ext>
                    </a:extLst>
                  </a:tr>
                  <a:tr h="460354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49" t="-92000" r="-500549" b="-2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0.7778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0.9942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0.9998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1.0000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17323851"/>
                      </a:ext>
                    </a:extLst>
                  </a:tr>
                  <a:tr h="460623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49" t="-189474" r="-500549" b="-10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0.9722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0.9993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1.0000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1.0000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85882914"/>
                      </a:ext>
                    </a:extLst>
                  </a:tr>
                  <a:tr h="46210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3"/>
                          <a:stretch>
                            <a:fillRect l="-549" t="-289474" r="-500549" b="-3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0.9753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0.9994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1.0000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 smtClean="0"/>
                            <a:t>1.0000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1144135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5900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1.4.2   Gauss-Seidel (G-S) </a:t>
            </a:r>
            <a:r>
              <a:rPr lang="zh-CN" altLang="en-US" b="1" dirty="0"/>
              <a:t>迭代法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1484784"/>
            <a:ext cx="432048" cy="447675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245579" y="1434842"/>
            <a:ext cx="8591698" cy="3695350"/>
            <a:chOff x="245579" y="1434842"/>
            <a:chExt cx="8591698" cy="369535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5579" y="1484784"/>
              <a:ext cx="8591698" cy="3645408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2483768" y="1434842"/>
              <a:ext cx="504056" cy="52322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5758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1.4.3   </a:t>
            </a:r>
            <a:r>
              <a:rPr lang="zh-CN" altLang="en-US" b="1" dirty="0"/>
              <a:t> 逐次超松弛</a:t>
            </a:r>
            <a:r>
              <a:rPr lang="en-US" altLang="zh-CN" b="1" dirty="0"/>
              <a:t>(SOR) </a:t>
            </a:r>
            <a:r>
              <a:rPr lang="zh-CN" altLang="en-US" b="1" dirty="0"/>
              <a:t>迭代法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7724306" cy="2010147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004048" y="3645024"/>
            <a:ext cx="3672408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Demo_6_1_Jacobi_G_S_SOR.m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0E45C5-3255-4B59-923F-6E27162EFC19}"/>
              </a:ext>
            </a:extLst>
          </p:cNvPr>
          <p:cNvSpPr txBox="1"/>
          <p:nvPr/>
        </p:nvSpPr>
        <p:spPr>
          <a:xfrm>
            <a:off x="827584" y="4045134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highlight>
                  <a:srgbClr val="FF9900"/>
                </a:highlight>
              </a:rPr>
              <a:t>笔算，不用交</a:t>
            </a:r>
          </a:p>
        </p:txBody>
      </p:sp>
    </p:spTree>
    <p:extLst>
      <p:ext uri="{BB962C8B-B14F-4D97-AF65-F5344CB8AC3E}">
        <p14:creationId xmlns:p14="http://schemas.microsoft.com/office/powerpoint/2010/main" val="172634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1.4.3   </a:t>
            </a:r>
            <a:r>
              <a:rPr lang="zh-CN" altLang="en-US" b="1" dirty="0"/>
              <a:t> 逐次超松弛</a:t>
            </a:r>
            <a:r>
              <a:rPr lang="en-US" altLang="zh-CN" b="1" dirty="0"/>
              <a:t>(SOR) </a:t>
            </a:r>
            <a:r>
              <a:rPr lang="zh-CN" altLang="en-US" b="1" dirty="0"/>
              <a:t>迭代法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844824"/>
            <a:ext cx="7920880" cy="282734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19872" y="1104361"/>
            <a:ext cx="2952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作  业</a:t>
            </a:r>
            <a:endParaRPr lang="zh-CN" altLang="en-US" sz="1800" dirty="0"/>
          </a:p>
        </p:txBody>
      </p:sp>
      <p:sp>
        <p:nvSpPr>
          <p:cNvPr id="5" name="文本框 4"/>
          <p:cNvSpPr txBox="1"/>
          <p:nvPr/>
        </p:nvSpPr>
        <p:spPr>
          <a:xfrm>
            <a:off x="5148064" y="5157192"/>
            <a:ext cx="3672408" cy="40011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Demo_6_2_Jacobi_G_S_SOR.m</a:t>
            </a:r>
            <a:endParaRPr lang="zh-CN" altLang="en-US" sz="20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太阳形 5">
            <a:extLst>
              <a:ext uri="{FF2B5EF4-FFF2-40B4-BE49-F238E27FC236}">
                <a16:creationId xmlns:a16="http://schemas.microsoft.com/office/drawing/2014/main" id="{B9D64DD5-30BB-426D-A500-503D8B446A60}"/>
              </a:ext>
            </a:extLst>
          </p:cNvPr>
          <p:cNvSpPr/>
          <p:nvPr/>
        </p:nvSpPr>
        <p:spPr bwMode="auto">
          <a:xfrm>
            <a:off x="2699792" y="1192924"/>
            <a:ext cx="432048" cy="333751"/>
          </a:xfrm>
          <a:prstGeom prst="sun">
            <a:avLst/>
          </a:prstGeom>
          <a:solidFill>
            <a:srgbClr val="FFC000"/>
          </a:solidFill>
          <a:ln w="9525" cap="flat" cmpd="sng" algn="ctr">
            <a:solidFill>
              <a:srgbClr val="FFC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Tahoma" pitchFamily="34" charset="0"/>
              <a:ea typeface="宋体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9A9573-74F8-4BC7-AA50-208858CF983B}"/>
              </a:ext>
            </a:extLst>
          </p:cNvPr>
          <p:cNvSpPr txBox="1"/>
          <p:nvPr/>
        </p:nvSpPr>
        <p:spPr>
          <a:xfrm>
            <a:off x="1331640" y="4950966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dirty="0">
                <a:highlight>
                  <a:srgbClr val="FF9900"/>
                </a:highlight>
              </a:rPr>
              <a:t>上机作业（需交）</a:t>
            </a:r>
          </a:p>
        </p:txBody>
      </p:sp>
    </p:spTree>
    <p:extLst>
      <p:ext uri="{BB962C8B-B14F-4D97-AF65-F5344CB8AC3E}">
        <p14:creationId xmlns:p14="http://schemas.microsoft.com/office/powerpoint/2010/main" val="1952471546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arrow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>
          <a:defRPr sz="1800" dirty="0" smtClean="0"/>
        </a:defPPr>
      </a:lstStyle>
    </a:tx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15455</TotalTime>
  <Words>129</Words>
  <Application>Microsoft Office PowerPoint</Application>
  <PresentationFormat>全屏显示(4:3)</PresentationFormat>
  <Paragraphs>42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Adobe 黑体 Std R</vt:lpstr>
      <vt:lpstr>华文行楷</vt:lpstr>
      <vt:lpstr>楷体</vt:lpstr>
      <vt:lpstr>宋体</vt:lpstr>
      <vt:lpstr>Calibri</vt:lpstr>
      <vt:lpstr>Cambria Math</vt:lpstr>
      <vt:lpstr>Tahoma</vt:lpstr>
      <vt:lpstr>Times New Roman</vt:lpstr>
      <vt:lpstr>Wingdings</vt:lpstr>
      <vt:lpstr>Blends</vt:lpstr>
      <vt:lpstr>解线性代数方程组 的迭代法</vt:lpstr>
      <vt:lpstr>1.4.2   Gauss-Seidel (G-S) 迭代法</vt:lpstr>
      <vt:lpstr>1.4.2   Gauss-Seidel (G-S) 迭代法</vt:lpstr>
      <vt:lpstr>1.4.2   Gauss-Seidel (G-S) 迭代法</vt:lpstr>
      <vt:lpstr>1.4.2   Gauss-Seidel (G-S) 迭代法</vt:lpstr>
      <vt:lpstr>1.4.3    逐次超松弛(SOR) 迭代法</vt:lpstr>
      <vt:lpstr>1.4.3    逐次超松弛(SOR) 迭代法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Danping Wen</dc:creator>
  <cp:lastModifiedBy>dp w</cp:lastModifiedBy>
  <cp:revision>2169</cp:revision>
  <dcterms:created xsi:type="dcterms:W3CDTF">2012-05-28T08:59:47Z</dcterms:created>
  <dcterms:modified xsi:type="dcterms:W3CDTF">2023-11-17T08:44:03Z</dcterms:modified>
</cp:coreProperties>
</file>