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64" r:id="rId3"/>
    <p:sldId id="312" r:id="rId4"/>
    <p:sldId id="313" r:id="rId5"/>
    <p:sldId id="265" r:id="rId6"/>
    <p:sldId id="314" r:id="rId7"/>
    <p:sldId id="266" r:id="rId8"/>
    <p:sldId id="316" r:id="rId9"/>
    <p:sldId id="270" r:id="rId10"/>
    <p:sldId id="317" r:id="rId11"/>
    <p:sldId id="318" r:id="rId12"/>
    <p:sldId id="271" r:id="rId13"/>
    <p:sldId id="262" r:id="rId14"/>
    <p:sldId id="259" r:id="rId15"/>
    <p:sldId id="273" r:id="rId16"/>
    <p:sldId id="31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MO用" lastIdx="1" clrIdx="0">
    <p:extLst>
      <p:ext uri="{19B8F6BF-5375-455C-9EA6-DF929625EA0E}">
        <p15:presenceInfo xmlns:p15="http://schemas.microsoft.com/office/powerpoint/2012/main" userId="Microsoft Office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2F666-FF29-DC4C-84C9-385A20C32982}" type="datetimeFigureOut">
              <a:rPr kumimoji="1" lang="zh-CN" altLang="en-US" smtClean="0"/>
              <a:t>2018/12/13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35263-D7F3-024F-8EC7-E1AC6CD07B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676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35263-D7F3-024F-8EC7-E1AC6CD07BD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886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35263-D7F3-024F-8EC7-E1AC6CD07BD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8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35263-D7F3-024F-8EC7-E1AC6CD07BD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244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35263-D7F3-024F-8EC7-E1AC6CD07BD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344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35263-D7F3-024F-8EC7-E1AC6CD07BD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964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35263-D7F3-024F-8EC7-E1AC6CD07BD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251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1470025"/>
          </a:xfrm>
        </p:spPr>
        <p:txBody>
          <a:bodyPr/>
          <a:lstStyle>
            <a:lvl1pPr>
              <a:defRPr b="1" i="0">
                <a:latin typeface="+mj-lt"/>
                <a:ea typeface="+mj-ea"/>
                <a:cs typeface="Helvetica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292988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/>
                </a:solidFill>
                <a:latin typeface="+mn-ea"/>
                <a:ea typeface="+mn-ea"/>
                <a:cs typeface="Helvetic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fld id="{4B5B4EBD-E418-482E-90F8-EA5F57C849C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9757-2567-416D-B5EE-28EA98E1BC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3D94-3BAD-4C69-A0C6-8613BA005A0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2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  <a:cs typeface="Helvetica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charset="0"/>
                <a:ea typeface="+mn-ea"/>
                <a:cs typeface="Helvetica" charset="0"/>
              </a:defRPr>
            </a:lvl1pPr>
            <a:lvl2pPr>
              <a:defRPr baseline="0">
                <a:latin typeface="Calibri" charset="0"/>
                <a:ea typeface="+mn-ea"/>
                <a:cs typeface="Helvetica" charset="0"/>
              </a:defRPr>
            </a:lvl2pPr>
            <a:lvl3pPr>
              <a:defRPr baseline="0">
                <a:latin typeface="Calibri" charset="0"/>
                <a:ea typeface="+mn-ea"/>
                <a:cs typeface="Helvetica" charset="0"/>
              </a:defRPr>
            </a:lvl3pPr>
            <a:lvl4pPr>
              <a:defRPr baseline="0">
                <a:latin typeface="Calibri" charset="0"/>
                <a:ea typeface="+mn-ea"/>
                <a:cs typeface="Helvetica" charset="0"/>
              </a:defRPr>
            </a:lvl4pPr>
            <a:lvl5pPr>
              <a:defRPr baseline="0">
                <a:latin typeface="Calibri" charset="0"/>
                <a:ea typeface="+mn-ea"/>
                <a:cs typeface="Helvetica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fld id="{6B3C1F88-4297-4FBB-A407-1D896C7232E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3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fld id="{E489B765-A0E3-4C6C-A731-B1E50F21CC6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33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FBE9-D5FD-495F-9738-0DAAC8A934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6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3D0D-6117-49C0-A512-BD1CDDAF6F8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3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fld id="{4D272D84-1BE5-47A7-B31C-4059CFC027F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81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0AE-D20D-4F4F-8FC1-25A97E138AC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54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4AF7-01CE-42F7-80FE-170C52B6F36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6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E4FB-464C-41D8-B4E2-7960D986AEC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8928992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504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9E3B0408-2C4B-4D71-B497-AE5B2D8BE72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0289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70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latin typeface="Calibri" charset="0"/>
          <a:ea typeface="+mj-ea"/>
          <a:cs typeface="Helvetica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 baseline="0">
          <a:solidFill>
            <a:schemeClr val="tx1"/>
          </a:solidFill>
          <a:latin typeface="Calibri" charset="0"/>
          <a:ea typeface="+mn-ea"/>
          <a:cs typeface="Helvetica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 baseline="0">
          <a:solidFill>
            <a:schemeClr val="tx1"/>
          </a:solidFill>
          <a:latin typeface="Calibri" charset="0"/>
          <a:ea typeface="+mn-ea"/>
          <a:cs typeface="Helvetica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 baseline="0">
          <a:solidFill>
            <a:schemeClr val="tx1"/>
          </a:solidFill>
          <a:latin typeface="Calibri" charset="0"/>
          <a:ea typeface="+mn-ea"/>
          <a:cs typeface="Helvetica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 baseline="0">
          <a:solidFill>
            <a:schemeClr val="tx1"/>
          </a:solidFill>
          <a:latin typeface="Calibri" charset="0"/>
          <a:ea typeface="+mn-ea"/>
          <a:cs typeface="Helvetica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 baseline="0">
          <a:solidFill>
            <a:schemeClr val="tx1"/>
          </a:solidFill>
          <a:latin typeface="Calibri" charset="0"/>
          <a:ea typeface="+mn-ea"/>
          <a:cs typeface="Helvetica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slabcms.nju.edu.c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498386"/>
            <a:ext cx="9144000" cy="1470025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思源黑体 Regular" panose="020B0500000000000000" pitchFamily="34" charset="-122"/>
                <a:ea typeface="思源黑体 Regular" panose="020B0500000000000000" pitchFamily="34" charset="-122"/>
                <a:cs typeface="DengXian" charset="-122"/>
              </a:rPr>
              <a:t>实验四  目标代码生成</a:t>
            </a:r>
          </a:p>
        </p:txBody>
      </p:sp>
      <p:grpSp>
        <p:nvGrpSpPr>
          <p:cNvPr id="8" name="组 7"/>
          <p:cNvGrpSpPr/>
          <p:nvPr/>
        </p:nvGrpSpPr>
        <p:grpSpPr>
          <a:xfrm>
            <a:off x="915057" y="288567"/>
            <a:ext cx="1785520" cy="1785520"/>
            <a:chOff x="702365" y="155503"/>
            <a:chExt cx="1987826" cy="1987826"/>
          </a:xfrm>
        </p:grpSpPr>
        <p:sp>
          <p:nvSpPr>
            <p:cNvPr id="6" name="椭圆 5"/>
            <p:cNvSpPr/>
            <p:nvPr/>
          </p:nvSpPr>
          <p:spPr>
            <a:xfrm>
              <a:off x="702365" y="155503"/>
              <a:ext cx="1987826" cy="198782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951" y="302224"/>
              <a:ext cx="1606933" cy="1694384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83"/>
          <a:stretch/>
        </p:blipFill>
        <p:spPr>
          <a:xfrm>
            <a:off x="5511750" y="530053"/>
            <a:ext cx="1277670" cy="130254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29400" y="661183"/>
            <a:ext cx="208026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  <a:latin typeface="FZSuXinShiLiuKaiS-R-GB" charset="-122"/>
                <a:ea typeface="FZSuXinShiLiuKaiS-R-GB" charset="-122"/>
                <a:cs typeface="FZSuXinShiLiuKaiS-R-GB" charset="-122"/>
              </a:rPr>
              <a:t>计算机科学</a:t>
            </a:r>
            <a:endParaRPr kumimoji="1" lang="en-US" altLang="zh-CN" sz="2800" dirty="0">
              <a:solidFill>
                <a:schemeClr val="bg1">
                  <a:lumMod val="50000"/>
                </a:schemeClr>
              </a:solidFill>
              <a:latin typeface="FZSuXinShiLiuKaiS-R-GB" charset="-122"/>
              <a:ea typeface="FZSuXinShiLiuKaiS-R-GB" charset="-122"/>
              <a:cs typeface="FZSuXinShiLiuKaiS-R-GB" charset="-122"/>
            </a:endParaRPr>
          </a:p>
          <a:p>
            <a:pPr algn="r">
              <a:lnSpc>
                <a:spcPct val="110000"/>
              </a:lnSpc>
            </a:pPr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  <a:latin typeface="FZSuXinShiLiuKaiS-R-GB" charset="-122"/>
                <a:ea typeface="FZSuXinShiLiuKaiS-R-GB" charset="-122"/>
                <a:cs typeface="FZSuXinShiLiuKaiS-R-GB" charset="-122"/>
              </a:rPr>
              <a:t>  与技术系</a:t>
            </a: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7E568E63-BE06-E94B-9D29-18D90A796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4852" y="4392710"/>
            <a:ext cx="6400800" cy="1729794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2800" dirty="0">
                <a:cs typeface="DengXian" charset="-122"/>
              </a:rPr>
              <a:t>老师：梁红瑾，戴新宇</a:t>
            </a:r>
            <a:endParaRPr kumimoji="1" lang="en-US" altLang="zh-CN" sz="2800" dirty="0">
              <a:cs typeface="DengXian" charset="-122"/>
            </a:endParaRPr>
          </a:p>
          <a:p>
            <a:r>
              <a:rPr kumimoji="1" lang="zh-CN" altLang="en-US" sz="2800" dirty="0">
                <a:cs typeface="DengXian" charset="-122"/>
              </a:rPr>
              <a:t>助教：邱丰羽，欧阳亚文</a:t>
            </a:r>
            <a:endParaRPr kumimoji="1" lang="en-US" altLang="zh-CN" sz="2800" dirty="0">
              <a:cs typeface="DengXian" charset="-122"/>
            </a:endParaRPr>
          </a:p>
          <a:p>
            <a:r>
              <a:rPr kumimoji="1" lang="en-US" altLang="zh-CN" sz="2800" dirty="0">
                <a:latin typeface="+mj-lt"/>
                <a:ea typeface="DengXian" charset="-122"/>
                <a:cs typeface="DengXian" charset="-122"/>
              </a:rPr>
              <a:t>{</a:t>
            </a:r>
            <a:r>
              <a:rPr kumimoji="1" lang="en-US" altLang="zh-CN" sz="2800" dirty="0" err="1">
                <a:latin typeface="+mj-lt"/>
                <a:ea typeface="DengXian" charset="-122"/>
                <a:cs typeface="DengXian" charset="-122"/>
              </a:rPr>
              <a:t>qiufy</a:t>
            </a:r>
            <a:r>
              <a:rPr kumimoji="1" lang="en-US" altLang="zh-CN" sz="2800" dirty="0">
                <a:latin typeface="+mj-lt"/>
                <a:ea typeface="DengXian" charset="-122"/>
                <a:cs typeface="DengXian" charset="-122"/>
              </a:rPr>
              <a:t>,</a:t>
            </a:r>
            <a:r>
              <a:rPr kumimoji="1" lang="zh-CN" altLang="en-US" sz="2800" dirty="0">
                <a:latin typeface="+mj-lt"/>
                <a:ea typeface="DengXian" charset="-122"/>
                <a:cs typeface="DengXian" charset="-122"/>
              </a:rPr>
              <a:t> </a:t>
            </a:r>
            <a:r>
              <a:rPr kumimoji="1" lang="en-US" altLang="zh-CN" sz="2800" dirty="0" err="1">
                <a:latin typeface="+mj-lt"/>
                <a:ea typeface="DengXian" charset="-122"/>
                <a:cs typeface="DengXian" charset="-122"/>
              </a:rPr>
              <a:t>ouyangyw</a:t>
            </a:r>
            <a:r>
              <a:rPr kumimoji="1" lang="en-US" altLang="zh-CN" sz="2800" dirty="0">
                <a:latin typeface="+mj-lt"/>
                <a:ea typeface="DengXian" charset="-122"/>
                <a:cs typeface="DengXian" charset="-122"/>
              </a:rPr>
              <a:t>}@</a:t>
            </a:r>
            <a:r>
              <a:rPr kumimoji="1" lang="en-US" altLang="zh-CN" sz="2800" dirty="0" err="1">
                <a:latin typeface="+mj-lt"/>
                <a:ea typeface="DengXian" charset="-122"/>
                <a:cs typeface="DengXian" charset="-122"/>
              </a:rPr>
              <a:t>nlp.nju.edu.cn</a:t>
            </a:r>
            <a:endParaRPr kumimoji="1" lang="en-US" altLang="zh-CN" sz="2800" dirty="0">
              <a:latin typeface="+mj-lt"/>
              <a:ea typeface="DengXian" charset="-122"/>
              <a:cs typeface="DengXian" charset="-122"/>
            </a:endParaRPr>
          </a:p>
          <a:p>
            <a:r>
              <a:rPr kumimoji="1" lang="zh-CN" altLang="en-US" sz="2800" dirty="0">
                <a:latin typeface="+mn-lt"/>
                <a:cs typeface="DengXian" charset="-122"/>
              </a:rPr>
              <a:t>或者在课程 </a:t>
            </a:r>
            <a:r>
              <a:rPr kumimoji="1" lang="en-US" altLang="zh-CN" sz="2800" dirty="0">
                <a:latin typeface="+mn-lt"/>
                <a:cs typeface="DengXian" charset="-122"/>
              </a:rPr>
              <a:t>QQ</a:t>
            </a:r>
            <a:r>
              <a:rPr kumimoji="1" lang="zh-CN" altLang="en-US" sz="2800" dirty="0">
                <a:latin typeface="+mn-lt"/>
                <a:cs typeface="DengXian" charset="-122"/>
              </a:rPr>
              <a:t> 群中联系</a:t>
            </a:r>
            <a:endParaRPr kumimoji="1" lang="en-US" altLang="zh-CN" sz="2800" dirty="0">
              <a:latin typeface="+mn-lt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94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示例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E3E710-BF24-FB4E-A57C-BD1DAD941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3630"/>
            <a:ext cx="4107790" cy="29132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83D3F5-A65A-1843-A5A4-663F8A535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602" y="1446760"/>
            <a:ext cx="5198398" cy="6480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5CDE62-C3B3-964D-8B42-2E31A1090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8976" y="1953490"/>
            <a:ext cx="3572620" cy="426581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CC969FA-E427-8F41-804C-0DB44BE0203D}"/>
              </a:ext>
            </a:extLst>
          </p:cNvPr>
          <p:cNvSpPr/>
          <p:nvPr/>
        </p:nvSpPr>
        <p:spPr>
          <a:xfrm>
            <a:off x="3928976" y="1000365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latin typeface="TimesNewRomanPSMT" panose="02020603050405020304" pitchFamily="18" charset="0"/>
              </a:rPr>
              <a:t>MIPS32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指令序列 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26A37B-938F-0B4C-A2BD-92DA5B80FC49}"/>
              </a:ext>
            </a:extLst>
          </p:cNvPr>
          <p:cNvSpPr/>
          <p:nvPr/>
        </p:nvSpPr>
        <p:spPr>
          <a:xfrm>
            <a:off x="-28365" y="1721317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latin typeface="TimesNewRomanPSMT" panose="02020603050405020304" pitchFamily="18" charset="0"/>
              </a:rPr>
              <a:t>C</a:t>
            </a:r>
            <a:r>
              <a:rPr lang="zh-Hans" altLang="en-US" dirty="0">
                <a:latin typeface="TimesNewRomanPSMT" panose="02020603050405020304" pitchFamily="18" charset="0"/>
              </a:rPr>
              <a:t> </a:t>
            </a:r>
            <a:r>
              <a:rPr lang="en-US" altLang="zh-Hans" dirty="0">
                <a:latin typeface="TimesNewRomanPSMT" panose="02020603050405020304" pitchFamily="18" charset="0"/>
              </a:rPr>
              <a:t>-</a:t>
            </a:r>
            <a:r>
              <a:rPr lang="zh-Hans" altLang="en-US" dirty="0">
                <a:latin typeface="TimesNewRomanPSMT" panose="02020603050405020304" pitchFamily="18" charset="0"/>
              </a:rPr>
              <a:t> </a:t>
            </a:r>
            <a:r>
              <a:rPr lang="en-US" altLang="zh-Hans" dirty="0">
                <a:latin typeface="TimesNewRomanPSMT" panose="02020603050405020304" pitchFamily="18" charset="0"/>
              </a:rPr>
              <a:t>-</a:t>
            </a:r>
            <a:r>
              <a:rPr lang="zh-Hans" altLang="en-US" dirty="0">
                <a:latin typeface="TimesNewRomanPSMT" panose="02020603050405020304" pitchFamily="18" charset="0"/>
              </a:rPr>
              <a:t> 源代码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B39067-2A14-2C4F-B0EC-1004E6A06C99}"/>
              </a:ext>
            </a:extLst>
          </p:cNvPr>
          <p:cNvSpPr/>
          <p:nvPr/>
        </p:nvSpPr>
        <p:spPr>
          <a:xfrm>
            <a:off x="4239490" y="1469365"/>
            <a:ext cx="864524" cy="274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24004FEE-FFBD-2B4C-A991-1186611B8F80}"/>
              </a:ext>
            </a:extLst>
          </p:cNvPr>
          <p:cNvCxnSpPr/>
          <p:nvPr/>
        </p:nvCxnSpPr>
        <p:spPr>
          <a:xfrm flipV="1">
            <a:off x="5104014" y="1185031"/>
            <a:ext cx="1255222" cy="284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4757234-77FE-114D-B240-E2F9AD8908B9}"/>
              </a:ext>
            </a:extLst>
          </p:cNvPr>
          <p:cNvSpPr/>
          <p:nvPr/>
        </p:nvSpPr>
        <p:spPr>
          <a:xfrm>
            <a:off x="6450676" y="1000365"/>
            <a:ext cx="22361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sz="1200" dirty="0">
                <a:solidFill>
                  <a:schemeClr val="tx1"/>
                </a:solidFill>
              </a:rPr>
              <a:t>数据段：保存常量和全局变量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81AAE84-F88C-7343-8DD3-FC6A04D2EEE9}"/>
              </a:ext>
            </a:extLst>
          </p:cNvPr>
          <p:cNvSpPr/>
          <p:nvPr/>
        </p:nvSpPr>
        <p:spPr>
          <a:xfrm>
            <a:off x="4366953" y="2171870"/>
            <a:ext cx="1335578" cy="201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340B63C-89D2-354B-A795-740ACBBD3F70}"/>
              </a:ext>
            </a:extLst>
          </p:cNvPr>
          <p:cNvCxnSpPr>
            <a:cxnSpLocks/>
          </p:cNvCxnSpPr>
          <p:nvPr/>
        </p:nvCxnSpPr>
        <p:spPr>
          <a:xfrm>
            <a:off x="5667467" y="2245284"/>
            <a:ext cx="1107406" cy="27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518B23C-F73E-B442-AE7A-A373D7AF8F87}"/>
              </a:ext>
            </a:extLst>
          </p:cNvPr>
          <p:cNvSpPr/>
          <p:nvPr/>
        </p:nvSpPr>
        <p:spPr>
          <a:xfrm>
            <a:off x="6791499" y="2026429"/>
            <a:ext cx="22361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600" dirty="0">
                <a:solidFill>
                  <a:schemeClr val="tx1"/>
                </a:solidFill>
              </a:rPr>
              <a:t>Main</a:t>
            </a:r>
            <a:r>
              <a:rPr kumimoji="1" lang="zh-Hans" altLang="en-US" sz="1600" dirty="0">
                <a:solidFill>
                  <a:schemeClr val="tx1"/>
                </a:solidFill>
              </a:rPr>
              <a:t>标签为全局标签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9724874-0C48-1E46-B35A-D6706238E073}"/>
              </a:ext>
            </a:extLst>
          </p:cNvPr>
          <p:cNvSpPr/>
          <p:nvPr/>
        </p:nvSpPr>
        <p:spPr>
          <a:xfrm>
            <a:off x="4343986" y="2423226"/>
            <a:ext cx="676901" cy="178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49EFB33-F26F-0E46-A866-F932C24C0A1B}"/>
              </a:ext>
            </a:extLst>
          </p:cNvPr>
          <p:cNvCxnSpPr>
            <a:cxnSpLocks/>
          </p:cNvCxnSpPr>
          <p:nvPr/>
        </p:nvCxnSpPr>
        <p:spPr>
          <a:xfrm>
            <a:off x="5034742" y="2547656"/>
            <a:ext cx="1107406" cy="27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A34C4D84-1968-184A-889D-984690DA1E80}"/>
              </a:ext>
            </a:extLst>
          </p:cNvPr>
          <p:cNvSpPr/>
          <p:nvPr/>
        </p:nvSpPr>
        <p:spPr>
          <a:xfrm>
            <a:off x="6171294" y="2448971"/>
            <a:ext cx="82802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sz="1600" dirty="0">
                <a:solidFill>
                  <a:schemeClr val="tx1"/>
                </a:solidFill>
              </a:rPr>
              <a:t>代码段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79284FB-18C9-1547-A3E5-A0B715EFD3EE}"/>
              </a:ext>
            </a:extLst>
          </p:cNvPr>
          <p:cNvSpPr/>
          <p:nvPr/>
        </p:nvSpPr>
        <p:spPr>
          <a:xfrm>
            <a:off x="4430684" y="3873732"/>
            <a:ext cx="1236783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C102C26-2B3E-474E-8E8D-8A6BD50E16AF}"/>
              </a:ext>
            </a:extLst>
          </p:cNvPr>
          <p:cNvCxnSpPr>
            <a:cxnSpLocks/>
          </p:cNvCxnSpPr>
          <p:nvPr/>
        </p:nvCxnSpPr>
        <p:spPr>
          <a:xfrm>
            <a:off x="5667467" y="3970958"/>
            <a:ext cx="1107406" cy="27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05F030A-92AC-4940-B3E7-B57A1793B623}"/>
              </a:ext>
            </a:extLst>
          </p:cNvPr>
          <p:cNvSpPr/>
          <p:nvPr/>
        </p:nvSpPr>
        <p:spPr>
          <a:xfrm>
            <a:off x="6774872" y="3813757"/>
            <a:ext cx="12367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sz="1600" dirty="0">
                <a:solidFill>
                  <a:schemeClr val="tx1"/>
                </a:solidFill>
              </a:rPr>
              <a:t>函数返回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B12DE24-4754-1243-8C30-827BBB342E68}"/>
              </a:ext>
            </a:extLst>
          </p:cNvPr>
          <p:cNvSpPr/>
          <p:nvPr/>
        </p:nvSpPr>
        <p:spPr>
          <a:xfrm>
            <a:off x="4471083" y="4505153"/>
            <a:ext cx="1303065" cy="435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44C4044-07DA-B84B-B6E7-4F7DB0974580}"/>
              </a:ext>
            </a:extLst>
          </p:cNvPr>
          <p:cNvCxnSpPr>
            <a:cxnSpLocks/>
          </p:cNvCxnSpPr>
          <p:nvPr/>
        </p:nvCxnSpPr>
        <p:spPr>
          <a:xfrm>
            <a:off x="5774973" y="4722629"/>
            <a:ext cx="1107406" cy="27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1A4287AF-285F-1146-95AB-AF93D3AA4041}"/>
              </a:ext>
            </a:extLst>
          </p:cNvPr>
          <p:cNvSpPr/>
          <p:nvPr/>
        </p:nvSpPr>
        <p:spPr>
          <a:xfrm>
            <a:off x="6883204" y="4571003"/>
            <a:ext cx="12367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sz="1600" dirty="0">
                <a:solidFill>
                  <a:schemeClr val="tx1"/>
                </a:solidFill>
              </a:rPr>
              <a:t>打印</a:t>
            </a:r>
            <a:r>
              <a:rPr kumimoji="1" lang="en-US" altLang="zh-Hans" sz="1600" dirty="0" err="1">
                <a:solidFill>
                  <a:schemeClr val="tx1"/>
                </a:solidFill>
              </a:rPr>
              <a:t>int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05AE63-7D45-094C-8FF5-DEE876F11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449" y="1305098"/>
            <a:ext cx="2997046" cy="55529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示例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E3E710-BF24-FB4E-A57C-BD1DAD941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3630"/>
            <a:ext cx="4107790" cy="291326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CC9FE23-5E6B-5645-8530-D6FE9F4FD3D2}"/>
              </a:ext>
            </a:extLst>
          </p:cNvPr>
          <p:cNvSpPr/>
          <p:nvPr/>
        </p:nvSpPr>
        <p:spPr>
          <a:xfrm>
            <a:off x="-28365" y="1721317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latin typeface="TimesNewRomanPSMT" panose="02020603050405020304" pitchFamily="18" charset="0"/>
              </a:rPr>
              <a:t>C</a:t>
            </a:r>
            <a:r>
              <a:rPr lang="zh-Hans" altLang="en-US" dirty="0">
                <a:latin typeface="TimesNewRomanPSMT" panose="02020603050405020304" pitchFamily="18" charset="0"/>
              </a:rPr>
              <a:t> </a:t>
            </a:r>
            <a:r>
              <a:rPr lang="en-US" altLang="zh-Hans" dirty="0">
                <a:latin typeface="TimesNewRomanPSMT" panose="02020603050405020304" pitchFamily="18" charset="0"/>
              </a:rPr>
              <a:t>-</a:t>
            </a:r>
            <a:r>
              <a:rPr lang="zh-Hans" altLang="en-US" dirty="0">
                <a:latin typeface="TimesNewRomanPSMT" panose="02020603050405020304" pitchFamily="18" charset="0"/>
              </a:rPr>
              <a:t> </a:t>
            </a:r>
            <a:r>
              <a:rPr lang="en-US" altLang="zh-Hans" dirty="0">
                <a:latin typeface="TimesNewRomanPSMT" panose="02020603050405020304" pitchFamily="18" charset="0"/>
              </a:rPr>
              <a:t>-</a:t>
            </a:r>
            <a:r>
              <a:rPr lang="zh-Hans" altLang="en-US" dirty="0">
                <a:latin typeface="TimesNewRomanPSMT" panose="02020603050405020304" pitchFamily="18" charset="0"/>
              </a:rPr>
              <a:t> 源代码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5029C9-8C48-234D-BD70-35EEC0E0F040}"/>
              </a:ext>
            </a:extLst>
          </p:cNvPr>
          <p:cNvSpPr/>
          <p:nvPr/>
        </p:nvSpPr>
        <p:spPr>
          <a:xfrm>
            <a:off x="3928976" y="1000365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latin typeface="TimesNewRomanPSMT" panose="02020603050405020304" pitchFamily="18" charset="0"/>
              </a:rPr>
              <a:t>MIPS32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指令序列 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F5FCA4-7344-DE46-ACF0-19C1877ECB70}"/>
              </a:ext>
            </a:extLst>
          </p:cNvPr>
          <p:cNvSpPr/>
          <p:nvPr/>
        </p:nvSpPr>
        <p:spPr>
          <a:xfrm>
            <a:off x="4900463" y="2059996"/>
            <a:ext cx="1701338" cy="346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22A6279-EE86-9146-80AA-3814C100C0B9}"/>
              </a:ext>
            </a:extLst>
          </p:cNvPr>
          <p:cNvCxnSpPr>
            <a:cxnSpLocks/>
          </p:cNvCxnSpPr>
          <p:nvPr/>
        </p:nvCxnSpPr>
        <p:spPr>
          <a:xfrm flipV="1">
            <a:off x="6578416" y="1721317"/>
            <a:ext cx="742079" cy="468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AF51787-B2A8-B64E-A026-BDF163087290}"/>
              </a:ext>
            </a:extLst>
          </p:cNvPr>
          <p:cNvSpPr/>
          <p:nvPr/>
        </p:nvSpPr>
        <p:spPr>
          <a:xfrm>
            <a:off x="7320494" y="1379835"/>
            <a:ext cx="1677953" cy="378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sz="1600" dirty="0">
                <a:solidFill>
                  <a:schemeClr val="tx1"/>
                </a:solidFill>
              </a:rPr>
              <a:t>栈中保存</a:t>
            </a:r>
            <a:r>
              <a:rPr kumimoji="1" lang="en-US" altLang="zh-Hans" sz="1600" dirty="0">
                <a:solidFill>
                  <a:schemeClr val="tx1"/>
                </a:solidFill>
              </a:rPr>
              <a:t>$</a:t>
            </a:r>
            <a:r>
              <a:rPr kumimoji="1" lang="en-US" altLang="zh-Hans" sz="1600" dirty="0" err="1">
                <a:solidFill>
                  <a:schemeClr val="tx1"/>
                </a:solidFill>
              </a:rPr>
              <a:t>ra</a:t>
            </a:r>
            <a:r>
              <a:rPr kumimoji="1" lang="zh-Hans" altLang="en-US" sz="1600" dirty="0">
                <a:solidFill>
                  <a:schemeClr val="tx1"/>
                </a:solidFill>
              </a:rPr>
              <a:t>的值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854502-5FCD-DA44-B34A-99D18BC8F98F}"/>
              </a:ext>
            </a:extLst>
          </p:cNvPr>
          <p:cNvSpPr/>
          <p:nvPr/>
        </p:nvSpPr>
        <p:spPr>
          <a:xfrm>
            <a:off x="4836734" y="2614947"/>
            <a:ext cx="1701338" cy="346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A19EC7B-E5C8-BB4C-943C-58740892A739}"/>
              </a:ext>
            </a:extLst>
          </p:cNvPr>
          <p:cNvCxnSpPr>
            <a:cxnSpLocks/>
          </p:cNvCxnSpPr>
          <p:nvPr/>
        </p:nvCxnSpPr>
        <p:spPr>
          <a:xfrm flipV="1">
            <a:off x="6526380" y="2587563"/>
            <a:ext cx="828324" cy="211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6EE3DE6-7FEF-E546-84B9-DF81933AAC80}"/>
              </a:ext>
            </a:extLst>
          </p:cNvPr>
          <p:cNvSpPr/>
          <p:nvPr/>
        </p:nvSpPr>
        <p:spPr>
          <a:xfrm>
            <a:off x="7353499" y="2364142"/>
            <a:ext cx="809600" cy="320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sz="1600" dirty="0">
                <a:solidFill>
                  <a:schemeClr val="tx1"/>
                </a:solidFill>
              </a:rPr>
              <a:t>弹栈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733756-8DC5-3E41-A59B-E580BBDD92BD}"/>
              </a:ext>
            </a:extLst>
          </p:cNvPr>
          <p:cNvSpPr/>
          <p:nvPr/>
        </p:nvSpPr>
        <p:spPr>
          <a:xfrm>
            <a:off x="4836734" y="2970894"/>
            <a:ext cx="1701338" cy="190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D88566F-DAA2-5D42-84D5-CEB0845C5880}"/>
              </a:ext>
            </a:extLst>
          </p:cNvPr>
          <p:cNvCxnSpPr>
            <a:cxnSpLocks/>
          </p:cNvCxnSpPr>
          <p:nvPr/>
        </p:nvCxnSpPr>
        <p:spPr>
          <a:xfrm flipV="1">
            <a:off x="6525175" y="3022408"/>
            <a:ext cx="772370" cy="43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8F8A5D7-7D62-B34D-9D87-BF279737664C}"/>
              </a:ext>
            </a:extLst>
          </p:cNvPr>
          <p:cNvSpPr/>
          <p:nvPr/>
        </p:nvSpPr>
        <p:spPr>
          <a:xfrm>
            <a:off x="7295432" y="2840910"/>
            <a:ext cx="1848568" cy="320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sz="1600" dirty="0">
                <a:solidFill>
                  <a:schemeClr val="tx1"/>
                </a:solidFill>
              </a:rPr>
              <a:t>读取函数的返回值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68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SPIM Simulator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推荐选择更为直观的 </a:t>
            </a:r>
            <a:r>
              <a:rPr lang="en-US" altLang="zh-CN" dirty="0"/>
              <a:t>GUI </a:t>
            </a:r>
            <a:r>
              <a:rPr lang="zh-CN" altLang="en-US" dirty="0"/>
              <a:t>版本</a:t>
            </a:r>
            <a:endParaRPr lang="en-US" altLang="zh-CN" dirty="0"/>
          </a:p>
          <a:p>
            <a:pPr lvl="1"/>
            <a:r>
              <a:rPr lang="zh-CN" altLang="en-US" dirty="0"/>
              <a:t>介绍与下载：</a:t>
            </a:r>
            <a:r>
              <a:rPr lang="en-US" altLang="zh-CN" sz="2400" dirty="0"/>
              <a:t>http://pages.cs.wisc.edu/~larus/spim.html</a:t>
            </a:r>
            <a:endParaRPr lang="en-US" altLang="zh-CN" dirty="0"/>
          </a:p>
          <a:p>
            <a:pPr lvl="1"/>
            <a:r>
              <a:rPr lang="zh-CN" altLang="en-US" dirty="0"/>
              <a:t>支持 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 err="1"/>
              <a:t>macOS</a:t>
            </a:r>
            <a:r>
              <a:rPr lang="en-US" altLang="zh-CN" dirty="0"/>
              <a:t> </a:t>
            </a:r>
            <a:r>
              <a:rPr lang="zh-CN" altLang="en-US" dirty="0"/>
              <a:t>多平台</a:t>
            </a:r>
            <a:endParaRPr lang="en-US" altLang="zh-CN" dirty="0"/>
          </a:p>
          <a:p>
            <a:r>
              <a:rPr lang="zh-CN" altLang="en-US" dirty="0"/>
              <a:t>可以自己写一些简单的汇编代码，以帮助理解和熟悉 </a:t>
            </a:r>
            <a:r>
              <a:rPr lang="en-US" altLang="zh-CN" dirty="0"/>
              <a:t>MIPS32 </a:t>
            </a:r>
            <a:r>
              <a:rPr lang="zh-CN" altLang="en-US" dirty="0"/>
              <a:t>汇编代码的书写规则，从而建立起更为清晰的由中间代码生成目标代码的过程</a:t>
            </a:r>
            <a:endParaRPr lang="en-US" altLang="zh-CN" dirty="0"/>
          </a:p>
          <a:p>
            <a:pPr lvl="1"/>
            <a:r>
              <a:rPr lang="zh-CN" altLang="en-US" dirty="0"/>
              <a:t>详细说明：</a:t>
            </a:r>
            <a:r>
              <a:rPr lang="en-US" altLang="zh-CN" dirty="0"/>
              <a:t>MIPS32_and_SPIM.pdf</a:t>
            </a:r>
          </a:p>
          <a:p>
            <a:r>
              <a:rPr lang="zh-CN" altLang="en-US" b="1" dirty="0">
                <a:solidFill>
                  <a:srgbClr val="FF3333"/>
                </a:solidFill>
                <a:latin typeface="Calibri"/>
              </a:rPr>
              <a:t>但是，实验的评价结果取决于目标 </a:t>
            </a:r>
            <a:r>
              <a:rPr lang="en-US" altLang="zh-CN" b="1" dirty="0">
                <a:solidFill>
                  <a:srgbClr val="FF3333"/>
                </a:solidFill>
                <a:latin typeface="Calibri"/>
              </a:rPr>
              <a:t>MIPS32 </a:t>
            </a:r>
            <a:r>
              <a:rPr lang="zh-CN" altLang="en-US" b="1" dirty="0">
                <a:solidFill>
                  <a:srgbClr val="FF3333"/>
                </a:solidFill>
                <a:latin typeface="Calibri"/>
              </a:rPr>
              <a:t>汇编代码在 </a:t>
            </a:r>
            <a:r>
              <a:rPr lang="en-US" altLang="zh-CN" b="1" dirty="0">
                <a:solidFill>
                  <a:srgbClr val="FF3333"/>
                </a:solidFill>
                <a:latin typeface="Calibri"/>
              </a:rPr>
              <a:t>SPIM Simulator (</a:t>
            </a:r>
            <a:r>
              <a:rPr lang="zh-CN" altLang="en-US" b="1" dirty="0">
                <a:solidFill>
                  <a:srgbClr val="FF3333"/>
                </a:solidFill>
                <a:latin typeface="Calibri"/>
              </a:rPr>
              <a:t>命令行或 </a:t>
            </a:r>
            <a:r>
              <a:rPr lang="en-US" altLang="zh-CN" b="1" dirty="0" err="1">
                <a:solidFill>
                  <a:srgbClr val="FF3333"/>
                </a:solidFill>
                <a:latin typeface="Calibri"/>
              </a:rPr>
              <a:t>Qt</a:t>
            </a:r>
            <a:r>
              <a:rPr lang="en-US" altLang="zh-CN" b="1" dirty="0">
                <a:solidFill>
                  <a:srgbClr val="FF3333"/>
                </a:solidFill>
                <a:latin typeface="Calibri"/>
              </a:rPr>
              <a:t> </a:t>
            </a:r>
            <a:r>
              <a:rPr lang="zh-CN" altLang="en-US" b="1" dirty="0">
                <a:solidFill>
                  <a:srgbClr val="FF3333"/>
                </a:solidFill>
                <a:latin typeface="Calibri"/>
              </a:rPr>
              <a:t>版本均可</a:t>
            </a:r>
            <a:r>
              <a:rPr lang="en-US" altLang="zh-CN" b="1" dirty="0">
                <a:solidFill>
                  <a:srgbClr val="FF3333"/>
                </a:solidFill>
                <a:latin typeface="Calibri"/>
              </a:rPr>
              <a:t>) </a:t>
            </a:r>
            <a:r>
              <a:rPr lang="zh-CN" altLang="en-US" b="1" dirty="0">
                <a:solidFill>
                  <a:srgbClr val="FF3333"/>
                </a:solidFill>
                <a:latin typeface="Calibri"/>
              </a:rPr>
              <a:t>上的运行结果，具体使用和要求见实验要求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86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实验检查要求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b="1" dirty="0">
                <a:solidFill>
                  <a:srgbClr val="FF0000"/>
                </a:solidFill>
              </a:rPr>
              <a:t>必做部分（</a:t>
            </a:r>
            <a:r>
              <a:rPr kumimoji="1" lang="en-US" altLang="zh-CN" b="1" dirty="0">
                <a:solidFill>
                  <a:srgbClr val="FF0000"/>
                </a:solidFill>
              </a:rPr>
              <a:t>85%</a:t>
            </a:r>
            <a:r>
              <a:rPr kumimoji="1" lang="zh-CN" altLang="en-US" b="1" dirty="0">
                <a:solidFill>
                  <a:srgbClr val="FF0000"/>
                </a:solidFill>
              </a:rPr>
              <a:t>）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600" b="1" dirty="0"/>
              <a:t>输出要求：</a:t>
            </a:r>
            <a:r>
              <a:rPr lang="en-US" altLang="zh-CN" sz="2600" b="1" dirty="0">
                <a:solidFill>
                  <a:srgbClr val="FF0000"/>
                </a:solidFill>
              </a:rPr>
              <a:t> ./parser test1.cmm test1.s</a:t>
            </a:r>
          </a:p>
          <a:p>
            <a:pPr lvl="1">
              <a:lnSpc>
                <a:spcPct val="110000"/>
              </a:lnSpc>
            </a:pPr>
            <a:r>
              <a:rPr lang="zh-CN" altLang="en-US" sz="2600" b="1" dirty="0">
                <a:solidFill>
                  <a:srgbClr val="FF0000"/>
                </a:solidFill>
              </a:rPr>
              <a:t>把生成的目标代码逐行写入 </a:t>
            </a:r>
            <a:r>
              <a:rPr lang="en-US" altLang="zh-CN" sz="2600" b="1" dirty="0">
                <a:solidFill>
                  <a:srgbClr val="FF0000"/>
                </a:solidFill>
              </a:rPr>
              <a:t>test1.s</a:t>
            </a:r>
            <a:r>
              <a:rPr lang="zh-CN" altLang="en-US" sz="2600" b="1" dirty="0">
                <a:solidFill>
                  <a:srgbClr val="FF0000"/>
                </a:solidFill>
              </a:rPr>
              <a:t> 文件中</a:t>
            </a:r>
            <a:endParaRPr lang="en-US" altLang="zh-CN" sz="2600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zh-CN" altLang="en-US" b="1" dirty="0"/>
              <a:t>实验报告及代码风格、实现方式等（</a:t>
            </a:r>
            <a:r>
              <a:rPr kumimoji="1" lang="en-US" altLang="zh-CN" b="1" dirty="0"/>
              <a:t>15%</a:t>
            </a:r>
            <a:r>
              <a:rPr kumimoji="1" lang="zh-CN" altLang="en-US" b="1" dirty="0"/>
              <a:t>）</a:t>
            </a:r>
            <a:endParaRPr kumimoji="1" lang="en-US" altLang="zh-CN" b="1" dirty="0"/>
          </a:p>
          <a:p>
            <a:pPr lvl="1">
              <a:lnSpc>
                <a:spcPct val="110000"/>
              </a:lnSpc>
            </a:pPr>
            <a:r>
              <a:rPr kumimoji="1" lang="zh-CN" altLang="en-US" b="1" dirty="0"/>
              <a:t>与实验一要求相同，一定要简述自己的实现方式</a:t>
            </a:r>
            <a:endParaRPr kumimoji="1" lang="en-US" altLang="zh-CN" b="1" dirty="0"/>
          </a:p>
          <a:p>
            <a:pPr>
              <a:lnSpc>
                <a:spcPct val="110000"/>
              </a:lnSpc>
            </a:pPr>
            <a:r>
              <a:rPr kumimoji="1" lang="zh-CN" altLang="en-US" b="1" dirty="0">
                <a:solidFill>
                  <a:schemeClr val="accent2"/>
                </a:solidFill>
              </a:rPr>
              <a:t>代码查重</a:t>
            </a:r>
            <a:endParaRPr kumimoji="1" lang="en-US" altLang="zh-CN" b="1" dirty="0">
              <a:solidFill>
                <a:schemeClr val="accent2"/>
              </a:solidFill>
            </a:endParaRPr>
          </a:p>
          <a:p>
            <a:pPr lvl="1">
              <a:lnSpc>
                <a:spcPct val="110000"/>
              </a:lnSpc>
            </a:pPr>
            <a:r>
              <a:rPr kumimoji="1" lang="zh-CN" altLang="en-US" b="1" dirty="0">
                <a:solidFill>
                  <a:schemeClr val="accent2"/>
                </a:solidFill>
              </a:rPr>
              <a:t>教学平台提供，请注重学术诚信，一旦抄袭，即为 </a:t>
            </a:r>
            <a:r>
              <a:rPr kumimoji="1" lang="en-US" altLang="zh-CN" b="1" dirty="0">
                <a:solidFill>
                  <a:schemeClr val="accent2"/>
                </a:solidFill>
              </a:rPr>
              <a:t>0</a:t>
            </a:r>
            <a:r>
              <a:rPr kumimoji="1" lang="zh-CN" altLang="en-US" b="1" dirty="0">
                <a:solidFill>
                  <a:schemeClr val="accent2"/>
                </a:solidFill>
              </a:rPr>
              <a:t>分！</a:t>
            </a:r>
            <a:endParaRPr kumimoji="1"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25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实验提交说明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提交平台：</a:t>
            </a:r>
            <a:r>
              <a:rPr kumimoji="1" lang="en-US" altLang="zh-CN" dirty="0">
                <a:hlinkClick r:id="rId2"/>
              </a:rPr>
              <a:t>http://cslabcms.nju.edu.cn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独立完成，以个人为小组单位提交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无特殊情况不接受其他提交方式</a:t>
            </a:r>
            <a:endParaRPr kumimoji="1" lang="en-US" altLang="zh-CN" dirty="0"/>
          </a:p>
          <a:p>
            <a:r>
              <a:rPr kumimoji="1" lang="zh-CN" altLang="en-US" dirty="0"/>
              <a:t>提交第</a:t>
            </a:r>
            <a:r>
              <a:rPr kumimoji="1" lang="en-US" altLang="zh-CN" dirty="0"/>
              <a:t> 16 </a:t>
            </a:r>
            <a:r>
              <a:rPr kumimoji="1" lang="zh-CN" altLang="en-US" dirty="0"/>
              <a:t>周的项目作业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Project 4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目标代码生成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所有内容打包并压缩，命名为学号</a:t>
            </a:r>
            <a:r>
              <a:rPr kumimoji="1" lang="en-US" altLang="zh-CN" dirty="0"/>
              <a:t>+”_”+lab4.</a:t>
            </a:r>
            <a:r>
              <a:rPr kumimoji="1" lang="en-US" altLang="zh-CN" b="1" dirty="0"/>
              <a:t>zip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b="1" dirty="0" err="1"/>
              <a:t>tar.gz</a:t>
            </a:r>
            <a:r>
              <a:rPr kumimoji="1" lang="zh-CN" altLang="en-US" dirty="0"/>
              <a:t>，如</a:t>
            </a:r>
            <a:r>
              <a:rPr kumimoji="1" lang="en-US" altLang="zh-CN" dirty="0"/>
              <a:t>1</a:t>
            </a:r>
            <a:r>
              <a:rPr kumimoji="1" lang="en-US" altLang="zh-Hans" dirty="0"/>
              <a:t>6</a:t>
            </a:r>
            <a:r>
              <a:rPr kumimoji="1" lang="en-US" altLang="zh-CN" dirty="0"/>
              <a:t>1220001_lab4.zip</a:t>
            </a:r>
            <a:r>
              <a:rPr kumimoji="1" lang="zh-CN" altLang="en-US" dirty="0"/>
              <a:t>，其余同实验一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如果相似性较高，可删除 </a:t>
            </a:r>
            <a:r>
              <a:rPr kumimoji="1" lang="en-US" altLang="zh-CN" dirty="0"/>
              <a:t>flex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bison</a:t>
            </a:r>
            <a:r>
              <a:rPr kumimoji="1" lang="zh-CN" altLang="en-US" dirty="0"/>
              <a:t>生成的代码</a:t>
            </a:r>
            <a:endParaRPr kumimoji="1" lang="en-US" altLang="zh-CN" dirty="0"/>
          </a:p>
          <a:p>
            <a:r>
              <a:rPr kumimoji="1" lang="zh-CN" altLang="en-US" b="1" dirty="0">
                <a:solidFill>
                  <a:srgbClr val="FF0000"/>
                </a:solidFill>
              </a:rPr>
              <a:t>截止日期：</a:t>
            </a:r>
            <a:r>
              <a:rPr kumimoji="1" lang="en-US" altLang="zh-CN" b="1" dirty="0">
                <a:solidFill>
                  <a:srgbClr val="FF0000"/>
                </a:solidFill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</a:rPr>
              <a:t>月</a:t>
            </a:r>
            <a:r>
              <a:rPr kumimoji="1" lang="en-US" altLang="zh-CN" b="1" dirty="0">
                <a:solidFill>
                  <a:srgbClr val="FF0000"/>
                </a:solidFill>
              </a:rPr>
              <a:t>1</a:t>
            </a:r>
            <a:r>
              <a:rPr kumimoji="1" lang="en-US" altLang="zh-Hans" b="1" dirty="0">
                <a:solidFill>
                  <a:srgbClr val="FF0000"/>
                </a:solidFill>
              </a:rPr>
              <a:t>3</a:t>
            </a:r>
            <a:r>
              <a:rPr kumimoji="1" lang="zh-CN" altLang="en-US" b="1" dirty="0">
                <a:solidFill>
                  <a:srgbClr val="FF0000"/>
                </a:solidFill>
              </a:rPr>
              <a:t>日，</a:t>
            </a:r>
            <a:r>
              <a:rPr kumimoji="1" lang="en-US" altLang="zh-CN" b="1" dirty="0">
                <a:solidFill>
                  <a:srgbClr val="FF0000"/>
                </a:solidFill>
              </a:rPr>
              <a:t>23:59:59</a:t>
            </a:r>
            <a:r>
              <a:rPr kumimoji="1" lang="zh-CN" altLang="en-US" dirty="0"/>
              <a:t>，请尽量不要在此之前的几分钟提交，网络有风险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6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542" y="2318689"/>
            <a:ext cx="862601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i="1" cap="none" spc="0" dirty="0">
                <a:ln/>
                <a:solidFill>
                  <a:srgbClr val="FF0000"/>
                </a:solidFill>
                <a:effectLst/>
              </a:rPr>
              <a:t>Congratulations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!</a:t>
            </a:r>
          </a:p>
          <a:p>
            <a:pPr algn="ctr"/>
            <a:r>
              <a:rPr lang="en-US" altLang="zh-CN" sz="5400" b="1" cap="none" spc="0" dirty="0">
                <a:ln/>
                <a:solidFill>
                  <a:srgbClr val="FF0000"/>
                </a:solidFill>
                <a:effectLst/>
              </a:rPr>
              <a:t>You have finished a compiler!</a:t>
            </a:r>
            <a:endParaRPr lang="zh-CN" altLang="en-US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564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135A1-7DB0-42EB-8A6D-B5502B27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118A0-0823-4BD1-9414-CC8CBAE30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798024"/>
            <a:ext cx="8928992" cy="5472608"/>
          </a:xfrm>
        </p:spPr>
        <p:txBody>
          <a:bodyPr/>
          <a:lstStyle/>
          <a:p>
            <a:r>
              <a:rPr lang="zh-Hans" altLang="en-US" sz="2800" dirty="0"/>
              <a:t>厚书</a:t>
            </a:r>
            <a:r>
              <a:rPr lang="zh-CN" altLang="en-US" sz="2800" dirty="0"/>
              <a:t>练习</a:t>
            </a:r>
            <a:r>
              <a:rPr lang="en-US" altLang="zh-CN" sz="2800" dirty="0"/>
              <a:t>9.1.1</a:t>
            </a:r>
            <a:r>
              <a:rPr lang="zh-CN" altLang="en-US" sz="2800" dirty="0"/>
              <a:t>的</a:t>
            </a:r>
            <a:r>
              <a:rPr lang="en-US" altLang="zh-CN" sz="2800" dirty="0"/>
              <a:t>1)</a:t>
            </a:r>
            <a:r>
              <a:rPr lang="zh-CN" altLang="en-US" sz="2800" dirty="0"/>
              <a:t>、</a:t>
            </a:r>
            <a:r>
              <a:rPr lang="en-US" altLang="zh-CN" sz="2800" dirty="0"/>
              <a:t>2)</a:t>
            </a:r>
            <a:r>
              <a:rPr lang="zh-CN" altLang="en-US" sz="2800" dirty="0"/>
              <a:t>、</a:t>
            </a:r>
            <a:r>
              <a:rPr lang="en-US" altLang="zh-CN" sz="2800" dirty="0"/>
              <a:t>3)</a:t>
            </a:r>
            <a:r>
              <a:rPr lang="zh-CN" altLang="en-US" sz="2800" dirty="0"/>
              <a:t>、</a:t>
            </a:r>
            <a:r>
              <a:rPr lang="en-US" altLang="zh-CN" sz="2800" dirty="0"/>
              <a:t>5)</a:t>
            </a:r>
            <a:r>
              <a:rPr lang="zh-CN" altLang="en-US" sz="2800" dirty="0"/>
              <a:t>和练习</a:t>
            </a:r>
            <a:r>
              <a:rPr lang="en-US" altLang="zh-CN" sz="2800" dirty="0"/>
              <a:t>9.2.1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FAD10C-30F3-4286-A0E2-F067F2F0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4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目标代码生成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/>
              <a:t>预备工作</a:t>
            </a:r>
            <a:endParaRPr kumimoji="1" lang="en-US" altLang="zh-CN" sz="2800" b="1" dirty="0"/>
          </a:p>
          <a:p>
            <a:pPr lvl="1">
              <a:lnSpc>
                <a:spcPct val="110000"/>
              </a:lnSpc>
            </a:pPr>
            <a:r>
              <a:rPr kumimoji="1" lang="zh-CN" altLang="en-US" sz="2400" dirty="0"/>
              <a:t>实验一、二、三全部必做内容，正确的中间代码</a:t>
            </a:r>
            <a:endParaRPr kumimoji="1" lang="en-US" altLang="zh-CN" sz="2400" dirty="0"/>
          </a:p>
          <a:p>
            <a:pPr lvl="1">
              <a:lnSpc>
                <a:spcPct val="110000"/>
              </a:lnSpc>
            </a:pPr>
            <a:endParaRPr kumimoji="1" lang="en-US" altLang="zh-CN" sz="2400" dirty="0"/>
          </a:p>
          <a:p>
            <a:pPr lvl="1">
              <a:lnSpc>
                <a:spcPct val="110000"/>
              </a:lnSpc>
            </a:pPr>
            <a:endParaRPr kumimoji="1" lang="en-US" altLang="zh-CN" sz="2400" dirty="0"/>
          </a:p>
          <a:p>
            <a:r>
              <a:rPr lang="zh-CN" altLang="en-US" sz="2800" b="1" dirty="0"/>
              <a:t>将实验三得到的中间表示翻译为汇编代码</a:t>
            </a:r>
            <a:endParaRPr lang="en-US" altLang="zh-CN" sz="2800" b="1" dirty="0"/>
          </a:p>
          <a:p>
            <a:r>
              <a:rPr lang="zh-CN" altLang="en-US" sz="2400" b="1" dirty="0"/>
              <a:t>最终能在 </a:t>
            </a:r>
            <a:r>
              <a:rPr lang="en-US" altLang="zh-CN" sz="2400" b="1" dirty="0"/>
              <a:t>MIPS32 </a:t>
            </a:r>
            <a:r>
              <a:rPr lang="zh-CN" altLang="en-US" sz="2400" b="1" dirty="0"/>
              <a:t>指令模拟器 </a:t>
            </a:r>
            <a:r>
              <a:rPr lang="en-US" altLang="zh-CN" sz="2400" b="1" dirty="0"/>
              <a:t>SPIM </a:t>
            </a:r>
            <a:r>
              <a:rPr lang="zh-CN" altLang="en-US" sz="2400" b="1" dirty="0"/>
              <a:t>运行得到正确的结果</a:t>
            </a:r>
          </a:p>
          <a:p>
            <a:r>
              <a:rPr lang="zh-CN" altLang="en-US" sz="2800" b="1" dirty="0"/>
              <a:t>需要解决的三个基本问题</a:t>
            </a:r>
            <a:endParaRPr lang="en-US" altLang="zh-CN" sz="2800" b="1" dirty="0"/>
          </a:p>
          <a:p>
            <a:pPr lvl="1">
              <a:lnSpc>
                <a:spcPct val="110000"/>
              </a:lnSpc>
            </a:pPr>
            <a:r>
              <a:rPr kumimoji="1" lang="zh-CN" altLang="en-US" sz="2400" dirty="0"/>
              <a:t>指令选择：中间表示映射到目标代码</a:t>
            </a:r>
          </a:p>
          <a:p>
            <a:pPr lvl="1">
              <a:lnSpc>
                <a:spcPct val="110000"/>
              </a:lnSpc>
            </a:pPr>
            <a:r>
              <a:rPr kumimoji="1" lang="zh-CN" altLang="en-US" sz="2400" dirty="0"/>
              <a:t>寄存器分配：</a:t>
            </a:r>
            <a:r>
              <a:rPr kumimoji="1" lang="zh-Hans" altLang="en-US" sz="2400" dirty="0"/>
              <a:t>指令</a:t>
            </a:r>
            <a:r>
              <a:rPr kumimoji="1" lang="zh-CN" altLang="en-US" sz="2400" dirty="0"/>
              <a:t>操作数要位于寄存器中</a:t>
            </a:r>
          </a:p>
          <a:p>
            <a:pPr lvl="1">
              <a:lnSpc>
                <a:spcPct val="110000"/>
              </a:lnSpc>
            </a:pPr>
            <a:r>
              <a:rPr kumimoji="1" lang="zh-CN" altLang="en-US" sz="2400" dirty="0"/>
              <a:t>栈管理：函数调用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0EE434-E788-0C4C-899F-7BB62F800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6" y="2056501"/>
            <a:ext cx="7925487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9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指令选择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00"/>
                </a:solidFill>
                <a:latin typeface="Calibri"/>
              </a:rPr>
              <a:t>将中间表示映射到目标代码</a:t>
            </a:r>
            <a:endParaRPr lang="zh-CN" altLang="en-US" dirty="0"/>
          </a:p>
          <a:p>
            <a:pPr lvl="1"/>
            <a:r>
              <a:rPr lang="zh-Hans" altLang="en-US" dirty="0"/>
              <a:t>最简单的方式：逐条翻译</a:t>
            </a:r>
            <a:endParaRPr lang="zh-CN" altLang="en-US" dirty="0"/>
          </a:p>
          <a:p>
            <a:r>
              <a:rPr lang="zh-CN" altLang="en-US" b="1" dirty="0"/>
              <a:t>表 </a:t>
            </a:r>
            <a:r>
              <a:rPr lang="en-US" altLang="zh-CN" b="1" dirty="0"/>
              <a:t>11</a:t>
            </a:r>
          </a:p>
          <a:p>
            <a:pPr lvl="1"/>
            <a:r>
              <a:rPr lang="zh-CN" altLang="en-US" dirty="0"/>
              <a:t>标号、跳转</a:t>
            </a:r>
            <a:endParaRPr lang="en-US" altLang="zh-CN" dirty="0"/>
          </a:p>
          <a:p>
            <a:pPr lvl="1"/>
            <a:r>
              <a:rPr lang="zh-CN" altLang="en-US" dirty="0"/>
              <a:t>算术运算</a:t>
            </a:r>
            <a:endParaRPr lang="en-US" altLang="zh-CN" dirty="0"/>
          </a:p>
          <a:p>
            <a:pPr lvl="1"/>
            <a:r>
              <a:rPr lang="zh-CN" altLang="en-US" dirty="0"/>
              <a:t>逻辑运算</a:t>
            </a:r>
            <a:endParaRPr lang="en-US" altLang="zh-CN" dirty="0"/>
          </a:p>
          <a:p>
            <a:pPr lvl="1"/>
            <a:r>
              <a:rPr lang="zh-CN" altLang="en-US" dirty="0"/>
              <a:t>存取指令</a:t>
            </a:r>
            <a:endParaRPr lang="en-US" altLang="zh-CN" dirty="0"/>
          </a:p>
          <a:p>
            <a:pPr lvl="1"/>
            <a:r>
              <a:rPr lang="zh-CN" altLang="en-US" dirty="0"/>
              <a:t>调用返回</a:t>
            </a:r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353" y="2091647"/>
            <a:ext cx="4786573" cy="4286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0C118B-C5D6-704D-A4C1-CD02FD8F5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098" y="2909455"/>
            <a:ext cx="92079" cy="997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5BEA38-4048-C04C-9DE6-98F7BFA50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458" y="4151958"/>
            <a:ext cx="92079" cy="9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0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指令选择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Calibri"/>
              </a:rPr>
              <a:t>将中间表示映射到目标代码</a:t>
            </a:r>
            <a:endParaRPr lang="en-US" altLang="zh-CN" dirty="0"/>
          </a:p>
          <a:p>
            <a:pPr lvl="1"/>
            <a:r>
              <a:rPr lang="zh-Hans" altLang="en-US" sz="2000" dirty="0"/>
              <a:t>一次考虑多条中间代码，将多条中间代码翻译为一条目标代码</a:t>
            </a:r>
            <a:endParaRPr lang="zh-CN" altLang="en-US" sz="2000" dirty="0"/>
          </a:p>
          <a:p>
            <a:pPr lvl="1"/>
            <a:r>
              <a:rPr lang="zh-Hans" altLang="en-US" sz="2400" dirty="0"/>
              <a:t>例子：将数组元素</a:t>
            </a:r>
            <a:r>
              <a:rPr lang="en-US" altLang="zh-Hans" sz="2400" dirty="0"/>
              <a:t>a[3]</a:t>
            </a:r>
            <a:r>
              <a:rPr lang="zh-Hans" altLang="en-US" sz="2400" dirty="0"/>
              <a:t>的值放到</a:t>
            </a:r>
            <a:r>
              <a:rPr lang="en-US" altLang="zh-Hans" sz="2400" dirty="0"/>
              <a:t>$t2</a:t>
            </a:r>
            <a:r>
              <a:rPr lang="zh-Hans" altLang="en-US" sz="2400" dirty="0"/>
              <a:t>中，</a:t>
            </a:r>
            <a:r>
              <a:rPr lang="en-US" altLang="zh-Hans" sz="2400" dirty="0"/>
              <a:t>a</a:t>
            </a:r>
            <a:r>
              <a:rPr lang="zh-Hans" altLang="en-US" sz="2400" dirty="0"/>
              <a:t>的首地址已经在寄存器</a:t>
            </a:r>
            <a:r>
              <a:rPr lang="en-US" altLang="zh-Hans" sz="2400" dirty="0"/>
              <a:t>$t1</a:t>
            </a:r>
            <a:r>
              <a:rPr lang="zh-Hans" altLang="en-US" sz="2400" dirty="0"/>
              <a:t>中。</a:t>
            </a:r>
            <a:endParaRPr lang="en-US" altLang="zh-Hans" sz="2400" dirty="0"/>
          </a:p>
          <a:p>
            <a:pPr lvl="1"/>
            <a:r>
              <a:rPr lang="zh-Hans" altLang="en-US" sz="2400" dirty="0"/>
              <a:t>逐条翻译：</a:t>
            </a:r>
            <a:endParaRPr lang="en-US" altLang="zh-Hans" sz="2400" dirty="0"/>
          </a:p>
          <a:p>
            <a:pPr lvl="2"/>
            <a:r>
              <a:rPr lang="en" altLang="zh-CN" sz="2000" dirty="0" err="1"/>
              <a:t>addi</a:t>
            </a:r>
            <a:r>
              <a:rPr lang="en" altLang="zh-CN" sz="2000" dirty="0"/>
              <a:t> $t3, $t1, 12</a:t>
            </a:r>
          </a:p>
          <a:p>
            <a:pPr lvl="2"/>
            <a:r>
              <a:rPr lang="en" altLang="zh-CN" sz="2000" dirty="0" err="1"/>
              <a:t>lw</a:t>
            </a:r>
            <a:r>
              <a:rPr lang="en" altLang="zh-CN" sz="2000" dirty="0"/>
              <a:t> $t2, 0($t3) </a:t>
            </a:r>
          </a:p>
          <a:p>
            <a:pPr lvl="1"/>
            <a:r>
              <a:rPr lang="zh-Hans" altLang="en-US" sz="2400" dirty="0"/>
              <a:t>合并成一条：</a:t>
            </a:r>
            <a:endParaRPr lang="en-US" altLang="zh-Hans" sz="2400" dirty="0"/>
          </a:p>
          <a:p>
            <a:pPr lvl="2"/>
            <a:r>
              <a:rPr lang="en" altLang="zh-CN" sz="2000" dirty="0" err="1"/>
              <a:t>lw</a:t>
            </a:r>
            <a:r>
              <a:rPr lang="en" altLang="zh-CN" sz="2000" dirty="0"/>
              <a:t> $t2, </a:t>
            </a:r>
            <a:r>
              <a:rPr lang="en-US" altLang="zh-Hans" sz="2000" dirty="0"/>
              <a:t>12</a:t>
            </a:r>
            <a:r>
              <a:rPr lang="en" altLang="zh-CN" sz="2000" dirty="0"/>
              <a:t>($t</a:t>
            </a:r>
            <a:r>
              <a:rPr lang="en-US" altLang="zh-Hans" sz="2000" dirty="0"/>
              <a:t>1</a:t>
            </a:r>
            <a:r>
              <a:rPr lang="en" altLang="zh-CN" sz="2000" dirty="0"/>
              <a:t>) </a:t>
            </a:r>
          </a:p>
          <a:p>
            <a:pPr lvl="1"/>
            <a:r>
              <a:rPr lang="zh-Hans" altLang="en-US" sz="2400" dirty="0"/>
              <a:t>参考课本</a:t>
            </a:r>
            <a:r>
              <a:rPr lang="en-US" altLang="zh-Hans" sz="2400" dirty="0"/>
              <a:t>8.7</a:t>
            </a:r>
            <a:r>
              <a:rPr lang="zh-Hans" altLang="en-US" sz="2400" dirty="0"/>
              <a:t>章 窥孔优化</a:t>
            </a:r>
            <a:endParaRPr lang="en-US" altLang="zh-Hans" sz="2400" dirty="0"/>
          </a:p>
          <a:p>
            <a:pPr lvl="1"/>
            <a:r>
              <a:rPr lang="zh-Hans" altLang="en-US" sz="2400" dirty="0">
                <a:solidFill>
                  <a:srgbClr val="FF0000"/>
                </a:solidFill>
              </a:rPr>
              <a:t>优先考虑正确性，然后才是效率问题</a:t>
            </a:r>
            <a:endParaRPr lang="en-US" altLang="zh-Hans" sz="2400" dirty="0">
              <a:solidFill>
                <a:srgbClr val="FF0000"/>
              </a:solidFill>
            </a:endParaRPr>
          </a:p>
          <a:p>
            <a:pPr lvl="2"/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55414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寄存器分配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除了数组和结构体必须放到内存中，中间代码里的任何一个非零变量或临时变量，只要它参与运算，其值必须被载入到某个寄存器中。在某个特定的程序点上选择哪个寄存器来保存哪个变量的值，这就是寄存器分配所要研究的问题。 </a:t>
            </a:r>
            <a:endParaRPr lang="en-US" altLang="zh-CN" sz="2400" dirty="0"/>
          </a:p>
          <a:p>
            <a:r>
              <a:rPr lang="zh-CN" altLang="en-US" sz="2400" dirty="0"/>
              <a:t>遵守表 </a:t>
            </a:r>
            <a:r>
              <a:rPr lang="en-US" altLang="zh-CN" sz="2400" dirty="0"/>
              <a:t>9 </a:t>
            </a:r>
            <a:r>
              <a:rPr lang="zh-CN" altLang="en-US" sz="2400" dirty="0"/>
              <a:t>中的 </a:t>
            </a:r>
            <a:r>
              <a:rPr lang="en-US" altLang="zh-CN" sz="2400" dirty="0"/>
              <a:t>MIPS </a:t>
            </a:r>
            <a:r>
              <a:rPr lang="zh-CN" altLang="en-US" sz="2400" dirty="0"/>
              <a:t>体系结构中的寄存器约定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3B8BE6-794B-1445-9433-2F93EDCB1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25" y="3348232"/>
            <a:ext cx="7645102" cy="341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4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寄存器分配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朴素分配算法（最简单）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 lvl="1"/>
            <a:r>
              <a:rPr lang="zh-CN" altLang="en-US" sz="2400" dirty="0"/>
              <a:t>将所有的变量或临时变量都放在内存里，</a:t>
            </a:r>
            <a:r>
              <a:rPr lang="zh-Hans" altLang="en-US" sz="2400" dirty="0"/>
              <a:t>运</a:t>
            </a:r>
            <a:r>
              <a:rPr lang="zh-CN" altLang="en-US" sz="2400" dirty="0"/>
              <a:t>算前把操作数从内存取到寄存器中</a:t>
            </a:r>
            <a:r>
              <a:rPr lang="zh-Hans" altLang="en-US" sz="2400" dirty="0"/>
              <a:t>，</a:t>
            </a:r>
            <a:r>
              <a:rPr lang="zh-CN" altLang="en-US" sz="2400" dirty="0"/>
              <a:t>运算后把结果从寄存器存到内存</a:t>
            </a:r>
            <a:endParaRPr lang="en-US" altLang="zh-CN" sz="2400" dirty="0"/>
          </a:p>
          <a:p>
            <a:pPr lvl="1"/>
            <a:r>
              <a:rPr lang="zh-Hans" altLang="en-US" sz="2400" dirty="0"/>
              <a:t>缺点：寄存器使用率太低，导致访存开销过大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840A9314-05D1-7041-84C0-BDB0B907C89D}"/>
              </a:ext>
            </a:extLst>
          </p:cNvPr>
          <p:cNvSpPr txBox="1">
            <a:spLocks/>
          </p:cNvSpPr>
          <p:nvPr/>
        </p:nvSpPr>
        <p:spPr>
          <a:xfrm>
            <a:off x="107504" y="2867038"/>
            <a:ext cx="8928992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 baseline="0">
                <a:solidFill>
                  <a:schemeClr val="tx1"/>
                </a:solidFill>
                <a:latin typeface="Calibri" charset="0"/>
                <a:ea typeface="+mn-ea"/>
                <a:cs typeface="Helvetica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 baseline="0">
                <a:solidFill>
                  <a:schemeClr val="tx1"/>
                </a:solidFill>
                <a:latin typeface="Calibri" charset="0"/>
                <a:ea typeface="+mn-ea"/>
                <a:cs typeface="Helvetica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Calibri" charset="0"/>
                <a:ea typeface="+mn-ea"/>
                <a:cs typeface="Helvetica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 baseline="0">
                <a:solidFill>
                  <a:schemeClr val="tx1"/>
                </a:solidFill>
                <a:latin typeface="Calibri" charset="0"/>
                <a:ea typeface="+mn-ea"/>
                <a:cs typeface="Helvetica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 baseline="0">
                <a:solidFill>
                  <a:schemeClr val="tx1"/>
                </a:solidFill>
                <a:latin typeface="Calibri" charset="0"/>
                <a:ea typeface="+mn-ea"/>
                <a:cs typeface="Helvetica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accent1"/>
                </a:solidFill>
              </a:rPr>
              <a:t>局部寄存器分配算法（基本块启发式原则）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 lvl="1"/>
            <a:r>
              <a:rPr lang="zh-Hans" altLang="en-US" sz="2400" dirty="0"/>
              <a:t>将整段代码分拆成基本块</a:t>
            </a:r>
            <a:r>
              <a:rPr lang="en-US" altLang="zh-Hans" sz="2400" dirty="0"/>
              <a:t>(</a:t>
            </a:r>
            <a:r>
              <a:rPr lang="zh-Hans" altLang="en-US" sz="2400" dirty="0"/>
              <a:t>详见课本</a:t>
            </a:r>
            <a:r>
              <a:rPr lang="en-US" altLang="zh-Hans" sz="2400" dirty="0"/>
              <a:t>)</a:t>
            </a:r>
          </a:p>
          <a:p>
            <a:pPr lvl="1"/>
            <a:r>
              <a:rPr lang="zh-Hans" altLang="en-US" sz="2400" dirty="0"/>
              <a:t>根据启发式原则为块中的变量分配寄存器</a:t>
            </a:r>
            <a:endParaRPr lang="en-US" altLang="zh-Hans" sz="2400" dirty="0"/>
          </a:p>
          <a:p>
            <a:pPr lvl="1"/>
            <a:r>
              <a:rPr lang="zh-Hans" altLang="en-US" sz="2400" dirty="0"/>
              <a:t>基本块结束时将修改过的变量写回内存</a:t>
            </a:r>
            <a:endParaRPr lang="en-US" altLang="zh-Hans" sz="2400" dirty="0"/>
          </a:p>
          <a:p>
            <a:pPr lvl="1"/>
            <a:r>
              <a:rPr lang="zh-Hans" altLang="en-US" sz="2400" dirty="0"/>
              <a:t>详见</a:t>
            </a:r>
            <a:r>
              <a:rPr lang="en-US" altLang="zh-Hans" sz="2400" dirty="0"/>
              <a:t>Project_4</a:t>
            </a:r>
            <a:r>
              <a:rPr lang="zh-Hans" altLang="en-US" sz="2400" dirty="0"/>
              <a:t>：</a:t>
            </a:r>
            <a:r>
              <a:rPr lang="en-US" altLang="zh-Hans" sz="2400" dirty="0"/>
              <a:t>P96</a:t>
            </a:r>
          </a:p>
          <a:p>
            <a:r>
              <a:rPr lang="zh-Hans" altLang="en-US" sz="2800" b="1" dirty="0">
                <a:solidFill>
                  <a:schemeClr val="accent1"/>
                </a:solidFill>
              </a:rPr>
              <a:t>图染色算法（活跃变量分析）</a:t>
            </a:r>
            <a:endParaRPr lang="en-US" altLang="zh-Hans" sz="2800" b="1" dirty="0">
              <a:solidFill>
                <a:schemeClr val="accent1"/>
              </a:solidFill>
            </a:endParaRPr>
          </a:p>
          <a:p>
            <a:r>
              <a:rPr lang="zh-Hans" altLang="en-US" sz="2800" b="1" dirty="0">
                <a:solidFill>
                  <a:srgbClr val="FF0000"/>
                </a:solidFill>
              </a:rPr>
              <a:t>优先考虑正确性。然后才是效率问题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3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栈管理：函数调用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pPr algn="just"/>
            <a:r>
              <a:rPr lang="zh-Hans" altLang="en-US" dirty="0"/>
              <a:t>函数调用</a:t>
            </a:r>
            <a:endParaRPr lang="en-US" altLang="zh-Hans" dirty="0"/>
          </a:p>
          <a:p>
            <a:pPr lvl="1" algn="just"/>
            <a:r>
              <a:rPr lang="zh-Hans" altLang="en-US" dirty="0"/>
              <a:t>控制流转移：将当前程序计算器</a:t>
            </a:r>
            <a:r>
              <a:rPr lang="en-US" altLang="zh-Hans" dirty="0"/>
              <a:t>PC</a:t>
            </a:r>
            <a:r>
              <a:rPr lang="zh-Hans" altLang="en-US" dirty="0"/>
              <a:t>的值保存的</a:t>
            </a:r>
            <a:r>
              <a:rPr lang="en-US" altLang="zh-Hans" dirty="0"/>
              <a:t>$</a:t>
            </a:r>
            <a:r>
              <a:rPr lang="en-US" altLang="zh-Hans" dirty="0" err="1"/>
              <a:t>ra</a:t>
            </a:r>
            <a:r>
              <a:rPr lang="zh-Hans" altLang="en-US" dirty="0"/>
              <a:t>中，然后跳转到目标函数第一句。以上硬件已帮我们做好，通过</a:t>
            </a:r>
            <a:r>
              <a:rPr lang="en-US" altLang="zh-Hans" dirty="0"/>
              <a:t>jar</a:t>
            </a:r>
            <a:r>
              <a:rPr lang="zh-Hans" altLang="en-US" dirty="0"/>
              <a:t>指令实现。</a:t>
            </a:r>
            <a:endParaRPr lang="en-US" altLang="zh-Hans" dirty="0"/>
          </a:p>
          <a:p>
            <a:pPr lvl="1" algn="just"/>
            <a:r>
              <a:rPr lang="zh-Hans" altLang="en-US" dirty="0"/>
              <a:t>数据流转移</a:t>
            </a:r>
            <a:endParaRPr lang="en-US" altLang="zh-Hans" dirty="0"/>
          </a:p>
          <a:p>
            <a:pPr lvl="2" algn="just"/>
            <a:r>
              <a:rPr lang="zh-Hans" altLang="en-US" dirty="0"/>
              <a:t>调用者传参给被调用者</a:t>
            </a:r>
            <a:endParaRPr lang="en-US" altLang="zh-Hans" dirty="0"/>
          </a:p>
          <a:p>
            <a:pPr lvl="2" algn="just"/>
            <a:r>
              <a:rPr lang="zh-Hans" altLang="en-US" dirty="0"/>
              <a:t>被调用者返回返回值</a:t>
            </a:r>
            <a:endParaRPr lang="en-US" altLang="zh-Hans" dirty="0"/>
          </a:p>
          <a:p>
            <a:pPr lvl="2" algn="just"/>
            <a:r>
              <a:rPr lang="en-US" altLang="zh-Hans" dirty="0"/>
              <a:t>…</a:t>
            </a:r>
          </a:p>
          <a:p>
            <a:pPr lvl="1" algn="just"/>
            <a:r>
              <a:rPr lang="zh-Hans" altLang="en-US" dirty="0"/>
              <a:t>问题</a:t>
            </a:r>
            <a:endParaRPr lang="en-US" altLang="zh-Hans" dirty="0"/>
          </a:p>
          <a:p>
            <a:pPr lvl="2" algn="just"/>
            <a:r>
              <a:rPr lang="zh-Hans" altLang="en-US" dirty="0"/>
              <a:t>参数过多如何传递</a:t>
            </a:r>
            <a:endParaRPr lang="en-US" altLang="zh-Hans" dirty="0"/>
          </a:p>
          <a:p>
            <a:pPr lvl="2" algn="just"/>
            <a:r>
              <a:rPr lang="zh-Hans" altLang="en-US" dirty="0"/>
              <a:t>函数中用</a:t>
            </a:r>
            <a:r>
              <a:rPr lang="en-US" altLang="zh-Hans" dirty="0"/>
              <a:t>jar</a:t>
            </a:r>
            <a:r>
              <a:rPr lang="zh-Hans" altLang="en-US" dirty="0"/>
              <a:t>指令调用了另一个函数，原来的</a:t>
            </a:r>
            <a:r>
              <a:rPr lang="en-US" altLang="zh-Hans" dirty="0"/>
              <a:t>$</a:t>
            </a:r>
            <a:r>
              <a:rPr lang="en-US" altLang="zh-Hans" dirty="0" err="1"/>
              <a:t>ra</a:t>
            </a:r>
            <a:r>
              <a:rPr lang="zh-Hans" altLang="en-US" dirty="0"/>
              <a:t>如何保存</a:t>
            </a:r>
            <a:endParaRPr lang="en-US" altLang="zh-Hans" dirty="0"/>
          </a:p>
          <a:p>
            <a:pPr lvl="2" algn="just"/>
            <a:r>
              <a:rPr lang="zh-Hans" altLang="en-US" dirty="0"/>
              <a:t>没有空闲的寄存器，溢出的值保存到哪里，谁来保存</a:t>
            </a:r>
            <a:endParaRPr lang="en-US" altLang="zh-Hans" dirty="0"/>
          </a:p>
          <a:p>
            <a:pPr lvl="2" algn="just"/>
            <a:r>
              <a:rPr lang="en-US" altLang="zh-Hans" dirty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2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栈管理：函数调用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algn="just"/>
            <a:r>
              <a:rPr lang="zh-Hans" altLang="en-US" dirty="0"/>
              <a:t>问题</a:t>
            </a:r>
            <a:endParaRPr lang="en-US" altLang="zh-Hans" dirty="0"/>
          </a:p>
          <a:p>
            <a:pPr lvl="2" algn="just"/>
            <a:r>
              <a:rPr lang="zh-Hans" altLang="en-US" dirty="0"/>
              <a:t>参数过多如何传递</a:t>
            </a:r>
            <a:endParaRPr lang="en-US" altLang="zh-Hans" dirty="0"/>
          </a:p>
          <a:p>
            <a:pPr lvl="3" algn="just"/>
            <a:r>
              <a:rPr lang="en" altLang="zh-CN" sz="2400" dirty="0"/>
              <a:t>$a0</a:t>
            </a:r>
            <a:r>
              <a:rPr lang="zh-CN" altLang="en-US" sz="2400" dirty="0"/>
              <a:t>至</a:t>
            </a:r>
            <a:r>
              <a:rPr lang="en-US" altLang="zh-CN" sz="2400" dirty="0"/>
              <a:t>$</a:t>
            </a:r>
            <a:r>
              <a:rPr lang="en" altLang="zh-CN" sz="2400" dirty="0"/>
              <a:t>a3</a:t>
            </a:r>
            <a:r>
              <a:rPr lang="zh-CN" altLang="en-US" sz="2400" dirty="0"/>
              <a:t>四个寄存器专门用于存放函数参数，</a:t>
            </a:r>
            <a:r>
              <a:rPr lang="zh-Hans" altLang="en-US" sz="2400" dirty="0"/>
              <a:t>剩下的参数依次压入栈中</a:t>
            </a:r>
            <a:endParaRPr lang="en-US" altLang="zh-Hans" sz="2400" dirty="0"/>
          </a:p>
          <a:p>
            <a:pPr marL="1371600" lvl="3" indent="0" algn="just">
              <a:buNone/>
            </a:pPr>
            <a:r>
              <a:rPr lang="zh-CN" altLang="en-US" sz="2400" dirty="0"/>
              <a:t> </a:t>
            </a:r>
            <a:endParaRPr lang="en-US" altLang="zh-Hans" sz="2400" dirty="0"/>
          </a:p>
          <a:p>
            <a:pPr lvl="2" algn="just"/>
            <a:r>
              <a:rPr lang="zh-Hans" altLang="en-US" dirty="0"/>
              <a:t>函数中用</a:t>
            </a:r>
            <a:r>
              <a:rPr lang="en-US" altLang="zh-Hans" dirty="0"/>
              <a:t>jar</a:t>
            </a:r>
            <a:r>
              <a:rPr lang="zh-Hans" altLang="en-US" dirty="0"/>
              <a:t>指令调用了另一个函数，原来的</a:t>
            </a:r>
            <a:r>
              <a:rPr lang="en-US" altLang="zh-Hans" dirty="0"/>
              <a:t>$</a:t>
            </a:r>
            <a:r>
              <a:rPr lang="en-US" altLang="zh-Hans" dirty="0" err="1"/>
              <a:t>ra</a:t>
            </a:r>
            <a:r>
              <a:rPr lang="zh-Hans" altLang="en-US" dirty="0"/>
              <a:t>如何保存</a:t>
            </a:r>
            <a:endParaRPr lang="en-US" altLang="zh-Hans" dirty="0"/>
          </a:p>
          <a:p>
            <a:pPr lvl="3" algn="just"/>
            <a:r>
              <a:rPr lang="zh-Hans" altLang="en-US" sz="2400" dirty="0"/>
              <a:t>调用之前先把原来</a:t>
            </a:r>
            <a:r>
              <a:rPr lang="en-US" altLang="zh-Hans" sz="2400" dirty="0"/>
              <a:t>$</a:t>
            </a:r>
            <a:r>
              <a:rPr lang="en-US" altLang="zh-Hans" sz="2400" dirty="0" err="1"/>
              <a:t>ra</a:t>
            </a:r>
            <a:r>
              <a:rPr lang="zh-Hans" altLang="en-US" sz="2400" dirty="0"/>
              <a:t>中的值压入栈中</a:t>
            </a:r>
            <a:endParaRPr lang="en-US" altLang="zh-Hans" sz="2400" dirty="0"/>
          </a:p>
          <a:p>
            <a:pPr marL="1371600" lvl="3" indent="0" algn="just">
              <a:buNone/>
            </a:pPr>
            <a:endParaRPr lang="en-US" altLang="zh-Hans" sz="2400" dirty="0"/>
          </a:p>
          <a:p>
            <a:pPr lvl="2" algn="just"/>
            <a:r>
              <a:rPr lang="zh-Hans" altLang="en-US" dirty="0"/>
              <a:t>没有空闲的寄存器，溢出的值保存到哪里，谁来保存</a:t>
            </a:r>
            <a:endParaRPr lang="en-US" altLang="zh-Hans" dirty="0"/>
          </a:p>
          <a:p>
            <a:pPr lvl="3" algn="just"/>
            <a:r>
              <a:rPr lang="zh-Hans" altLang="en-US" sz="2400" dirty="0"/>
              <a:t>保存到栈中，调用者和被调用者共同保存</a:t>
            </a:r>
            <a:endParaRPr lang="en-US" altLang="zh-Hans" sz="2400" dirty="0"/>
          </a:p>
          <a:p>
            <a:pPr lvl="3" algn="just"/>
            <a:r>
              <a:rPr lang="zh-Hans" altLang="en-US" sz="2400" dirty="0"/>
              <a:t>调用者负责保存</a:t>
            </a:r>
            <a:r>
              <a:rPr lang="zh-Hans" altLang="en-US" sz="2400" dirty="0">
                <a:sym typeface="Wingdings" pitchFamily="2" charset="2"/>
              </a:rPr>
              <a:t>（</a:t>
            </a:r>
            <a:r>
              <a:rPr lang="en-US" altLang="zh-Hans" sz="2400" dirty="0">
                <a:sym typeface="Wingdings" pitchFamily="2" charset="2"/>
              </a:rPr>
              <a:t>$t0</a:t>
            </a:r>
            <a:r>
              <a:rPr lang="zh-Hans" altLang="en-US" sz="2400" dirty="0">
                <a:sym typeface="Wingdings" pitchFamily="2" charset="2"/>
              </a:rPr>
              <a:t>至</a:t>
            </a:r>
            <a:r>
              <a:rPr lang="en-US" altLang="zh-Hans" sz="2400" dirty="0">
                <a:sym typeface="Wingdings" pitchFamily="2" charset="2"/>
              </a:rPr>
              <a:t>$t9</a:t>
            </a:r>
            <a:r>
              <a:rPr lang="zh-Hans" altLang="en-US" sz="2400" dirty="0">
                <a:sym typeface="Wingdings" pitchFamily="2" charset="2"/>
              </a:rPr>
              <a:t>）：函数调用前后有可能会改变</a:t>
            </a:r>
            <a:endParaRPr lang="en-US" altLang="zh-Hans" sz="2400" dirty="0"/>
          </a:p>
          <a:p>
            <a:pPr lvl="3" algn="just"/>
            <a:r>
              <a:rPr lang="zh-Hans" altLang="en-US" sz="2400" dirty="0"/>
              <a:t>被调用者负责保存（</a:t>
            </a:r>
            <a:r>
              <a:rPr lang="en-US" altLang="zh-Hans" sz="2400" dirty="0"/>
              <a:t>$s0</a:t>
            </a:r>
            <a:r>
              <a:rPr lang="zh-Hans" altLang="en-US" sz="2400" dirty="0"/>
              <a:t>至</a:t>
            </a:r>
            <a:r>
              <a:rPr lang="en-US" altLang="zh-Hans" sz="2400" dirty="0"/>
              <a:t>$s8</a:t>
            </a:r>
            <a:r>
              <a:rPr lang="zh-Hans" altLang="en-US" sz="2400" dirty="0"/>
              <a:t>）：函数调用前后一定不会改变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2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特殊的函数调用</a:t>
            </a:r>
            <a:r>
              <a:rPr lang="en-US" altLang="zh-CN" dirty="0"/>
              <a:t>:</a:t>
            </a:r>
            <a:r>
              <a:rPr lang="zh-CN" altLang="en-US" dirty="0"/>
              <a:t>系统调用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zh-Hans" altLang="en-US" sz="2400" dirty="0">
                <a:solidFill>
                  <a:prstClr val="black"/>
                </a:solidFill>
              </a:rPr>
              <a:t>系统调用：与控制台进行交互</a:t>
            </a:r>
            <a:endParaRPr lang="en-US" altLang="zh-Hans" sz="24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</a:pPr>
            <a:r>
              <a:rPr lang="zh-Hans" altLang="en-US" sz="2400" dirty="0">
                <a:solidFill>
                  <a:prstClr val="black"/>
                </a:solidFill>
              </a:rPr>
              <a:t>做法：</a:t>
            </a:r>
            <a:r>
              <a:rPr lang="zh-CN" altLang="en-US" sz="2400" dirty="0"/>
              <a:t>首先向</a:t>
            </a:r>
            <a:r>
              <a:rPr lang="en-US" altLang="zh-CN" sz="2400" dirty="0"/>
              <a:t>$</a:t>
            </a:r>
            <a:r>
              <a:rPr lang="en" altLang="zh-CN" sz="2400" dirty="0"/>
              <a:t>v0</a:t>
            </a:r>
            <a:r>
              <a:rPr lang="zh-CN" altLang="en-US" sz="2400" dirty="0"/>
              <a:t>中存入一个代码以指定</a:t>
            </a:r>
            <a:r>
              <a:rPr lang="zh-Hans" altLang="en-US" sz="2400" dirty="0"/>
              <a:t>要</a:t>
            </a:r>
            <a:r>
              <a:rPr lang="zh-CN" altLang="en-US" sz="2400" dirty="0"/>
              <a:t>进行哪种系统调用</a:t>
            </a:r>
            <a:r>
              <a:rPr lang="en-US" altLang="zh-CN" sz="2400" dirty="0"/>
              <a:t>(</a:t>
            </a:r>
            <a:r>
              <a:rPr lang="zh-Hans" altLang="en-US" sz="2400" dirty="0"/>
              <a:t>参照表</a:t>
            </a:r>
            <a:r>
              <a:rPr lang="en-US" altLang="zh-Hans" sz="2400" dirty="0"/>
              <a:t>10)</a:t>
            </a:r>
            <a:r>
              <a:rPr lang="zh-CN" altLang="en-US" sz="2400" dirty="0"/>
              <a:t>。如有必要还需向其它寄存器中存入相关的参数，最后再写一句</a:t>
            </a:r>
            <a:r>
              <a:rPr lang="en" altLang="zh-CN" sz="2400" dirty="0" err="1"/>
              <a:t>syscall</a:t>
            </a:r>
            <a:r>
              <a:rPr lang="zh-CN" altLang="en-US" sz="2400" dirty="0"/>
              <a:t>即可 </a:t>
            </a:r>
            <a:endParaRPr lang="en-US" altLang="zh-Hans" sz="2400" dirty="0">
              <a:solidFill>
                <a:prstClr val="black"/>
              </a:solidFill>
            </a:endParaRPr>
          </a:p>
          <a:p>
            <a:pPr lvl="0">
              <a:lnSpc>
                <a:spcPct val="110000"/>
              </a:lnSpc>
            </a:pPr>
            <a:r>
              <a:rPr lang="zh-CN" altLang="en-US" sz="2400" dirty="0"/>
              <a:t>中间代码中的输入输出语句 </a:t>
            </a:r>
            <a:r>
              <a:rPr lang="en-US" altLang="zh-CN" sz="2400" dirty="0"/>
              <a:t>READ</a:t>
            </a:r>
            <a:r>
              <a:rPr lang="zh-CN" altLang="en-US" sz="2400" dirty="0"/>
              <a:t> 和 </a:t>
            </a:r>
            <a:r>
              <a:rPr lang="en-US" altLang="zh-CN" sz="2400" dirty="0"/>
              <a:t>WRITE</a:t>
            </a:r>
            <a:r>
              <a:rPr lang="zh-CN" altLang="en-US" sz="2400" dirty="0"/>
              <a:t> 分别通过系统调用实现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217" y="4136139"/>
            <a:ext cx="1718094" cy="130864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60325" y="4881492"/>
            <a:ext cx="3214385" cy="370074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/>
              <a:t>读入整数</a:t>
            </a:r>
          </a:p>
        </p:txBody>
      </p:sp>
      <p:sp>
        <p:nvSpPr>
          <p:cNvPr id="8" name="矩形 7"/>
          <p:cNvSpPr/>
          <p:nvPr/>
        </p:nvSpPr>
        <p:spPr>
          <a:xfrm>
            <a:off x="5360325" y="4291918"/>
            <a:ext cx="3214385" cy="553607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/>
              <a:t>打印输入提示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1876E09-0F6D-DD44-B1C4-D838BBB64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7" y="3826958"/>
            <a:ext cx="5087389" cy="203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352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2994</TotalTime>
  <Words>1190</Words>
  <Application>Microsoft Macintosh PowerPoint</Application>
  <PresentationFormat>全屏显示(4:3)</PresentationFormat>
  <Paragraphs>144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等线</vt:lpstr>
      <vt:lpstr>等线</vt:lpstr>
      <vt:lpstr>思源黑体 Regular</vt:lpstr>
      <vt:lpstr>宋体</vt:lpstr>
      <vt:lpstr>宋体</vt:lpstr>
      <vt:lpstr>FZSuXinShiLiuKaiS-R-GB</vt:lpstr>
      <vt:lpstr>Arial</vt:lpstr>
      <vt:lpstr>Calibri</vt:lpstr>
      <vt:lpstr>Helvetica</vt:lpstr>
      <vt:lpstr>TimesNewRomanPSMT</vt:lpstr>
      <vt:lpstr>Wingdings</vt:lpstr>
      <vt:lpstr>1_Office 主题</vt:lpstr>
      <vt:lpstr>实验四  目标代码生成</vt:lpstr>
      <vt:lpstr>目标代码生成</vt:lpstr>
      <vt:lpstr>指令选择</vt:lpstr>
      <vt:lpstr>指令选择</vt:lpstr>
      <vt:lpstr>寄存器分配</vt:lpstr>
      <vt:lpstr>寄存器分配</vt:lpstr>
      <vt:lpstr>栈管理：函数调用</vt:lpstr>
      <vt:lpstr>栈管理：函数调用</vt:lpstr>
      <vt:lpstr>特殊的函数调用:系统调用</vt:lpstr>
      <vt:lpstr>示例</vt:lpstr>
      <vt:lpstr>示例</vt:lpstr>
      <vt:lpstr>SPIM Simulator</vt:lpstr>
      <vt:lpstr>实验检查要求</vt:lpstr>
      <vt:lpstr>实验提交说明</vt:lpstr>
      <vt:lpstr>PowerPoint 演示文稿</vt:lpstr>
      <vt:lpstr>课堂练习 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邱丰羽</dc:creator>
  <cp:lastModifiedBy>Microsoft Office 用户</cp:lastModifiedBy>
  <cp:revision>292</cp:revision>
  <cp:lastPrinted>2018-12-12T23:50:41Z</cp:lastPrinted>
  <dcterms:created xsi:type="dcterms:W3CDTF">2016-11-29T16:00:16Z</dcterms:created>
  <dcterms:modified xsi:type="dcterms:W3CDTF">2018-12-13T01:26:54Z</dcterms:modified>
</cp:coreProperties>
</file>