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8" r:id="rId4"/>
    <p:sldId id="260" r:id="rId5"/>
    <p:sldId id="259" r:id="rId6"/>
    <p:sldId id="263" r:id="rId7"/>
    <p:sldId id="285" r:id="rId8"/>
    <p:sldId id="261" r:id="rId9"/>
    <p:sldId id="284" r:id="rId10"/>
    <p:sldId id="264" r:id="rId11"/>
    <p:sldId id="262" r:id="rId12"/>
    <p:sldId id="282" r:id="rId13"/>
    <p:sldId id="286" r:id="rId14"/>
    <p:sldId id="287" r:id="rId15"/>
    <p:sldId id="288" r:id="rId16"/>
    <p:sldId id="277" r:id="rId17"/>
    <p:sldId id="278" r:id="rId18"/>
    <p:sldId id="289" r:id="rId19"/>
    <p:sldId id="290" r:id="rId20"/>
    <p:sldId id="291" r:id="rId21"/>
    <p:sldId id="283" r:id="rId22"/>
    <p:sldId id="267" r:id="rId23"/>
    <p:sldId id="268" r:id="rId24"/>
    <p:sldId id="266" r:id="rId25"/>
    <p:sldId id="271" r:id="rId26"/>
    <p:sldId id="281" r:id="rId27"/>
  </p:sldIdLst>
  <p:sldSz cx="9144000" cy="5143500" type="screen16x9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B6B3B2"/>
    <a:srgbClr val="C0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558" autoAdjust="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3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0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词转词向量获取分词后的文本信息：文件名“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word.csv”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，格式为每段落占一行，每行中的每列为词语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短语</a:t>
            </a: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将每个词自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csv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文件读取入二维数组，同样按照每行为段落，每列为词语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短语</a:t>
            </a: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gensim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中的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word2vec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将数据训练为词向量，再将每段中的词向量加总取平均作为段落向量</a:t>
            </a: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将段落词向量存入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csv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文件“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vec.csv”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，格式为 序号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向量</a:t>
            </a:r>
          </a:p>
          <a:p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03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1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30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文本聚类主要是依据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聚类假设：同类的文档相似度较大，而不同类的文档相似度较小。作为一种无监督的机器学习方法，聚类由于不需要训练过程，以及不需要预先对文档手工标注类别，因此具有一定的灵活性和较高的自动化处理能力，已经成为对文本信息进行有效地组织、摘要和导航的重要手段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图中每一个蓝色的样本点代表一条记录，整张图代表了记录在词向量空间中的分布。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本次实验中我们的词向量是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8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”词云“是伴随网络媒体应运而生的概念。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“词云”的目的是对网络文本中出现频率较高的“关键词”予以视觉上的突出，形成“关键词云层”或“关键词渲染”，从而过滤掉大量的文本信息，使浏览网页者只要一眼扫过文本就可以领略文本的主旨。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简单来说就是对文本进行分析，然后生成一张图片，图片中字越大说明该词在文本中出现得越频繁。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非常直观。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0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算法又名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均值算法。其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算法思想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大致为：先从样本集中随机选取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个样本作为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簇中心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，并计算所有样本与这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个“簇中心”的距离，对于每一个样本，将其划分到与其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距离最近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的“簇中心”所在的簇中，对于新的簇计算各个簇的新的“簇中心”。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的选择一般是按照实际需求进行决定，我们在此次实验中尝试给出的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距离度量使用的是欧式距离；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对于划分好的各个簇，计算各个簇中的样本点均值，将其均值作为新的簇中心。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年发布以来，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重要的机器学习库了，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，支持包括分类，回归，降维和聚类四大机器学习算法。还包括了特征提取，数据处理和模型评估这三大模块。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9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自带的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函数，可以进行词频计数。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网上有一些在线词云生成网站，不过我在百度上找了一些，这些要么词云简陋，功能匮乏；要么要充值会员才能使用。最后在外网上找了一个非常不错的词云制作网站</a:t>
            </a:r>
            <a:r>
              <a:rPr lang="en-US" altLang="zh-CN" dirty="0" err="1"/>
              <a:t>WordItOut</a:t>
            </a:r>
            <a:r>
              <a:rPr lang="zh-CN" altLang="en-US" dirty="0"/>
              <a:t>，完成了我们的词云。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0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5</a:t>
            </a:r>
            <a:r>
              <a:rPr lang="zh-CN" altLang="en-US" dirty="0"/>
              <a:t>组词频数据做出来的</a:t>
            </a:r>
            <a:r>
              <a:rPr lang="en-US" altLang="zh-CN" dirty="0"/>
              <a:t>5</a:t>
            </a:r>
            <a:r>
              <a:rPr lang="zh-CN" altLang="en-US" dirty="0"/>
              <a:t>张词云图。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在有了词云的帮助下，我们还对分类数据进行了人工分析，查看每一类需求集中的一些需求点。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36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本次实验完成了对软件需求的获取、分类和分析，并使用强大的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语言完成这一系列动作的自动化。最后得到了还不错的分类结果。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当然，本次实验还存在诸多弊端，本次实验只从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上爬取了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条问答，数据集不够大。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实验中采用的向量化方法是：词向量求平均直接作为文章向量。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这种方法忽略了文本在上下文语境中的语义关系，导致文本语义大量丢失。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适合用于在短文本分类中，处理此次试验中的长文本就颇显不足了。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作为聚类算法也不能很好反映软件需求这种复杂数据的特征，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算法需要预先设定的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值，限定了聚类结果中话题的个数，这在非给定语料的应用中并不可行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该算法容易受到异常点的干扰而造成结果的严重偏差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92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28"/>
            <a:ext cx="3276600" cy="2313078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588"/>
            <a:ext cx="3383973" cy="32389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513"/>
            <a:ext cx="3383973" cy="17136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001"/>
            <a:ext cx="3366029" cy="1152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6438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3446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78145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67678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1522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5016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1531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972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5312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2243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28"/>
            <a:ext cx="3276600" cy="2313078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588"/>
            <a:ext cx="3383973" cy="32389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513"/>
            <a:ext cx="3383973" cy="17136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001"/>
            <a:ext cx="3366029" cy="1152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2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6716" y="723726"/>
            <a:ext cx="480131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软工需求获取与分析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36716" y="1519978"/>
            <a:ext cx="4881880" cy="0"/>
          </a:xfrm>
          <a:prstGeom prst="line">
            <a:avLst/>
          </a:prstGeom>
          <a:ln>
            <a:solidFill>
              <a:srgbClr val="D2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B7888D8-741C-4D71-95C9-2E85ED8C1306}"/>
              </a:ext>
            </a:extLst>
          </p:cNvPr>
          <p:cNvSpPr txBox="1"/>
          <p:nvPr/>
        </p:nvSpPr>
        <p:spPr>
          <a:xfrm>
            <a:off x="6714668" y="1793887"/>
            <a:ext cx="1983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刘心悦 </a:t>
            </a:r>
            <a:r>
              <a:rPr lang="en-US" altLang="zh-CN" dirty="0"/>
              <a:t>161220085</a:t>
            </a:r>
          </a:p>
          <a:p>
            <a:r>
              <a:rPr lang="zh-CN" altLang="en-US" dirty="0"/>
              <a:t>陈少谦 </a:t>
            </a:r>
            <a:r>
              <a:rPr lang="en-US" altLang="zh-CN" dirty="0"/>
              <a:t>171860595</a:t>
            </a:r>
          </a:p>
          <a:p>
            <a:r>
              <a:rPr lang="zh-CN" altLang="en-US" dirty="0"/>
              <a:t>马少聪 </a:t>
            </a:r>
            <a:r>
              <a:rPr lang="en-US" altLang="zh-CN" dirty="0"/>
              <a:t>171860663</a:t>
            </a:r>
          </a:p>
          <a:p>
            <a:r>
              <a:rPr lang="zh-CN" altLang="en-US" dirty="0"/>
              <a:t>冯旭晨 </a:t>
            </a:r>
            <a:r>
              <a:rPr lang="en-US" altLang="zh-CN" dirty="0"/>
              <a:t>171860681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分词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Separate Words</a:t>
            </a:r>
          </a:p>
        </p:txBody>
      </p:sp>
      <p:grpSp>
        <p:nvGrpSpPr>
          <p:cNvPr id="51" name="Group 33"/>
          <p:cNvGrpSpPr/>
          <p:nvPr/>
        </p:nvGrpSpPr>
        <p:grpSpPr>
          <a:xfrm rot="5400000">
            <a:off x="1605664" y="2521365"/>
            <a:ext cx="1286604" cy="386324"/>
            <a:chOff x="5128064" y="2256183"/>
            <a:chExt cx="3273083" cy="515155"/>
          </a:xfrm>
        </p:grpSpPr>
        <p:sp>
          <p:nvSpPr>
            <p:cNvPr id="53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Separate</a:t>
              </a:r>
            </a:p>
          </p:txBody>
        </p:sp>
        <p:sp>
          <p:nvSpPr>
            <p:cNvPr id="54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16890" y="872490"/>
            <a:ext cx="3694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ym typeface="+mn-ea"/>
              </a:rPr>
              <a:t>Why is the Android emulator so slow? How can we speed up the Android emulator? ,I have got a  should start fairly quickly on such a machine but for me it does not. I have followed all the instructions in setting up the IDE SDKs JDKs and such and have had some success in starting the emulator quickly but that is very rare.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30240" y="1057275"/>
            <a:ext cx="3176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ym typeface="+mn-ea"/>
              </a:rPr>
              <a:t>the Android emulator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we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the Android emulator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I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a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 such a machine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me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 it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I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all the instructions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 the IDE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 SDKs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JDKs</a:t>
            </a:r>
            <a:r>
              <a:rPr lang="en-US" altLang="zh-CN" sz="1200" dirty="0">
                <a:sym typeface="+mn-ea"/>
              </a:rPr>
              <a:t>, </a:t>
            </a:r>
            <a:r>
              <a:rPr lang="zh-CN" altLang="en-US" sz="1200" dirty="0">
                <a:sym typeface="+mn-ea"/>
              </a:rPr>
              <a:t>some success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 the emulator </a:t>
            </a:r>
            <a:r>
              <a:rPr lang="en-US" altLang="zh-CN" sz="1200" dirty="0">
                <a:sym typeface="+mn-ea"/>
              </a:rPr>
              <a:t>,</a:t>
            </a:r>
            <a:r>
              <a:rPr lang="zh-CN" altLang="en-US" sz="1200" dirty="0">
                <a:sym typeface="+mn-ea"/>
              </a:rPr>
              <a:t>that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6890" y="3357880"/>
            <a:ext cx="36944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>
                <a:sym typeface="+mn-ea"/>
              </a:rPr>
              <a:t>Why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Android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emulator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so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slow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How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can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we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speed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up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Android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emulator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have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got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 should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start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fairly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quickly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on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such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machine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but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for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me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does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not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have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followed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all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instructions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in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setting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up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IDE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SDKs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JDKs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and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such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and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have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had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some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success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in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starting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emulator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quickly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but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that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very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rare</a:t>
            </a:r>
            <a:endParaRPr lang="en-US" altLang="zh-CN" sz="1200">
              <a:sym typeface="+mn-ea"/>
            </a:endParaRPr>
          </a:p>
        </p:txBody>
      </p:sp>
      <p:grpSp>
        <p:nvGrpSpPr>
          <p:cNvPr id="8" name="Group 36"/>
          <p:cNvGrpSpPr/>
          <p:nvPr/>
        </p:nvGrpSpPr>
        <p:grpSpPr>
          <a:xfrm>
            <a:off x="4294505" y="1278890"/>
            <a:ext cx="1286510" cy="386080"/>
            <a:chOff x="5128064" y="4772988"/>
            <a:chExt cx="3273084" cy="515156"/>
          </a:xfrm>
        </p:grpSpPr>
        <p:sp>
          <p:nvSpPr>
            <p:cNvPr id="40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spacy nounc</a:t>
              </a:r>
              <a:endParaRPr lang="en-US" altLang="zh-CN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 rot="5400000">
            <a:off x="6509385" y="2521585"/>
            <a:ext cx="1286510" cy="386080"/>
            <a:chOff x="5128064" y="4772988"/>
            <a:chExt cx="3273084" cy="515156"/>
          </a:xfrm>
        </p:grpSpPr>
        <p:sp>
          <p:nvSpPr>
            <p:cNvPr id="12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regular expression</a:t>
              </a: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4505" y="3634740"/>
            <a:ext cx="3176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>
                <a:sym typeface="+mn-ea"/>
              </a:rPr>
              <a:t>the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Android emulator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we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the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Android emulator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a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such a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machine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me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it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all the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instructions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IDE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SDKs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JDKs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some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success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 the </a:t>
            </a:r>
            <a:r>
              <a:rPr lang="zh-CN" altLang="en-US" sz="1200" b="1">
                <a:solidFill>
                  <a:schemeClr val="accent1"/>
                </a:solidFill>
                <a:sym typeface="+mn-ea"/>
              </a:rPr>
              <a:t>emulator 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that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分词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Separate Words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" y="791845"/>
            <a:ext cx="6141720" cy="388048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88340" y="1400175"/>
            <a:ext cx="5982335" cy="29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8340" y="3188335"/>
            <a:ext cx="2150110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8340" y="2146935"/>
            <a:ext cx="2150110" cy="89979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093085" y="241236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名词提取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923405" y="136461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正则过滤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093085" y="350329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正则过滤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7882" y="1166668"/>
            <a:ext cx="1185232" cy="4154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STEP</a:t>
            </a: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8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詞轉詞向量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4605698" y="2838511"/>
            <a:ext cx="94128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使用的包</a:t>
            </a:r>
          </a:p>
        </p:txBody>
      </p:sp>
      <p:sp>
        <p:nvSpPr>
          <p:cNvPr id="15" name="TextBox 11" hidden="1"/>
          <p:cNvSpPr txBox="1"/>
          <p:nvPr/>
        </p:nvSpPr>
        <p:spPr>
          <a:xfrm>
            <a:off x="6130609" y="2838511"/>
            <a:ext cx="94128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步驟解説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64F4E40-C038-492F-9900-3B5FAF930844}"/>
              </a:ext>
            </a:extLst>
          </p:cNvPr>
          <p:cNvSpPr txBox="1"/>
          <p:nvPr/>
        </p:nvSpPr>
        <p:spPr>
          <a:xfrm>
            <a:off x="6079003" y="2776837"/>
            <a:ext cx="708848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Code</a:t>
            </a:r>
            <a:endParaRPr lang="zh-CN" altLang="en-US" sz="11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bldLvl="5" advAuto="250"/>
      <p:bldP spid="5" grpId="0" uiExpand="1" build="p" bldLvl="5" animBg="1" advAuto="250"/>
      <p:bldP spid="6" grpId="0" build="p" bldLvl="5" advAuto="250"/>
      <p:bldP spid="2" grpId="0" build="p" bldLvl="5" advAuto="250"/>
      <p:bldP spid="15" grpId="0" build="p" bldLvl="5" advAuto="250"/>
      <p:bldP spid="10" grpId="0" build="p" bldLvl="5" advAuto="25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2038027" y="68539"/>
            <a:ext cx="518978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使用的包</a:t>
            </a:r>
            <a:endParaRPr lang="en-US" altLang="zh-CN" sz="3600" b="1" dirty="0">
              <a:solidFill>
                <a:srgbClr val="313C4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zh-CN" altLang="en-US" b="1" strike="dblStrike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偷懶 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熟練使用現代科技）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972876"/>
            <a:ext cx="199660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Imported Packages</a:t>
            </a:r>
          </a:p>
        </p:txBody>
      </p:sp>
      <p:sp>
        <p:nvSpPr>
          <p:cNvPr id="24" name="Rounded Rectangle 6"/>
          <p:cNvSpPr/>
          <p:nvPr/>
        </p:nvSpPr>
        <p:spPr>
          <a:xfrm flipH="1">
            <a:off x="3160847" y="3181946"/>
            <a:ext cx="2832858" cy="6857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ounded Rectangle 5"/>
          <p:cNvSpPr/>
          <p:nvPr/>
        </p:nvSpPr>
        <p:spPr>
          <a:xfrm rot="3492391" flipH="1">
            <a:off x="3743572" y="2311438"/>
            <a:ext cx="2738037" cy="6857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ounded Rectangle 3"/>
          <p:cNvSpPr/>
          <p:nvPr/>
        </p:nvSpPr>
        <p:spPr>
          <a:xfrm rot="18107609">
            <a:off x="2667578" y="2311438"/>
            <a:ext cx="2738037" cy="6857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13"/>
          <p:cNvSpPr/>
          <p:nvPr/>
        </p:nvSpPr>
        <p:spPr>
          <a:xfrm>
            <a:off x="4293918" y="1504392"/>
            <a:ext cx="566715" cy="56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14"/>
          <p:cNvSpPr/>
          <p:nvPr/>
        </p:nvSpPr>
        <p:spPr>
          <a:xfrm>
            <a:off x="3229306" y="3231168"/>
            <a:ext cx="566715" cy="56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5"/>
          <p:cNvSpPr/>
          <p:nvPr/>
        </p:nvSpPr>
        <p:spPr>
          <a:xfrm>
            <a:off x="5372958" y="3242598"/>
            <a:ext cx="566715" cy="56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Box 27"/>
          <p:cNvSpPr txBox="1"/>
          <p:nvPr/>
        </p:nvSpPr>
        <p:spPr>
          <a:xfrm flipH="1">
            <a:off x="1381247" y="1200105"/>
            <a:ext cx="280403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gensim.word2vec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28"/>
          <p:cNvSpPr/>
          <p:nvPr/>
        </p:nvSpPr>
        <p:spPr>
          <a:xfrm flipH="1">
            <a:off x="635417" y="1658383"/>
            <a:ext cx="2832857" cy="118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Gensim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 is an open-source library for unsupervised topic modeling and natural language processing, using modern statistical machine learning.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Gensim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 is implemented in Python and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Cython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71" name="TextBox 31"/>
          <p:cNvSpPr txBox="1"/>
          <p:nvPr/>
        </p:nvSpPr>
        <p:spPr>
          <a:xfrm flipH="1">
            <a:off x="5939673" y="2962759"/>
            <a:ext cx="1364711" cy="49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numpy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32"/>
          <p:cNvSpPr/>
          <p:nvPr/>
        </p:nvSpPr>
        <p:spPr>
          <a:xfrm flipH="1">
            <a:off x="6114472" y="3409585"/>
            <a:ext cx="2832857" cy="140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Arial" panose="020B0604020202020204" pitchFamily="34" charset="0"/>
              </a:rPr>
              <a:t>NumPy is a library for the Python programming language, adding support for large, multi-dimensional arrays and matrices, along with a large collection of high-level mathematical functions to operate on these arrays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E4A27AA-4F3B-4E3F-B38D-B4C1BD8CAD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21" y="3364663"/>
            <a:ext cx="279404" cy="27940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BF4906-C8E3-436E-9BCA-D60F9A8604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83" y="1623157"/>
            <a:ext cx="329184" cy="3291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3E02C0-AB34-432E-A476-1B89044A12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28" y="3400795"/>
            <a:ext cx="331855" cy="28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5" advAuto="250"/>
      <p:bldP spid="31" grpId="0" build="p" bldLvl="5" advAuto="250"/>
      <p:bldP spid="24" grpId="0" animBg="1"/>
      <p:bldP spid="25" grpId="0" animBg="1"/>
      <p:bldP spid="26" grpId="0" animBg="1"/>
      <p:bldP spid="68" grpId="0" build="p" bldLvl="5" advAuto="250"/>
      <p:bldP spid="69" grpId="0" build="p" bldLvl="5" advAuto="250"/>
      <p:bldP spid="71" grpId="0" build="p" bldLvl="5" advAuto="250"/>
      <p:bldP spid="72" grpId="0" build="p" bldLvl="5" advAuto="25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2570394" y="59696"/>
            <a:ext cx="412504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不臭也不長的步驟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69471"/>
            <a:ext cx="199660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Steps</a:t>
            </a:r>
          </a:p>
        </p:txBody>
      </p:sp>
      <p:grpSp>
        <p:nvGrpSpPr>
          <p:cNvPr id="5" name="Group 337"/>
          <p:cNvGrpSpPr/>
          <p:nvPr/>
        </p:nvGrpSpPr>
        <p:grpSpPr>
          <a:xfrm>
            <a:off x="935549" y="2957412"/>
            <a:ext cx="2629648" cy="1523148"/>
            <a:chOff x="1" y="0"/>
            <a:chExt cx="4392858" cy="2872248"/>
          </a:xfrm>
        </p:grpSpPr>
        <p:sp>
          <p:nvSpPr>
            <p:cNvPr id="17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335"/>
            <p:cNvSpPr/>
            <p:nvPr/>
          </p:nvSpPr>
          <p:spPr>
            <a:xfrm>
              <a:off x="1207739" y="889810"/>
              <a:ext cx="1977382" cy="1128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分詞讀入二維數組</a:t>
              </a:r>
            </a:p>
          </p:txBody>
        </p:sp>
      </p:grpSp>
      <p:grpSp>
        <p:nvGrpSpPr>
          <p:cNvPr id="19" name="Group 342"/>
          <p:cNvGrpSpPr/>
          <p:nvPr/>
        </p:nvGrpSpPr>
        <p:grpSpPr>
          <a:xfrm>
            <a:off x="3142286" y="2957412"/>
            <a:ext cx="2629648" cy="1523148"/>
            <a:chOff x="0" y="0"/>
            <a:chExt cx="4392859" cy="2872248"/>
          </a:xfrm>
          <a:solidFill>
            <a:srgbClr val="E60000"/>
          </a:solidFill>
        </p:grpSpPr>
        <p:sp>
          <p:nvSpPr>
            <p:cNvPr id="20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40"/>
            <p:cNvSpPr/>
            <p:nvPr/>
          </p:nvSpPr>
          <p:spPr>
            <a:xfrm>
              <a:off x="981641" y="569723"/>
              <a:ext cx="2852437" cy="1955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Word2vec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訓練模型</a:t>
              </a:r>
            </a:p>
          </p:txBody>
        </p:sp>
      </p:grpSp>
      <p:grpSp>
        <p:nvGrpSpPr>
          <p:cNvPr id="33" name="Group 360"/>
          <p:cNvGrpSpPr/>
          <p:nvPr/>
        </p:nvGrpSpPr>
        <p:grpSpPr>
          <a:xfrm>
            <a:off x="1953215" y="4169923"/>
            <a:ext cx="533356" cy="533356"/>
            <a:chOff x="0" y="0"/>
            <a:chExt cx="850594" cy="850594"/>
          </a:xfrm>
        </p:grpSpPr>
        <p:sp>
          <p:nvSpPr>
            <p:cNvPr id="34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23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6" name="Group 363"/>
          <p:cNvGrpSpPr/>
          <p:nvPr/>
        </p:nvGrpSpPr>
        <p:grpSpPr>
          <a:xfrm>
            <a:off x="4159952" y="4169923"/>
            <a:ext cx="533356" cy="533356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23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2"/>
            <p:cNvSpPr/>
            <p:nvPr/>
          </p:nvSpPr>
          <p:spPr>
            <a:xfrm>
              <a:off x="305338" y="155748"/>
              <a:ext cx="240307" cy="539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4CF5BD-D8B6-4D76-AC7E-C6294E76C338}"/>
              </a:ext>
            </a:extLst>
          </p:cNvPr>
          <p:cNvSpPr txBox="1"/>
          <p:nvPr/>
        </p:nvSpPr>
        <p:spPr>
          <a:xfrm>
            <a:off x="768461" y="770063"/>
            <a:ext cx="760707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自“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word.csv”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获取分词后的文本信息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（格式为每段落占一行，每行中的每列为词语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短语）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将每个词读取入二维数组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（同样按照每行为段落，每列为词语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短语）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gensim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word2vec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将数据训练为词向量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将每段中的词向量加总取平均作为段落向量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将段落词向量存入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csv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文件“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vec.csv”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（格式为 序号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向量）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51" name="Group 337">
            <a:extLst>
              <a:ext uri="{FF2B5EF4-FFF2-40B4-BE49-F238E27FC236}">
                <a16:creationId xmlns:a16="http://schemas.microsoft.com/office/drawing/2014/main" id="{837509D4-86C4-48E7-BFE7-241BDB3618F4}"/>
              </a:ext>
            </a:extLst>
          </p:cNvPr>
          <p:cNvGrpSpPr/>
          <p:nvPr/>
        </p:nvGrpSpPr>
        <p:grpSpPr>
          <a:xfrm>
            <a:off x="5327776" y="2957412"/>
            <a:ext cx="2629648" cy="1523148"/>
            <a:chOff x="1" y="0"/>
            <a:chExt cx="4392858" cy="2872248"/>
          </a:xfrm>
        </p:grpSpPr>
        <p:sp>
          <p:nvSpPr>
            <p:cNvPr id="53" name="Shape 333">
              <a:extLst>
                <a:ext uri="{FF2B5EF4-FFF2-40B4-BE49-F238E27FC236}">
                  <a16:creationId xmlns:a16="http://schemas.microsoft.com/office/drawing/2014/main" id="{094FA192-B06A-42FF-8C1F-FF12BCCA22B8}"/>
                </a:ext>
              </a:extLst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Shape 335">
              <a:extLst>
                <a:ext uri="{FF2B5EF4-FFF2-40B4-BE49-F238E27FC236}">
                  <a16:creationId xmlns:a16="http://schemas.microsoft.com/office/drawing/2014/main" id="{BC3D34D9-40B2-4D07-B61B-5DA3BF3C82F8}"/>
                </a:ext>
              </a:extLst>
            </p:cNvPr>
            <p:cNvSpPr/>
            <p:nvPr/>
          </p:nvSpPr>
          <p:spPr>
            <a:xfrm>
              <a:off x="1497442" y="1184315"/>
              <a:ext cx="2045171" cy="539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詞向量導出</a:t>
              </a:r>
            </a:p>
          </p:txBody>
        </p:sp>
      </p:grpSp>
      <p:grpSp>
        <p:nvGrpSpPr>
          <p:cNvPr id="56" name="Group 360">
            <a:extLst>
              <a:ext uri="{FF2B5EF4-FFF2-40B4-BE49-F238E27FC236}">
                <a16:creationId xmlns:a16="http://schemas.microsoft.com/office/drawing/2014/main" id="{80F19DF9-D1D3-4617-84DE-32728CA7A6B0}"/>
              </a:ext>
            </a:extLst>
          </p:cNvPr>
          <p:cNvGrpSpPr/>
          <p:nvPr/>
        </p:nvGrpSpPr>
        <p:grpSpPr>
          <a:xfrm>
            <a:off x="6345442" y="4169923"/>
            <a:ext cx="533356" cy="533356"/>
            <a:chOff x="0" y="0"/>
            <a:chExt cx="850594" cy="850594"/>
          </a:xfrm>
        </p:grpSpPr>
        <p:sp>
          <p:nvSpPr>
            <p:cNvPr id="57" name="Shape 358">
              <a:extLst>
                <a:ext uri="{FF2B5EF4-FFF2-40B4-BE49-F238E27FC236}">
                  <a16:creationId xmlns:a16="http://schemas.microsoft.com/office/drawing/2014/main" id="{9865D747-3302-4BCA-809D-C604B6BF2FD7}"/>
                </a:ext>
              </a:extLst>
            </p:cNvPr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23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Shape 359">
              <a:extLst>
                <a:ext uri="{FF2B5EF4-FFF2-40B4-BE49-F238E27FC236}">
                  <a16:creationId xmlns:a16="http://schemas.microsoft.com/office/drawing/2014/main" id="{3C267F36-4A83-4182-A3AB-4606C8DDDAB5}"/>
                </a:ext>
              </a:extLst>
            </p:cNvPr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3</a:t>
              </a:r>
              <a:endParaRPr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F23B9C-0093-4830-81EF-CBB7E24D8FB3}"/>
              </a:ext>
            </a:extLst>
          </p:cNvPr>
          <p:cNvSpPr txBox="1"/>
          <p:nvPr/>
        </p:nvSpPr>
        <p:spPr>
          <a:xfrm>
            <a:off x="83211" y="3470045"/>
            <a:ext cx="139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603"/>
                </a:solidFill>
              </a:rPr>
              <a:t>Word.csv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71FB269-F2AB-4E1F-A168-F6895C166338}"/>
              </a:ext>
            </a:extLst>
          </p:cNvPr>
          <p:cNvSpPr txBox="1"/>
          <p:nvPr/>
        </p:nvSpPr>
        <p:spPr>
          <a:xfrm>
            <a:off x="7978671" y="3497562"/>
            <a:ext cx="139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</a:rPr>
              <a:t>Vec</a:t>
            </a:r>
            <a:r>
              <a:rPr lang="en-US" sz="2400" dirty="0">
                <a:solidFill>
                  <a:srgbClr val="666666"/>
                </a:solidFill>
              </a:rPr>
              <a:t>.csv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8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8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38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3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38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63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1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1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51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101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51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1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51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101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5" advAuto="250"/>
      <p:bldP spid="31" grpId="0" build="p" bldLvl="5" advAuto="250"/>
      <p:bldP spid="5" grpId="0" bldLvl="0" animBg="1" advAuto="0"/>
      <p:bldP spid="33" grpId="0" bldLvl="0" animBg="1" advAuto="0"/>
      <p:bldP spid="36" grpId="0" bldLvl="0" animBg="1" advAuto="0"/>
      <p:bldP spid="2" grpId="0" build="p" bldLvl="5" advAuto="250"/>
      <p:bldP spid="56" grpId="0" bldLvl="0" animBg="1" advAuto="0"/>
      <p:bldP spid="4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2634713" y="59696"/>
            <a:ext cx="399640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Talk is</a:t>
            </a: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cheap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40F40F-5F55-453E-8757-5B59F4E5C248}"/>
              </a:ext>
            </a:extLst>
          </p:cNvPr>
          <p:cNvSpPr txBox="1"/>
          <p:nvPr/>
        </p:nvSpPr>
        <p:spPr>
          <a:xfrm>
            <a:off x="673100" y="717551"/>
            <a:ext cx="7919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sentence_list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readCSV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"..//Data//word.csv"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vecSize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model = word2vec.Word2Vec(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sentence_list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min_count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vecSize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'Model Build Complete! Model shape : 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model.wv.syn0.shape)</a:t>
            </a:r>
          </a:p>
          <a:p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 </a:t>
            </a:r>
            <a:r>
              <a:rPr lang="en-US" altLang="zh-CN" dirty="0" err="1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hs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設置為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采用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hierarchical </a:t>
            </a:r>
            <a:r>
              <a:rPr lang="en-US" altLang="zh-CN" dirty="0" err="1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softmax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技巧</a:t>
            </a:r>
            <a:endParaRPr lang="en-US" altLang="zh-CN" dirty="0">
              <a:solidFill>
                <a:srgbClr val="6A995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设置为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 err="1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defaut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），则采用</a:t>
            </a:r>
            <a:r>
              <a:rPr lang="en-US" altLang="zh-CN" dirty="0" err="1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egative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sampling</a:t>
            </a:r>
          </a:p>
          <a:p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 sg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设置训练算法，默认为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，对应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CBOW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算法；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sg=1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则采用</a:t>
            </a:r>
            <a:r>
              <a:rPr lang="en-US" altLang="zh-CN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skip-gram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算法；</a:t>
            </a:r>
            <a:endParaRPr lang="en-US" dirty="0">
              <a:solidFill>
                <a:srgbClr val="6A995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 </a:t>
            </a:r>
            <a:r>
              <a:rPr lang="en-US" dirty="0" err="1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min_count</a:t>
            </a:r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過濾掉出現次數低於該參數的詞</a:t>
            </a:r>
            <a:endParaRPr lang="en-US" dirty="0">
              <a:solidFill>
                <a:srgbClr val="6A995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 window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当前词与预测词在一个句子中的最大距离</a:t>
            </a:r>
            <a:endParaRPr lang="en-US" dirty="0">
              <a:solidFill>
                <a:srgbClr val="D4D4D4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 size 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詞向量大小</a:t>
            </a:r>
            <a:endParaRPr lang="en-US" dirty="0">
              <a:solidFill>
                <a:srgbClr val="D4D4D4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65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1999281" y="59696"/>
            <a:ext cx="526727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Show Me the Code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40F40F-5F55-453E-8757-5B59F4E5C248}"/>
              </a:ext>
            </a:extLst>
          </p:cNvPr>
          <p:cNvSpPr txBox="1"/>
          <p:nvPr/>
        </p:nvSpPr>
        <p:spPr>
          <a:xfrm>
            <a:off x="673100" y="613694"/>
            <a:ext cx="7919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""" </a:t>
            </a:r>
            <a:r>
              <a:rPr lang="zh-CN" altLang="en-US" dirty="0">
                <a:solidFill>
                  <a:srgbClr val="CE917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生成句向量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sentence vector list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sentence_list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*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vecSize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word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sentence_list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model[word]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wordVec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sentence_list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dirty="0">
                <a:solidFill>
                  <a:srgbClr val="6A995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句向量为句中所有词向取平均数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senVec_list.append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senVec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'Word2Vec Complete!'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01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62909" y="1166772"/>
            <a:ext cx="115020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STEP</a:t>
            </a:r>
          </a:p>
        </p:txBody>
      </p:sp>
      <p:sp>
        <p:nvSpPr>
          <p:cNvPr id="6" name="矩形 5"/>
          <p:cNvSpPr/>
          <p:nvPr/>
        </p:nvSpPr>
        <p:spPr>
          <a:xfrm>
            <a:off x="4356278" y="2162439"/>
            <a:ext cx="3548661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8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聚类和词云分析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4605698" y="2838511"/>
            <a:ext cx="1016625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Clustering</a:t>
            </a:r>
            <a:endParaRPr lang="zh-CN" altLang="en-US" sz="11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130609" y="2838511"/>
            <a:ext cx="1407758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Wordle</a:t>
            </a:r>
            <a:r>
              <a:rPr lang="en-US" altLang="zh-CN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Analysis</a:t>
            </a:r>
            <a:endParaRPr lang="zh-CN" altLang="en-US" sz="11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  <p:bldP spid="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493486" y="16070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聚类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022410" y="499078"/>
            <a:ext cx="303192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dirty="0"/>
              <a:t>Clustering</a:t>
            </a:r>
            <a:endParaRPr lang="en-US" altLang="zh-CN" sz="995" b="1" dirty="0">
              <a:solidFill>
                <a:srgbClr val="313C4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5E5DD5-792D-424C-8FDC-1993BC77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2" y="1055925"/>
            <a:ext cx="3576800" cy="21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33">
            <a:extLst>
              <a:ext uri="{FF2B5EF4-FFF2-40B4-BE49-F238E27FC236}">
                <a16:creationId xmlns:a16="http://schemas.microsoft.com/office/drawing/2014/main" id="{7DF949B7-35FF-4269-9222-A742A5A7FCD8}"/>
              </a:ext>
            </a:extLst>
          </p:cNvPr>
          <p:cNvGrpSpPr/>
          <p:nvPr/>
        </p:nvGrpSpPr>
        <p:grpSpPr>
          <a:xfrm>
            <a:off x="3848484" y="1913035"/>
            <a:ext cx="1286604" cy="386324"/>
            <a:chOff x="5128064" y="2256183"/>
            <a:chExt cx="3273083" cy="515155"/>
          </a:xfrm>
        </p:grpSpPr>
        <p:sp>
          <p:nvSpPr>
            <p:cNvPr id="53" name="Pentagon 3">
              <a:extLst>
                <a:ext uri="{FF2B5EF4-FFF2-40B4-BE49-F238E27FC236}">
                  <a16:creationId xmlns:a16="http://schemas.microsoft.com/office/drawing/2014/main" id="{D8C98DD3-89C9-457C-B4F5-7E6A7D83DE83}"/>
                </a:ext>
              </a:extLst>
            </p:cNvPr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Clustering</a:t>
              </a: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75AD4CAC-5EEA-48EC-BF32-46490CBD4BCC}"/>
                </a:ext>
              </a:extLst>
            </p:cNvPr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B61C5DF-DCF2-455F-A2E5-267B46E4C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80" y="1050185"/>
            <a:ext cx="3586574" cy="210628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493486" y="16070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词云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022410" y="499078"/>
            <a:ext cx="303192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dirty="0" err="1"/>
              <a:t>Wordle</a:t>
            </a:r>
            <a:endParaRPr lang="en-US" altLang="zh-CN" sz="995" b="1" dirty="0">
              <a:solidFill>
                <a:srgbClr val="313C4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516E2A-9AC3-4438-9772-62513853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30" y="947430"/>
            <a:ext cx="4491990" cy="37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082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3299460" cy="2014220"/>
          </a:xfrm>
          <a:prstGeom prst="rect">
            <a:avLst/>
          </a:prstGeom>
        </p:spPr>
      </p:pic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3832068" y="1014408"/>
            <a:ext cx="2853828" cy="52792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00" tIns="0" rIns="0" bIns="0" rtlCol="0" anchor="ctr" anchorCtr="0">
            <a:noAutofit/>
          </a:bodyPr>
          <a:lstStyle/>
          <a:p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项目介绍</a:t>
            </a:r>
          </a:p>
        </p:txBody>
      </p:sp>
      <p:sp>
        <p:nvSpPr>
          <p:cNvPr id="19" name="MH_SubTitle_2"/>
          <p:cNvSpPr/>
          <p:nvPr>
            <p:custDataLst>
              <p:tags r:id="rId2"/>
            </p:custDataLst>
          </p:nvPr>
        </p:nvSpPr>
        <p:spPr>
          <a:xfrm flipH="1">
            <a:off x="2470804" y="1720865"/>
            <a:ext cx="2852739" cy="52711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00" tIns="0" rIns="0" bIns="0" rtlCol="0" anchor="ctr">
            <a:noAutofit/>
          </a:bodyPr>
          <a:lstStyle/>
          <a:p>
            <a:pPr lvl="0"/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38" name="MH_Other_2"/>
          <p:cNvSpPr txBox="1"/>
          <p:nvPr>
            <p:custDataLst>
              <p:tags r:id="rId3"/>
            </p:custDataLst>
          </p:nvPr>
        </p:nvSpPr>
        <p:spPr>
          <a:xfrm flipH="1">
            <a:off x="4586932" y="1754943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845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4"/>
            </p:custDataLst>
          </p:nvPr>
        </p:nvSpPr>
        <p:spPr>
          <a:xfrm>
            <a:off x="3832068" y="2385788"/>
            <a:ext cx="2853828" cy="52792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00" tIns="0" rIns="0" bIns="0" rtlCol="0" anchor="ctr" anchorCtr="0">
            <a:noAutofit/>
          </a:bodyPr>
          <a:lstStyle/>
          <a:p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分词</a:t>
            </a:r>
          </a:p>
        </p:txBody>
      </p:sp>
      <p:sp>
        <p:nvSpPr>
          <p:cNvPr id="20" name="MH_Other_1"/>
          <p:cNvSpPr txBox="1"/>
          <p:nvPr>
            <p:custDataLst>
              <p:tags r:id="rId5"/>
            </p:custDataLst>
          </p:nvPr>
        </p:nvSpPr>
        <p:spPr>
          <a:xfrm flipH="1">
            <a:off x="3985412" y="2420274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845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6"/>
            </p:custDataLst>
          </p:nvPr>
        </p:nvSpPr>
        <p:spPr>
          <a:xfrm flipH="1">
            <a:off x="2470804" y="3092245"/>
            <a:ext cx="2852739" cy="52711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00" tIns="0" rIns="0" bIns="0" rtlCol="0" anchor="ctr">
            <a:noAutofit/>
          </a:bodyPr>
          <a:lstStyle/>
          <a:p>
            <a:pPr lvl="0"/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词转词向量</a:t>
            </a:r>
          </a:p>
        </p:txBody>
      </p:sp>
      <p:sp>
        <p:nvSpPr>
          <p:cNvPr id="23" name="MH_Other_2"/>
          <p:cNvSpPr txBox="1"/>
          <p:nvPr>
            <p:custDataLst>
              <p:tags r:id="rId7"/>
            </p:custDataLst>
          </p:nvPr>
        </p:nvSpPr>
        <p:spPr>
          <a:xfrm flipH="1">
            <a:off x="4586932" y="3126322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845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8"/>
            </p:custDataLst>
          </p:nvPr>
        </p:nvSpPr>
        <p:spPr>
          <a:xfrm>
            <a:off x="2937404" y="332146"/>
            <a:ext cx="1194364" cy="481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3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9"/>
            </p:custDataLst>
          </p:nvPr>
        </p:nvSpPr>
        <p:spPr>
          <a:xfrm>
            <a:off x="4131671" y="332063"/>
            <a:ext cx="2254798" cy="481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30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4" name="MH_SubTitle_1">
            <a:extLst>
              <a:ext uri="{FF2B5EF4-FFF2-40B4-BE49-F238E27FC236}">
                <a16:creationId xmlns:a16="http://schemas.microsoft.com/office/drawing/2014/main" id="{3D3D2D14-F5CB-4929-9F8C-8D682F0E3B4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832068" y="3763399"/>
            <a:ext cx="2853828" cy="52792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00" tIns="0" rIns="0" bIns="0" rtlCol="0" anchor="ctr" anchorCtr="0">
            <a:noAutofit/>
          </a:bodyPr>
          <a:lstStyle/>
          <a:p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聚类和词云分析</a:t>
            </a:r>
          </a:p>
        </p:txBody>
      </p:sp>
      <p:sp>
        <p:nvSpPr>
          <p:cNvPr id="15" name="MH_Other_1">
            <a:extLst>
              <a:ext uri="{FF2B5EF4-FFF2-40B4-BE49-F238E27FC236}">
                <a16:creationId xmlns:a16="http://schemas.microsoft.com/office/drawing/2014/main" id="{59878077-9489-4D84-8C9D-BC05AF9D2A4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 flipH="1">
            <a:off x="3985412" y="3797885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845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SubTitle_2">
            <a:extLst>
              <a:ext uri="{FF2B5EF4-FFF2-40B4-BE49-F238E27FC236}">
                <a16:creationId xmlns:a16="http://schemas.microsoft.com/office/drawing/2014/main" id="{C4FEEDE6-B741-41A9-8E49-EA4A362E401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2470804" y="4469856"/>
            <a:ext cx="2852739" cy="52711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00" tIns="0" rIns="0" bIns="0" rtlCol="0" anchor="ctr">
            <a:noAutofit/>
          </a:bodyPr>
          <a:lstStyle/>
          <a:p>
            <a:pPr lvl="0"/>
            <a:r>
              <a:rPr lang="zh-CN" altLang="en-US" sz="1705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实验总结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25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5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25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75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 bldLvl="0" animBg="1"/>
      <p:bldP spid="38" grpId="0" bldLvl="0" animBg="1"/>
      <p:bldP spid="12" grpId="0" bldLvl="0" animBg="1"/>
      <p:bldP spid="20" grpId="0" bldLvl="0" animBg="1"/>
      <p:bldP spid="21" grpId="0" bldLvl="0" animBg="1"/>
      <p:bldP spid="23" grpId="0" bldLvl="0" animBg="1"/>
      <p:bldP spid="24" grpId="0"/>
      <p:bldP spid="25" grpId="0"/>
      <p:bldP spid="14" grpId="0" bldLvl="0" animBg="1"/>
      <p:bldP spid="15" grpId="0" bldLvl="0" animBg="1"/>
      <p:bldP spid="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493486" y="16070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275" b="1" dirty="0" err="1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Kmeans</a:t>
            </a:r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022410" y="499078"/>
            <a:ext cx="303192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dirty="0"/>
              <a:t>k-means Clustering Algorithm</a:t>
            </a:r>
            <a:endParaRPr lang="en-US" altLang="zh-CN" sz="995" b="1" dirty="0">
              <a:solidFill>
                <a:srgbClr val="313C4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5" name="Group 337"/>
          <p:cNvGrpSpPr/>
          <p:nvPr/>
        </p:nvGrpSpPr>
        <p:grpSpPr>
          <a:xfrm>
            <a:off x="1279429" y="1155089"/>
            <a:ext cx="2355989" cy="1471423"/>
            <a:chOff x="1" y="0"/>
            <a:chExt cx="4392858" cy="2872248"/>
          </a:xfrm>
        </p:grpSpPr>
        <p:sp>
          <p:nvSpPr>
            <p:cNvPr id="17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335"/>
            <p:cNvSpPr/>
            <p:nvPr/>
          </p:nvSpPr>
          <p:spPr>
            <a:xfrm>
              <a:off x="1363166" y="1147507"/>
              <a:ext cx="1757463" cy="527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选择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k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个簇</a:t>
              </a:r>
            </a:p>
          </p:txBody>
        </p:sp>
      </p:grpSp>
      <p:grpSp>
        <p:nvGrpSpPr>
          <p:cNvPr id="19" name="Group 342"/>
          <p:cNvGrpSpPr/>
          <p:nvPr/>
        </p:nvGrpSpPr>
        <p:grpSpPr>
          <a:xfrm>
            <a:off x="3394005" y="1174577"/>
            <a:ext cx="2355989" cy="1471423"/>
            <a:chOff x="0" y="0"/>
            <a:chExt cx="4392859" cy="2872248"/>
          </a:xfrm>
          <a:solidFill>
            <a:srgbClr val="E60000"/>
          </a:solidFill>
        </p:grpSpPr>
        <p:sp>
          <p:nvSpPr>
            <p:cNvPr id="20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40"/>
            <p:cNvSpPr/>
            <p:nvPr/>
          </p:nvSpPr>
          <p:spPr>
            <a:xfrm>
              <a:off x="1004198" y="1268761"/>
              <a:ext cx="285243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计算各个样本点到“簇中心”的距离</a:t>
              </a:r>
            </a:p>
          </p:txBody>
        </p:sp>
      </p:grpSp>
      <p:grpSp>
        <p:nvGrpSpPr>
          <p:cNvPr id="22" name="Group 347"/>
          <p:cNvGrpSpPr/>
          <p:nvPr/>
        </p:nvGrpSpPr>
        <p:grpSpPr>
          <a:xfrm>
            <a:off x="5508584" y="1194065"/>
            <a:ext cx="2355989" cy="1471423"/>
            <a:chOff x="1559090" y="30573"/>
            <a:chExt cx="4392859" cy="2872248"/>
          </a:xfrm>
        </p:grpSpPr>
        <p:sp>
          <p:nvSpPr>
            <p:cNvPr id="23" name="Shape 343"/>
            <p:cNvSpPr/>
            <p:nvPr/>
          </p:nvSpPr>
          <p:spPr>
            <a:xfrm>
              <a:off x="1559090" y="30573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345"/>
            <p:cNvSpPr/>
            <p:nvPr/>
          </p:nvSpPr>
          <p:spPr>
            <a:xfrm>
              <a:off x="2683473" y="1313613"/>
              <a:ext cx="297247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根据新划分的簇，更新“簇中心”</a:t>
              </a:r>
            </a:p>
          </p:txBody>
        </p:sp>
      </p:grpSp>
      <p:grpSp>
        <p:nvGrpSpPr>
          <p:cNvPr id="33" name="Group 360"/>
          <p:cNvGrpSpPr/>
          <p:nvPr/>
        </p:nvGrpSpPr>
        <p:grpSpPr>
          <a:xfrm>
            <a:off x="2110744" y="2353874"/>
            <a:ext cx="456193" cy="435751"/>
            <a:chOff x="0" y="0"/>
            <a:chExt cx="850594" cy="850594"/>
          </a:xfrm>
        </p:grpSpPr>
        <p:sp>
          <p:nvSpPr>
            <p:cNvPr id="34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6" name="Group 363"/>
          <p:cNvGrpSpPr/>
          <p:nvPr/>
        </p:nvGrpSpPr>
        <p:grpSpPr>
          <a:xfrm>
            <a:off x="4213180" y="2390116"/>
            <a:ext cx="456193" cy="435751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2"/>
            <p:cNvSpPr/>
            <p:nvPr/>
          </p:nvSpPr>
          <p:spPr>
            <a:xfrm>
              <a:off x="331496" y="179738"/>
              <a:ext cx="187980" cy="491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9" name="Group 366"/>
          <p:cNvGrpSpPr/>
          <p:nvPr/>
        </p:nvGrpSpPr>
        <p:grpSpPr>
          <a:xfrm>
            <a:off x="6312135" y="2373665"/>
            <a:ext cx="456193" cy="435751"/>
            <a:chOff x="0" y="0"/>
            <a:chExt cx="850594" cy="850594"/>
          </a:xfrm>
        </p:grpSpPr>
        <p:sp>
          <p:nvSpPr>
            <p:cNvPr id="40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65"/>
            <p:cNvSpPr/>
            <p:nvPr/>
          </p:nvSpPr>
          <p:spPr>
            <a:xfrm>
              <a:off x="331496" y="179738"/>
              <a:ext cx="187980" cy="491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4" name="Shape 368"/>
          <p:cNvSpPr/>
          <p:nvPr/>
        </p:nvSpPr>
        <p:spPr>
          <a:xfrm>
            <a:off x="5887461" y="2786920"/>
            <a:ext cx="194655" cy="318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>
              <a:defRPr sz="3200" b="1">
                <a:solidFill>
                  <a:srgbClr val="FAF9FC"/>
                </a:solidFill>
                <a:latin typeface="Oxygen"/>
                <a:ea typeface="Oxygen"/>
                <a:cs typeface="Oxygen"/>
                <a:sym typeface="Oxygen"/>
              </a:defRPr>
            </a:lvl1pPr>
          </a:lstStyle>
          <a:p>
            <a:pPr lvl="0" algn="ctr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sz="99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B81DAB-C1CB-4DC5-A06D-34EA555AB2B7}"/>
              </a:ext>
            </a:extLst>
          </p:cNvPr>
          <p:cNvSpPr txBox="1"/>
          <p:nvPr/>
        </p:nvSpPr>
        <p:spPr>
          <a:xfrm>
            <a:off x="2457423" y="3330281"/>
            <a:ext cx="513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sklearn.cluster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n_clusters</a:t>
            </a:r>
            <a:r>
              <a:rPr lang="en-US" altLang="zh-CN" dirty="0">
                <a:solidFill>
                  <a:schemeClr val="accent3"/>
                </a:solidFill>
              </a:rPr>
              <a:t>=</a:t>
            </a:r>
            <a:r>
              <a:rPr lang="en-US" altLang="zh-CN" dirty="0" err="1"/>
              <a:t>ClustersNum</a:t>
            </a:r>
            <a:r>
              <a:rPr lang="en-US" altLang="zh-CN" dirty="0"/>
              <a:t>).fit(X)</a:t>
            </a:r>
          </a:p>
          <a:p>
            <a:r>
              <a:rPr lang="en-US" altLang="zh-CN" dirty="0" err="1"/>
              <a:t>pred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kmeans.predict</a:t>
            </a:r>
            <a:r>
              <a:rPr lang="en-US" altLang="zh-CN" dirty="0"/>
              <a:t>(X)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7457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dvAuto="0"/>
      <p:bldP spid="19" grpId="0" bldLvl="0" animBg="1" advAuto="0"/>
      <p:bldP spid="22" grpId="0" bldLvl="0" animBg="1" advAuto="0"/>
      <p:bldP spid="33" grpId="0" bldLvl="0" animBg="1" advAuto="0"/>
      <p:bldP spid="36" grpId="0" bldLvl="0" animBg="1" advAuto="0"/>
      <p:bldP spid="39" grpId="0" bldLvl="0" animBg="1" advAuto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482216" y="137293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词云分析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482216" y="499867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 err="1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Wordle</a:t>
            </a:r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Analysis</a:t>
            </a:r>
          </a:p>
        </p:txBody>
      </p:sp>
      <p:sp>
        <p:nvSpPr>
          <p:cNvPr id="8" name="TextBox 9"/>
          <p:cNvSpPr txBox="1"/>
          <p:nvPr/>
        </p:nvSpPr>
        <p:spPr>
          <a:xfrm flipH="1">
            <a:off x="6179767" y="729605"/>
            <a:ext cx="1738864" cy="409282"/>
          </a:xfrm>
          <a:prstGeom prst="rect">
            <a:avLst/>
          </a:prstGeom>
          <a:noFill/>
        </p:spPr>
        <p:txBody>
          <a:bodyPr wrap="square" lIns="137100" tIns="68550" rIns="137100" bIns="68550" rtlCol="0">
            <a:spAutoFit/>
          </a:bodyPr>
          <a:lstStyle/>
          <a:p>
            <a:pPr indent="-171450" algn="ctr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1500" b="1" spc="300" dirty="0" err="1">
                <a:ln w="12700" cmpd="sng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WordItOut</a:t>
            </a:r>
            <a:endParaRPr lang="zh-CN" altLang="en-US" sz="1500" b="1" spc="300" dirty="0">
              <a:ln w="12700" cmpd="sng">
                <a:noFill/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 flipH="1">
            <a:off x="3806238" y="729605"/>
            <a:ext cx="1348556" cy="409282"/>
          </a:xfrm>
          <a:prstGeom prst="rect">
            <a:avLst/>
          </a:prstGeom>
          <a:noFill/>
        </p:spPr>
        <p:txBody>
          <a:bodyPr wrap="square" lIns="137100" tIns="68550" rIns="137100" bIns="68550" rtlCol="0">
            <a:spAutoFit/>
          </a:bodyPr>
          <a:lstStyle/>
          <a:p>
            <a:pPr indent="-171450" algn="ctr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1500" b="1" spc="300" dirty="0">
                <a:ln w="12700" cmpd="sng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TF-IDF</a:t>
            </a:r>
            <a:endParaRPr lang="zh-CN" altLang="en-US" sz="1500" b="1" spc="300" dirty="0">
              <a:ln w="12700" cmpd="sng">
                <a:noFill/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 flipH="1">
            <a:off x="1308639" y="745574"/>
            <a:ext cx="1251071" cy="409282"/>
          </a:xfrm>
          <a:prstGeom prst="rect">
            <a:avLst/>
          </a:prstGeom>
          <a:noFill/>
        </p:spPr>
        <p:txBody>
          <a:bodyPr wrap="square" lIns="137100" tIns="68550" rIns="137100" bIns="68550" rtlCol="0">
            <a:spAutoFit/>
          </a:bodyPr>
          <a:lstStyle/>
          <a:p>
            <a:pPr indent="-171450" algn="ctr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zh-CN" altLang="en-US" sz="1500" b="1" spc="300" dirty="0">
                <a:ln w="12700" cmpd="sng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数据整理</a:t>
            </a:r>
          </a:p>
        </p:txBody>
      </p:sp>
      <p:sp>
        <p:nvSpPr>
          <p:cNvPr id="18" name="六边形 17"/>
          <p:cNvSpPr/>
          <p:nvPr/>
        </p:nvSpPr>
        <p:spPr>
          <a:xfrm>
            <a:off x="1037501" y="2232394"/>
            <a:ext cx="1793348" cy="93898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3555503" y="2233208"/>
            <a:ext cx="1793348" cy="938980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124187" y="2248428"/>
            <a:ext cx="1793348" cy="938980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6281" y="2427220"/>
            <a:ext cx="1107996" cy="417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分类文本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95203" y="2449839"/>
            <a:ext cx="1107996" cy="417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词云图片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26518" y="2436524"/>
            <a:ext cx="1107996" cy="417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词频计数</a:t>
            </a:r>
          </a:p>
        </p:txBody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738D04BA-E510-44C0-A4EE-26329FA90020}"/>
              </a:ext>
            </a:extLst>
          </p:cNvPr>
          <p:cNvGrpSpPr/>
          <p:nvPr/>
        </p:nvGrpSpPr>
        <p:grpSpPr>
          <a:xfrm>
            <a:off x="5558471" y="2628488"/>
            <a:ext cx="380208" cy="146792"/>
            <a:chOff x="5128064" y="2256183"/>
            <a:chExt cx="3273083" cy="515155"/>
          </a:xfrm>
        </p:grpSpPr>
        <p:sp>
          <p:nvSpPr>
            <p:cNvPr id="34" name="Pentagon 3">
              <a:extLst>
                <a:ext uri="{FF2B5EF4-FFF2-40B4-BE49-F238E27FC236}">
                  <a16:creationId xmlns:a16="http://schemas.microsoft.com/office/drawing/2014/main" id="{13481961-C7A9-4E9A-A6CB-01500B21112E}"/>
                </a:ext>
              </a:extLst>
            </p:cNvPr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8533339B-D2EB-4316-B9C7-2AF431B391A2}"/>
                </a:ext>
              </a:extLst>
            </p:cNvPr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94FC9315-9E2C-45C5-9776-8DCA6F7DA842}"/>
              </a:ext>
            </a:extLst>
          </p:cNvPr>
          <p:cNvGrpSpPr/>
          <p:nvPr/>
        </p:nvGrpSpPr>
        <p:grpSpPr>
          <a:xfrm>
            <a:off x="2977731" y="2628488"/>
            <a:ext cx="380208" cy="139542"/>
            <a:chOff x="5128064" y="3095119"/>
            <a:chExt cx="3273083" cy="515158"/>
          </a:xfrm>
        </p:grpSpPr>
        <p:sp>
          <p:nvSpPr>
            <p:cNvPr id="37" name="Pentagon 5">
              <a:extLst>
                <a:ext uri="{FF2B5EF4-FFF2-40B4-BE49-F238E27FC236}">
                  <a16:creationId xmlns:a16="http://schemas.microsoft.com/office/drawing/2014/main" id="{D604F752-F71D-48EA-B60E-D116D0BFE060}"/>
                </a:ext>
              </a:extLst>
            </p:cNvPr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C109594D-578A-490E-BBE7-746C4D8DF8A1}"/>
                </a:ext>
              </a:extLst>
            </p:cNvPr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3D18FD9-4D7C-436E-BFC6-D23A1D777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01" y="3269638"/>
            <a:ext cx="1486029" cy="151651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0240972-79F8-4040-A50A-33F244E8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3365781"/>
            <a:ext cx="2841779" cy="1243630"/>
          </a:xfrm>
          <a:prstGeom prst="rect">
            <a:avLst/>
          </a:prstGeom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7BDEE59A-1C5F-4888-81B6-E8579C83573A}"/>
              </a:ext>
            </a:extLst>
          </p:cNvPr>
          <p:cNvSpPr/>
          <p:nvPr/>
        </p:nvSpPr>
        <p:spPr>
          <a:xfrm>
            <a:off x="1396281" y="1138887"/>
            <a:ext cx="1107995" cy="108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0519C8-729B-487A-814E-9733237C62A7}"/>
              </a:ext>
            </a:extLst>
          </p:cNvPr>
          <p:cNvSpPr txBox="1"/>
          <p:nvPr/>
        </p:nvSpPr>
        <p:spPr>
          <a:xfrm>
            <a:off x="1483723" y="1260035"/>
            <a:ext cx="914400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 algn="ctr">
              <a:lnSpc>
                <a:spcPts val="6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class_w_0.csv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class_w_1.csv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class_w_2.csv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class_w_3.csv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class_w_4.csv</a:t>
            </a: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ECCE6497-A7F6-4F90-A5DF-A3CF33F265FC}"/>
              </a:ext>
            </a:extLst>
          </p:cNvPr>
          <p:cNvSpPr/>
          <p:nvPr/>
        </p:nvSpPr>
        <p:spPr>
          <a:xfrm>
            <a:off x="3898179" y="1127512"/>
            <a:ext cx="1107995" cy="108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A1AFBA-8CAF-4F91-90C3-BBF983535391}"/>
              </a:ext>
            </a:extLst>
          </p:cNvPr>
          <p:cNvSpPr txBox="1"/>
          <p:nvPr/>
        </p:nvSpPr>
        <p:spPr>
          <a:xfrm>
            <a:off x="3966137" y="1260034"/>
            <a:ext cx="993639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 algn="ctr">
              <a:lnSpc>
                <a:spcPts val="6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class_w_0_c.csv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class_w_1_c.csv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class_w_2_c.csv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class_w_3_c.csv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class_w_4_c.csv</a:t>
            </a: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09BC9186-4207-4555-A8FF-4E3B1705DB69}"/>
              </a:ext>
            </a:extLst>
          </p:cNvPr>
          <p:cNvSpPr/>
          <p:nvPr/>
        </p:nvSpPr>
        <p:spPr>
          <a:xfrm>
            <a:off x="6457883" y="1154856"/>
            <a:ext cx="1107995" cy="108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1B5E12-97A2-4F8F-BA77-631F44D3D1F6}"/>
              </a:ext>
            </a:extLst>
          </p:cNvPr>
          <p:cNvSpPr txBox="1"/>
          <p:nvPr/>
        </p:nvSpPr>
        <p:spPr>
          <a:xfrm>
            <a:off x="6504182" y="1260034"/>
            <a:ext cx="1033357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 algn="ctr">
              <a:lnSpc>
                <a:spcPts val="6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WordCloud0.png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WordCloud1.png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WordCloud2.png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WordCloud3.png</a:t>
            </a:r>
          </a:p>
          <a:p>
            <a:pPr indent="-171450" algn="ctr">
              <a:lnSpc>
                <a:spcPts val="600"/>
              </a:lnSpc>
              <a:spcBef>
                <a:spcPts val="75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WordCloud4.png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983045FB-7CD6-4F43-9F50-DFEAD957E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99"/>
            <a:ext cx="9144000" cy="356285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8" grpId="0" bldLvl="0" animBg="1"/>
      <p:bldP spid="19" grpId="0" bldLvl="0" animBg="1"/>
      <p:bldP spid="20" grpId="0" bldLvl="0" animBg="1"/>
      <p:bldP spid="21" grpId="0" bldLvl="0" animBg="1"/>
      <p:bldP spid="5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词云分析结果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Analysis Result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7BE5916-D95B-4D0B-9143-9984EFE8177E}"/>
              </a:ext>
            </a:extLst>
          </p:cNvPr>
          <p:cNvSpPr/>
          <p:nvPr/>
        </p:nvSpPr>
        <p:spPr>
          <a:xfrm>
            <a:off x="2370244" y="336695"/>
            <a:ext cx="624933" cy="62493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endParaRPr lang="zh-CN" altLang="en-US" sz="1350" dirty="0">
              <a:solidFill>
                <a:srgbClr val="E71F3C"/>
              </a:solidFill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A16B457-34C0-4978-81FB-74B5B224CB28}"/>
              </a:ext>
            </a:extLst>
          </p:cNvPr>
          <p:cNvSpPr/>
          <p:nvPr/>
        </p:nvSpPr>
        <p:spPr>
          <a:xfrm>
            <a:off x="827118" y="2095071"/>
            <a:ext cx="623743" cy="62493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1350" dirty="0">
                <a:solidFill>
                  <a:srgbClr val="E71F3C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 </a:t>
            </a:r>
            <a:endParaRPr lang="zh-CN" altLang="en-US" sz="1350" dirty="0">
              <a:solidFill>
                <a:srgbClr val="E71F3C"/>
              </a:solidFill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4B30F3-4CE8-4B2C-919F-715A8CB78996}"/>
              </a:ext>
            </a:extLst>
          </p:cNvPr>
          <p:cNvSpPr/>
          <p:nvPr/>
        </p:nvSpPr>
        <p:spPr>
          <a:xfrm>
            <a:off x="4108047" y="2459145"/>
            <a:ext cx="623743" cy="62493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1350" dirty="0">
                <a:solidFill>
                  <a:srgbClr val="E71F3C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 </a:t>
            </a:r>
            <a:endParaRPr lang="zh-CN" altLang="en-US" sz="1350" dirty="0">
              <a:solidFill>
                <a:srgbClr val="E71F3C"/>
              </a:solidFill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6138A3A-9303-4C64-A84F-AC3566E19BB5}"/>
              </a:ext>
            </a:extLst>
          </p:cNvPr>
          <p:cNvSpPr/>
          <p:nvPr/>
        </p:nvSpPr>
        <p:spPr>
          <a:xfrm>
            <a:off x="7510692" y="2305863"/>
            <a:ext cx="623743" cy="62493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1350" dirty="0">
                <a:solidFill>
                  <a:srgbClr val="E71F3C"/>
                </a:solidFill>
                <a:latin typeface="华文细黑" panose="02010600040101010101" pitchFamily="2" charset="-122"/>
                <a:ea typeface="微软雅黑" panose="020B0503020204020204" charset="-122"/>
                <a:cs typeface="+mn-ea"/>
                <a:sym typeface="华文细黑" panose="02010600040101010101" pitchFamily="2" charset="-122"/>
              </a:rPr>
              <a:t> </a:t>
            </a:r>
            <a:endParaRPr lang="zh-CN" altLang="en-US" sz="1350" dirty="0">
              <a:solidFill>
                <a:srgbClr val="E71F3C"/>
              </a:solidFill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A9B9BC-095D-4004-80C2-6A1380B6B470}"/>
              </a:ext>
            </a:extLst>
          </p:cNvPr>
          <p:cNvSpPr/>
          <p:nvPr/>
        </p:nvSpPr>
        <p:spPr>
          <a:xfrm>
            <a:off x="5882054" y="132885"/>
            <a:ext cx="624933" cy="62493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endParaRPr lang="zh-CN" altLang="en-US" sz="1350" dirty="0">
              <a:solidFill>
                <a:srgbClr val="E71F3C"/>
              </a:solidFill>
              <a:latin typeface="华文细黑" panose="02010600040101010101" pitchFamily="2" charset="-122"/>
              <a:ea typeface="微软雅黑" panose="020B0503020204020204" charset="-122"/>
              <a:cs typeface="+mn-ea"/>
              <a:sym typeface="华文细黑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3461CA-F993-44AF-93CD-6F881D286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7" y="2919221"/>
            <a:ext cx="2078495" cy="179214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D64784A-136B-4B3B-BB30-A47F60726D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7" y="1158797"/>
            <a:ext cx="1903809" cy="14892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C5BD066-88C2-4198-89C5-4920E36CFA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15" y="3294939"/>
            <a:ext cx="1606835" cy="13307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B146BB0-A588-4B63-A9AE-B15B337A8F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54" y="1003681"/>
            <a:ext cx="2317135" cy="204453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97A8A24-8D27-4B2D-9EAF-3E2E35FBD4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47" y="3116579"/>
            <a:ext cx="2003834" cy="168743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696892F-B24D-41CD-9B6E-971020F4B805}"/>
              </a:ext>
            </a:extLst>
          </p:cNvPr>
          <p:cNvSpPr txBox="1"/>
          <p:nvPr/>
        </p:nvSpPr>
        <p:spPr>
          <a:xfrm>
            <a:off x="888684" y="2156664"/>
            <a:ext cx="60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D0F2F3-146C-454D-8690-328F480A221B}"/>
              </a:ext>
            </a:extLst>
          </p:cNvPr>
          <p:cNvSpPr txBox="1"/>
          <p:nvPr/>
        </p:nvSpPr>
        <p:spPr>
          <a:xfrm>
            <a:off x="2426042" y="404693"/>
            <a:ext cx="6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6A57962-3998-46A4-AF94-182EE9F34FDC}"/>
              </a:ext>
            </a:extLst>
          </p:cNvPr>
          <p:cNvSpPr txBox="1"/>
          <p:nvPr/>
        </p:nvSpPr>
        <p:spPr>
          <a:xfrm>
            <a:off x="4182075" y="2540778"/>
            <a:ext cx="60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0B9A97-2D92-43A9-8F10-4AE1BF3CBF9C}"/>
              </a:ext>
            </a:extLst>
          </p:cNvPr>
          <p:cNvSpPr txBox="1"/>
          <p:nvPr/>
        </p:nvSpPr>
        <p:spPr>
          <a:xfrm>
            <a:off x="5967952" y="192119"/>
            <a:ext cx="60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1BC0661-5620-4AAD-A2BC-C70BA1E6D411}"/>
              </a:ext>
            </a:extLst>
          </p:cNvPr>
          <p:cNvSpPr txBox="1"/>
          <p:nvPr/>
        </p:nvSpPr>
        <p:spPr>
          <a:xfrm>
            <a:off x="7597002" y="2389898"/>
            <a:ext cx="60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词云分析结果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Analysis Result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31" y="3707581"/>
            <a:ext cx="9218038" cy="2143208"/>
          </a:xfrm>
          <a:prstGeom prst="rect">
            <a:avLst/>
          </a:prstGeom>
        </p:spPr>
      </p:pic>
      <p:sp>
        <p:nvSpPr>
          <p:cNvPr id="6" name="Round Same Side Corner Rectangle 4"/>
          <p:cNvSpPr/>
          <p:nvPr/>
        </p:nvSpPr>
        <p:spPr>
          <a:xfrm>
            <a:off x="3846128" y="882263"/>
            <a:ext cx="346485" cy="4261406"/>
          </a:xfrm>
          <a:prstGeom prst="round2SameRect">
            <a:avLst>
              <a:gd name="adj1" fmla="val 4781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33"/>
          <p:cNvGrpSpPr/>
          <p:nvPr/>
        </p:nvGrpSpPr>
        <p:grpSpPr>
          <a:xfrm>
            <a:off x="3846128" y="1306359"/>
            <a:ext cx="4970211" cy="386324"/>
            <a:chOff x="5128064" y="2256183"/>
            <a:chExt cx="3273083" cy="515155"/>
          </a:xfrm>
        </p:grpSpPr>
        <p:sp>
          <p:nvSpPr>
            <p:cNvPr id="8" name="Pentagon 3"/>
            <p:cNvSpPr/>
            <p:nvPr/>
          </p:nvSpPr>
          <p:spPr>
            <a:xfrm>
              <a:off x="5591363" y="2256184"/>
              <a:ext cx="2809784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Class0</a:t>
              </a:r>
              <a:r>
                <a:rPr lang="zh-CN" altLang="en-US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PC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端操作系统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编程语言 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集成开发环境（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IDE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）</a:t>
              </a:r>
            </a:p>
          </p:txBody>
        </p:sp>
        <p:sp>
          <p:nvSpPr>
            <p:cNvPr id="10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46129" y="1935492"/>
            <a:ext cx="4970210" cy="386324"/>
            <a:chOff x="5128064" y="3095119"/>
            <a:chExt cx="3273083" cy="515155"/>
          </a:xfrm>
        </p:grpSpPr>
        <p:sp>
          <p:nvSpPr>
            <p:cNvPr id="11" name="Pentagon 5"/>
            <p:cNvSpPr/>
            <p:nvPr/>
          </p:nvSpPr>
          <p:spPr>
            <a:xfrm>
              <a:off x="5591362" y="3095119"/>
              <a:ext cx="2809785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Class1</a:t>
              </a:r>
              <a:r>
                <a:rPr lang="zh-CN" altLang="en-US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移动端操作系统 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编辑器（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Vim/Editor) 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外部插件</a:t>
              </a:r>
            </a:p>
          </p:txBody>
        </p:sp>
        <p:sp>
          <p:nvSpPr>
            <p:cNvPr id="12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35"/>
          <p:cNvGrpSpPr/>
          <p:nvPr/>
        </p:nvGrpSpPr>
        <p:grpSpPr>
          <a:xfrm>
            <a:off x="3846128" y="2564623"/>
            <a:ext cx="4970209" cy="386324"/>
            <a:chOff x="5128064" y="3934054"/>
            <a:chExt cx="3273083" cy="515155"/>
          </a:xfrm>
        </p:grpSpPr>
        <p:sp>
          <p:nvSpPr>
            <p:cNvPr id="14" name="Pentagon 6"/>
            <p:cNvSpPr/>
            <p:nvPr/>
          </p:nvSpPr>
          <p:spPr>
            <a:xfrm>
              <a:off x="5591362" y="3934054"/>
              <a:ext cx="2809785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class2</a:t>
              </a:r>
              <a:r>
                <a:rPr lang="zh-CN" altLang="en-US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调试器 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应用程序测试 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测试样例</a:t>
              </a:r>
            </a:p>
          </p:txBody>
        </p:sp>
        <p:sp>
          <p:nvSpPr>
            <p:cNvPr id="33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6"/>
          <p:cNvGrpSpPr/>
          <p:nvPr/>
        </p:nvGrpSpPr>
        <p:grpSpPr>
          <a:xfrm>
            <a:off x="3846128" y="3193758"/>
            <a:ext cx="4970209" cy="386327"/>
            <a:chOff x="5128064" y="4772986"/>
            <a:chExt cx="3273084" cy="515158"/>
          </a:xfrm>
        </p:grpSpPr>
        <p:sp>
          <p:nvSpPr>
            <p:cNvPr id="40" name="Pentagon 7"/>
            <p:cNvSpPr/>
            <p:nvPr/>
          </p:nvSpPr>
          <p:spPr>
            <a:xfrm>
              <a:off x="5591362" y="4772990"/>
              <a:ext cx="2809786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Class3</a:t>
              </a:r>
              <a:r>
                <a:rPr lang="zh-CN" altLang="en-US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文件资源管理器 </a:t>
              </a:r>
              <a:r>
                <a:rPr lang="en-US" altLang="zh-CN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命令行操作界面</a:t>
              </a:r>
            </a:p>
          </p:txBody>
        </p:sp>
        <p:sp>
          <p:nvSpPr>
            <p:cNvPr id="42" name="Rectangle 11"/>
            <p:cNvSpPr/>
            <p:nvPr/>
          </p:nvSpPr>
          <p:spPr>
            <a:xfrm>
              <a:off x="5128064" y="4772986"/>
              <a:ext cx="464234" cy="5151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37"/>
          <p:cNvGrpSpPr/>
          <p:nvPr/>
        </p:nvGrpSpPr>
        <p:grpSpPr>
          <a:xfrm>
            <a:off x="953882" y="1294280"/>
            <a:ext cx="2890594" cy="2668795"/>
            <a:chOff x="689317" y="2256183"/>
            <a:chExt cx="3854548" cy="3031960"/>
          </a:xfrm>
        </p:grpSpPr>
        <p:sp>
          <p:nvSpPr>
            <p:cNvPr id="69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TextBox 28"/>
            <p:cNvSpPr txBox="1"/>
            <p:nvPr/>
          </p:nvSpPr>
          <p:spPr>
            <a:xfrm>
              <a:off x="980608" y="2405725"/>
              <a:ext cx="3271967" cy="273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支持多种操作系统，如 </a:t>
              </a: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Windows / Linux/ MacOS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支持多种编程语言，如 </a:t>
              </a: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Python / Java / C / C++ / HTML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支持多种外部插件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支持文件资源管理器 </a:t>
              </a: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项目管理器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具有完备的调试</a:t>
              </a: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样例测试 </a:t>
              </a: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程序测试等功能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具有命令行操作功能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- </a:t>
              </a: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功能强大的编辑器</a:t>
              </a:r>
            </a:p>
          </p:txBody>
        </p:sp>
      </p:grpSp>
      <p:grpSp>
        <p:nvGrpSpPr>
          <p:cNvPr id="44" name="Group 35">
            <a:extLst>
              <a:ext uri="{FF2B5EF4-FFF2-40B4-BE49-F238E27FC236}">
                <a16:creationId xmlns:a16="http://schemas.microsoft.com/office/drawing/2014/main" id="{ECD9E2B6-C7B9-48F2-8495-247D8EE31C66}"/>
              </a:ext>
            </a:extLst>
          </p:cNvPr>
          <p:cNvGrpSpPr/>
          <p:nvPr/>
        </p:nvGrpSpPr>
        <p:grpSpPr>
          <a:xfrm>
            <a:off x="3844475" y="3849220"/>
            <a:ext cx="4971861" cy="386324"/>
            <a:chOff x="5128064" y="3934054"/>
            <a:chExt cx="3273083" cy="515155"/>
          </a:xfrm>
        </p:grpSpPr>
        <p:sp>
          <p:nvSpPr>
            <p:cNvPr id="47" name="Pentagon 6">
              <a:extLst>
                <a:ext uri="{FF2B5EF4-FFF2-40B4-BE49-F238E27FC236}">
                  <a16:creationId xmlns:a16="http://schemas.microsoft.com/office/drawing/2014/main" id="{0FCD9534-15AF-4C7C-9928-305841FD02F7}"/>
                </a:ext>
              </a:extLst>
            </p:cNvPr>
            <p:cNvSpPr/>
            <p:nvPr/>
          </p:nvSpPr>
          <p:spPr>
            <a:xfrm>
              <a:off x="5592296" y="3934054"/>
              <a:ext cx="2808851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995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class4: </a:t>
              </a:r>
              <a:r>
                <a:rPr lang="zh-CN" altLang="en-US" sz="995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项目管理器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F7E369E3-3830-461E-9D42-54DDC2465D56}"/>
                </a:ext>
              </a:extLst>
            </p:cNvPr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实验总结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Experiment Summary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111003" y="1433249"/>
            <a:ext cx="3347284" cy="2308834"/>
            <a:chOff x="940378" y="1114346"/>
            <a:chExt cx="7056438" cy="4867275"/>
          </a:xfrm>
        </p:grpSpPr>
        <p:sp>
          <p:nvSpPr>
            <p:cNvPr id="11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4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4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Content Placeholder 2"/>
          <p:cNvSpPr txBox="1"/>
          <p:nvPr/>
        </p:nvSpPr>
        <p:spPr>
          <a:xfrm>
            <a:off x="7270081" y="1516885"/>
            <a:ext cx="704664" cy="364727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爬虫</a:t>
            </a:r>
            <a:endParaRPr lang="en-US" altLang="zh-CN" sz="99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收集数据</a:t>
            </a:r>
          </a:p>
        </p:txBody>
      </p:sp>
      <p:sp>
        <p:nvSpPr>
          <p:cNvPr id="36" name="Content Placeholder 2"/>
          <p:cNvSpPr txBox="1"/>
          <p:nvPr/>
        </p:nvSpPr>
        <p:spPr>
          <a:xfrm>
            <a:off x="7191200" y="3620610"/>
            <a:ext cx="704664" cy="364727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聚类</a:t>
            </a:r>
            <a:endParaRPr lang="en-US" altLang="zh-CN" sz="99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词云分析</a:t>
            </a:r>
          </a:p>
        </p:txBody>
      </p:sp>
      <p:sp>
        <p:nvSpPr>
          <p:cNvPr id="37" name="Content Placeholder 2"/>
          <p:cNvSpPr txBox="1"/>
          <p:nvPr/>
        </p:nvSpPr>
        <p:spPr>
          <a:xfrm>
            <a:off x="7877405" y="2732462"/>
            <a:ext cx="704664" cy="364727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9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分词，生成词向量</a:t>
            </a:r>
          </a:p>
        </p:txBody>
      </p:sp>
      <p:sp>
        <p:nvSpPr>
          <p:cNvPr id="47" name="Content Placeholder 2"/>
          <p:cNvSpPr txBox="1"/>
          <p:nvPr/>
        </p:nvSpPr>
        <p:spPr>
          <a:xfrm>
            <a:off x="1044429" y="1032283"/>
            <a:ext cx="3717085" cy="1120313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实验目标达成：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完成了对需求的获取、分类和分析。</a:t>
            </a:r>
          </a:p>
        </p:txBody>
      </p:sp>
      <p:sp>
        <p:nvSpPr>
          <p:cNvPr id="48" name="Content Placeholder 2"/>
          <p:cNvSpPr txBox="1"/>
          <p:nvPr/>
        </p:nvSpPr>
        <p:spPr>
          <a:xfrm>
            <a:off x="1241390" y="2209761"/>
            <a:ext cx="4220711" cy="1120312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值得改进的地方：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数据来源为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Stackoverflow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，并不是标准的需求文本。且爬取的数据集规模较小；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1552514" y="3385932"/>
            <a:ext cx="4386965" cy="637594"/>
          </a:xfrm>
          <a:prstGeom prst="rect">
            <a:avLst/>
          </a:prstGeom>
        </p:spPr>
        <p:txBody>
          <a:bodyPr vert="horz" lIns="75010" tIns="37504" rIns="75010" bIns="375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生成词向量算法简单，丢失大量文本语义信息；</a:t>
            </a:r>
          </a:p>
        </p:txBody>
      </p:sp>
      <p:sp>
        <p:nvSpPr>
          <p:cNvPr id="50" name="TextBox 29"/>
          <p:cNvSpPr txBox="1"/>
          <p:nvPr/>
        </p:nvSpPr>
        <p:spPr>
          <a:xfrm>
            <a:off x="1831547" y="4111217"/>
            <a:ext cx="4770000" cy="346445"/>
          </a:xfrm>
          <a:prstGeom prst="rect">
            <a:avLst/>
          </a:prstGeom>
          <a:noFill/>
        </p:spPr>
        <p:txBody>
          <a:bodyPr wrap="square" rIns="118126" bIns="29531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采用的聚类方法简单，分类结果有效性不能保障。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6716" y="1422800"/>
            <a:ext cx="5072380" cy="9372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谢谢您的观看！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575050" y="2305685"/>
            <a:ext cx="4881880" cy="0"/>
          </a:xfrm>
          <a:prstGeom prst="line">
            <a:avLst/>
          </a:prstGeom>
          <a:ln>
            <a:solidFill>
              <a:srgbClr val="D2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88055" y="2414905"/>
            <a:ext cx="496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spc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THANKS FOR LISTEN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项目介绍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322" name="TextBox 229"/>
          <p:cNvSpPr txBox="1"/>
          <p:nvPr/>
        </p:nvSpPr>
        <p:spPr>
          <a:xfrm>
            <a:off x="4588510" y="796290"/>
            <a:ext cx="4345305" cy="28864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Stack Overflow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“IDE”作为标签进行搜索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爬虫找到所有IDE相关的问答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-&gt;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视为一个 Smart IDE 的潜在需求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对问答进行分类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进行词云分析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提取出若干关键字作为参考用以分析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" y="796290"/>
            <a:ext cx="4232910" cy="375285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57513" y="1166817"/>
            <a:ext cx="1019113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STEP</a:t>
            </a:r>
          </a:p>
        </p:txBody>
      </p:sp>
      <p:sp>
        <p:nvSpPr>
          <p:cNvPr id="6" name="矩形 5"/>
          <p:cNvSpPr/>
          <p:nvPr/>
        </p:nvSpPr>
        <p:spPr>
          <a:xfrm>
            <a:off x="4328160" y="2191385"/>
            <a:ext cx="3502025" cy="59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8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4605698" y="2838511"/>
            <a:ext cx="1103630" cy="26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6130609" y="2838511"/>
            <a:ext cx="821690" cy="26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-171450" algn="l">
              <a:buFont typeface="Arial" panose="020B0604020202020204" pitchFamily="34" charset="0"/>
              <a:buChar char="•"/>
            </a:pPr>
            <a:r>
              <a:rPr lang="en-US" altLang="zh-CN" sz="1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crawler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  <p:bldP spid="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CRAWLER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7710" y="1849755"/>
            <a:ext cx="7689215" cy="1443990"/>
            <a:chOff x="1304" y="3002"/>
            <a:chExt cx="9464" cy="1956"/>
          </a:xfrm>
        </p:grpSpPr>
        <p:grpSp>
          <p:nvGrpSpPr>
            <p:cNvPr id="5" name="Group 337"/>
            <p:cNvGrpSpPr/>
            <p:nvPr/>
          </p:nvGrpSpPr>
          <p:grpSpPr>
            <a:xfrm>
              <a:off x="1304" y="3002"/>
              <a:ext cx="2594" cy="1696"/>
              <a:chOff x="1" y="0"/>
              <a:chExt cx="4392858" cy="2872248"/>
            </a:xfrm>
          </p:grpSpPr>
          <p:sp>
            <p:nvSpPr>
              <p:cNvPr id="17" name="Shape 333"/>
              <p:cNvSpPr/>
              <p:nvPr/>
            </p:nvSpPr>
            <p:spPr>
              <a:xfrm>
                <a:off x="1" y="0"/>
                <a:ext cx="4392858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Shape 335"/>
              <p:cNvSpPr/>
              <p:nvPr/>
            </p:nvSpPr>
            <p:spPr>
              <a:xfrm>
                <a:off x="1331174" y="1200399"/>
                <a:ext cx="2377699" cy="5069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获取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HTML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源码</a:t>
                </a:r>
              </a:p>
            </p:txBody>
          </p:sp>
        </p:grpSp>
        <p:grpSp>
          <p:nvGrpSpPr>
            <p:cNvPr id="19" name="Group 342"/>
            <p:cNvGrpSpPr/>
            <p:nvPr/>
          </p:nvGrpSpPr>
          <p:grpSpPr>
            <a:xfrm>
              <a:off x="3563" y="3002"/>
              <a:ext cx="2594" cy="1696"/>
              <a:chOff x="0" y="0"/>
              <a:chExt cx="4392859" cy="2872248"/>
            </a:xfrm>
            <a:solidFill>
              <a:srgbClr val="E60000"/>
            </a:solidFill>
          </p:grpSpPr>
          <p:sp>
            <p:nvSpPr>
              <p:cNvPr id="20" name="Shape 33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Shape 340"/>
              <p:cNvSpPr/>
              <p:nvPr/>
            </p:nvSpPr>
            <p:spPr>
              <a:xfrm>
                <a:off x="1194479" y="1289712"/>
                <a:ext cx="2852436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select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函数查找</a:t>
                </a:r>
              </a:p>
            </p:txBody>
          </p:sp>
        </p:grpSp>
        <p:grpSp>
          <p:nvGrpSpPr>
            <p:cNvPr id="22" name="Group 347"/>
            <p:cNvGrpSpPr/>
            <p:nvPr/>
          </p:nvGrpSpPr>
          <p:grpSpPr>
            <a:xfrm>
              <a:off x="5878" y="3002"/>
              <a:ext cx="2594" cy="1696"/>
              <a:chOff x="0" y="0"/>
              <a:chExt cx="4392859" cy="2872248"/>
            </a:xfrm>
          </p:grpSpPr>
          <p:sp>
            <p:nvSpPr>
              <p:cNvPr id="23" name="Shape 34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Shape 345"/>
              <p:cNvSpPr/>
              <p:nvPr/>
            </p:nvSpPr>
            <p:spPr>
              <a:xfrm>
                <a:off x="1086541" y="1289712"/>
                <a:ext cx="2972476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正则表达式筛选</a:t>
                </a:r>
              </a:p>
            </p:txBody>
          </p:sp>
        </p:grpSp>
        <p:grpSp>
          <p:nvGrpSpPr>
            <p:cNvPr id="25" name="Group 352"/>
            <p:cNvGrpSpPr/>
            <p:nvPr/>
          </p:nvGrpSpPr>
          <p:grpSpPr>
            <a:xfrm>
              <a:off x="8174" y="3002"/>
              <a:ext cx="2594" cy="1696"/>
              <a:chOff x="0" y="0"/>
              <a:chExt cx="4392859" cy="2872248"/>
            </a:xfrm>
            <a:solidFill>
              <a:srgbClr val="E60000"/>
            </a:solidFill>
          </p:grpSpPr>
          <p:sp>
            <p:nvSpPr>
              <p:cNvPr id="26" name="Shape 34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Shape 350"/>
              <p:cNvSpPr/>
              <p:nvPr/>
            </p:nvSpPr>
            <p:spPr>
              <a:xfrm>
                <a:off x="1186403" y="1289712"/>
                <a:ext cx="2924718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输出爬虫结果</a:t>
                </a:r>
              </a:p>
            </p:txBody>
          </p:sp>
        </p:grpSp>
        <p:grpSp>
          <p:nvGrpSpPr>
            <p:cNvPr id="33" name="Group 360"/>
            <p:cNvGrpSpPr/>
            <p:nvPr/>
          </p:nvGrpSpPr>
          <p:grpSpPr>
            <a:xfrm>
              <a:off x="2350" y="4456"/>
              <a:ext cx="502" cy="502"/>
              <a:chOff x="0" y="0"/>
              <a:chExt cx="850594" cy="850594"/>
            </a:xfrm>
          </p:grpSpPr>
          <p:sp>
            <p:nvSpPr>
              <p:cNvPr id="34" name="Shape 358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77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Shape 359"/>
              <p:cNvSpPr/>
              <p:nvPr/>
            </p:nvSpPr>
            <p:spPr>
              <a:xfrm>
                <a:off x="300082" y="114147"/>
                <a:ext cx="250430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6" name="Group 363"/>
            <p:cNvGrpSpPr/>
            <p:nvPr/>
          </p:nvGrpSpPr>
          <p:grpSpPr>
            <a:xfrm>
              <a:off x="4614" y="4456"/>
              <a:ext cx="502" cy="502"/>
              <a:chOff x="0" y="0"/>
              <a:chExt cx="850594" cy="850594"/>
            </a:xfrm>
            <a:solidFill>
              <a:srgbClr val="E60000"/>
            </a:solidFill>
          </p:grpSpPr>
          <p:sp>
            <p:nvSpPr>
              <p:cNvPr id="37" name="Shape 361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77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362"/>
              <p:cNvSpPr/>
              <p:nvPr/>
            </p:nvSpPr>
            <p:spPr>
              <a:xfrm>
                <a:off x="331496" y="214077"/>
                <a:ext cx="187980" cy="42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995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9" name="Group 366"/>
            <p:cNvGrpSpPr/>
            <p:nvPr/>
          </p:nvGrpSpPr>
          <p:grpSpPr>
            <a:xfrm>
              <a:off x="6924" y="4456"/>
              <a:ext cx="502" cy="502"/>
              <a:chOff x="0" y="0"/>
              <a:chExt cx="850594" cy="850594"/>
            </a:xfrm>
          </p:grpSpPr>
          <p:sp>
            <p:nvSpPr>
              <p:cNvPr id="40" name="Shape 364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77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Shape 365"/>
              <p:cNvSpPr/>
              <p:nvPr/>
            </p:nvSpPr>
            <p:spPr>
              <a:xfrm>
                <a:off x="331496" y="214077"/>
                <a:ext cx="187980" cy="42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42" name="Group 369"/>
            <p:cNvGrpSpPr/>
            <p:nvPr/>
          </p:nvGrpSpPr>
          <p:grpSpPr>
            <a:xfrm>
              <a:off x="9220" y="4456"/>
              <a:ext cx="502" cy="502"/>
              <a:chOff x="0" y="0"/>
              <a:chExt cx="850594" cy="850594"/>
            </a:xfrm>
            <a:solidFill>
              <a:srgbClr val="E60000"/>
            </a:solidFill>
          </p:grpSpPr>
          <p:sp>
            <p:nvSpPr>
              <p:cNvPr id="43" name="Shape 367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77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368"/>
              <p:cNvSpPr/>
              <p:nvPr/>
            </p:nvSpPr>
            <p:spPr>
              <a:xfrm>
                <a:off x="243825" y="114147"/>
                <a:ext cx="36294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995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CRAWLER</a:t>
            </a:r>
          </a:p>
        </p:txBody>
      </p:sp>
      <p:sp>
        <p:nvSpPr>
          <p:cNvPr id="18" name="Shape 335"/>
          <p:cNvSpPr/>
          <p:nvPr/>
        </p:nvSpPr>
        <p:spPr>
          <a:xfrm>
            <a:off x="3738880" y="1018858"/>
            <a:ext cx="1788160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2000">
                <a:solidFill>
                  <a:srgbClr val="FAF9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构造请求</a:t>
            </a:r>
          </a:p>
        </p:txBody>
      </p:sp>
      <p:pic>
        <p:nvPicPr>
          <p:cNvPr id="2" name="图片 1" descr="(8X@23[%J7B~`KRK3QCD`P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107" y="2115163"/>
            <a:ext cx="6287406" cy="91317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CRAWLER</a:t>
            </a:r>
          </a:p>
        </p:txBody>
      </p:sp>
      <p:pic>
        <p:nvPicPr>
          <p:cNvPr id="2" name="图片 1" descr="IIZ1ZI2H85D_}{D9{MP6}Q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" y="1365250"/>
            <a:ext cx="7596505" cy="3195955"/>
          </a:xfrm>
          <a:prstGeom prst="rect">
            <a:avLst/>
          </a:prstGeom>
        </p:spPr>
      </p:pic>
      <p:sp>
        <p:nvSpPr>
          <p:cNvPr id="18" name="Shape 335"/>
          <p:cNvSpPr/>
          <p:nvPr/>
        </p:nvSpPr>
        <p:spPr>
          <a:xfrm>
            <a:off x="3738245" y="836613"/>
            <a:ext cx="1788160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2000">
                <a:solidFill>
                  <a:srgbClr val="FAF9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获取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HTML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源码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3634616" y="161435"/>
            <a:ext cx="1996601" cy="3505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27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3634616" y="524009"/>
            <a:ext cx="1996601" cy="1536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313C4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CRAWLER</a:t>
            </a:r>
          </a:p>
        </p:txBody>
      </p:sp>
      <p:sp>
        <p:nvSpPr>
          <p:cNvPr id="18" name="Shape 335"/>
          <p:cNvSpPr/>
          <p:nvPr/>
        </p:nvSpPr>
        <p:spPr>
          <a:xfrm>
            <a:off x="3738880" y="1018858"/>
            <a:ext cx="1788160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2000">
                <a:solidFill>
                  <a:srgbClr val="FAF9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解析并筛选</a:t>
            </a:r>
          </a:p>
        </p:txBody>
      </p:sp>
      <p:pic>
        <p:nvPicPr>
          <p:cNvPr id="4" name="图片 3" descr="~Z1E}TLL]GVZ8YSK]6%E~K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2000250"/>
            <a:ext cx="8743950" cy="1143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2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65307" y="1166772"/>
            <a:ext cx="1147807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STEP</a:t>
            </a: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9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4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分词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4605698" y="2838511"/>
            <a:ext cx="756920" cy="26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4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Spacy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6130609" y="2838511"/>
            <a:ext cx="1585595" cy="26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4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regular expression</a:t>
            </a:r>
            <a:endParaRPr kumimoji="0" lang="zh-CN" altLang="en-US" sz="114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  <p:bldP spid="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自定义 26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03"/>
      </a:accent1>
      <a:accent2>
        <a:srgbClr val="666666"/>
      </a:accent2>
      <a:accent3>
        <a:srgbClr val="FF9603"/>
      </a:accent3>
      <a:accent4>
        <a:srgbClr val="666666"/>
      </a:accent4>
      <a:accent5>
        <a:srgbClr val="FF9603"/>
      </a:accent5>
      <a:accent6>
        <a:srgbClr val="666666"/>
      </a:accent6>
      <a:hlink>
        <a:srgbClr val="FF9603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6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03"/>
      </a:accent1>
      <a:accent2>
        <a:srgbClr val="666666"/>
      </a:accent2>
      <a:accent3>
        <a:srgbClr val="FF9603"/>
      </a:accent3>
      <a:accent4>
        <a:srgbClr val="666666"/>
      </a:accent4>
      <a:accent5>
        <a:srgbClr val="FF9603"/>
      </a:accent5>
      <a:accent6>
        <a:srgbClr val="666666"/>
      </a:accent6>
      <a:hlink>
        <a:srgbClr val="FF9603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9603"/>
    </a:accent1>
    <a:accent2>
      <a:srgbClr val="666666"/>
    </a:accent2>
    <a:accent3>
      <a:srgbClr val="FF9603"/>
    </a:accent3>
    <a:accent4>
      <a:srgbClr val="666666"/>
    </a:accent4>
    <a:accent5>
      <a:srgbClr val="FF9603"/>
    </a:accent5>
    <a:accent6>
      <a:srgbClr val="666666"/>
    </a:accent6>
    <a:hlink>
      <a:srgbClr val="FF9603"/>
    </a:hlink>
    <a:folHlink>
      <a:srgbClr val="666666"/>
    </a:folHlink>
  </a:clrScheme>
</a:themeOverride>
</file>

<file path=ppt/theme/themeOverride2.xml><?xml version="1.0" encoding="utf-8"?>
<a:themeOverride xmlns:a="http://schemas.openxmlformats.org/drawingml/2006/main">
  <a:clrScheme name="自定义 26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9603"/>
    </a:accent1>
    <a:accent2>
      <a:srgbClr val="666666"/>
    </a:accent2>
    <a:accent3>
      <a:srgbClr val="FF9603"/>
    </a:accent3>
    <a:accent4>
      <a:srgbClr val="666666"/>
    </a:accent4>
    <a:accent5>
      <a:srgbClr val="FF9603"/>
    </a:accent5>
    <a:accent6>
      <a:srgbClr val="666666"/>
    </a:accent6>
    <a:hlink>
      <a:srgbClr val="FF9603"/>
    </a:hlink>
    <a:folHlink>
      <a:srgbClr val="666666"/>
    </a:folHlink>
  </a:clrScheme>
</a:themeOverride>
</file>

<file path=ppt/theme/themeOverride3.xml><?xml version="1.0" encoding="utf-8"?>
<a:themeOverride xmlns:a="http://schemas.openxmlformats.org/drawingml/2006/main">
  <a:clrScheme name="自定义 26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9603"/>
    </a:accent1>
    <a:accent2>
      <a:srgbClr val="666666"/>
    </a:accent2>
    <a:accent3>
      <a:srgbClr val="FF9603"/>
    </a:accent3>
    <a:accent4>
      <a:srgbClr val="666666"/>
    </a:accent4>
    <a:accent5>
      <a:srgbClr val="FF9603"/>
    </a:accent5>
    <a:accent6>
      <a:srgbClr val="666666"/>
    </a:accent6>
    <a:hlink>
      <a:srgbClr val="FF9603"/>
    </a:hlink>
    <a:folHlink>
      <a:srgbClr val="66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1705</Words>
  <Application>Microsoft Office PowerPoint</Application>
  <PresentationFormat>全屏显示(16:9)</PresentationFormat>
  <Paragraphs>259</Paragraphs>
  <Slides>25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Lato Hairline</vt:lpstr>
      <vt:lpstr>Lato Light</vt:lpstr>
      <vt:lpstr>Lato Regular</vt:lpstr>
      <vt:lpstr>等线 Light</vt:lpstr>
      <vt:lpstr>华文细黑</vt:lpstr>
      <vt:lpstr>微软雅黑</vt:lpstr>
      <vt:lpstr>Arial</vt:lpstr>
      <vt:lpstr>Calibri</vt:lpstr>
      <vt:lpstr>Calibri Light</vt:lpstr>
      <vt:lpstr>Consolas</vt:lpstr>
      <vt:lpstr>Courier New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Aaron Leo</cp:lastModifiedBy>
  <cp:revision>31</cp:revision>
  <dcterms:created xsi:type="dcterms:W3CDTF">2017-07-25T02:42:00Z</dcterms:created>
  <dcterms:modified xsi:type="dcterms:W3CDTF">2019-10-30T12:56:31Z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