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8" r:id="rId5"/>
    <p:sldId id="269" r:id="rId6"/>
    <p:sldId id="270" r:id="rId7"/>
    <p:sldId id="271" r:id="rId8"/>
    <p:sldId id="277" r:id="rId9"/>
    <p:sldId id="272" r:id="rId10"/>
    <p:sldId id="278" r:id="rId11"/>
    <p:sldId id="273" r:id="rId12"/>
    <p:sldId id="280" r:id="rId13"/>
    <p:sldId id="281" r:id="rId14"/>
    <p:sldId id="285" r:id="rId15"/>
    <p:sldId id="282" r:id="rId16"/>
    <p:sldId id="286" r:id="rId17"/>
    <p:sldId id="284" r:id="rId18"/>
    <p:sldId id="283" r:id="rId19"/>
    <p:sldId id="279" r:id="rId20"/>
    <p:sldId id="27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444" autoAdjust="0"/>
  </p:normalViewPr>
  <p:slideViewPr>
    <p:cSldViewPr snapToGrid="0">
      <p:cViewPr>
        <p:scale>
          <a:sx n="75" d="100"/>
          <a:sy n="75" d="100"/>
        </p:scale>
        <p:origin x="946" y="-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E872AE-70C9-46AC-9706-4BC073558D48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ABFBDB-6986-4D68-AF78-58D1E535D7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705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Bloaters:</a:t>
            </a:r>
            <a:r>
              <a:rPr lang="zh-CN" altLang="en-US" dirty="0"/>
              <a:t>对应于代码的膨胀结构，比如：长方法、大类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Object-Orientation Abusers</a:t>
            </a:r>
            <a:r>
              <a:rPr lang="zh-CN" altLang="en-US" dirty="0"/>
              <a:t>：对应与代码没有使用正确的面向对象编程的原则，比如类中存在临时字段和被拒绝的馈赠（子类并不想继承超类的所有函数和数据）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Change Preventers</a:t>
            </a:r>
            <a:r>
              <a:rPr lang="zh-CN" altLang="en-US" dirty="0"/>
              <a:t>：对应于维护代码时需要在不同的类中修改，或者新增功能时需要修改很多函数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Dispensables</a:t>
            </a:r>
            <a:r>
              <a:rPr lang="zh-CN" altLang="en-US" dirty="0"/>
              <a:t>：代码中存在冗余元素，比如纯数据类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Encapsulators</a:t>
            </a:r>
            <a:r>
              <a:rPr lang="en-US" altLang="zh-CN" dirty="0"/>
              <a:t> </a:t>
            </a:r>
            <a:r>
              <a:rPr lang="zh-CN" altLang="en-US" dirty="0"/>
              <a:t>由于面向对象的特性需要对代码进行封装，封装往往意味着委托，即需要调用其他类的现有方法进行功能实现，但是人们可能过度使用委托，导致了过长的消息链，这样一旦调用链中的对象间关系发生变化，代码会不得不作出修改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Couplers</a:t>
            </a:r>
            <a:r>
              <a:rPr lang="zh-CN" altLang="en-US" dirty="0"/>
              <a:t>：比如说依恋情结：一个函数跟另一个模块中的函数或者数据交流格外频繁，远胜于在自己所处模块内部的交流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Others</a:t>
            </a:r>
            <a:r>
              <a:rPr lang="zh-CN" altLang="en-US" dirty="0"/>
              <a:t>：注释有时候过长往往是因为需要解释</a:t>
            </a:r>
            <a:r>
              <a:rPr lang="en-US" altLang="zh-CN" dirty="0"/>
              <a:t>code smell</a:t>
            </a:r>
            <a:r>
              <a:rPr lang="zh-CN" altLang="en-US" dirty="0"/>
              <a:t>，</a:t>
            </a:r>
            <a:r>
              <a:rPr lang="en-US" altLang="zh-CN" dirty="0"/>
              <a:t>Incomplete Library Class </a:t>
            </a:r>
            <a:r>
              <a:rPr lang="zh-CN" altLang="en-US" dirty="0"/>
              <a:t>指的是封装好的类库中没有需要的函数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ABFBDB-6986-4D68-AF78-58D1E535D72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891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ABFBDB-6986-4D68-AF78-58D1E535D72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986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ABFBDB-6986-4D68-AF78-58D1E535D72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652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类中包括了</a:t>
            </a:r>
            <a:r>
              <a:rPr lang="en-US" altLang="zh-CN" dirty="0"/>
              <a:t>4</a:t>
            </a:r>
            <a:r>
              <a:rPr lang="zh-CN" altLang="en-US" dirty="0"/>
              <a:t>个成员变量和</a:t>
            </a:r>
            <a:r>
              <a:rPr lang="en-US" altLang="zh-CN" dirty="0"/>
              <a:t>3</a:t>
            </a:r>
            <a:r>
              <a:rPr lang="zh-CN" altLang="en-US" dirty="0"/>
              <a:t>个成员函数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ABFBDB-6986-4D68-AF78-58D1E535D72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238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首先通过计算不同成员之间的</a:t>
            </a:r>
            <a:r>
              <a:rPr lang="en-US" altLang="zh-CN" dirty="0"/>
              <a:t>distance</a:t>
            </a:r>
            <a:r>
              <a:rPr lang="zh-CN" altLang="en-US" dirty="0"/>
              <a:t>来刻画它们之间的相似度，然后利用一种分层聚类的方法，可以得到右下角的聚类树状图，树状图的每一个连接点可以看作是聚类生成的一种抽象的概念</a:t>
            </a:r>
            <a:r>
              <a:rPr lang="en-US" altLang="zh-CN" dirty="0"/>
              <a:t>(</a:t>
            </a:r>
            <a:r>
              <a:rPr lang="zh-CN" altLang="en-US" dirty="0"/>
              <a:t>类型</a:t>
            </a:r>
            <a:r>
              <a:rPr lang="en-US" altLang="zh-CN" dirty="0"/>
              <a:t>)</a:t>
            </a:r>
            <a:r>
              <a:rPr lang="zh-CN" altLang="en-US" dirty="0"/>
              <a:t>，比如这里的</a:t>
            </a:r>
            <a:r>
              <a:rPr lang="en-US" altLang="zh-CN" dirty="0"/>
              <a:t>C3</a:t>
            </a:r>
            <a:r>
              <a:rPr lang="zh-CN" altLang="en-US" dirty="0"/>
              <a:t>和</a:t>
            </a:r>
            <a:r>
              <a:rPr lang="en-US" altLang="zh-CN" dirty="0"/>
              <a:t>C5</a:t>
            </a:r>
            <a:r>
              <a:rPr lang="zh-CN" altLang="en-US" dirty="0"/>
              <a:t>的连接点代表的是最顶层的一般性的类型，</a:t>
            </a:r>
            <a:r>
              <a:rPr lang="en-US" altLang="zh-CN" dirty="0"/>
              <a:t>C1</a:t>
            </a:r>
            <a:r>
              <a:rPr lang="zh-CN" altLang="en-US" dirty="0"/>
              <a:t>和</a:t>
            </a:r>
            <a:r>
              <a:rPr lang="en-US" altLang="zh-CN" dirty="0"/>
              <a:t>C2</a:t>
            </a:r>
            <a:r>
              <a:rPr lang="zh-CN" altLang="en-US" dirty="0"/>
              <a:t>可以看作</a:t>
            </a:r>
            <a:r>
              <a:rPr lang="en-US" altLang="zh-CN" dirty="0"/>
              <a:t>C3</a:t>
            </a:r>
            <a:r>
              <a:rPr lang="zh-CN" altLang="en-US" dirty="0"/>
              <a:t>的子类型，然后审视所有可以提取类的机会是否都是有必要的，比如这里的</a:t>
            </a:r>
            <a:r>
              <a:rPr lang="en-US" altLang="zh-CN" dirty="0"/>
              <a:t>C1</a:t>
            </a:r>
            <a:r>
              <a:rPr lang="zh-CN" altLang="en-US" dirty="0"/>
              <a:t>类只包含成员变量，所有我们并不把</a:t>
            </a:r>
            <a:r>
              <a:rPr lang="en-US" altLang="zh-CN" dirty="0"/>
              <a:t>C1</a:t>
            </a:r>
            <a:r>
              <a:rPr lang="zh-CN" altLang="en-US" dirty="0"/>
              <a:t>再提取一个类出来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ABFBDB-6986-4D68-AF78-58D1E535D72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813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在生成了一系列的可以提取的概念之后，第一步，我们线去掉那些不满足预置条件的重构机会</a:t>
            </a:r>
            <a:r>
              <a:rPr lang="en-US" altLang="zh-CN" dirty="0"/>
              <a:t>(C1)</a:t>
            </a:r>
            <a:r>
              <a:rPr lang="zh-CN" altLang="en-US" dirty="0"/>
              <a:t>，然后</a:t>
            </a:r>
            <a:r>
              <a:rPr lang="en-US" altLang="zh-CN" dirty="0"/>
              <a:t>C2</a:t>
            </a:r>
            <a:r>
              <a:rPr lang="zh-CN" altLang="en-US" dirty="0"/>
              <a:t>重构也被抛弃了，因为重构</a:t>
            </a:r>
            <a:r>
              <a:rPr lang="en-US" altLang="zh-CN" dirty="0"/>
              <a:t>C2</a:t>
            </a:r>
            <a:r>
              <a:rPr lang="zh-CN" altLang="en-US" dirty="0"/>
              <a:t>类会导致系统的</a:t>
            </a:r>
            <a:r>
              <a:rPr lang="en-US" altLang="zh-CN" dirty="0"/>
              <a:t>Entity Placement value</a:t>
            </a:r>
            <a:r>
              <a:rPr lang="zh-CN" altLang="en-US" dirty="0"/>
              <a:t>值变高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ABFBDB-6986-4D68-AF78-58D1E535D72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000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Eclipse</a:t>
            </a:r>
            <a:r>
              <a:rPr lang="zh-CN" altLang="en-US" dirty="0"/>
              <a:t>的</a:t>
            </a:r>
            <a:r>
              <a:rPr lang="en-US" altLang="zh-CN" dirty="0"/>
              <a:t>JDT</a:t>
            </a:r>
            <a:r>
              <a:rPr lang="zh-CN" altLang="en-US" dirty="0"/>
              <a:t>来进行重构，首先从源码构建出</a:t>
            </a:r>
            <a:r>
              <a:rPr lang="en-US" altLang="zh-CN" dirty="0"/>
              <a:t>AST</a:t>
            </a:r>
            <a:r>
              <a:rPr lang="zh-CN" altLang="en-US" dirty="0"/>
              <a:t>，然后基于提取类的重构机制修改</a:t>
            </a:r>
            <a:r>
              <a:rPr lang="en-US" altLang="zh-CN" dirty="0"/>
              <a:t>AST</a:t>
            </a:r>
            <a:r>
              <a:rPr lang="zh-CN" altLang="en-US" dirty="0"/>
              <a:t>，然后重写代码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ABFBDB-6986-4D68-AF78-58D1E535D72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777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ABFBDB-6986-4D68-AF78-58D1E535D72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271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0B5A91-6FBA-49A0-BFF0-FAAA62C7A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2BC5708-7E4C-4852-AEE2-2955CB793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1DA48D-1E31-440B-A99B-D4B6976D3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4BF0-FE24-4E84-BEA5-B0EBF192CBAF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B48259-A60D-4D0C-8402-499A83C2C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05045B-F565-476A-BDBA-375B04127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12D8-A73D-43FD-B678-0A49D17BA2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617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7DE66E-6A98-4182-9609-7BFA8748A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ABEF52-9C4D-486E-961B-E5678A8C4E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2D921C-EE31-44E8-8F97-257F49D2F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4BF0-FE24-4E84-BEA5-B0EBF192CBAF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6842D9-E838-4019-B022-98A566EC2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774DD0-BAE5-4295-B02D-41BB5EB95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12D8-A73D-43FD-B678-0A49D17BA2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135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5771C57-EA2A-4171-BA87-144EF01DCA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CA8783-FDB0-4F5D-B2FE-3C76C4145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E8F8D2-304D-4492-9159-4D03D0245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4BF0-FE24-4E84-BEA5-B0EBF192CBAF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8219FD-2E44-4C11-B2DB-C510179BA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673956-57D0-48C4-9F4C-B8DBBD89E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12D8-A73D-43FD-B678-0A49D17BA2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217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48B9C4-16F0-4D59-97A8-ED32603BB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A683A7-D2A5-48CD-8250-FFE4BE9AC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5D8EAA-9246-443B-8EF1-D4A875BBE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4BF0-FE24-4E84-BEA5-B0EBF192CBAF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B6CA41-F46C-4CEF-B6B8-806291A31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A27B62-2CF8-4777-81F8-B51B6EF93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12D8-A73D-43FD-B678-0A49D17BA2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418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53F61-4597-4BCE-A166-8DF5C8C24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4D326F-A4FE-4D07-88C0-942A9D553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7F659E-25CA-41B0-8931-2932BF4A4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4BF0-FE24-4E84-BEA5-B0EBF192CBAF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11EB3C-ED7A-4E33-88BA-B9D1FAB8A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493020-2864-4028-9EB1-994D954A4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12D8-A73D-43FD-B678-0A49D17BA2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248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2254B0-CC70-47CE-AADE-19748CFD0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8E0A76-7E14-4940-9B5C-D5A9417BF3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8FEEE1-ECB0-4A97-A389-6423039FD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A842AA-9E7E-49DB-AC16-20E24A3BA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4BF0-FE24-4E84-BEA5-B0EBF192CBAF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067BFF-86F5-4696-A703-0825EB454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814DF4-89FA-45B7-9A7A-6DF0E2149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12D8-A73D-43FD-B678-0A49D17BA2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372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BA258D-8E13-4B4E-92EA-041140D1F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40AAF4-2E6F-4624-B945-1762FF423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F60580-1B4F-4E56-B55E-D0850E84F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117A1E3-2A3A-47DF-96AA-8AD8242A54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3F15131-8A35-4FEA-A7F1-39D865D4A0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7CA1284-2627-4F3D-BF47-23DDFEA46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4BF0-FE24-4E84-BEA5-B0EBF192CBAF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70D0110-0D2B-4AB6-B13D-3D0B81B92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4E8DE10-C363-4F73-AAAF-26113711F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12D8-A73D-43FD-B678-0A49D17BA2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264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3C7FA7-FB77-4737-B04C-10C88301C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1BD9066-0784-4635-AFEC-85C1E9357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4BF0-FE24-4E84-BEA5-B0EBF192CBAF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9AF4133-0D5F-4256-9C3F-F099FBBB3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D899A9A-1FB5-40AE-BDC8-8DF6BECED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12D8-A73D-43FD-B678-0A49D17BA2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959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036F15-D2B0-43F1-954F-B581CF6CC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4BF0-FE24-4E84-BEA5-B0EBF192CBAF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657AC9-F809-471C-AE39-D27E614BE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AA8A23-9165-44C4-88C3-569A1A54D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12D8-A73D-43FD-B678-0A49D17BA2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082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4A9139-FE3A-4029-9E53-B3A9EB158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D7063D-231D-42C4-8D2B-C8D93A7BC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64314C-3608-4ABB-9C70-881CE6FEA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6FEAEC-1164-4A68-83D1-979F037D2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4BF0-FE24-4E84-BEA5-B0EBF192CBAF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B4517E-CB94-43C8-A633-070269FFE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C2CA4A-0CAE-4E77-85C0-A104A36E4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12D8-A73D-43FD-B678-0A49D17BA2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63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4C56C0-EB6A-4B3D-BB9A-BD1FD67A4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35E387C-C20F-4E5F-B4CC-F396A8169D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DFB1CD-4E69-4B04-9B5F-3F2BC6FAD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137EE6-AABB-41C3-AE28-3F2891079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4BF0-FE24-4E84-BEA5-B0EBF192CBAF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336700-AAA4-463C-8762-23714C0B2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6DB447-D98D-454E-9FB7-6BBFCA1B1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12D8-A73D-43FD-B678-0A49D17BA2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621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42D6418-AAA3-46EF-A0D1-9BFED249E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B3D649-9E98-4D30-A6A9-237F1086D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40555A-015D-46B9-A368-13172197C1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94BF0-FE24-4E84-BEA5-B0EBF192CBAF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E1C40A-6B54-4149-B901-6B0C5E3833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B59125-E527-46BD-9195-8AA24B764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812D8-A73D-43FD-B678-0A49D17BA2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76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D5C34-48A0-4C1B-BBA2-4ABDA703E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4910" y="2010486"/>
            <a:ext cx="10342179" cy="1778876"/>
          </a:xfrm>
        </p:spPr>
        <p:txBody>
          <a:bodyPr>
            <a:normAutofit/>
          </a:bodyPr>
          <a:lstStyle/>
          <a:p>
            <a:r>
              <a:rPr lang="en-US" altLang="zh-CN" dirty="0"/>
              <a:t>literature review: Refactoring for disclosing code smells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82C649-28D2-460C-AAF4-569FDAAC6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97159" y="5375275"/>
            <a:ext cx="2869324" cy="360362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MF1833061 </a:t>
            </a:r>
            <a:r>
              <a:rPr lang="zh-CN" altLang="en-US" dirty="0"/>
              <a:t>沈思远</a:t>
            </a:r>
          </a:p>
        </p:txBody>
      </p:sp>
    </p:spTree>
    <p:extLst>
      <p:ext uri="{BB962C8B-B14F-4D97-AF65-F5344CB8AC3E}">
        <p14:creationId xmlns:p14="http://schemas.microsoft.com/office/powerpoint/2010/main" val="44268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CE3F0-A26E-4934-9D3B-125235930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Semi-automatic techniques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5C24C7-E721-47A8-9164-F2AA194B9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73063" cy="4334543"/>
          </a:xfrm>
        </p:spPr>
        <p:txBody>
          <a:bodyPr/>
          <a:lstStyle/>
          <a:p>
            <a:r>
              <a:rPr lang="en-US" altLang="zh-CN" dirty="0" err="1"/>
              <a:t>GenReferee</a:t>
            </a:r>
            <a:endParaRPr lang="en-US" altLang="zh-CN" dirty="0"/>
          </a:p>
          <a:p>
            <a:pPr lvl="1"/>
            <a:r>
              <a:rPr lang="en-US" altLang="zh-CN" dirty="0"/>
              <a:t>Rough selection</a:t>
            </a:r>
          </a:p>
          <a:p>
            <a:pPr lvl="1"/>
            <a:r>
              <a:rPr lang="en-US" altLang="zh-CN" dirty="0"/>
              <a:t>Resolution of structural correspondence</a:t>
            </a:r>
          </a:p>
          <a:p>
            <a:pPr lvl="1"/>
            <a:r>
              <a:rPr lang="en-US" altLang="zh-CN" dirty="0"/>
              <a:t>recommends a list of refactoring opportunities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EE21E6-7E5C-4164-BFF8-F95C40F99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4246" y="1690687"/>
            <a:ext cx="4248242" cy="480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404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CE3F0-A26E-4934-9D3B-125235930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Automatic detection techniques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5C24C7-E721-47A8-9164-F2AA194B9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73063" cy="4334543"/>
          </a:xfrm>
        </p:spPr>
        <p:txBody>
          <a:bodyPr/>
          <a:lstStyle/>
          <a:p>
            <a:r>
              <a:rPr lang="en-US" altLang="zh-CN" dirty="0" err="1"/>
              <a:t>Marios</a:t>
            </a:r>
            <a:r>
              <a:rPr lang="en-US" altLang="zh-CN" dirty="0"/>
              <a:t> suggested automatic refactoring of extract method based on complete computation slice and object state slice.</a:t>
            </a:r>
          </a:p>
          <a:p>
            <a:pPr lvl="1"/>
            <a:r>
              <a:rPr lang="en-US" altLang="zh-CN" dirty="0"/>
              <a:t>identify the design defects which affected coupling and cohesion in the form of Eclipse plug-in. Feature Envy Bad smell was detected using the refactoring procedure.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792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9B4C70-261E-4857-A705-EE6F7C1C9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Automatic detection techniques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5CDDED-D1C2-47DF-9E76-C1B566F40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Identify refactoring opportunities</a:t>
            </a:r>
          </a:p>
          <a:p>
            <a:pPr lvl="1"/>
            <a:r>
              <a:rPr lang="en-US" altLang="zh-CN" dirty="0"/>
              <a:t>distance metric</a:t>
            </a:r>
          </a:p>
          <a:p>
            <a:pPr lvl="1"/>
            <a:r>
              <a:rPr lang="en-US" altLang="zh-CN" dirty="0"/>
              <a:t>Clustering and detection of extractable concepts</a:t>
            </a:r>
          </a:p>
          <a:p>
            <a:pPr lvl="1"/>
            <a:r>
              <a:rPr lang="en-US" altLang="zh-CN" dirty="0"/>
              <a:t>Eliminating illegal candidate classes</a:t>
            </a:r>
          </a:p>
          <a:p>
            <a:r>
              <a:rPr lang="en-US" altLang="zh-CN" dirty="0"/>
              <a:t>Rank candidate </a:t>
            </a:r>
            <a:r>
              <a:rPr lang="en-US" altLang="zh-CN" dirty="0" err="1"/>
              <a:t>refactorings</a:t>
            </a:r>
            <a:r>
              <a:rPr lang="en-US" altLang="zh-CN" dirty="0"/>
              <a:t> according to their potential impact on the system’s design</a:t>
            </a:r>
          </a:p>
          <a:p>
            <a:r>
              <a:rPr lang="en-US" altLang="zh-CN" dirty="0"/>
              <a:t>Refactor by modifying the corresponding AST of the code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3279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2C683B-4710-4F8E-9F5F-4A50A4218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illustrative example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75BAEEE-77FE-4929-AE08-49297E8DC2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8568" y="1690687"/>
            <a:ext cx="4345948" cy="497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500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39BCC-6086-4A53-83CC-8350B82CB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Distance metric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43B019-F646-4948-ABFE-DD4B06422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Get the entity set of each attribute and method</a:t>
            </a:r>
          </a:p>
          <a:p>
            <a:r>
              <a:rPr lang="en-US" altLang="zh-CN" dirty="0"/>
              <a:t>Calculate the Jaccard distance between two entities</a:t>
            </a:r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6FDFE9E-F013-436A-AFC8-BB3A4C244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554" y="2858020"/>
            <a:ext cx="3334595" cy="77643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F2C7F98-40E8-4723-ADD4-E10C0F378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467" y="4730580"/>
            <a:ext cx="9438793" cy="195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501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63FCC3-E3F4-4A4B-8901-8F397D52B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Clustering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F81F501-CDD1-4FCF-BAEC-C2B0A3F95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83521"/>
            <a:ext cx="8349811" cy="2311019"/>
          </a:xfrm>
          <a:prstGeom prst="rect">
            <a:avLst/>
          </a:prstGeo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520DB63-7792-461C-8191-FED23D223C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882359" y="1478530"/>
            <a:ext cx="4309641" cy="463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005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6F1EF2-70C6-4EE0-85DA-F4BC0F43E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Eliminating illegal candidate classes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A5503A-D223-4B78-A8D9-B87359477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Sufficient substantive functionality</a:t>
            </a:r>
          </a:p>
          <a:p>
            <a:pPr lvl="1"/>
            <a:r>
              <a:rPr lang="en-US" altLang="zh-CN" dirty="0"/>
              <a:t>The class to be extracted should contain more than one entity</a:t>
            </a:r>
          </a:p>
          <a:p>
            <a:pPr lvl="1"/>
            <a:r>
              <a:rPr lang="en-US" altLang="zh-CN" dirty="0"/>
              <a:t>The class to be extracted should contain at least one method</a:t>
            </a:r>
          </a:p>
          <a:p>
            <a:r>
              <a:rPr lang="en-US" altLang="zh-CN" dirty="0"/>
              <a:t>Behavior preservation</a:t>
            </a:r>
          </a:p>
          <a:p>
            <a:pPr lvl="1"/>
            <a:r>
              <a:rPr lang="en-US" altLang="zh-CN" dirty="0"/>
              <a:t>Abstract methods should not be extracted</a:t>
            </a:r>
          </a:p>
          <a:p>
            <a:pPr lvl="1"/>
            <a:r>
              <a:rPr lang="en-US" altLang="zh-CN" dirty="0"/>
              <a:t>Fields that have a visibility higher than private and are used by a class other than the source should not be extracted</a:t>
            </a:r>
          </a:p>
          <a:p>
            <a:pPr lvl="1"/>
            <a:r>
              <a:rPr lang="en-US" altLang="zh-CN" dirty="0"/>
              <a:t>Methods that override an abstract or a concrete method of the super class of the original class should not be extracted</a:t>
            </a:r>
          </a:p>
          <a:p>
            <a:pPr lvl="1"/>
            <a:r>
              <a:rPr lang="en-US" altLang="zh-CN" dirty="0"/>
              <a:t>The class to be extracted should not contain a method that makes any super method invocations.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5464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6CC70-F080-417E-9298-8B773F6FB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Rank candidate </a:t>
            </a:r>
            <a:r>
              <a:rPr lang="en-US" altLang="zh-CN" dirty="0" err="1"/>
              <a:t>refactorings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40D7C3-D7B4-46D5-9431-684147DBE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Calculate the Entity Placement value and sort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7EF0F8-21ED-413C-AB91-2AFED71DE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305" y="2225992"/>
            <a:ext cx="4629150" cy="9429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8F66788-BD75-4A0A-A6F7-E5B669B2B6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429000"/>
            <a:ext cx="73342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29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D9A73D-1B9E-45AA-8DCE-F1391BD21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Refactor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09CC209-858F-420C-B50D-B1B79F5BA4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" y="1690688"/>
            <a:ext cx="7594145" cy="446182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97537C3-C501-4977-B491-FF7CE8D39B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1632" y="1690688"/>
            <a:ext cx="4412337" cy="446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905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E6BEBE-8E49-4966-9456-DC50E81DB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AAD31D-15DB-4418-A38E-9449A101C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265"/>
            <a:ext cx="10515600" cy="4351338"/>
          </a:xfrm>
        </p:spPr>
        <p:txBody>
          <a:bodyPr/>
          <a:lstStyle/>
          <a:p>
            <a:r>
              <a:rPr lang="en-US" altLang="zh-CN" dirty="0"/>
              <a:t>Introduce different types of code smell</a:t>
            </a:r>
          </a:p>
          <a:p>
            <a:r>
              <a:rPr lang="en-US" altLang="zh-CN" dirty="0"/>
              <a:t>Introduce different types of code smell detection approaches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4506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5201A9-CFF7-4E4F-9BBA-915E04999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F03AFD-FE5A-49AB-8D54-F9A2C37C4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</a:p>
          <a:p>
            <a:r>
              <a:rPr lang="en-US" altLang="zh-CN" dirty="0"/>
              <a:t>Categorization of code smells</a:t>
            </a:r>
          </a:p>
          <a:p>
            <a:r>
              <a:rPr lang="en-US" altLang="zh-CN" dirty="0"/>
              <a:t>Code smells detection approaches</a:t>
            </a:r>
          </a:p>
          <a:p>
            <a:r>
              <a:rPr lang="en-US" altLang="zh-CN" dirty="0"/>
              <a:t>Conclusion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5882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9C870E-FF5F-4EBF-B943-52E4F3101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99502"/>
            <a:ext cx="10515599" cy="14589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6000" dirty="0"/>
              <a:t>Q&amp;A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745719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2A12CB-5DC1-4418-86FE-967CC9A4D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25D64C-F1EA-4B47-BB33-DFE71C602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098876" cy="4492048"/>
          </a:xfrm>
        </p:spPr>
        <p:txBody>
          <a:bodyPr>
            <a:normAutofit/>
          </a:bodyPr>
          <a:lstStyle/>
          <a:p>
            <a:r>
              <a:rPr lang="en-US" altLang="zh-CN" dirty="0"/>
              <a:t>Code smells are violations of coding design principles.</a:t>
            </a:r>
            <a:r>
              <a:rPr lang="zh-CN" altLang="en-US" dirty="0"/>
              <a:t> </a:t>
            </a:r>
            <a:r>
              <a:rPr lang="en-US" altLang="zh-CN" dirty="0"/>
              <a:t>They increase technical debt, affecting software maintenance, and evolution. They contribute negatively to software understanding and potentially lead to the introduction of flaws.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61101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B4BDB6-A426-49F2-B1A8-EC151310D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Categorization of code smells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25BB5B-D243-49A7-A1DF-D88D2E507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996" y="1690688"/>
            <a:ext cx="11720348" cy="5167312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Bloaters</a:t>
            </a:r>
          </a:p>
          <a:p>
            <a:pPr lvl="1"/>
            <a:r>
              <a:rPr lang="en-US" altLang="zh-CN" dirty="0"/>
              <a:t>Long Method,</a:t>
            </a:r>
            <a:r>
              <a:rPr lang="zh-CN" altLang="en-US" dirty="0"/>
              <a:t> </a:t>
            </a:r>
            <a:r>
              <a:rPr lang="en-US" altLang="zh-CN" dirty="0"/>
              <a:t>Large</a:t>
            </a:r>
            <a:r>
              <a:rPr lang="zh-CN" altLang="en-US" dirty="0"/>
              <a:t> </a:t>
            </a:r>
            <a:r>
              <a:rPr lang="en-US" altLang="zh-CN" dirty="0"/>
              <a:t>Class</a:t>
            </a:r>
          </a:p>
          <a:p>
            <a:r>
              <a:rPr lang="en-US" altLang="zh-CN" dirty="0"/>
              <a:t>Object-Orientation Abusers</a:t>
            </a:r>
          </a:p>
          <a:p>
            <a:pPr lvl="1"/>
            <a:r>
              <a:rPr lang="en-US" altLang="zh-CN" dirty="0"/>
              <a:t>Temporary Field,</a:t>
            </a:r>
            <a:r>
              <a:rPr lang="zh-CN" altLang="en-US" dirty="0"/>
              <a:t> </a:t>
            </a:r>
            <a:r>
              <a:rPr lang="en-US" altLang="zh-CN" dirty="0"/>
              <a:t>Refused Bequest</a:t>
            </a:r>
          </a:p>
          <a:p>
            <a:r>
              <a:rPr lang="en-US" altLang="zh-CN" dirty="0"/>
              <a:t>Change Preventers</a:t>
            </a:r>
          </a:p>
          <a:p>
            <a:pPr lvl="1"/>
            <a:r>
              <a:rPr lang="en-US" altLang="zh-CN" dirty="0"/>
              <a:t>Divergent Change, Shotgun Surgery </a:t>
            </a:r>
          </a:p>
          <a:p>
            <a:r>
              <a:rPr lang="en-US" altLang="zh-CN" dirty="0" err="1"/>
              <a:t>Dispensables</a:t>
            </a:r>
            <a:endParaRPr lang="en-US" altLang="zh-CN" dirty="0"/>
          </a:p>
          <a:p>
            <a:pPr lvl="1"/>
            <a:r>
              <a:rPr lang="en-US" altLang="zh-CN" dirty="0"/>
              <a:t>Lazy class, Data class</a:t>
            </a:r>
          </a:p>
          <a:p>
            <a:r>
              <a:rPr lang="en-US" altLang="zh-CN" dirty="0" err="1"/>
              <a:t>Encapsulators</a:t>
            </a:r>
            <a:endParaRPr lang="en-US" altLang="zh-CN" dirty="0"/>
          </a:p>
          <a:p>
            <a:pPr lvl="1"/>
            <a:r>
              <a:rPr lang="en-US" altLang="zh-CN" dirty="0"/>
              <a:t>Message Chains and Middle Man</a:t>
            </a:r>
          </a:p>
          <a:p>
            <a:r>
              <a:rPr lang="en-US" altLang="zh-CN" dirty="0"/>
              <a:t>Couplers</a:t>
            </a:r>
          </a:p>
          <a:p>
            <a:pPr lvl="1"/>
            <a:r>
              <a:rPr lang="en-US" altLang="zh-CN" dirty="0"/>
              <a:t>Feature Envy and Inappropriate Intimacy</a:t>
            </a:r>
          </a:p>
          <a:p>
            <a:r>
              <a:rPr lang="en-US" altLang="zh-CN" dirty="0"/>
              <a:t>Others</a:t>
            </a:r>
          </a:p>
          <a:p>
            <a:pPr lvl="1"/>
            <a:r>
              <a:rPr lang="en-US" altLang="zh-CN" dirty="0"/>
              <a:t>Incomplete Library Class and Comments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6239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B8901D-4EDC-4D22-98BA-84AA94523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 smells detection approaches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3A5BFA-282C-4B64-95E9-B47FE1220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Manual detection techniques</a:t>
            </a:r>
          </a:p>
          <a:p>
            <a:r>
              <a:rPr lang="en-US" altLang="zh-CN" dirty="0"/>
              <a:t>Visualization based techniques</a:t>
            </a:r>
          </a:p>
          <a:p>
            <a:r>
              <a:rPr lang="en-US" altLang="zh-CN" dirty="0"/>
              <a:t>Semi-automatic techniques</a:t>
            </a:r>
          </a:p>
          <a:p>
            <a:r>
              <a:rPr lang="en-US" altLang="zh-CN" dirty="0"/>
              <a:t>Automatic detection techniques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4516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CE3F0-A26E-4934-9D3B-125235930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Manual detection techniques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5C24C7-E721-47A8-9164-F2AA194B9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73063" cy="4334543"/>
          </a:xfrm>
        </p:spPr>
        <p:txBody>
          <a:bodyPr/>
          <a:lstStyle/>
          <a:p>
            <a:r>
              <a:rPr lang="en-US" altLang="zh-CN" dirty="0"/>
              <a:t>Human intervention for code smells detection</a:t>
            </a:r>
            <a:endParaRPr lang="en-US" altLang="zh-CN" b="1" dirty="0"/>
          </a:p>
          <a:p>
            <a:pPr lvl="1"/>
            <a:r>
              <a:rPr lang="en-US" altLang="zh-CN" dirty="0"/>
              <a:t>Tedious and time consuming</a:t>
            </a:r>
          </a:p>
          <a:p>
            <a:r>
              <a:rPr lang="en-US" altLang="zh-CN" dirty="0"/>
              <a:t>Munro suggested a template driven model to detect anti-patterns. The template consisted of three components: Name of smell, description of the properties of code smell in text format, Heuristics for the detection of smells</a:t>
            </a:r>
          </a:p>
          <a:p>
            <a:pPr lvl="1"/>
            <a:r>
              <a:rPr lang="en-US" altLang="zh-CN" dirty="0"/>
              <a:t>Give the possible location of bad smells based on the informal descriptions given by the originators Fowler and Beck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5811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CE3F0-A26E-4934-9D3B-125235930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Visualization based techniques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5C24C7-E721-47A8-9164-F2AA194B9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73063" cy="4334543"/>
          </a:xfrm>
        </p:spPr>
        <p:txBody>
          <a:bodyPr/>
          <a:lstStyle/>
          <a:p>
            <a:r>
              <a:rPr lang="en-US" altLang="zh-CN" dirty="0"/>
              <a:t>Visualization orientated strategy, Visualized design defect detection strategy, Domain Specific Language</a:t>
            </a:r>
          </a:p>
          <a:p>
            <a:r>
              <a:rPr lang="en-US" altLang="zh-CN" dirty="0"/>
              <a:t>Simon suggested a powerful technique to inspect the internal quality of the software using a metric based visualization approach</a:t>
            </a:r>
          </a:p>
          <a:p>
            <a:pPr lvl="1"/>
            <a:r>
              <a:rPr lang="en-US" altLang="zh-CN" dirty="0"/>
              <a:t>Put together what belongs together</a:t>
            </a:r>
          </a:p>
          <a:p>
            <a:pPr lvl="1"/>
            <a:r>
              <a:rPr lang="en-US" altLang="zh-CN" dirty="0"/>
              <a:t>move function, move attribute, extract class and inline class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1950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CE3F0-A26E-4934-9D3B-125235930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Visualization based techniques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CDD4A87-ACE2-4816-A6D8-208115A52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436" y="1542632"/>
            <a:ext cx="7125448" cy="301733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3D89262-0095-48A1-AB13-F0C24137E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301" y="1465722"/>
            <a:ext cx="4301547" cy="502243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D7AF8A9-3B73-4DFA-A46E-5CC9506D4EFE}"/>
              </a:ext>
            </a:extLst>
          </p:cNvPr>
          <p:cNvSpPr txBox="1"/>
          <p:nvPr/>
        </p:nvSpPr>
        <p:spPr>
          <a:xfrm>
            <a:off x="958516" y="5186205"/>
            <a:ext cx="6128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Move methosB1 to </a:t>
            </a:r>
            <a:r>
              <a:rPr lang="en-US" altLang="zh-CN" sz="3200" dirty="0" err="1">
                <a:solidFill>
                  <a:srgbClr val="FF0000"/>
                </a:solidFill>
              </a:rPr>
              <a:t>class_A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125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CE3F0-A26E-4934-9D3B-125235930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Semi-automatic techniques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5C24C7-E721-47A8-9164-F2AA194B9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73063" cy="4334543"/>
          </a:xfrm>
        </p:spPr>
        <p:txBody>
          <a:bodyPr/>
          <a:lstStyle/>
          <a:p>
            <a:r>
              <a:rPr lang="en-US" altLang="zh-CN" dirty="0"/>
              <a:t>Semi-automatic strategy for the detection of smells</a:t>
            </a:r>
          </a:p>
          <a:p>
            <a:r>
              <a:rPr lang="en-US" altLang="zh-CN" dirty="0"/>
              <a:t>Liu et al. proposed a new kind of semi-automatic generalization refactoring approach where the classes and interfaces supporting inheritance were managed.</a:t>
            </a:r>
          </a:p>
        </p:txBody>
      </p:sp>
    </p:spTree>
    <p:extLst>
      <p:ext uri="{BB962C8B-B14F-4D97-AF65-F5344CB8AC3E}">
        <p14:creationId xmlns:p14="http://schemas.microsoft.com/office/powerpoint/2010/main" val="2850059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2903</TotalTime>
  <Words>963</Words>
  <Application>Microsoft Office PowerPoint</Application>
  <PresentationFormat>宽屏</PresentationFormat>
  <Paragraphs>101</Paragraphs>
  <Slides>20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等线</vt:lpstr>
      <vt:lpstr>等线 Light</vt:lpstr>
      <vt:lpstr>Arial</vt:lpstr>
      <vt:lpstr>Office 主题​​</vt:lpstr>
      <vt:lpstr>literature review: Refactoring for disclosing code smells</vt:lpstr>
      <vt:lpstr>Outline</vt:lpstr>
      <vt:lpstr>Introduction</vt:lpstr>
      <vt:lpstr>Categorization of code smells</vt:lpstr>
      <vt:lpstr>Code smells detection approaches</vt:lpstr>
      <vt:lpstr>Manual detection techniques</vt:lpstr>
      <vt:lpstr>Visualization based techniques</vt:lpstr>
      <vt:lpstr>Visualization based techniques</vt:lpstr>
      <vt:lpstr>Semi-automatic techniques</vt:lpstr>
      <vt:lpstr>Semi-automatic techniques</vt:lpstr>
      <vt:lpstr>Automatic detection techniques</vt:lpstr>
      <vt:lpstr>Automatic detection techniques</vt:lpstr>
      <vt:lpstr>An illustrative example</vt:lpstr>
      <vt:lpstr>Distance metric</vt:lpstr>
      <vt:lpstr>Clustering</vt:lpstr>
      <vt:lpstr>Eliminating illegal candidate classes</vt:lpstr>
      <vt:lpstr>Rank candidate refactorings</vt:lpstr>
      <vt:lpstr>Refactor</vt:lpstr>
      <vt:lpstr>Conclusion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 思远</dc:creator>
  <cp:lastModifiedBy>沈 思远</cp:lastModifiedBy>
  <cp:revision>39</cp:revision>
  <dcterms:created xsi:type="dcterms:W3CDTF">2020-04-23T22:17:48Z</dcterms:created>
  <dcterms:modified xsi:type="dcterms:W3CDTF">2020-05-08T02:09:39Z</dcterms:modified>
</cp:coreProperties>
</file>