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B5A91-6FBA-49A0-BFF0-FAAA62C7A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BC5708-7E4C-4852-AEE2-2955CB793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DA48D-1E31-440B-A99B-D4B6976D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48259-A60D-4D0C-8402-499A83C2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5045B-F565-476A-BDBA-375B0412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1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DE66E-6A98-4182-9609-7BFA8748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ABEF52-9C4D-486E-961B-E5678A8C4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D921C-EE31-44E8-8F97-257F49D2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842D9-E838-4019-B022-98A566EC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74DD0-BAE5-4295-B02D-41BB5EB9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3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71C57-EA2A-4171-BA87-144EF01DC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CA8783-FDB0-4F5D-B2FE-3C76C4145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8F8D2-304D-4492-9159-4D03D024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219FD-2E44-4C11-B2DB-C510179B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73956-57D0-48C4-9F4C-B8DBBD89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21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8B9C4-16F0-4D59-97A8-ED32603B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683A7-D2A5-48CD-8250-FFE4BE9A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D8EAA-9246-443B-8EF1-D4A875BB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6CA41-F46C-4CEF-B6B8-806291A3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27B62-2CF8-4777-81F8-B51B6EF9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1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53F61-4597-4BCE-A166-8DF5C8C2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D326F-A4FE-4D07-88C0-942A9D553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F659E-25CA-41B0-8931-2932BF4A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1EB3C-ED7A-4E33-88BA-B9D1FAB8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93020-2864-4028-9EB1-994D954A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24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254B0-CC70-47CE-AADE-19748CFD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E0A76-7E14-4940-9B5C-D5A9417BF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8FEEE1-ECB0-4A97-A389-6423039FD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A842AA-9E7E-49DB-AC16-20E24A3B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067BFF-86F5-4696-A703-0825EB45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814DF4-89FA-45B7-9A7A-6DF0E214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37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A258D-8E13-4B4E-92EA-041140D1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0AAF4-2E6F-4624-B945-1762FF423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60580-1B4F-4E56-B55E-D0850E84F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17A1E3-2A3A-47DF-96AA-8AD8242A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F15131-8A35-4FEA-A7F1-39D865D4A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CA1284-2627-4F3D-BF47-23DDFEA4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0D0110-0D2B-4AB6-B13D-3D0B81B9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E8DE10-C363-4F73-AAAF-26113711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2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C7FA7-FB77-4737-B04C-10C88301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BD9066-0784-4635-AFEC-85C1E93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AF4133-0D5F-4256-9C3F-F099FBBB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899A9A-1FB5-40AE-BDC8-8DF6BECE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5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036F15-D2B0-43F1-954F-B581CF6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657AC9-F809-471C-AE39-D27E614B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AA8A23-9165-44C4-88C3-569A1A54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8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A9139-FE3A-4029-9E53-B3A9EB15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7063D-231D-42C4-8D2B-C8D93A7BC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64314C-3608-4ABB-9C70-881CE6FEA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FEAEC-1164-4A68-83D1-979F037D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B4517E-CB94-43C8-A633-070269FF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2CA4A-0CAE-4E77-85C0-A104A36E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56C0-EB6A-4B3D-BB9A-BD1FD67A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5E387C-C20F-4E5F-B4CC-F396A8169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DFB1CD-4E69-4B04-9B5F-3F2BC6FAD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137EE6-AABB-41C3-AE28-3F289107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336700-AAA4-463C-8762-23714C0B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DB447-D98D-454E-9FB7-6BBFCA1B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2D6418-AAA3-46EF-A0D1-9BFED249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3D649-9E98-4D30-A6A9-237F1086D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0555A-015D-46B9-A368-13172197C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94BF0-FE24-4E84-BEA5-B0EBF192CBA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1C40A-6B54-4149-B901-6B0C5E38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59125-E527-46BD-9195-8AA24B764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6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D5C34-48A0-4C1B-BBA2-4ABDA703E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课程报告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82C649-28D2-460C-AAF4-569FDAAC6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MF1833061 </a:t>
            </a:r>
            <a:r>
              <a:rPr lang="zh-CN" altLang="en-US" dirty="0"/>
              <a:t>沈思远</a:t>
            </a:r>
          </a:p>
        </p:txBody>
      </p:sp>
    </p:spTree>
    <p:extLst>
      <p:ext uri="{BB962C8B-B14F-4D97-AF65-F5344CB8AC3E}">
        <p14:creationId xmlns:p14="http://schemas.microsoft.com/office/powerpoint/2010/main" val="44268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165B-29BD-42BB-9DF4-04D31A9F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Preservation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D2AB8-09CE-41AC-AB3A-95A8C7688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Require the preservation of the </a:t>
            </a:r>
            <a:r>
              <a:rPr lang="en-US" altLang="zh-CN" sz="3600" i="1" dirty="0"/>
              <a:t>syntactic</a:t>
            </a:r>
            <a:r>
              <a:rPr lang="en-US" altLang="zh-CN" sz="3600" dirty="0"/>
              <a:t> and </a:t>
            </a:r>
            <a:r>
              <a:rPr lang="en-US" altLang="zh-CN" sz="3600" i="1" dirty="0"/>
              <a:t>semantic</a:t>
            </a:r>
            <a:r>
              <a:rPr lang="en-US" altLang="zh-CN" sz="3600" dirty="0"/>
              <a:t> properties of a program</a:t>
            </a:r>
          </a:p>
          <a:p>
            <a:r>
              <a:rPr lang="en-US" altLang="zh-CN" sz="3600" dirty="0"/>
              <a:t>Detecting the potential name shadowing</a:t>
            </a:r>
          </a:p>
          <a:p>
            <a:pPr lvl="1"/>
            <a:r>
              <a:rPr lang="en-US" altLang="zh-CN" sz="3200" dirty="0"/>
              <a:t>Pointer is more difficult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73E9CB-5C06-4526-846F-E6A30E21C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41" y="4326771"/>
            <a:ext cx="4895850" cy="2114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597B66-670D-4AD8-9299-DE899175C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326771"/>
            <a:ext cx="5410200" cy="21240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351740-5FDB-4D19-9BF0-1285324C07EB}"/>
              </a:ext>
            </a:extLst>
          </p:cNvPr>
          <p:cNvSpPr/>
          <p:nvPr/>
        </p:nvSpPr>
        <p:spPr>
          <a:xfrm>
            <a:off x="2211185" y="5220389"/>
            <a:ext cx="1878677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A87700-EBF3-4194-B34A-CBAA11D6D30B}"/>
              </a:ext>
            </a:extLst>
          </p:cNvPr>
          <p:cNvSpPr/>
          <p:nvPr/>
        </p:nvSpPr>
        <p:spPr>
          <a:xfrm>
            <a:off x="7617235" y="5173286"/>
            <a:ext cx="1878677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63A312-EE1B-49FC-AB4B-BF9A87BC558B}"/>
              </a:ext>
            </a:extLst>
          </p:cNvPr>
          <p:cNvSpPr/>
          <p:nvPr/>
        </p:nvSpPr>
        <p:spPr>
          <a:xfrm>
            <a:off x="10075025" y="5519648"/>
            <a:ext cx="997528" cy="31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76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75082-03C4-4F0C-BCD1-64A898ED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Preservation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6E15B-01EB-4C6C-BAAE-836F88F2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Real-time systems and embedded systems</a:t>
            </a:r>
          </a:p>
          <a:p>
            <a:pPr lvl="1"/>
            <a:r>
              <a:rPr lang="en-US" altLang="zh-CN" sz="3600" dirty="0"/>
              <a:t>resource and runtime constraints</a:t>
            </a:r>
          </a:p>
          <a:p>
            <a:pPr lvl="2"/>
            <a:r>
              <a:rPr lang="en-US" altLang="zh-CN" sz="3200" dirty="0"/>
              <a:t>memory usage and power consumption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2856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201A9-CFF7-4E4F-9BBA-915E0499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03AFD-FE5A-49AB-8D54-F9A2C37C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A running example</a:t>
            </a:r>
          </a:p>
          <a:p>
            <a:r>
              <a:rPr lang="en-US" altLang="zh-CN" dirty="0"/>
              <a:t>Introduction to refactoring tools</a:t>
            </a:r>
          </a:p>
          <a:p>
            <a:r>
              <a:rPr lang="en-US" altLang="zh-CN" dirty="0"/>
              <a:t>Implementation challenges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88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A12CB-5DC1-4418-86FE-967CC9A4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5D64C-F1EA-4B47-BB33-DFE71C602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8876" cy="449204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The major part of the total software development cost is devoted to </a:t>
            </a:r>
            <a:r>
              <a:rPr lang="en-US" altLang="zh-CN" sz="3600" dirty="0">
                <a:solidFill>
                  <a:srgbClr val="FF0000"/>
                </a:solidFill>
              </a:rPr>
              <a:t>software maintenance</a:t>
            </a:r>
          </a:p>
          <a:p>
            <a:r>
              <a:rPr lang="en-US" altLang="zh-CN" sz="3600" dirty="0"/>
              <a:t>Refactoring can improve the internal software quality</a:t>
            </a:r>
          </a:p>
          <a:p>
            <a:pPr lvl="1"/>
            <a:r>
              <a:rPr lang="en-US" altLang="zh-CN" sz="3200" dirty="0"/>
              <a:t>the transformation from one representation form to another at the same relative abstraction level, while preserving the subject system’s external behavior</a:t>
            </a:r>
          </a:p>
          <a:p>
            <a:pPr lvl="1"/>
            <a:r>
              <a:rPr lang="en-US" altLang="zh-CN" sz="3200" dirty="0"/>
              <a:t>Improve software system’s internal structure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6110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21571-57FF-4422-AE11-D99CC706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running example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823AF4-D390-4959-8F22-2A8119463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49" y="1690688"/>
            <a:ext cx="6872343" cy="41635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B669E61-5EF1-40C7-8623-F84FD7B5B43E}"/>
              </a:ext>
            </a:extLst>
          </p:cNvPr>
          <p:cNvSpPr txBox="1"/>
          <p:nvPr/>
        </p:nvSpPr>
        <p:spPr>
          <a:xfrm>
            <a:off x="6096000" y="5854224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This design is not optimal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89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C46BB-4153-42E8-8280-852A129E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running example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A373D19-A224-457B-ACD4-1AD6188A7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0851"/>
            <a:ext cx="9995829" cy="31632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DEB939-AC02-479C-87C4-7B7EBFF485F7}"/>
              </a:ext>
            </a:extLst>
          </p:cNvPr>
          <p:cNvSpPr/>
          <p:nvPr/>
        </p:nvSpPr>
        <p:spPr>
          <a:xfrm>
            <a:off x="838200" y="5274251"/>
            <a:ext cx="11121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ffectLst/>
              </a:rPr>
              <a:t>new functionality can be added by simply creating a new subclass of </a:t>
            </a:r>
            <a:r>
              <a:rPr lang="en-US" altLang="zh-CN" sz="2800" i="1" dirty="0">
                <a:solidFill>
                  <a:srgbClr val="FF0000"/>
                </a:solidFill>
                <a:effectLst/>
              </a:rPr>
              <a:t>Visitor </a:t>
            </a:r>
            <a:r>
              <a:rPr lang="en-US" altLang="zh-CN" sz="2800" dirty="0">
                <a:solidFill>
                  <a:srgbClr val="FF0000"/>
                </a:solidFill>
                <a:effectLst/>
              </a:rPr>
              <a:t>, and implementing the </a:t>
            </a:r>
            <a:r>
              <a:rPr lang="en-US" altLang="zh-CN" sz="2800" b="1" i="1" dirty="0">
                <a:solidFill>
                  <a:srgbClr val="FF0000"/>
                </a:solidFill>
                <a:effectLst/>
              </a:rPr>
              <a:t>visit*  </a:t>
            </a:r>
            <a:r>
              <a:rPr lang="en-US" altLang="zh-CN" sz="2800" dirty="0">
                <a:solidFill>
                  <a:srgbClr val="FF0000"/>
                </a:solidFill>
                <a:effectLst/>
              </a:rPr>
              <a:t>methods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52563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F1475-266C-4396-88FC-DF4CFECD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D652B-B4EF-4B1C-AC3C-E07DDF91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Composite refactoring for renaming and moving </a:t>
            </a:r>
            <a:r>
              <a:rPr lang="en-US" altLang="zh-CN" b="1" i="1" dirty="0"/>
              <a:t>print </a:t>
            </a:r>
            <a:r>
              <a:rPr lang="en-US" altLang="zh-CN" dirty="0"/>
              <a:t>methods from the </a:t>
            </a:r>
            <a:r>
              <a:rPr lang="en-US" altLang="zh-CN" i="1" dirty="0"/>
              <a:t>Document</a:t>
            </a:r>
            <a:r>
              <a:rPr lang="en-US" altLang="zh-CN" dirty="0"/>
              <a:t> subclasses to the </a:t>
            </a:r>
            <a:r>
              <a:rPr lang="en-US" altLang="zh-CN" i="1" dirty="0"/>
              <a:t>Printer</a:t>
            </a:r>
            <a:r>
              <a:rPr lang="en-US" altLang="zh-CN" dirty="0"/>
              <a:t> class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2F4EF8-9B87-4A71-8CD1-3C7085028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61" y="2592940"/>
            <a:ext cx="7994246" cy="40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3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A30C0-A861-4821-847B-5E7F3A6B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refactoring tools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E3897-E2AB-4A6C-A182-E42F2DF55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Fundamental architecture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843247-A591-40E4-B2B1-9129F979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515" y="1389496"/>
            <a:ext cx="4342011" cy="522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4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23ACB-6D1E-4820-9659-BBC70B5F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Challenges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4B36B-B868-4DDD-9490-61A743A4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implementers of refactoring tools have to deal with two types of problems</a:t>
            </a:r>
          </a:p>
          <a:p>
            <a:pPr lvl="1"/>
            <a:r>
              <a:rPr lang="en-US" altLang="zh-CN" dirty="0"/>
              <a:t>Fundamentally hard problems are common to all </a:t>
            </a:r>
            <a:r>
              <a:rPr lang="en-US" altLang="zh-CN" dirty="0" err="1"/>
              <a:t>refactorings</a:t>
            </a:r>
            <a:endParaRPr lang="en-US" altLang="zh-CN" dirty="0"/>
          </a:p>
          <a:p>
            <a:pPr lvl="1"/>
            <a:r>
              <a:rPr lang="en-US" altLang="zh-CN" dirty="0"/>
              <a:t>Incidental problems are highly language and refactoring specific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98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258C7-2947-4DBE-A674-8ABE1FA6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Preservation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C60EB-FDD1-44CA-BF47-86FA8BE93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err="1"/>
              <a:t>Refactorings</a:t>
            </a:r>
            <a:r>
              <a:rPr lang="en-US" altLang="zh-CN" sz="3200" dirty="0"/>
              <a:t> must preserve </a:t>
            </a:r>
            <a:r>
              <a:rPr lang="en-US" altLang="zh-CN" sz="3200" i="1" dirty="0"/>
              <a:t>external behavior </a:t>
            </a:r>
            <a:r>
              <a:rPr lang="en-US" altLang="zh-CN" sz="3200" dirty="0"/>
              <a:t>by definition. Unfortunately behavior itself is </a:t>
            </a:r>
            <a:r>
              <a:rPr lang="en-US" altLang="zh-CN" sz="3200" dirty="0">
                <a:solidFill>
                  <a:srgbClr val="FF0000"/>
                </a:solidFill>
              </a:rPr>
              <a:t>not defined</a:t>
            </a:r>
            <a:r>
              <a:rPr lang="en-US" altLang="zh-CN" sz="3200" dirty="0"/>
              <a:t>.</a:t>
            </a:r>
          </a:p>
          <a:p>
            <a:r>
              <a:rPr lang="en-US" altLang="zh-CN" sz="3200" dirty="0"/>
              <a:t>Opdyke’s description : same inputs result in same outputs</a:t>
            </a:r>
          </a:p>
          <a:p>
            <a:pPr lvl="1"/>
            <a:r>
              <a:rPr lang="en-US" altLang="zh-CN" sz="2800" dirty="0"/>
              <a:t>Not enough</a:t>
            </a:r>
          </a:p>
          <a:p>
            <a:pPr lvl="1"/>
            <a:endParaRPr lang="en-US" altLang="zh-CN" dirty="0"/>
          </a:p>
          <a:p>
            <a:r>
              <a:rPr lang="en-US" altLang="zh-CN" b="1" i="1" dirty="0"/>
              <a:t>Rename</a:t>
            </a:r>
            <a:r>
              <a:rPr lang="en-US" altLang="zh-CN" dirty="0"/>
              <a:t> </a:t>
            </a:r>
            <a:r>
              <a:rPr lang="en-US" altLang="zh-CN" i="1" dirty="0"/>
              <a:t>Foo</a:t>
            </a:r>
            <a:r>
              <a:rPr lang="en-US" altLang="zh-CN" dirty="0"/>
              <a:t> to </a:t>
            </a:r>
            <a:r>
              <a:rPr lang="en-US" altLang="zh-CN" i="1" dirty="0"/>
              <a:t>Bar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B6BD0A-E6ED-47B3-955F-DE6BFB0F8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94" y="4875213"/>
            <a:ext cx="8319529" cy="19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3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220</Words>
  <Application>Microsoft Office PowerPoint</Application>
  <PresentationFormat>宽屏</PresentationFormat>
  <Paragraphs>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课程报告</vt:lpstr>
      <vt:lpstr>PowerPoint 演示文稿</vt:lpstr>
      <vt:lpstr>Introduction</vt:lpstr>
      <vt:lpstr>A running example</vt:lpstr>
      <vt:lpstr>A running example</vt:lpstr>
      <vt:lpstr>PowerPoint 演示文稿</vt:lpstr>
      <vt:lpstr>Introduction to refactoring tools</vt:lpstr>
      <vt:lpstr>Implementation Challenges</vt:lpstr>
      <vt:lpstr>Behavior Preservation</vt:lpstr>
      <vt:lpstr>Behavior Preservation</vt:lpstr>
      <vt:lpstr>Behavior Preservation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思远</dc:creator>
  <cp:lastModifiedBy>沈 思远</cp:lastModifiedBy>
  <cp:revision>11</cp:revision>
  <dcterms:created xsi:type="dcterms:W3CDTF">2020-04-23T22:17:48Z</dcterms:created>
  <dcterms:modified xsi:type="dcterms:W3CDTF">2020-04-24T03:33:10Z</dcterms:modified>
</cp:coreProperties>
</file>