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486" r:id="rId3"/>
    <p:sldId id="1487" r:id="rId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CC"/>
    <a:srgbClr val="FF33CC"/>
    <a:srgbClr val="FFCC99"/>
    <a:srgbClr val="CCFF33"/>
    <a:srgbClr val="99FF33"/>
    <a:srgbClr val="FF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73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fontAlgn="base" hangingPunct="1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16657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08476" cy="5105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066800"/>
            <a:ext cx="3808476" cy="5105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q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–"/>
        <a:defRPr sz="2400" b="1" u="none" kern="1200" baseline="0">
          <a:solidFill>
            <a:srgbClr val="FF0000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§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Ø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3"/>
          <p:cNvSpPr>
            <a:spLocks noGrp="1"/>
          </p:cNvSpPr>
          <p:nvPr>
            <p:ph type="body"/>
          </p:nvPr>
        </p:nvSpPr>
        <p:spPr>
          <a:xfrm>
            <a:off x="73025" y="52388"/>
            <a:ext cx="8890000" cy="6380480"/>
          </a:xfrm>
        </p:spPr>
        <p:txBody>
          <a:bodyPr wrap="square" anchor="t">
            <a:spAutoFit/>
          </a:bodyPr>
          <a:p>
            <a:pPr marL="0" lvl="0" indent="0" eaLnBrk="1" fontAlgn="base" hangingPunct="1">
              <a:buNone/>
            </a:pPr>
            <a:r>
              <a:rPr lang="zh-CN" altLang="en-US" sz="2800" strike="noStrike" noProof="1" dirty="0"/>
              <a:t>一、复习思考题</a:t>
            </a:r>
            <a:endParaRPr lang="zh-CN" altLang="en-US" sz="2800" strike="noStrike" noProof="1" dirty="0"/>
          </a:p>
          <a:p>
            <a:pPr marL="971550" lvl="1" indent="-514350" eaLnBrk="1" fontAlgn="base" hangingPunct="1">
              <a:buFont typeface="+mj-lt"/>
              <a:buAutoNum type="arabicPeriod"/>
            </a:pPr>
            <a:r>
              <a:rPr lang="zh-CN" altLang="en-US" sz="2800" strike="noStrike" noProof="1" dirty="0">
                <a:solidFill>
                  <a:schemeClr val="tx1"/>
                </a:solidFill>
              </a:rPr>
              <a:t>什么是数据模型？</a:t>
            </a:r>
            <a:endParaRPr lang="zh-CN" altLang="en-US" sz="2800" strike="noStrike" noProof="1" dirty="0">
              <a:solidFill>
                <a:schemeClr val="tx1"/>
              </a:solidFill>
            </a:endParaRPr>
          </a:p>
          <a:p>
            <a:pPr marL="971550" lvl="1" indent="-514350" eaLnBrk="1" fontAlgn="base" hangingPunct="1">
              <a:buFont typeface="+mj-lt"/>
              <a:buAutoNum type="arabicPeriod"/>
            </a:pPr>
            <a:r>
              <a:rPr lang="zh-CN" altLang="en-US" sz="2800" strike="noStrike" noProof="1" dirty="0">
                <a:solidFill>
                  <a:schemeClr val="tx1"/>
                </a:solidFill>
              </a:rPr>
              <a:t>什么是数据独立性？</a:t>
            </a:r>
            <a:endParaRPr lang="zh-CN" altLang="en-US" sz="2800" strike="noStrike" noProof="1" dirty="0">
              <a:solidFill>
                <a:schemeClr val="tx1"/>
              </a:solidFill>
            </a:endParaRPr>
          </a:p>
          <a:p>
            <a:pPr marL="971550" lvl="1" indent="-514350" eaLnBrk="1" fontAlgn="base" hangingPunct="1">
              <a:buFont typeface="+mj-lt"/>
              <a:buAutoNum type="arabicPeriod"/>
            </a:pPr>
            <a:r>
              <a:rPr lang="zh-CN" altLang="en-US" sz="2800" strike="noStrike" noProof="1" dirty="0">
                <a:solidFill>
                  <a:schemeClr val="tx1"/>
                </a:solidFill>
              </a:rPr>
              <a:t>关系数据模型的数据组织方式是什么？</a:t>
            </a:r>
            <a:endParaRPr lang="zh-CN" altLang="en-US" sz="2800" strike="noStrike" noProof="1" dirty="0">
              <a:solidFill>
                <a:schemeClr val="tx1"/>
              </a:solidFill>
            </a:endParaRPr>
          </a:p>
          <a:p>
            <a:pPr marL="971550" lvl="1" indent="-514350" eaLnBrk="1" fontAlgn="base" hangingPunct="1">
              <a:buFont typeface="+mj-lt"/>
              <a:buAutoNum type="arabicPeriod"/>
            </a:pPr>
            <a:r>
              <a:rPr lang="zh-CN" altLang="en-US" sz="2800" strike="noStrike" noProof="1" dirty="0">
                <a:solidFill>
                  <a:schemeClr val="tx1"/>
                </a:solidFill>
              </a:rPr>
              <a:t>为什么要对关系以及关系中的属性进行命名？</a:t>
            </a:r>
            <a:endParaRPr lang="zh-CN" altLang="en-US" sz="2800" strike="noStrike" noProof="1" dirty="0">
              <a:solidFill>
                <a:schemeClr val="tx1"/>
              </a:solidFill>
            </a:endParaRPr>
          </a:p>
          <a:p>
            <a:pPr marL="971550" lvl="1" indent="-514350" eaLnBrk="1" fontAlgn="base" hangingPunct="1">
              <a:buFont typeface="+mj-lt"/>
              <a:buAutoNum type="arabicPeriod"/>
            </a:pPr>
            <a:r>
              <a:rPr lang="zh-CN" altLang="en-US" sz="2800" strike="noStrike" noProof="1" dirty="0">
                <a:solidFill>
                  <a:schemeClr val="tx1"/>
                </a:solidFill>
              </a:rPr>
              <a:t>如何理解关系上的三条约束规则，请举例说明。</a:t>
            </a:r>
            <a:endParaRPr lang="zh-CN" altLang="en-US" sz="2800" strike="noStrike" noProof="1" dirty="0">
              <a:solidFill>
                <a:schemeClr val="tx1"/>
              </a:solidFill>
            </a:endParaRPr>
          </a:p>
          <a:p>
            <a:pPr marL="971550" lvl="1" indent="-514350" eaLnBrk="1" fontAlgn="base" hangingPunct="1">
              <a:buFont typeface="+mj-lt"/>
              <a:buAutoNum type="arabicPeriod"/>
            </a:pPr>
            <a:r>
              <a:rPr lang="zh-CN" altLang="en-US" sz="2800" strike="noStrike" noProof="1" dirty="0">
                <a:solidFill>
                  <a:schemeClr val="tx1"/>
                </a:solidFill>
              </a:rPr>
              <a:t>什么是一个关系的关键字？为什么要为关系定义关键字？</a:t>
            </a:r>
            <a:endParaRPr lang="zh-CN" altLang="en-US" sz="2800" strike="noStrike" noProof="1" dirty="0">
              <a:solidFill>
                <a:schemeClr val="tx1"/>
              </a:solidFill>
            </a:endParaRPr>
          </a:p>
          <a:p>
            <a:pPr marL="971550" lvl="1" indent="-514350" eaLnBrk="1" fontAlgn="base" hangingPunct="1">
              <a:buFont typeface="+mj-lt"/>
              <a:buAutoNum type="arabicPeriod"/>
            </a:pPr>
            <a:r>
              <a:rPr lang="zh-CN" altLang="en-US" sz="2800" strike="noStrike" noProof="1" dirty="0">
                <a:solidFill>
                  <a:schemeClr val="tx1"/>
                </a:solidFill>
              </a:rPr>
              <a:t>既然超关键字（</a:t>
            </a:r>
            <a:r>
              <a:rPr lang="en-US" altLang="zh-CN" sz="2800" strike="noStrike" noProof="1" dirty="0">
                <a:solidFill>
                  <a:schemeClr val="tx1"/>
                </a:solidFill>
              </a:rPr>
              <a:t>superkey</a:t>
            </a:r>
            <a:r>
              <a:rPr lang="zh-CN" altLang="en-US" sz="2800" strike="noStrike" noProof="1" dirty="0">
                <a:solidFill>
                  <a:schemeClr val="tx1"/>
                </a:solidFill>
              </a:rPr>
              <a:t>）也能用于区分一个关系中的不同元组，为什么还要定义关键字（</a:t>
            </a:r>
            <a:r>
              <a:rPr lang="en-US" altLang="zh-CN" sz="2800" strike="noStrike" noProof="1" dirty="0">
                <a:solidFill>
                  <a:schemeClr val="tx1"/>
                </a:solidFill>
              </a:rPr>
              <a:t>key</a:t>
            </a:r>
            <a:r>
              <a:rPr lang="zh-CN" altLang="en-US" sz="2800" strike="noStrike" noProof="1" dirty="0">
                <a:solidFill>
                  <a:schemeClr val="tx1"/>
                </a:solidFill>
              </a:rPr>
              <a:t>）？</a:t>
            </a:r>
            <a:r>
              <a:rPr lang="en-US" altLang="zh-CN" sz="2800" strike="noStrike" noProof="1" dirty="0">
                <a:solidFill>
                  <a:schemeClr val="tx1"/>
                </a:solidFill>
              </a:rPr>
              <a:t>super</a:t>
            </a:r>
            <a:r>
              <a:rPr lang="zh-CN" altLang="en-US" sz="2800" strike="noStrike" noProof="1" dirty="0">
                <a:solidFill>
                  <a:schemeClr val="tx1"/>
                </a:solidFill>
              </a:rPr>
              <a:t>和</a:t>
            </a:r>
            <a:r>
              <a:rPr lang="en-US" altLang="zh-CN" sz="2800" strike="noStrike" noProof="1" dirty="0">
                <a:solidFill>
                  <a:schemeClr val="tx1"/>
                </a:solidFill>
              </a:rPr>
              <a:t>key</a:t>
            </a:r>
            <a:r>
              <a:rPr lang="zh-CN" altLang="en-US" sz="2800" strike="noStrike" noProof="1" dirty="0">
                <a:solidFill>
                  <a:schemeClr val="tx1"/>
                </a:solidFill>
              </a:rPr>
              <a:t>的联系及区别是什么？</a:t>
            </a:r>
            <a:endParaRPr lang="zh-CN" altLang="en-US" sz="2800" strike="noStrike" noProof="1" dirty="0">
              <a:solidFill>
                <a:schemeClr val="tx1"/>
              </a:solidFill>
            </a:endParaRPr>
          </a:p>
          <a:p>
            <a:pPr marL="971550" lvl="1" indent="-514350" eaLnBrk="1" fontAlgn="base" hangingPunct="1">
              <a:buFont typeface="+mj-lt"/>
              <a:buAutoNum type="arabicPeriod"/>
            </a:pPr>
            <a:r>
              <a:rPr lang="zh-CN" altLang="en-US" sz="2800" strike="noStrike" noProof="1" dirty="0">
                <a:solidFill>
                  <a:schemeClr val="tx1"/>
                </a:solidFill>
              </a:rPr>
              <a:t>在商品销售订单关系</a:t>
            </a:r>
            <a:r>
              <a:rPr lang="en-US" altLang="zh-CN" sz="2800" strike="noStrike" noProof="1" dirty="0">
                <a:solidFill>
                  <a:schemeClr val="tx1"/>
                </a:solidFill>
              </a:rPr>
              <a:t>orders</a:t>
            </a:r>
            <a:r>
              <a:rPr lang="zh-CN" altLang="en-US" sz="2800" strike="noStrike" noProof="1" dirty="0">
                <a:solidFill>
                  <a:schemeClr val="tx1"/>
                </a:solidFill>
              </a:rPr>
              <a:t>中，其关键字的定义是什么？有没有例外情况？</a:t>
            </a:r>
            <a:endParaRPr lang="zh-CN" altLang="en-US" sz="2800" strike="noStrike" noProof="1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606425" y="1293495"/>
            <a:ext cx="4822825" cy="1079500"/>
            <a:chOff x="955" y="2490"/>
            <a:chExt cx="7594" cy="1700"/>
          </a:xfrm>
        </p:grpSpPr>
        <p:graphicFrame>
          <p:nvGraphicFramePr>
            <p:cNvPr id="197635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55" y="3340"/>
            <a:ext cx="7595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1701800" imgH="190500" progId="Equation.KSEE3">
                    <p:embed/>
                  </p:oleObj>
                </mc:Choice>
                <mc:Fallback>
                  <p:oleObj name="" r:id="rId1" imgW="1701800" imgH="190500" progId="Equation.KSEE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55" y="3340"/>
                          <a:ext cx="7595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36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55" y="2490"/>
            <a:ext cx="7200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1612900" imgH="190500" progId="Equation.KSEE3">
                    <p:embed/>
                  </p:oleObj>
                </mc:Choice>
                <mc:Fallback>
                  <p:oleObj name="" r:id="rId3" imgW="1612900" imgH="190500" progId="Equation.KSEE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55" y="2490"/>
                          <a:ext cx="7200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27000" y="2774315"/>
            <a:ext cx="8890000" cy="1587500"/>
            <a:chOff x="330" y="6045"/>
            <a:chExt cx="14000" cy="2498"/>
          </a:xfrm>
        </p:grpSpPr>
        <p:sp>
          <p:nvSpPr>
            <p:cNvPr id="197638" name="Rectangle 3"/>
            <p:cNvSpPr>
              <a:spLocks noGrp="1"/>
            </p:cNvSpPr>
            <p:nvPr/>
          </p:nvSpPr>
          <p:spPr>
            <a:xfrm>
              <a:off x="330" y="6045"/>
              <a:ext cx="14000" cy="7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/>
            <a:p>
              <a:pPr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2. </a:t>
              </a:r>
              <a:r>
                <a:rPr lang="zh-CN" altLang="zh-CN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请考虑查询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Q3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和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Q4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的结果有什么区别？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</a:endParaRPr>
            </a:p>
            <a:p>
              <a:pPr marL="742950" lvl="1" indent="-285750" algn="l" eaLnBrk="1" fontAlgn="base" latinLnBrk="0" hangingPunct="1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–"/>
              </a:pPr>
              <a:endPara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graphicFrame>
          <p:nvGraphicFramePr>
            <p:cNvPr id="197639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03" y="7693"/>
            <a:ext cx="9126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044700" imgH="190500" progId="Equation.KSEE3">
                    <p:embed/>
                  </p:oleObj>
                </mc:Choice>
                <mc:Fallback>
                  <p:oleObj name="" r:id="rId5" imgW="2044700" imgH="190500" progId="Equation.KSEE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03" y="7693"/>
                          <a:ext cx="9126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0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5" y="6843"/>
            <a:ext cx="8788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7" imgW="1968500" imgH="190500" progId="Equation.KSEE3">
                    <p:embed/>
                  </p:oleObj>
                </mc:Choice>
                <mc:Fallback>
                  <p:oleObj name="" r:id="rId7" imgW="1968500" imgH="190500" progId="Equation.KSEE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75" y="6843"/>
                          <a:ext cx="8788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3"/>
          <p:cNvSpPr>
            <a:spLocks noGrp="1"/>
          </p:cNvSpPr>
          <p:nvPr/>
        </p:nvSpPr>
        <p:spPr>
          <a:xfrm>
            <a:off x="87313" y="302895"/>
            <a:ext cx="8890000" cy="996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spcBef>
                <a:spcPct val="20000"/>
              </a:spcBef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二、预习</a:t>
            </a:r>
            <a:r>
              <a:rPr lang="zh-CN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思考题</a:t>
            </a:r>
            <a:endParaRPr lang="zh-CN" altLang="zh-CN" sz="2800" b="1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>
              <a:spcBef>
                <a:spcPct val="20000"/>
              </a:spcBef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1. </a:t>
            </a:r>
            <a:r>
              <a:rPr lang="zh-CN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请考虑查询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Q1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Q2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的结果有什么区别？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marL="742950" lvl="1" indent="-285750" algn="l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</a:pPr>
            <a:endParaRPr lang="en-US" altLang="x-none" sz="2800" b="1" u="none" baseline="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7000" y="4783773"/>
            <a:ext cx="8890000" cy="1585912"/>
            <a:chOff x="330" y="6045"/>
            <a:chExt cx="14000" cy="2498"/>
          </a:xfrm>
        </p:grpSpPr>
        <p:sp>
          <p:nvSpPr>
            <p:cNvPr id="197643" name="Rectangle 3"/>
            <p:cNvSpPr>
              <a:spLocks noGrp="1"/>
            </p:cNvSpPr>
            <p:nvPr/>
          </p:nvSpPr>
          <p:spPr>
            <a:xfrm>
              <a:off x="330" y="6045"/>
              <a:ext cx="14000" cy="7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/>
            <a:p>
              <a:pPr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3. </a:t>
              </a:r>
              <a:r>
                <a:rPr lang="zh-CN" altLang="zh-CN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请考虑查询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Q5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和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Q6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的结果有什么区别？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</a:endParaRPr>
            </a:p>
            <a:p>
              <a:pPr marL="742950" lvl="1" indent="-285750" algn="l" eaLnBrk="1" fontAlgn="base" latinLnBrk="0" hangingPunct="1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–"/>
              </a:pPr>
              <a:endPara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graphicFrame>
          <p:nvGraphicFramePr>
            <p:cNvPr id="197644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0" y="7693"/>
            <a:ext cx="12131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9" imgW="2717800" imgH="190500" progId="Equation.KSEE3">
                    <p:embed/>
                  </p:oleObj>
                </mc:Choice>
                <mc:Fallback>
                  <p:oleObj name="" r:id="rId9" imgW="2717800" imgH="190500" progId="Equation.KSEE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70" y="7693"/>
                          <a:ext cx="12131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5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13" y="6843"/>
            <a:ext cx="11850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1" imgW="2654300" imgH="190500" progId="Equation.KSEE3">
                    <p:embed/>
                  </p:oleObj>
                </mc:Choice>
                <mc:Fallback>
                  <p:oleObj name="" r:id="rId11" imgW="2654300" imgH="190500" progId="Equation.KSEE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13" y="6843"/>
                          <a:ext cx="11850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演示</Application>
  <PresentationFormat/>
  <Paragraphs>20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百老汇</cp:lastModifiedBy>
  <cp:revision>470</cp:revision>
  <dcterms:created xsi:type="dcterms:W3CDTF">2014-02-16T15:20:00Z</dcterms:created>
  <dcterms:modified xsi:type="dcterms:W3CDTF">2019-09-11T16:53:53Z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