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5115" y="687070"/>
            <a:ext cx="116776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33095">
              <a:lnSpc>
                <a:spcPct val="125000"/>
              </a:lnSpc>
              <a:buFont typeface="+mj-ea"/>
              <a:buNone/>
            </a:pPr>
            <a:r>
              <a:rPr lang="zh-CN" altLang="en-US" sz="2400" b="1">
                <a:solidFill>
                  <a:srgbClr val="0000CC"/>
                </a:solidFill>
              </a:rPr>
              <a:t>设有一个期末考试监考安排系统，其中需要存储的信息如下：每一门课程的课程号（具有唯一性）、课程名；每一位教师的工作证编号（具有唯一性）、姓名；每一场考试的开始时间、结束时间和考试教室。（开始时间和结束时间是date类型的字段，含日期和时间）</a:t>
            </a:r>
            <a:endParaRPr lang="zh-CN" altLang="en-US" sz="2400" b="1">
              <a:solidFill>
                <a:srgbClr val="0000CC"/>
              </a:solidFill>
            </a:endParaRPr>
          </a:p>
          <a:p>
            <a:pPr lvl="0" indent="661670">
              <a:lnSpc>
                <a:spcPct val="125000"/>
              </a:lnSpc>
              <a:buNone/>
            </a:pPr>
            <a:r>
              <a:rPr lang="zh-CN" altLang="en-US" sz="2400" b="1">
                <a:solidFill>
                  <a:srgbClr val="0000CC"/>
                </a:solidFill>
              </a:rPr>
              <a:t>如果规定：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4095" lvl="1" indent="-55626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每一门课程都有一位主讲教师、零或若干位助教老师；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0285" lvl="1" indent="-553085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一位老师可以担任多门课程的主讲任务，或者多门课程的助教任务；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0285" lvl="1" indent="-553085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每一门课的期末考试只安排一场，可分在多个教室中同时进行，在每一间考试教室中都可以安排一位或多位监考老师；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0285" lvl="1" indent="-553085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同一时间段，一间教室中只能安排一门课程的考试；</a:t>
            </a:r>
            <a:endParaRPr lang="zh-CN" altLang="en-US" sz="2400" b="1">
              <a:solidFill>
                <a:srgbClr val="0000CC"/>
              </a:solidFill>
            </a:endParaRPr>
          </a:p>
          <a:p>
            <a:pPr marL="1010285" lvl="1" indent="-553085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b="1">
                <a:solidFill>
                  <a:srgbClr val="0000CC"/>
                </a:solidFill>
              </a:rPr>
              <a:t>一位老师可以担任多门课程的监考任务，但在同一时间段内，一位老师只能在指定的一间教室中监考一门课。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8405495" y="173038"/>
            <a:ext cx="3693160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zh-CN" sz="2400" b="1" u="sng"/>
              <a:t>复习</a:t>
            </a:r>
            <a:r>
              <a:rPr lang="zh-CN" altLang="zh-CN" sz="2400" b="1" u="sng"/>
              <a:t>思考题</a:t>
            </a:r>
            <a:r>
              <a:rPr lang="en-US" altLang="zh-CN" sz="2400" b="1" u="sng"/>
              <a:t>(2019.11.18)</a:t>
            </a:r>
            <a:endParaRPr lang="en-US" altLang="zh-CN" sz="2400"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0045" y="617855"/>
            <a:ext cx="11393805" cy="5323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457200" indent="-45720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b="1">
                <a:solidFill>
                  <a:srgbClr val="0000CC"/>
                </a:solidFill>
                <a:sym typeface="+mn-ea"/>
              </a:rPr>
              <a:t>1. 请画出该数据库系统的E-R模型图；</a:t>
            </a:r>
            <a:endParaRPr lang="zh-CN" altLang="en-US" sz="2400" b="1">
              <a:solidFill>
                <a:srgbClr val="0000CC"/>
              </a:solidFill>
              <a:sym typeface="+mn-ea"/>
            </a:endParaRPr>
          </a:p>
          <a:p>
            <a:pPr marL="457200" indent="-45720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endParaRPr lang="zh-CN" altLang="en-US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rgbClr val="0000CC"/>
                </a:solidFill>
                <a:sym typeface="+mn-ea"/>
              </a:rPr>
              <a:t>2. 请将上述E-R模型转换成相应的关系模型；</a:t>
            </a:r>
            <a:endParaRPr lang="zh-CN" altLang="en-US" sz="2400" b="1">
              <a:solidFill>
                <a:srgbClr val="0000CC"/>
              </a:solidFill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sz="2400" b="1">
              <a:solidFill>
                <a:srgbClr val="0000CC"/>
              </a:solidFill>
            </a:endParaRPr>
          </a:p>
          <a:p>
            <a:pPr marL="358775" indent="-35877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3. 假设用课程号，主讲教师编号，监考教师编号，考试教室和考试时间构成如下的关系：</a:t>
            </a:r>
            <a:endParaRPr lang="en-US" altLang="zh-CN" sz="2400" b="1">
              <a:solidFill>
                <a:srgbClr val="0000CC"/>
              </a:solidFill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R（课程号，主讲教师编号，监考教师编号，考试教室，考试时间）</a:t>
            </a:r>
            <a:endParaRPr lang="en-US" altLang="zh-CN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请回答以下问题：</a:t>
            </a:r>
            <a:endParaRPr lang="en-US" altLang="zh-CN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（1）写出该关系上的最小函数依赖集和所有关键字；</a:t>
            </a:r>
            <a:endParaRPr lang="en-US" altLang="zh-CN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（2）请判断该关系最高能够满足到第几范式？</a:t>
            </a:r>
            <a:endParaRPr lang="en-US" altLang="zh-CN" sz="2400" b="1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rgbClr val="0000CC"/>
                </a:solidFill>
              </a:rPr>
              <a:t>（3）如果关系R不满足BCNF，请将其分解到满足BCNF。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/>
        </p:nvSpPr>
        <p:spPr>
          <a:xfrm>
            <a:off x="8405495" y="173038"/>
            <a:ext cx="3693160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zh-CN" sz="2400" b="1" u="sng"/>
              <a:t>复习</a:t>
            </a:r>
            <a:r>
              <a:rPr lang="zh-CN" altLang="zh-CN" sz="2400" b="1" u="sng"/>
              <a:t>思考题</a:t>
            </a:r>
            <a:r>
              <a:rPr lang="en-US" altLang="zh-CN" sz="2400" b="1" u="sng"/>
              <a:t>(2019.11.18)</a:t>
            </a:r>
            <a:endParaRPr lang="en-US" altLang="zh-CN" sz="2400" b="1" u="sng"/>
          </a:p>
        </p:txBody>
      </p:sp>
      <p:sp>
        <p:nvSpPr>
          <p:cNvPr id="5" name="文本框 4"/>
          <p:cNvSpPr txBox="1"/>
          <p:nvPr/>
        </p:nvSpPr>
        <p:spPr>
          <a:xfrm>
            <a:off x="675005" y="6131560"/>
            <a:ext cx="10114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（注：第</a:t>
            </a:r>
            <a:r>
              <a:rPr lang="en-US" altLang="zh-CN"/>
              <a:t>3</a:t>
            </a:r>
            <a:r>
              <a:rPr lang="zh-CN" altLang="en-US"/>
              <a:t>小题可以留到讲完规范化设计后再解答）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njujack</dc:creator>
  <cp:lastModifiedBy>njubwy</cp:lastModifiedBy>
  <cp:revision>14</cp:revision>
  <dcterms:created xsi:type="dcterms:W3CDTF">2015-05-05T08:02:00Z</dcterms:created>
  <dcterms:modified xsi:type="dcterms:W3CDTF">2019-11-18T03:25:14Z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