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4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  <a:srgbClr val="CCFFFF"/>
    <a:srgbClr val="996600"/>
    <a:srgbClr val="C0C0C0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0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6"/>
          <p:cNvSpPr>
            <a:spLocks noGrp="1"/>
          </p:cNvSpPr>
          <p:nvPr>
            <p:ph type="sldNum" sz="quarter" idx="4"/>
          </p:nvPr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q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–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§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Ø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Rectangle 1027"/>
          <p:cNvSpPr>
            <a:spLocks noGrp="1"/>
          </p:cNvSpPr>
          <p:nvPr/>
        </p:nvSpPr>
        <p:spPr>
          <a:xfrm>
            <a:off x="161925" y="1061720"/>
            <a:ext cx="8765540" cy="609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借阅 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借书证号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身份证号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书名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借阅日期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600">
                <a:latin typeface="Times New Roman" panose="02020603050405020304" pitchFamily="2" charset="0"/>
                <a:ea typeface="宋体" panose="02010600030101010101" pitchFamily="2" charset="-122"/>
              </a:rPr>
              <a:t>归还日期 </a:t>
            </a:r>
            <a:r>
              <a:rPr lang="en-US" altLang="zh-CN" sz="260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zh-CN" sz="26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1028"/>
          <p:cNvSpPr/>
          <p:nvPr/>
        </p:nvSpPr>
        <p:spPr>
          <a:xfrm>
            <a:off x="161925" y="1681163"/>
            <a:ext cx="8766175" cy="451548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fontAlgn="base" hangingPunct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996633"/>
              </a:buClr>
              <a:buNone/>
            </a:pPr>
            <a:r>
              <a:rPr lang="zh-CN" altLang="en-US" sz="24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假设有如下数据约束：</a:t>
            </a:r>
            <a:endParaRPr lang="zh-CN" altLang="en-US" sz="24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71220" lvl="1" indent="-413385" eaLnBrk="0" fontAlgn="base" hangingPunct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996633"/>
              </a:buClr>
              <a:buFont typeface="+mj-lt"/>
              <a:buAutoNum type="alphaLcParenR"/>
            </a:pPr>
            <a:r>
              <a:rPr lang="zh-CN" altLang="en-US" sz="2400" b="1" strike="noStrike" noProof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一个读者只能办理一张借书证，一张借书证只能对应一个读者；</a:t>
            </a:r>
            <a:endParaRPr lang="zh-CN" altLang="en-US" sz="2400" b="1" strike="noStrike" noProof="1" dirty="0">
              <a:solidFill>
                <a:schemeClr val="accent2"/>
              </a:solidFill>
              <a:ea typeface="宋体" panose="02010600030101010101" pitchFamily="2" charset="-122"/>
              <a:cs typeface="+mn-cs"/>
            </a:endParaRPr>
          </a:p>
          <a:p>
            <a:pPr marL="871220" lvl="1" indent="-413385" eaLnBrk="0" fontAlgn="base" hangingPunct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996633"/>
              </a:buClr>
              <a:buFont typeface="+mj-lt"/>
              <a:buAutoNum type="alphaLcParenR"/>
            </a:pPr>
            <a:r>
              <a:rPr lang="zh-CN" altLang="en-US" sz="2400" b="1" strike="noStrike" noProof="1" dirty="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每一本图书都有一个唯一的书号，不同的图书之间可能存在相同的书名；</a:t>
            </a:r>
            <a:endParaRPr lang="zh-CN" altLang="en-US" sz="2400" b="1" strike="noStrike" noProof="1" dirty="0">
              <a:solidFill>
                <a:schemeClr val="accent2"/>
              </a:solidFill>
              <a:ea typeface="宋体" panose="02010600030101010101" pitchFamily="2" charset="-122"/>
              <a:cs typeface="+mn-cs"/>
            </a:endParaRPr>
          </a:p>
          <a:p>
            <a:pPr marL="871220" lvl="1" indent="-413385" algn="l" eaLnBrk="1" hangingPunct="1">
              <a:spcBef>
                <a:spcPct val="20000"/>
              </a:spcBef>
              <a:buClr>
                <a:srgbClr val="996633"/>
              </a:buClr>
              <a:buFont typeface="+mj-lt"/>
              <a:buAutoNum type="alphaLcParenR"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一个读者可以同时借阅多本图书，也可以在不同时候借阅同一本图书；</a:t>
            </a:r>
            <a:endParaRPr lang="zh-CN" altLang="en-US" sz="2400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871220" lvl="1" indent="-413385" algn="l" eaLnBrk="1" hangingPunct="1">
              <a:spcBef>
                <a:spcPct val="20000"/>
              </a:spcBef>
              <a:buClr>
                <a:srgbClr val="996633"/>
              </a:buClr>
              <a:buFont typeface="+mj-lt"/>
              <a:buAutoNum type="alphaLcParenR"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系统需要记录一本图书每一次被借阅的借阅日期和归还日期，并保存所有的借阅历史。</a:t>
            </a:r>
            <a:endParaRPr lang="zh-CN" altLang="en-US" sz="2400" b="1" dirty="0">
              <a:solidFill>
                <a:schemeClr val="accent2"/>
              </a:solidFill>
              <a:sym typeface="+mn-ea"/>
            </a:endParaRPr>
          </a:p>
          <a:p>
            <a:pPr marL="871220" lvl="1" indent="-413385" algn="l" eaLnBrk="1" hangingPunct="1">
              <a:spcBef>
                <a:spcPct val="20000"/>
              </a:spcBef>
              <a:buClr>
                <a:srgbClr val="996633"/>
              </a:buClr>
              <a:buFont typeface="+mj-lt"/>
              <a:buAutoNum type="alphaLcParenR"/>
            </a:pPr>
            <a:endParaRPr lang="zh-CN" altLang="en-US" sz="12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635" lvl="0" algn="l" eaLnBrk="1" hangingPunct="1">
              <a:spcBef>
                <a:spcPct val="20000"/>
              </a:spcBef>
              <a:buClr>
                <a:srgbClr val="996633"/>
              </a:buClr>
              <a:buFont typeface="+mj-lt"/>
              <a:buNone/>
            </a:pPr>
            <a:r>
              <a:rPr lang="zh-CN" altLang="en-US" sz="24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请找出该关系模式上的函数依赖。</a:t>
            </a:r>
            <a:endParaRPr lang="zh-CN" altLang="en-US" sz="24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" name="Rectangle 2"/>
          <p:cNvSpPr>
            <a:spLocks noGrp="1"/>
          </p:cNvSpPr>
          <p:nvPr/>
        </p:nvSpPr>
        <p:spPr>
          <a:xfrm>
            <a:off x="381000" y="82868"/>
            <a:ext cx="8382000" cy="737235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>
            <a:spAutoFit/>
          </a:bodyPr>
          <a:lstStyle>
            <a:lvl1pPr lvl="0">
              <a:defRPr/>
            </a:lvl1pPr>
          </a:lstStyle>
          <a:p>
            <a:pPr lvl="0" indent="0"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函数依赖的发现 </a:t>
            </a:r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思考题</a:t>
            </a:r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2019.11.28)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Wingdings</vt:lpstr>
      <vt:lpstr>华文琥珀</vt:lpstr>
      <vt:lpstr>微软雅黑</vt:lpstr>
      <vt:lpstr>Arial Unicode MS</vt:lpstr>
      <vt:lpstr>默认设计模板</vt:lpstr>
      <vt:lpstr>函数依赖的发现 思考题   (2019.11.28)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667</cp:revision>
  <dcterms:created xsi:type="dcterms:W3CDTF">2013-11-11T02:32:00Z</dcterms:created>
  <dcterms:modified xsi:type="dcterms:W3CDTF">2019-11-27T14:49:26Z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