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6" r:id="rId3"/>
    <p:sldId id="361" r:id="rId4"/>
    <p:sldId id="259" r:id="rId5"/>
    <p:sldId id="277" r:id="rId6"/>
    <p:sldId id="261" r:id="rId7"/>
    <p:sldId id="272" r:id="rId8"/>
    <p:sldId id="273" r:id="rId9"/>
    <p:sldId id="318" r:id="rId10"/>
    <p:sldId id="321" r:id="rId11"/>
    <p:sldId id="322" r:id="rId12"/>
    <p:sldId id="301" r:id="rId13"/>
    <p:sldId id="281" r:id="rId14"/>
    <p:sldId id="302" r:id="rId15"/>
    <p:sldId id="278" r:id="rId16"/>
    <p:sldId id="362" r:id="rId17"/>
    <p:sldId id="367" r:id="rId18"/>
    <p:sldId id="263" r:id="rId19"/>
    <p:sldId id="264" r:id="rId20"/>
    <p:sldId id="267" r:id="rId21"/>
    <p:sldId id="349" r:id="rId22"/>
    <p:sldId id="265" r:id="rId23"/>
    <p:sldId id="268" r:id="rId24"/>
    <p:sldId id="340" r:id="rId25"/>
    <p:sldId id="368" r:id="rId26"/>
    <p:sldId id="266" r:id="rId27"/>
    <p:sldId id="269" r:id="rId28"/>
    <p:sldId id="274" r:id="rId29"/>
    <p:sldId id="275" r:id="rId30"/>
    <p:sldId id="276" r:id="rId31"/>
    <p:sldId id="369" r:id="rId32"/>
    <p:sldId id="270" r:id="rId33"/>
    <p:sldId id="271" r:id="rId34"/>
    <p:sldId id="363" r:id="rId35"/>
    <p:sldId id="364" r:id="rId36"/>
    <p:sldId id="366" r:id="rId37"/>
    <p:sldId id="365" r:id="rId38"/>
    <p:sldId id="341" r:id="rId39"/>
    <p:sldId id="370" r:id="rId4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FF0000"/>
    <a:srgbClr val="CC9900"/>
    <a:srgbClr val="99FF99"/>
    <a:srgbClr val="CCFF33"/>
    <a:srgbClr val="EAEAEA"/>
    <a:srgbClr val="DDDDDD"/>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1"/>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ln>
        </p:spPr>
        <p:txBody>
          <a:bodyPr/>
          <a:p>
            <a:pPr lvl="0" algn="r" eaLnBrk="1" fontAlgn="base" hangingPunct="1"/>
            <a:endParaRPr lang="en-US" altLang="x-none" sz="1200" strike="noStrike" noProof="1" dirty="0">
              <a:ea typeface="宋体" panose="02010600030101010101" pitchFamily="2" charset="-122"/>
            </a:endParaRPr>
          </a:p>
        </p:txBody>
      </p:sp>
      <p:sp>
        <p:nvSpPr>
          <p:cNvPr id="2052"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914400" y="4343400"/>
            <a:ext cx="50292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1800" cy="457200"/>
          </a:xfrm>
          <a:prstGeom prst="rect">
            <a:avLst/>
          </a:prstGeom>
          <a:noFill/>
          <a:ln w="9525">
            <a:noFill/>
          </a:ln>
        </p:spPr>
        <p:txBody>
          <a:bodyPr anchor="b"/>
          <a:p>
            <a:pPr lvl="0" eaLnBrk="1" fontAlgn="base" hangingPunct="1"/>
            <a:endParaRPr lang="en-US" altLang="x-none" sz="1200" strike="noStrike" noProof="1"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zh-CN" altLang="en-US"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228600"/>
            <a:ext cx="5716657"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08476"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066800"/>
            <a:ext cx="3808476"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228600"/>
            <a:ext cx="7772400" cy="533400"/>
          </a:xfrm>
          <a:prstGeom prst="rect">
            <a:avLst/>
          </a:prstGeom>
          <a:solidFill>
            <a:srgbClr val="DDDDDD">
              <a:alpha val="50000"/>
            </a:srgbClr>
          </a:solid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685800" y="1066800"/>
            <a:ext cx="7772400" cy="51054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381000" y="6477000"/>
            <a:ext cx="1905000" cy="304800"/>
          </a:xfrm>
          <a:prstGeom prst="rect">
            <a:avLst/>
          </a:prstGeom>
          <a:noFill/>
          <a:ln w="9525">
            <a:noFill/>
          </a:ln>
        </p:spPr>
        <p:txBody>
          <a:bodyPr/>
          <a:lstStyle>
            <a:lvl1pPr>
              <a:defRPr sz="1400" b="1" i="1">
                <a:ea typeface="宋体" panose="02010600030101010101" pitchFamily="2" charset="-122"/>
              </a:defRPr>
            </a:lvl1pPr>
          </a:lstStyle>
          <a:p>
            <a:pPr lvl="0" eaLnBrk="1" fontAlgn="base" hangingPunct="1"/>
            <a:fld id="{BB962C8B-B14F-4D97-AF65-F5344CB8AC3E}" type="datetime1">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1029" name="Rectangle 5"/>
          <p:cNvSpPr>
            <a:spLocks noGrp="1"/>
          </p:cNvSpPr>
          <p:nvPr>
            <p:ph type="ftr" sz="quarter" idx="3"/>
          </p:nvPr>
        </p:nvSpPr>
        <p:spPr>
          <a:xfrm>
            <a:off x="2590800" y="6477000"/>
            <a:ext cx="3962400" cy="304800"/>
          </a:xfrm>
          <a:prstGeom prst="rect">
            <a:avLst/>
          </a:prstGeom>
          <a:noFill/>
          <a:ln w="9525">
            <a:noFill/>
          </a:ln>
        </p:spPr>
        <p:txBody>
          <a:bodyPr/>
          <a:lstStyle>
            <a:lvl1pPr algn="ctr">
              <a:defRPr sz="1400" b="1" i="1">
                <a:ea typeface="宋体" panose="02010600030101010101" pitchFamily="2" charset="-122"/>
              </a:defRPr>
            </a:lvl1pPr>
          </a:lstStyle>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30" name="Rectangle 6"/>
          <p:cNvSpPr>
            <a:spLocks noGrp="1"/>
          </p:cNvSpPr>
          <p:nvPr>
            <p:ph type="sldNum" sz="quarter" idx="4"/>
          </p:nvPr>
        </p:nvSpPr>
        <p:spPr>
          <a:xfrm>
            <a:off x="6858000" y="6477000"/>
            <a:ext cx="1905000" cy="304800"/>
          </a:xfrm>
          <a:prstGeom prst="rect">
            <a:avLst/>
          </a:prstGeom>
          <a:noFill/>
          <a:ln w="9525">
            <a:noFill/>
          </a:ln>
        </p:spPr>
        <p:txBody>
          <a:bodyPr/>
          <a:lstStyle>
            <a:lvl1pPr algn="r">
              <a:defRPr sz="14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400" b="1" u="none" kern="1200" baseline="0">
          <a:solidFill>
            <a:schemeClr val="accent2"/>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
        <a:defRPr sz="2400" b="1" u="none" kern="1200" baseline="0">
          <a:solidFill>
            <a:srgbClr val="FF0000"/>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Ø"/>
        <a:defRPr sz="24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
        <a:defRPr sz="2400" b="1" u="none" kern="1200" baseline="0">
          <a:solidFill>
            <a:schemeClr val="accent2"/>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hyperlink" Target="//upload.wikimedia.org/wikipedia/commons/2/2b/Data_modeling_context.svg"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tabase.pp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ctrTitle"/>
          </p:nvPr>
        </p:nvSpPr>
        <p:spPr>
          <a:xfrm>
            <a:off x="381000" y="762000"/>
            <a:ext cx="8382000" cy="3733800"/>
          </a:xfrm>
        </p:spPr>
        <p:txBody>
          <a:bodyPr wrap="square" anchor="ctr"/>
          <a:lstStyle>
            <a:lvl1pPr lvl="0">
              <a:defRPr/>
            </a:lvl1pPr>
          </a:lstStyle>
          <a:p>
            <a:pPr lvl="0" indent="0" eaLnBrk="1" hangingPunct="1"/>
            <a:r>
              <a:rPr lang="en-US" altLang="x-none" sz="4400" dirty="0">
                <a:solidFill>
                  <a:schemeClr val="accent2"/>
                </a:solidFill>
                <a:latin typeface="Arial" panose="020B0604020202020204" pitchFamily="34" charset="0"/>
                <a:ea typeface="宋体" panose="02010600030101010101" pitchFamily="2" charset="-122"/>
              </a:rPr>
              <a:t>Chapter 1</a:t>
            </a:r>
            <a:br>
              <a:rPr lang="en-US" altLang="x-none" sz="4400" dirty="0">
                <a:latin typeface="Arial" panose="020B0604020202020204" pitchFamily="34" charset="0"/>
                <a:ea typeface="宋体" panose="02010600030101010101" pitchFamily="2" charset="-122"/>
              </a:rPr>
            </a:br>
            <a:br>
              <a:rPr lang="en-US" altLang="x-none" sz="4400" dirty="0">
                <a:latin typeface="Arial" panose="020B0604020202020204" pitchFamily="34" charset="0"/>
                <a:ea typeface="宋体" panose="02010600030101010101" pitchFamily="2" charset="-122"/>
              </a:rPr>
            </a:br>
            <a:r>
              <a:rPr lang="en-US" altLang="x-none" sz="4400" dirty="0">
                <a:solidFill>
                  <a:srgbClr val="FF0000"/>
                </a:solidFill>
                <a:latin typeface="Arial" panose="020B0604020202020204" pitchFamily="34" charset="0"/>
                <a:ea typeface="宋体" panose="02010600030101010101" pitchFamily="2" charset="-122"/>
              </a:rPr>
              <a:t>Introduction</a:t>
            </a:r>
            <a:endParaRPr lang="zh-CN" altLang="en-US" sz="44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126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1268" name="Rectangle 2"/>
          <p:cNvSpPr>
            <a:spLocks noGrp="1"/>
          </p:cNvSpPr>
          <p:nvPr>
            <p:ph type="title"/>
          </p:nvPr>
        </p:nvSpPr>
        <p:spPr>
          <a:xfrm>
            <a:off x="0" y="44450"/>
            <a:ext cx="8845550" cy="533400"/>
          </a:xfrm>
        </p:spPr>
        <p:txBody>
          <a:bodyPr wrap="square" anchor="ctr"/>
          <a:p>
            <a:pPr eaLnBrk="1" hangingPunct="1"/>
            <a:r>
              <a:rPr lang="en-US" altLang="zh-CN" sz="2800">
                <a:solidFill>
                  <a:srgbClr val="FF0000"/>
                </a:solidFill>
              </a:rPr>
              <a:t>Two-tier Architechture   vs.  Three-tier Architechture</a:t>
            </a:r>
            <a:endParaRPr lang="en-US" altLang="x-none" sz="2800" dirty="0">
              <a:ea typeface="宋体" panose="02010600030101010101" pitchFamily="2" charset="-122"/>
            </a:endParaRPr>
          </a:p>
        </p:txBody>
      </p:sp>
      <p:sp>
        <p:nvSpPr>
          <p:cNvPr id="11269"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
        <p:nvSpPr>
          <p:cNvPr id="11270" name="文本框 15"/>
          <p:cNvSpPr txBox="1"/>
          <p:nvPr/>
        </p:nvSpPr>
        <p:spPr>
          <a:xfrm>
            <a:off x="895350" y="3951288"/>
            <a:ext cx="7350125" cy="457200"/>
          </a:xfrm>
          <a:prstGeom prst="rect">
            <a:avLst/>
          </a:prstGeom>
          <a:noFill/>
          <a:ln w="9525">
            <a:noFill/>
          </a:ln>
        </p:spPr>
        <p:txBody>
          <a:bodyPr wrap="square" anchor="t">
            <a:spAutoFit/>
          </a:bodyPr>
          <a:p>
            <a:pPr algn="ctr"/>
            <a:r>
              <a:rPr lang="zh-CN" altLang="en-US" b="1">
                <a:solidFill>
                  <a:schemeClr val="accent2"/>
                </a:solidFill>
                <a:latin typeface="Times New Roman" panose="02020603050405020304" pitchFamily="2" charset="0"/>
                <a:ea typeface="宋体" panose="02010600030101010101" pitchFamily="2" charset="-122"/>
              </a:rPr>
              <a:t>（</a:t>
            </a:r>
            <a:r>
              <a:rPr lang="zh-CN" altLang="en-US" b="1">
                <a:solidFill>
                  <a:srgbClr val="FF0000"/>
                </a:solidFill>
                <a:latin typeface="Times New Roman" panose="02020603050405020304" pitchFamily="2" charset="0"/>
                <a:ea typeface="宋体" panose="02010600030101010101" pitchFamily="2" charset="-122"/>
              </a:rPr>
              <a:t>三层</a:t>
            </a:r>
            <a:r>
              <a:rPr lang="en-US" altLang="zh-CN" b="1">
                <a:solidFill>
                  <a:srgbClr val="FF0000"/>
                </a:solidFill>
                <a:latin typeface="Times New Roman" panose="02020603050405020304" pitchFamily="2" charset="0"/>
                <a:ea typeface="宋体" panose="02010600030101010101" pitchFamily="2" charset="-122"/>
              </a:rPr>
              <a:t>B/S</a:t>
            </a:r>
            <a:r>
              <a:rPr lang="zh-CN" altLang="en-US" b="1">
                <a:solidFill>
                  <a:srgbClr val="FF0000"/>
                </a:solidFill>
                <a:latin typeface="Times New Roman" panose="02020603050405020304" pitchFamily="2" charset="0"/>
                <a:ea typeface="宋体" panose="02010600030101010101" pitchFamily="2" charset="-122"/>
              </a:rPr>
              <a:t>架构</a:t>
            </a:r>
            <a:r>
              <a:rPr lang="zh-CN" altLang="en-US" b="1">
                <a:solidFill>
                  <a:schemeClr val="accent2"/>
                </a:solidFill>
                <a:latin typeface="Times New Roman" panose="02020603050405020304" pitchFamily="2" charset="0"/>
                <a:ea typeface="宋体" panose="02010600030101010101" pitchFamily="2" charset="-122"/>
              </a:rPr>
              <a:t>）</a:t>
            </a:r>
            <a:endParaRPr lang="zh-CN" altLang="en-US" b="1">
              <a:solidFill>
                <a:schemeClr val="accent2"/>
              </a:solidFill>
              <a:latin typeface="Times New Roman" panose="02020603050405020304" pitchFamily="2" charset="0"/>
              <a:ea typeface="宋体" panose="02010600030101010101" pitchFamily="2" charset="-122"/>
            </a:endParaRPr>
          </a:p>
        </p:txBody>
      </p:sp>
      <p:sp>
        <p:nvSpPr>
          <p:cNvPr id="17" name="文本框 16"/>
          <p:cNvSpPr txBox="1"/>
          <p:nvPr/>
        </p:nvSpPr>
        <p:spPr>
          <a:xfrm>
            <a:off x="304800" y="4724400"/>
            <a:ext cx="8458200" cy="1554163"/>
          </a:xfrm>
          <a:prstGeom prst="rect">
            <a:avLst/>
          </a:prstGeom>
          <a:solidFill>
            <a:schemeClr val="bg1"/>
          </a:solidFill>
          <a:ln w="9525">
            <a:noFill/>
          </a:ln>
        </p:spPr>
        <p:txBody>
          <a:bodyPr wrap="square" anchor="t">
            <a:spAutoFit/>
          </a:bodyPr>
          <a:p>
            <a:pPr marL="342900" indent="-342900">
              <a:buFont typeface="Wingdings" panose="05000000000000000000" charset="0"/>
              <a:buChar char="l"/>
            </a:pPr>
            <a:r>
              <a:rPr lang="zh-CN" altLang="zh-CN" b="1">
                <a:solidFill>
                  <a:schemeClr val="accent2"/>
                </a:solidFill>
                <a:latin typeface="Times New Roman" panose="02020603050405020304" pitchFamily="2" charset="0"/>
                <a:ea typeface="宋体" panose="02010600030101010101" pitchFamily="2" charset="-122"/>
              </a:rPr>
              <a:t>在三层</a:t>
            </a:r>
            <a:r>
              <a:rPr lang="en-US" altLang="zh-CN" b="1">
                <a:solidFill>
                  <a:schemeClr val="accent2"/>
                </a:solidFill>
                <a:latin typeface="Times New Roman" panose="02020603050405020304" pitchFamily="2" charset="0"/>
                <a:ea typeface="宋体" panose="02010600030101010101" pitchFamily="2" charset="-122"/>
              </a:rPr>
              <a:t>B/S</a:t>
            </a:r>
            <a:r>
              <a:rPr lang="zh-CN" altLang="en-US" b="1">
                <a:solidFill>
                  <a:schemeClr val="accent2"/>
                </a:solidFill>
                <a:latin typeface="Times New Roman" panose="02020603050405020304" pitchFamily="2" charset="0"/>
                <a:ea typeface="宋体" panose="02010600030101010101" pitchFamily="2" charset="-122"/>
              </a:rPr>
              <a:t>架构中，数据库和</a:t>
            </a:r>
            <a:r>
              <a:rPr lang="en-US" altLang="zh-CN" b="1">
                <a:solidFill>
                  <a:schemeClr val="accent2"/>
                </a:solidFill>
                <a:latin typeface="Times New Roman" panose="02020603050405020304" pitchFamily="2" charset="0"/>
                <a:ea typeface="宋体" panose="02010600030101010101" pitchFamily="2" charset="-122"/>
              </a:rPr>
              <a:t>DBMS</a:t>
            </a:r>
            <a:r>
              <a:rPr lang="zh-CN" altLang="en-US" b="1">
                <a:solidFill>
                  <a:schemeClr val="accent2"/>
                </a:solidFill>
                <a:latin typeface="Times New Roman" panose="02020603050405020304" pitchFamily="2" charset="0"/>
                <a:ea typeface="宋体" panose="02010600030101010101" pitchFamily="2" charset="-122"/>
              </a:rPr>
              <a:t>运行在数据库服务器中，数据库应用程序运行在应用服务器（也称</a:t>
            </a:r>
            <a:r>
              <a:rPr lang="en-US" altLang="zh-CN" b="1">
                <a:solidFill>
                  <a:schemeClr val="accent2"/>
                </a:solidFill>
                <a:latin typeface="Times New Roman" panose="02020603050405020304" pitchFamily="2" charset="0"/>
                <a:ea typeface="宋体" panose="02010600030101010101" pitchFamily="2" charset="-122"/>
              </a:rPr>
              <a:t>“Web</a:t>
            </a:r>
            <a:r>
              <a:rPr lang="zh-CN" altLang="en-US" b="1">
                <a:solidFill>
                  <a:schemeClr val="accent2"/>
                </a:solidFill>
                <a:latin typeface="Times New Roman" panose="02020603050405020304" pitchFamily="2" charset="0"/>
                <a:ea typeface="宋体" panose="02010600030101010101" pitchFamily="2" charset="-122"/>
              </a:rPr>
              <a:t>服务器</a:t>
            </a:r>
            <a:r>
              <a:rPr lang="en-US" altLang="zh-CN" b="1">
                <a:solidFill>
                  <a:schemeClr val="accent2"/>
                </a:solidFill>
                <a:latin typeface="Times New Roman" panose="02020603050405020304" pitchFamily="2" charset="0"/>
                <a:ea typeface="宋体" panose="02010600030101010101" pitchFamily="2" charset="-122"/>
              </a:rPr>
              <a:t>”</a:t>
            </a:r>
            <a:r>
              <a:rPr lang="zh-CN" altLang="en-US" b="1">
                <a:solidFill>
                  <a:schemeClr val="accent2"/>
                </a:solidFill>
                <a:latin typeface="Times New Roman" panose="02020603050405020304" pitchFamily="2" charset="0"/>
                <a:ea typeface="宋体" panose="02010600030101010101" pitchFamily="2" charset="-122"/>
              </a:rPr>
              <a:t>）中，用户客户端只需要安装常用的浏览器，负责接收用户输入和结果展示。</a:t>
            </a:r>
            <a:endParaRPr lang="zh-CN" altLang="en-US" b="1">
              <a:solidFill>
                <a:schemeClr val="accent2"/>
              </a:solidFill>
              <a:latin typeface="Times New Roman" panose="02020603050405020304" pitchFamily="2"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420370" y="577850"/>
            <a:ext cx="8064500" cy="3418840"/>
          </a:xfrm>
          <a:prstGeom prst="rect">
            <a:avLst/>
          </a:prstGeom>
        </p:spPr>
      </p:pic>
      <p:grpSp>
        <p:nvGrpSpPr>
          <p:cNvPr id="4" name="组合 3"/>
          <p:cNvGrpSpPr/>
          <p:nvPr/>
        </p:nvGrpSpPr>
        <p:grpSpPr>
          <a:xfrm>
            <a:off x="3048635" y="676275"/>
            <a:ext cx="2146935" cy="3168015"/>
            <a:chOff x="4236" y="1291"/>
            <a:chExt cx="3381" cy="4989"/>
          </a:xfrm>
        </p:grpSpPr>
        <p:cxnSp>
          <p:nvCxnSpPr>
            <p:cNvPr id="2" name="直接连接符 1"/>
            <p:cNvCxnSpPr/>
            <p:nvPr/>
          </p:nvCxnSpPr>
          <p:spPr>
            <a:xfrm>
              <a:off x="4236" y="1291"/>
              <a:ext cx="16" cy="4989"/>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601" y="1291"/>
              <a:ext cx="16" cy="4989"/>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29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229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2292"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12293" name="Rectangle 3"/>
          <p:cNvSpPr>
            <a:spLocks noGrp="1"/>
          </p:cNvSpPr>
          <p:nvPr>
            <p:ph type="body"/>
          </p:nvPr>
        </p:nvSpPr>
        <p:spPr>
          <a:xfrm>
            <a:off x="0" y="762000"/>
            <a:ext cx="9144000" cy="5691188"/>
          </a:xfrm>
        </p:spPr>
        <p:txBody>
          <a:bodyPr wrap="square" anchor="t"/>
          <a:p>
            <a:pPr eaLnBrk="1" hangingPunct="1">
              <a:lnSpc>
                <a:spcPct val="120000"/>
              </a:lnSpc>
              <a:spcBef>
                <a:spcPct val="0"/>
              </a:spcBef>
            </a:pPr>
            <a:r>
              <a:rPr lang="en-US" altLang="x-none" sz="2800" dirty="0">
                <a:solidFill>
                  <a:srgbClr val="FF0000"/>
                </a:solidFill>
                <a:ea typeface="宋体" panose="02010600030101010101" pitchFamily="2" charset="-122"/>
              </a:rPr>
              <a:t>DataBase Management System</a:t>
            </a:r>
            <a:endParaRPr lang="en-US" altLang="x-none" sz="2800" dirty="0">
              <a:solidFill>
                <a:srgbClr val="FF0000"/>
              </a:solidFill>
              <a:ea typeface="宋体" panose="02010600030101010101" pitchFamily="2" charset="-122"/>
            </a:endParaRPr>
          </a:p>
          <a:p>
            <a:pPr lvl="1" eaLnBrk="1" hangingPunct="1">
              <a:lnSpc>
                <a:spcPct val="120000"/>
              </a:lnSpc>
              <a:spcBef>
                <a:spcPct val="0"/>
              </a:spcBef>
              <a:buNone/>
            </a:pP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数据库管理系统，简称 </a:t>
            </a:r>
            <a:r>
              <a:rPr lang="en-US" altLang="x-none" sz="2800" dirty="0">
                <a:solidFill>
                  <a:schemeClr val="tx1"/>
                </a:solidFill>
                <a:ea typeface="宋体" panose="02010600030101010101" pitchFamily="2" charset="-122"/>
              </a:rPr>
              <a:t>DBMS)</a:t>
            </a:r>
            <a:endParaRPr lang="en-US" altLang="x-none" sz="2800" dirty="0">
              <a:solidFill>
                <a:schemeClr val="tx1"/>
              </a:solidFill>
              <a:ea typeface="宋体" panose="02010600030101010101" pitchFamily="2" charset="-122"/>
            </a:endParaRPr>
          </a:p>
          <a:p>
            <a:pPr lvl="1" eaLnBrk="1" hangingPunct="1">
              <a:lnSpc>
                <a:spcPct val="120000"/>
              </a:lnSpc>
              <a:spcBef>
                <a:spcPct val="0"/>
              </a:spcBef>
            </a:pPr>
            <a:r>
              <a:rPr lang="en-US" altLang="x-none" sz="2800" dirty="0">
                <a:solidFill>
                  <a:srgbClr val="0000CC"/>
                </a:solidFill>
                <a:ea typeface="宋体" panose="02010600030101010101" pitchFamily="2" charset="-122"/>
              </a:rPr>
              <a:t>is a program product for keeping computerized records (on disk) about an enterprise.</a:t>
            </a:r>
            <a:endParaRPr lang="en-US" altLang="x-none" sz="2800" dirty="0">
              <a:solidFill>
                <a:srgbClr val="0000CC"/>
              </a:solidFill>
              <a:ea typeface="宋体" panose="02010600030101010101" pitchFamily="2" charset="-122"/>
            </a:endParaRPr>
          </a:p>
          <a:p>
            <a:pPr lvl="1" eaLnBrk="1" hangingPunct="1">
              <a:lnSpc>
                <a:spcPct val="120000"/>
              </a:lnSpc>
              <a:spcBef>
                <a:spcPct val="0"/>
              </a:spcBef>
            </a:pPr>
            <a:endParaRPr lang="en-US" altLang="x-none" sz="2800" dirty="0">
              <a:ea typeface="宋体" panose="02010600030101010101" pitchFamily="2" charset="-122"/>
            </a:endParaRPr>
          </a:p>
          <a:p>
            <a:pPr lvl="1" eaLnBrk="1" hangingPunct="1">
              <a:lnSpc>
                <a:spcPct val="120000"/>
              </a:lnSpc>
              <a:spcBef>
                <a:spcPct val="0"/>
              </a:spcBef>
            </a:pPr>
            <a:endParaRPr lang="en-US" altLang="x-none" sz="2800" dirty="0">
              <a:ea typeface="宋体" panose="02010600030101010101" pitchFamily="2" charset="-122"/>
            </a:endParaRPr>
          </a:p>
          <a:p>
            <a:pPr lvl="1" eaLnBrk="1" hangingPunct="1">
              <a:lnSpc>
                <a:spcPct val="120000"/>
              </a:lnSpc>
              <a:spcBef>
                <a:spcPct val="0"/>
              </a:spcBef>
            </a:pPr>
            <a:r>
              <a:rPr lang="en-US" altLang="x-none" sz="2800" dirty="0">
                <a:solidFill>
                  <a:srgbClr val="0000CC"/>
                </a:solidFill>
                <a:ea typeface="宋体" panose="02010600030101010101" pitchFamily="2" charset="-122"/>
              </a:rPr>
              <a:t>Example of records</a:t>
            </a:r>
            <a:endParaRPr lang="en-US" altLang="x-none" sz="2800" dirty="0">
              <a:solidFill>
                <a:srgbClr val="0000CC"/>
              </a:solidFill>
              <a:ea typeface="宋体" panose="02010600030101010101" pitchFamily="2" charset="-122"/>
            </a:endParaRPr>
          </a:p>
          <a:p>
            <a:pPr lvl="2" eaLnBrk="1" hangingPunct="1">
              <a:lnSpc>
                <a:spcPct val="120000"/>
              </a:lnSpc>
              <a:spcBef>
                <a:spcPct val="0"/>
              </a:spcBef>
            </a:pPr>
            <a:r>
              <a:rPr lang="en-US" altLang="x-none" sz="2800" dirty="0">
                <a:ea typeface="宋体" panose="02010600030101010101" pitchFamily="2" charset="-122"/>
              </a:rPr>
              <a:t>Records about sales</a:t>
            </a:r>
            <a:endParaRPr lang="en-US" altLang="x-none" sz="2800" dirty="0">
              <a:ea typeface="宋体" panose="02010600030101010101" pitchFamily="2" charset="-122"/>
            </a:endParaRPr>
          </a:p>
          <a:p>
            <a:pPr lvl="2" eaLnBrk="1" hangingPunct="1">
              <a:lnSpc>
                <a:spcPct val="120000"/>
              </a:lnSpc>
              <a:spcBef>
                <a:spcPct val="0"/>
              </a:spcBef>
            </a:pPr>
            <a:r>
              <a:rPr lang="en-US" altLang="x-none" sz="2800" dirty="0">
                <a:ea typeface="宋体" panose="02010600030101010101" pitchFamily="2" charset="-122"/>
              </a:rPr>
              <a:t>Records about students</a:t>
            </a:r>
            <a:endParaRPr lang="en-US" altLang="x-none" sz="2800" dirty="0">
              <a:ea typeface="宋体" panose="02010600030101010101" pitchFamily="2" charset="-122"/>
            </a:endParaRPr>
          </a:p>
          <a:p>
            <a:pPr lvl="2" eaLnBrk="1" hangingPunct="1">
              <a:lnSpc>
                <a:spcPct val="120000"/>
              </a:lnSpc>
              <a:spcBef>
                <a:spcPct val="0"/>
              </a:spcBef>
            </a:pPr>
            <a:r>
              <a:rPr lang="en-US" altLang="x-none" sz="2800" dirty="0">
                <a:ea typeface="宋体" panose="02010600030101010101" pitchFamily="2" charset="-122"/>
              </a:rPr>
              <a:t>Records about library inventory and loans</a:t>
            </a:r>
            <a:endParaRPr lang="en-US" altLang="x-none" sz="2800" dirty="0">
              <a:ea typeface="宋体" panose="02010600030101010101" pitchFamily="2" charset="-122"/>
            </a:endParaRPr>
          </a:p>
          <a:p>
            <a:pPr lvl="3" eaLnBrk="1" hangingPunct="1">
              <a:lnSpc>
                <a:spcPct val="120000"/>
              </a:lnSpc>
              <a:spcBef>
                <a:spcPct val="0"/>
              </a:spcBef>
              <a:buNone/>
            </a:pPr>
            <a:r>
              <a:rPr lang="en-US" altLang="x-none" sz="2800" dirty="0">
                <a:ea typeface="宋体" panose="02010600030101010101" pitchFamily="2" charset="-122"/>
              </a:rPr>
              <a:t>……</a:t>
            </a:r>
            <a:endParaRPr lang="en-US" altLang="x-none" sz="2800" dirty="0">
              <a:ea typeface="宋体" panose="02010600030101010101" pitchFamily="2" charset="-122"/>
            </a:endParaRPr>
          </a:p>
        </p:txBody>
      </p:sp>
      <p:grpSp>
        <p:nvGrpSpPr>
          <p:cNvPr id="12294" name="组合 9222"/>
          <p:cNvGrpSpPr/>
          <p:nvPr/>
        </p:nvGrpSpPr>
        <p:grpSpPr>
          <a:xfrm>
            <a:off x="647700" y="4221163"/>
            <a:ext cx="8080375" cy="2206625"/>
            <a:chOff x="0" y="0"/>
            <a:chExt cx="12724" cy="3476"/>
          </a:xfrm>
        </p:grpSpPr>
        <p:sp>
          <p:nvSpPr>
            <p:cNvPr id="12295" name="自由曲线 313"/>
            <p:cNvSpPr/>
            <p:nvPr/>
          </p:nvSpPr>
          <p:spPr>
            <a:xfrm>
              <a:off x="0" y="102"/>
              <a:ext cx="12724" cy="3375"/>
            </a:xfrm>
            <a:custGeom>
              <a:avLst/>
              <a:gdLst/>
              <a:ahLst/>
              <a:cxnLst/>
              <a:pathLst>
                <a:path w="21600" h="21600">
                  <a:moveTo>
                    <a:pt x="1008" y="2265"/>
                  </a:moveTo>
                  <a:cubicBezTo>
                    <a:pt x="981" y="2393"/>
                    <a:pt x="920" y="2681"/>
                    <a:pt x="860" y="2963"/>
                  </a:cubicBezTo>
                  <a:cubicBezTo>
                    <a:pt x="801" y="3244"/>
                    <a:pt x="770" y="3385"/>
                    <a:pt x="711" y="3667"/>
                  </a:cubicBezTo>
                  <a:cubicBezTo>
                    <a:pt x="651" y="3948"/>
                    <a:pt x="607" y="4083"/>
                    <a:pt x="563" y="4364"/>
                  </a:cubicBezTo>
                  <a:cubicBezTo>
                    <a:pt x="519" y="4646"/>
                    <a:pt x="519" y="4755"/>
                    <a:pt x="488" y="5062"/>
                  </a:cubicBezTo>
                  <a:cubicBezTo>
                    <a:pt x="458" y="5369"/>
                    <a:pt x="443" y="5600"/>
                    <a:pt x="414" y="5907"/>
                  </a:cubicBezTo>
                  <a:cubicBezTo>
                    <a:pt x="385" y="6214"/>
                    <a:pt x="363" y="6297"/>
                    <a:pt x="341" y="6604"/>
                  </a:cubicBezTo>
                  <a:cubicBezTo>
                    <a:pt x="319" y="6912"/>
                    <a:pt x="319" y="7136"/>
                    <a:pt x="303" y="7443"/>
                  </a:cubicBezTo>
                  <a:cubicBezTo>
                    <a:pt x="288" y="7750"/>
                    <a:pt x="297" y="7833"/>
                    <a:pt x="266" y="8140"/>
                  </a:cubicBezTo>
                  <a:cubicBezTo>
                    <a:pt x="235" y="8448"/>
                    <a:pt x="185" y="8646"/>
                    <a:pt x="154" y="8985"/>
                  </a:cubicBezTo>
                  <a:cubicBezTo>
                    <a:pt x="123" y="9324"/>
                    <a:pt x="139" y="9516"/>
                    <a:pt x="117" y="9824"/>
                  </a:cubicBezTo>
                  <a:cubicBezTo>
                    <a:pt x="95" y="10131"/>
                    <a:pt x="66" y="10240"/>
                    <a:pt x="44" y="10521"/>
                  </a:cubicBezTo>
                  <a:cubicBezTo>
                    <a:pt x="22" y="10803"/>
                    <a:pt x="13" y="10937"/>
                    <a:pt x="6" y="11219"/>
                  </a:cubicBezTo>
                  <a:cubicBezTo>
                    <a:pt x="0" y="11500"/>
                    <a:pt x="0" y="11641"/>
                    <a:pt x="6" y="11923"/>
                  </a:cubicBezTo>
                  <a:cubicBezTo>
                    <a:pt x="13" y="12204"/>
                    <a:pt x="0" y="12339"/>
                    <a:pt x="44" y="12620"/>
                  </a:cubicBezTo>
                  <a:cubicBezTo>
                    <a:pt x="88" y="12902"/>
                    <a:pt x="154" y="13068"/>
                    <a:pt x="229" y="13318"/>
                  </a:cubicBezTo>
                  <a:cubicBezTo>
                    <a:pt x="303" y="13568"/>
                    <a:pt x="339" y="13657"/>
                    <a:pt x="414" y="13881"/>
                  </a:cubicBezTo>
                  <a:cubicBezTo>
                    <a:pt x="488" y="14105"/>
                    <a:pt x="526" y="14272"/>
                    <a:pt x="600" y="14438"/>
                  </a:cubicBezTo>
                  <a:cubicBezTo>
                    <a:pt x="675" y="14604"/>
                    <a:pt x="711" y="14579"/>
                    <a:pt x="785" y="14720"/>
                  </a:cubicBezTo>
                  <a:cubicBezTo>
                    <a:pt x="860" y="14860"/>
                    <a:pt x="896" y="14937"/>
                    <a:pt x="971" y="15136"/>
                  </a:cubicBezTo>
                  <a:cubicBezTo>
                    <a:pt x="1045" y="15334"/>
                    <a:pt x="1083" y="15500"/>
                    <a:pt x="1157" y="15699"/>
                  </a:cubicBezTo>
                  <a:cubicBezTo>
                    <a:pt x="1232" y="15897"/>
                    <a:pt x="1276" y="15897"/>
                    <a:pt x="1342" y="16121"/>
                  </a:cubicBezTo>
                  <a:cubicBezTo>
                    <a:pt x="1408" y="16345"/>
                    <a:pt x="1424" y="16595"/>
                    <a:pt x="1490" y="16819"/>
                  </a:cubicBezTo>
                  <a:cubicBezTo>
                    <a:pt x="1556" y="17043"/>
                    <a:pt x="1602" y="17036"/>
                    <a:pt x="1677" y="17235"/>
                  </a:cubicBezTo>
                  <a:cubicBezTo>
                    <a:pt x="1751" y="17433"/>
                    <a:pt x="1787" y="17600"/>
                    <a:pt x="1862" y="17798"/>
                  </a:cubicBezTo>
                  <a:cubicBezTo>
                    <a:pt x="1936" y="17996"/>
                    <a:pt x="1972" y="18073"/>
                    <a:pt x="2047" y="18214"/>
                  </a:cubicBezTo>
                  <a:cubicBezTo>
                    <a:pt x="2121" y="18355"/>
                    <a:pt x="2159" y="18355"/>
                    <a:pt x="2234" y="18496"/>
                  </a:cubicBezTo>
                  <a:cubicBezTo>
                    <a:pt x="2308" y="18636"/>
                    <a:pt x="2344" y="18720"/>
                    <a:pt x="2419" y="18918"/>
                  </a:cubicBezTo>
                  <a:cubicBezTo>
                    <a:pt x="2493" y="19116"/>
                    <a:pt x="2522" y="19251"/>
                    <a:pt x="2604" y="19475"/>
                  </a:cubicBezTo>
                  <a:cubicBezTo>
                    <a:pt x="2685" y="19699"/>
                    <a:pt x="2736" y="19897"/>
                    <a:pt x="2826" y="20038"/>
                  </a:cubicBezTo>
                  <a:cubicBezTo>
                    <a:pt x="2916" y="20179"/>
                    <a:pt x="2960" y="20096"/>
                    <a:pt x="3050" y="20179"/>
                  </a:cubicBezTo>
                  <a:cubicBezTo>
                    <a:pt x="3140" y="20262"/>
                    <a:pt x="3184" y="20371"/>
                    <a:pt x="3272" y="20454"/>
                  </a:cubicBezTo>
                  <a:cubicBezTo>
                    <a:pt x="3361" y="20537"/>
                    <a:pt x="3398" y="20569"/>
                    <a:pt x="3495" y="20595"/>
                  </a:cubicBezTo>
                  <a:cubicBezTo>
                    <a:pt x="3592" y="20620"/>
                    <a:pt x="3658" y="20569"/>
                    <a:pt x="3755" y="20595"/>
                  </a:cubicBezTo>
                  <a:cubicBezTo>
                    <a:pt x="3851" y="20620"/>
                    <a:pt x="3895" y="20710"/>
                    <a:pt x="3977" y="20736"/>
                  </a:cubicBezTo>
                  <a:cubicBezTo>
                    <a:pt x="4058" y="20761"/>
                    <a:pt x="4080" y="20736"/>
                    <a:pt x="4162" y="20736"/>
                  </a:cubicBezTo>
                  <a:cubicBezTo>
                    <a:pt x="4243" y="20736"/>
                    <a:pt x="4296" y="20736"/>
                    <a:pt x="4386" y="20736"/>
                  </a:cubicBezTo>
                  <a:cubicBezTo>
                    <a:pt x="4476" y="20736"/>
                    <a:pt x="4520" y="20736"/>
                    <a:pt x="4608" y="20736"/>
                  </a:cubicBezTo>
                  <a:cubicBezTo>
                    <a:pt x="4697" y="20736"/>
                    <a:pt x="4749" y="20736"/>
                    <a:pt x="4831" y="20736"/>
                  </a:cubicBezTo>
                  <a:cubicBezTo>
                    <a:pt x="4912" y="20736"/>
                    <a:pt x="4934" y="20736"/>
                    <a:pt x="5016" y="20736"/>
                  </a:cubicBezTo>
                  <a:cubicBezTo>
                    <a:pt x="5097" y="20736"/>
                    <a:pt x="5148" y="20736"/>
                    <a:pt x="5238" y="20736"/>
                  </a:cubicBezTo>
                  <a:cubicBezTo>
                    <a:pt x="5328" y="20736"/>
                    <a:pt x="5381" y="20736"/>
                    <a:pt x="5462" y="20736"/>
                  </a:cubicBezTo>
                  <a:cubicBezTo>
                    <a:pt x="5544" y="20736"/>
                    <a:pt x="5566" y="20736"/>
                    <a:pt x="5647" y="20736"/>
                  </a:cubicBezTo>
                  <a:cubicBezTo>
                    <a:pt x="5729" y="20736"/>
                    <a:pt x="5788" y="20736"/>
                    <a:pt x="5870" y="20736"/>
                  </a:cubicBezTo>
                  <a:cubicBezTo>
                    <a:pt x="5951" y="20736"/>
                    <a:pt x="5973" y="20736"/>
                    <a:pt x="6055" y="20736"/>
                  </a:cubicBezTo>
                  <a:cubicBezTo>
                    <a:pt x="6136" y="20736"/>
                    <a:pt x="6189" y="20736"/>
                    <a:pt x="6279" y="20736"/>
                  </a:cubicBezTo>
                  <a:cubicBezTo>
                    <a:pt x="6369" y="20736"/>
                    <a:pt x="6404" y="20710"/>
                    <a:pt x="6501" y="20736"/>
                  </a:cubicBezTo>
                  <a:cubicBezTo>
                    <a:pt x="6598" y="20761"/>
                    <a:pt x="6657" y="20851"/>
                    <a:pt x="6761" y="20876"/>
                  </a:cubicBezTo>
                  <a:cubicBezTo>
                    <a:pt x="6865" y="20902"/>
                    <a:pt x="6924" y="20851"/>
                    <a:pt x="7021" y="20876"/>
                  </a:cubicBezTo>
                  <a:cubicBezTo>
                    <a:pt x="7117" y="20902"/>
                    <a:pt x="7162" y="20960"/>
                    <a:pt x="7243" y="21017"/>
                  </a:cubicBezTo>
                  <a:cubicBezTo>
                    <a:pt x="7325" y="21075"/>
                    <a:pt x="7340" y="21100"/>
                    <a:pt x="7428" y="21158"/>
                  </a:cubicBezTo>
                  <a:cubicBezTo>
                    <a:pt x="7516" y="21216"/>
                    <a:pt x="7591" y="21235"/>
                    <a:pt x="7688" y="21292"/>
                  </a:cubicBezTo>
                  <a:cubicBezTo>
                    <a:pt x="7785" y="21350"/>
                    <a:pt x="7822" y="21408"/>
                    <a:pt x="7912" y="21433"/>
                  </a:cubicBezTo>
                  <a:cubicBezTo>
                    <a:pt x="8002" y="21459"/>
                    <a:pt x="8046" y="21408"/>
                    <a:pt x="8134" y="21433"/>
                  </a:cubicBezTo>
                  <a:cubicBezTo>
                    <a:pt x="8223" y="21459"/>
                    <a:pt x="8260" y="21548"/>
                    <a:pt x="8357" y="21574"/>
                  </a:cubicBezTo>
                  <a:cubicBezTo>
                    <a:pt x="8453" y="21600"/>
                    <a:pt x="8520" y="21574"/>
                    <a:pt x="8616" y="21574"/>
                  </a:cubicBezTo>
                  <a:cubicBezTo>
                    <a:pt x="8713" y="21574"/>
                    <a:pt x="8757" y="21574"/>
                    <a:pt x="8839" y="21574"/>
                  </a:cubicBezTo>
                  <a:cubicBezTo>
                    <a:pt x="8920" y="21574"/>
                    <a:pt x="8949" y="21574"/>
                    <a:pt x="9024" y="21574"/>
                  </a:cubicBezTo>
                  <a:cubicBezTo>
                    <a:pt x="9099" y="21574"/>
                    <a:pt x="9136" y="21574"/>
                    <a:pt x="9211" y="21574"/>
                  </a:cubicBezTo>
                  <a:cubicBezTo>
                    <a:pt x="9285" y="21574"/>
                    <a:pt x="9314" y="21600"/>
                    <a:pt x="9396" y="21574"/>
                  </a:cubicBezTo>
                  <a:cubicBezTo>
                    <a:pt x="9477" y="21548"/>
                    <a:pt x="9530" y="21459"/>
                    <a:pt x="9618" y="21433"/>
                  </a:cubicBezTo>
                  <a:cubicBezTo>
                    <a:pt x="9706" y="21408"/>
                    <a:pt x="9744" y="21433"/>
                    <a:pt x="9840" y="21433"/>
                  </a:cubicBezTo>
                  <a:cubicBezTo>
                    <a:pt x="9937" y="21433"/>
                    <a:pt x="10010" y="21433"/>
                    <a:pt x="10100" y="21433"/>
                  </a:cubicBezTo>
                  <a:cubicBezTo>
                    <a:pt x="10190" y="21433"/>
                    <a:pt x="10205" y="21459"/>
                    <a:pt x="10287" y="21433"/>
                  </a:cubicBezTo>
                  <a:cubicBezTo>
                    <a:pt x="10368" y="21408"/>
                    <a:pt x="10412" y="21318"/>
                    <a:pt x="10509" y="21292"/>
                  </a:cubicBezTo>
                  <a:cubicBezTo>
                    <a:pt x="10606" y="21267"/>
                    <a:pt x="10681" y="21350"/>
                    <a:pt x="10769" y="21292"/>
                  </a:cubicBezTo>
                  <a:cubicBezTo>
                    <a:pt x="10857" y="21235"/>
                    <a:pt x="10857" y="21126"/>
                    <a:pt x="10954" y="21017"/>
                  </a:cubicBezTo>
                  <a:cubicBezTo>
                    <a:pt x="11051" y="20908"/>
                    <a:pt x="11154" y="20819"/>
                    <a:pt x="11251" y="20736"/>
                  </a:cubicBezTo>
                  <a:cubicBezTo>
                    <a:pt x="11348" y="20652"/>
                    <a:pt x="11361" y="20652"/>
                    <a:pt x="11436" y="20595"/>
                  </a:cubicBezTo>
                  <a:cubicBezTo>
                    <a:pt x="11511" y="20537"/>
                    <a:pt x="11541" y="20512"/>
                    <a:pt x="11623" y="20454"/>
                  </a:cubicBezTo>
                  <a:cubicBezTo>
                    <a:pt x="11704" y="20396"/>
                    <a:pt x="11757" y="20396"/>
                    <a:pt x="11845" y="20313"/>
                  </a:cubicBezTo>
                  <a:cubicBezTo>
                    <a:pt x="11933" y="20230"/>
                    <a:pt x="11979" y="20121"/>
                    <a:pt x="12068" y="20038"/>
                  </a:cubicBezTo>
                  <a:cubicBezTo>
                    <a:pt x="12156" y="19955"/>
                    <a:pt x="12202" y="19955"/>
                    <a:pt x="12290" y="19897"/>
                  </a:cubicBezTo>
                  <a:cubicBezTo>
                    <a:pt x="12378" y="19840"/>
                    <a:pt x="12431" y="19814"/>
                    <a:pt x="12512" y="19756"/>
                  </a:cubicBezTo>
                  <a:cubicBezTo>
                    <a:pt x="12594" y="19699"/>
                    <a:pt x="12618" y="19673"/>
                    <a:pt x="12699" y="19616"/>
                  </a:cubicBezTo>
                  <a:cubicBezTo>
                    <a:pt x="12781" y="19558"/>
                    <a:pt x="12818" y="19532"/>
                    <a:pt x="12921" y="19475"/>
                  </a:cubicBezTo>
                  <a:cubicBezTo>
                    <a:pt x="13025" y="19417"/>
                    <a:pt x="13107" y="19417"/>
                    <a:pt x="13219" y="19334"/>
                  </a:cubicBezTo>
                  <a:cubicBezTo>
                    <a:pt x="13331" y="19251"/>
                    <a:pt x="13359" y="19142"/>
                    <a:pt x="13478" y="19059"/>
                  </a:cubicBezTo>
                  <a:cubicBezTo>
                    <a:pt x="13597" y="18976"/>
                    <a:pt x="13701" y="18944"/>
                    <a:pt x="13813" y="18918"/>
                  </a:cubicBezTo>
                  <a:cubicBezTo>
                    <a:pt x="13925" y="18892"/>
                    <a:pt x="13954" y="18944"/>
                    <a:pt x="14035" y="18918"/>
                  </a:cubicBezTo>
                  <a:cubicBezTo>
                    <a:pt x="14117" y="18892"/>
                    <a:pt x="14139" y="18835"/>
                    <a:pt x="14220" y="18777"/>
                  </a:cubicBezTo>
                  <a:cubicBezTo>
                    <a:pt x="14302" y="18720"/>
                    <a:pt x="14354" y="18662"/>
                    <a:pt x="14443" y="18636"/>
                  </a:cubicBezTo>
                  <a:cubicBezTo>
                    <a:pt x="14531" y="18611"/>
                    <a:pt x="14575" y="18636"/>
                    <a:pt x="14665" y="18636"/>
                  </a:cubicBezTo>
                  <a:cubicBezTo>
                    <a:pt x="14755" y="18636"/>
                    <a:pt x="14799" y="18636"/>
                    <a:pt x="14889" y="18636"/>
                  </a:cubicBezTo>
                  <a:cubicBezTo>
                    <a:pt x="14979" y="18636"/>
                    <a:pt x="15008" y="18636"/>
                    <a:pt x="15111" y="18636"/>
                  </a:cubicBezTo>
                  <a:cubicBezTo>
                    <a:pt x="15215" y="18636"/>
                    <a:pt x="15305" y="18636"/>
                    <a:pt x="15408" y="18636"/>
                  </a:cubicBezTo>
                  <a:cubicBezTo>
                    <a:pt x="15512" y="18636"/>
                    <a:pt x="15543" y="18611"/>
                    <a:pt x="15631" y="18636"/>
                  </a:cubicBezTo>
                  <a:cubicBezTo>
                    <a:pt x="15719" y="18662"/>
                    <a:pt x="15772" y="18752"/>
                    <a:pt x="15853" y="18777"/>
                  </a:cubicBezTo>
                  <a:cubicBezTo>
                    <a:pt x="15935" y="18803"/>
                    <a:pt x="15950" y="18777"/>
                    <a:pt x="16038" y="18777"/>
                  </a:cubicBezTo>
                  <a:cubicBezTo>
                    <a:pt x="16127" y="18777"/>
                    <a:pt x="16208" y="18752"/>
                    <a:pt x="16298" y="18777"/>
                  </a:cubicBezTo>
                  <a:cubicBezTo>
                    <a:pt x="16388" y="18803"/>
                    <a:pt x="16403" y="18835"/>
                    <a:pt x="16485" y="18918"/>
                  </a:cubicBezTo>
                  <a:cubicBezTo>
                    <a:pt x="16566" y="19001"/>
                    <a:pt x="16626" y="19136"/>
                    <a:pt x="16707" y="19193"/>
                  </a:cubicBezTo>
                  <a:cubicBezTo>
                    <a:pt x="16789" y="19251"/>
                    <a:pt x="16817" y="19136"/>
                    <a:pt x="16892" y="19193"/>
                  </a:cubicBezTo>
                  <a:cubicBezTo>
                    <a:pt x="16967" y="19251"/>
                    <a:pt x="16997" y="19360"/>
                    <a:pt x="17079" y="19475"/>
                  </a:cubicBezTo>
                  <a:cubicBezTo>
                    <a:pt x="17160" y="19590"/>
                    <a:pt x="17213" y="19673"/>
                    <a:pt x="17301" y="19756"/>
                  </a:cubicBezTo>
                  <a:cubicBezTo>
                    <a:pt x="17390" y="19840"/>
                    <a:pt x="17442" y="19840"/>
                    <a:pt x="17524" y="19897"/>
                  </a:cubicBezTo>
                  <a:cubicBezTo>
                    <a:pt x="17605" y="19955"/>
                    <a:pt x="17627" y="19955"/>
                    <a:pt x="17709" y="20038"/>
                  </a:cubicBezTo>
                  <a:cubicBezTo>
                    <a:pt x="17790" y="20121"/>
                    <a:pt x="17850" y="20256"/>
                    <a:pt x="17931" y="20313"/>
                  </a:cubicBezTo>
                  <a:cubicBezTo>
                    <a:pt x="18013" y="20371"/>
                    <a:pt x="18036" y="20288"/>
                    <a:pt x="18118" y="20313"/>
                  </a:cubicBezTo>
                  <a:cubicBezTo>
                    <a:pt x="18199" y="20339"/>
                    <a:pt x="18259" y="20396"/>
                    <a:pt x="18340" y="20454"/>
                  </a:cubicBezTo>
                  <a:cubicBezTo>
                    <a:pt x="18422" y="20512"/>
                    <a:pt x="18450" y="20569"/>
                    <a:pt x="18525" y="20595"/>
                  </a:cubicBezTo>
                  <a:cubicBezTo>
                    <a:pt x="18600" y="20620"/>
                    <a:pt x="18613" y="20595"/>
                    <a:pt x="18710" y="20595"/>
                  </a:cubicBezTo>
                  <a:cubicBezTo>
                    <a:pt x="18807" y="20595"/>
                    <a:pt x="18911" y="20620"/>
                    <a:pt x="19007" y="20595"/>
                  </a:cubicBezTo>
                  <a:cubicBezTo>
                    <a:pt x="19104" y="20569"/>
                    <a:pt x="19113" y="20480"/>
                    <a:pt x="19194" y="20454"/>
                  </a:cubicBezTo>
                  <a:cubicBezTo>
                    <a:pt x="19276" y="20428"/>
                    <a:pt x="19335" y="20512"/>
                    <a:pt x="19416" y="20454"/>
                  </a:cubicBezTo>
                  <a:cubicBezTo>
                    <a:pt x="19498" y="20396"/>
                    <a:pt x="19527" y="20262"/>
                    <a:pt x="19601" y="20179"/>
                  </a:cubicBezTo>
                  <a:cubicBezTo>
                    <a:pt x="19676" y="20096"/>
                    <a:pt x="19707" y="20121"/>
                    <a:pt x="19788" y="20038"/>
                  </a:cubicBezTo>
                  <a:cubicBezTo>
                    <a:pt x="19870" y="19955"/>
                    <a:pt x="19929" y="19872"/>
                    <a:pt x="20011" y="19756"/>
                  </a:cubicBezTo>
                  <a:cubicBezTo>
                    <a:pt x="20092" y="19641"/>
                    <a:pt x="20114" y="19590"/>
                    <a:pt x="20196" y="19475"/>
                  </a:cubicBezTo>
                  <a:cubicBezTo>
                    <a:pt x="20277" y="19360"/>
                    <a:pt x="20337" y="19302"/>
                    <a:pt x="20418" y="19193"/>
                  </a:cubicBezTo>
                  <a:cubicBezTo>
                    <a:pt x="20499" y="19084"/>
                    <a:pt x="20522" y="19084"/>
                    <a:pt x="20603" y="18918"/>
                  </a:cubicBezTo>
                  <a:cubicBezTo>
                    <a:pt x="20685" y="18752"/>
                    <a:pt x="20761" y="18604"/>
                    <a:pt x="20827" y="18355"/>
                  </a:cubicBezTo>
                  <a:cubicBezTo>
                    <a:pt x="20893" y="18105"/>
                    <a:pt x="20893" y="17964"/>
                    <a:pt x="20937" y="17657"/>
                  </a:cubicBezTo>
                  <a:cubicBezTo>
                    <a:pt x="20982" y="17350"/>
                    <a:pt x="20990" y="17100"/>
                    <a:pt x="21049" y="16819"/>
                  </a:cubicBezTo>
                  <a:cubicBezTo>
                    <a:pt x="21109" y="16537"/>
                    <a:pt x="21160" y="16454"/>
                    <a:pt x="21235" y="16256"/>
                  </a:cubicBezTo>
                  <a:cubicBezTo>
                    <a:pt x="21309" y="16057"/>
                    <a:pt x="21353" y="16064"/>
                    <a:pt x="21420" y="15840"/>
                  </a:cubicBezTo>
                  <a:cubicBezTo>
                    <a:pt x="21486" y="15616"/>
                    <a:pt x="21538" y="15417"/>
                    <a:pt x="21569" y="15136"/>
                  </a:cubicBezTo>
                  <a:cubicBezTo>
                    <a:pt x="21600" y="14854"/>
                    <a:pt x="21584" y="14771"/>
                    <a:pt x="21569" y="14438"/>
                  </a:cubicBezTo>
                  <a:cubicBezTo>
                    <a:pt x="21554" y="14105"/>
                    <a:pt x="21532" y="13881"/>
                    <a:pt x="21494" y="13459"/>
                  </a:cubicBezTo>
                  <a:cubicBezTo>
                    <a:pt x="21457" y="13036"/>
                    <a:pt x="21443" y="12761"/>
                    <a:pt x="21384" y="12339"/>
                  </a:cubicBezTo>
                  <a:cubicBezTo>
                    <a:pt x="21324" y="11916"/>
                    <a:pt x="21263" y="11724"/>
                    <a:pt x="21197" y="11360"/>
                  </a:cubicBezTo>
                  <a:cubicBezTo>
                    <a:pt x="21131" y="10995"/>
                    <a:pt x="21124" y="10828"/>
                    <a:pt x="21049" y="10521"/>
                  </a:cubicBezTo>
                  <a:cubicBezTo>
                    <a:pt x="20975" y="10214"/>
                    <a:pt x="20917" y="10105"/>
                    <a:pt x="20827" y="9824"/>
                  </a:cubicBezTo>
                  <a:cubicBezTo>
                    <a:pt x="20737" y="9542"/>
                    <a:pt x="20700" y="9369"/>
                    <a:pt x="20603" y="9120"/>
                  </a:cubicBezTo>
                  <a:cubicBezTo>
                    <a:pt x="20506" y="8870"/>
                    <a:pt x="20432" y="8729"/>
                    <a:pt x="20343" y="8563"/>
                  </a:cubicBezTo>
                  <a:cubicBezTo>
                    <a:pt x="20255" y="8396"/>
                    <a:pt x="20240" y="8422"/>
                    <a:pt x="20158" y="8281"/>
                  </a:cubicBezTo>
                  <a:cubicBezTo>
                    <a:pt x="20077" y="8140"/>
                    <a:pt x="20024" y="8006"/>
                    <a:pt x="19936" y="7865"/>
                  </a:cubicBezTo>
                  <a:cubicBezTo>
                    <a:pt x="19848" y="7724"/>
                    <a:pt x="19802" y="7699"/>
                    <a:pt x="19713" y="7584"/>
                  </a:cubicBezTo>
                  <a:cubicBezTo>
                    <a:pt x="19625" y="7468"/>
                    <a:pt x="19573" y="7385"/>
                    <a:pt x="19491" y="7302"/>
                  </a:cubicBezTo>
                  <a:cubicBezTo>
                    <a:pt x="19410" y="7219"/>
                    <a:pt x="19386" y="7219"/>
                    <a:pt x="19304" y="7161"/>
                  </a:cubicBezTo>
                  <a:cubicBezTo>
                    <a:pt x="19223" y="7104"/>
                    <a:pt x="19179" y="7078"/>
                    <a:pt x="19082" y="7020"/>
                  </a:cubicBezTo>
                  <a:cubicBezTo>
                    <a:pt x="18985" y="6963"/>
                    <a:pt x="18919" y="6969"/>
                    <a:pt x="18822" y="6886"/>
                  </a:cubicBezTo>
                  <a:cubicBezTo>
                    <a:pt x="18725" y="6803"/>
                    <a:pt x="18688" y="6688"/>
                    <a:pt x="18600" y="6604"/>
                  </a:cubicBezTo>
                  <a:cubicBezTo>
                    <a:pt x="18512" y="6521"/>
                    <a:pt x="18474" y="6547"/>
                    <a:pt x="18377" y="6464"/>
                  </a:cubicBezTo>
                  <a:cubicBezTo>
                    <a:pt x="18281" y="6380"/>
                    <a:pt x="18221" y="6291"/>
                    <a:pt x="18118" y="6182"/>
                  </a:cubicBezTo>
                  <a:cubicBezTo>
                    <a:pt x="18014" y="6073"/>
                    <a:pt x="17955" y="5990"/>
                    <a:pt x="17858" y="5907"/>
                  </a:cubicBezTo>
                  <a:cubicBezTo>
                    <a:pt x="17761" y="5824"/>
                    <a:pt x="17753" y="5824"/>
                    <a:pt x="17634" y="5766"/>
                  </a:cubicBezTo>
                  <a:cubicBezTo>
                    <a:pt x="17515" y="5708"/>
                    <a:pt x="17383" y="5683"/>
                    <a:pt x="17264" y="5625"/>
                  </a:cubicBezTo>
                  <a:cubicBezTo>
                    <a:pt x="17145" y="5568"/>
                    <a:pt x="17130" y="5542"/>
                    <a:pt x="17041" y="5484"/>
                  </a:cubicBezTo>
                  <a:cubicBezTo>
                    <a:pt x="16953" y="5427"/>
                    <a:pt x="16916" y="5401"/>
                    <a:pt x="16819" y="5344"/>
                  </a:cubicBezTo>
                  <a:cubicBezTo>
                    <a:pt x="16722" y="5286"/>
                    <a:pt x="16648" y="5286"/>
                    <a:pt x="16558" y="5203"/>
                  </a:cubicBezTo>
                  <a:cubicBezTo>
                    <a:pt x="16468" y="5120"/>
                    <a:pt x="16447" y="4985"/>
                    <a:pt x="16373" y="4928"/>
                  </a:cubicBezTo>
                  <a:cubicBezTo>
                    <a:pt x="16298" y="4870"/>
                    <a:pt x="16262" y="4985"/>
                    <a:pt x="16188" y="4928"/>
                  </a:cubicBezTo>
                  <a:cubicBezTo>
                    <a:pt x="16113" y="4870"/>
                    <a:pt x="16084" y="4729"/>
                    <a:pt x="16003" y="4646"/>
                  </a:cubicBezTo>
                  <a:cubicBezTo>
                    <a:pt x="15921" y="4563"/>
                    <a:pt x="15868" y="4588"/>
                    <a:pt x="15779" y="4505"/>
                  </a:cubicBezTo>
                  <a:cubicBezTo>
                    <a:pt x="15689" y="4422"/>
                    <a:pt x="15653" y="4339"/>
                    <a:pt x="15556" y="4224"/>
                  </a:cubicBezTo>
                  <a:cubicBezTo>
                    <a:pt x="15459" y="4108"/>
                    <a:pt x="15393" y="4025"/>
                    <a:pt x="15296" y="3942"/>
                  </a:cubicBezTo>
                  <a:cubicBezTo>
                    <a:pt x="15200" y="3859"/>
                    <a:pt x="15162" y="3865"/>
                    <a:pt x="15074" y="3808"/>
                  </a:cubicBezTo>
                  <a:cubicBezTo>
                    <a:pt x="14986" y="3750"/>
                    <a:pt x="14940" y="3750"/>
                    <a:pt x="14852" y="3667"/>
                  </a:cubicBezTo>
                  <a:cubicBezTo>
                    <a:pt x="14763" y="3584"/>
                    <a:pt x="14733" y="3500"/>
                    <a:pt x="14629" y="3385"/>
                  </a:cubicBezTo>
                  <a:cubicBezTo>
                    <a:pt x="14526" y="3270"/>
                    <a:pt x="14451" y="3270"/>
                    <a:pt x="14332" y="3104"/>
                  </a:cubicBezTo>
                  <a:cubicBezTo>
                    <a:pt x="14213" y="2937"/>
                    <a:pt x="14161" y="2745"/>
                    <a:pt x="14035" y="2547"/>
                  </a:cubicBezTo>
                  <a:cubicBezTo>
                    <a:pt x="13909" y="2348"/>
                    <a:pt x="13813" y="2240"/>
                    <a:pt x="13701" y="2124"/>
                  </a:cubicBezTo>
                  <a:cubicBezTo>
                    <a:pt x="13589" y="2009"/>
                    <a:pt x="13575" y="2067"/>
                    <a:pt x="13478" y="1984"/>
                  </a:cubicBezTo>
                  <a:cubicBezTo>
                    <a:pt x="13382" y="1900"/>
                    <a:pt x="13307" y="1792"/>
                    <a:pt x="13219" y="1708"/>
                  </a:cubicBezTo>
                  <a:cubicBezTo>
                    <a:pt x="13130" y="1625"/>
                    <a:pt x="13108" y="1651"/>
                    <a:pt x="13034" y="1568"/>
                  </a:cubicBezTo>
                  <a:cubicBezTo>
                    <a:pt x="12959" y="1484"/>
                    <a:pt x="12921" y="1369"/>
                    <a:pt x="12847" y="1286"/>
                  </a:cubicBezTo>
                  <a:cubicBezTo>
                    <a:pt x="12772" y="1203"/>
                    <a:pt x="12759" y="1254"/>
                    <a:pt x="12662" y="1145"/>
                  </a:cubicBezTo>
                  <a:cubicBezTo>
                    <a:pt x="12565" y="1036"/>
                    <a:pt x="12468" y="838"/>
                    <a:pt x="12365" y="729"/>
                  </a:cubicBezTo>
                  <a:cubicBezTo>
                    <a:pt x="12261" y="620"/>
                    <a:pt x="12231" y="614"/>
                    <a:pt x="12142" y="588"/>
                  </a:cubicBezTo>
                  <a:cubicBezTo>
                    <a:pt x="12054" y="563"/>
                    <a:pt x="12008" y="588"/>
                    <a:pt x="11920" y="588"/>
                  </a:cubicBezTo>
                  <a:cubicBezTo>
                    <a:pt x="11832" y="588"/>
                    <a:pt x="11787" y="588"/>
                    <a:pt x="11698" y="588"/>
                  </a:cubicBezTo>
                  <a:cubicBezTo>
                    <a:pt x="11608" y="588"/>
                    <a:pt x="11570" y="646"/>
                    <a:pt x="11473" y="588"/>
                  </a:cubicBezTo>
                  <a:cubicBezTo>
                    <a:pt x="11377" y="531"/>
                    <a:pt x="11317" y="390"/>
                    <a:pt x="11214" y="307"/>
                  </a:cubicBezTo>
                  <a:cubicBezTo>
                    <a:pt x="11110" y="224"/>
                    <a:pt x="11080" y="192"/>
                    <a:pt x="10954" y="166"/>
                  </a:cubicBezTo>
                  <a:cubicBezTo>
                    <a:pt x="10828" y="140"/>
                    <a:pt x="10696" y="166"/>
                    <a:pt x="10584" y="166"/>
                  </a:cubicBezTo>
                  <a:cubicBezTo>
                    <a:pt x="10472" y="166"/>
                    <a:pt x="10472" y="166"/>
                    <a:pt x="10397" y="166"/>
                  </a:cubicBezTo>
                  <a:cubicBezTo>
                    <a:pt x="10322" y="166"/>
                    <a:pt x="10309" y="192"/>
                    <a:pt x="10212" y="166"/>
                  </a:cubicBezTo>
                  <a:cubicBezTo>
                    <a:pt x="10115" y="140"/>
                    <a:pt x="10027" y="51"/>
                    <a:pt x="9915" y="25"/>
                  </a:cubicBezTo>
                  <a:cubicBezTo>
                    <a:pt x="9803" y="0"/>
                    <a:pt x="9752" y="25"/>
                    <a:pt x="9655" y="25"/>
                  </a:cubicBezTo>
                  <a:cubicBezTo>
                    <a:pt x="9559" y="25"/>
                    <a:pt x="9514" y="25"/>
                    <a:pt x="9433" y="25"/>
                  </a:cubicBezTo>
                  <a:cubicBezTo>
                    <a:pt x="9351" y="25"/>
                    <a:pt x="9336" y="25"/>
                    <a:pt x="9248" y="25"/>
                  </a:cubicBezTo>
                  <a:cubicBezTo>
                    <a:pt x="9160" y="25"/>
                    <a:pt x="9085" y="25"/>
                    <a:pt x="8988" y="25"/>
                  </a:cubicBezTo>
                  <a:cubicBezTo>
                    <a:pt x="8891" y="25"/>
                    <a:pt x="8846" y="25"/>
                    <a:pt x="8764" y="25"/>
                  </a:cubicBezTo>
                  <a:cubicBezTo>
                    <a:pt x="8683" y="25"/>
                    <a:pt x="8654" y="0"/>
                    <a:pt x="8579" y="25"/>
                  </a:cubicBezTo>
                  <a:cubicBezTo>
                    <a:pt x="8504" y="51"/>
                    <a:pt x="8469" y="83"/>
                    <a:pt x="8394" y="166"/>
                  </a:cubicBezTo>
                  <a:cubicBezTo>
                    <a:pt x="8319" y="249"/>
                    <a:pt x="8282" y="364"/>
                    <a:pt x="8207" y="448"/>
                  </a:cubicBezTo>
                  <a:cubicBezTo>
                    <a:pt x="8133" y="531"/>
                    <a:pt x="8111" y="531"/>
                    <a:pt x="8022" y="588"/>
                  </a:cubicBezTo>
                  <a:cubicBezTo>
                    <a:pt x="7934" y="646"/>
                    <a:pt x="7859" y="672"/>
                    <a:pt x="7763" y="729"/>
                  </a:cubicBezTo>
                  <a:cubicBezTo>
                    <a:pt x="7666" y="787"/>
                    <a:pt x="7622" y="844"/>
                    <a:pt x="7540" y="870"/>
                  </a:cubicBezTo>
                  <a:cubicBezTo>
                    <a:pt x="7459" y="896"/>
                    <a:pt x="7437" y="844"/>
                    <a:pt x="7355" y="870"/>
                  </a:cubicBezTo>
                  <a:cubicBezTo>
                    <a:pt x="7274" y="896"/>
                    <a:pt x="7213" y="979"/>
                    <a:pt x="7131" y="1004"/>
                  </a:cubicBezTo>
                  <a:cubicBezTo>
                    <a:pt x="7050" y="1030"/>
                    <a:pt x="7027" y="1004"/>
                    <a:pt x="6946" y="1004"/>
                  </a:cubicBezTo>
                  <a:cubicBezTo>
                    <a:pt x="6865" y="1004"/>
                    <a:pt x="6805" y="1004"/>
                    <a:pt x="6724" y="1004"/>
                  </a:cubicBezTo>
                  <a:cubicBezTo>
                    <a:pt x="6642" y="1004"/>
                    <a:pt x="6613" y="1004"/>
                    <a:pt x="6539" y="1004"/>
                  </a:cubicBezTo>
                  <a:cubicBezTo>
                    <a:pt x="6464" y="1004"/>
                    <a:pt x="6442" y="1004"/>
                    <a:pt x="6352" y="1004"/>
                  </a:cubicBezTo>
                  <a:cubicBezTo>
                    <a:pt x="6262" y="1004"/>
                    <a:pt x="6180" y="1030"/>
                    <a:pt x="6092" y="1004"/>
                  </a:cubicBezTo>
                  <a:cubicBezTo>
                    <a:pt x="6004" y="979"/>
                    <a:pt x="5989" y="928"/>
                    <a:pt x="5907" y="870"/>
                  </a:cubicBezTo>
                  <a:cubicBezTo>
                    <a:pt x="5826" y="812"/>
                    <a:pt x="5766" y="755"/>
                    <a:pt x="5685" y="729"/>
                  </a:cubicBezTo>
                  <a:cubicBezTo>
                    <a:pt x="5603" y="704"/>
                    <a:pt x="5579" y="729"/>
                    <a:pt x="5498" y="729"/>
                  </a:cubicBezTo>
                  <a:cubicBezTo>
                    <a:pt x="5416" y="729"/>
                    <a:pt x="5357" y="704"/>
                    <a:pt x="5276" y="729"/>
                  </a:cubicBezTo>
                  <a:cubicBezTo>
                    <a:pt x="5194" y="755"/>
                    <a:pt x="5165" y="844"/>
                    <a:pt x="5091" y="870"/>
                  </a:cubicBezTo>
                  <a:cubicBezTo>
                    <a:pt x="5016" y="896"/>
                    <a:pt x="4980" y="844"/>
                    <a:pt x="4906" y="870"/>
                  </a:cubicBezTo>
                  <a:cubicBezTo>
                    <a:pt x="4831" y="896"/>
                    <a:pt x="4793" y="979"/>
                    <a:pt x="4719" y="1004"/>
                  </a:cubicBezTo>
                  <a:cubicBezTo>
                    <a:pt x="4644" y="1030"/>
                    <a:pt x="4608" y="979"/>
                    <a:pt x="4534" y="1004"/>
                  </a:cubicBezTo>
                  <a:cubicBezTo>
                    <a:pt x="4459" y="1030"/>
                    <a:pt x="4423" y="1120"/>
                    <a:pt x="4349" y="1145"/>
                  </a:cubicBezTo>
                  <a:cubicBezTo>
                    <a:pt x="4274" y="1171"/>
                    <a:pt x="4237" y="1145"/>
                    <a:pt x="4162" y="1145"/>
                  </a:cubicBezTo>
                  <a:cubicBezTo>
                    <a:pt x="4087" y="1145"/>
                    <a:pt x="4052" y="1145"/>
                    <a:pt x="3977" y="1145"/>
                  </a:cubicBezTo>
                  <a:cubicBezTo>
                    <a:pt x="3902" y="1145"/>
                    <a:pt x="3873" y="1145"/>
                    <a:pt x="3792" y="1145"/>
                  </a:cubicBezTo>
                  <a:cubicBezTo>
                    <a:pt x="3710" y="1145"/>
                    <a:pt x="3651" y="1171"/>
                    <a:pt x="3570" y="1145"/>
                  </a:cubicBezTo>
                  <a:cubicBezTo>
                    <a:pt x="3488" y="1120"/>
                    <a:pt x="3457" y="1062"/>
                    <a:pt x="3383" y="1004"/>
                  </a:cubicBezTo>
                  <a:cubicBezTo>
                    <a:pt x="3308" y="947"/>
                    <a:pt x="3272" y="896"/>
                    <a:pt x="3198" y="870"/>
                  </a:cubicBezTo>
                  <a:cubicBezTo>
                    <a:pt x="3123" y="844"/>
                    <a:pt x="3087" y="870"/>
                    <a:pt x="3013" y="870"/>
                  </a:cubicBezTo>
                  <a:cubicBezTo>
                    <a:pt x="2938" y="870"/>
                    <a:pt x="2901" y="844"/>
                    <a:pt x="2826" y="870"/>
                  </a:cubicBezTo>
                  <a:cubicBezTo>
                    <a:pt x="2751" y="896"/>
                    <a:pt x="2716" y="947"/>
                    <a:pt x="2641" y="1004"/>
                  </a:cubicBezTo>
                  <a:cubicBezTo>
                    <a:pt x="2566" y="1062"/>
                    <a:pt x="2531" y="1088"/>
                    <a:pt x="2456" y="1145"/>
                  </a:cubicBezTo>
                  <a:cubicBezTo>
                    <a:pt x="2381" y="1203"/>
                    <a:pt x="2344" y="1203"/>
                    <a:pt x="2269" y="1286"/>
                  </a:cubicBezTo>
                  <a:cubicBezTo>
                    <a:pt x="2194" y="1369"/>
                    <a:pt x="2159" y="1452"/>
                    <a:pt x="2084" y="1568"/>
                  </a:cubicBezTo>
                  <a:cubicBezTo>
                    <a:pt x="2009" y="1683"/>
                    <a:pt x="1974" y="1740"/>
                    <a:pt x="1899" y="1849"/>
                  </a:cubicBezTo>
                  <a:cubicBezTo>
                    <a:pt x="1824" y="1958"/>
                    <a:pt x="1789" y="1984"/>
                    <a:pt x="1714" y="2124"/>
                  </a:cubicBezTo>
                  <a:cubicBezTo>
                    <a:pt x="1639" y="2265"/>
                    <a:pt x="1602" y="2464"/>
                    <a:pt x="1527" y="2547"/>
                  </a:cubicBezTo>
                  <a:cubicBezTo>
                    <a:pt x="1453" y="2630"/>
                    <a:pt x="1417" y="2521"/>
                    <a:pt x="1342" y="2547"/>
                  </a:cubicBezTo>
                  <a:cubicBezTo>
                    <a:pt x="1268" y="2572"/>
                    <a:pt x="1191" y="2662"/>
                    <a:pt x="1157" y="2688"/>
                  </a:cubicBezTo>
                </a:path>
              </a:pathLst>
            </a:custGeom>
            <a:noFill/>
            <a:ln w="25400" cap="rnd" cmpd="sng">
              <a:solidFill>
                <a:srgbClr val="FF0000"/>
              </a:solidFill>
              <a:prstDash val="sysDot"/>
              <a:round/>
              <a:headEnd type="none" w="med" len="med"/>
              <a:tailEnd type="none" w="med" len="med"/>
            </a:ln>
          </p:spPr>
          <p:txBody>
            <a:bodyPr/>
            <a:p>
              <a:endParaRPr lang="zh-CN" altLang="en-US"/>
            </a:p>
          </p:txBody>
        </p:sp>
        <p:sp>
          <p:nvSpPr>
            <p:cNvPr id="12296" name="圆角矩形 9224"/>
            <p:cNvSpPr/>
            <p:nvPr/>
          </p:nvSpPr>
          <p:spPr>
            <a:xfrm>
              <a:off x="8219" y="0"/>
              <a:ext cx="3289" cy="1248"/>
            </a:xfrm>
            <a:prstGeom prst="roundRect">
              <a:avLst>
                <a:gd name="adj" fmla="val 16667"/>
              </a:avLst>
            </a:prstGeom>
            <a:solidFill>
              <a:schemeClr val="bg1"/>
            </a:solidFill>
            <a:ln w="25400" cap="rnd" cmpd="sng">
              <a:solidFill>
                <a:srgbClr val="FF0000"/>
              </a:solidFill>
              <a:prstDash val="sysDot"/>
              <a:round/>
              <a:headEnd type="none" w="med" len="med"/>
              <a:tailEnd type="none" w="med" len="med"/>
            </a:ln>
          </p:spPr>
          <p:txBody>
            <a:bodyPr wrap="none" lIns="90170" tIns="46990" rIns="90170" bIns="46990" anchor="ctr"/>
            <a:p>
              <a:pPr algn="ctr"/>
              <a:r>
                <a:rPr lang="zh-CN" altLang="en-US" sz="3200" b="1" dirty="0">
                  <a:solidFill>
                    <a:srgbClr val="FF0000"/>
                  </a:solidFill>
                  <a:latin typeface="Arial Unicode MS" panose="020B0604020202020204" charset="-122"/>
                  <a:ea typeface="Arial Unicode MS" panose="020B0604020202020204" charset="-122"/>
                </a:rPr>
                <a:t>Database</a:t>
              </a:r>
              <a:endParaRPr lang="zh-CN" altLang="en-US" sz="3200" b="1" dirty="0">
                <a:solidFill>
                  <a:srgbClr val="FF0000"/>
                </a:solidFill>
                <a:latin typeface="Arial Unicode MS" panose="020B0604020202020204" charset="-122"/>
                <a:ea typeface="Arial Unicode MS" panose="020B0604020202020204" charset="-122"/>
              </a:endParaRPr>
            </a:p>
          </p:txBody>
        </p:sp>
      </p:grpSp>
      <p:sp>
        <p:nvSpPr>
          <p:cNvPr id="9226" name="云形标注 9225"/>
          <p:cNvSpPr/>
          <p:nvPr/>
        </p:nvSpPr>
        <p:spPr>
          <a:xfrm>
            <a:off x="6118225" y="3154363"/>
            <a:ext cx="2863850" cy="644525"/>
          </a:xfrm>
          <a:prstGeom prst="cloudCallout">
            <a:avLst>
              <a:gd name="adj1" fmla="val -19495"/>
              <a:gd name="adj2" fmla="val 96449"/>
            </a:avLst>
          </a:prstGeom>
          <a:solidFill>
            <a:srgbClr val="CCFFCC"/>
          </a:solidFill>
          <a:ln w="25400" cap="flat" cmpd="sng">
            <a:solidFill>
              <a:schemeClr val="accent2"/>
            </a:solidFill>
            <a:prstDash val="dash"/>
            <a:round/>
            <a:headEnd type="none" w="med" len="med"/>
            <a:tailEnd type="none" w="med" len="med"/>
          </a:ln>
        </p:spPr>
        <p:txBody>
          <a:bodyPr wrap="none" lIns="90170" tIns="46990" rIns="90170" bIns="46990" anchor="ctr"/>
          <a:p>
            <a:pPr algn="ctr"/>
            <a:r>
              <a:rPr lang="zh-CN" altLang="en-US" sz="2800" b="1" dirty="0">
                <a:solidFill>
                  <a:srgbClr val="FF0000"/>
                </a:solidFill>
                <a:latin typeface="Arial Unicode MS" panose="020B0604020202020204" charset="-122"/>
                <a:ea typeface="Arial Unicode MS" panose="020B0604020202020204" charset="-122"/>
              </a:rPr>
              <a:t>Data Model</a:t>
            </a:r>
            <a:endParaRPr lang="zh-CN" altLang="en-US" sz="2800" b="1" dirty="0">
              <a:solidFill>
                <a:srgbClr val="FF0000"/>
              </a:solidFill>
              <a:latin typeface="Arial Unicode MS" panose="020B0604020202020204" charset="-122"/>
              <a:ea typeface="Arial Unicode MS" panose="020B0604020202020204" charset="-122"/>
            </a:endParaRPr>
          </a:p>
        </p:txBody>
      </p:sp>
      <p:sp>
        <p:nvSpPr>
          <p:cNvPr id="12298"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2" nodeType="clickEffect">
                                  <p:stCondLst>
                                    <p:cond delay="0"/>
                                  </p:stCondLst>
                                  <p:childTnLst>
                                    <p:set>
                                      <p:cBhvr>
                                        <p:cTn id="6" dur="1" fill="hold">
                                          <p:stCondLst>
                                            <p:cond delay="0"/>
                                          </p:stCondLst>
                                        </p:cTn>
                                        <p:tgtEl>
                                          <p:spTgt spid="9226"/>
                                        </p:tgtEl>
                                        <p:attrNameLst>
                                          <p:attrName>style.visibility</p:attrName>
                                        </p:attrNameLst>
                                      </p:cBhvr>
                                      <p:to>
                                        <p:strVal val="visible"/>
                                      </p:to>
                                    </p:set>
                                    <p:anim calcmode="lin" valueType="num">
                                      <p:cBhvr>
                                        <p:cTn id="7" dur="500" fill="hold"/>
                                        <p:tgtEl>
                                          <p:spTgt spid="9226"/>
                                        </p:tgtEl>
                                        <p:attrNameLst>
                                          <p:attrName>ppt_x</p:attrName>
                                        </p:attrNameLst>
                                      </p:cBhvr>
                                      <p:tavLst>
                                        <p:tav tm="0">
                                          <p:val>
                                            <p:strVal val="#ppt_x"/>
                                          </p:val>
                                        </p:tav>
                                        <p:tav tm="100000">
                                          <p:val>
                                            <p:strVal val="#ppt_x"/>
                                          </p:val>
                                        </p:tav>
                                      </p:tavLst>
                                    </p:anim>
                                    <p:anim calcmode="lin" valueType="num">
                                      <p:cBhvr>
                                        <p:cTn id="8" dur="500" fill="hold"/>
                                        <p:tgtEl>
                                          <p:spTgt spid="9226"/>
                                        </p:tgtEl>
                                        <p:attrNameLst>
                                          <p:attrName>ppt_y</p:attrName>
                                        </p:attrNameLst>
                                      </p:cBhvr>
                                      <p:tavLst>
                                        <p:tav tm="0">
                                          <p:val>
                                            <p:strVal val="#ppt_y+#ppt_h/2"/>
                                          </p:val>
                                        </p:tav>
                                        <p:tav tm="100000">
                                          <p:val>
                                            <p:strVal val="#ppt_y"/>
                                          </p:val>
                                        </p:tav>
                                      </p:tavLst>
                                    </p:anim>
                                    <p:anim calcmode="lin" valueType="num">
                                      <p:cBhvr>
                                        <p:cTn id="9" dur="500" fill="hold"/>
                                        <p:tgtEl>
                                          <p:spTgt spid="9226"/>
                                        </p:tgtEl>
                                        <p:attrNameLst>
                                          <p:attrName>ppt_w</p:attrName>
                                        </p:attrNameLst>
                                      </p:cBhvr>
                                      <p:tavLst>
                                        <p:tav tm="0">
                                          <p:val>
                                            <p:strVal val="#ppt_w"/>
                                          </p:val>
                                        </p:tav>
                                        <p:tav tm="100000">
                                          <p:val>
                                            <p:strVal val="#ppt_w"/>
                                          </p:val>
                                        </p:tav>
                                      </p:tavLst>
                                    </p:anim>
                                    <p:anim calcmode="lin" valueType="num">
                                      <p:cBhvr>
                                        <p:cTn id="10" dur="500" fill="hold"/>
                                        <p:tgtEl>
                                          <p:spTgt spid="922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bldLvl="0"/>
      <p:bldP spid="9226" grpId="1" bldLvl="0"/>
      <p:bldP spid="9226" grpId="2"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685800" y="85725"/>
            <a:ext cx="7772400" cy="533400"/>
          </a:xfrm>
        </p:spPr>
        <p:txBody>
          <a:bodyPr wrap="square" anchor="ctr"/>
          <a:p>
            <a:pPr eaLnBrk="1" hangingPunct="1"/>
            <a:r>
              <a:rPr lang="en-US" altLang="x-none" dirty="0"/>
              <a:t>Data Model</a:t>
            </a:r>
            <a:endParaRPr lang="zh-CN" altLang="en-US" dirty="0"/>
          </a:p>
        </p:txBody>
      </p:sp>
      <p:sp>
        <p:nvSpPr>
          <p:cNvPr id="13314"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3315"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3316"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pic>
        <p:nvPicPr>
          <p:cNvPr id="13317" name="Picture 2" descr="File:Data modeling context.svg">
            <a:hlinkClick r:id="rId1"/>
          </p:cNvPr>
          <p:cNvPicPr>
            <a:picLocks noChangeAspect="1"/>
          </p:cNvPicPr>
          <p:nvPr/>
        </p:nvPicPr>
        <p:blipFill>
          <a:blip r:embed="rId2"/>
          <a:stretch>
            <a:fillRect/>
          </a:stretch>
        </p:blipFill>
        <p:spPr>
          <a:xfrm>
            <a:off x="249238" y="622300"/>
            <a:ext cx="8570912" cy="5688013"/>
          </a:xfrm>
          <a:prstGeom prst="rect">
            <a:avLst/>
          </a:prstGeom>
          <a:noFill/>
          <a:ln w="9525">
            <a:noFill/>
          </a:ln>
        </p:spPr>
      </p:pic>
      <p:sp>
        <p:nvSpPr>
          <p:cNvPr id="13318"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11265"/>
          <p:cNvPicPr>
            <a:picLocks noChangeAspect="1"/>
          </p:cNvPicPr>
          <p:nvPr/>
        </p:nvPicPr>
        <p:blipFill>
          <a:blip r:embed="rId1"/>
          <a:stretch>
            <a:fillRect/>
          </a:stretch>
        </p:blipFill>
        <p:spPr>
          <a:xfrm>
            <a:off x="1189355" y="403225"/>
            <a:ext cx="6624320" cy="6073140"/>
          </a:xfrm>
          <a:prstGeom prst="rect">
            <a:avLst/>
          </a:prstGeom>
          <a:noFill/>
          <a:ln w="9525">
            <a:noFill/>
          </a:ln>
        </p:spPr>
      </p:pic>
      <p:sp>
        <p:nvSpPr>
          <p:cNvPr id="11267" name="椭圆 11266"/>
          <p:cNvSpPr/>
          <p:nvPr/>
        </p:nvSpPr>
        <p:spPr>
          <a:xfrm>
            <a:off x="974725" y="1846263"/>
            <a:ext cx="7197725" cy="1223962"/>
          </a:xfrm>
          <a:prstGeom prst="ellipse">
            <a:avLst/>
          </a:prstGeom>
          <a:noFill/>
          <a:ln w="38100" cap="flat" cmpd="sng">
            <a:solidFill>
              <a:srgbClr val="0000CC"/>
            </a:solidFill>
            <a:prstDash val="dash"/>
            <a:round/>
            <a:headEnd type="none" w="med" len="med"/>
            <a:tailEnd type="none" w="med" len="med"/>
          </a:ln>
        </p:spPr>
        <p:txBody>
          <a:bodyPr anchor="t"/>
          <a:p>
            <a:endParaRPr lang="zh-CN" altLang="en-US">
              <a:latin typeface="Times New Roman" panose="02020603050405020304" pitchFamily="2" charset="0"/>
              <a:ea typeface="Times New Roman" panose="02020603050405020304" pitchFamily="2" charset="0"/>
            </a:endParaRPr>
          </a:p>
        </p:txBody>
      </p:sp>
      <p:sp>
        <p:nvSpPr>
          <p:cNvPr id="14339"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
        <p:nvSpPr>
          <p:cNvPr id="2" name="圆角矩形 1"/>
          <p:cNvSpPr/>
          <p:nvPr/>
        </p:nvSpPr>
        <p:spPr>
          <a:xfrm>
            <a:off x="898525" y="3068638"/>
            <a:ext cx="1009650" cy="79216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536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5364" name="Rectangle 2"/>
          <p:cNvSpPr>
            <a:spLocks noGrp="1"/>
          </p:cNvSpPr>
          <p:nvPr>
            <p:ph type="title"/>
          </p:nvPr>
        </p:nvSpPr>
        <p:spPr/>
        <p:txBody>
          <a:bodyPr wrap="square" anchor="ctr"/>
          <a:p>
            <a:pPr eaLnBrk="1" hangingPunct="1"/>
            <a:r>
              <a:rPr lang="en-US" altLang="x-none" sz="2800" dirty="0">
                <a:ea typeface="宋体" panose="02010600030101010101" pitchFamily="2" charset="-122"/>
              </a:rPr>
              <a:t>Terminology</a:t>
            </a:r>
            <a:endParaRPr lang="zh-CN" altLang="en-US" sz="2800" dirty="0">
              <a:ea typeface="宋体" panose="02010600030101010101" pitchFamily="2" charset="-122"/>
            </a:endParaRPr>
          </a:p>
        </p:txBody>
      </p:sp>
      <p:sp>
        <p:nvSpPr>
          <p:cNvPr id="15365" name="Rectangle 3"/>
          <p:cNvSpPr>
            <a:spLocks noGrp="1"/>
          </p:cNvSpPr>
          <p:nvPr>
            <p:ph type="body"/>
          </p:nvPr>
        </p:nvSpPr>
        <p:spPr>
          <a:xfrm>
            <a:off x="393700" y="1066800"/>
            <a:ext cx="8428038" cy="1787525"/>
          </a:xfrm>
        </p:spPr>
        <p:txBody>
          <a:bodyPr wrap="square" anchor="t"/>
          <a:p>
            <a:pPr eaLnBrk="1" hangingPunct="1"/>
            <a:r>
              <a:rPr lang="en-US" altLang="x-none" sz="3000" dirty="0">
                <a:solidFill>
                  <a:srgbClr val="FF0000"/>
                </a:solidFill>
                <a:ea typeface="宋体" panose="02010600030101010101" pitchFamily="2" charset="-122"/>
              </a:rPr>
              <a:t>Data Model (</a:t>
            </a:r>
            <a:r>
              <a:rPr lang="zh-CN" altLang="en-US" sz="3000" dirty="0">
                <a:solidFill>
                  <a:schemeClr val="tx1"/>
                </a:solidFill>
                <a:ea typeface="宋体" panose="02010600030101010101" pitchFamily="2" charset="-122"/>
              </a:rPr>
              <a:t>数据模型</a:t>
            </a:r>
            <a:r>
              <a:rPr lang="en-US" altLang="x-none" sz="3000" dirty="0">
                <a:solidFill>
                  <a:schemeClr val="tx1"/>
                </a:solidFill>
                <a:ea typeface="宋体" panose="02010600030101010101" pitchFamily="2" charset="-122"/>
              </a:rPr>
              <a:t>)</a:t>
            </a:r>
            <a:endParaRPr lang="en-US" altLang="x-none" sz="3000" dirty="0">
              <a:solidFill>
                <a:schemeClr val="tx1"/>
              </a:solidFill>
              <a:ea typeface="宋体" panose="02010600030101010101" pitchFamily="2" charset="-122"/>
            </a:endParaRPr>
          </a:p>
          <a:p>
            <a:pPr lvl="1" eaLnBrk="1" hangingPunct="1"/>
            <a:r>
              <a:rPr lang="en-US" altLang="x-none" sz="2800" dirty="0">
                <a:solidFill>
                  <a:srgbClr val="2D2DB9"/>
                </a:solidFill>
                <a:ea typeface="宋体" panose="02010600030101010101" pitchFamily="2" charset="-122"/>
              </a:rPr>
              <a:t>http://en.wikipedia.org/wiki/Data_model</a:t>
            </a:r>
            <a:endParaRPr lang="en-US" altLang="x-none" sz="2800" dirty="0">
              <a:solidFill>
                <a:srgbClr val="2D2DB9"/>
              </a:solidFill>
              <a:ea typeface="宋体" panose="02010600030101010101" pitchFamily="2" charset="-122"/>
            </a:endParaRPr>
          </a:p>
          <a:p>
            <a:pPr lvl="1" eaLnBrk="1" hangingPunct="1"/>
            <a:endParaRPr lang="en-US" altLang="x-none" sz="2800" dirty="0">
              <a:solidFill>
                <a:srgbClr val="2D2DB9"/>
              </a:solidFill>
              <a:ea typeface="宋体" panose="02010600030101010101" pitchFamily="2" charset="-122"/>
            </a:endParaRPr>
          </a:p>
        </p:txBody>
      </p:sp>
      <p:sp>
        <p:nvSpPr>
          <p:cNvPr id="12295" name="Rectangle 4"/>
          <p:cNvSpPr/>
          <p:nvPr/>
        </p:nvSpPr>
        <p:spPr>
          <a:xfrm>
            <a:off x="403225" y="2713038"/>
            <a:ext cx="8053388" cy="2081212"/>
          </a:xfrm>
          <a:prstGeom prst="rect">
            <a:avLst/>
          </a:prstGeom>
          <a:noFill/>
          <a:ln w="9525">
            <a:noFill/>
          </a:ln>
        </p:spPr>
        <p:txBody>
          <a:bodyPr anchor="t"/>
          <a:p>
            <a:pPr marL="742950" lvl="1" indent="-285750" eaLnBrk="1" hangingPunct="1">
              <a:spcBef>
                <a:spcPct val="20000"/>
              </a:spcBef>
              <a:buClr>
                <a:srgbClr val="CC9900"/>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Hierarchical Data Model</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层次数据模型)</a:t>
            </a:r>
            <a:endParaRPr lang="zh-CN" altLang="en-US" sz="2800" b="1" dirty="0">
              <a:latin typeface="Arial" panose="020B0604020202020204" pitchFamily="34" charset="0"/>
              <a:ea typeface="宋体" panose="02010600030101010101" pitchFamily="2" charset="-122"/>
            </a:endParaRPr>
          </a:p>
          <a:p>
            <a:pPr marL="742950" lvl="1" indent="-285750" eaLnBrk="1" hangingPunct="1">
              <a:spcBef>
                <a:spcPct val="20000"/>
              </a:spcBef>
              <a:buClr>
                <a:srgbClr val="CC9900"/>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Network Data Model</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网状数据模型)</a:t>
            </a:r>
            <a:endParaRPr lang="zh-CN" altLang="en-US" sz="2800" b="1" dirty="0">
              <a:latin typeface="Arial" panose="020B0604020202020204" pitchFamily="34" charset="0"/>
              <a:ea typeface="宋体" panose="02010600030101010101" pitchFamily="2" charset="-122"/>
            </a:endParaRPr>
          </a:p>
          <a:p>
            <a:pPr marL="742950" lvl="1" indent="-285750" eaLnBrk="1" hangingPunct="1">
              <a:spcBef>
                <a:spcPct val="20000"/>
              </a:spcBef>
              <a:buClr>
                <a:srgbClr val="CC9900"/>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Relational Model</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关系模型)</a:t>
            </a:r>
            <a:endParaRPr lang="zh-CN" altLang="en-US" sz="2800" b="1" dirty="0">
              <a:latin typeface="Arial" panose="020B0604020202020204" pitchFamily="34" charset="0"/>
              <a:ea typeface="宋体" panose="02010600030101010101" pitchFamily="2" charset="-122"/>
            </a:endParaRPr>
          </a:p>
          <a:p>
            <a:pPr marL="742950" lvl="1" indent="-285750" eaLnBrk="1" hangingPunct="1">
              <a:spcBef>
                <a:spcPct val="20000"/>
              </a:spcBef>
              <a:buClr>
                <a:srgbClr val="CC9900"/>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Object-Oriented Model</a:t>
            </a:r>
            <a:r>
              <a:rPr lang="en-US" altLang="x-none"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面向对象模型</a:t>
            </a:r>
            <a:r>
              <a:rPr lang="en-US" altLang="x-none" sz="2800" b="1" dirty="0">
                <a:latin typeface="Arial" panose="020B0604020202020204" pitchFamily="34" charset="0"/>
                <a:ea typeface="宋体" panose="02010600030101010101" pitchFamily="2" charset="-122"/>
              </a:rPr>
              <a:t>)</a:t>
            </a:r>
            <a:endParaRPr lang="en-US" altLang="x-none" sz="2800" b="1" dirty="0">
              <a:latin typeface="Arial" panose="020B0604020202020204" pitchFamily="34" charset="0"/>
              <a:ea typeface="宋体" panose="02010600030101010101" pitchFamily="2" charset="-122"/>
            </a:endParaRPr>
          </a:p>
        </p:txBody>
      </p:sp>
      <p:sp>
        <p:nvSpPr>
          <p:cNvPr id="15367"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grpSp>
        <p:nvGrpSpPr>
          <p:cNvPr id="5" name="组合 4"/>
          <p:cNvGrpSpPr/>
          <p:nvPr/>
        </p:nvGrpSpPr>
        <p:grpSpPr>
          <a:xfrm>
            <a:off x="3509963" y="3822700"/>
            <a:ext cx="4665662" cy="2227263"/>
            <a:chOff x="5528" y="6019"/>
            <a:chExt cx="7348" cy="3508"/>
          </a:xfrm>
        </p:grpSpPr>
        <p:grpSp>
          <p:nvGrpSpPr>
            <p:cNvPr id="15369" name="组合 13319"/>
            <p:cNvGrpSpPr/>
            <p:nvPr/>
          </p:nvGrpSpPr>
          <p:grpSpPr>
            <a:xfrm>
              <a:off x="5527" y="6019"/>
              <a:ext cx="6782" cy="3507"/>
              <a:chOff x="-10" y="-914"/>
              <a:chExt cx="2713" cy="1403"/>
            </a:xfrm>
          </p:grpSpPr>
          <p:sp>
            <p:nvSpPr>
              <p:cNvPr id="15370" name="Text Box 5"/>
              <p:cNvSpPr txBox="1"/>
              <p:nvPr/>
            </p:nvSpPr>
            <p:spPr>
              <a:xfrm>
                <a:off x="-10" y="-107"/>
                <a:ext cx="2676" cy="596"/>
              </a:xfrm>
              <a:prstGeom prst="rect">
                <a:avLst/>
              </a:prstGeom>
              <a:solidFill>
                <a:srgbClr val="FFCC99"/>
              </a:solidFill>
              <a:ln w="9525">
                <a:noFill/>
              </a:ln>
            </p:spPr>
            <p:txBody>
              <a:bodyPr lIns="0" rIns="0" anchor="t">
                <a:spAutoFit/>
              </a:bodyPr>
              <a:p>
                <a:pPr algn="ctr"/>
                <a:r>
                  <a:rPr lang="en-US" altLang="x-none" sz="2800" b="1" dirty="0">
                    <a:solidFill>
                      <a:schemeClr val="accent2"/>
                    </a:solidFill>
                    <a:latin typeface="Arial" panose="020B0604020202020204" pitchFamily="34" charset="0"/>
                    <a:ea typeface="宋体" panose="02010600030101010101" pitchFamily="2" charset="-122"/>
                  </a:rPr>
                  <a:t>Object-Relational Model</a:t>
                </a:r>
                <a:endParaRPr lang="en-US" altLang="x-none" sz="2800" b="1" dirty="0">
                  <a:solidFill>
                    <a:schemeClr val="accent2"/>
                  </a:solidFill>
                  <a:latin typeface="Arial" panose="020B0604020202020204" pitchFamily="34" charset="0"/>
                  <a:ea typeface="宋体" panose="02010600030101010101" pitchFamily="2" charset="-122"/>
                </a:endParaRPr>
              </a:p>
              <a:p>
                <a:pPr algn="ctr"/>
                <a:r>
                  <a:rPr lang="en-US" altLang="x-none"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对象关系模型)</a:t>
                </a:r>
                <a:endParaRPr lang="zh-CN" altLang="en-US" sz="2800" b="1" dirty="0">
                  <a:latin typeface="Arial" panose="020B0604020202020204" pitchFamily="34" charset="0"/>
                  <a:ea typeface="宋体" panose="02010600030101010101" pitchFamily="2" charset="-122"/>
                </a:endParaRPr>
              </a:p>
            </p:txBody>
          </p:sp>
          <p:sp>
            <p:nvSpPr>
              <p:cNvPr id="15371" name="AutoShape 6"/>
              <p:cNvSpPr/>
              <p:nvPr/>
            </p:nvSpPr>
            <p:spPr>
              <a:xfrm>
                <a:off x="2567" y="-914"/>
                <a:ext cx="136" cy="544"/>
              </a:xfrm>
              <a:prstGeom prst="rightBrace">
                <a:avLst>
                  <a:gd name="adj1" fmla="val 33240"/>
                  <a:gd name="adj2" fmla="val 50000"/>
                </a:avLst>
              </a:prstGeom>
              <a:noFill/>
              <a:ln w="38100" cap="flat" cmpd="sng">
                <a:solidFill>
                  <a:srgbClr val="800000"/>
                </a:solidFill>
                <a:prstDash val="solid"/>
                <a:round/>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grpSp>
        <p:sp>
          <p:nvSpPr>
            <p:cNvPr id="4" name="右弧形箭头 3"/>
            <p:cNvSpPr/>
            <p:nvPr/>
          </p:nvSpPr>
          <p:spPr>
            <a:xfrm>
              <a:off x="12310" y="6586"/>
              <a:ext cx="567" cy="2155"/>
            </a:xfrm>
            <a:prstGeom prst="curvedLeftArrow">
              <a:avLst>
                <a:gd name="adj1" fmla="val 25000"/>
                <a:gd name="adj2" fmla="val 89656"/>
                <a:gd name="adj3" fmla="val 250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blinds(horizontal)">
                                      <p:cBhvr>
                                        <p:cTn id="7" dur="500"/>
                                        <p:tgtEl>
                                          <p:spTgt spid="122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数据管理系统</a:t>
            </a:r>
            <a:r>
              <a:rPr lang="zh-CN" altLang="en-US"/>
              <a:t>的发展历史</a:t>
            </a:r>
            <a:endParaRPr lang="zh-CN" altLang="en-US"/>
          </a:p>
        </p:txBody>
      </p:sp>
      <p:sp>
        <p:nvSpPr>
          <p:cNvPr id="3" name="文本占位符 2"/>
          <p:cNvSpPr>
            <a:spLocks noGrp="1"/>
          </p:cNvSpPr>
          <p:nvPr>
            <p:ph type="body" orient="vert" idx="1"/>
          </p:nvPr>
        </p:nvSpPr>
        <p:spPr>
          <a:xfrm>
            <a:off x="421005" y="1066800"/>
            <a:ext cx="8390255" cy="5334635"/>
          </a:xfrm>
        </p:spPr>
        <p:txBody>
          <a:bodyPr vert="horz">
            <a:spAutoFit/>
          </a:bodyPr>
          <a:p>
            <a:r>
              <a:rPr lang="zh-CN" altLang="en-US"/>
              <a:t>第一阶段：层次</a:t>
            </a:r>
            <a:r>
              <a:rPr lang="en-US" altLang="zh-CN"/>
              <a:t>/</a:t>
            </a:r>
            <a:r>
              <a:rPr lang="zh-CN" altLang="en-US"/>
              <a:t>网状数据库（</a:t>
            </a:r>
            <a:r>
              <a:rPr lang="en-US" altLang="zh-CN"/>
              <a:t>20</a:t>
            </a:r>
            <a:r>
              <a:rPr lang="zh-CN" altLang="en-US"/>
              <a:t>世纪</a:t>
            </a:r>
            <a:r>
              <a:rPr lang="en-US" altLang="zh-CN"/>
              <a:t>60</a:t>
            </a:r>
            <a:r>
              <a:rPr lang="zh-CN" altLang="en-US"/>
              <a:t>年代 </a:t>
            </a:r>
            <a:r>
              <a:rPr lang="en-US" altLang="zh-CN"/>
              <a:t>~ 70</a:t>
            </a:r>
            <a:r>
              <a:rPr lang="zh-CN" altLang="en-US"/>
              <a:t>年代</a:t>
            </a:r>
            <a:r>
              <a:rPr lang="zh-CN" altLang="en-US"/>
              <a:t>）</a:t>
            </a:r>
            <a:endParaRPr lang="zh-CN" altLang="en-US"/>
          </a:p>
          <a:p>
            <a:pPr lvl="1">
              <a:buFont typeface="Wingdings" panose="05000000000000000000" charset="0"/>
              <a:buChar char="Ø"/>
            </a:pPr>
            <a:r>
              <a:rPr lang="zh-CN" altLang="en-US"/>
              <a:t>数据库从无到有，提供简单的共享数据的</a:t>
            </a:r>
            <a:r>
              <a:rPr lang="zh-CN" altLang="en-US"/>
              <a:t> </a:t>
            </a:r>
            <a:r>
              <a:rPr lang="en-US" altLang="zh-CN"/>
              <a:t>‘</a:t>
            </a:r>
            <a:r>
              <a:rPr lang="zh-CN" altLang="en-US"/>
              <a:t>读 </a:t>
            </a:r>
            <a:r>
              <a:rPr lang="en-US" altLang="zh-CN"/>
              <a:t>/ </a:t>
            </a:r>
            <a:r>
              <a:rPr lang="zh-CN" altLang="en-US"/>
              <a:t>写</a:t>
            </a:r>
            <a:r>
              <a:rPr lang="en-US" altLang="zh-CN"/>
              <a:t>’</a:t>
            </a:r>
            <a:endParaRPr lang="zh-CN" altLang="en-US"/>
          </a:p>
          <a:p>
            <a:pPr lvl="1">
              <a:buFont typeface="Wingdings" panose="05000000000000000000" charset="0"/>
              <a:buChar char="Ø"/>
            </a:pPr>
            <a:endParaRPr lang="zh-CN" altLang="en-US"/>
          </a:p>
          <a:p>
            <a:r>
              <a:rPr lang="zh-CN" altLang="en-US"/>
              <a:t>第二阶段：关系数据库（</a:t>
            </a:r>
            <a:r>
              <a:rPr lang="en-US" altLang="zh-CN"/>
              <a:t>20</a:t>
            </a:r>
            <a:r>
              <a:rPr lang="zh-CN" altLang="en-US"/>
              <a:t>世纪</a:t>
            </a:r>
            <a:r>
              <a:rPr lang="en-US" altLang="zh-CN"/>
              <a:t>70</a:t>
            </a:r>
            <a:r>
              <a:rPr lang="zh-CN" altLang="en-US"/>
              <a:t>年代 </a:t>
            </a:r>
            <a:r>
              <a:rPr lang="en-US" altLang="zh-CN"/>
              <a:t>~ </a:t>
            </a:r>
            <a:r>
              <a:rPr lang="zh-CN" altLang="en-US"/>
              <a:t>）</a:t>
            </a:r>
            <a:endParaRPr lang="zh-CN" altLang="en-US"/>
          </a:p>
          <a:p>
            <a:pPr lvl="1">
              <a:buFont typeface="Wingdings" panose="05000000000000000000" charset="0"/>
              <a:buChar char="Ø"/>
            </a:pPr>
            <a:r>
              <a:rPr lang="zh-CN" altLang="en-US"/>
              <a:t>数据库 从有到 大规模商业化应用</a:t>
            </a:r>
            <a:endParaRPr lang="zh-CN" altLang="en-US"/>
          </a:p>
          <a:p>
            <a:pPr lvl="1">
              <a:buFont typeface="Wingdings" panose="05000000000000000000" charset="0"/>
              <a:buChar char="Ø"/>
            </a:pPr>
            <a:r>
              <a:rPr lang="zh-CN" altLang="en-US"/>
              <a:t>面向</a:t>
            </a:r>
            <a:r>
              <a:rPr lang="zh-CN" altLang="en-US"/>
              <a:t>事务处理型应用：</a:t>
            </a:r>
            <a:r>
              <a:rPr lang="en-US" altLang="zh-CN"/>
              <a:t>OLTP</a:t>
            </a:r>
            <a:endParaRPr lang="zh-CN" altLang="en-US"/>
          </a:p>
          <a:p>
            <a:pPr lvl="1">
              <a:buFont typeface="Wingdings" panose="05000000000000000000" charset="0"/>
              <a:buChar char="Ø"/>
            </a:pPr>
            <a:endParaRPr lang="zh-CN" altLang="en-US"/>
          </a:p>
          <a:p>
            <a:r>
              <a:rPr lang="zh-CN" altLang="en-US"/>
              <a:t>第三阶段：数据仓库（</a:t>
            </a:r>
            <a:r>
              <a:rPr lang="en-US" altLang="zh-CN"/>
              <a:t>20</a:t>
            </a:r>
            <a:r>
              <a:rPr lang="zh-CN" altLang="en-US"/>
              <a:t>世纪</a:t>
            </a:r>
            <a:r>
              <a:rPr lang="en-US" altLang="zh-CN"/>
              <a:t>90</a:t>
            </a:r>
            <a:r>
              <a:rPr lang="zh-CN" altLang="en-US"/>
              <a:t>年代</a:t>
            </a:r>
            <a:r>
              <a:rPr lang="zh-CN" altLang="en-US"/>
              <a:t> </a:t>
            </a:r>
            <a:r>
              <a:rPr lang="en-US" altLang="zh-CN"/>
              <a:t>~ </a:t>
            </a:r>
            <a:r>
              <a:rPr lang="zh-CN" altLang="en-US"/>
              <a:t>）</a:t>
            </a:r>
            <a:endParaRPr lang="zh-CN" altLang="en-US"/>
          </a:p>
          <a:p>
            <a:pPr lvl="1">
              <a:buFont typeface="Wingdings" panose="05000000000000000000" charset="0"/>
              <a:buChar char="Ø"/>
            </a:pPr>
            <a:r>
              <a:rPr lang="zh-CN" altLang="en-US"/>
              <a:t>面向数据分析型应用：</a:t>
            </a:r>
            <a:r>
              <a:rPr lang="en-US" altLang="zh-CN"/>
              <a:t>OLAP</a:t>
            </a:r>
            <a:endParaRPr lang="zh-CN" altLang="en-US"/>
          </a:p>
          <a:p>
            <a:pPr lvl="1">
              <a:buFont typeface="Wingdings" panose="05000000000000000000" charset="0"/>
              <a:buChar char="Ø"/>
            </a:pPr>
            <a:endParaRPr lang="zh-CN" altLang="en-US"/>
          </a:p>
          <a:p>
            <a:r>
              <a:rPr lang="zh-CN" altLang="en-US"/>
              <a:t>第四阶段：新型数据管理系统（</a:t>
            </a:r>
            <a:r>
              <a:rPr lang="en-US" altLang="zh-CN"/>
              <a:t>21</a:t>
            </a:r>
            <a:r>
              <a:rPr lang="zh-CN" altLang="en-US"/>
              <a:t>世纪 </a:t>
            </a:r>
            <a:r>
              <a:rPr lang="en-US" altLang="zh-CN"/>
              <a:t>~ </a:t>
            </a:r>
            <a:r>
              <a:rPr lang="zh-CN" altLang="en-US"/>
              <a:t>）</a:t>
            </a:r>
            <a:endParaRPr lang="zh-CN" altLang="en-US"/>
          </a:p>
          <a:p>
            <a:pPr lvl="1">
              <a:buFont typeface="Wingdings" panose="05000000000000000000" charset="0"/>
              <a:buChar char="Ø"/>
            </a:pPr>
            <a:r>
              <a:rPr lang="en-US" altLang="zh-CN"/>
              <a:t>NoSQL</a:t>
            </a:r>
            <a:r>
              <a:rPr lang="zh-CN" altLang="en-US"/>
              <a:t>数据库 </a:t>
            </a:r>
            <a:r>
              <a:rPr lang="en-US" altLang="zh-CN"/>
              <a:t>/ </a:t>
            </a:r>
            <a:r>
              <a:rPr lang="zh-CN" altLang="en-US"/>
              <a:t>大数据管理系统</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x-none" dirty="0">
                <a:ea typeface="宋体" panose="02010600030101010101" pitchFamily="2" charset="-122"/>
                <a:sym typeface="+mn-ea"/>
              </a:rPr>
              <a:t>Ch1.  Introduction</a:t>
            </a:r>
            <a:endParaRPr lang="zh-CN" altLang="en-US"/>
          </a:p>
        </p:txBody>
      </p:sp>
      <p:sp>
        <p:nvSpPr>
          <p:cNvPr id="3" name="文本占位符 2"/>
          <p:cNvSpPr>
            <a:spLocks noGrp="1"/>
          </p:cNvSpPr>
          <p:nvPr>
            <p:ph type="body" orient="vert" idx="1"/>
          </p:nvPr>
        </p:nvSpPr>
        <p:spPr>
          <a:xfrm>
            <a:off x="685800" y="995045"/>
            <a:ext cx="7772400" cy="1789430"/>
          </a:xfrm>
        </p:spPr>
        <p:txBody>
          <a:bodyPr vert="horz">
            <a:spAutoFit/>
          </a:bodyPr>
          <a:p>
            <a:pPr eaLnBrk="1" hangingPunct="1"/>
            <a:r>
              <a:rPr lang="zh-CN" altLang="en-US" dirty="0">
                <a:solidFill>
                  <a:schemeClr val="tx2"/>
                </a:solidFill>
                <a:sym typeface="+mn-ea"/>
              </a:rPr>
              <a:t>数据管理技术的三个发展阶段</a:t>
            </a:r>
            <a:endParaRPr lang="zh-CN" altLang="en-US" dirty="0">
              <a:solidFill>
                <a:schemeClr val="tx2"/>
              </a:solidFill>
            </a:endParaRPr>
          </a:p>
          <a:p>
            <a:pPr lvl="1" eaLnBrk="1" hangingPunct="1"/>
            <a:r>
              <a:rPr lang="zh-CN" altLang="en-US" dirty="0">
                <a:solidFill>
                  <a:schemeClr val="tx2"/>
                </a:solidFill>
                <a:sym typeface="+mn-ea"/>
              </a:rPr>
              <a:t>人工管理</a:t>
            </a:r>
            <a:r>
              <a:rPr lang="zh-CN" altLang="en-US" dirty="0">
                <a:sym typeface="+mn-ea"/>
              </a:rPr>
              <a:t>（50年代以前）</a:t>
            </a:r>
            <a:endParaRPr lang="zh-CN" altLang="en-US" dirty="0">
              <a:solidFill>
                <a:schemeClr val="accent2"/>
              </a:solidFill>
            </a:endParaRPr>
          </a:p>
          <a:p>
            <a:pPr lvl="1" eaLnBrk="1" hangingPunct="1"/>
            <a:r>
              <a:rPr lang="zh-CN" altLang="en-US" dirty="0">
                <a:solidFill>
                  <a:schemeClr val="tx2"/>
                </a:solidFill>
                <a:sym typeface="+mn-ea"/>
              </a:rPr>
              <a:t>文件系统管理</a:t>
            </a:r>
            <a:r>
              <a:rPr lang="zh-CN" altLang="en-US" dirty="0">
                <a:sym typeface="+mn-ea"/>
              </a:rPr>
              <a:t>（ 60 ~ 70年代）</a:t>
            </a:r>
            <a:endParaRPr lang="zh-CN" altLang="en-US" dirty="0">
              <a:solidFill>
                <a:schemeClr val="accent2"/>
              </a:solidFill>
            </a:endParaRPr>
          </a:p>
          <a:p>
            <a:pPr lvl="1" eaLnBrk="1" hangingPunct="1"/>
            <a:r>
              <a:rPr lang="zh-CN" altLang="en-US" dirty="0">
                <a:solidFill>
                  <a:schemeClr val="tx2"/>
                </a:solidFill>
                <a:sym typeface="+mn-ea"/>
              </a:rPr>
              <a:t>数据库系统管理</a:t>
            </a:r>
            <a:r>
              <a:rPr lang="zh-CN" altLang="en-US" dirty="0">
                <a:sym typeface="+mn-ea"/>
              </a:rPr>
              <a:t>（70年代至今）</a:t>
            </a:r>
            <a:endParaRPr lang="zh-CN" altLang="en-US"/>
          </a:p>
        </p:txBody>
      </p:sp>
      <p:pic>
        <p:nvPicPr>
          <p:cNvPr id="167939" name="图片 167938"/>
          <p:cNvPicPr>
            <a:picLocks noChangeAspect="1"/>
          </p:cNvPicPr>
          <p:nvPr/>
        </p:nvPicPr>
        <p:blipFill>
          <a:blip r:embed="rId1"/>
          <a:stretch>
            <a:fillRect/>
          </a:stretch>
        </p:blipFill>
        <p:spPr>
          <a:xfrm>
            <a:off x="539750" y="2862263"/>
            <a:ext cx="7993063" cy="3948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939"/>
                                        </p:tgtEl>
                                        <p:attrNameLst>
                                          <p:attrName>style.visibility</p:attrName>
                                        </p:attrNameLst>
                                      </p:cBhvr>
                                      <p:to>
                                        <p:strVal val="visible"/>
                                      </p:to>
                                    </p:set>
                                    <p:anim calcmode="lin" valueType="num">
                                      <p:cBhvr additive="base">
                                        <p:cTn id="7" dur="500" fill="hold"/>
                                        <p:tgtEl>
                                          <p:spTgt spid="167939"/>
                                        </p:tgtEl>
                                        <p:attrNameLst>
                                          <p:attrName>ppt_x</p:attrName>
                                        </p:attrNameLst>
                                      </p:cBhvr>
                                      <p:tavLst>
                                        <p:tav tm="0">
                                          <p:val>
                                            <p:strVal val="#ppt_x"/>
                                          </p:val>
                                        </p:tav>
                                        <p:tav tm="100000">
                                          <p:val>
                                            <p:strVal val="#ppt_x"/>
                                          </p:val>
                                        </p:tav>
                                      </p:tavLst>
                                    </p:anim>
                                    <p:anim calcmode="lin" valueType="num">
                                      <p:cBhvr additive="base">
                                        <p:cTn id="8" dur="500" fill="hold"/>
                                        <p:tgtEl>
                                          <p:spTgt spid="167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638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638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6388" name="Rectangle 3"/>
          <p:cNvSpPr>
            <a:spLocks noGrp="1"/>
          </p:cNvSpPr>
          <p:nvPr>
            <p:ph type="body"/>
          </p:nvPr>
        </p:nvSpPr>
        <p:spPr>
          <a:xfrm>
            <a:off x="0" y="908050"/>
            <a:ext cx="9144000" cy="3054350"/>
          </a:xfrm>
        </p:spPr>
        <p:txBody>
          <a:bodyPr wrap="square" anchor="t"/>
          <a:p>
            <a:pPr eaLnBrk="1" hangingPunct="1"/>
            <a:r>
              <a:rPr lang="en-US" altLang="x-none" sz="2800" dirty="0">
                <a:ea typeface="宋体" panose="02010600030101010101" pitchFamily="2" charset="-122"/>
              </a:rPr>
              <a:t>History of Database Systems</a:t>
            </a:r>
            <a:endParaRPr lang="en-US" altLang="x-none" sz="2800" dirty="0">
              <a:ea typeface="宋体" panose="02010600030101010101" pitchFamily="2" charset="-122"/>
            </a:endParaRPr>
          </a:p>
          <a:p>
            <a:pPr lvl="1" eaLnBrk="1" hangingPunct="1"/>
            <a:r>
              <a:rPr lang="en-US" altLang="x-none" sz="2800" dirty="0">
                <a:ea typeface="宋体" panose="02010600030101010101" pitchFamily="2" charset="-122"/>
              </a:rPr>
              <a:t>Hierarchical Data Model </a:t>
            </a: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层次数据模型)</a:t>
            </a:r>
            <a:endParaRPr lang="zh-CN" altLang="en-US" sz="2800" dirty="0">
              <a:solidFill>
                <a:schemeClr val="tx1"/>
              </a:solidFill>
              <a:ea typeface="宋体" panose="02010600030101010101" pitchFamily="2" charset="-122"/>
            </a:endParaRPr>
          </a:p>
          <a:p>
            <a:pPr lvl="2" eaLnBrk="1" hangingPunct="1"/>
            <a:r>
              <a:rPr lang="en-US" altLang="x-none" sz="2800" dirty="0">
                <a:ea typeface="宋体" panose="02010600030101010101" pitchFamily="2" charset="-122"/>
              </a:rPr>
              <a:t>1968, IMS (Information Management System)</a:t>
            </a:r>
            <a:endParaRPr lang="en-US" altLang="x-none" sz="2800" dirty="0">
              <a:ea typeface="宋体" panose="02010600030101010101" pitchFamily="2" charset="-122"/>
            </a:endParaRPr>
          </a:p>
          <a:p>
            <a:pPr lvl="2" eaLnBrk="1" hangingPunct="1"/>
            <a:r>
              <a:rPr lang="en-US" altLang="x-none" sz="2800" dirty="0">
                <a:ea typeface="宋体" panose="02010600030101010101" pitchFamily="2" charset="-122"/>
              </a:rPr>
              <a:t>Different kinds of records relate to one another in a hierarchical from.</a:t>
            </a:r>
            <a:endParaRPr lang="en-US" altLang="x-none" sz="2800" dirty="0">
              <a:ea typeface="宋体" panose="02010600030101010101" pitchFamily="2" charset="-122"/>
            </a:endParaRPr>
          </a:p>
          <a:p>
            <a:pPr lvl="3" eaLnBrk="1" hangingPunct="1"/>
            <a:r>
              <a:rPr lang="en-US" altLang="x-none" sz="2800" dirty="0">
                <a:ea typeface="宋体" panose="02010600030101010101" pitchFamily="2" charset="-122"/>
              </a:rPr>
              <a:t>A directed tree (</a:t>
            </a:r>
            <a:r>
              <a:rPr lang="zh-CN" altLang="en-US" sz="2800" dirty="0">
                <a:ea typeface="宋体" panose="02010600030101010101" pitchFamily="2" charset="-122"/>
              </a:rPr>
              <a:t>有向树</a:t>
            </a:r>
            <a:r>
              <a:rPr lang="en-US" altLang="x-none" sz="2800" dirty="0">
                <a:ea typeface="宋体" panose="02010600030101010101" pitchFamily="2" charset="-122"/>
              </a:rPr>
              <a:t>)</a:t>
            </a:r>
            <a:endParaRPr lang="en-US" altLang="x-none" sz="2800" dirty="0">
              <a:ea typeface="宋体" panose="02010600030101010101" pitchFamily="2" charset="-122"/>
            </a:endParaRPr>
          </a:p>
        </p:txBody>
      </p:sp>
      <p:grpSp>
        <p:nvGrpSpPr>
          <p:cNvPr id="14342" name="组合 14341"/>
          <p:cNvGrpSpPr/>
          <p:nvPr/>
        </p:nvGrpSpPr>
        <p:grpSpPr>
          <a:xfrm>
            <a:off x="395288" y="3933825"/>
            <a:ext cx="8064500" cy="2663825"/>
            <a:chOff x="0" y="0"/>
            <a:chExt cx="5080" cy="1678"/>
          </a:xfrm>
        </p:grpSpPr>
        <p:sp>
          <p:nvSpPr>
            <p:cNvPr id="16390" name="Rectangle 8"/>
            <p:cNvSpPr/>
            <p:nvPr/>
          </p:nvSpPr>
          <p:spPr>
            <a:xfrm>
              <a:off x="3111" y="0"/>
              <a:ext cx="1969" cy="1678"/>
            </a:xfrm>
            <a:prstGeom prst="rect">
              <a:avLst/>
            </a:prstGeom>
            <a:solidFill>
              <a:srgbClr val="CCFFCC"/>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16391" name="Rectangle 7"/>
            <p:cNvSpPr/>
            <p:nvPr/>
          </p:nvSpPr>
          <p:spPr>
            <a:xfrm>
              <a:off x="0" y="921"/>
              <a:ext cx="2994" cy="575"/>
            </a:xfrm>
            <a:prstGeom prst="rect">
              <a:avLst/>
            </a:prstGeom>
            <a:noFill/>
            <a:ln w="9525">
              <a:noFill/>
            </a:ln>
          </p:spPr>
          <p:txBody>
            <a:bodyPr anchor="t"/>
            <a:p>
              <a:pPr marL="282575" indent="-282575">
                <a:spcBef>
                  <a:spcPct val="20000"/>
                </a:spcBef>
                <a:buFont typeface="Wingdings" panose="05000000000000000000" pitchFamily="2" charset="2"/>
                <a:buChar char="§"/>
              </a:pPr>
              <a:r>
                <a:rPr lang="en-US" altLang="x-none" sz="2800" b="1" dirty="0">
                  <a:latin typeface="Arial" panose="020B0604020202020204" pitchFamily="34" charset="0"/>
                  <a:ea typeface="宋体" panose="02010600030101010101" pitchFamily="2" charset="-122"/>
                </a:rPr>
                <a:t>Example: a hierarchical datamodel for a bank</a:t>
              </a:r>
              <a:endParaRPr lang="en-US" altLang="x-none" sz="2800" b="1" dirty="0">
                <a:latin typeface="Arial" panose="020B0604020202020204" pitchFamily="34" charset="0"/>
                <a:ea typeface="宋体" panose="02010600030101010101" pitchFamily="2" charset="-122"/>
              </a:endParaRPr>
            </a:p>
          </p:txBody>
        </p:sp>
      </p:grpSp>
      <p:sp>
        <p:nvSpPr>
          <p:cNvPr id="16392"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grpSp>
        <p:nvGrpSpPr>
          <p:cNvPr id="14346" name="组合 14345"/>
          <p:cNvGrpSpPr/>
          <p:nvPr/>
        </p:nvGrpSpPr>
        <p:grpSpPr>
          <a:xfrm>
            <a:off x="5718175" y="4064000"/>
            <a:ext cx="1978025" cy="1236663"/>
            <a:chOff x="0" y="0"/>
            <a:chExt cx="1246" cy="779"/>
          </a:xfrm>
        </p:grpSpPr>
        <p:sp>
          <p:nvSpPr>
            <p:cNvPr id="16394" name="Rectangle 12"/>
            <p:cNvSpPr/>
            <p:nvPr/>
          </p:nvSpPr>
          <p:spPr>
            <a:xfrm>
              <a:off x="307" y="0"/>
              <a:ext cx="939" cy="211"/>
            </a:xfrm>
            <a:prstGeom prst="rect">
              <a:avLst/>
            </a:prstGeom>
            <a:noFill/>
            <a:ln w="9525">
              <a:noFill/>
            </a:ln>
          </p:spPr>
          <p:txBody>
            <a:bodyPr wrap="none" lIns="0" tIns="0" rIns="0" bIns="0" anchor="t">
              <a:spAutoFit/>
            </a:bodyPr>
            <a:p>
              <a:r>
                <a:rPr lang="en-US" altLang="x-none" sz="2200" b="1" dirty="0">
                  <a:solidFill>
                    <a:srgbClr val="000000"/>
                  </a:solidFill>
                  <a:latin typeface="Times New Roman" panose="02020603050405020304" pitchFamily="2" charset="0"/>
                  <a:ea typeface="宋体" panose="02010600030101010101" pitchFamily="2" charset="-122"/>
                </a:rPr>
                <a:t>headquarter</a:t>
              </a:r>
              <a:endParaRPr lang="en-US" altLang="x-none" dirty="0">
                <a:latin typeface="Times New Roman" panose="02020603050405020304" pitchFamily="2" charset="0"/>
                <a:ea typeface="宋体" panose="02010600030101010101" pitchFamily="2" charset="-122"/>
              </a:endParaRPr>
            </a:p>
          </p:txBody>
        </p:sp>
        <p:sp>
          <p:nvSpPr>
            <p:cNvPr id="16395" name="Oval 14"/>
            <p:cNvSpPr/>
            <p:nvPr/>
          </p:nvSpPr>
          <p:spPr>
            <a:xfrm>
              <a:off x="0" y="41"/>
              <a:ext cx="160" cy="116"/>
            </a:xfrm>
            <a:prstGeom prst="ellipse">
              <a:avLst/>
            </a:prstGeom>
            <a:solidFill>
              <a:srgbClr val="C0C0C0"/>
            </a:solidFill>
            <a:ln w="34925" cap="flat" cmpd="sng">
              <a:solidFill>
                <a:srgbClr val="000000"/>
              </a:solidFill>
              <a:prstDash val="solid"/>
              <a:round/>
              <a:headEnd type="none" w="med" len="med"/>
              <a:tailEnd type="none" w="med" len="med"/>
            </a:ln>
          </p:spPr>
          <p:txBody>
            <a:bodyPr anchor="t"/>
            <a:p>
              <a:endParaRPr lang="zh-CN" altLang="en-US" dirty="0">
                <a:latin typeface="Times New Roman" panose="02020603050405020304" pitchFamily="2" charset="0"/>
                <a:ea typeface="Times New Roman" panose="02020603050405020304" pitchFamily="2" charset="0"/>
              </a:endParaRPr>
            </a:p>
          </p:txBody>
        </p:sp>
        <p:grpSp>
          <p:nvGrpSpPr>
            <p:cNvPr id="16396" name="组合 14348"/>
            <p:cNvGrpSpPr/>
            <p:nvPr/>
          </p:nvGrpSpPr>
          <p:grpSpPr>
            <a:xfrm>
              <a:off x="7" y="169"/>
              <a:ext cx="146" cy="455"/>
              <a:chOff x="0" y="0"/>
              <a:chExt cx="146" cy="455"/>
            </a:xfrm>
          </p:grpSpPr>
          <p:sp>
            <p:nvSpPr>
              <p:cNvPr id="16397" name="Rectangle 15"/>
              <p:cNvSpPr/>
              <p:nvPr/>
            </p:nvSpPr>
            <p:spPr>
              <a:xfrm>
                <a:off x="62" y="0"/>
                <a:ext cx="21" cy="455"/>
              </a:xfrm>
              <a:prstGeom prst="rect">
                <a:avLst/>
              </a:prstGeom>
              <a:solidFill>
                <a:srgbClr val="000000"/>
              </a:solidFill>
              <a:ln w="9525">
                <a:noFill/>
              </a:ln>
            </p:spPr>
            <p:txBody>
              <a:bodyPr anchor="t"/>
              <a:p>
                <a:endParaRPr lang="zh-CN" altLang="en-US" dirty="0">
                  <a:latin typeface="Times New Roman" panose="02020603050405020304" pitchFamily="2" charset="0"/>
                  <a:ea typeface="Times New Roman" panose="02020603050405020304" pitchFamily="2" charset="0"/>
                </a:endParaRPr>
              </a:p>
            </p:txBody>
          </p:sp>
          <p:sp>
            <p:nvSpPr>
              <p:cNvPr id="16398" name="Freeform 16"/>
              <p:cNvSpPr/>
              <p:nvPr/>
            </p:nvSpPr>
            <p:spPr>
              <a:xfrm>
                <a:off x="0" y="314"/>
                <a:ext cx="146" cy="141"/>
              </a:xfrm>
              <a:custGeom>
                <a:avLst/>
                <a:gdLst/>
                <a:ahLst/>
                <a:cxnLst>
                  <a:cxn ang="0">
                    <a:pos x="0" y="0"/>
                  </a:cxn>
                  <a:cxn ang="0">
                    <a:pos x="74" y="141"/>
                  </a:cxn>
                  <a:cxn ang="0">
                    <a:pos x="146" y="0"/>
                  </a:cxn>
                </a:cxnLst>
                <a:pathLst>
                  <a:path w="146" h="141">
                    <a:moveTo>
                      <a:pt x="0" y="0"/>
                    </a:moveTo>
                    <a:lnTo>
                      <a:pt x="74" y="141"/>
                    </a:lnTo>
                    <a:lnTo>
                      <a:pt x="146" y="0"/>
                    </a:lnTo>
                  </a:path>
                </a:pathLst>
              </a:custGeom>
              <a:noFill/>
              <a:ln w="34925" cap="flat" cmpd="sng">
                <a:solidFill>
                  <a:srgbClr val="000000"/>
                </a:solidFill>
                <a:prstDash val="solid"/>
                <a:miter/>
                <a:headEnd type="none" w="med" len="med"/>
                <a:tailEnd type="none" w="med" len="med"/>
              </a:ln>
            </p:spPr>
            <p:txBody>
              <a:bodyPr/>
              <a:p>
                <a:endParaRPr lang="zh-CN" altLang="en-US"/>
              </a:p>
            </p:txBody>
          </p:sp>
        </p:grpSp>
        <p:sp>
          <p:nvSpPr>
            <p:cNvPr id="16399" name="Oval 18"/>
            <p:cNvSpPr/>
            <p:nvPr/>
          </p:nvSpPr>
          <p:spPr>
            <a:xfrm>
              <a:off x="0" y="624"/>
              <a:ext cx="160" cy="116"/>
            </a:xfrm>
            <a:prstGeom prst="ellipse">
              <a:avLst/>
            </a:prstGeom>
            <a:solidFill>
              <a:srgbClr val="C0C0C0"/>
            </a:solidFill>
            <a:ln w="34925" cap="flat" cmpd="sng">
              <a:solidFill>
                <a:srgbClr val="000000"/>
              </a:solidFill>
              <a:prstDash val="solid"/>
              <a:round/>
              <a:headEnd type="none" w="med" len="med"/>
              <a:tailEnd type="none" w="med" len="med"/>
            </a:ln>
          </p:spPr>
          <p:txBody>
            <a:bodyPr anchor="t"/>
            <a:p>
              <a:endParaRPr lang="zh-CN" altLang="en-US" dirty="0">
                <a:latin typeface="Times New Roman" panose="02020603050405020304" pitchFamily="2" charset="0"/>
                <a:ea typeface="Times New Roman" panose="02020603050405020304" pitchFamily="2" charset="0"/>
              </a:endParaRPr>
            </a:p>
          </p:txBody>
        </p:sp>
        <p:sp>
          <p:nvSpPr>
            <p:cNvPr id="16400" name="Rectangle 24"/>
            <p:cNvSpPr/>
            <p:nvPr/>
          </p:nvSpPr>
          <p:spPr>
            <a:xfrm>
              <a:off x="510" y="568"/>
              <a:ext cx="538" cy="211"/>
            </a:xfrm>
            <a:prstGeom prst="rect">
              <a:avLst/>
            </a:prstGeom>
            <a:noFill/>
            <a:ln w="9525">
              <a:noFill/>
            </a:ln>
          </p:spPr>
          <p:txBody>
            <a:bodyPr wrap="none" lIns="0" tIns="0" rIns="0" bIns="0" anchor="t">
              <a:spAutoFit/>
            </a:bodyPr>
            <a:p>
              <a:r>
                <a:rPr lang="en-US" altLang="x-none" sz="2200" b="1" dirty="0">
                  <a:solidFill>
                    <a:srgbClr val="000000"/>
                  </a:solidFill>
                  <a:latin typeface="Times New Roman" panose="02020603050405020304" pitchFamily="2" charset="0"/>
                  <a:ea typeface="宋体" panose="02010600030101010101" pitchFamily="2" charset="-122"/>
                </a:rPr>
                <a:t>branch</a:t>
              </a:r>
              <a:endParaRPr lang="en-US" altLang="x-none" dirty="0">
                <a:latin typeface="Times New Roman" panose="02020603050405020304" pitchFamily="2" charset="0"/>
                <a:ea typeface="宋体" panose="02010600030101010101" pitchFamily="2" charset="-122"/>
              </a:endParaRPr>
            </a:p>
          </p:txBody>
        </p:sp>
      </p:grpSp>
      <p:grpSp>
        <p:nvGrpSpPr>
          <p:cNvPr id="14354" name="组合 14353"/>
          <p:cNvGrpSpPr/>
          <p:nvPr/>
        </p:nvGrpSpPr>
        <p:grpSpPr>
          <a:xfrm>
            <a:off x="5718175" y="5268913"/>
            <a:ext cx="1797050" cy="968375"/>
            <a:chOff x="0" y="0"/>
            <a:chExt cx="1132" cy="610"/>
          </a:xfrm>
        </p:grpSpPr>
        <p:sp>
          <p:nvSpPr>
            <p:cNvPr id="16402" name="Oval 19"/>
            <p:cNvSpPr/>
            <p:nvPr/>
          </p:nvSpPr>
          <p:spPr>
            <a:xfrm>
              <a:off x="0" y="455"/>
              <a:ext cx="160" cy="116"/>
            </a:xfrm>
            <a:prstGeom prst="ellipse">
              <a:avLst/>
            </a:prstGeom>
            <a:solidFill>
              <a:srgbClr val="C0C0C0"/>
            </a:solidFill>
            <a:ln w="34925" cap="flat" cmpd="sng">
              <a:solidFill>
                <a:srgbClr val="000000"/>
              </a:solidFill>
              <a:prstDash val="solid"/>
              <a:round/>
              <a:headEnd type="none" w="med" len="med"/>
              <a:tailEnd type="none" w="med" len="med"/>
            </a:ln>
          </p:spPr>
          <p:txBody>
            <a:bodyPr anchor="t"/>
            <a:p>
              <a:endParaRPr lang="zh-CN" altLang="en-US" dirty="0">
                <a:latin typeface="Times New Roman" panose="02020603050405020304" pitchFamily="2" charset="0"/>
                <a:ea typeface="Times New Roman" panose="02020603050405020304" pitchFamily="2" charset="0"/>
              </a:endParaRPr>
            </a:p>
          </p:txBody>
        </p:sp>
        <p:grpSp>
          <p:nvGrpSpPr>
            <p:cNvPr id="16403" name="组合 14355"/>
            <p:cNvGrpSpPr/>
            <p:nvPr/>
          </p:nvGrpSpPr>
          <p:grpSpPr>
            <a:xfrm>
              <a:off x="7" y="0"/>
              <a:ext cx="146" cy="457"/>
              <a:chOff x="0" y="0"/>
              <a:chExt cx="146" cy="457"/>
            </a:xfrm>
          </p:grpSpPr>
          <p:sp>
            <p:nvSpPr>
              <p:cNvPr id="16404" name="Rectangle 20"/>
              <p:cNvSpPr/>
              <p:nvPr/>
            </p:nvSpPr>
            <p:spPr>
              <a:xfrm>
                <a:off x="62" y="0"/>
                <a:ext cx="21" cy="455"/>
              </a:xfrm>
              <a:prstGeom prst="rect">
                <a:avLst/>
              </a:prstGeom>
              <a:solidFill>
                <a:srgbClr val="000000"/>
              </a:solidFill>
              <a:ln w="9525">
                <a:noFill/>
              </a:ln>
            </p:spPr>
            <p:txBody>
              <a:bodyPr anchor="t"/>
              <a:p>
                <a:endParaRPr lang="zh-CN" altLang="en-US" dirty="0">
                  <a:latin typeface="Times New Roman" panose="02020603050405020304" pitchFamily="2" charset="0"/>
                  <a:ea typeface="Times New Roman" panose="02020603050405020304" pitchFamily="2" charset="0"/>
                </a:endParaRPr>
              </a:p>
            </p:txBody>
          </p:sp>
          <p:sp>
            <p:nvSpPr>
              <p:cNvPr id="16405" name="Freeform 21"/>
              <p:cNvSpPr/>
              <p:nvPr/>
            </p:nvSpPr>
            <p:spPr>
              <a:xfrm>
                <a:off x="0" y="313"/>
                <a:ext cx="146" cy="144"/>
              </a:xfrm>
              <a:custGeom>
                <a:avLst/>
                <a:gdLst/>
                <a:ahLst/>
                <a:cxnLst>
                  <a:cxn ang="0">
                    <a:pos x="0" y="0"/>
                  </a:cxn>
                  <a:cxn ang="0">
                    <a:pos x="74" y="144"/>
                  </a:cxn>
                  <a:cxn ang="0">
                    <a:pos x="146" y="0"/>
                  </a:cxn>
                </a:cxnLst>
                <a:pathLst>
                  <a:path w="146" h="144">
                    <a:moveTo>
                      <a:pt x="0" y="0"/>
                    </a:moveTo>
                    <a:lnTo>
                      <a:pt x="74" y="144"/>
                    </a:lnTo>
                    <a:lnTo>
                      <a:pt x="146" y="0"/>
                    </a:lnTo>
                  </a:path>
                </a:pathLst>
              </a:custGeom>
              <a:noFill/>
              <a:ln w="34925" cap="flat" cmpd="sng">
                <a:solidFill>
                  <a:srgbClr val="000000"/>
                </a:solidFill>
                <a:prstDash val="solid"/>
                <a:miter/>
                <a:headEnd type="none" w="med" len="med"/>
                <a:tailEnd type="none" w="med" len="med"/>
              </a:ln>
            </p:spPr>
            <p:txBody>
              <a:bodyPr/>
              <a:p>
                <a:endParaRPr lang="zh-CN" altLang="en-US"/>
              </a:p>
            </p:txBody>
          </p:sp>
        </p:grpSp>
        <p:sp>
          <p:nvSpPr>
            <p:cNvPr id="16406" name="Rectangle 27"/>
            <p:cNvSpPr/>
            <p:nvPr/>
          </p:nvSpPr>
          <p:spPr>
            <a:xfrm>
              <a:off x="428" y="399"/>
              <a:ext cx="704" cy="211"/>
            </a:xfrm>
            <a:prstGeom prst="rect">
              <a:avLst/>
            </a:prstGeom>
            <a:noFill/>
            <a:ln w="9525">
              <a:noFill/>
            </a:ln>
          </p:spPr>
          <p:txBody>
            <a:bodyPr wrap="none" lIns="0" tIns="0" rIns="0" bIns="0" anchor="t">
              <a:spAutoFit/>
            </a:bodyPr>
            <a:p>
              <a:r>
                <a:rPr lang="en-US" altLang="x-none" sz="2200" b="1" dirty="0">
                  <a:solidFill>
                    <a:srgbClr val="000000"/>
                  </a:solidFill>
                  <a:latin typeface="Times New Roman" panose="02020603050405020304" pitchFamily="2" charset="0"/>
                  <a:ea typeface="宋体" panose="02010600030101010101" pitchFamily="2" charset="-122"/>
                </a:rPr>
                <a:t>employee</a:t>
              </a:r>
              <a:endParaRPr lang="en-US" altLang="x-none" dirty="0">
                <a:latin typeface="Times New Roman" panose="02020603050405020304" pitchFamily="2" charset="0"/>
                <a:ea typeface="宋体" panose="02010600030101010101" pitchFamily="2" charset="-122"/>
              </a:endParaRPr>
            </a:p>
          </p:txBody>
        </p:sp>
      </p:grpSp>
      <p:sp>
        <p:nvSpPr>
          <p:cNvPr id="16407"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blinds(horizontal)">
                                      <p:cBhvr>
                                        <p:cTn id="7" dur="500"/>
                                        <p:tgtEl>
                                          <p:spTgt spid="1434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14346"/>
                                        </p:tgtEl>
                                        <p:attrNameLst>
                                          <p:attrName>style.visibility</p:attrName>
                                        </p:attrNameLst>
                                      </p:cBhvr>
                                      <p:to>
                                        <p:strVal val="visible"/>
                                      </p:to>
                                    </p:set>
                                    <p:anim calcmode="lin" valueType="num">
                                      <p:cBhvr>
                                        <p:cTn id="12" dur="500" fill="hold"/>
                                        <p:tgtEl>
                                          <p:spTgt spid="14346"/>
                                        </p:tgtEl>
                                        <p:attrNameLst>
                                          <p:attrName>ppt_x</p:attrName>
                                        </p:attrNameLst>
                                      </p:cBhvr>
                                      <p:tavLst>
                                        <p:tav tm="0">
                                          <p:val>
                                            <p:strVal val="#ppt_x"/>
                                          </p:val>
                                        </p:tav>
                                        <p:tav tm="100000">
                                          <p:val>
                                            <p:strVal val="#ppt_x"/>
                                          </p:val>
                                        </p:tav>
                                      </p:tavLst>
                                    </p:anim>
                                    <p:anim calcmode="lin" valueType="num">
                                      <p:cBhvr>
                                        <p:cTn id="13" dur="500" fill="hold"/>
                                        <p:tgtEl>
                                          <p:spTgt spid="14346"/>
                                        </p:tgtEl>
                                        <p:attrNameLst>
                                          <p:attrName>ppt_y</p:attrName>
                                        </p:attrNameLst>
                                      </p:cBhvr>
                                      <p:tavLst>
                                        <p:tav tm="0">
                                          <p:val>
                                            <p:strVal val="#ppt_y-#ppt_h/2"/>
                                          </p:val>
                                        </p:tav>
                                        <p:tav tm="100000">
                                          <p:val>
                                            <p:strVal val="#ppt_y"/>
                                          </p:val>
                                        </p:tav>
                                      </p:tavLst>
                                    </p:anim>
                                    <p:anim calcmode="lin" valueType="num">
                                      <p:cBhvr>
                                        <p:cTn id="14" dur="500" fill="hold"/>
                                        <p:tgtEl>
                                          <p:spTgt spid="14346"/>
                                        </p:tgtEl>
                                        <p:attrNameLst>
                                          <p:attrName>ppt_w</p:attrName>
                                        </p:attrNameLst>
                                      </p:cBhvr>
                                      <p:tavLst>
                                        <p:tav tm="0">
                                          <p:val>
                                            <p:strVal val="#ppt_w"/>
                                          </p:val>
                                        </p:tav>
                                        <p:tav tm="100000">
                                          <p:val>
                                            <p:strVal val="#ppt_w"/>
                                          </p:val>
                                        </p:tav>
                                      </p:tavLst>
                                    </p:anim>
                                    <p:anim calcmode="lin" valueType="num">
                                      <p:cBhvr>
                                        <p:cTn id="15" dur="500" fill="hold"/>
                                        <p:tgtEl>
                                          <p:spTgt spid="14346"/>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14354"/>
                                        </p:tgtEl>
                                        <p:attrNameLst>
                                          <p:attrName>style.visibility</p:attrName>
                                        </p:attrNameLst>
                                      </p:cBhvr>
                                      <p:to>
                                        <p:strVal val="visible"/>
                                      </p:to>
                                    </p:set>
                                    <p:anim calcmode="lin" valueType="num">
                                      <p:cBhvr>
                                        <p:cTn id="20" dur="500" fill="hold"/>
                                        <p:tgtEl>
                                          <p:spTgt spid="14354"/>
                                        </p:tgtEl>
                                        <p:attrNameLst>
                                          <p:attrName>ppt_x</p:attrName>
                                        </p:attrNameLst>
                                      </p:cBhvr>
                                      <p:tavLst>
                                        <p:tav tm="0">
                                          <p:val>
                                            <p:strVal val="#ppt_x"/>
                                          </p:val>
                                        </p:tav>
                                        <p:tav tm="100000">
                                          <p:val>
                                            <p:strVal val="#ppt_x"/>
                                          </p:val>
                                        </p:tav>
                                      </p:tavLst>
                                    </p:anim>
                                    <p:anim calcmode="lin" valueType="num">
                                      <p:cBhvr>
                                        <p:cTn id="21" dur="500" fill="hold"/>
                                        <p:tgtEl>
                                          <p:spTgt spid="14354"/>
                                        </p:tgtEl>
                                        <p:attrNameLst>
                                          <p:attrName>ppt_y</p:attrName>
                                        </p:attrNameLst>
                                      </p:cBhvr>
                                      <p:tavLst>
                                        <p:tav tm="0">
                                          <p:val>
                                            <p:strVal val="#ppt_y-#ppt_h/2"/>
                                          </p:val>
                                        </p:tav>
                                        <p:tav tm="100000">
                                          <p:val>
                                            <p:strVal val="#ppt_y"/>
                                          </p:val>
                                        </p:tav>
                                      </p:tavLst>
                                    </p:anim>
                                    <p:anim calcmode="lin" valueType="num">
                                      <p:cBhvr>
                                        <p:cTn id="22" dur="500" fill="hold"/>
                                        <p:tgtEl>
                                          <p:spTgt spid="14354"/>
                                        </p:tgtEl>
                                        <p:attrNameLst>
                                          <p:attrName>ppt_w</p:attrName>
                                        </p:attrNameLst>
                                      </p:cBhvr>
                                      <p:tavLst>
                                        <p:tav tm="0">
                                          <p:val>
                                            <p:strVal val="#ppt_w"/>
                                          </p:val>
                                        </p:tav>
                                        <p:tav tm="100000">
                                          <p:val>
                                            <p:strVal val="#ppt_w"/>
                                          </p:val>
                                        </p:tav>
                                      </p:tavLst>
                                    </p:anim>
                                    <p:anim calcmode="lin" valueType="num">
                                      <p:cBhvr>
                                        <p:cTn id="23" dur="500" fill="hold"/>
                                        <p:tgtEl>
                                          <p:spTgt spid="1435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741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741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7412" name="Rectangle 2"/>
          <p:cNvSpPr>
            <a:spLocks noGrp="1"/>
          </p:cNvSpPr>
          <p:nvPr>
            <p:ph type="title"/>
          </p:nvPr>
        </p:nvSpPr>
        <p:spPr/>
        <p:txBody>
          <a:bodyPr wrap="square" anchor="ctr"/>
          <a:p>
            <a:pPr eaLnBrk="1" hangingPunct="1"/>
            <a:r>
              <a:rPr lang="en-US" altLang="x-none" dirty="0">
                <a:latin typeface="Arial" panose="020B0604020202020204" pitchFamily="34" charset="0"/>
                <a:ea typeface="宋体" panose="02010600030101010101" pitchFamily="2" charset="-122"/>
              </a:rPr>
              <a:t>a database for a bank</a:t>
            </a:r>
            <a:endParaRPr lang="en-US" altLang="x-none" dirty="0">
              <a:latin typeface="Arial" panose="020B0604020202020204" pitchFamily="34" charset="0"/>
              <a:ea typeface="宋体" panose="02010600030101010101" pitchFamily="2" charset="-122"/>
            </a:endParaRPr>
          </a:p>
        </p:txBody>
      </p:sp>
      <p:graphicFrame>
        <p:nvGraphicFramePr>
          <p:cNvPr id="17413" name="Object 4"/>
          <p:cNvGraphicFramePr>
            <a:graphicFrameLocks noChangeAspect="1"/>
          </p:cNvGraphicFramePr>
          <p:nvPr/>
        </p:nvGraphicFramePr>
        <p:xfrm>
          <a:off x="304800" y="838200"/>
          <a:ext cx="8534400" cy="5334000"/>
        </p:xfrm>
        <a:graphic>
          <a:graphicData uri="http://schemas.openxmlformats.org/presentationml/2006/ole">
            <mc:AlternateContent xmlns:mc="http://schemas.openxmlformats.org/markup-compatibility/2006">
              <mc:Choice xmlns:v="urn:schemas-microsoft-com:vml" Requires="v">
                <p:oleObj spid="_x0000_s3078" name="" r:id="rId1" imgW="6400800" imgH="3854450" progId="Word.Picture.8">
                  <p:embed/>
                </p:oleObj>
              </mc:Choice>
              <mc:Fallback>
                <p:oleObj name="" r:id="rId1" imgW="6400800" imgH="3854450" progId="Word.Picture.8">
                  <p:embed/>
                  <p:pic>
                    <p:nvPicPr>
                      <p:cNvPr id="0" name="图片 3077"/>
                      <p:cNvPicPr/>
                      <p:nvPr/>
                    </p:nvPicPr>
                    <p:blipFill>
                      <a:blip r:embed="rId2"/>
                      <a:stretch>
                        <a:fillRect/>
                      </a:stretch>
                    </p:blipFill>
                    <p:spPr>
                      <a:xfrm>
                        <a:off x="304800" y="838200"/>
                        <a:ext cx="8534400" cy="5334000"/>
                      </a:xfrm>
                      <a:prstGeom prst="rect">
                        <a:avLst/>
                      </a:prstGeom>
                      <a:noFill/>
                      <a:ln w="38100">
                        <a:noFill/>
                        <a:miter/>
                      </a:ln>
                    </p:spPr>
                  </p:pic>
                </p:oleObj>
              </mc:Fallback>
            </mc:AlternateContent>
          </a:graphicData>
        </a:graphic>
      </p:graphicFrame>
      <p:sp>
        <p:nvSpPr>
          <p:cNvPr id="17414"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843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843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8436" name="Rectangle 5"/>
          <p:cNvSpPr/>
          <p:nvPr/>
        </p:nvSpPr>
        <p:spPr>
          <a:xfrm>
            <a:off x="457200" y="1090613"/>
            <a:ext cx="8153400" cy="5157787"/>
          </a:xfrm>
          <a:prstGeom prst="rect">
            <a:avLst/>
          </a:prstGeom>
          <a:solidFill>
            <a:srgbClr val="CCFFCC"/>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graphicFrame>
        <p:nvGraphicFramePr>
          <p:cNvPr id="18437" name="Object 4"/>
          <p:cNvGraphicFramePr>
            <a:graphicFrameLocks noChangeAspect="1"/>
          </p:cNvGraphicFramePr>
          <p:nvPr/>
        </p:nvGraphicFramePr>
        <p:xfrm>
          <a:off x="469900" y="1143000"/>
          <a:ext cx="8204200" cy="5105400"/>
        </p:xfrm>
        <a:graphic>
          <a:graphicData uri="http://schemas.openxmlformats.org/presentationml/2006/ole">
            <mc:AlternateContent xmlns:mc="http://schemas.openxmlformats.org/markup-compatibility/2006">
              <mc:Choice xmlns:v="urn:schemas-microsoft-com:vml" Requires="v">
                <p:oleObj spid="_x0000_s3077" name="" r:id="rId1" imgW="3801110" imgH="2272030" progId="Word.Picture.8">
                  <p:embed/>
                </p:oleObj>
              </mc:Choice>
              <mc:Fallback>
                <p:oleObj name="" r:id="rId1" imgW="3801110" imgH="2272030" progId="Word.Picture.8">
                  <p:embed/>
                  <p:pic>
                    <p:nvPicPr>
                      <p:cNvPr id="0" name="图片 3076"/>
                      <p:cNvPicPr/>
                      <p:nvPr/>
                    </p:nvPicPr>
                    <p:blipFill>
                      <a:blip r:embed="rId2"/>
                      <a:stretch>
                        <a:fillRect/>
                      </a:stretch>
                    </p:blipFill>
                    <p:spPr>
                      <a:xfrm>
                        <a:off x="469900" y="1143000"/>
                        <a:ext cx="8204200" cy="5105400"/>
                      </a:xfrm>
                      <a:prstGeom prst="rect">
                        <a:avLst/>
                      </a:prstGeom>
                      <a:noFill/>
                      <a:ln w="38100">
                        <a:noFill/>
                        <a:miter/>
                      </a:ln>
                    </p:spPr>
                  </p:pic>
                </p:oleObj>
              </mc:Fallback>
            </mc:AlternateContent>
          </a:graphicData>
        </a:graphic>
      </p:graphicFrame>
      <p:sp>
        <p:nvSpPr>
          <p:cNvPr id="18438" name="Rectangle 2"/>
          <p:cNvSpPr>
            <a:spLocks noGrp="1"/>
          </p:cNvSpPr>
          <p:nvPr>
            <p:ph type="title"/>
          </p:nvPr>
        </p:nvSpPr>
        <p:spPr>
          <a:xfrm>
            <a:off x="0" y="228600"/>
            <a:ext cx="9144000" cy="533400"/>
          </a:xfrm>
        </p:spPr>
        <p:txBody>
          <a:bodyPr wrap="square" anchor="ctr"/>
          <a:p>
            <a:pPr eaLnBrk="1" hangingPunct="1"/>
            <a:r>
              <a:rPr lang="en-US" altLang="x-none" dirty="0">
                <a:ea typeface="宋体" panose="02010600030101010101" pitchFamily="2" charset="-122"/>
              </a:rPr>
              <a:t>Another example of hierarchical data model</a:t>
            </a:r>
            <a:endParaRPr lang="en-US" altLang="x-none" dirty="0">
              <a:ea typeface="宋体" panose="02010600030101010101" pitchFamily="2" charset="-122"/>
            </a:endParaRPr>
          </a:p>
        </p:txBody>
      </p:sp>
      <p:sp>
        <p:nvSpPr>
          <p:cNvPr id="18439"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3"/>
          <p:cNvSpPr>
            <a:spLocks noGrp="1"/>
          </p:cNvSpPr>
          <p:nvPr>
            <p:ph type="title"/>
          </p:nvPr>
        </p:nvSpPr>
        <p:spPr>
          <a:xfrm>
            <a:off x="685800" y="12700"/>
            <a:ext cx="7772400" cy="457200"/>
          </a:xfrm>
        </p:spPr>
        <p:txBody>
          <a:bodyPr tIns="0" bIns="0" anchor="ctr"/>
          <a:p>
            <a:r>
              <a:rPr lang="en-US" altLang="x-none" dirty="0">
                <a:ea typeface="宋体" panose="02010600030101010101" pitchFamily="2" charset="-122"/>
                <a:sym typeface="+mn-ea"/>
              </a:rPr>
              <a:t>Ch1.  Introduction</a:t>
            </a:r>
            <a:endParaRPr lang="zh-CN" altLang="zh-CN"/>
          </a:p>
        </p:txBody>
      </p:sp>
      <p:sp>
        <p:nvSpPr>
          <p:cNvPr id="5" name="文本占位符 4"/>
          <p:cNvSpPr>
            <a:spLocks noGrp="1"/>
          </p:cNvSpPr>
          <p:nvPr>
            <p:ph type="body" orient="vert" idx="1"/>
          </p:nvPr>
        </p:nvSpPr>
        <p:spPr>
          <a:xfrm>
            <a:off x="398463" y="838200"/>
            <a:ext cx="6564312" cy="1370965"/>
          </a:xfrm>
        </p:spPr>
        <p:txBody>
          <a:bodyPr vert="horz" anchor="t">
            <a:spAutoFit/>
          </a:bodyPr>
          <a:p>
            <a:r>
              <a:rPr lang="zh-CN" altLang="en-US" sz="2600"/>
              <a:t>什么是数据库？</a:t>
            </a:r>
            <a:endParaRPr lang="zh-CN" altLang="en-US" sz="2600"/>
          </a:p>
          <a:p>
            <a:pPr lvl="1"/>
            <a:r>
              <a:rPr lang="zh-CN" altLang="zh-CN" sz="2600"/>
              <a:t>长期存储在计算机内、有组织的、大量的、共享的数据集合。</a:t>
            </a:r>
            <a:endParaRPr lang="zh-CN" altLang="en-US" sz="2600"/>
          </a:p>
        </p:txBody>
      </p:sp>
      <p:grpSp>
        <p:nvGrpSpPr>
          <p:cNvPr id="11" name="组合 10"/>
          <p:cNvGrpSpPr/>
          <p:nvPr/>
        </p:nvGrpSpPr>
        <p:grpSpPr>
          <a:xfrm>
            <a:off x="6812280" y="704850"/>
            <a:ext cx="2087880" cy="2047875"/>
            <a:chOff x="10246" y="4266"/>
            <a:chExt cx="2755" cy="2546"/>
          </a:xfrm>
        </p:grpSpPr>
        <p:sp>
          <p:nvSpPr>
            <p:cNvPr id="10" name="圆柱形 9"/>
            <p:cNvSpPr/>
            <p:nvPr/>
          </p:nvSpPr>
          <p:spPr>
            <a:xfrm>
              <a:off x="10246" y="4545"/>
              <a:ext cx="2155" cy="2041"/>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 name="圆柱形 8"/>
            <p:cNvSpPr/>
            <p:nvPr/>
          </p:nvSpPr>
          <p:spPr>
            <a:xfrm>
              <a:off x="10846" y="4771"/>
              <a:ext cx="2155" cy="2041"/>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 name="圆柱形 1"/>
            <p:cNvSpPr/>
            <p:nvPr/>
          </p:nvSpPr>
          <p:spPr>
            <a:xfrm>
              <a:off x="10602" y="4266"/>
              <a:ext cx="2155" cy="2041"/>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103" name="文本框 2"/>
            <p:cNvSpPr txBox="1"/>
            <p:nvPr/>
          </p:nvSpPr>
          <p:spPr>
            <a:xfrm>
              <a:off x="10846" y="4266"/>
              <a:ext cx="1667" cy="419"/>
            </a:xfrm>
            <a:prstGeom prst="rect">
              <a:avLst/>
            </a:prstGeom>
            <a:noFill/>
            <a:ln w="9525">
              <a:noFill/>
            </a:ln>
          </p:spPr>
          <p:txBody>
            <a:bodyPr wrap="square" anchor="t">
              <a:spAutoFit/>
            </a:bodyPr>
            <a:p>
              <a:pPr algn="ctr"/>
              <a:r>
                <a:rPr lang="zh-CN" altLang="en-US" sz="1600" b="1">
                  <a:latin typeface="Times New Roman" panose="02020603050405020304" pitchFamily="2" charset="0"/>
                </a:rPr>
                <a:t>数据库</a:t>
              </a:r>
              <a:endParaRPr lang="zh-CN" altLang="en-US" sz="1600" b="1">
                <a:latin typeface="Times New Roman" panose="02020603050405020304" pitchFamily="2" charset="0"/>
              </a:endParaRPr>
            </a:p>
          </p:txBody>
        </p:sp>
        <p:sp>
          <p:nvSpPr>
            <p:cNvPr id="6" name="矩形 5"/>
            <p:cNvSpPr/>
            <p:nvPr/>
          </p:nvSpPr>
          <p:spPr>
            <a:xfrm>
              <a:off x="10845" y="4890"/>
              <a:ext cx="956" cy="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z="1400" strike="noStrike" noProof="1">
                  <a:solidFill>
                    <a:schemeClr val="tx1"/>
                  </a:solidFill>
                </a:rPr>
                <a:t>data</a:t>
              </a:r>
              <a:endParaRPr lang="en-US" altLang="zh-CN" sz="1400" strike="noStrike" noProof="1">
                <a:solidFill>
                  <a:schemeClr val="tx1"/>
                </a:solidFill>
              </a:endParaRPr>
            </a:p>
          </p:txBody>
        </p:sp>
        <p:sp>
          <p:nvSpPr>
            <p:cNvPr id="7" name="矩形 6"/>
            <p:cNvSpPr/>
            <p:nvPr/>
          </p:nvSpPr>
          <p:spPr>
            <a:xfrm>
              <a:off x="11202" y="5793"/>
              <a:ext cx="956" cy="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z="1400" strike="noStrike" noProof="1">
                  <a:solidFill>
                    <a:schemeClr val="tx1"/>
                  </a:solidFill>
                </a:rPr>
                <a:t>data</a:t>
              </a:r>
              <a:endParaRPr lang="en-US" altLang="zh-CN" sz="1400" strike="noStrike" noProof="1">
                <a:solidFill>
                  <a:schemeClr val="tx1"/>
                </a:solidFill>
              </a:endParaRPr>
            </a:p>
          </p:txBody>
        </p:sp>
        <p:sp>
          <p:nvSpPr>
            <p:cNvPr id="8" name="矩形 7"/>
            <p:cNvSpPr/>
            <p:nvPr/>
          </p:nvSpPr>
          <p:spPr>
            <a:xfrm>
              <a:off x="11557" y="5343"/>
              <a:ext cx="956" cy="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z="1400" strike="noStrike" noProof="1">
                  <a:solidFill>
                    <a:schemeClr val="tx1"/>
                  </a:solidFill>
                </a:rPr>
                <a:t>data</a:t>
              </a:r>
              <a:endParaRPr lang="en-US" altLang="zh-CN" sz="1400" strike="noStrike" noProof="1">
                <a:solidFill>
                  <a:schemeClr val="tx1"/>
                </a:solidFill>
              </a:endParaRPr>
            </a:p>
          </p:txBody>
        </p:sp>
      </p:grpSp>
      <p:sp>
        <p:nvSpPr>
          <p:cNvPr id="12" name="文本占位符 4"/>
          <p:cNvSpPr>
            <a:spLocks noGrp="1"/>
          </p:cNvSpPr>
          <p:nvPr/>
        </p:nvSpPr>
        <p:spPr>
          <a:xfrm>
            <a:off x="398463" y="4673600"/>
            <a:ext cx="8429625" cy="1370965"/>
          </a:xfrm>
          <a:prstGeom prst="rect">
            <a:avLst/>
          </a:prstGeom>
          <a:noFill/>
          <a:ln w="9525">
            <a:noFill/>
          </a:ln>
        </p:spPr>
        <p:txBody>
          <a:bodyPr anchor="t">
            <a:spAutoFit/>
          </a:bodyPr>
          <a:p>
            <a:pPr marL="342900" indent="-342900" eaLnBrk="0" hangingPunct="0">
              <a:spcBef>
                <a:spcPct val="20000"/>
              </a:spcBef>
              <a:buClr>
                <a:schemeClr val="accent1"/>
              </a:buClr>
              <a:buFont typeface="Wingdings" panose="05000000000000000000" pitchFamily="2" charset="2"/>
              <a:buChar char="q"/>
            </a:pPr>
            <a:r>
              <a:rPr lang="zh-CN" altLang="en-US" sz="2600" b="1">
                <a:solidFill>
                  <a:schemeClr val="accent2"/>
                </a:solidFill>
                <a:latin typeface="Times New Roman" panose="02020603050405020304" pitchFamily="2" charset="0"/>
              </a:rPr>
              <a:t>什么是数据库技术？</a:t>
            </a:r>
            <a:endParaRPr lang="zh-CN" altLang="en-US" sz="2600" b="1">
              <a:solidFill>
                <a:schemeClr val="accent2"/>
              </a:solidFill>
              <a:latin typeface="Times New Roman" panose="02020603050405020304" pitchFamily="2" charset="0"/>
            </a:endParaRPr>
          </a:p>
          <a:p>
            <a:pPr marL="742950" lvl="1" indent="-285750" eaLnBrk="0" hangingPunct="0">
              <a:spcBef>
                <a:spcPct val="20000"/>
              </a:spcBef>
              <a:buClr>
                <a:schemeClr val="accent1"/>
              </a:buClr>
              <a:buFont typeface="Wingdings" panose="05000000000000000000" pitchFamily="2" charset="2"/>
              <a:buChar char="Ø"/>
            </a:pPr>
            <a:r>
              <a:rPr lang="zh-CN" altLang="en-US" sz="2600" b="1" dirty="0">
                <a:solidFill>
                  <a:srgbClr val="FF0000"/>
                </a:solidFill>
                <a:latin typeface="宋体" panose="02010600030101010101" pitchFamily="2" charset="-122"/>
                <a:sym typeface="宋体" panose="02010600030101010101" pitchFamily="2" charset="-122"/>
              </a:rPr>
              <a:t>研究数据库的结构、存储、设计、管理和使用的一门软件学科。</a:t>
            </a:r>
            <a:endParaRPr lang="zh-CN" altLang="en-US" sz="2600" b="1" dirty="0">
              <a:solidFill>
                <a:srgbClr val="FF0000"/>
              </a:solidFill>
              <a:latin typeface="宋体" panose="02010600030101010101" pitchFamily="2" charset="-122"/>
              <a:sym typeface="宋体" panose="02010600030101010101" pitchFamily="2" charset="-122"/>
            </a:endParaRPr>
          </a:p>
        </p:txBody>
      </p:sp>
      <p:sp>
        <p:nvSpPr>
          <p:cNvPr id="13" name="文本占位符 4"/>
          <p:cNvSpPr>
            <a:spLocks noGrp="1"/>
          </p:cNvSpPr>
          <p:nvPr/>
        </p:nvSpPr>
        <p:spPr>
          <a:xfrm>
            <a:off x="398463" y="2751773"/>
            <a:ext cx="8428037" cy="1370965"/>
          </a:xfrm>
          <a:prstGeom prst="rect">
            <a:avLst/>
          </a:prstGeom>
          <a:noFill/>
          <a:ln w="9525">
            <a:noFill/>
          </a:ln>
        </p:spPr>
        <p:txBody>
          <a:bodyPr anchor="t">
            <a:spAutoFit/>
          </a:bodyPr>
          <a:p>
            <a:pPr marL="342900" indent="-342900" eaLnBrk="0" hangingPunct="0">
              <a:spcBef>
                <a:spcPct val="20000"/>
              </a:spcBef>
              <a:buClr>
                <a:schemeClr val="accent1"/>
              </a:buClr>
              <a:buFont typeface="Wingdings" panose="05000000000000000000" pitchFamily="2" charset="2"/>
              <a:buChar char="q"/>
            </a:pPr>
            <a:r>
              <a:rPr lang="zh-CN" altLang="en-US" sz="2600" b="1">
                <a:solidFill>
                  <a:schemeClr val="accent2"/>
                </a:solidFill>
                <a:latin typeface="Times New Roman" panose="02020603050405020304" pitchFamily="2" charset="0"/>
              </a:rPr>
              <a:t>什么是数据库管理系统？</a:t>
            </a:r>
            <a:endParaRPr lang="zh-CN" altLang="en-US" sz="2600" b="1">
              <a:solidFill>
                <a:schemeClr val="accent2"/>
              </a:solidFill>
              <a:latin typeface="Times New Roman" panose="02020603050405020304" pitchFamily="2" charset="0"/>
            </a:endParaRPr>
          </a:p>
          <a:p>
            <a:pPr marL="742950" lvl="1" indent="-285750" eaLnBrk="0" hangingPunct="0">
              <a:spcBef>
                <a:spcPct val="20000"/>
              </a:spcBef>
              <a:buClr>
                <a:schemeClr val="accent1"/>
              </a:buClr>
              <a:buFont typeface="Wingdings" panose="05000000000000000000" pitchFamily="2" charset="2"/>
              <a:buChar char="Ø"/>
            </a:pPr>
            <a:r>
              <a:rPr lang="zh-CN" altLang="en-US" sz="2600" b="1" dirty="0">
                <a:solidFill>
                  <a:srgbClr val="FF0000"/>
                </a:solidFill>
                <a:latin typeface="宋体" panose="02010600030101010101" pitchFamily="2" charset="-122"/>
                <a:sym typeface="宋体" panose="02010600030101010101" pitchFamily="2" charset="-122"/>
              </a:rPr>
              <a:t>位于用户与操作系统之间的一层数据管理软件，为用户或应用程序提供访问数据库的方法和接口。</a:t>
            </a:r>
            <a:endParaRPr lang="zh-CN" altLang="en-US" sz="2600" b="1" dirty="0">
              <a:solidFill>
                <a:srgbClr val="FF0000"/>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5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9460" name="Rectangle 5"/>
          <p:cNvSpPr/>
          <p:nvPr/>
        </p:nvSpPr>
        <p:spPr>
          <a:xfrm>
            <a:off x="457200" y="1090613"/>
            <a:ext cx="8153400" cy="5157787"/>
          </a:xfrm>
          <a:prstGeom prst="rect">
            <a:avLst/>
          </a:prstGeom>
          <a:solidFill>
            <a:srgbClr val="CCFFCC"/>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19461" name="Rectangle 2"/>
          <p:cNvSpPr>
            <a:spLocks noGrp="1"/>
          </p:cNvSpPr>
          <p:nvPr>
            <p:ph type="title"/>
          </p:nvPr>
        </p:nvSpPr>
        <p:spPr>
          <a:xfrm>
            <a:off x="0" y="228600"/>
            <a:ext cx="9144000" cy="533400"/>
          </a:xfrm>
        </p:spPr>
        <p:txBody>
          <a:bodyPr wrap="square" anchor="ctr"/>
          <a:p>
            <a:pPr eaLnBrk="1" hangingPunct="1"/>
            <a:r>
              <a:rPr lang="en-US" altLang="x-none" dirty="0">
                <a:ea typeface="宋体" panose="02010600030101010101" pitchFamily="2" charset="-122"/>
              </a:rPr>
              <a:t>Another example of hierarchical data model</a:t>
            </a:r>
            <a:endParaRPr lang="en-US" altLang="x-none" dirty="0">
              <a:ea typeface="宋体" panose="02010600030101010101" pitchFamily="2" charset="-122"/>
            </a:endParaRPr>
          </a:p>
        </p:txBody>
      </p:sp>
      <p:sp>
        <p:nvSpPr>
          <p:cNvPr id="19462"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
        <p:nvSpPr>
          <p:cNvPr id="19463" name="文本框 1"/>
          <p:cNvSpPr txBox="1"/>
          <p:nvPr/>
        </p:nvSpPr>
        <p:spPr>
          <a:xfrm>
            <a:off x="4057650" y="1636713"/>
            <a:ext cx="1120775" cy="460375"/>
          </a:xfrm>
          <a:prstGeom prst="rect">
            <a:avLst/>
          </a:prstGeom>
          <a:noFill/>
          <a:ln w="19050" cap="flat" cmpd="sng">
            <a:solidFill>
              <a:srgbClr val="0000CC"/>
            </a:solidFill>
            <a:prstDash val="solid"/>
            <a:round/>
            <a:headEnd type="none" w="med" len="med"/>
            <a:tailEnd type="none" w="med" len="med"/>
          </a:ln>
        </p:spPr>
        <p:txBody>
          <a:bodyPr wrap="square" anchor="t">
            <a:spAutoFit/>
          </a:bodyPr>
          <a:p>
            <a:pPr algn="ctr"/>
            <a:r>
              <a:rPr lang="zh-CN" altLang="zh-CN" b="1">
                <a:latin typeface="Times New Roman" panose="02020603050405020304" pitchFamily="2" charset="0"/>
                <a:ea typeface="宋体" panose="02010600030101010101" pitchFamily="2" charset="-122"/>
              </a:rPr>
              <a:t>院</a:t>
            </a:r>
            <a:endParaRPr lang="zh-CN" altLang="zh-CN" b="1">
              <a:latin typeface="Times New Roman" panose="02020603050405020304" pitchFamily="2" charset="0"/>
              <a:ea typeface="宋体" panose="02010600030101010101" pitchFamily="2" charset="-122"/>
            </a:endParaRPr>
          </a:p>
        </p:txBody>
      </p:sp>
      <p:sp>
        <p:nvSpPr>
          <p:cNvPr id="19464" name="文本框 2"/>
          <p:cNvSpPr txBox="1"/>
          <p:nvPr/>
        </p:nvSpPr>
        <p:spPr>
          <a:xfrm>
            <a:off x="4057650" y="2486025"/>
            <a:ext cx="1120775" cy="460375"/>
          </a:xfrm>
          <a:prstGeom prst="rect">
            <a:avLst/>
          </a:prstGeom>
          <a:noFill/>
          <a:ln w="19050" cap="flat" cmpd="sng">
            <a:solidFill>
              <a:srgbClr val="0000CC"/>
            </a:solidFill>
            <a:prstDash val="solid"/>
            <a:round/>
            <a:headEnd type="none" w="med" len="med"/>
            <a:tailEnd type="none" w="med" len="med"/>
          </a:ln>
        </p:spPr>
        <p:txBody>
          <a:bodyPr wrap="square" anchor="t">
            <a:spAutoFit/>
          </a:bodyPr>
          <a:p>
            <a:pPr algn="ctr"/>
            <a:r>
              <a:rPr lang="zh-CN" altLang="zh-CN" b="1">
                <a:latin typeface="Times New Roman" panose="02020603050405020304" pitchFamily="2" charset="0"/>
                <a:ea typeface="宋体" panose="02010600030101010101" pitchFamily="2" charset="-122"/>
              </a:rPr>
              <a:t>系</a:t>
            </a:r>
            <a:endParaRPr lang="zh-CN" altLang="zh-CN" b="1">
              <a:latin typeface="Times New Roman" panose="02020603050405020304" pitchFamily="2" charset="0"/>
              <a:ea typeface="宋体" panose="02010600030101010101" pitchFamily="2" charset="-122"/>
            </a:endParaRPr>
          </a:p>
        </p:txBody>
      </p:sp>
      <p:sp>
        <p:nvSpPr>
          <p:cNvPr id="19465" name="文本框 3"/>
          <p:cNvSpPr txBox="1"/>
          <p:nvPr/>
        </p:nvSpPr>
        <p:spPr>
          <a:xfrm>
            <a:off x="3224213" y="3598863"/>
            <a:ext cx="1120775" cy="460375"/>
          </a:xfrm>
          <a:prstGeom prst="rect">
            <a:avLst/>
          </a:prstGeom>
          <a:noFill/>
          <a:ln w="19050" cap="flat" cmpd="sng">
            <a:solidFill>
              <a:srgbClr val="0000CC"/>
            </a:solidFill>
            <a:prstDash val="solid"/>
            <a:round/>
            <a:headEnd type="none" w="med" len="med"/>
            <a:tailEnd type="none" w="med" len="med"/>
          </a:ln>
        </p:spPr>
        <p:txBody>
          <a:bodyPr wrap="square" anchor="t">
            <a:spAutoFit/>
          </a:bodyPr>
          <a:p>
            <a:pPr algn="ctr"/>
            <a:r>
              <a:rPr lang="zh-CN" altLang="zh-CN" b="1">
                <a:latin typeface="Times New Roman" panose="02020603050405020304" pitchFamily="2" charset="0"/>
                <a:ea typeface="宋体" panose="02010600030101010101" pitchFamily="2" charset="-122"/>
              </a:rPr>
              <a:t>专业</a:t>
            </a:r>
            <a:endParaRPr lang="zh-CN" altLang="zh-CN" b="1">
              <a:latin typeface="Times New Roman" panose="02020603050405020304" pitchFamily="2" charset="0"/>
              <a:ea typeface="宋体" panose="02010600030101010101" pitchFamily="2" charset="-122"/>
            </a:endParaRPr>
          </a:p>
        </p:txBody>
      </p:sp>
      <p:sp>
        <p:nvSpPr>
          <p:cNvPr id="19466" name="文本框 4"/>
          <p:cNvSpPr txBox="1"/>
          <p:nvPr/>
        </p:nvSpPr>
        <p:spPr>
          <a:xfrm>
            <a:off x="4892675" y="3598863"/>
            <a:ext cx="1120775" cy="460375"/>
          </a:xfrm>
          <a:prstGeom prst="rect">
            <a:avLst/>
          </a:prstGeom>
          <a:noFill/>
          <a:ln w="19050" cap="flat" cmpd="sng">
            <a:solidFill>
              <a:srgbClr val="0000CC"/>
            </a:solidFill>
            <a:prstDash val="solid"/>
            <a:round/>
            <a:headEnd type="none" w="med" len="med"/>
            <a:tailEnd type="none" w="med" len="med"/>
          </a:ln>
        </p:spPr>
        <p:txBody>
          <a:bodyPr wrap="square" anchor="t">
            <a:spAutoFit/>
          </a:bodyPr>
          <a:p>
            <a:pPr algn="ctr"/>
            <a:r>
              <a:rPr lang="zh-CN" altLang="zh-CN" b="1">
                <a:latin typeface="Times New Roman" panose="02020603050405020304" pitchFamily="2" charset="0"/>
                <a:ea typeface="宋体" panose="02010600030101010101" pitchFamily="2" charset="-122"/>
              </a:rPr>
              <a:t>教师</a:t>
            </a:r>
            <a:endParaRPr lang="zh-CN" altLang="zh-CN" b="1">
              <a:latin typeface="Times New Roman" panose="02020603050405020304" pitchFamily="2" charset="0"/>
              <a:ea typeface="宋体" panose="02010600030101010101" pitchFamily="2" charset="-122"/>
            </a:endParaRPr>
          </a:p>
        </p:txBody>
      </p:sp>
      <p:sp>
        <p:nvSpPr>
          <p:cNvPr id="19467" name="文本框 5"/>
          <p:cNvSpPr txBox="1"/>
          <p:nvPr/>
        </p:nvSpPr>
        <p:spPr>
          <a:xfrm>
            <a:off x="2533650" y="4659313"/>
            <a:ext cx="1120775" cy="460375"/>
          </a:xfrm>
          <a:prstGeom prst="rect">
            <a:avLst/>
          </a:prstGeom>
          <a:noFill/>
          <a:ln w="19050" cap="flat" cmpd="sng">
            <a:solidFill>
              <a:srgbClr val="0000CC"/>
            </a:solidFill>
            <a:prstDash val="solid"/>
            <a:round/>
            <a:headEnd type="none" w="med" len="med"/>
            <a:tailEnd type="none" w="med" len="med"/>
          </a:ln>
        </p:spPr>
        <p:txBody>
          <a:bodyPr wrap="square" anchor="t">
            <a:spAutoFit/>
          </a:bodyPr>
          <a:p>
            <a:pPr algn="ctr"/>
            <a:r>
              <a:rPr lang="zh-CN" altLang="zh-CN" b="1">
                <a:latin typeface="Times New Roman" panose="02020603050405020304" pitchFamily="2" charset="0"/>
                <a:ea typeface="宋体" panose="02010600030101010101" pitchFamily="2" charset="-122"/>
              </a:rPr>
              <a:t>学生</a:t>
            </a:r>
            <a:endParaRPr lang="zh-CN" altLang="zh-CN" b="1">
              <a:latin typeface="Times New Roman" panose="02020603050405020304" pitchFamily="2" charset="0"/>
              <a:ea typeface="宋体" panose="02010600030101010101" pitchFamily="2" charset="-122"/>
            </a:endParaRPr>
          </a:p>
        </p:txBody>
      </p:sp>
      <p:sp>
        <p:nvSpPr>
          <p:cNvPr id="19468" name="文本框 6"/>
          <p:cNvSpPr txBox="1"/>
          <p:nvPr/>
        </p:nvSpPr>
        <p:spPr>
          <a:xfrm>
            <a:off x="3914775" y="4659313"/>
            <a:ext cx="1120775" cy="460375"/>
          </a:xfrm>
          <a:prstGeom prst="rect">
            <a:avLst/>
          </a:prstGeom>
          <a:noFill/>
          <a:ln w="19050" cap="flat" cmpd="sng">
            <a:solidFill>
              <a:srgbClr val="0000CC"/>
            </a:solidFill>
            <a:prstDash val="solid"/>
            <a:round/>
            <a:headEnd type="none" w="med" len="med"/>
            <a:tailEnd type="none" w="med" len="med"/>
          </a:ln>
        </p:spPr>
        <p:txBody>
          <a:bodyPr wrap="square" anchor="t">
            <a:spAutoFit/>
          </a:bodyPr>
          <a:p>
            <a:pPr algn="ctr"/>
            <a:r>
              <a:rPr lang="zh-CN" altLang="zh-CN" b="1">
                <a:latin typeface="Times New Roman" panose="02020603050405020304" pitchFamily="2" charset="0"/>
                <a:ea typeface="宋体" panose="02010600030101010101" pitchFamily="2" charset="-122"/>
              </a:rPr>
              <a:t>课程</a:t>
            </a:r>
            <a:endParaRPr lang="zh-CN" altLang="zh-CN" b="1">
              <a:latin typeface="Times New Roman" panose="02020603050405020304" pitchFamily="2" charset="0"/>
              <a:ea typeface="宋体" panose="02010600030101010101" pitchFamily="2" charset="-122"/>
            </a:endParaRPr>
          </a:p>
        </p:txBody>
      </p:sp>
      <p:cxnSp>
        <p:nvCxnSpPr>
          <p:cNvPr id="8" name="直接箭头连接符 7"/>
          <p:cNvCxnSpPr/>
          <p:nvPr/>
        </p:nvCxnSpPr>
        <p:spPr>
          <a:xfrm>
            <a:off x="4619625" y="2097088"/>
            <a:ext cx="0" cy="388938"/>
          </a:xfrm>
          <a:prstGeom prst="straightConnector1">
            <a:avLst/>
          </a:prstGeom>
          <a:ln w="19050">
            <a:solidFill>
              <a:srgbClr val="0000CC"/>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3784600" y="2946400"/>
            <a:ext cx="835025" cy="652463"/>
          </a:xfrm>
          <a:prstGeom prst="straightConnector1">
            <a:avLst/>
          </a:prstGeom>
          <a:ln w="19050">
            <a:solidFill>
              <a:srgbClr val="0000CC"/>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19625" y="2946400"/>
            <a:ext cx="833438" cy="652463"/>
          </a:xfrm>
          <a:prstGeom prst="straightConnector1">
            <a:avLst/>
          </a:prstGeom>
          <a:ln w="19050">
            <a:solidFill>
              <a:srgbClr val="0000CC"/>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095625" y="4059238"/>
            <a:ext cx="688975" cy="600075"/>
          </a:xfrm>
          <a:prstGeom prst="straightConnector1">
            <a:avLst/>
          </a:prstGeom>
          <a:ln w="19050">
            <a:solidFill>
              <a:srgbClr val="0000CC"/>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84600" y="4059238"/>
            <a:ext cx="690563" cy="600075"/>
          </a:xfrm>
          <a:prstGeom prst="straightConnector1">
            <a:avLst/>
          </a:prstGeom>
          <a:ln w="19050">
            <a:solidFill>
              <a:srgbClr val="0000CC"/>
            </a:solidFill>
            <a:tailEnd type="arrow"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048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048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0484"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20485" name="Rectangle 3"/>
          <p:cNvSpPr>
            <a:spLocks noGrp="1"/>
          </p:cNvSpPr>
          <p:nvPr>
            <p:ph type="body"/>
          </p:nvPr>
        </p:nvSpPr>
        <p:spPr>
          <a:xfrm>
            <a:off x="304800" y="1066800"/>
            <a:ext cx="8458200" cy="5386388"/>
          </a:xfrm>
        </p:spPr>
        <p:txBody>
          <a:bodyPr wrap="square" anchor="t"/>
          <a:p>
            <a:pPr eaLnBrk="1" hangingPunct="1"/>
            <a:r>
              <a:rPr lang="en-US" altLang="x-none" sz="2800" dirty="0">
                <a:ea typeface="宋体" panose="02010600030101010101" pitchFamily="2" charset="-122"/>
              </a:rPr>
              <a:t>History of Database Systems (cont.)</a:t>
            </a:r>
            <a:endParaRPr lang="en-US" altLang="x-none" sz="2800" dirty="0">
              <a:ea typeface="宋体" panose="02010600030101010101" pitchFamily="2" charset="-122"/>
            </a:endParaRPr>
          </a:p>
          <a:p>
            <a:pPr lvl="1" eaLnBrk="1" hangingPunct="1"/>
            <a:r>
              <a:rPr lang="en-US" altLang="x-none" sz="2800" dirty="0">
                <a:ea typeface="宋体" panose="02010600030101010101" pitchFamily="2" charset="-122"/>
              </a:rPr>
              <a:t>Network Data Model </a:t>
            </a: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网状数据模型)</a:t>
            </a:r>
            <a:endParaRPr lang="en-US" altLang="x-none" sz="2800" dirty="0">
              <a:solidFill>
                <a:schemeClr val="tx1"/>
              </a:solidFill>
              <a:ea typeface="宋体" panose="02010600030101010101" pitchFamily="2" charset="-122"/>
            </a:endParaRPr>
          </a:p>
          <a:p>
            <a:pPr lvl="2" eaLnBrk="1" hangingPunct="1"/>
            <a:r>
              <a:rPr lang="en-US" altLang="x-none" sz="2800" dirty="0">
                <a:ea typeface="宋体" panose="02010600030101010101" pitchFamily="2" charset="-122"/>
              </a:rPr>
              <a:t>1970, IDMS</a:t>
            </a:r>
            <a:endParaRPr lang="en-US" altLang="x-none" sz="2800" dirty="0">
              <a:ea typeface="宋体" panose="02010600030101010101" pitchFamily="2" charset="-122"/>
            </a:endParaRPr>
          </a:p>
          <a:p>
            <a:pPr lvl="3" eaLnBrk="1" hangingPunct="1"/>
            <a:r>
              <a:rPr lang="en-US" altLang="x-none" sz="2800" dirty="0">
                <a:ea typeface="宋体" panose="02010600030101010101" pitchFamily="2" charset="-122"/>
              </a:rPr>
              <a:t>was conceived as a result of the 1971 CODASYL report</a:t>
            </a:r>
            <a:endParaRPr lang="en-US" altLang="x-none" sz="2800" dirty="0">
              <a:ea typeface="宋体" panose="02010600030101010101" pitchFamily="2" charset="-122"/>
            </a:endParaRPr>
          </a:p>
          <a:p>
            <a:pPr lvl="2" eaLnBrk="1" hangingPunct="1"/>
            <a:r>
              <a:rPr lang="en-US" altLang="x-none" sz="2800" dirty="0">
                <a:ea typeface="宋体" panose="02010600030101010101" pitchFamily="2" charset="-122"/>
              </a:rPr>
              <a:t>A generalization of the hierarchical model where a set of records in one layer might have two different containing hierarchies at the next layer up.</a:t>
            </a:r>
            <a:endParaRPr lang="en-US" altLang="x-none" sz="2800" dirty="0">
              <a:ea typeface="宋体" panose="02010600030101010101" pitchFamily="2" charset="-122"/>
            </a:endParaRPr>
          </a:p>
          <a:p>
            <a:pPr lvl="3" eaLnBrk="1" hangingPunct="1"/>
            <a:r>
              <a:rPr lang="en-US" altLang="x-none" sz="2800" dirty="0">
                <a:ea typeface="宋体" panose="02010600030101010101" pitchFamily="2" charset="-122"/>
              </a:rPr>
              <a:t>A directed graph without circuits</a:t>
            </a:r>
            <a:endParaRPr lang="en-US" altLang="x-none" sz="2800" dirty="0">
              <a:ea typeface="宋体" panose="02010600030101010101" pitchFamily="2" charset="-122"/>
            </a:endParaRPr>
          </a:p>
          <a:p>
            <a:pPr lvl="4" eaLnBrk="1" hangingPunct="1">
              <a:buNone/>
            </a:pP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有向无环图)</a:t>
            </a:r>
            <a:endParaRPr lang="zh-CN" altLang="en-US" sz="2800" dirty="0">
              <a:solidFill>
                <a:schemeClr val="tx1"/>
              </a:solidFill>
              <a:ea typeface="宋体" panose="02010600030101010101" pitchFamily="2" charset="-122"/>
            </a:endParaRPr>
          </a:p>
        </p:txBody>
      </p:sp>
      <p:sp>
        <p:nvSpPr>
          <p:cNvPr id="20486"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150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150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1508" name="Rectangle 2"/>
          <p:cNvSpPr/>
          <p:nvPr/>
        </p:nvSpPr>
        <p:spPr>
          <a:xfrm>
            <a:off x="1000125" y="1611313"/>
            <a:ext cx="6781800" cy="4648200"/>
          </a:xfrm>
          <a:prstGeom prst="rect">
            <a:avLst/>
          </a:prstGeom>
          <a:solidFill>
            <a:srgbClr val="CCFFCC"/>
          </a:solidFill>
          <a:ln w="19050"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21509" name="Rectangle 3"/>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21510" name="Rectangle 4"/>
          <p:cNvSpPr>
            <a:spLocks noGrp="1"/>
          </p:cNvSpPr>
          <p:nvPr>
            <p:ph type="body"/>
          </p:nvPr>
        </p:nvSpPr>
        <p:spPr/>
        <p:txBody>
          <a:bodyPr wrap="square" anchor="t"/>
          <a:p>
            <a:pPr eaLnBrk="1" hangingPunct="1"/>
            <a:r>
              <a:rPr lang="en-US" altLang="x-none" sz="2800" dirty="0">
                <a:ea typeface="宋体" panose="02010600030101010101" pitchFamily="2" charset="-122"/>
              </a:rPr>
              <a:t>Example of network data model</a:t>
            </a:r>
            <a:endParaRPr lang="en-US" altLang="x-none" sz="2800" dirty="0">
              <a:solidFill>
                <a:schemeClr val="tx1"/>
              </a:solidFill>
              <a:ea typeface="宋体" panose="02010600030101010101" pitchFamily="2" charset="-122"/>
            </a:endParaRPr>
          </a:p>
        </p:txBody>
      </p:sp>
      <p:sp>
        <p:nvSpPr>
          <p:cNvPr id="21511"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grpSp>
        <p:nvGrpSpPr>
          <p:cNvPr id="21512" name="组合 3"/>
          <p:cNvGrpSpPr/>
          <p:nvPr/>
        </p:nvGrpSpPr>
        <p:grpSpPr>
          <a:xfrm>
            <a:off x="3241675" y="1901825"/>
            <a:ext cx="2081213" cy="661988"/>
            <a:chOff x="4313" y="2768"/>
            <a:chExt cx="3279" cy="1044"/>
          </a:xfrm>
        </p:grpSpPr>
        <p:sp>
          <p:nvSpPr>
            <p:cNvPr id="2" name="流程图: 联系 1"/>
            <p:cNvSpPr/>
            <p:nvPr/>
          </p:nvSpPr>
          <p:spPr>
            <a:xfrm>
              <a:off x="5839" y="3585"/>
              <a:ext cx="227" cy="22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514" name="文本框 2"/>
            <p:cNvSpPr txBox="1"/>
            <p:nvPr/>
          </p:nvSpPr>
          <p:spPr>
            <a:xfrm>
              <a:off x="4313" y="2768"/>
              <a:ext cx="3279" cy="725"/>
            </a:xfrm>
            <a:prstGeom prst="rect">
              <a:avLst/>
            </a:prstGeom>
            <a:noFill/>
            <a:ln w="9525">
              <a:noFill/>
            </a:ln>
          </p:spPr>
          <p:txBody>
            <a:bodyPr wrap="square" anchor="t">
              <a:spAutoFit/>
            </a:bodyPr>
            <a:p>
              <a:pPr algn="ctr"/>
              <a:r>
                <a:rPr lang="en-US" altLang="zh-CN" b="1">
                  <a:latin typeface="Times New Roman" panose="02020603050405020304" pitchFamily="2" charset="0"/>
                </a:rPr>
                <a:t>university</a:t>
              </a:r>
              <a:endParaRPr lang="en-US" altLang="zh-CN" b="1">
                <a:latin typeface="Times New Roman" panose="02020603050405020304" pitchFamily="2" charset="0"/>
              </a:endParaRPr>
            </a:p>
          </p:txBody>
        </p:sp>
      </p:grpSp>
      <p:grpSp>
        <p:nvGrpSpPr>
          <p:cNvPr id="21515" name="组合 4"/>
          <p:cNvGrpSpPr/>
          <p:nvPr/>
        </p:nvGrpSpPr>
        <p:grpSpPr>
          <a:xfrm>
            <a:off x="1430338" y="3603625"/>
            <a:ext cx="1974850" cy="460375"/>
            <a:chOff x="2956" y="3329"/>
            <a:chExt cx="3110" cy="725"/>
          </a:xfrm>
        </p:grpSpPr>
        <p:sp>
          <p:nvSpPr>
            <p:cNvPr id="6" name="流程图: 联系 5"/>
            <p:cNvSpPr/>
            <p:nvPr/>
          </p:nvSpPr>
          <p:spPr>
            <a:xfrm>
              <a:off x="5839" y="3585"/>
              <a:ext cx="227" cy="22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517" name="文本框 6"/>
            <p:cNvSpPr txBox="1"/>
            <p:nvPr/>
          </p:nvSpPr>
          <p:spPr>
            <a:xfrm>
              <a:off x="2956" y="3329"/>
              <a:ext cx="2694" cy="725"/>
            </a:xfrm>
            <a:prstGeom prst="rect">
              <a:avLst/>
            </a:prstGeom>
            <a:noFill/>
            <a:ln w="9525">
              <a:noFill/>
            </a:ln>
          </p:spPr>
          <p:txBody>
            <a:bodyPr wrap="square" anchor="t">
              <a:spAutoFit/>
            </a:bodyPr>
            <a:p>
              <a:pPr algn="r"/>
              <a:r>
                <a:rPr lang="en-US" altLang="zh-CN" b="1">
                  <a:latin typeface="Times New Roman" panose="02020603050405020304" pitchFamily="2" charset="0"/>
                </a:rPr>
                <a:t>department</a:t>
              </a:r>
              <a:endParaRPr lang="en-US" altLang="zh-CN" b="1">
                <a:latin typeface="Times New Roman" panose="02020603050405020304" pitchFamily="2" charset="0"/>
              </a:endParaRPr>
            </a:p>
          </p:txBody>
        </p:sp>
      </p:grpSp>
      <p:grpSp>
        <p:nvGrpSpPr>
          <p:cNvPr id="21518" name="组合 7"/>
          <p:cNvGrpSpPr/>
          <p:nvPr/>
        </p:nvGrpSpPr>
        <p:grpSpPr>
          <a:xfrm>
            <a:off x="1430338" y="4868863"/>
            <a:ext cx="1974850" cy="460375"/>
            <a:chOff x="2956" y="3329"/>
            <a:chExt cx="3110" cy="725"/>
          </a:xfrm>
        </p:grpSpPr>
        <p:sp>
          <p:nvSpPr>
            <p:cNvPr id="9" name="流程图: 联系 8"/>
            <p:cNvSpPr/>
            <p:nvPr/>
          </p:nvSpPr>
          <p:spPr>
            <a:xfrm>
              <a:off x="5839" y="3585"/>
              <a:ext cx="227" cy="22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520" name="文本框 9"/>
            <p:cNvSpPr txBox="1"/>
            <p:nvPr/>
          </p:nvSpPr>
          <p:spPr>
            <a:xfrm>
              <a:off x="2956" y="3329"/>
              <a:ext cx="2694" cy="725"/>
            </a:xfrm>
            <a:prstGeom prst="rect">
              <a:avLst/>
            </a:prstGeom>
            <a:noFill/>
            <a:ln w="9525">
              <a:noFill/>
            </a:ln>
          </p:spPr>
          <p:txBody>
            <a:bodyPr wrap="square" anchor="t">
              <a:spAutoFit/>
            </a:bodyPr>
            <a:p>
              <a:pPr algn="r"/>
              <a:r>
                <a:rPr lang="en-US" altLang="zh-CN" b="1">
                  <a:latin typeface="Times New Roman" panose="02020603050405020304" pitchFamily="2" charset="0"/>
                </a:rPr>
                <a:t>teacher</a:t>
              </a:r>
              <a:endParaRPr lang="en-US" altLang="zh-CN" b="1">
                <a:latin typeface="Times New Roman" panose="02020603050405020304" pitchFamily="2" charset="0"/>
              </a:endParaRPr>
            </a:p>
          </p:txBody>
        </p:sp>
      </p:grpSp>
      <p:grpSp>
        <p:nvGrpSpPr>
          <p:cNvPr id="21521" name="组合 10"/>
          <p:cNvGrpSpPr/>
          <p:nvPr/>
        </p:nvGrpSpPr>
        <p:grpSpPr>
          <a:xfrm>
            <a:off x="5181600" y="3587750"/>
            <a:ext cx="1355725" cy="460375"/>
            <a:chOff x="2788" y="3329"/>
            <a:chExt cx="2135" cy="725"/>
          </a:xfrm>
        </p:grpSpPr>
        <p:sp>
          <p:nvSpPr>
            <p:cNvPr id="12" name="流程图: 联系 11"/>
            <p:cNvSpPr/>
            <p:nvPr/>
          </p:nvSpPr>
          <p:spPr>
            <a:xfrm>
              <a:off x="2788" y="3585"/>
              <a:ext cx="227" cy="22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523" name="文本框 12"/>
            <p:cNvSpPr txBox="1"/>
            <p:nvPr/>
          </p:nvSpPr>
          <p:spPr>
            <a:xfrm>
              <a:off x="3295" y="3329"/>
              <a:ext cx="1628" cy="725"/>
            </a:xfrm>
            <a:prstGeom prst="rect">
              <a:avLst/>
            </a:prstGeom>
            <a:noFill/>
            <a:ln w="9525">
              <a:noFill/>
            </a:ln>
          </p:spPr>
          <p:txBody>
            <a:bodyPr wrap="square" anchor="t">
              <a:spAutoFit/>
            </a:bodyPr>
            <a:p>
              <a:r>
                <a:rPr lang="en-US" altLang="zh-CN" b="1">
                  <a:latin typeface="Times New Roman" panose="02020603050405020304" pitchFamily="2" charset="0"/>
                </a:rPr>
                <a:t>lab</a:t>
              </a:r>
              <a:endParaRPr lang="en-US" altLang="zh-CN" b="1">
                <a:latin typeface="Times New Roman" panose="02020603050405020304" pitchFamily="2" charset="0"/>
              </a:endParaRPr>
            </a:p>
          </p:txBody>
        </p:sp>
      </p:grpSp>
      <p:grpSp>
        <p:nvGrpSpPr>
          <p:cNvPr id="21524" name="组合 13"/>
          <p:cNvGrpSpPr/>
          <p:nvPr/>
        </p:nvGrpSpPr>
        <p:grpSpPr>
          <a:xfrm>
            <a:off x="5181600" y="4851400"/>
            <a:ext cx="2032000" cy="460375"/>
            <a:chOff x="2788" y="3329"/>
            <a:chExt cx="3201" cy="725"/>
          </a:xfrm>
        </p:grpSpPr>
        <p:sp>
          <p:nvSpPr>
            <p:cNvPr id="15" name="流程图: 联系 14"/>
            <p:cNvSpPr/>
            <p:nvPr/>
          </p:nvSpPr>
          <p:spPr>
            <a:xfrm>
              <a:off x="2788" y="3585"/>
              <a:ext cx="227" cy="22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526" name="文本框 15"/>
            <p:cNvSpPr txBox="1"/>
            <p:nvPr/>
          </p:nvSpPr>
          <p:spPr>
            <a:xfrm>
              <a:off x="3295" y="3329"/>
              <a:ext cx="2694" cy="725"/>
            </a:xfrm>
            <a:prstGeom prst="rect">
              <a:avLst/>
            </a:prstGeom>
            <a:noFill/>
            <a:ln w="9525">
              <a:noFill/>
            </a:ln>
          </p:spPr>
          <p:txBody>
            <a:bodyPr wrap="square" anchor="t">
              <a:spAutoFit/>
            </a:bodyPr>
            <a:p>
              <a:r>
                <a:rPr lang="en-US" altLang="zh-CN" b="1">
                  <a:latin typeface="Times New Roman" panose="02020603050405020304" pitchFamily="2" charset="0"/>
                </a:rPr>
                <a:t>student</a:t>
              </a:r>
              <a:endParaRPr lang="en-US" altLang="zh-CN" b="1">
                <a:latin typeface="Times New Roman" panose="02020603050405020304" pitchFamily="2" charset="0"/>
              </a:endParaRPr>
            </a:p>
          </p:txBody>
        </p:sp>
      </p:grpSp>
      <p:cxnSp>
        <p:nvCxnSpPr>
          <p:cNvPr id="17" name="直接连接符 16"/>
          <p:cNvCxnSpPr>
            <a:stCxn id="2" idx="4"/>
            <a:endCxn id="6" idx="7"/>
          </p:cNvCxnSpPr>
          <p:nvPr/>
        </p:nvCxnSpPr>
        <p:spPr>
          <a:xfrm flipH="1">
            <a:off x="3384550" y="2563813"/>
            <a:ext cx="898525" cy="12239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 idx="5"/>
            <a:endCxn id="12" idx="0"/>
          </p:cNvCxnSpPr>
          <p:nvPr/>
        </p:nvCxnSpPr>
        <p:spPr>
          <a:xfrm>
            <a:off x="4333875" y="2543175"/>
            <a:ext cx="920750" cy="12065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 idx="5"/>
            <a:endCxn id="9" idx="0"/>
          </p:cNvCxnSpPr>
          <p:nvPr/>
        </p:nvCxnSpPr>
        <p:spPr>
          <a:xfrm flipH="1">
            <a:off x="3333750" y="3894138"/>
            <a:ext cx="50800" cy="11366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5"/>
            <a:endCxn id="15" idx="1"/>
          </p:cNvCxnSpPr>
          <p:nvPr/>
        </p:nvCxnSpPr>
        <p:spPr>
          <a:xfrm>
            <a:off x="3384550" y="3889375"/>
            <a:ext cx="1817688" cy="11461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405188" y="3873500"/>
            <a:ext cx="1849437" cy="1228725"/>
            <a:chOff x="5362" y="6100"/>
            <a:chExt cx="2912" cy="1936"/>
          </a:xfrm>
        </p:grpSpPr>
        <p:cxnSp>
          <p:nvCxnSpPr>
            <p:cNvPr id="21" name="直接连接符 20"/>
            <p:cNvCxnSpPr>
              <a:stCxn id="12" idx="3"/>
              <a:endCxn id="9" idx="6"/>
            </p:cNvCxnSpPr>
            <p:nvPr/>
          </p:nvCxnSpPr>
          <p:spPr>
            <a:xfrm flipH="1">
              <a:off x="5362" y="6100"/>
              <a:ext cx="2831" cy="1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2" idx="4"/>
              <a:endCxn id="15" idx="0"/>
            </p:cNvCxnSpPr>
            <p:nvPr/>
          </p:nvCxnSpPr>
          <p:spPr>
            <a:xfrm>
              <a:off x="8274" y="6133"/>
              <a:ext cx="0" cy="17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3"/>
          <p:cNvSpPr>
            <a:spLocks noGrp="1"/>
          </p:cNvSpPr>
          <p:nvPr/>
        </p:nvSpPr>
        <p:spPr>
          <a:xfrm>
            <a:off x="215900" y="228600"/>
            <a:ext cx="8669338" cy="533400"/>
          </a:xfrm>
          <a:prstGeom prst="rect">
            <a:avLst/>
          </a:prstGeom>
          <a:solidFill>
            <a:srgbClr val="DDDDDD">
              <a:alpha val="50000"/>
            </a:srgbClr>
          </a:solidFill>
          <a:ln w="9525">
            <a:noFill/>
          </a:ln>
        </p:spPr>
        <p:txBody>
          <a:bodyPr wrap="square" anchor="ctr"/>
          <a:p>
            <a:pPr algn="ctr"/>
            <a:r>
              <a:rPr lang="en-US" altLang="x-none" sz="2800" b="1" dirty="0">
                <a:solidFill>
                  <a:schemeClr val="accent2"/>
                </a:solidFill>
                <a:latin typeface="Arial" panose="020B0604020202020204" pitchFamily="34" charset="0"/>
                <a:ea typeface="宋体" panose="02010600030101010101" pitchFamily="2" charset="-122"/>
              </a:rPr>
              <a:t>Hierarchical Data Model </a:t>
            </a:r>
            <a:r>
              <a:rPr lang="en-US" altLang="x-none" sz="2800" b="1" dirty="0">
                <a:solidFill>
                  <a:srgbClr val="FF0000"/>
                </a:solidFill>
                <a:latin typeface="Arial" panose="020B0604020202020204" pitchFamily="34" charset="0"/>
                <a:ea typeface="宋体" panose="02010600030101010101" pitchFamily="2" charset="-122"/>
              </a:rPr>
              <a:t>vs.</a:t>
            </a:r>
            <a:r>
              <a:rPr lang="en-US" altLang="x-none" sz="2800" b="1" dirty="0">
                <a:solidFill>
                  <a:schemeClr val="accent2"/>
                </a:solidFill>
                <a:latin typeface="Arial" panose="020B0604020202020204" pitchFamily="34" charset="0"/>
                <a:ea typeface="宋体" panose="02010600030101010101" pitchFamily="2" charset="-122"/>
              </a:rPr>
              <a:t> Network Data Model</a:t>
            </a:r>
            <a:endParaRPr lang="en-US" altLang="x-none" sz="2800" b="1" dirty="0">
              <a:solidFill>
                <a:schemeClr val="tx2"/>
              </a:solidFill>
              <a:latin typeface="Times New Roman" panose="02020603050405020304" pitchFamily="2" charset="0"/>
              <a:ea typeface="宋体" panose="02010600030101010101" pitchFamily="2" charset="-122"/>
            </a:endParaRPr>
          </a:p>
        </p:txBody>
      </p:sp>
      <p:graphicFrame>
        <p:nvGraphicFramePr>
          <p:cNvPr id="22530" name="Object 4"/>
          <p:cNvGraphicFramePr>
            <a:graphicFrameLocks noChangeAspect="1"/>
          </p:cNvGraphicFramePr>
          <p:nvPr/>
        </p:nvGraphicFramePr>
        <p:xfrm>
          <a:off x="53975" y="833438"/>
          <a:ext cx="4597400" cy="3546475"/>
        </p:xfrm>
        <a:graphic>
          <a:graphicData uri="http://schemas.openxmlformats.org/presentationml/2006/ole">
            <mc:AlternateContent xmlns:mc="http://schemas.openxmlformats.org/markup-compatibility/2006">
              <mc:Choice xmlns:v="urn:schemas-microsoft-com:vml" Requires="v">
                <p:oleObj spid="_x0000_s3076" name="" r:id="rId1" imgW="3801110" imgH="2272030" progId="Word.Picture.8">
                  <p:embed/>
                </p:oleObj>
              </mc:Choice>
              <mc:Fallback>
                <p:oleObj name="" r:id="rId1" imgW="3801110" imgH="2272030" progId="Word.Picture.8">
                  <p:embed/>
                  <p:pic>
                    <p:nvPicPr>
                      <p:cNvPr id="0" name="图片 3075"/>
                      <p:cNvPicPr/>
                      <p:nvPr/>
                    </p:nvPicPr>
                    <p:blipFill>
                      <a:blip r:embed="rId2"/>
                      <a:stretch>
                        <a:fillRect/>
                      </a:stretch>
                    </p:blipFill>
                    <p:spPr>
                      <a:xfrm>
                        <a:off x="53975" y="833438"/>
                        <a:ext cx="4597400" cy="3546475"/>
                      </a:xfrm>
                      <a:prstGeom prst="rect">
                        <a:avLst/>
                      </a:prstGeom>
                      <a:solidFill>
                        <a:srgbClr val="D6D6F5">
                          <a:alpha val="50000"/>
                        </a:srgbClr>
                      </a:solidFill>
                      <a:ln w="38100">
                        <a:noFill/>
                        <a:miter/>
                      </a:ln>
                    </p:spPr>
                  </p:pic>
                </p:oleObj>
              </mc:Fallback>
            </mc:AlternateContent>
          </a:graphicData>
        </a:graphic>
      </p:graphicFrame>
      <p:sp>
        <p:nvSpPr>
          <p:cNvPr id="2" name="文本框 1"/>
          <p:cNvSpPr txBox="1"/>
          <p:nvPr/>
        </p:nvSpPr>
        <p:spPr>
          <a:xfrm>
            <a:off x="25400" y="4556125"/>
            <a:ext cx="8859838" cy="1938020"/>
          </a:xfrm>
          <a:prstGeom prst="rect">
            <a:avLst/>
          </a:prstGeom>
          <a:noFill/>
        </p:spPr>
        <p:txBody>
          <a:bodyPr wrap="square" rtlCol="0">
            <a:spAutoFit/>
          </a:bodyPr>
          <a:p>
            <a:pPr marL="342900" indent="-342900">
              <a:buFont typeface="Wingdings" panose="05000000000000000000" charset="0"/>
              <a:buChar char="Ø"/>
            </a:pPr>
            <a:r>
              <a:rPr lang="zh-CN" altLang="zh-CN" b="1" noProof="1">
                <a:solidFill>
                  <a:schemeClr val="accent6"/>
                </a:solidFill>
                <a:latin typeface="Times New Roman" panose="02020603050405020304" pitchFamily="2" charset="0"/>
                <a:ea typeface="宋体" panose="02010600030101010101" pitchFamily="2" charset="-122"/>
                <a:cs typeface="+mn-ea"/>
              </a:rPr>
              <a:t>第一代数据库系统</a:t>
            </a:r>
            <a:endParaRPr lang="zh-CN" altLang="zh-CN" b="1" noProof="1">
              <a:solidFill>
                <a:schemeClr val="accent6"/>
              </a:solidFill>
              <a:ea typeface="宋体" panose="02010600030101010101" pitchFamily="2" charset="-122"/>
            </a:endParaRPr>
          </a:p>
          <a:p>
            <a:pPr marL="342900" indent="-342900">
              <a:buFont typeface="Wingdings" panose="05000000000000000000" charset="0"/>
              <a:buChar char="Ø"/>
            </a:pPr>
            <a:endParaRPr lang="zh-CN" altLang="zh-CN" b="1" noProof="1">
              <a:solidFill>
                <a:schemeClr val="accent6"/>
              </a:solidFill>
              <a:ea typeface="宋体" panose="02010600030101010101" pitchFamily="2" charset="-122"/>
            </a:endParaRPr>
          </a:p>
          <a:p>
            <a:pPr marL="342900" indent="-342900">
              <a:buFont typeface="Wingdings" panose="05000000000000000000" charset="0"/>
              <a:buChar char="Ø"/>
            </a:pPr>
            <a:r>
              <a:rPr lang="zh-CN" altLang="zh-CN" b="1" noProof="1">
                <a:solidFill>
                  <a:schemeClr val="accent6"/>
                </a:solidFill>
                <a:latin typeface="Times New Roman" panose="02020603050405020304" pitchFamily="2" charset="0"/>
                <a:ea typeface="宋体" panose="02010600030101010101" pitchFamily="2" charset="-122"/>
                <a:cs typeface="+mn-ea"/>
              </a:rPr>
              <a:t>查理士·巴赫曼 （Charles William Bachman，</a:t>
            </a:r>
            <a:r>
              <a:rPr lang="en-US" altLang="zh-CN" b="1" noProof="1">
                <a:solidFill>
                  <a:schemeClr val="accent6"/>
                </a:solidFill>
                <a:latin typeface="Times New Roman" panose="02020603050405020304" pitchFamily="2" charset="0"/>
                <a:ea typeface="宋体" panose="02010600030101010101" pitchFamily="2" charset="-122"/>
                <a:cs typeface="+mn-ea"/>
              </a:rPr>
              <a:t>73</a:t>
            </a:r>
            <a:r>
              <a:rPr lang="zh-CN" altLang="en-US" b="1" noProof="1">
                <a:solidFill>
                  <a:schemeClr val="accent6"/>
                </a:solidFill>
                <a:latin typeface="Times New Roman" panose="02020603050405020304" pitchFamily="2" charset="0"/>
                <a:ea typeface="宋体" panose="02010600030101010101" pitchFamily="2" charset="-122"/>
                <a:cs typeface="+mn-ea"/>
              </a:rPr>
              <a:t>年图灵奖）</a:t>
            </a:r>
            <a:endParaRPr lang="zh-CN" altLang="en-US" b="1" noProof="1">
              <a:solidFill>
                <a:schemeClr val="accent6"/>
              </a:solidFill>
              <a:ea typeface="宋体" panose="02010600030101010101" pitchFamily="2" charset="-122"/>
            </a:endParaRPr>
          </a:p>
          <a:p>
            <a:pPr marL="800100" lvl="1" indent="-342900" fontAlgn="base">
              <a:buFont typeface="Arial" panose="020B0604020202020204" pitchFamily="34" charset="0"/>
              <a:buChar char="•"/>
            </a:pPr>
            <a:r>
              <a:rPr lang="zh-CN" altLang="en-US" b="1" strike="noStrike" noProof="1">
                <a:solidFill>
                  <a:schemeClr val="accent6"/>
                </a:solidFill>
                <a:latin typeface="Times New Roman" panose="02020603050405020304" pitchFamily="2" charset="0"/>
                <a:ea typeface="宋体" panose="02010600030101010101" pitchFamily="2" charset="-122"/>
                <a:cs typeface="+mn-ea"/>
              </a:rPr>
              <a:t>数据库之父：第一个数据库系统</a:t>
            </a:r>
            <a:r>
              <a:rPr lang="en-US" altLang="zh-CN" b="1" strike="noStrike" noProof="1">
                <a:solidFill>
                  <a:schemeClr val="accent6"/>
                </a:solidFill>
                <a:latin typeface="Times New Roman" panose="02020603050405020304" pitchFamily="2" charset="0"/>
                <a:ea typeface="宋体" panose="02010600030101010101" pitchFamily="2" charset="-122"/>
                <a:cs typeface="+mn-ea"/>
              </a:rPr>
              <a:t>IDS</a:t>
            </a:r>
            <a:r>
              <a:rPr lang="zh-CN" altLang="en-US" b="1" strike="noStrike" noProof="1">
                <a:solidFill>
                  <a:schemeClr val="accent6"/>
                </a:solidFill>
                <a:latin typeface="Times New Roman" panose="02020603050405020304" pitchFamily="2" charset="0"/>
                <a:ea typeface="宋体" panose="02010600030101010101" pitchFamily="2" charset="-122"/>
                <a:cs typeface="+mn-ea"/>
              </a:rPr>
              <a:t>（</a:t>
            </a:r>
            <a:r>
              <a:rPr lang="en-US" altLang="zh-CN" b="1" strike="noStrike" noProof="1">
                <a:solidFill>
                  <a:schemeClr val="accent6"/>
                </a:solidFill>
                <a:latin typeface="Times New Roman" panose="02020603050405020304" pitchFamily="2" charset="0"/>
                <a:ea typeface="宋体" panose="02010600030101010101" pitchFamily="2" charset="-122"/>
                <a:cs typeface="+mn-ea"/>
              </a:rPr>
              <a:t>64</a:t>
            </a:r>
            <a:r>
              <a:rPr lang="zh-CN" altLang="en-US" b="1" strike="noStrike" noProof="1">
                <a:solidFill>
                  <a:schemeClr val="accent6"/>
                </a:solidFill>
                <a:latin typeface="Times New Roman" panose="02020603050405020304" pitchFamily="2" charset="0"/>
                <a:ea typeface="宋体" panose="02010600030101010101" pitchFamily="2" charset="-122"/>
                <a:cs typeface="+mn-ea"/>
              </a:rPr>
              <a:t>年）</a:t>
            </a:r>
            <a:endParaRPr lang="zh-CN" altLang="en-US" b="1" strike="noStrike" noProof="1">
              <a:solidFill>
                <a:schemeClr val="accent6"/>
              </a:solidFill>
              <a:ea typeface="宋体" panose="02010600030101010101" pitchFamily="2" charset="-122"/>
            </a:endParaRPr>
          </a:p>
          <a:p>
            <a:pPr marL="800100" lvl="1" indent="-342900" fontAlgn="base">
              <a:buFont typeface="Arial" panose="020B0604020202020204" pitchFamily="34" charset="0"/>
              <a:buChar char="•"/>
            </a:pPr>
            <a:r>
              <a:rPr lang="zh-CN" altLang="en-US" b="1" strike="noStrike" noProof="1">
                <a:solidFill>
                  <a:schemeClr val="accent6"/>
                </a:solidFill>
                <a:latin typeface="Times New Roman" panose="02020603050405020304" pitchFamily="2" charset="0"/>
                <a:ea typeface="宋体" panose="02010600030101010101" pitchFamily="2" charset="-122"/>
                <a:cs typeface="+mn-ea"/>
              </a:rPr>
              <a:t>《</a:t>
            </a:r>
            <a:r>
              <a:rPr lang="en-US" altLang="zh-CN" b="1" strike="noStrike" noProof="1">
                <a:solidFill>
                  <a:schemeClr val="accent6"/>
                </a:solidFill>
                <a:latin typeface="Times New Roman" panose="02020603050405020304" pitchFamily="2" charset="0"/>
                <a:ea typeface="宋体" panose="02010600030101010101" pitchFamily="2" charset="-122"/>
                <a:cs typeface="+mn-ea"/>
              </a:rPr>
              <a:t>DBTG</a:t>
            </a:r>
            <a:r>
              <a:rPr lang="zh-CN" altLang="en-US" b="1" strike="noStrike" noProof="1">
                <a:solidFill>
                  <a:schemeClr val="accent6"/>
                </a:solidFill>
                <a:latin typeface="Times New Roman" panose="02020603050405020304" pitchFamily="2" charset="0"/>
                <a:ea typeface="宋体" panose="02010600030101010101" pitchFamily="2" charset="-122"/>
                <a:cs typeface="+mn-ea"/>
              </a:rPr>
              <a:t>报告》：三级模式</a:t>
            </a:r>
            <a:endParaRPr lang="zh-CN" altLang="en-US" b="1" strike="noStrike" noProof="1">
              <a:solidFill>
                <a:schemeClr val="accent6"/>
              </a:solidFill>
              <a:latin typeface="Times New Roman" panose="02020603050405020304" pitchFamily="2" charset="0"/>
              <a:ea typeface="宋体" panose="02010600030101010101" pitchFamily="2" charset="-122"/>
              <a:cs typeface="+mn-ea"/>
            </a:endParaRPr>
          </a:p>
        </p:txBody>
      </p:sp>
      <p:pic>
        <p:nvPicPr>
          <p:cNvPr id="22532" name="图片 23"/>
          <p:cNvPicPr>
            <a:picLocks noChangeAspect="1"/>
          </p:cNvPicPr>
          <p:nvPr/>
        </p:nvPicPr>
        <p:blipFill>
          <a:blip r:embed="rId3"/>
          <a:stretch>
            <a:fillRect/>
          </a:stretch>
        </p:blipFill>
        <p:spPr>
          <a:xfrm>
            <a:off x="4737100" y="833438"/>
            <a:ext cx="4337050" cy="35464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1" name="图片 47105"/>
          <p:cNvPicPr>
            <a:picLocks noChangeAspect="1"/>
          </p:cNvPicPr>
          <p:nvPr/>
        </p:nvPicPr>
        <p:blipFill>
          <a:blip r:embed="rId1"/>
          <a:stretch>
            <a:fillRect/>
          </a:stretch>
        </p:blipFill>
        <p:spPr>
          <a:xfrm>
            <a:off x="36513" y="44450"/>
            <a:ext cx="9145587" cy="6837363"/>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355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3556"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23557" name="Rectangle 3"/>
          <p:cNvSpPr>
            <a:spLocks noGrp="1"/>
          </p:cNvSpPr>
          <p:nvPr>
            <p:ph type="body"/>
          </p:nvPr>
        </p:nvSpPr>
        <p:spPr/>
        <p:txBody>
          <a:bodyPr wrap="square" anchor="t"/>
          <a:p>
            <a:pPr eaLnBrk="1" hangingPunct="1"/>
            <a:r>
              <a:rPr lang="en-US" altLang="x-none" sz="2800" dirty="0">
                <a:ea typeface="宋体" panose="02010600030101010101" pitchFamily="2" charset="-122"/>
              </a:rPr>
              <a:t>History of Database Systems (cont.)</a:t>
            </a:r>
            <a:endParaRPr lang="en-US" altLang="x-none" sz="2800" dirty="0">
              <a:ea typeface="宋体" panose="02010600030101010101" pitchFamily="2" charset="-122"/>
            </a:endParaRPr>
          </a:p>
          <a:p>
            <a:pPr lvl="1" eaLnBrk="1" hangingPunct="1"/>
            <a:r>
              <a:rPr lang="en-US" altLang="x-none" sz="2800" dirty="0">
                <a:ea typeface="宋体" panose="02010600030101010101" pitchFamily="2" charset="-122"/>
              </a:rPr>
              <a:t>Relational Model </a:t>
            </a: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关系模型)</a:t>
            </a:r>
            <a:endParaRPr lang="zh-CN" altLang="en-US" sz="2800" dirty="0">
              <a:solidFill>
                <a:schemeClr val="tx1"/>
              </a:solidFill>
              <a:ea typeface="宋体" panose="02010600030101010101" pitchFamily="2" charset="-122"/>
            </a:endParaRPr>
          </a:p>
          <a:p>
            <a:pPr lvl="2" eaLnBrk="1" hangingPunct="1"/>
            <a:r>
              <a:rPr lang="en-US" altLang="x-none" sz="2800" dirty="0">
                <a:ea typeface="宋体" panose="02010600030101010101" pitchFamily="2" charset="-122"/>
              </a:rPr>
              <a:t>our data will look like </a:t>
            </a:r>
            <a:r>
              <a:rPr lang="en-US" altLang="x-none" sz="2800" dirty="0">
                <a:solidFill>
                  <a:srgbClr val="FF0000"/>
                </a:solidFill>
                <a:ea typeface="宋体" panose="02010600030101010101" pitchFamily="2" charset="-122"/>
              </a:rPr>
              <a:t>table</a:t>
            </a:r>
            <a:r>
              <a:rPr lang="en-US" altLang="x-none" sz="2800" dirty="0">
                <a:ea typeface="宋体" panose="02010600030101010101" pitchFamily="2" charset="-122"/>
              </a:rPr>
              <a:t>s.</a:t>
            </a:r>
            <a:endParaRPr lang="en-US" altLang="x-none" sz="2800" dirty="0">
              <a:ea typeface="宋体" panose="02010600030101010101" pitchFamily="2" charset="-122"/>
            </a:endParaRPr>
          </a:p>
          <a:p>
            <a:pPr lvl="2" eaLnBrk="1" hangingPunct="1"/>
            <a:endParaRPr lang="en-US" altLang="x-none" sz="2800" dirty="0">
              <a:ea typeface="宋体" panose="02010600030101010101" pitchFamily="2" charset="-122"/>
            </a:endParaRPr>
          </a:p>
          <a:p>
            <a:pPr lvl="1" eaLnBrk="1" hangingPunct="1"/>
            <a:r>
              <a:rPr lang="en-US" altLang="x-none" sz="2800" dirty="0">
                <a:ea typeface="宋体" panose="02010600030101010101" pitchFamily="2" charset="-122"/>
              </a:rPr>
              <a:t>Relational Database </a:t>
            </a: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关系数据库)</a:t>
            </a:r>
            <a:endParaRPr lang="zh-CN" altLang="en-US" sz="2800" dirty="0">
              <a:solidFill>
                <a:schemeClr val="tx1"/>
              </a:solidFill>
              <a:ea typeface="宋体" panose="02010600030101010101" pitchFamily="2" charset="-122"/>
            </a:endParaRPr>
          </a:p>
          <a:p>
            <a:pPr lvl="2" eaLnBrk="1" hangingPunct="1"/>
            <a:r>
              <a:rPr lang="en-US" altLang="x-none" sz="2800" dirty="0">
                <a:ea typeface="宋体" panose="02010600030101010101" pitchFamily="2" charset="-122"/>
              </a:rPr>
              <a:t>All Information is represented  in the form of named </a:t>
            </a:r>
            <a:r>
              <a:rPr lang="en-US" altLang="x-none" sz="2800" i="1" dirty="0">
                <a:solidFill>
                  <a:srgbClr val="FF0000"/>
                </a:solidFill>
                <a:ea typeface="宋体" panose="02010600030101010101" pitchFamily="2" charset="-122"/>
              </a:rPr>
              <a:t>table</a:t>
            </a:r>
            <a:r>
              <a:rPr lang="en-US" altLang="x-none" sz="2800" dirty="0">
                <a:ea typeface="宋体" panose="02010600030101010101" pitchFamily="2" charset="-122"/>
              </a:rPr>
              <a:t>s with labeled </a:t>
            </a:r>
            <a:r>
              <a:rPr lang="en-US" altLang="x-none" sz="2800" i="1" dirty="0">
                <a:solidFill>
                  <a:srgbClr val="FF0000"/>
                </a:solidFill>
                <a:ea typeface="宋体" panose="02010600030101010101" pitchFamily="2" charset="-122"/>
              </a:rPr>
              <a:t>column</a:t>
            </a:r>
            <a:r>
              <a:rPr lang="en-US" altLang="x-none" sz="2800" dirty="0">
                <a:ea typeface="宋体" panose="02010600030101010101" pitchFamily="2" charset="-122"/>
              </a:rPr>
              <a:t>s.</a:t>
            </a:r>
            <a:endParaRPr lang="en-US" altLang="x-none" sz="2800" dirty="0">
              <a:ea typeface="宋体" panose="02010600030101010101" pitchFamily="2" charset="-122"/>
            </a:endParaRPr>
          </a:p>
          <a:p>
            <a:pPr lvl="2" eaLnBrk="1" hangingPunct="1"/>
            <a:endParaRPr lang="en-US" altLang="x-none" sz="2800" dirty="0">
              <a:ea typeface="宋体" panose="02010600030101010101" pitchFamily="2" charset="-122"/>
            </a:endParaRPr>
          </a:p>
          <a:p>
            <a:pPr lvl="1" eaLnBrk="1" hangingPunct="1"/>
            <a:r>
              <a:rPr lang="en-US" altLang="x-none" sz="2800" dirty="0">
                <a:ea typeface="宋体" panose="02010600030101010101" pitchFamily="2" charset="-122"/>
              </a:rPr>
              <a:t>Relational DBMS </a:t>
            </a: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关系数据库管理系统)</a:t>
            </a:r>
            <a:endParaRPr lang="zh-CN" altLang="en-US" sz="2800" dirty="0">
              <a:solidFill>
                <a:schemeClr val="tx1"/>
              </a:solidFill>
              <a:ea typeface="宋体" panose="02010600030101010101" pitchFamily="2" charset="-122"/>
            </a:endParaRPr>
          </a:p>
        </p:txBody>
      </p:sp>
      <p:sp>
        <p:nvSpPr>
          <p:cNvPr id="23558"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457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457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4580" name="Rectangle 192"/>
          <p:cNvSpPr/>
          <p:nvPr/>
        </p:nvSpPr>
        <p:spPr>
          <a:xfrm>
            <a:off x="381000" y="914400"/>
            <a:ext cx="8382000" cy="54864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24581"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24582" name="Rectangle 3"/>
          <p:cNvSpPr>
            <a:spLocks noGrp="1"/>
          </p:cNvSpPr>
          <p:nvPr>
            <p:ph type="body"/>
          </p:nvPr>
        </p:nvSpPr>
        <p:spPr>
          <a:xfrm>
            <a:off x="395288" y="6381750"/>
            <a:ext cx="8353425" cy="457200"/>
          </a:xfrm>
          <a:solidFill>
            <a:schemeClr val="bg1"/>
          </a:solidFill>
        </p:spPr>
        <p:txBody>
          <a:bodyPr wrap="square" anchor="t"/>
          <a:p>
            <a:pPr algn="ctr" eaLnBrk="1" hangingPunct="1">
              <a:buNone/>
            </a:pPr>
            <a:r>
              <a:rPr lang="en-US" altLang="x-none" dirty="0">
                <a:solidFill>
                  <a:schemeClr val="tx1"/>
                </a:solidFill>
                <a:ea typeface="宋体" panose="02010600030101010101" pitchFamily="2" charset="-122"/>
              </a:rPr>
              <a:t>Figure 1.1a  Relational Student Enrollment Database</a:t>
            </a:r>
            <a:endParaRPr lang="en-US" altLang="x-none" dirty="0">
              <a:solidFill>
                <a:schemeClr val="tx1"/>
              </a:solidFill>
              <a:ea typeface="宋体" panose="02010600030101010101" pitchFamily="2" charset="-122"/>
            </a:endParaRPr>
          </a:p>
        </p:txBody>
      </p:sp>
      <p:graphicFrame>
        <p:nvGraphicFramePr>
          <p:cNvPr id="20488" name="表格 20487"/>
          <p:cNvGraphicFramePr/>
          <p:nvPr/>
        </p:nvGraphicFramePr>
        <p:xfrm>
          <a:off x="609600" y="1628775"/>
          <a:ext cx="7850188" cy="3529013"/>
        </p:xfrm>
        <a:graphic>
          <a:graphicData uri="http://schemas.openxmlformats.org/drawingml/2006/table">
            <a:tbl>
              <a:tblPr/>
              <a:tblGrid>
                <a:gridCol w="936625"/>
                <a:gridCol w="1641475"/>
                <a:gridCol w="1757363"/>
                <a:gridCol w="1289050"/>
                <a:gridCol w="2225675"/>
              </a:tblGrid>
              <a:tr h="682625">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rgbClr val="FF0000"/>
                          </a:solidFill>
                          <a:latin typeface="Arial" panose="020B0604020202020204" pitchFamily="34" charset="0"/>
                          <a:ea typeface="宋体" panose="02010600030101010101" pitchFamily="2" charset="-122"/>
                        </a:rPr>
                        <a:t>sid</a:t>
                      </a:r>
                      <a:endParaRPr lang="en-US" altLang="x-none" sz="2800" b="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rgbClr val="FF0000"/>
                          </a:solidFill>
                          <a:latin typeface="Arial" panose="020B0604020202020204" pitchFamily="34" charset="0"/>
                          <a:ea typeface="宋体" panose="02010600030101010101" pitchFamily="2" charset="-122"/>
                        </a:rPr>
                        <a:t>lname</a:t>
                      </a:r>
                      <a:endParaRPr lang="en-US" altLang="x-none" sz="28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rgbClr val="FF0000"/>
                          </a:solidFill>
                          <a:latin typeface="Arial" panose="020B0604020202020204" pitchFamily="34" charset="0"/>
                          <a:ea typeface="宋体" panose="02010600030101010101" pitchFamily="2" charset="-122"/>
                        </a:rPr>
                        <a:t>fname</a:t>
                      </a:r>
                      <a:endParaRPr lang="en-US" altLang="x-none" sz="28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rgbClr val="FF0000"/>
                          </a:solidFill>
                          <a:latin typeface="Arial" panose="020B0604020202020204" pitchFamily="34" charset="0"/>
                          <a:ea typeface="宋体" panose="02010600030101010101" pitchFamily="2" charset="-122"/>
                        </a:rPr>
                        <a:t>class</a:t>
                      </a:r>
                      <a:endParaRPr lang="en-US" altLang="x-none" sz="28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rgbClr val="FF0000"/>
                          </a:solidFill>
                          <a:latin typeface="Arial" panose="020B0604020202020204" pitchFamily="34" charset="0"/>
                          <a:ea typeface="宋体" panose="02010600030101010101" pitchFamily="2" charset="-122"/>
                        </a:rPr>
                        <a:t>telephone</a:t>
                      </a:r>
                      <a:endParaRPr lang="en-US" altLang="x-none" sz="28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71120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1</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Jones</a:t>
                      </a:r>
                      <a:endParaRPr lang="en-US" altLang="x-none" sz="28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Allan</a:t>
                      </a:r>
                      <a:endParaRPr lang="en-US" altLang="x-none" sz="28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2</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555-1234</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714375">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2</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Smith</a:t>
                      </a:r>
                      <a:endParaRPr lang="en-US" altLang="x-none" sz="28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John</a:t>
                      </a:r>
                      <a:endParaRPr lang="en-US" altLang="x-none" sz="28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3</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555-4321</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70961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3</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Brown</a:t>
                      </a:r>
                      <a:endParaRPr lang="en-US" altLang="x-none" sz="28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Harry</a:t>
                      </a:r>
                      <a:endParaRPr lang="en-US" altLang="x-none" sz="28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2</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555-1122</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71120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5</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White</a:t>
                      </a:r>
                      <a:endParaRPr lang="en-US" altLang="x-none" sz="28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800" b="0" dirty="0">
                          <a:solidFill>
                            <a:schemeClr val="accent2"/>
                          </a:solidFill>
                          <a:latin typeface="Arial" panose="020B0604020202020204" pitchFamily="34" charset="0"/>
                          <a:ea typeface="宋体" panose="02010600030101010101" pitchFamily="2" charset="-122"/>
                        </a:rPr>
                        <a:t>Edward</a:t>
                      </a:r>
                      <a:endParaRPr lang="en-US" altLang="x-none" sz="28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3</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800" b="0">
                          <a:solidFill>
                            <a:schemeClr val="accent2"/>
                          </a:solidFill>
                          <a:latin typeface="Arial" panose="020B0604020202020204" pitchFamily="34" charset="0"/>
                          <a:ea typeface="宋体" panose="02010600030101010101" pitchFamily="2" charset="-122"/>
                        </a:rPr>
                        <a:t>555-3344</a:t>
                      </a:r>
                      <a:endParaRPr lang="zh-CN" altLang="en-US" sz="28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bl>
          </a:graphicData>
        </a:graphic>
      </p:graphicFrame>
      <p:sp>
        <p:nvSpPr>
          <p:cNvPr id="24621" name="Text Box 189"/>
          <p:cNvSpPr txBox="1"/>
          <p:nvPr/>
        </p:nvSpPr>
        <p:spPr>
          <a:xfrm>
            <a:off x="685800" y="1052513"/>
            <a:ext cx="1798638" cy="519112"/>
          </a:xfrm>
          <a:prstGeom prst="rect">
            <a:avLst/>
          </a:prstGeom>
          <a:noFill/>
          <a:ln w="9525">
            <a:noFill/>
          </a:ln>
        </p:spPr>
        <p:txBody>
          <a:bodyPr anchor="t">
            <a:spAutoFit/>
          </a:bodyPr>
          <a:p>
            <a:pPr>
              <a:spcBef>
                <a:spcPct val="50000"/>
              </a:spcBef>
            </a:pPr>
            <a:r>
              <a:rPr lang="en-US" altLang="x-none" sz="2800" b="1" dirty="0">
                <a:latin typeface="Arial" panose="020B0604020202020204" pitchFamily="34" charset="0"/>
                <a:ea typeface="宋体" panose="02010600030101010101" pitchFamily="2" charset="-122"/>
              </a:rPr>
              <a:t>students</a:t>
            </a:r>
            <a:endParaRPr lang="en-US" altLang="x-none" sz="2800" b="1" dirty="0">
              <a:latin typeface="Arial" panose="020B0604020202020204" pitchFamily="34" charset="0"/>
              <a:ea typeface="宋体" panose="02010600030101010101" pitchFamily="2" charset="-122"/>
            </a:endParaRPr>
          </a:p>
        </p:txBody>
      </p:sp>
      <p:sp>
        <p:nvSpPr>
          <p:cNvPr id="24622"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560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560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5604" name="Rectangle 2"/>
          <p:cNvSpPr/>
          <p:nvPr/>
        </p:nvSpPr>
        <p:spPr>
          <a:xfrm>
            <a:off x="381000" y="914400"/>
            <a:ext cx="8382000" cy="54864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25605" name="Rectangle 3"/>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graphicFrame>
        <p:nvGraphicFramePr>
          <p:cNvPr id="21511" name="表格 21510"/>
          <p:cNvGraphicFramePr/>
          <p:nvPr/>
        </p:nvGraphicFramePr>
        <p:xfrm>
          <a:off x="609600" y="1235075"/>
          <a:ext cx="5105400" cy="2043113"/>
        </p:xfrm>
        <a:graphic>
          <a:graphicData uri="http://schemas.openxmlformats.org/drawingml/2006/table">
            <a:tbl>
              <a:tblPr/>
              <a:tblGrid>
                <a:gridCol w="609600"/>
                <a:gridCol w="1066800"/>
                <a:gridCol w="1143000"/>
                <a:gridCol w="838200"/>
                <a:gridCol w="1447800"/>
              </a:tblGrid>
              <a:tr h="396875">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sid</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lname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fname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class</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telephone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Jones</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Allan</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555-1234</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75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Smith</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John</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555-4321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2">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Brown</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Harry</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555-1122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White</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Edward</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555-3344</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5644" name="Text Box 113"/>
          <p:cNvSpPr txBox="1"/>
          <p:nvPr/>
        </p:nvSpPr>
        <p:spPr>
          <a:xfrm>
            <a:off x="685800" y="838200"/>
            <a:ext cx="1524000" cy="457200"/>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ea typeface="宋体" panose="02010600030101010101" pitchFamily="2" charset="-122"/>
              </a:rPr>
              <a:t>students</a:t>
            </a:r>
            <a:endParaRPr lang="en-US" altLang="x-none" b="1" dirty="0">
              <a:latin typeface="Arial" panose="020B0604020202020204" pitchFamily="34" charset="0"/>
              <a:ea typeface="宋体" panose="02010600030101010101" pitchFamily="2" charset="-122"/>
            </a:endParaRPr>
          </a:p>
        </p:txBody>
      </p:sp>
      <p:sp>
        <p:nvSpPr>
          <p:cNvPr id="25645" name="Rectangle 122"/>
          <p:cNvSpPr/>
          <p:nvPr/>
        </p:nvSpPr>
        <p:spPr>
          <a:xfrm>
            <a:off x="395288" y="908050"/>
            <a:ext cx="8353425" cy="5473700"/>
          </a:xfrm>
          <a:prstGeom prst="rect">
            <a:avLst/>
          </a:prstGeom>
          <a:solidFill>
            <a:schemeClr val="bg1">
              <a:alpha val="75000"/>
            </a:schemeClr>
          </a:solidFill>
          <a:ln w="9525">
            <a:noFill/>
          </a:ln>
        </p:spPr>
        <p:txBody>
          <a:bodyPr wrap="none" anchor="ctr"/>
          <a:p>
            <a:endParaRPr lang="zh-CN" altLang="en-US" dirty="0">
              <a:latin typeface="Times New Roman" panose="02020603050405020304" pitchFamily="2" charset="0"/>
              <a:ea typeface="Times New Roman" panose="02020603050405020304" pitchFamily="2" charset="0"/>
            </a:endParaRPr>
          </a:p>
        </p:txBody>
      </p:sp>
      <p:grpSp>
        <p:nvGrpSpPr>
          <p:cNvPr id="25646" name="组合 21550"/>
          <p:cNvGrpSpPr/>
          <p:nvPr/>
        </p:nvGrpSpPr>
        <p:grpSpPr>
          <a:xfrm>
            <a:off x="971550" y="1844675"/>
            <a:ext cx="7488238" cy="3960813"/>
            <a:chOff x="0" y="0"/>
            <a:chExt cx="4717" cy="2495"/>
          </a:xfrm>
        </p:grpSpPr>
        <p:sp>
          <p:nvSpPr>
            <p:cNvPr id="25647" name="Rectangle 117"/>
            <p:cNvSpPr/>
            <p:nvPr/>
          </p:nvSpPr>
          <p:spPr>
            <a:xfrm>
              <a:off x="0" y="0"/>
              <a:ext cx="4717" cy="2495"/>
            </a:xfrm>
            <a:prstGeom prst="rect">
              <a:avLst/>
            </a:prstGeom>
            <a:solidFill>
              <a:srgbClr val="EAEAEA"/>
            </a:solidFill>
            <a:ln w="9525">
              <a:noFill/>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25648" name="Rectangle 44"/>
            <p:cNvSpPr/>
            <p:nvPr/>
          </p:nvSpPr>
          <p:spPr>
            <a:xfrm>
              <a:off x="3524" y="2029"/>
              <a:ext cx="943" cy="37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MW4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5649" name="Rectangle 45"/>
            <p:cNvSpPr/>
            <p:nvPr/>
          </p:nvSpPr>
          <p:spPr>
            <a:xfrm>
              <a:off x="2410" y="2029"/>
              <a:ext cx="1114" cy="37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2-113</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5650" name="Rectangle 46"/>
            <p:cNvSpPr/>
            <p:nvPr/>
          </p:nvSpPr>
          <p:spPr>
            <a:xfrm>
              <a:off x="952" y="2029"/>
              <a:ext cx="1458" cy="37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Calculus</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5651" name="Rectangle 47"/>
            <p:cNvSpPr/>
            <p:nvPr/>
          </p:nvSpPr>
          <p:spPr>
            <a:xfrm>
              <a:off x="181" y="2029"/>
              <a:ext cx="771" cy="37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108</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5652" name="Rectangle 48"/>
            <p:cNvSpPr/>
            <p:nvPr/>
          </p:nvSpPr>
          <p:spPr>
            <a:xfrm>
              <a:off x="3524" y="1655"/>
              <a:ext cx="943" cy="374"/>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MW2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5653" name="Rectangle 49"/>
            <p:cNvSpPr/>
            <p:nvPr/>
          </p:nvSpPr>
          <p:spPr>
            <a:xfrm>
              <a:off x="2410" y="1655"/>
              <a:ext cx="1114" cy="374"/>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3-105</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5654" name="Rectangle 50"/>
            <p:cNvSpPr/>
            <p:nvPr/>
          </p:nvSpPr>
          <p:spPr>
            <a:xfrm>
              <a:off x="952" y="1655"/>
              <a:ext cx="1458" cy="374"/>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Algebra</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5655" name="Rectangle 51"/>
            <p:cNvSpPr/>
            <p:nvPr/>
          </p:nvSpPr>
          <p:spPr>
            <a:xfrm>
              <a:off x="181" y="1655"/>
              <a:ext cx="771" cy="374"/>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105</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5656" name="Rectangle 52"/>
            <p:cNvSpPr/>
            <p:nvPr/>
          </p:nvSpPr>
          <p:spPr>
            <a:xfrm>
              <a:off x="3524" y="1279"/>
              <a:ext cx="943" cy="37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MW3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5657" name="Rectangle 53"/>
            <p:cNvSpPr/>
            <p:nvPr/>
          </p:nvSpPr>
          <p:spPr>
            <a:xfrm>
              <a:off x="2410" y="1279"/>
              <a:ext cx="1114" cy="37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2-113</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5658" name="Rectangle 54"/>
            <p:cNvSpPr/>
            <p:nvPr/>
          </p:nvSpPr>
          <p:spPr>
            <a:xfrm>
              <a:off x="952" y="1279"/>
              <a:ext cx="1458" cy="37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French II</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5659" name="Rectangle 55"/>
            <p:cNvSpPr/>
            <p:nvPr/>
          </p:nvSpPr>
          <p:spPr>
            <a:xfrm>
              <a:off x="181" y="1279"/>
              <a:ext cx="771" cy="37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102</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5660" name="Rectangle 56"/>
            <p:cNvSpPr/>
            <p:nvPr/>
          </p:nvSpPr>
          <p:spPr>
            <a:xfrm>
              <a:off x="3524" y="904"/>
              <a:ext cx="943" cy="37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MW2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5661" name="Rectangle 57"/>
            <p:cNvSpPr/>
            <p:nvPr/>
          </p:nvSpPr>
          <p:spPr>
            <a:xfrm>
              <a:off x="2410" y="904"/>
              <a:ext cx="1114" cy="37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2-104</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5662" name="Rectangle 58"/>
            <p:cNvSpPr/>
            <p:nvPr/>
          </p:nvSpPr>
          <p:spPr>
            <a:xfrm>
              <a:off x="952" y="904"/>
              <a:ext cx="1458" cy="37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French I</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5663" name="Rectangle 59"/>
            <p:cNvSpPr/>
            <p:nvPr/>
          </p:nvSpPr>
          <p:spPr>
            <a:xfrm>
              <a:off x="181" y="904"/>
              <a:ext cx="771" cy="37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101</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5664" name="Rectangle 60"/>
            <p:cNvSpPr/>
            <p:nvPr/>
          </p:nvSpPr>
          <p:spPr>
            <a:xfrm>
              <a:off x="3524" y="544"/>
              <a:ext cx="943" cy="360"/>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time</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5665" name="Rectangle 61"/>
            <p:cNvSpPr/>
            <p:nvPr/>
          </p:nvSpPr>
          <p:spPr>
            <a:xfrm>
              <a:off x="2410" y="544"/>
              <a:ext cx="1114" cy="360"/>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croom</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5666" name="Rectangle 62"/>
            <p:cNvSpPr/>
            <p:nvPr/>
          </p:nvSpPr>
          <p:spPr>
            <a:xfrm>
              <a:off x="952" y="544"/>
              <a:ext cx="1458" cy="360"/>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cname</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5667" name="Rectangle 63"/>
            <p:cNvSpPr/>
            <p:nvPr/>
          </p:nvSpPr>
          <p:spPr>
            <a:xfrm>
              <a:off x="181" y="544"/>
              <a:ext cx="771" cy="360"/>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cno</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5668" name="Line 64"/>
            <p:cNvSpPr/>
            <p:nvPr/>
          </p:nvSpPr>
          <p:spPr>
            <a:xfrm>
              <a:off x="181" y="544"/>
              <a:ext cx="4286" cy="0"/>
            </a:xfrm>
            <a:prstGeom prst="line">
              <a:avLst/>
            </a:prstGeom>
            <a:ln w="28575" cap="sq" cmpd="sng">
              <a:solidFill>
                <a:schemeClr val="tx1"/>
              </a:solidFill>
              <a:prstDash val="solid"/>
              <a:round/>
              <a:headEnd type="none" w="med" len="med"/>
              <a:tailEnd type="none" w="med" len="med"/>
            </a:ln>
          </p:spPr>
        </p:sp>
        <p:sp>
          <p:nvSpPr>
            <p:cNvPr id="25669" name="Line 65"/>
            <p:cNvSpPr/>
            <p:nvPr/>
          </p:nvSpPr>
          <p:spPr>
            <a:xfrm>
              <a:off x="181" y="904"/>
              <a:ext cx="4286" cy="0"/>
            </a:xfrm>
            <a:prstGeom prst="line">
              <a:avLst/>
            </a:prstGeom>
            <a:ln w="12700" cap="flat" cmpd="sng">
              <a:solidFill>
                <a:schemeClr val="tx1"/>
              </a:solidFill>
              <a:prstDash val="solid"/>
              <a:round/>
              <a:headEnd type="none" w="med" len="med"/>
              <a:tailEnd type="none" w="med" len="med"/>
            </a:ln>
          </p:spPr>
        </p:sp>
        <p:sp>
          <p:nvSpPr>
            <p:cNvPr id="25670" name="Line 66"/>
            <p:cNvSpPr/>
            <p:nvPr/>
          </p:nvSpPr>
          <p:spPr>
            <a:xfrm>
              <a:off x="181" y="1279"/>
              <a:ext cx="4286" cy="0"/>
            </a:xfrm>
            <a:prstGeom prst="line">
              <a:avLst/>
            </a:prstGeom>
            <a:ln w="12700" cap="flat" cmpd="sng">
              <a:solidFill>
                <a:schemeClr val="tx1"/>
              </a:solidFill>
              <a:prstDash val="solid"/>
              <a:round/>
              <a:headEnd type="none" w="med" len="med"/>
              <a:tailEnd type="none" w="med" len="med"/>
            </a:ln>
          </p:spPr>
        </p:sp>
        <p:sp>
          <p:nvSpPr>
            <p:cNvPr id="25671" name="Line 67"/>
            <p:cNvSpPr/>
            <p:nvPr/>
          </p:nvSpPr>
          <p:spPr>
            <a:xfrm>
              <a:off x="181" y="1655"/>
              <a:ext cx="4286" cy="0"/>
            </a:xfrm>
            <a:prstGeom prst="line">
              <a:avLst/>
            </a:prstGeom>
            <a:ln w="12700" cap="flat" cmpd="sng">
              <a:solidFill>
                <a:schemeClr val="tx1"/>
              </a:solidFill>
              <a:prstDash val="solid"/>
              <a:round/>
              <a:headEnd type="none" w="med" len="med"/>
              <a:tailEnd type="none" w="med" len="med"/>
            </a:ln>
          </p:spPr>
        </p:sp>
        <p:sp>
          <p:nvSpPr>
            <p:cNvPr id="25672" name="Line 68"/>
            <p:cNvSpPr/>
            <p:nvPr/>
          </p:nvSpPr>
          <p:spPr>
            <a:xfrm>
              <a:off x="181" y="2029"/>
              <a:ext cx="4286" cy="0"/>
            </a:xfrm>
            <a:prstGeom prst="line">
              <a:avLst/>
            </a:prstGeom>
            <a:ln w="12700" cap="flat" cmpd="sng">
              <a:solidFill>
                <a:schemeClr val="tx1"/>
              </a:solidFill>
              <a:prstDash val="solid"/>
              <a:round/>
              <a:headEnd type="none" w="med" len="med"/>
              <a:tailEnd type="none" w="med" len="med"/>
            </a:ln>
          </p:spPr>
        </p:sp>
        <p:sp>
          <p:nvSpPr>
            <p:cNvPr id="25673" name="Line 69"/>
            <p:cNvSpPr/>
            <p:nvPr/>
          </p:nvSpPr>
          <p:spPr>
            <a:xfrm>
              <a:off x="181" y="2404"/>
              <a:ext cx="4286" cy="0"/>
            </a:xfrm>
            <a:prstGeom prst="line">
              <a:avLst/>
            </a:prstGeom>
            <a:ln w="28575" cap="sq" cmpd="sng">
              <a:solidFill>
                <a:schemeClr val="tx1"/>
              </a:solidFill>
              <a:prstDash val="solid"/>
              <a:round/>
              <a:headEnd type="none" w="med" len="med"/>
              <a:tailEnd type="none" w="med" len="med"/>
            </a:ln>
          </p:spPr>
        </p:sp>
        <p:sp>
          <p:nvSpPr>
            <p:cNvPr id="25674" name="Line 70"/>
            <p:cNvSpPr/>
            <p:nvPr/>
          </p:nvSpPr>
          <p:spPr>
            <a:xfrm>
              <a:off x="181" y="544"/>
              <a:ext cx="0" cy="1860"/>
            </a:xfrm>
            <a:prstGeom prst="line">
              <a:avLst/>
            </a:prstGeom>
            <a:ln w="28575" cap="sq" cmpd="sng">
              <a:solidFill>
                <a:schemeClr val="tx1"/>
              </a:solidFill>
              <a:prstDash val="solid"/>
              <a:round/>
              <a:headEnd type="none" w="med" len="med"/>
              <a:tailEnd type="none" w="med" len="med"/>
            </a:ln>
          </p:spPr>
        </p:sp>
        <p:sp>
          <p:nvSpPr>
            <p:cNvPr id="25675" name="Line 71"/>
            <p:cNvSpPr/>
            <p:nvPr/>
          </p:nvSpPr>
          <p:spPr>
            <a:xfrm>
              <a:off x="952" y="544"/>
              <a:ext cx="0" cy="1860"/>
            </a:xfrm>
            <a:prstGeom prst="line">
              <a:avLst/>
            </a:prstGeom>
            <a:ln w="12700" cap="flat" cmpd="sng">
              <a:solidFill>
                <a:schemeClr val="tx1"/>
              </a:solidFill>
              <a:prstDash val="solid"/>
              <a:round/>
              <a:headEnd type="none" w="med" len="med"/>
              <a:tailEnd type="none" w="med" len="med"/>
            </a:ln>
          </p:spPr>
        </p:sp>
        <p:sp>
          <p:nvSpPr>
            <p:cNvPr id="25676" name="Line 72"/>
            <p:cNvSpPr/>
            <p:nvPr/>
          </p:nvSpPr>
          <p:spPr>
            <a:xfrm>
              <a:off x="2410" y="544"/>
              <a:ext cx="0" cy="1860"/>
            </a:xfrm>
            <a:prstGeom prst="line">
              <a:avLst/>
            </a:prstGeom>
            <a:ln w="12700" cap="flat" cmpd="sng">
              <a:solidFill>
                <a:schemeClr val="tx1"/>
              </a:solidFill>
              <a:prstDash val="solid"/>
              <a:round/>
              <a:headEnd type="none" w="med" len="med"/>
              <a:tailEnd type="none" w="med" len="med"/>
            </a:ln>
          </p:spPr>
        </p:sp>
        <p:sp>
          <p:nvSpPr>
            <p:cNvPr id="25677" name="Line 73"/>
            <p:cNvSpPr/>
            <p:nvPr/>
          </p:nvSpPr>
          <p:spPr>
            <a:xfrm>
              <a:off x="3524" y="544"/>
              <a:ext cx="0" cy="1860"/>
            </a:xfrm>
            <a:prstGeom prst="line">
              <a:avLst/>
            </a:prstGeom>
            <a:ln w="12700" cap="flat" cmpd="sng">
              <a:solidFill>
                <a:schemeClr val="tx1"/>
              </a:solidFill>
              <a:prstDash val="solid"/>
              <a:round/>
              <a:headEnd type="none" w="med" len="med"/>
              <a:tailEnd type="none" w="med" len="med"/>
            </a:ln>
          </p:spPr>
        </p:sp>
        <p:sp>
          <p:nvSpPr>
            <p:cNvPr id="25678" name="Line 74"/>
            <p:cNvSpPr/>
            <p:nvPr/>
          </p:nvSpPr>
          <p:spPr>
            <a:xfrm>
              <a:off x="4467" y="544"/>
              <a:ext cx="0" cy="1860"/>
            </a:xfrm>
            <a:prstGeom prst="line">
              <a:avLst/>
            </a:prstGeom>
            <a:ln w="28575" cap="sq" cmpd="sng">
              <a:solidFill>
                <a:schemeClr val="tx1"/>
              </a:solidFill>
              <a:prstDash val="solid"/>
              <a:round/>
              <a:headEnd type="none" w="med" len="med"/>
              <a:tailEnd type="none" w="med" len="med"/>
            </a:ln>
          </p:spPr>
        </p:sp>
        <p:sp>
          <p:nvSpPr>
            <p:cNvPr id="25679" name="Text Box 114"/>
            <p:cNvSpPr txBox="1"/>
            <p:nvPr/>
          </p:nvSpPr>
          <p:spPr>
            <a:xfrm>
              <a:off x="183" y="172"/>
              <a:ext cx="1405" cy="327"/>
            </a:xfrm>
            <a:prstGeom prst="rect">
              <a:avLst/>
            </a:prstGeom>
            <a:solidFill>
              <a:srgbClr val="EAEAEA"/>
            </a:solidFill>
            <a:ln w="9525">
              <a:noFill/>
            </a:ln>
          </p:spPr>
          <p:txBody>
            <a:bodyPr anchor="t">
              <a:spAutoFit/>
            </a:bodyPr>
            <a:p>
              <a:pPr>
                <a:spcBef>
                  <a:spcPct val="50000"/>
                </a:spcBef>
              </a:pPr>
              <a:r>
                <a:rPr lang="en-US" altLang="x-none" sz="2800" b="1" dirty="0">
                  <a:latin typeface="Arial" panose="020B0604020202020204" pitchFamily="34" charset="0"/>
                  <a:ea typeface="宋体" panose="02010600030101010101" pitchFamily="2" charset="-122"/>
                </a:rPr>
                <a:t>courses</a:t>
              </a:r>
              <a:endParaRPr lang="en-US" altLang="x-none" sz="2800" b="1" dirty="0">
                <a:latin typeface="Arial" panose="020B0604020202020204" pitchFamily="34" charset="0"/>
                <a:ea typeface="宋体" panose="02010600030101010101" pitchFamily="2" charset="-122"/>
              </a:endParaRPr>
            </a:p>
          </p:txBody>
        </p:sp>
      </p:grpSp>
      <p:sp>
        <p:nvSpPr>
          <p:cNvPr id="25680" name="Rectangle 123"/>
          <p:cNvSpPr>
            <a:spLocks noGrp="1"/>
          </p:cNvSpPr>
          <p:nvPr>
            <p:ph type="body"/>
          </p:nvPr>
        </p:nvSpPr>
        <p:spPr>
          <a:xfrm>
            <a:off x="395288" y="6381750"/>
            <a:ext cx="8353425" cy="457200"/>
          </a:xfrm>
          <a:solidFill>
            <a:schemeClr val="bg1"/>
          </a:solidFill>
        </p:spPr>
        <p:txBody>
          <a:bodyPr wrap="square" anchor="t"/>
          <a:p>
            <a:pPr algn="ctr" eaLnBrk="1" hangingPunct="1">
              <a:buNone/>
            </a:pPr>
            <a:r>
              <a:rPr lang="en-US" altLang="x-none" dirty="0">
                <a:ea typeface="宋体" panose="02010600030101010101" pitchFamily="2" charset="-122"/>
              </a:rPr>
              <a:t>Figure 1.1a  Relational Student Enrollment Database</a:t>
            </a:r>
            <a:endParaRPr lang="en-US" altLang="x-none" dirty="0">
              <a:ea typeface="宋体" panose="02010600030101010101" pitchFamily="2" charset="-122"/>
            </a:endParaRPr>
          </a:p>
        </p:txBody>
      </p:sp>
      <p:sp>
        <p:nvSpPr>
          <p:cNvPr id="25681"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662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662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6628" name="Rectangle 2"/>
          <p:cNvSpPr/>
          <p:nvPr/>
        </p:nvSpPr>
        <p:spPr>
          <a:xfrm>
            <a:off x="381000" y="914400"/>
            <a:ext cx="8382000" cy="54864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26629" name="Rectangle 3"/>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graphicFrame>
        <p:nvGraphicFramePr>
          <p:cNvPr id="22535" name="表格 22534"/>
          <p:cNvGraphicFramePr/>
          <p:nvPr/>
        </p:nvGraphicFramePr>
        <p:xfrm>
          <a:off x="609600" y="1235075"/>
          <a:ext cx="5105400" cy="2043113"/>
        </p:xfrm>
        <a:graphic>
          <a:graphicData uri="http://schemas.openxmlformats.org/drawingml/2006/table">
            <a:tbl>
              <a:tblPr/>
              <a:tblGrid>
                <a:gridCol w="609600"/>
                <a:gridCol w="1066800"/>
                <a:gridCol w="1143000"/>
                <a:gridCol w="838200"/>
                <a:gridCol w="1447800"/>
              </a:tblGrid>
              <a:tr h="396875">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sid</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lname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fname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class</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telephone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Jones</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Allan</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555-1234</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75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Smith</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John</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555-4321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2">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Brown</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Harry</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555-1122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White</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Edward</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555-3344</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22573" name="表格 22572"/>
          <p:cNvGraphicFramePr/>
          <p:nvPr/>
        </p:nvGraphicFramePr>
        <p:xfrm>
          <a:off x="609600" y="3886200"/>
          <a:ext cx="3810000" cy="2043113"/>
        </p:xfrm>
        <a:graphic>
          <a:graphicData uri="http://schemas.openxmlformats.org/drawingml/2006/table">
            <a:tbl>
              <a:tblPr/>
              <a:tblGrid>
                <a:gridCol w="685800"/>
                <a:gridCol w="1295400"/>
                <a:gridCol w="990600"/>
                <a:gridCol w="838200"/>
              </a:tblGrid>
              <a:tr h="396875">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cno</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cname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croom</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time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French I</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2-104</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MW2</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75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French II</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2-113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MW3</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2">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Algebra</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3-105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MW2</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108</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Calculus</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2-113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MW4</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6700" name="Text Box 113"/>
          <p:cNvSpPr txBox="1"/>
          <p:nvPr/>
        </p:nvSpPr>
        <p:spPr>
          <a:xfrm>
            <a:off x="685800" y="838200"/>
            <a:ext cx="1524000" cy="457200"/>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ea typeface="宋体" panose="02010600030101010101" pitchFamily="2" charset="-122"/>
              </a:rPr>
              <a:t>students</a:t>
            </a:r>
            <a:endParaRPr lang="en-US" altLang="x-none" b="1" dirty="0">
              <a:latin typeface="Arial" panose="020B0604020202020204" pitchFamily="34" charset="0"/>
              <a:ea typeface="宋体" panose="02010600030101010101" pitchFamily="2" charset="-122"/>
            </a:endParaRPr>
          </a:p>
        </p:txBody>
      </p:sp>
      <p:sp>
        <p:nvSpPr>
          <p:cNvPr id="26701" name="Text Box 114"/>
          <p:cNvSpPr txBox="1"/>
          <p:nvPr/>
        </p:nvSpPr>
        <p:spPr>
          <a:xfrm>
            <a:off x="685800" y="3429000"/>
            <a:ext cx="1524000" cy="457200"/>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ea typeface="宋体" panose="02010600030101010101" pitchFamily="2" charset="-122"/>
              </a:rPr>
              <a:t>courses</a:t>
            </a:r>
            <a:endParaRPr lang="en-US" altLang="x-none" b="1" dirty="0">
              <a:latin typeface="Arial" panose="020B0604020202020204" pitchFamily="34" charset="0"/>
              <a:ea typeface="宋体" panose="02010600030101010101" pitchFamily="2" charset="-122"/>
            </a:endParaRPr>
          </a:p>
        </p:txBody>
      </p:sp>
      <p:sp>
        <p:nvSpPr>
          <p:cNvPr id="26702" name="Rectangle 117"/>
          <p:cNvSpPr/>
          <p:nvPr/>
        </p:nvSpPr>
        <p:spPr>
          <a:xfrm>
            <a:off x="395288" y="908050"/>
            <a:ext cx="8353425" cy="5473700"/>
          </a:xfrm>
          <a:prstGeom prst="rect">
            <a:avLst/>
          </a:prstGeom>
          <a:solidFill>
            <a:schemeClr val="bg1">
              <a:alpha val="75000"/>
            </a:schemeClr>
          </a:solidFill>
          <a:ln w="9525">
            <a:noFill/>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26703" name="Rectangle 118"/>
          <p:cNvSpPr>
            <a:spLocks noGrp="1"/>
          </p:cNvSpPr>
          <p:nvPr>
            <p:ph type="body"/>
          </p:nvPr>
        </p:nvSpPr>
        <p:spPr>
          <a:xfrm>
            <a:off x="395288" y="6381750"/>
            <a:ext cx="8353425" cy="457200"/>
          </a:xfrm>
          <a:solidFill>
            <a:schemeClr val="bg1"/>
          </a:solidFill>
        </p:spPr>
        <p:txBody>
          <a:bodyPr wrap="square" anchor="t"/>
          <a:p>
            <a:pPr algn="ctr" eaLnBrk="1" hangingPunct="1">
              <a:buNone/>
            </a:pPr>
            <a:r>
              <a:rPr lang="en-US" altLang="x-none" dirty="0">
                <a:ea typeface="宋体" panose="02010600030101010101" pitchFamily="2" charset="-122"/>
              </a:rPr>
              <a:t>Figure 1.1a  Relational Student Enrollment Database</a:t>
            </a:r>
            <a:endParaRPr lang="en-US" altLang="x-none" dirty="0">
              <a:ea typeface="宋体" panose="02010600030101010101" pitchFamily="2" charset="-122"/>
            </a:endParaRPr>
          </a:p>
        </p:txBody>
      </p:sp>
      <p:grpSp>
        <p:nvGrpSpPr>
          <p:cNvPr id="26704" name="组合 22608"/>
          <p:cNvGrpSpPr/>
          <p:nvPr/>
        </p:nvGrpSpPr>
        <p:grpSpPr>
          <a:xfrm>
            <a:off x="2987675" y="909638"/>
            <a:ext cx="5400675" cy="5472112"/>
            <a:chOff x="0" y="0"/>
            <a:chExt cx="3402" cy="3447"/>
          </a:xfrm>
        </p:grpSpPr>
        <p:sp>
          <p:nvSpPr>
            <p:cNvPr id="26705" name="Rectangle 160"/>
            <p:cNvSpPr/>
            <p:nvPr/>
          </p:nvSpPr>
          <p:spPr>
            <a:xfrm>
              <a:off x="0" y="0"/>
              <a:ext cx="3402" cy="3447"/>
            </a:xfrm>
            <a:prstGeom prst="rect">
              <a:avLst/>
            </a:prstGeom>
            <a:solidFill>
              <a:srgbClr val="EAEAEA"/>
            </a:solidFill>
            <a:ln w="9525">
              <a:noFill/>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26706" name="Rectangle 161"/>
            <p:cNvSpPr/>
            <p:nvPr/>
          </p:nvSpPr>
          <p:spPr>
            <a:xfrm>
              <a:off x="1920" y="2237"/>
              <a:ext cx="938"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No</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6707" name="Rectangle 162"/>
            <p:cNvSpPr/>
            <p:nvPr/>
          </p:nvSpPr>
          <p:spPr>
            <a:xfrm>
              <a:off x="1216" y="2237"/>
              <a:ext cx="704"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108</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08" name="Rectangle 163"/>
            <p:cNvSpPr/>
            <p:nvPr/>
          </p:nvSpPr>
          <p:spPr>
            <a:xfrm>
              <a:off x="590" y="2237"/>
              <a:ext cx="626"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09" name="Rectangle 164"/>
            <p:cNvSpPr/>
            <p:nvPr/>
          </p:nvSpPr>
          <p:spPr>
            <a:xfrm>
              <a:off x="1920" y="2603"/>
              <a:ext cx="938" cy="36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No</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6710" name="Rectangle 165"/>
            <p:cNvSpPr/>
            <p:nvPr/>
          </p:nvSpPr>
          <p:spPr>
            <a:xfrm>
              <a:off x="1216" y="2603"/>
              <a:ext cx="704" cy="36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102</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11" name="Rectangle 166"/>
            <p:cNvSpPr/>
            <p:nvPr/>
          </p:nvSpPr>
          <p:spPr>
            <a:xfrm>
              <a:off x="590" y="2603"/>
              <a:ext cx="626" cy="36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5</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12" name="Rectangle 167"/>
            <p:cNvSpPr/>
            <p:nvPr/>
          </p:nvSpPr>
          <p:spPr>
            <a:xfrm>
              <a:off x="1920" y="2968"/>
              <a:ext cx="938"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No</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6713" name="Rectangle 168"/>
            <p:cNvSpPr/>
            <p:nvPr/>
          </p:nvSpPr>
          <p:spPr>
            <a:xfrm>
              <a:off x="1216" y="2968"/>
              <a:ext cx="704"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105</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14" name="Rectangle 169"/>
            <p:cNvSpPr/>
            <p:nvPr/>
          </p:nvSpPr>
          <p:spPr>
            <a:xfrm>
              <a:off x="590" y="2968"/>
              <a:ext cx="626"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5</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15" name="Rectangle 170"/>
            <p:cNvSpPr/>
            <p:nvPr/>
          </p:nvSpPr>
          <p:spPr>
            <a:xfrm>
              <a:off x="1920" y="1871"/>
              <a:ext cx="938"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Yes</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6716" name="Rectangle 171"/>
            <p:cNvSpPr/>
            <p:nvPr/>
          </p:nvSpPr>
          <p:spPr>
            <a:xfrm>
              <a:off x="1216" y="1871"/>
              <a:ext cx="704"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101</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17" name="Rectangle 172"/>
            <p:cNvSpPr/>
            <p:nvPr/>
          </p:nvSpPr>
          <p:spPr>
            <a:xfrm>
              <a:off x="590" y="1871"/>
              <a:ext cx="626"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18" name="Rectangle 173"/>
            <p:cNvSpPr/>
            <p:nvPr/>
          </p:nvSpPr>
          <p:spPr>
            <a:xfrm>
              <a:off x="1920" y="1505"/>
              <a:ext cx="938"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No</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6719" name="Rectangle 174"/>
            <p:cNvSpPr/>
            <p:nvPr/>
          </p:nvSpPr>
          <p:spPr>
            <a:xfrm>
              <a:off x="1216" y="1505"/>
              <a:ext cx="704"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105</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20" name="Rectangle 175"/>
            <p:cNvSpPr/>
            <p:nvPr/>
          </p:nvSpPr>
          <p:spPr>
            <a:xfrm>
              <a:off x="590" y="1505"/>
              <a:ext cx="626"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21" name="Rectangle 176"/>
            <p:cNvSpPr/>
            <p:nvPr/>
          </p:nvSpPr>
          <p:spPr>
            <a:xfrm>
              <a:off x="1920" y="1140"/>
              <a:ext cx="938" cy="36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Yes</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6722" name="Rectangle 177"/>
            <p:cNvSpPr/>
            <p:nvPr/>
          </p:nvSpPr>
          <p:spPr>
            <a:xfrm>
              <a:off x="1216" y="1140"/>
              <a:ext cx="704" cy="36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108</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23" name="Rectangle 178"/>
            <p:cNvSpPr/>
            <p:nvPr/>
          </p:nvSpPr>
          <p:spPr>
            <a:xfrm>
              <a:off x="590" y="1140"/>
              <a:ext cx="626" cy="365"/>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24" name="Rectangle 179"/>
            <p:cNvSpPr/>
            <p:nvPr/>
          </p:nvSpPr>
          <p:spPr>
            <a:xfrm>
              <a:off x="1920" y="774"/>
              <a:ext cx="938"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No</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26725" name="Rectangle 180"/>
            <p:cNvSpPr/>
            <p:nvPr/>
          </p:nvSpPr>
          <p:spPr>
            <a:xfrm>
              <a:off x="1216" y="774"/>
              <a:ext cx="704"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101</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26" name="Rectangle 181"/>
            <p:cNvSpPr/>
            <p:nvPr/>
          </p:nvSpPr>
          <p:spPr>
            <a:xfrm>
              <a:off x="590" y="774"/>
              <a:ext cx="626"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6727" name="Rectangle 182"/>
            <p:cNvSpPr/>
            <p:nvPr/>
          </p:nvSpPr>
          <p:spPr>
            <a:xfrm>
              <a:off x="1920" y="408"/>
              <a:ext cx="938"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major</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6728" name="Rectangle 183"/>
            <p:cNvSpPr/>
            <p:nvPr/>
          </p:nvSpPr>
          <p:spPr>
            <a:xfrm>
              <a:off x="1216" y="408"/>
              <a:ext cx="704"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cno</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6729" name="Rectangle 184"/>
            <p:cNvSpPr/>
            <p:nvPr/>
          </p:nvSpPr>
          <p:spPr>
            <a:xfrm>
              <a:off x="590" y="408"/>
              <a:ext cx="626" cy="366"/>
            </a:xfrm>
            <a:prstGeom prst="rect">
              <a:avLst/>
            </a:prstGeom>
            <a:solidFill>
              <a:srgbClr val="F8F8F8"/>
            </a:solidFill>
            <a:ln w="9525">
              <a:noFill/>
            </a:ln>
          </p:spPr>
          <p:txBody>
            <a:bodyPr anchor="ctr"/>
            <a:p>
              <a:pPr algn="ctr">
                <a:spcBef>
                  <a:spcPct val="20000"/>
                </a:spcBef>
                <a:buClr>
                  <a:srgbClr val="CC9900"/>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sid</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6730" name="Line 185"/>
            <p:cNvSpPr/>
            <p:nvPr/>
          </p:nvSpPr>
          <p:spPr>
            <a:xfrm>
              <a:off x="590" y="408"/>
              <a:ext cx="2268" cy="0"/>
            </a:xfrm>
            <a:prstGeom prst="line">
              <a:avLst/>
            </a:prstGeom>
            <a:ln w="28575" cap="sq" cmpd="sng">
              <a:solidFill>
                <a:schemeClr val="tx1"/>
              </a:solidFill>
              <a:prstDash val="solid"/>
              <a:round/>
              <a:headEnd type="none" w="med" len="med"/>
              <a:tailEnd type="none" w="med" len="med"/>
            </a:ln>
          </p:spPr>
        </p:sp>
        <p:sp>
          <p:nvSpPr>
            <p:cNvPr id="26731" name="Line 186"/>
            <p:cNvSpPr/>
            <p:nvPr/>
          </p:nvSpPr>
          <p:spPr>
            <a:xfrm>
              <a:off x="590" y="774"/>
              <a:ext cx="2268" cy="0"/>
            </a:xfrm>
            <a:prstGeom prst="line">
              <a:avLst/>
            </a:prstGeom>
            <a:ln w="12700" cap="flat" cmpd="sng">
              <a:solidFill>
                <a:schemeClr val="tx1"/>
              </a:solidFill>
              <a:prstDash val="solid"/>
              <a:round/>
              <a:headEnd type="none" w="med" len="med"/>
              <a:tailEnd type="none" w="med" len="med"/>
            </a:ln>
          </p:spPr>
        </p:sp>
        <p:sp>
          <p:nvSpPr>
            <p:cNvPr id="26732" name="Line 187"/>
            <p:cNvSpPr/>
            <p:nvPr/>
          </p:nvSpPr>
          <p:spPr>
            <a:xfrm>
              <a:off x="590" y="1140"/>
              <a:ext cx="2268" cy="0"/>
            </a:xfrm>
            <a:prstGeom prst="line">
              <a:avLst/>
            </a:prstGeom>
            <a:ln w="12700" cap="flat" cmpd="sng">
              <a:solidFill>
                <a:schemeClr val="tx1"/>
              </a:solidFill>
              <a:prstDash val="solid"/>
              <a:round/>
              <a:headEnd type="none" w="med" len="med"/>
              <a:tailEnd type="none" w="med" len="med"/>
            </a:ln>
          </p:spPr>
        </p:sp>
        <p:sp>
          <p:nvSpPr>
            <p:cNvPr id="26733" name="Line 188"/>
            <p:cNvSpPr/>
            <p:nvPr/>
          </p:nvSpPr>
          <p:spPr>
            <a:xfrm>
              <a:off x="590" y="1505"/>
              <a:ext cx="2268" cy="0"/>
            </a:xfrm>
            <a:prstGeom prst="line">
              <a:avLst/>
            </a:prstGeom>
            <a:ln w="12700" cap="flat" cmpd="sng">
              <a:solidFill>
                <a:schemeClr val="tx1"/>
              </a:solidFill>
              <a:prstDash val="solid"/>
              <a:round/>
              <a:headEnd type="none" w="med" len="med"/>
              <a:tailEnd type="none" w="med" len="med"/>
            </a:ln>
          </p:spPr>
        </p:sp>
        <p:sp>
          <p:nvSpPr>
            <p:cNvPr id="26734" name="Line 189"/>
            <p:cNvSpPr/>
            <p:nvPr/>
          </p:nvSpPr>
          <p:spPr>
            <a:xfrm>
              <a:off x="590" y="1871"/>
              <a:ext cx="2268" cy="0"/>
            </a:xfrm>
            <a:prstGeom prst="line">
              <a:avLst/>
            </a:prstGeom>
            <a:ln w="12700" cap="flat" cmpd="sng">
              <a:solidFill>
                <a:schemeClr val="tx1"/>
              </a:solidFill>
              <a:prstDash val="solid"/>
              <a:round/>
              <a:headEnd type="none" w="med" len="med"/>
              <a:tailEnd type="none" w="med" len="med"/>
            </a:ln>
          </p:spPr>
        </p:sp>
        <p:sp>
          <p:nvSpPr>
            <p:cNvPr id="26735" name="Line 190"/>
            <p:cNvSpPr/>
            <p:nvPr/>
          </p:nvSpPr>
          <p:spPr>
            <a:xfrm>
              <a:off x="590" y="3334"/>
              <a:ext cx="2268" cy="0"/>
            </a:xfrm>
            <a:prstGeom prst="line">
              <a:avLst/>
            </a:prstGeom>
            <a:ln w="28575" cap="sq" cmpd="sng">
              <a:solidFill>
                <a:schemeClr val="tx1"/>
              </a:solidFill>
              <a:prstDash val="solid"/>
              <a:round/>
              <a:headEnd type="none" w="med" len="med"/>
              <a:tailEnd type="none" w="med" len="med"/>
            </a:ln>
          </p:spPr>
        </p:sp>
        <p:sp>
          <p:nvSpPr>
            <p:cNvPr id="26736" name="Line 191"/>
            <p:cNvSpPr/>
            <p:nvPr/>
          </p:nvSpPr>
          <p:spPr>
            <a:xfrm>
              <a:off x="590" y="408"/>
              <a:ext cx="0" cy="2926"/>
            </a:xfrm>
            <a:prstGeom prst="line">
              <a:avLst/>
            </a:prstGeom>
            <a:ln w="28575" cap="sq" cmpd="sng">
              <a:solidFill>
                <a:schemeClr val="tx1"/>
              </a:solidFill>
              <a:prstDash val="solid"/>
              <a:round/>
              <a:headEnd type="none" w="med" len="med"/>
              <a:tailEnd type="none" w="med" len="med"/>
            </a:ln>
          </p:spPr>
        </p:sp>
        <p:sp>
          <p:nvSpPr>
            <p:cNvPr id="26737" name="Line 192"/>
            <p:cNvSpPr/>
            <p:nvPr/>
          </p:nvSpPr>
          <p:spPr>
            <a:xfrm>
              <a:off x="1216" y="408"/>
              <a:ext cx="0" cy="2926"/>
            </a:xfrm>
            <a:prstGeom prst="line">
              <a:avLst/>
            </a:prstGeom>
            <a:ln w="12700" cap="flat" cmpd="sng">
              <a:solidFill>
                <a:schemeClr val="tx1"/>
              </a:solidFill>
              <a:prstDash val="solid"/>
              <a:round/>
              <a:headEnd type="none" w="med" len="med"/>
              <a:tailEnd type="none" w="med" len="med"/>
            </a:ln>
          </p:spPr>
        </p:sp>
        <p:sp>
          <p:nvSpPr>
            <p:cNvPr id="26738" name="Line 193"/>
            <p:cNvSpPr/>
            <p:nvPr/>
          </p:nvSpPr>
          <p:spPr>
            <a:xfrm>
              <a:off x="1920" y="408"/>
              <a:ext cx="0" cy="2926"/>
            </a:xfrm>
            <a:prstGeom prst="line">
              <a:avLst/>
            </a:prstGeom>
            <a:ln w="12700" cap="flat" cmpd="sng">
              <a:solidFill>
                <a:schemeClr val="tx1"/>
              </a:solidFill>
              <a:prstDash val="solid"/>
              <a:round/>
              <a:headEnd type="none" w="med" len="med"/>
              <a:tailEnd type="none" w="med" len="med"/>
            </a:ln>
          </p:spPr>
        </p:sp>
        <p:sp>
          <p:nvSpPr>
            <p:cNvPr id="26739" name="Line 194"/>
            <p:cNvSpPr/>
            <p:nvPr/>
          </p:nvSpPr>
          <p:spPr>
            <a:xfrm>
              <a:off x="2858" y="408"/>
              <a:ext cx="0" cy="2926"/>
            </a:xfrm>
            <a:prstGeom prst="line">
              <a:avLst/>
            </a:prstGeom>
            <a:ln w="28575" cap="sq" cmpd="sng">
              <a:solidFill>
                <a:schemeClr val="tx1"/>
              </a:solidFill>
              <a:prstDash val="solid"/>
              <a:round/>
              <a:headEnd type="none" w="med" len="med"/>
              <a:tailEnd type="none" w="med" len="med"/>
            </a:ln>
          </p:spPr>
        </p:sp>
        <p:sp>
          <p:nvSpPr>
            <p:cNvPr id="26740" name="Line 195"/>
            <p:cNvSpPr/>
            <p:nvPr/>
          </p:nvSpPr>
          <p:spPr>
            <a:xfrm>
              <a:off x="590" y="2237"/>
              <a:ext cx="2268" cy="0"/>
            </a:xfrm>
            <a:prstGeom prst="line">
              <a:avLst/>
            </a:prstGeom>
            <a:ln w="12700" cap="flat" cmpd="sng">
              <a:solidFill>
                <a:schemeClr val="tx1"/>
              </a:solidFill>
              <a:prstDash val="solid"/>
              <a:round/>
              <a:headEnd type="none" w="med" len="med"/>
              <a:tailEnd type="none" w="med" len="med"/>
            </a:ln>
          </p:spPr>
        </p:sp>
        <p:sp>
          <p:nvSpPr>
            <p:cNvPr id="26741" name="Line 196"/>
            <p:cNvSpPr/>
            <p:nvPr/>
          </p:nvSpPr>
          <p:spPr>
            <a:xfrm>
              <a:off x="590" y="2968"/>
              <a:ext cx="2268" cy="0"/>
            </a:xfrm>
            <a:prstGeom prst="line">
              <a:avLst/>
            </a:prstGeom>
            <a:ln w="12700" cap="flat" cmpd="sng">
              <a:solidFill>
                <a:schemeClr val="tx1"/>
              </a:solidFill>
              <a:prstDash val="solid"/>
              <a:round/>
              <a:headEnd type="none" w="med" len="med"/>
              <a:tailEnd type="none" w="med" len="med"/>
            </a:ln>
          </p:spPr>
        </p:sp>
        <p:sp>
          <p:nvSpPr>
            <p:cNvPr id="26742" name="Line 197"/>
            <p:cNvSpPr/>
            <p:nvPr/>
          </p:nvSpPr>
          <p:spPr>
            <a:xfrm>
              <a:off x="590" y="2603"/>
              <a:ext cx="2268" cy="0"/>
            </a:xfrm>
            <a:prstGeom prst="line">
              <a:avLst/>
            </a:prstGeom>
            <a:ln w="12700" cap="flat" cmpd="sng">
              <a:solidFill>
                <a:schemeClr val="tx1"/>
              </a:solidFill>
              <a:prstDash val="solid"/>
              <a:round/>
              <a:headEnd type="none" w="med" len="med"/>
              <a:tailEnd type="none" w="med" len="med"/>
            </a:ln>
          </p:spPr>
        </p:sp>
        <p:sp>
          <p:nvSpPr>
            <p:cNvPr id="26743" name="Text Box 198"/>
            <p:cNvSpPr txBox="1"/>
            <p:nvPr/>
          </p:nvSpPr>
          <p:spPr>
            <a:xfrm>
              <a:off x="590" y="45"/>
              <a:ext cx="1270" cy="327"/>
            </a:xfrm>
            <a:prstGeom prst="rect">
              <a:avLst/>
            </a:prstGeom>
            <a:noFill/>
            <a:ln w="9525">
              <a:noFill/>
            </a:ln>
          </p:spPr>
          <p:txBody>
            <a:bodyPr anchor="t">
              <a:spAutoFit/>
            </a:bodyPr>
            <a:p>
              <a:pPr>
                <a:spcBef>
                  <a:spcPct val="50000"/>
                </a:spcBef>
              </a:pPr>
              <a:r>
                <a:rPr lang="en-US" altLang="x-none" sz="2800" b="1" dirty="0">
                  <a:latin typeface="Arial" panose="020B0604020202020204" pitchFamily="34" charset="0"/>
                  <a:ea typeface="宋体" panose="02010600030101010101" pitchFamily="2" charset="-122"/>
                </a:rPr>
                <a:t>enrollment</a:t>
              </a:r>
              <a:endParaRPr lang="en-US" altLang="x-none" sz="2800" b="1" dirty="0">
                <a:latin typeface="Arial" panose="020B0604020202020204" pitchFamily="34" charset="0"/>
                <a:ea typeface="宋体" panose="02010600030101010101" pitchFamily="2" charset="-122"/>
              </a:endParaRPr>
            </a:p>
          </p:txBody>
        </p:sp>
      </p:grpSp>
      <p:sp>
        <p:nvSpPr>
          <p:cNvPr id="26744"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765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76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7652" name="Rectangle 2"/>
          <p:cNvSpPr/>
          <p:nvPr/>
        </p:nvSpPr>
        <p:spPr>
          <a:xfrm>
            <a:off x="381000" y="914400"/>
            <a:ext cx="8382000" cy="54864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27653" name="Rectangle 3"/>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graphicFrame>
        <p:nvGraphicFramePr>
          <p:cNvPr id="23559" name="表格 23558"/>
          <p:cNvGraphicFramePr/>
          <p:nvPr/>
        </p:nvGraphicFramePr>
        <p:xfrm>
          <a:off x="609600" y="1235075"/>
          <a:ext cx="5105400" cy="2043113"/>
        </p:xfrm>
        <a:graphic>
          <a:graphicData uri="http://schemas.openxmlformats.org/drawingml/2006/table">
            <a:tbl>
              <a:tblPr/>
              <a:tblGrid>
                <a:gridCol w="609600"/>
                <a:gridCol w="1066800"/>
                <a:gridCol w="1143000"/>
                <a:gridCol w="838200"/>
                <a:gridCol w="1447800"/>
              </a:tblGrid>
              <a:tr h="396875">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sid</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lname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fname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class</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telephone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Jones</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Allan</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555-1234</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75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Smith</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John</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555-4321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2">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Brown</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Harry</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555-1122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White</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Edward</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555-3344</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23597" name="表格 23596"/>
          <p:cNvGraphicFramePr/>
          <p:nvPr/>
        </p:nvGraphicFramePr>
        <p:xfrm>
          <a:off x="609600" y="3886200"/>
          <a:ext cx="3810000" cy="2043113"/>
        </p:xfrm>
        <a:graphic>
          <a:graphicData uri="http://schemas.openxmlformats.org/drawingml/2006/table">
            <a:tbl>
              <a:tblPr/>
              <a:tblGrid>
                <a:gridCol w="685800"/>
                <a:gridCol w="1295400"/>
                <a:gridCol w="990600"/>
                <a:gridCol w="838200"/>
              </a:tblGrid>
              <a:tr h="396875">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cno</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cname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croom</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time</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French I</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2-104</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MW2</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75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French II</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2-113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MW3</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2">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Algebra</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3-105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MW2</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108</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Calculus</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2-113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MW4</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23629" name="表格 23628"/>
          <p:cNvGraphicFramePr/>
          <p:nvPr/>
        </p:nvGraphicFramePr>
        <p:xfrm>
          <a:off x="6324600" y="1219200"/>
          <a:ext cx="2209800" cy="3276600"/>
        </p:xfrm>
        <a:graphic>
          <a:graphicData uri="http://schemas.openxmlformats.org/drawingml/2006/table">
            <a:tbl>
              <a:tblPr/>
              <a:tblGrid>
                <a:gridCol w="609600"/>
                <a:gridCol w="685800"/>
                <a:gridCol w="914400"/>
              </a:tblGrid>
              <a:tr h="396875">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sid</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cno</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rgbClr val="FF0000"/>
                          </a:solidFill>
                          <a:latin typeface="Arial" panose="020B0604020202020204" pitchFamily="34" charset="0"/>
                          <a:ea typeface="宋体" panose="02010600030101010101" pitchFamily="2" charset="-122"/>
                        </a:rPr>
                        <a:t>major</a:t>
                      </a:r>
                      <a:endParaRPr lang="en-US" altLang="x-none" sz="2000"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No</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75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108</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Yes</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2">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No</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101</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Yes</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2">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3</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108</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No</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3">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102</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No</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1162">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sz="2000" b="0">
                          <a:solidFill>
                            <a:schemeClr val="accent2"/>
                          </a:solidFill>
                          <a:latin typeface="Arial" panose="020B0604020202020204" pitchFamily="34" charset="0"/>
                          <a:ea typeface="宋体" panose="02010600030101010101" pitchFamily="2" charset="-122"/>
                        </a:rPr>
                        <a:t>105</a:t>
                      </a:r>
                      <a:endParaRPr lang="zh-CN" altLang="en-US" sz="2000"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sz="2000" b="0" dirty="0">
                          <a:solidFill>
                            <a:schemeClr val="accent2"/>
                          </a:solidFill>
                          <a:latin typeface="Arial" panose="020B0604020202020204" pitchFamily="34" charset="0"/>
                          <a:ea typeface="宋体" panose="02010600030101010101" pitchFamily="2" charset="-122"/>
                        </a:rPr>
                        <a:t>No</a:t>
                      </a:r>
                      <a:endParaRPr lang="en-US" altLang="x-none" sz="2000"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7762" name="Text Box 113"/>
          <p:cNvSpPr txBox="1"/>
          <p:nvPr/>
        </p:nvSpPr>
        <p:spPr>
          <a:xfrm>
            <a:off x="685800" y="838200"/>
            <a:ext cx="1524000" cy="457200"/>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ea typeface="宋体" panose="02010600030101010101" pitchFamily="2" charset="-122"/>
              </a:rPr>
              <a:t>students</a:t>
            </a:r>
            <a:endParaRPr lang="en-US" altLang="x-none" b="1" dirty="0">
              <a:latin typeface="Arial" panose="020B0604020202020204" pitchFamily="34" charset="0"/>
              <a:ea typeface="宋体" panose="02010600030101010101" pitchFamily="2" charset="-122"/>
            </a:endParaRPr>
          </a:p>
        </p:txBody>
      </p:sp>
      <p:sp>
        <p:nvSpPr>
          <p:cNvPr id="27763" name="Text Box 114"/>
          <p:cNvSpPr txBox="1"/>
          <p:nvPr/>
        </p:nvSpPr>
        <p:spPr>
          <a:xfrm>
            <a:off x="685800" y="3429000"/>
            <a:ext cx="1524000" cy="457200"/>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ea typeface="宋体" panose="02010600030101010101" pitchFamily="2" charset="-122"/>
              </a:rPr>
              <a:t>courses</a:t>
            </a:r>
            <a:endParaRPr lang="en-US" altLang="x-none" b="1" dirty="0">
              <a:latin typeface="Arial" panose="020B0604020202020204" pitchFamily="34" charset="0"/>
              <a:ea typeface="宋体" panose="02010600030101010101" pitchFamily="2" charset="-122"/>
            </a:endParaRPr>
          </a:p>
        </p:txBody>
      </p:sp>
      <p:sp>
        <p:nvSpPr>
          <p:cNvPr id="27764" name="Text Box 115"/>
          <p:cNvSpPr txBox="1"/>
          <p:nvPr/>
        </p:nvSpPr>
        <p:spPr>
          <a:xfrm>
            <a:off x="6324600" y="838200"/>
            <a:ext cx="1752600" cy="457200"/>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ea typeface="宋体" panose="02010600030101010101" pitchFamily="2" charset="-122"/>
              </a:rPr>
              <a:t>enrollment</a:t>
            </a:r>
            <a:endParaRPr lang="en-US" altLang="x-none" b="1" dirty="0">
              <a:latin typeface="Arial" panose="020B0604020202020204" pitchFamily="34" charset="0"/>
              <a:ea typeface="宋体" panose="02010600030101010101" pitchFamily="2" charset="-122"/>
            </a:endParaRPr>
          </a:p>
        </p:txBody>
      </p:sp>
      <p:sp>
        <p:nvSpPr>
          <p:cNvPr id="27765" name="Rectangle 117"/>
          <p:cNvSpPr>
            <a:spLocks noGrp="1"/>
          </p:cNvSpPr>
          <p:nvPr>
            <p:ph type="body"/>
          </p:nvPr>
        </p:nvSpPr>
        <p:spPr>
          <a:xfrm>
            <a:off x="395288" y="6381750"/>
            <a:ext cx="8353425" cy="457200"/>
          </a:xfrm>
          <a:solidFill>
            <a:schemeClr val="bg1"/>
          </a:solidFill>
        </p:spPr>
        <p:txBody>
          <a:bodyPr wrap="square" anchor="t"/>
          <a:p>
            <a:pPr algn="ctr" eaLnBrk="1" hangingPunct="1">
              <a:buNone/>
            </a:pPr>
            <a:r>
              <a:rPr lang="en-US" altLang="x-none" dirty="0">
                <a:ea typeface="宋体" panose="02010600030101010101" pitchFamily="2" charset="-122"/>
              </a:rPr>
              <a:t>Figure 1.1a  Relational Student Enrollment Database</a:t>
            </a:r>
            <a:endParaRPr lang="en-US" altLang="x-none" dirty="0">
              <a:ea typeface="宋体" panose="02010600030101010101" pitchFamily="2" charset="-122"/>
            </a:endParaRPr>
          </a:p>
        </p:txBody>
      </p:sp>
      <p:sp>
        <p:nvSpPr>
          <p:cNvPr id="27766"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09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40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4100"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4101" name="Rectangle 3"/>
          <p:cNvSpPr>
            <a:spLocks noGrp="1"/>
          </p:cNvSpPr>
          <p:nvPr>
            <p:ph type="body"/>
          </p:nvPr>
        </p:nvSpPr>
        <p:spPr>
          <a:xfrm>
            <a:off x="685800" y="990600"/>
            <a:ext cx="7772400" cy="5334000"/>
          </a:xfrm>
        </p:spPr>
        <p:txBody>
          <a:bodyPr wrap="square" anchor="t"/>
          <a:p>
            <a:pPr eaLnBrk="1" hangingPunct="1"/>
            <a:endParaRPr lang="zh-CN" altLang="en-US" dirty="0">
              <a:ea typeface="宋体" panose="02010600030101010101" pitchFamily="2" charset="-122"/>
            </a:endParaRPr>
          </a:p>
          <a:p>
            <a:pPr eaLnBrk="1" hangingPunct="1"/>
            <a:r>
              <a:rPr lang="en-US" altLang="x-none" sz="2800" dirty="0">
                <a:ea typeface="宋体" panose="02010600030101010101" pitchFamily="2" charset="-122"/>
              </a:rPr>
              <a:t>what we will learn in this course?</a:t>
            </a:r>
            <a:endParaRPr lang="en-US" altLang="x-none" sz="2800" dirty="0">
              <a:ea typeface="宋体" panose="02010600030101010101" pitchFamily="2" charset="-122"/>
            </a:endParaRPr>
          </a:p>
          <a:p>
            <a:pPr lvl="1" eaLnBrk="1" hangingPunct="1"/>
            <a:endParaRPr lang="en-US" altLang="x-none" sz="2800" dirty="0">
              <a:ea typeface="宋体" panose="02010600030101010101" pitchFamily="2" charset="-122"/>
            </a:endParaRPr>
          </a:p>
          <a:p>
            <a:pPr lvl="1" eaLnBrk="1" hangingPunct="1"/>
            <a:r>
              <a:rPr lang="en-US" altLang="x-none" sz="2800" dirty="0">
                <a:ea typeface="宋体" panose="02010600030101010101" pitchFamily="2" charset="-122"/>
              </a:rPr>
              <a:t>concepts &amp; Skills you need to make a database work</a:t>
            </a:r>
            <a:endParaRPr lang="en-US" altLang="x-none" sz="2800" dirty="0">
              <a:ea typeface="宋体" panose="02010600030101010101" pitchFamily="2" charset="-122"/>
            </a:endParaRPr>
          </a:p>
          <a:p>
            <a:pPr lvl="2" eaLnBrk="1" hangingPunct="1"/>
            <a:endParaRPr lang="en-US" altLang="x-none" sz="2800" dirty="0">
              <a:ea typeface="宋体" panose="02010600030101010101" pitchFamily="2" charset="-122"/>
            </a:endParaRPr>
          </a:p>
          <a:p>
            <a:pPr lvl="1" eaLnBrk="1" hangingPunct="1"/>
            <a:r>
              <a:rPr lang="en-US" altLang="x-none" sz="2800" dirty="0">
                <a:ea typeface="宋体" panose="02010600030101010101" pitchFamily="2" charset="-122"/>
              </a:rPr>
              <a:t>not how to build one, but how to set one up</a:t>
            </a:r>
            <a:endParaRPr lang="en-US" altLang="x-none" sz="2800" dirty="0">
              <a:ea typeface="宋体" panose="02010600030101010101" pitchFamily="2" charset="-122"/>
            </a:endParaRPr>
          </a:p>
        </p:txBody>
      </p:sp>
      <p:sp>
        <p:nvSpPr>
          <p:cNvPr id="4102"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8" name="Freeform 186"/>
          <p:cNvSpPr/>
          <p:nvPr/>
        </p:nvSpPr>
        <p:spPr>
          <a:xfrm>
            <a:off x="6477000" y="3124200"/>
            <a:ext cx="1447800" cy="1600200"/>
          </a:xfrm>
          <a:custGeom>
            <a:avLst/>
            <a:gdLst/>
            <a:ahLst/>
            <a:cxnLst>
              <a:cxn ang="0">
                <a:pos x="912" y="0"/>
              </a:cxn>
              <a:cxn ang="0">
                <a:pos x="672" y="672"/>
              </a:cxn>
              <a:cxn ang="0">
                <a:pos x="0" y="1008"/>
              </a:cxn>
            </a:cxnLst>
            <a:pathLst>
              <a:path w="912" h="1008">
                <a:moveTo>
                  <a:pt x="912" y="0"/>
                </a:moveTo>
                <a:cubicBezTo>
                  <a:pt x="868" y="252"/>
                  <a:pt x="824" y="504"/>
                  <a:pt x="672" y="672"/>
                </a:cubicBezTo>
                <a:cubicBezTo>
                  <a:pt x="520" y="840"/>
                  <a:pt x="260" y="924"/>
                  <a:pt x="0" y="1008"/>
                </a:cubicBezTo>
              </a:path>
            </a:pathLst>
          </a:custGeom>
          <a:noFill/>
          <a:ln w="38100" cap="flat" cmpd="sng">
            <a:solidFill>
              <a:srgbClr val="FF0000"/>
            </a:solidFill>
            <a:prstDash val="solid"/>
            <a:round/>
            <a:headEnd type="none" w="med" len="med"/>
            <a:tailEnd type="stealth" w="med" len="med"/>
          </a:ln>
        </p:spPr>
        <p:txBody>
          <a:bodyPr/>
          <a:p>
            <a:endParaRPr lang="zh-CN" altLang="en-US"/>
          </a:p>
        </p:txBody>
      </p:sp>
      <p:sp>
        <p:nvSpPr>
          <p:cNvPr id="41989" name="Freeform 189"/>
          <p:cNvSpPr/>
          <p:nvPr/>
        </p:nvSpPr>
        <p:spPr>
          <a:xfrm>
            <a:off x="1447800" y="2971800"/>
            <a:ext cx="1143000" cy="1676400"/>
          </a:xfrm>
          <a:custGeom>
            <a:avLst/>
            <a:gdLst/>
            <a:ahLst/>
            <a:cxnLst>
              <a:cxn ang="0">
                <a:pos x="720" y="1056"/>
              </a:cxn>
              <a:cxn ang="0">
                <a:pos x="144" y="672"/>
              </a:cxn>
              <a:cxn ang="0">
                <a:pos x="0" y="0"/>
              </a:cxn>
            </a:cxnLst>
            <a:pathLst>
              <a:path w="720" h="1056">
                <a:moveTo>
                  <a:pt x="720" y="1056"/>
                </a:moveTo>
                <a:cubicBezTo>
                  <a:pt x="492" y="952"/>
                  <a:pt x="264" y="848"/>
                  <a:pt x="144" y="672"/>
                </a:cubicBezTo>
                <a:cubicBezTo>
                  <a:pt x="24" y="496"/>
                  <a:pt x="12" y="248"/>
                  <a:pt x="0" y="0"/>
                </a:cubicBezTo>
              </a:path>
            </a:pathLst>
          </a:custGeom>
          <a:noFill/>
          <a:ln w="38100" cap="flat" cmpd="sng">
            <a:solidFill>
              <a:srgbClr val="FF0000"/>
            </a:solidFill>
            <a:prstDash val="solid"/>
            <a:round/>
            <a:headEnd type="none" w="med" len="med"/>
            <a:tailEnd type="stealth" w="med" len="med"/>
          </a:ln>
        </p:spPr>
        <p:txBody>
          <a:bodyPr/>
          <a:p>
            <a:endParaRPr lang="zh-CN" altLang="en-US"/>
          </a:p>
        </p:txBody>
      </p:sp>
      <p:grpSp>
        <p:nvGrpSpPr>
          <p:cNvPr id="41990" name="组合 41989"/>
          <p:cNvGrpSpPr/>
          <p:nvPr/>
        </p:nvGrpSpPr>
        <p:grpSpPr>
          <a:xfrm>
            <a:off x="457200" y="4419600"/>
            <a:ext cx="8305800" cy="457200"/>
            <a:chOff x="0" y="0"/>
            <a:chExt cx="5232" cy="288"/>
          </a:xfrm>
        </p:grpSpPr>
        <p:sp>
          <p:nvSpPr>
            <p:cNvPr id="46086" name="Text Box 190"/>
            <p:cNvSpPr txBox="1"/>
            <p:nvPr/>
          </p:nvSpPr>
          <p:spPr>
            <a:xfrm>
              <a:off x="4080" y="0"/>
              <a:ext cx="1152" cy="288"/>
            </a:xfrm>
            <a:prstGeom prst="rect">
              <a:avLst/>
            </a:prstGeom>
            <a:noFill/>
            <a:ln w="9525">
              <a:noFill/>
            </a:ln>
          </p:spPr>
          <p:txBody>
            <a:bodyPr anchor="t">
              <a:spAutoFit/>
            </a:bodyPr>
            <a:p>
              <a:pPr algn="ctr">
                <a:spcBef>
                  <a:spcPct val="50000"/>
                </a:spcBef>
              </a:pPr>
              <a:r>
                <a:rPr lang="zh-CN" altLang="en-US" b="1" dirty="0">
                  <a:solidFill>
                    <a:schemeClr val="accent2"/>
                  </a:solidFill>
                  <a:latin typeface="Times New Roman" panose="02020603050405020304" pitchFamily="2" charset="0"/>
                </a:rPr>
                <a:t>物理独立性</a:t>
              </a:r>
              <a:endParaRPr lang="zh-CN" altLang="en-US" b="1" dirty="0">
                <a:solidFill>
                  <a:schemeClr val="accent2"/>
                </a:solidFill>
                <a:latin typeface="Times New Roman" panose="02020603050405020304" pitchFamily="2" charset="0"/>
              </a:endParaRPr>
            </a:p>
          </p:txBody>
        </p:sp>
        <p:sp>
          <p:nvSpPr>
            <p:cNvPr id="46087" name="Text Box 191"/>
            <p:cNvSpPr txBox="1"/>
            <p:nvPr/>
          </p:nvSpPr>
          <p:spPr>
            <a:xfrm>
              <a:off x="0" y="0"/>
              <a:ext cx="1152" cy="288"/>
            </a:xfrm>
            <a:prstGeom prst="rect">
              <a:avLst/>
            </a:prstGeom>
            <a:noFill/>
            <a:ln w="9525">
              <a:noFill/>
            </a:ln>
          </p:spPr>
          <p:txBody>
            <a:bodyPr anchor="t">
              <a:spAutoFit/>
            </a:bodyPr>
            <a:p>
              <a:pPr algn="ctr">
                <a:spcBef>
                  <a:spcPct val="50000"/>
                </a:spcBef>
              </a:pPr>
              <a:r>
                <a:rPr lang="zh-CN" altLang="en-US" b="1" dirty="0">
                  <a:solidFill>
                    <a:schemeClr val="accent2"/>
                  </a:solidFill>
                  <a:latin typeface="Times New Roman" panose="02020603050405020304" pitchFamily="2" charset="0"/>
                </a:rPr>
                <a:t>逻辑独立性</a:t>
              </a:r>
              <a:endParaRPr lang="zh-CN" altLang="en-US" b="1" dirty="0">
                <a:solidFill>
                  <a:schemeClr val="accent2"/>
                </a:solidFill>
                <a:latin typeface="Times New Roman" panose="02020603050405020304" pitchFamily="2" charset="0"/>
              </a:endParaRPr>
            </a:p>
          </p:txBody>
        </p:sp>
      </p:grpSp>
      <p:grpSp>
        <p:nvGrpSpPr>
          <p:cNvPr id="41993" name="组合 41992"/>
          <p:cNvGrpSpPr/>
          <p:nvPr/>
        </p:nvGrpSpPr>
        <p:grpSpPr>
          <a:xfrm>
            <a:off x="4762500" y="228600"/>
            <a:ext cx="4076700" cy="2895600"/>
            <a:chOff x="0" y="0"/>
            <a:chExt cx="2568" cy="1824"/>
          </a:xfrm>
        </p:grpSpPr>
        <p:grpSp>
          <p:nvGrpSpPr>
            <p:cNvPr id="46089" name="组合 41993"/>
            <p:cNvGrpSpPr/>
            <p:nvPr/>
          </p:nvGrpSpPr>
          <p:grpSpPr>
            <a:xfrm>
              <a:off x="1128" y="19"/>
              <a:ext cx="1440" cy="1805"/>
              <a:chOff x="0" y="0"/>
              <a:chExt cx="1440" cy="1805"/>
            </a:xfrm>
          </p:grpSpPr>
          <p:sp>
            <p:nvSpPr>
              <p:cNvPr id="46090" name="AutoShape 179"/>
              <p:cNvSpPr/>
              <p:nvPr/>
            </p:nvSpPr>
            <p:spPr>
              <a:xfrm>
                <a:off x="0" y="0"/>
                <a:ext cx="1440" cy="1805"/>
              </a:xfrm>
              <a:prstGeom prst="flowChartMagneticDisk">
                <a:avLst/>
              </a:prstGeom>
              <a:noFill/>
              <a:ln w="9525" cap="flat" cmpd="sng">
                <a:solidFill>
                  <a:schemeClr val="tx1"/>
                </a:solidFill>
                <a:prstDash val="solid"/>
                <a:round/>
                <a:headEnd type="none" w="med" len="med"/>
                <a:tailEnd type="none" w="med" len="med"/>
              </a:ln>
            </p:spPr>
            <p:txBody>
              <a:bodyPr anchor="t">
                <a:spAutoFit/>
              </a:bodyPr>
              <a:p>
                <a:pPr algn="ctr">
                  <a:spcBef>
                    <a:spcPct val="50000"/>
                  </a:spcBef>
                </a:pPr>
                <a:r>
                  <a:rPr lang="en-US" altLang="zh-CN" b="1" dirty="0">
                    <a:latin typeface="Arial" panose="020B0604020202020204" pitchFamily="34" charset="0"/>
                  </a:rPr>
                  <a:t>DISK</a:t>
                </a:r>
                <a:endParaRPr lang="en-US" altLang="zh-CN" b="1" dirty="0">
                  <a:latin typeface="Arial" panose="020B0604020202020204" pitchFamily="34" charset="0"/>
                </a:endParaRPr>
              </a:p>
              <a:p>
                <a:pPr algn="ctr">
                  <a:spcBef>
                    <a:spcPct val="50000"/>
                  </a:spcBef>
                </a:pPr>
                <a:endParaRPr lang="en-US" altLang="zh-CN" dirty="0">
                  <a:latin typeface="Times New Roman" panose="02020603050405020304" pitchFamily="2" charset="0"/>
                </a:endParaRPr>
              </a:p>
              <a:p>
                <a:pPr algn="ctr">
                  <a:spcBef>
                    <a:spcPct val="50000"/>
                  </a:spcBef>
                </a:pPr>
                <a:endParaRPr lang="en-US" altLang="zh-CN" dirty="0">
                  <a:latin typeface="Times New Roman" panose="02020603050405020304" pitchFamily="2" charset="0"/>
                </a:endParaRPr>
              </a:p>
            </p:txBody>
          </p:sp>
          <p:sp>
            <p:nvSpPr>
              <p:cNvPr id="46091" name="Text Box 180"/>
              <p:cNvSpPr txBox="1"/>
              <p:nvPr/>
            </p:nvSpPr>
            <p:spPr>
              <a:xfrm>
                <a:off x="96" y="1271"/>
                <a:ext cx="672" cy="294"/>
              </a:xfrm>
              <a:prstGeom prst="rect">
                <a:avLst/>
              </a:prstGeom>
              <a:noFill/>
              <a:ln w="9525" cap="flat" cmpd="sng">
                <a:solidFill>
                  <a:schemeClr val="accent2"/>
                </a:solidFill>
                <a:prstDash val="solid"/>
                <a:miter/>
                <a:headEnd type="none" w="med" len="med"/>
                <a:tailEnd type="none" w="med" len="med"/>
              </a:ln>
            </p:spPr>
            <p:txBody>
              <a:bodyPr anchor="t">
                <a:spAutoFit/>
              </a:bodyPr>
              <a:p>
                <a:pPr algn="ctr">
                  <a:spcBef>
                    <a:spcPct val="50000"/>
                  </a:spcBef>
                </a:pPr>
                <a:r>
                  <a:rPr lang="en-US" altLang="zh-CN" b="1" dirty="0">
                    <a:solidFill>
                      <a:schemeClr val="accent2"/>
                    </a:solidFill>
                    <a:latin typeface="Arial" panose="020B0604020202020204" pitchFamily="34" charset="0"/>
                  </a:rPr>
                  <a:t>File A</a:t>
                </a:r>
                <a:endParaRPr lang="en-US" altLang="zh-CN" b="1" dirty="0">
                  <a:solidFill>
                    <a:schemeClr val="accent2"/>
                  </a:solidFill>
                  <a:latin typeface="Arial" panose="020B0604020202020204" pitchFamily="34" charset="0"/>
                </a:endParaRPr>
              </a:p>
            </p:txBody>
          </p:sp>
          <p:sp>
            <p:nvSpPr>
              <p:cNvPr id="46092" name="Text Box 181"/>
              <p:cNvSpPr txBox="1"/>
              <p:nvPr/>
            </p:nvSpPr>
            <p:spPr>
              <a:xfrm>
                <a:off x="672" y="887"/>
                <a:ext cx="672" cy="294"/>
              </a:xfrm>
              <a:prstGeom prst="rect">
                <a:avLst/>
              </a:prstGeom>
              <a:noFill/>
              <a:ln w="9525" cap="flat" cmpd="sng">
                <a:solidFill>
                  <a:schemeClr val="accent2"/>
                </a:solidFill>
                <a:prstDash val="solid"/>
                <a:miter/>
                <a:headEnd type="none" w="med" len="med"/>
                <a:tailEnd type="none" w="med" len="med"/>
              </a:ln>
            </p:spPr>
            <p:txBody>
              <a:bodyPr anchor="t">
                <a:spAutoFit/>
              </a:bodyPr>
              <a:p>
                <a:pPr algn="ctr">
                  <a:spcBef>
                    <a:spcPct val="50000"/>
                  </a:spcBef>
                </a:pPr>
                <a:r>
                  <a:rPr lang="en-US" altLang="zh-CN" b="1" dirty="0">
                    <a:solidFill>
                      <a:schemeClr val="accent2"/>
                    </a:solidFill>
                    <a:latin typeface="Arial" panose="020B0604020202020204" pitchFamily="34" charset="0"/>
                  </a:rPr>
                  <a:t>File B</a:t>
                </a:r>
                <a:endParaRPr lang="en-US" altLang="zh-CN" b="1" dirty="0">
                  <a:solidFill>
                    <a:schemeClr val="accent2"/>
                  </a:solidFill>
                  <a:latin typeface="Arial" panose="020B0604020202020204" pitchFamily="34" charset="0"/>
                </a:endParaRPr>
              </a:p>
            </p:txBody>
          </p:sp>
        </p:grpSp>
        <p:sp>
          <p:nvSpPr>
            <p:cNvPr id="46093" name="AutoShape 192"/>
            <p:cNvSpPr/>
            <p:nvPr/>
          </p:nvSpPr>
          <p:spPr>
            <a:xfrm>
              <a:off x="0" y="0"/>
              <a:ext cx="1032" cy="562"/>
            </a:xfrm>
            <a:prstGeom prst="wedgeRoundRectCallout">
              <a:avLst>
                <a:gd name="adj1" fmla="val 99514"/>
                <a:gd name="adj2" fmla="val 144130"/>
                <a:gd name="adj3" fmla="val 16667"/>
              </a:avLst>
            </a:prstGeom>
            <a:solidFill>
              <a:srgbClr val="CCFFFF"/>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b="1" dirty="0">
                  <a:latin typeface="Times New Roman" panose="02020603050405020304" pitchFamily="2" charset="0"/>
                </a:rPr>
                <a:t>物理实现结构</a:t>
              </a:r>
              <a:endParaRPr lang="zh-CN" altLang="en-US" b="1" dirty="0">
                <a:latin typeface="Times New Roman" panose="02020603050405020304" pitchFamily="2" charset="0"/>
              </a:endParaRPr>
            </a:p>
          </p:txBody>
        </p:sp>
      </p:grpSp>
      <p:grpSp>
        <p:nvGrpSpPr>
          <p:cNvPr id="41999" name="组合 41998"/>
          <p:cNvGrpSpPr/>
          <p:nvPr/>
        </p:nvGrpSpPr>
        <p:grpSpPr>
          <a:xfrm>
            <a:off x="304800" y="156845"/>
            <a:ext cx="4762500" cy="2590800"/>
            <a:chOff x="0" y="0"/>
            <a:chExt cx="3000" cy="1632"/>
          </a:xfrm>
        </p:grpSpPr>
        <p:grpSp>
          <p:nvGrpSpPr>
            <p:cNvPr id="46095" name="组合 41999"/>
            <p:cNvGrpSpPr/>
            <p:nvPr/>
          </p:nvGrpSpPr>
          <p:grpSpPr>
            <a:xfrm>
              <a:off x="0" y="0"/>
              <a:ext cx="1824" cy="1632"/>
              <a:chOff x="0" y="0"/>
              <a:chExt cx="4224" cy="3120"/>
            </a:xfrm>
          </p:grpSpPr>
          <p:grpSp>
            <p:nvGrpSpPr>
              <p:cNvPr id="46096" name="组合 42000"/>
              <p:cNvGrpSpPr/>
              <p:nvPr/>
            </p:nvGrpSpPr>
            <p:grpSpPr>
              <a:xfrm>
                <a:off x="0" y="304"/>
                <a:ext cx="4224" cy="2816"/>
                <a:chOff x="0" y="0"/>
                <a:chExt cx="4224" cy="2816"/>
              </a:xfrm>
            </p:grpSpPr>
            <p:sp>
              <p:nvSpPr>
                <p:cNvPr id="46097" name="Rectangle 12"/>
                <p:cNvSpPr/>
                <p:nvPr/>
              </p:nvSpPr>
              <p:spPr>
                <a:xfrm>
                  <a:off x="3456" y="2464"/>
                  <a:ext cx="76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No</a:t>
                  </a:r>
                  <a:endParaRPr lang="en-US" altLang="zh-CN" sz="1000" b="1" dirty="0">
                    <a:solidFill>
                      <a:schemeClr val="accent2"/>
                    </a:solidFill>
                    <a:latin typeface="Arial" panose="020B0604020202020204" pitchFamily="34" charset="0"/>
                  </a:endParaRPr>
                </a:p>
              </p:txBody>
            </p:sp>
            <p:sp>
              <p:nvSpPr>
                <p:cNvPr id="46098" name="Rectangle 13"/>
                <p:cNvSpPr/>
                <p:nvPr/>
              </p:nvSpPr>
              <p:spPr>
                <a:xfrm>
                  <a:off x="3456" y="2112"/>
                  <a:ext cx="76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No</a:t>
                  </a:r>
                  <a:endParaRPr lang="en-US" altLang="zh-CN" sz="1000" b="1" dirty="0">
                    <a:solidFill>
                      <a:schemeClr val="accent2"/>
                    </a:solidFill>
                    <a:latin typeface="Arial" panose="020B0604020202020204" pitchFamily="34" charset="0"/>
                  </a:endParaRPr>
                </a:p>
              </p:txBody>
            </p:sp>
            <p:sp>
              <p:nvSpPr>
                <p:cNvPr id="46099" name="Rectangle 14"/>
                <p:cNvSpPr/>
                <p:nvPr/>
              </p:nvSpPr>
              <p:spPr>
                <a:xfrm>
                  <a:off x="3456" y="1760"/>
                  <a:ext cx="76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No</a:t>
                  </a:r>
                  <a:endParaRPr lang="en-US" altLang="zh-CN" sz="1000" b="1" dirty="0">
                    <a:solidFill>
                      <a:schemeClr val="accent2"/>
                    </a:solidFill>
                    <a:latin typeface="Arial" panose="020B0604020202020204" pitchFamily="34" charset="0"/>
                  </a:endParaRPr>
                </a:p>
              </p:txBody>
            </p:sp>
            <p:sp>
              <p:nvSpPr>
                <p:cNvPr id="46100" name="Rectangle 15"/>
                <p:cNvSpPr/>
                <p:nvPr/>
              </p:nvSpPr>
              <p:spPr>
                <a:xfrm>
                  <a:off x="3456" y="1408"/>
                  <a:ext cx="76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Yes</a:t>
                  </a:r>
                  <a:endParaRPr lang="en-US" altLang="zh-CN" sz="1000" b="1" dirty="0">
                    <a:solidFill>
                      <a:schemeClr val="accent2"/>
                    </a:solidFill>
                    <a:latin typeface="Arial" panose="020B0604020202020204" pitchFamily="34" charset="0"/>
                  </a:endParaRPr>
                </a:p>
              </p:txBody>
            </p:sp>
            <p:sp>
              <p:nvSpPr>
                <p:cNvPr id="46101" name="Rectangle 16"/>
                <p:cNvSpPr/>
                <p:nvPr/>
              </p:nvSpPr>
              <p:spPr>
                <a:xfrm>
                  <a:off x="3456" y="1056"/>
                  <a:ext cx="76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No</a:t>
                  </a:r>
                  <a:endParaRPr lang="en-US" altLang="zh-CN" sz="1000" b="1" dirty="0">
                    <a:solidFill>
                      <a:schemeClr val="accent2"/>
                    </a:solidFill>
                    <a:latin typeface="Arial" panose="020B0604020202020204" pitchFamily="34" charset="0"/>
                  </a:endParaRPr>
                </a:p>
              </p:txBody>
            </p:sp>
            <p:sp>
              <p:nvSpPr>
                <p:cNvPr id="46102" name="Rectangle 17"/>
                <p:cNvSpPr/>
                <p:nvPr/>
              </p:nvSpPr>
              <p:spPr>
                <a:xfrm>
                  <a:off x="3456" y="704"/>
                  <a:ext cx="76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Yes</a:t>
                  </a:r>
                  <a:endParaRPr lang="en-US" altLang="zh-CN" sz="1000" b="1" dirty="0">
                    <a:solidFill>
                      <a:schemeClr val="accent2"/>
                    </a:solidFill>
                    <a:latin typeface="Arial" panose="020B0604020202020204" pitchFamily="34" charset="0"/>
                  </a:endParaRPr>
                </a:p>
              </p:txBody>
            </p:sp>
            <p:sp>
              <p:nvSpPr>
                <p:cNvPr id="46103" name="Rectangle 18"/>
                <p:cNvSpPr/>
                <p:nvPr/>
              </p:nvSpPr>
              <p:spPr>
                <a:xfrm>
                  <a:off x="3456" y="352"/>
                  <a:ext cx="76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No</a:t>
                  </a:r>
                  <a:endParaRPr lang="en-US" altLang="zh-CN" sz="1000" b="1" dirty="0">
                    <a:solidFill>
                      <a:schemeClr val="accent2"/>
                    </a:solidFill>
                    <a:latin typeface="Arial" panose="020B0604020202020204" pitchFamily="34" charset="0"/>
                  </a:endParaRPr>
                </a:p>
              </p:txBody>
            </p:sp>
            <p:sp>
              <p:nvSpPr>
                <p:cNvPr id="46104" name="Rectangle 19"/>
                <p:cNvSpPr/>
                <p:nvPr/>
              </p:nvSpPr>
              <p:spPr>
                <a:xfrm>
                  <a:off x="3456" y="0"/>
                  <a:ext cx="76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rgbClr val="FF0000"/>
                      </a:solidFill>
                      <a:latin typeface="Arial" panose="020B0604020202020204" pitchFamily="34" charset="0"/>
                    </a:rPr>
                    <a:t>major</a:t>
                  </a:r>
                  <a:endParaRPr lang="en-US" altLang="zh-CN" sz="1000" b="1" dirty="0">
                    <a:solidFill>
                      <a:srgbClr val="FF0000"/>
                    </a:solidFill>
                    <a:latin typeface="Arial" panose="020B0604020202020204" pitchFamily="34" charset="0"/>
                  </a:endParaRPr>
                </a:p>
              </p:txBody>
            </p:sp>
            <p:sp>
              <p:nvSpPr>
                <p:cNvPr id="46105" name="Rectangle 20"/>
                <p:cNvSpPr/>
                <p:nvPr/>
              </p:nvSpPr>
              <p:spPr>
                <a:xfrm>
                  <a:off x="2400" y="2464"/>
                  <a:ext cx="1056"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Algebra</a:t>
                  </a:r>
                  <a:endParaRPr lang="zh-CN" altLang="en-US" sz="1000" b="1" dirty="0">
                    <a:solidFill>
                      <a:schemeClr val="accent2"/>
                    </a:solidFill>
                    <a:latin typeface="Arial" panose="020B0604020202020204" pitchFamily="34" charset="0"/>
                  </a:endParaRPr>
                </a:p>
              </p:txBody>
            </p:sp>
            <p:sp>
              <p:nvSpPr>
                <p:cNvPr id="46106" name="Rectangle 21"/>
                <p:cNvSpPr/>
                <p:nvPr/>
              </p:nvSpPr>
              <p:spPr>
                <a:xfrm>
                  <a:off x="1392" y="2464"/>
                  <a:ext cx="100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Edward</a:t>
                  </a:r>
                  <a:endParaRPr lang="en-US" altLang="zh-CN" sz="1000" b="1" dirty="0">
                    <a:solidFill>
                      <a:schemeClr val="accent2"/>
                    </a:solidFill>
                    <a:latin typeface="Arial" panose="020B0604020202020204" pitchFamily="34" charset="0"/>
                  </a:endParaRPr>
                </a:p>
              </p:txBody>
            </p:sp>
            <p:sp>
              <p:nvSpPr>
                <p:cNvPr id="46107" name="Rectangle 22"/>
                <p:cNvSpPr/>
                <p:nvPr/>
              </p:nvSpPr>
              <p:spPr>
                <a:xfrm>
                  <a:off x="528" y="2464"/>
                  <a:ext cx="864"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White</a:t>
                  </a:r>
                  <a:endParaRPr lang="en-US" altLang="zh-CN" sz="1000" b="1" dirty="0">
                    <a:solidFill>
                      <a:schemeClr val="accent2"/>
                    </a:solidFill>
                    <a:latin typeface="Arial" panose="020B0604020202020204" pitchFamily="34" charset="0"/>
                  </a:endParaRPr>
                </a:p>
              </p:txBody>
            </p:sp>
            <p:sp>
              <p:nvSpPr>
                <p:cNvPr id="46108" name="Rectangle 23"/>
                <p:cNvSpPr/>
                <p:nvPr/>
              </p:nvSpPr>
              <p:spPr>
                <a:xfrm>
                  <a:off x="0" y="2464"/>
                  <a:ext cx="52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1000" b="1" dirty="0">
                      <a:solidFill>
                        <a:schemeClr val="accent2"/>
                      </a:solidFill>
                      <a:latin typeface="Arial" panose="020B0604020202020204" pitchFamily="34" charset="0"/>
                    </a:rPr>
                    <a:t>5</a:t>
                  </a:r>
                  <a:endParaRPr lang="zh-CN" altLang="en-US" sz="1000" b="1" dirty="0">
                    <a:solidFill>
                      <a:schemeClr val="accent2"/>
                    </a:solidFill>
                    <a:latin typeface="Arial" panose="020B0604020202020204" pitchFamily="34" charset="0"/>
                  </a:endParaRPr>
                </a:p>
              </p:txBody>
            </p:sp>
            <p:sp>
              <p:nvSpPr>
                <p:cNvPr id="46109" name="Rectangle 24"/>
                <p:cNvSpPr/>
                <p:nvPr/>
              </p:nvSpPr>
              <p:spPr>
                <a:xfrm>
                  <a:off x="2400" y="2112"/>
                  <a:ext cx="1056"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French II</a:t>
                  </a:r>
                  <a:endParaRPr lang="en-US" altLang="zh-CN" sz="1000" b="1" dirty="0">
                    <a:solidFill>
                      <a:schemeClr val="accent2"/>
                    </a:solidFill>
                    <a:latin typeface="Arial" panose="020B0604020202020204" pitchFamily="34" charset="0"/>
                  </a:endParaRPr>
                </a:p>
              </p:txBody>
            </p:sp>
            <p:sp>
              <p:nvSpPr>
                <p:cNvPr id="46110" name="Rectangle 25"/>
                <p:cNvSpPr/>
                <p:nvPr/>
              </p:nvSpPr>
              <p:spPr>
                <a:xfrm>
                  <a:off x="1392" y="2112"/>
                  <a:ext cx="100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Edward</a:t>
                  </a:r>
                  <a:endParaRPr lang="en-US" altLang="zh-CN" sz="1000" b="1" dirty="0">
                    <a:solidFill>
                      <a:schemeClr val="accent2"/>
                    </a:solidFill>
                    <a:latin typeface="Arial" panose="020B0604020202020204" pitchFamily="34" charset="0"/>
                  </a:endParaRPr>
                </a:p>
              </p:txBody>
            </p:sp>
            <p:sp>
              <p:nvSpPr>
                <p:cNvPr id="46111" name="Rectangle 26"/>
                <p:cNvSpPr/>
                <p:nvPr/>
              </p:nvSpPr>
              <p:spPr>
                <a:xfrm>
                  <a:off x="528" y="2112"/>
                  <a:ext cx="864"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White</a:t>
                  </a:r>
                  <a:endParaRPr lang="en-US" altLang="zh-CN" sz="1000" b="1" dirty="0">
                    <a:solidFill>
                      <a:schemeClr val="accent2"/>
                    </a:solidFill>
                    <a:latin typeface="Arial" panose="020B0604020202020204" pitchFamily="34" charset="0"/>
                  </a:endParaRPr>
                </a:p>
              </p:txBody>
            </p:sp>
            <p:sp>
              <p:nvSpPr>
                <p:cNvPr id="46112" name="Rectangle 27"/>
                <p:cNvSpPr/>
                <p:nvPr/>
              </p:nvSpPr>
              <p:spPr>
                <a:xfrm>
                  <a:off x="0" y="2112"/>
                  <a:ext cx="52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1000" b="1" dirty="0">
                      <a:solidFill>
                        <a:schemeClr val="accent2"/>
                      </a:solidFill>
                      <a:latin typeface="Arial" panose="020B0604020202020204" pitchFamily="34" charset="0"/>
                    </a:rPr>
                    <a:t>5</a:t>
                  </a:r>
                  <a:endParaRPr lang="zh-CN" altLang="en-US" sz="1000" b="1" dirty="0">
                    <a:solidFill>
                      <a:schemeClr val="accent2"/>
                    </a:solidFill>
                    <a:latin typeface="Arial" panose="020B0604020202020204" pitchFamily="34" charset="0"/>
                  </a:endParaRPr>
                </a:p>
              </p:txBody>
            </p:sp>
            <p:sp>
              <p:nvSpPr>
                <p:cNvPr id="46113" name="Rectangle 28"/>
                <p:cNvSpPr/>
                <p:nvPr/>
              </p:nvSpPr>
              <p:spPr>
                <a:xfrm>
                  <a:off x="2400" y="1760"/>
                  <a:ext cx="1056"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Calculus</a:t>
                  </a:r>
                  <a:endParaRPr lang="zh-CN" altLang="en-US" sz="1000" b="1" dirty="0">
                    <a:solidFill>
                      <a:schemeClr val="accent2"/>
                    </a:solidFill>
                    <a:latin typeface="Arial" panose="020B0604020202020204" pitchFamily="34" charset="0"/>
                  </a:endParaRPr>
                </a:p>
              </p:txBody>
            </p:sp>
            <p:sp>
              <p:nvSpPr>
                <p:cNvPr id="46114" name="Rectangle 29"/>
                <p:cNvSpPr/>
                <p:nvPr/>
              </p:nvSpPr>
              <p:spPr>
                <a:xfrm>
                  <a:off x="1392" y="1760"/>
                  <a:ext cx="100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Harry</a:t>
                  </a:r>
                  <a:endParaRPr lang="en-US" altLang="zh-CN" sz="1000" b="1" dirty="0">
                    <a:solidFill>
                      <a:schemeClr val="accent2"/>
                    </a:solidFill>
                    <a:latin typeface="Arial" panose="020B0604020202020204" pitchFamily="34" charset="0"/>
                  </a:endParaRPr>
                </a:p>
              </p:txBody>
            </p:sp>
            <p:sp>
              <p:nvSpPr>
                <p:cNvPr id="46115" name="Rectangle 30"/>
                <p:cNvSpPr/>
                <p:nvPr/>
              </p:nvSpPr>
              <p:spPr>
                <a:xfrm>
                  <a:off x="528" y="1760"/>
                  <a:ext cx="864"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Brown</a:t>
                  </a:r>
                  <a:endParaRPr lang="en-US" altLang="zh-CN" sz="1000" b="1" dirty="0">
                    <a:solidFill>
                      <a:schemeClr val="accent2"/>
                    </a:solidFill>
                    <a:latin typeface="Arial" panose="020B0604020202020204" pitchFamily="34" charset="0"/>
                  </a:endParaRPr>
                </a:p>
              </p:txBody>
            </p:sp>
            <p:sp>
              <p:nvSpPr>
                <p:cNvPr id="46116" name="Rectangle 31"/>
                <p:cNvSpPr/>
                <p:nvPr/>
              </p:nvSpPr>
              <p:spPr>
                <a:xfrm>
                  <a:off x="0" y="1760"/>
                  <a:ext cx="52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1000" b="1" dirty="0">
                      <a:solidFill>
                        <a:schemeClr val="accent2"/>
                      </a:solidFill>
                      <a:latin typeface="Arial" panose="020B0604020202020204" pitchFamily="34" charset="0"/>
                    </a:rPr>
                    <a:t>3</a:t>
                  </a:r>
                  <a:endParaRPr lang="zh-CN" altLang="en-US" sz="1000" b="1" dirty="0">
                    <a:solidFill>
                      <a:schemeClr val="accent2"/>
                    </a:solidFill>
                    <a:latin typeface="Arial" panose="020B0604020202020204" pitchFamily="34" charset="0"/>
                  </a:endParaRPr>
                </a:p>
              </p:txBody>
            </p:sp>
            <p:sp>
              <p:nvSpPr>
                <p:cNvPr id="46117" name="Rectangle 32"/>
                <p:cNvSpPr/>
                <p:nvPr/>
              </p:nvSpPr>
              <p:spPr>
                <a:xfrm>
                  <a:off x="2400" y="1408"/>
                  <a:ext cx="1056"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French I</a:t>
                  </a:r>
                  <a:endParaRPr lang="zh-CN" altLang="en-US" sz="1000" b="1" dirty="0">
                    <a:solidFill>
                      <a:schemeClr val="accent2"/>
                    </a:solidFill>
                    <a:latin typeface="Arial" panose="020B0604020202020204" pitchFamily="34" charset="0"/>
                  </a:endParaRPr>
                </a:p>
              </p:txBody>
            </p:sp>
            <p:sp>
              <p:nvSpPr>
                <p:cNvPr id="46118" name="Rectangle 33"/>
                <p:cNvSpPr/>
                <p:nvPr/>
              </p:nvSpPr>
              <p:spPr>
                <a:xfrm>
                  <a:off x="1392" y="1408"/>
                  <a:ext cx="100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Harry</a:t>
                  </a:r>
                  <a:endParaRPr lang="en-US" altLang="zh-CN" sz="1000" b="1" dirty="0">
                    <a:solidFill>
                      <a:schemeClr val="accent2"/>
                    </a:solidFill>
                    <a:latin typeface="Arial" panose="020B0604020202020204" pitchFamily="34" charset="0"/>
                  </a:endParaRPr>
                </a:p>
              </p:txBody>
            </p:sp>
            <p:sp>
              <p:nvSpPr>
                <p:cNvPr id="46119" name="Rectangle 34"/>
                <p:cNvSpPr/>
                <p:nvPr/>
              </p:nvSpPr>
              <p:spPr>
                <a:xfrm>
                  <a:off x="528" y="1408"/>
                  <a:ext cx="864"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Brown</a:t>
                  </a:r>
                  <a:endParaRPr lang="en-US" altLang="zh-CN" sz="1000" b="1" dirty="0">
                    <a:solidFill>
                      <a:schemeClr val="accent2"/>
                    </a:solidFill>
                    <a:latin typeface="Arial" panose="020B0604020202020204" pitchFamily="34" charset="0"/>
                  </a:endParaRPr>
                </a:p>
              </p:txBody>
            </p:sp>
            <p:sp>
              <p:nvSpPr>
                <p:cNvPr id="46120" name="Rectangle 35"/>
                <p:cNvSpPr/>
                <p:nvPr/>
              </p:nvSpPr>
              <p:spPr>
                <a:xfrm>
                  <a:off x="0" y="1408"/>
                  <a:ext cx="52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1000" b="1" dirty="0">
                      <a:solidFill>
                        <a:schemeClr val="accent2"/>
                      </a:solidFill>
                      <a:latin typeface="Arial" panose="020B0604020202020204" pitchFamily="34" charset="0"/>
                    </a:rPr>
                    <a:t>3</a:t>
                  </a:r>
                  <a:endParaRPr lang="zh-CN" altLang="en-US" sz="1000" b="1" dirty="0">
                    <a:solidFill>
                      <a:schemeClr val="accent2"/>
                    </a:solidFill>
                    <a:latin typeface="Arial" panose="020B0604020202020204" pitchFamily="34" charset="0"/>
                  </a:endParaRPr>
                </a:p>
              </p:txBody>
            </p:sp>
            <p:sp>
              <p:nvSpPr>
                <p:cNvPr id="46121" name="Rectangle 36"/>
                <p:cNvSpPr/>
                <p:nvPr/>
              </p:nvSpPr>
              <p:spPr>
                <a:xfrm>
                  <a:off x="2400" y="1056"/>
                  <a:ext cx="1056"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Algebra</a:t>
                  </a:r>
                  <a:endParaRPr lang="en-US" altLang="zh-CN" sz="1000" b="1" dirty="0">
                    <a:solidFill>
                      <a:schemeClr val="accent2"/>
                    </a:solidFill>
                    <a:latin typeface="Arial" panose="020B0604020202020204" pitchFamily="34" charset="0"/>
                  </a:endParaRPr>
                </a:p>
              </p:txBody>
            </p:sp>
            <p:sp>
              <p:nvSpPr>
                <p:cNvPr id="46122" name="Rectangle 37"/>
                <p:cNvSpPr/>
                <p:nvPr/>
              </p:nvSpPr>
              <p:spPr>
                <a:xfrm>
                  <a:off x="1392" y="1056"/>
                  <a:ext cx="100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John</a:t>
                  </a:r>
                  <a:endParaRPr lang="en-US" altLang="zh-CN" sz="1000" b="1" dirty="0">
                    <a:solidFill>
                      <a:schemeClr val="accent2"/>
                    </a:solidFill>
                    <a:latin typeface="Arial" panose="020B0604020202020204" pitchFamily="34" charset="0"/>
                  </a:endParaRPr>
                </a:p>
              </p:txBody>
            </p:sp>
            <p:sp>
              <p:nvSpPr>
                <p:cNvPr id="46123" name="Rectangle 38"/>
                <p:cNvSpPr/>
                <p:nvPr/>
              </p:nvSpPr>
              <p:spPr>
                <a:xfrm>
                  <a:off x="528" y="1056"/>
                  <a:ext cx="864"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Smith</a:t>
                  </a:r>
                  <a:endParaRPr lang="en-US" altLang="zh-CN" sz="1000" b="1" dirty="0">
                    <a:solidFill>
                      <a:schemeClr val="accent2"/>
                    </a:solidFill>
                    <a:latin typeface="Arial" panose="020B0604020202020204" pitchFamily="34" charset="0"/>
                  </a:endParaRPr>
                </a:p>
              </p:txBody>
            </p:sp>
            <p:sp>
              <p:nvSpPr>
                <p:cNvPr id="46124" name="Rectangle 39"/>
                <p:cNvSpPr/>
                <p:nvPr/>
              </p:nvSpPr>
              <p:spPr>
                <a:xfrm>
                  <a:off x="0" y="1056"/>
                  <a:ext cx="52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1000" b="1" dirty="0">
                      <a:solidFill>
                        <a:schemeClr val="accent2"/>
                      </a:solidFill>
                      <a:latin typeface="Arial" panose="020B0604020202020204" pitchFamily="34" charset="0"/>
                    </a:rPr>
                    <a:t>2</a:t>
                  </a:r>
                  <a:endParaRPr lang="zh-CN" altLang="en-US" sz="1000" b="1" dirty="0">
                    <a:solidFill>
                      <a:schemeClr val="accent2"/>
                    </a:solidFill>
                    <a:latin typeface="Arial" panose="020B0604020202020204" pitchFamily="34" charset="0"/>
                  </a:endParaRPr>
                </a:p>
              </p:txBody>
            </p:sp>
            <p:sp>
              <p:nvSpPr>
                <p:cNvPr id="46125" name="Rectangle 40"/>
                <p:cNvSpPr/>
                <p:nvPr/>
              </p:nvSpPr>
              <p:spPr>
                <a:xfrm>
                  <a:off x="2400" y="704"/>
                  <a:ext cx="1056"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Calculus</a:t>
                  </a:r>
                  <a:endParaRPr lang="en-US" altLang="zh-CN" sz="1000" b="1" dirty="0">
                    <a:solidFill>
                      <a:schemeClr val="accent2"/>
                    </a:solidFill>
                    <a:latin typeface="Arial" panose="020B0604020202020204" pitchFamily="34" charset="0"/>
                  </a:endParaRPr>
                </a:p>
              </p:txBody>
            </p:sp>
            <p:sp>
              <p:nvSpPr>
                <p:cNvPr id="46126" name="Rectangle 41"/>
                <p:cNvSpPr/>
                <p:nvPr/>
              </p:nvSpPr>
              <p:spPr>
                <a:xfrm>
                  <a:off x="1392" y="704"/>
                  <a:ext cx="100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Allan</a:t>
                  </a:r>
                  <a:endParaRPr lang="en-US" altLang="zh-CN" sz="1000" b="1" dirty="0">
                    <a:solidFill>
                      <a:schemeClr val="accent2"/>
                    </a:solidFill>
                    <a:latin typeface="Arial" panose="020B0604020202020204" pitchFamily="34" charset="0"/>
                  </a:endParaRPr>
                </a:p>
              </p:txBody>
            </p:sp>
            <p:sp>
              <p:nvSpPr>
                <p:cNvPr id="46127" name="Rectangle 42"/>
                <p:cNvSpPr/>
                <p:nvPr/>
              </p:nvSpPr>
              <p:spPr>
                <a:xfrm>
                  <a:off x="528" y="704"/>
                  <a:ext cx="864"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Jones</a:t>
                  </a:r>
                  <a:endParaRPr lang="en-US" altLang="zh-CN" sz="1000" b="1" dirty="0">
                    <a:solidFill>
                      <a:schemeClr val="accent2"/>
                    </a:solidFill>
                    <a:latin typeface="Arial" panose="020B0604020202020204" pitchFamily="34" charset="0"/>
                  </a:endParaRPr>
                </a:p>
              </p:txBody>
            </p:sp>
            <p:sp>
              <p:nvSpPr>
                <p:cNvPr id="46128" name="Rectangle 43"/>
                <p:cNvSpPr/>
                <p:nvPr/>
              </p:nvSpPr>
              <p:spPr>
                <a:xfrm>
                  <a:off x="0" y="704"/>
                  <a:ext cx="52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1000" b="1" dirty="0">
                      <a:solidFill>
                        <a:schemeClr val="accent2"/>
                      </a:solidFill>
                      <a:latin typeface="Arial" panose="020B0604020202020204" pitchFamily="34" charset="0"/>
                    </a:rPr>
                    <a:t>1</a:t>
                  </a:r>
                  <a:endParaRPr lang="zh-CN" altLang="en-US" sz="1000" b="1" dirty="0">
                    <a:solidFill>
                      <a:schemeClr val="accent2"/>
                    </a:solidFill>
                    <a:latin typeface="Arial" panose="020B0604020202020204" pitchFamily="34" charset="0"/>
                  </a:endParaRPr>
                </a:p>
              </p:txBody>
            </p:sp>
            <p:sp>
              <p:nvSpPr>
                <p:cNvPr id="46129" name="Rectangle 44"/>
                <p:cNvSpPr/>
                <p:nvPr/>
              </p:nvSpPr>
              <p:spPr>
                <a:xfrm>
                  <a:off x="2400" y="352"/>
                  <a:ext cx="1056"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French I</a:t>
                  </a:r>
                  <a:endParaRPr lang="en-US" altLang="zh-CN" sz="1000" b="1" dirty="0">
                    <a:solidFill>
                      <a:schemeClr val="accent2"/>
                    </a:solidFill>
                    <a:latin typeface="Arial" panose="020B0604020202020204" pitchFamily="34" charset="0"/>
                  </a:endParaRPr>
                </a:p>
              </p:txBody>
            </p:sp>
            <p:sp>
              <p:nvSpPr>
                <p:cNvPr id="46130" name="Rectangle 45"/>
                <p:cNvSpPr/>
                <p:nvPr/>
              </p:nvSpPr>
              <p:spPr>
                <a:xfrm>
                  <a:off x="1392" y="352"/>
                  <a:ext cx="100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Allan</a:t>
                  </a:r>
                  <a:endParaRPr lang="en-US" altLang="zh-CN" sz="1000" b="1" dirty="0">
                    <a:solidFill>
                      <a:schemeClr val="accent2"/>
                    </a:solidFill>
                    <a:latin typeface="Arial" panose="020B0604020202020204" pitchFamily="34" charset="0"/>
                  </a:endParaRPr>
                </a:p>
              </p:txBody>
            </p:sp>
            <p:sp>
              <p:nvSpPr>
                <p:cNvPr id="46131" name="Rectangle 46"/>
                <p:cNvSpPr/>
                <p:nvPr/>
              </p:nvSpPr>
              <p:spPr>
                <a:xfrm>
                  <a:off x="528" y="352"/>
                  <a:ext cx="864"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chemeClr val="accent2"/>
                      </a:solidFill>
                      <a:latin typeface="Arial" panose="020B0604020202020204" pitchFamily="34" charset="0"/>
                    </a:rPr>
                    <a:t>Jones</a:t>
                  </a:r>
                  <a:endParaRPr lang="en-US" altLang="zh-CN" sz="1000" b="1" dirty="0">
                    <a:solidFill>
                      <a:schemeClr val="accent2"/>
                    </a:solidFill>
                    <a:latin typeface="Arial" panose="020B0604020202020204" pitchFamily="34" charset="0"/>
                  </a:endParaRPr>
                </a:p>
              </p:txBody>
            </p:sp>
            <p:sp>
              <p:nvSpPr>
                <p:cNvPr id="46132" name="Rectangle 47"/>
                <p:cNvSpPr/>
                <p:nvPr/>
              </p:nvSpPr>
              <p:spPr>
                <a:xfrm>
                  <a:off x="0" y="352"/>
                  <a:ext cx="52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1000" b="1" dirty="0">
                      <a:solidFill>
                        <a:schemeClr val="accent2"/>
                      </a:solidFill>
                      <a:latin typeface="Arial" panose="020B0604020202020204" pitchFamily="34" charset="0"/>
                    </a:rPr>
                    <a:t>1</a:t>
                  </a:r>
                  <a:endParaRPr lang="zh-CN" altLang="en-US" sz="1000" b="1" dirty="0">
                    <a:solidFill>
                      <a:schemeClr val="accent2"/>
                    </a:solidFill>
                    <a:latin typeface="Arial" panose="020B0604020202020204" pitchFamily="34" charset="0"/>
                  </a:endParaRPr>
                </a:p>
              </p:txBody>
            </p:sp>
            <p:sp>
              <p:nvSpPr>
                <p:cNvPr id="46133" name="Rectangle 48"/>
                <p:cNvSpPr/>
                <p:nvPr/>
              </p:nvSpPr>
              <p:spPr>
                <a:xfrm>
                  <a:off x="2400" y="0"/>
                  <a:ext cx="1056"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rgbClr val="FF0000"/>
                      </a:solidFill>
                      <a:latin typeface="Arial" panose="020B0604020202020204" pitchFamily="34" charset="0"/>
                    </a:rPr>
                    <a:t>cname</a:t>
                  </a:r>
                  <a:endParaRPr lang="en-US" altLang="zh-CN" sz="1000" b="1" dirty="0">
                    <a:solidFill>
                      <a:srgbClr val="FF0000"/>
                    </a:solidFill>
                    <a:latin typeface="Arial" panose="020B0604020202020204" pitchFamily="34" charset="0"/>
                  </a:endParaRPr>
                </a:p>
              </p:txBody>
            </p:sp>
            <p:sp>
              <p:nvSpPr>
                <p:cNvPr id="46134" name="Rectangle 49"/>
                <p:cNvSpPr/>
                <p:nvPr/>
              </p:nvSpPr>
              <p:spPr>
                <a:xfrm>
                  <a:off x="1392" y="0"/>
                  <a:ext cx="100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rgbClr val="FF0000"/>
                      </a:solidFill>
                      <a:latin typeface="Arial" panose="020B0604020202020204" pitchFamily="34" charset="0"/>
                    </a:rPr>
                    <a:t>fname</a:t>
                  </a:r>
                  <a:endParaRPr lang="en-US" altLang="zh-CN" sz="1000" b="1" dirty="0">
                    <a:solidFill>
                      <a:srgbClr val="FF0000"/>
                    </a:solidFill>
                    <a:latin typeface="Arial" panose="020B0604020202020204" pitchFamily="34" charset="0"/>
                  </a:endParaRPr>
                </a:p>
              </p:txBody>
            </p:sp>
            <p:sp>
              <p:nvSpPr>
                <p:cNvPr id="46135" name="Rectangle 50"/>
                <p:cNvSpPr/>
                <p:nvPr/>
              </p:nvSpPr>
              <p:spPr>
                <a:xfrm>
                  <a:off x="528" y="0"/>
                  <a:ext cx="864"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rgbClr val="FF0000"/>
                      </a:solidFill>
                      <a:latin typeface="Arial" panose="020B0604020202020204" pitchFamily="34" charset="0"/>
                    </a:rPr>
                    <a:t>lname</a:t>
                  </a:r>
                  <a:endParaRPr lang="en-US" altLang="zh-CN" sz="1000" b="1" dirty="0">
                    <a:solidFill>
                      <a:srgbClr val="FF0000"/>
                    </a:solidFill>
                    <a:latin typeface="Arial" panose="020B0604020202020204" pitchFamily="34" charset="0"/>
                  </a:endParaRPr>
                </a:p>
              </p:txBody>
            </p:sp>
            <p:sp>
              <p:nvSpPr>
                <p:cNvPr id="46136" name="Rectangle 51"/>
                <p:cNvSpPr/>
                <p:nvPr/>
              </p:nvSpPr>
              <p:spPr>
                <a:xfrm>
                  <a:off x="0" y="0"/>
                  <a:ext cx="528" cy="35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1000" b="1" dirty="0">
                      <a:solidFill>
                        <a:srgbClr val="FF0000"/>
                      </a:solidFill>
                      <a:latin typeface="Arial" panose="020B0604020202020204" pitchFamily="34" charset="0"/>
                    </a:rPr>
                    <a:t>sid</a:t>
                  </a:r>
                  <a:endParaRPr lang="en-US" altLang="zh-CN" sz="1000" b="1" dirty="0">
                    <a:solidFill>
                      <a:srgbClr val="FF0000"/>
                    </a:solidFill>
                    <a:latin typeface="Arial" panose="020B0604020202020204" pitchFamily="34" charset="0"/>
                  </a:endParaRPr>
                </a:p>
              </p:txBody>
            </p:sp>
            <p:sp>
              <p:nvSpPr>
                <p:cNvPr id="46137" name="Line 52"/>
                <p:cNvSpPr/>
                <p:nvPr/>
              </p:nvSpPr>
              <p:spPr>
                <a:xfrm>
                  <a:off x="0" y="0"/>
                  <a:ext cx="4224" cy="0"/>
                </a:xfrm>
                <a:prstGeom prst="line">
                  <a:avLst/>
                </a:prstGeom>
                <a:ln w="28575" cap="sq" cmpd="sng">
                  <a:solidFill>
                    <a:schemeClr val="tx1"/>
                  </a:solidFill>
                  <a:prstDash val="solid"/>
                  <a:round/>
                  <a:headEnd type="none" w="med" len="med"/>
                  <a:tailEnd type="none" w="med" len="med"/>
                </a:ln>
              </p:spPr>
            </p:sp>
            <p:sp>
              <p:nvSpPr>
                <p:cNvPr id="46138" name="Line 53"/>
                <p:cNvSpPr/>
                <p:nvPr/>
              </p:nvSpPr>
              <p:spPr>
                <a:xfrm>
                  <a:off x="0" y="352"/>
                  <a:ext cx="4224" cy="0"/>
                </a:xfrm>
                <a:prstGeom prst="line">
                  <a:avLst/>
                </a:prstGeom>
                <a:ln w="12700" cap="flat" cmpd="sng">
                  <a:solidFill>
                    <a:schemeClr val="tx1"/>
                  </a:solidFill>
                  <a:prstDash val="solid"/>
                  <a:round/>
                  <a:headEnd type="none" w="med" len="med"/>
                  <a:tailEnd type="none" w="med" len="med"/>
                </a:ln>
              </p:spPr>
            </p:sp>
            <p:sp>
              <p:nvSpPr>
                <p:cNvPr id="46139" name="Line 54"/>
                <p:cNvSpPr/>
                <p:nvPr/>
              </p:nvSpPr>
              <p:spPr>
                <a:xfrm>
                  <a:off x="0" y="704"/>
                  <a:ext cx="4224" cy="0"/>
                </a:xfrm>
                <a:prstGeom prst="line">
                  <a:avLst/>
                </a:prstGeom>
                <a:ln w="12700" cap="flat" cmpd="sng">
                  <a:solidFill>
                    <a:schemeClr val="tx1"/>
                  </a:solidFill>
                  <a:prstDash val="solid"/>
                  <a:round/>
                  <a:headEnd type="none" w="med" len="med"/>
                  <a:tailEnd type="none" w="med" len="med"/>
                </a:ln>
              </p:spPr>
            </p:sp>
            <p:sp>
              <p:nvSpPr>
                <p:cNvPr id="46140" name="Line 55"/>
                <p:cNvSpPr/>
                <p:nvPr/>
              </p:nvSpPr>
              <p:spPr>
                <a:xfrm>
                  <a:off x="0" y="1056"/>
                  <a:ext cx="4224" cy="0"/>
                </a:xfrm>
                <a:prstGeom prst="line">
                  <a:avLst/>
                </a:prstGeom>
                <a:ln w="12700" cap="flat" cmpd="sng">
                  <a:solidFill>
                    <a:schemeClr val="tx1"/>
                  </a:solidFill>
                  <a:prstDash val="solid"/>
                  <a:round/>
                  <a:headEnd type="none" w="med" len="med"/>
                  <a:tailEnd type="none" w="med" len="med"/>
                </a:ln>
              </p:spPr>
            </p:sp>
            <p:sp>
              <p:nvSpPr>
                <p:cNvPr id="46141" name="Line 56"/>
                <p:cNvSpPr/>
                <p:nvPr/>
              </p:nvSpPr>
              <p:spPr>
                <a:xfrm>
                  <a:off x="0" y="1408"/>
                  <a:ext cx="4224" cy="0"/>
                </a:xfrm>
                <a:prstGeom prst="line">
                  <a:avLst/>
                </a:prstGeom>
                <a:ln w="12700" cap="flat" cmpd="sng">
                  <a:solidFill>
                    <a:schemeClr val="tx1"/>
                  </a:solidFill>
                  <a:prstDash val="solid"/>
                  <a:round/>
                  <a:headEnd type="none" w="med" len="med"/>
                  <a:tailEnd type="none" w="med" len="med"/>
                </a:ln>
              </p:spPr>
            </p:sp>
            <p:sp>
              <p:nvSpPr>
                <p:cNvPr id="46142" name="Line 57"/>
                <p:cNvSpPr/>
                <p:nvPr/>
              </p:nvSpPr>
              <p:spPr>
                <a:xfrm>
                  <a:off x="0" y="1760"/>
                  <a:ext cx="4224" cy="0"/>
                </a:xfrm>
                <a:prstGeom prst="line">
                  <a:avLst/>
                </a:prstGeom>
                <a:ln w="12700" cap="flat" cmpd="sng">
                  <a:solidFill>
                    <a:schemeClr val="tx1"/>
                  </a:solidFill>
                  <a:prstDash val="solid"/>
                  <a:round/>
                  <a:headEnd type="none" w="med" len="med"/>
                  <a:tailEnd type="none" w="med" len="med"/>
                </a:ln>
              </p:spPr>
            </p:sp>
            <p:sp>
              <p:nvSpPr>
                <p:cNvPr id="46143" name="Line 58"/>
                <p:cNvSpPr/>
                <p:nvPr/>
              </p:nvSpPr>
              <p:spPr>
                <a:xfrm>
                  <a:off x="0" y="2112"/>
                  <a:ext cx="4224" cy="0"/>
                </a:xfrm>
                <a:prstGeom prst="line">
                  <a:avLst/>
                </a:prstGeom>
                <a:ln w="12700" cap="flat" cmpd="sng">
                  <a:solidFill>
                    <a:schemeClr val="tx1"/>
                  </a:solidFill>
                  <a:prstDash val="solid"/>
                  <a:round/>
                  <a:headEnd type="none" w="med" len="med"/>
                  <a:tailEnd type="none" w="med" len="med"/>
                </a:ln>
              </p:spPr>
            </p:sp>
            <p:sp>
              <p:nvSpPr>
                <p:cNvPr id="46144" name="Line 59"/>
                <p:cNvSpPr/>
                <p:nvPr/>
              </p:nvSpPr>
              <p:spPr>
                <a:xfrm>
                  <a:off x="0" y="2464"/>
                  <a:ext cx="4224" cy="0"/>
                </a:xfrm>
                <a:prstGeom prst="line">
                  <a:avLst/>
                </a:prstGeom>
                <a:ln w="12700" cap="flat" cmpd="sng">
                  <a:solidFill>
                    <a:schemeClr val="tx1"/>
                  </a:solidFill>
                  <a:prstDash val="solid"/>
                  <a:round/>
                  <a:headEnd type="none" w="med" len="med"/>
                  <a:tailEnd type="none" w="med" len="med"/>
                </a:ln>
              </p:spPr>
            </p:sp>
            <p:sp>
              <p:nvSpPr>
                <p:cNvPr id="46145" name="Line 60"/>
                <p:cNvSpPr/>
                <p:nvPr/>
              </p:nvSpPr>
              <p:spPr>
                <a:xfrm>
                  <a:off x="0" y="2816"/>
                  <a:ext cx="4224" cy="0"/>
                </a:xfrm>
                <a:prstGeom prst="line">
                  <a:avLst/>
                </a:prstGeom>
                <a:ln w="28575" cap="sq" cmpd="sng">
                  <a:solidFill>
                    <a:schemeClr val="tx1"/>
                  </a:solidFill>
                  <a:prstDash val="solid"/>
                  <a:round/>
                  <a:headEnd type="none" w="med" len="med"/>
                  <a:tailEnd type="none" w="med" len="med"/>
                </a:ln>
              </p:spPr>
            </p:sp>
            <p:sp>
              <p:nvSpPr>
                <p:cNvPr id="46146" name="Line 61"/>
                <p:cNvSpPr/>
                <p:nvPr/>
              </p:nvSpPr>
              <p:spPr>
                <a:xfrm>
                  <a:off x="0" y="0"/>
                  <a:ext cx="0" cy="2816"/>
                </a:xfrm>
                <a:prstGeom prst="line">
                  <a:avLst/>
                </a:prstGeom>
                <a:ln w="28575" cap="sq" cmpd="sng">
                  <a:solidFill>
                    <a:schemeClr val="tx1"/>
                  </a:solidFill>
                  <a:prstDash val="solid"/>
                  <a:round/>
                  <a:headEnd type="none" w="med" len="med"/>
                  <a:tailEnd type="none" w="med" len="med"/>
                </a:ln>
              </p:spPr>
            </p:sp>
            <p:sp>
              <p:nvSpPr>
                <p:cNvPr id="46147" name="Line 62"/>
                <p:cNvSpPr/>
                <p:nvPr/>
              </p:nvSpPr>
              <p:spPr>
                <a:xfrm>
                  <a:off x="528" y="0"/>
                  <a:ext cx="0" cy="2816"/>
                </a:xfrm>
                <a:prstGeom prst="line">
                  <a:avLst/>
                </a:prstGeom>
                <a:ln w="12700" cap="flat" cmpd="sng">
                  <a:solidFill>
                    <a:schemeClr val="tx1"/>
                  </a:solidFill>
                  <a:prstDash val="solid"/>
                  <a:round/>
                  <a:headEnd type="none" w="med" len="med"/>
                  <a:tailEnd type="none" w="med" len="med"/>
                </a:ln>
              </p:spPr>
            </p:sp>
            <p:sp>
              <p:nvSpPr>
                <p:cNvPr id="46148" name="Line 63"/>
                <p:cNvSpPr/>
                <p:nvPr/>
              </p:nvSpPr>
              <p:spPr>
                <a:xfrm>
                  <a:off x="1392" y="0"/>
                  <a:ext cx="0" cy="2816"/>
                </a:xfrm>
                <a:prstGeom prst="line">
                  <a:avLst/>
                </a:prstGeom>
                <a:ln w="12700" cap="flat" cmpd="sng">
                  <a:solidFill>
                    <a:schemeClr val="tx1"/>
                  </a:solidFill>
                  <a:prstDash val="solid"/>
                  <a:round/>
                  <a:headEnd type="none" w="med" len="med"/>
                  <a:tailEnd type="none" w="med" len="med"/>
                </a:ln>
              </p:spPr>
            </p:sp>
            <p:sp>
              <p:nvSpPr>
                <p:cNvPr id="46149" name="Line 64"/>
                <p:cNvSpPr/>
                <p:nvPr/>
              </p:nvSpPr>
              <p:spPr>
                <a:xfrm>
                  <a:off x="2400" y="0"/>
                  <a:ext cx="0" cy="2816"/>
                </a:xfrm>
                <a:prstGeom prst="line">
                  <a:avLst/>
                </a:prstGeom>
                <a:ln w="12700" cap="flat" cmpd="sng">
                  <a:solidFill>
                    <a:schemeClr val="tx1"/>
                  </a:solidFill>
                  <a:prstDash val="solid"/>
                  <a:round/>
                  <a:headEnd type="none" w="med" len="med"/>
                  <a:tailEnd type="none" w="med" len="med"/>
                </a:ln>
              </p:spPr>
            </p:sp>
            <p:sp>
              <p:nvSpPr>
                <p:cNvPr id="46150" name="Line 65"/>
                <p:cNvSpPr/>
                <p:nvPr/>
              </p:nvSpPr>
              <p:spPr>
                <a:xfrm>
                  <a:off x="4224" y="0"/>
                  <a:ext cx="0" cy="2816"/>
                </a:xfrm>
                <a:prstGeom prst="line">
                  <a:avLst/>
                </a:prstGeom>
                <a:ln w="28575" cap="sq" cmpd="sng">
                  <a:solidFill>
                    <a:schemeClr val="tx1"/>
                  </a:solidFill>
                  <a:prstDash val="solid"/>
                  <a:round/>
                  <a:headEnd type="none" w="med" len="med"/>
                  <a:tailEnd type="none" w="med" len="med"/>
                </a:ln>
              </p:spPr>
            </p:sp>
            <p:sp>
              <p:nvSpPr>
                <p:cNvPr id="46151" name="Line 66"/>
                <p:cNvSpPr/>
                <p:nvPr/>
              </p:nvSpPr>
              <p:spPr>
                <a:xfrm>
                  <a:off x="3456" y="0"/>
                  <a:ext cx="0" cy="2816"/>
                </a:xfrm>
                <a:prstGeom prst="line">
                  <a:avLst/>
                </a:prstGeom>
                <a:ln w="12700" cap="flat" cmpd="sng">
                  <a:solidFill>
                    <a:schemeClr val="tx1"/>
                  </a:solidFill>
                  <a:prstDash val="solid"/>
                  <a:round/>
                  <a:headEnd type="none" w="med" len="med"/>
                  <a:tailEnd type="none" w="med" len="med"/>
                </a:ln>
              </p:spPr>
            </p:sp>
          </p:grpSp>
          <p:sp>
            <p:nvSpPr>
              <p:cNvPr id="46152" name="Text Box 67"/>
              <p:cNvSpPr txBox="1"/>
              <p:nvPr/>
            </p:nvSpPr>
            <p:spPr>
              <a:xfrm>
                <a:off x="0" y="0"/>
                <a:ext cx="1873" cy="294"/>
              </a:xfrm>
              <a:prstGeom prst="rect">
                <a:avLst/>
              </a:prstGeom>
              <a:noFill/>
              <a:ln w="9525">
                <a:noFill/>
              </a:ln>
            </p:spPr>
            <p:txBody>
              <a:bodyPr anchor="t">
                <a:spAutoFit/>
              </a:bodyPr>
              <a:p>
                <a:pPr algn="ctr">
                  <a:spcBef>
                    <a:spcPct val="50000"/>
                  </a:spcBef>
                </a:pPr>
                <a:r>
                  <a:rPr lang="en-US" altLang="zh-CN" sz="1000" b="1" dirty="0">
                    <a:latin typeface="Arial" panose="020B0604020202020204" pitchFamily="34" charset="0"/>
                  </a:rPr>
                  <a:t>Students-Courses</a:t>
                </a:r>
                <a:endParaRPr lang="en-US" altLang="zh-CN" sz="1000" b="1" dirty="0">
                  <a:latin typeface="Arial" panose="020B0604020202020204" pitchFamily="34" charset="0"/>
                </a:endParaRPr>
              </a:p>
            </p:txBody>
          </p:sp>
        </p:grpSp>
        <p:sp>
          <p:nvSpPr>
            <p:cNvPr id="46153" name="AutoShape 193"/>
            <p:cNvSpPr/>
            <p:nvPr/>
          </p:nvSpPr>
          <p:spPr>
            <a:xfrm>
              <a:off x="1968" y="768"/>
              <a:ext cx="1032" cy="579"/>
            </a:xfrm>
            <a:prstGeom prst="wedgeRoundRectCallout">
              <a:avLst>
                <a:gd name="adj1" fmla="val -64630"/>
                <a:gd name="adj2" fmla="val -139148"/>
                <a:gd name="adj3" fmla="val 16667"/>
              </a:avLst>
            </a:prstGeom>
            <a:solidFill>
              <a:srgbClr val="CCFFFF"/>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b="1" dirty="0">
                  <a:latin typeface="Times New Roman" panose="02020603050405020304" pitchFamily="2" charset="0"/>
                </a:rPr>
                <a:t>用户视角中的结构</a:t>
              </a:r>
              <a:endParaRPr lang="zh-CN" altLang="en-US" b="1" dirty="0">
                <a:latin typeface="Times New Roman" panose="02020603050405020304" pitchFamily="2" charset="0"/>
              </a:endParaRPr>
            </a:p>
          </p:txBody>
        </p:sp>
      </p:grpSp>
      <p:grpSp>
        <p:nvGrpSpPr>
          <p:cNvPr id="42059" name="组合 42058"/>
          <p:cNvGrpSpPr/>
          <p:nvPr/>
        </p:nvGrpSpPr>
        <p:grpSpPr>
          <a:xfrm>
            <a:off x="2667000" y="2823528"/>
            <a:ext cx="6248400" cy="3640137"/>
            <a:chOff x="0" y="0"/>
            <a:chExt cx="3408" cy="2293"/>
          </a:xfrm>
        </p:grpSpPr>
        <p:grpSp>
          <p:nvGrpSpPr>
            <p:cNvPr id="46155" name="组合 42059"/>
            <p:cNvGrpSpPr/>
            <p:nvPr/>
          </p:nvGrpSpPr>
          <p:grpSpPr>
            <a:xfrm>
              <a:off x="0" y="0"/>
              <a:ext cx="2063" cy="2211"/>
              <a:chOff x="0" y="0"/>
              <a:chExt cx="5038" cy="3495"/>
            </a:xfrm>
          </p:grpSpPr>
          <p:sp>
            <p:nvSpPr>
              <p:cNvPr id="46156" name="Rectangle 70"/>
              <p:cNvSpPr/>
              <p:nvPr/>
            </p:nvSpPr>
            <p:spPr>
              <a:xfrm>
                <a:off x="2325" y="1384"/>
                <a:ext cx="921"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555-3344</a:t>
                </a:r>
                <a:endParaRPr lang="zh-CN" altLang="en-US" sz="800" b="1" dirty="0">
                  <a:solidFill>
                    <a:schemeClr val="accent2"/>
                  </a:solidFill>
                  <a:latin typeface="Times New Roman" panose="02020603050405020304" pitchFamily="2" charset="0"/>
                </a:endParaRPr>
              </a:p>
            </p:txBody>
          </p:sp>
          <p:sp>
            <p:nvSpPr>
              <p:cNvPr id="46157" name="Rectangle 71"/>
              <p:cNvSpPr/>
              <p:nvPr/>
            </p:nvSpPr>
            <p:spPr>
              <a:xfrm>
                <a:off x="1792" y="1384"/>
                <a:ext cx="533"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3</a:t>
                </a:r>
                <a:endParaRPr lang="zh-CN" altLang="en-US" sz="800" b="1" dirty="0">
                  <a:solidFill>
                    <a:schemeClr val="accent2"/>
                  </a:solidFill>
                  <a:latin typeface="Times New Roman" panose="02020603050405020304" pitchFamily="2" charset="0"/>
                </a:endParaRPr>
              </a:p>
            </p:txBody>
          </p:sp>
          <p:sp>
            <p:nvSpPr>
              <p:cNvPr id="46158" name="Rectangle 72"/>
              <p:cNvSpPr/>
              <p:nvPr/>
            </p:nvSpPr>
            <p:spPr>
              <a:xfrm>
                <a:off x="1066" y="1384"/>
                <a:ext cx="726"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Edward</a:t>
                </a:r>
                <a:endParaRPr lang="en-US" altLang="zh-CN" sz="800" b="1" dirty="0">
                  <a:solidFill>
                    <a:schemeClr val="accent2"/>
                  </a:solidFill>
                  <a:latin typeface="Times New Roman" panose="02020603050405020304" pitchFamily="2" charset="0"/>
                </a:endParaRPr>
              </a:p>
            </p:txBody>
          </p:sp>
          <p:sp>
            <p:nvSpPr>
              <p:cNvPr id="46159" name="Rectangle 73"/>
              <p:cNvSpPr/>
              <p:nvPr/>
            </p:nvSpPr>
            <p:spPr>
              <a:xfrm>
                <a:off x="388" y="1384"/>
                <a:ext cx="678"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White</a:t>
                </a:r>
                <a:endParaRPr lang="en-US" altLang="zh-CN" sz="800" b="1" dirty="0">
                  <a:solidFill>
                    <a:schemeClr val="accent2"/>
                  </a:solidFill>
                  <a:latin typeface="Times New Roman" panose="02020603050405020304" pitchFamily="2" charset="0"/>
                </a:endParaRPr>
              </a:p>
            </p:txBody>
          </p:sp>
          <p:sp>
            <p:nvSpPr>
              <p:cNvPr id="46160" name="Rectangle 74"/>
              <p:cNvSpPr/>
              <p:nvPr/>
            </p:nvSpPr>
            <p:spPr>
              <a:xfrm>
                <a:off x="0" y="1384"/>
                <a:ext cx="388"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5</a:t>
                </a:r>
                <a:endParaRPr lang="zh-CN" altLang="en-US" sz="800" b="1" dirty="0">
                  <a:solidFill>
                    <a:schemeClr val="accent2"/>
                  </a:solidFill>
                  <a:latin typeface="Times New Roman" panose="02020603050405020304" pitchFamily="2" charset="0"/>
                </a:endParaRPr>
              </a:p>
            </p:txBody>
          </p:sp>
          <p:sp>
            <p:nvSpPr>
              <p:cNvPr id="46161" name="Rectangle 75"/>
              <p:cNvSpPr/>
              <p:nvPr/>
            </p:nvSpPr>
            <p:spPr>
              <a:xfrm>
                <a:off x="2325" y="1103"/>
                <a:ext cx="921"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555-1122</a:t>
                </a:r>
                <a:endParaRPr lang="zh-CN" altLang="en-US" sz="800" b="1" dirty="0">
                  <a:solidFill>
                    <a:schemeClr val="accent2"/>
                  </a:solidFill>
                  <a:latin typeface="Times New Roman" panose="02020603050405020304" pitchFamily="2" charset="0"/>
                </a:endParaRPr>
              </a:p>
            </p:txBody>
          </p:sp>
          <p:sp>
            <p:nvSpPr>
              <p:cNvPr id="46162" name="Rectangle 76"/>
              <p:cNvSpPr/>
              <p:nvPr/>
            </p:nvSpPr>
            <p:spPr>
              <a:xfrm>
                <a:off x="1792" y="1103"/>
                <a:ext cx="533"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2</a:t>
                </a:r>
                <a:endParaRPr lang="zh-CN" altLang="en-US" sz="800" b="1" dirty="0">
                  <a:solidFill>
                    <a:schemeClr val="accent2"/>
                  </a:solidFill>
                  <a:latin typeface="Times New Roman" panose="02020603050405020304" pitchFamily="2" charset="0"/>
                </a:endParaRPr>
              </a:p>
            </p:txBody>
          </p:sp>
          <p:sp>
            <p:nvSpPr>
              <p:cNvPr id="46163" name="Rectangle 77"/>
              <p:cNvSpPr/>
              <p:nvPr/>
            </p:nvSpPr>
            <p:spPr>
              <a:xfrm>
                <a:off x="1066" y="1103"/>
                <a:ext cx="726"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Harry</a:t>
                </a:r>
                <a:endParaRPr lang="en-US" altLang="zh-CN" sz="800" b="1" dirty="0">
                  <a:solidFill>
                    <a:schemeClr val="accent2"/>
                  </a:solidFill>
                  <a:latin typeface="Times New Roman" panose="02020603050405020304" pitchFamily="2" charset="0"/>
                </a:endParaRPr>
              </a:p>
            </p:txBody>
          </p:sp>
          <p:sp>
            <p:nvSpPr>
              <p:cNvPr id="46164" name="Rectangle 78"/>
              <p:cNvSpPr/>
              <p:nvPr/>
            </p:nvSpPr>
            <p:spPr>
              <a:xfrm>
                <a:off x="388" y="1103"/>
                <a:ext cx="678"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Brown</a:t>
                </a:r>
                <a:endParaRPr lang="en-US" altLang="zh-CN" sz="800" b="1" dirty="0">
                  <a:solidFill>
                    <a:schemeClr val="accent2"/>
                  </a:solidFill>
                  <a:latin typeface="Times New Roman" panose="02020603050405020304" pitchFamily="2" charset="0"/>
                </a:endParaRPr>
              </a:p>
            </p:txBody>
          </p:sp>
          <p:sp>
            <p:nvSpPr>
              <p:cNvPr id="46165" name="Rectangle 79"/>
              <p:cNvSpPr/>
              <p:nvPr/>
            </p:nvSpPr>
            <p:spPr>
              <a:xfrm>
                <a:off x="0" y="1103"/>
                <a:ext cx="388"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3</a:t>
                </a:r>
                <a:endParaRPr lang="zh-CN" altLang="en-US" sz="800" b="1" dirty="0">
                  <a:solidFill>
                    <a:schemeClr val="accent2"/>
                  </a:solidFill>
                  <a:latin typeface="Times New Roman" panose="02020603050405020304" pitchFamily="2" charset="0"/>
                </a:endParaRPr>
              </a:p>
            </p:txBody>
          </p:sp>
          <p:sp>
            <p:nvSpPr>
              <p:cNvPr id="46166" name="Rectangle 80"/>
              <p:cNvSpPr/>
              <p:nvPr/>
            </p:nvSpPr>
            <p:spPr>
              <a:xfrm>
                <a:off x="2325" y="821"/>
                <a:ext cx="921"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555-4321</a:t>
                </a:r>
                <a:endParaRPr lang="zh-CN" altLang="en-US" sz="800" b="1" dirty="0">
                  <a:solidFill>
                    <a:schemeClr val="accent2"/>
                  </a:solidFill>
                  <a:latin typeface="Times New Roman" panose="02020603050405020304" pitchFamily="2" charset="0"/>
                </a:endParaRPr>
              </a:p>
            </p:txBody>
          </p:sp>
          <p:sp>
            <p:nvSpPr>
              <p:cNvPr id="46167" name="Rectangle 81"/>
              <p:cNvSpPr/>
              <p:nvPr/>
            </p:nvSpPr>
            <p:spPr>
              <a:xfrm>
                <a:off x="1792" y="821"/>
                <a:ext cx="533"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3</a:t>
                </a:r>
                <a:endParaRPr lang="zh-CN" altLang="en-US" sz="800" b="1" dirty="0">
                  <a:solidFill>
                    <a:schemeClr val="accent2"/>
                  </a:solidFill>
                  <a:latin typeface="Times New Roman" panose="02020603050405020304" pitchFamily="2" charset="0"/>
                </a:endParaRPr>
              </a:p>
            </p:txBody>
          </p:sp>
          <p:sp>
            <p:nvSpPr>
              <p:cNvPr id="46168" name="Rectangle 82"/>
              <p:cNvSpPr/>
              <p:nvPr/>
            </p:nvSpPr>
            <p:spPr>
              <a:xfrm>
                <a:off x="1066" y="821"/>
                <a:ext cx="726"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John</a:t>
                </a:r>
                <a:endParaRPr lang="en-US" altLang="zh-CN" sz="800" b="1" dirty="0">
                  <a:solidFill>
                    <a:schemeClr val="accent2"/>
                  </a:solidFill>
                  <a:latin typeface="Times New Roman" panose="02020603050405020304" pitchFamily="2" charset="0"/>
                </a:endParaRPr>
              </a:p>
            </p:txBody>
          </p:sp>
          <p:sp>
            <p:nvSpPr>
              <p:cNvPr id="46169" name="Rectangle 83"/>
              <p:cNvSpPr/>
              <p:nvPr/>
            </p:nvSpPr>
            <p:spPr>
              <a:xfrm>
                <a:off x="388" y="821"/>
                <a:ext cx="678"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Smith</a:t>
                </a:r>
                <a:endParaRPr lang="en-US" altLang="zh-CN" sz="800" b="1" dirty="0">
                  <a:solidFill>
                    <a:schemeClr val="accent2"/>
                  </a:solidFill>
                  <a:latin typeface="Times New Roman" panose="02020603050405020304" pitchFamily="2" charset="0"/>
                </a:endParaRPr>
              </a:p>
            </p:txBody>
          </p:sp>
          <p:sp>
            <p:nvSpPr>
              <p:cNvPr id="46170" name="Rectangle 84"/>
              <p:cNvSpPr/>
              <p:nvPr/>
            </p:nvSpPr>
            <p:spPr>
              <a:xfrm>
                <a:off x="0" y="821"/>
                <a:ext cx="388"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2</a:t>
                </a:r>
                <a:endParaRPr lang="zh-CN" altLang="en-US" sz="800" b="1" dirty="0">
                  <a:solidFill>
                    <a:schemeClr val="accent2"/>
                  </a:solidFill>
                  <a:latin typeface="Times New Roman" panose="02020603050405020304" pitchFamily="2" charset="0"/>
                </a:endParaRPr>
              </a:p>
            </p:txBody>
          </p:sp>
          <p:sp>
            <p:nvSpPr>
              <p:cNvPr id="46171" name="Rectangle 85"/>
              <p:cNvSpPr/>
              <p:nvPr/>
            </p:nvSpPr>
            <p:spPr>
              <a:xfrm>
                <a:off x="2325" y="541"/>
                <a:ext cx="921"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555-1234</a:t>
                </a:r>
                <a:endParaRPr lang="zh-CN" altLang="en-US" sz="800" b="1" dirty="0">
                  <a:solidFill>
                    <a:schemeClr val="accent2"/>
                  </a:solidFill>
                  <a:latin typeface="Times New Roman" panose="02020603050405020304" pitchFamily="2" charset="0"/>
                </a:endParaRPr>
              </a:p>
            </p:txBody>
          </p:sp>
          <p:sp>
            <p:nvSpPr>
              <p:cNvPr id="46172" name="Rectangle 86"/>
              <p:cNvSpPr/>
              <p:nvPr/>
            </p:nvSpPr>
            <p:spPr>
              <a:xfrm>
                <a:off x="1792" y="541"/>
                <a:ext cx="533"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2</a:t>
                </a:r>
                <a:endParaRPr lang="zh-CN" altLang="en-US" sz="800" b="1" dirty="0">
                  <a:solidFill>
                    <a:schemeClr val="accent2"/>
                  </a:solidFill>
                  <a:latin typeface="Times New Roman" panose="02020603050405020304" pitchFamily="2" charset="0"/>
                </a:endParaRPr>
              </a:p>
            </p:txBody>
          </p:sp>
          <p:sp>
            <p:nvSpPr>
              <p:cNvPr id="46173" name="Rectangle 87"/>
              <p:cNvSpPr/>
              <p:nvPr/>
            </p:nvSpPr>
            <p:spPr>
              <a:xfrm>
                <a:off x="1066" y="541"/>
                <a:ext cx="726"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Allan</a:t>
                </a:r>
                <a:endParaRPr lang="en-US" altLang="zh-CN" sz="800" b="1" dirty="0">
                  <a:solidFill>
                    <a:schemeClr val="accent2"/>
                  </a:solidFill>
                  <a:latin typeface="Times New Roman" panose="02020603050405020304" pitchFamily="2" charset="0"/>
                </a:endParaRPr>
              </a:p>
            </p:txBody>
          </p:sp>
          <p:sp>
            <p:nvSpPr>
              <p:cNvPr id="46174" name="Rectangle 88"/>
              <p:cNvSpPr/>
              <p:nvPr/>
            </p:nvSpPr>
            <p:spPr>
              <a:xfrm>
                <a:off x="388" y="541"/>
                <a:ext cx="678"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Jones</a:t>
                </a:r>
                <a:endParaRPr lang="en-US" altLang="zh-CN" sz="800" b="1" dirty="0">
                  <a:solidFill>
                    <a:schemeClr val="accent2"/>
                  </a:solidFill>
                  <a:latin typeface="Times New Roman" panose="02020603050405020304" pitchFamily="2" charset="0"/>
                </a:endParaRPr>
              </a:p>
            </p:txBody>
          </p:sp>
          <p:sp>
            <p:nvSpPr>
              <p:cNvPr id="46175" name="Rectangle 89"/>
              <p:cNvSpPr/>
              <p:nvPr/>
            </p:nvSpPr>
            <p:spPr>
              <a:xfrm>
                <a:off x="0" y="541"/>
                <a:ext cx="388"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a:t>
                </a:r>
                <a:endParaRPr lang="zh-CN" altLang="en-US" sz="800" b="1" dirty="0">
                  <a:solidFill>
                    <a:schemeClr val="accent2"/>
                  </a:solidFill>
                  <a:latin typeface="Times New Roman" panose="02020603050405020304" pitchFamily="2" charset="0"/>
                </a:endParaRPr>
              </a:p>
            </p:txBody>
          </p:sp>
          <p:sp>
            <p:nvSpPr>
              <p:cNvPr id="46176" name="Rectangle 90"/>
              <p:cNvSpPr/>
              <p:nvPr/>
            </p:nvSpPr>
            <p:spPr>
              <a:xfrm>
                <a:off x="2325" y="271"/>
                <a:ext cx="921"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telephone</a:t>
                </a:r>
                <a:endParaRPr lang="en-US" altLang="zh-CN" sz="800" b="1" dirty="0">
                  <a:solidFill>
                    <a:srgbClr val="FF0000"/>
                  </a:solidFill>
                  <a:latin typeface="Times New Roman" panose="02020603050405020304" pitchFamily="2" charset="0"/>
                </a:endParaRPr>
              </a:p>
            </p:txBody>
          </p:sp>
          <p:sp>
            <p:nvSpPr>
              <p:cNvPr id="46177" name="Rectangle 91"/>
              <p:cNvSpPr/>
              <p:nvPr/>
            </p:nvSpPr>
            <p:spPr>
              <a:xfrm>
                <a:off x="1792" y="271"/>
                <a:ext cx="533"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class</a:t>
                </a:r>
                <a:endParaRPr lang="en-US" altLang="zh-CN" sz="800" b="1" dirty="0">
                  <a:solidFill>
                    <a:srgbClr val="FF0000"/>
                  </a:solidFill>
                  <a:latin typeface="Times New Roman" panose="02020603050405020304" pitchFamily="2" charset="0"/>
                </a:endParaRPr>
              </a:p>
            </p:txBody>
          </p:sp>
          <p:sp>
            <p:nvSpPr>
              <p:cNvPr id="46178" name="Rectangle 92"/>
              <p:cNvSpPr/>
              <p:nvPr/>
            </p:nvSpPr>
            <p:spPr>
              <a:xfrm>
                <a:off x="1066" y="271"/>
                <a:ext cx="726"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fname</a:t>
                </a:r>
                <a:endParaRPr lang="en-US" altLang="zh-CN" sz="800" b="1" dirty="0">
                  <a:solidFill>
                    <a:srgbClr val="FF0000"/>
                  </a:solidFill>
                  <a:latin typeface="Times New Roman" panose="02020603050405020304" pitchFamily="2" charset="0"/>
                </a:endParaRPr>
              </a:p>
            </p:txBody>
          </p:sp>
          <p:sp>
            <p:nvSpPr>
              <p:cNvPr id="46179" name="Rectangle 93"/>
              <p:cNvSpPr/>
              <p:nvPr/>
            </p:nvSpPr>
            <p:spPr>
              <a:xfrm>
                <a:off x="388" y="271"/>
                <a:ext cx="678"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lname</a:t>
                </a:r>
                <a:endParaRPr lang="en-US" altLang="zh-CN" sz="800" b="1" dirty="0">
                  <a:solidFill>
                    <a:srgbClr val="FF0000"/>
                  </a:solidFill>
                  <a:latin typeface="Times New Roman" panose="02020603050405020304" pitchFamily="2" charset="0"/>
                </a:endParaRPr>
              </a:p>
            </p:txBody>
          </p:sp>
          <p:sp>
            <p:nvSpPr>
              <p:cNvPr id="46180" name="Rectangle 94"/>
              <p:cNvSpPr/>
              <p:nvPr/>
            </p:nvSpPr>
            <p:spPr>
              <a:xfrm>
                <a:off x="0" y="271"/>
                <a:ext cx="388"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sid</a:t>
                </a:r>
                <a:endParaRPr lang="en-US" altLang="zh-CN" sz="800" b="1" dirty="0">
                  <a:solidFill>
                    <a:srgbClr val="FF0000"/>
                  </a:solidFill>
                  <a:latin typeface="Times New Roman" panose="02020603050405020304" pitchFamily="2" charset="0"/>
                </a:endParaRPr>
              </a:p>
            </p:txBody>
          </p:sp>
          <p:sp>
            <p:nvSpPr>
              <p:cNvPr id="46181" name="Line 95"/>
              <p:cNvSpPr/>
              <p:nvPr/>
            </p:nvSpPr>
            <p:spPr>
              <a:xfrm>
                <a:off x="0" y="271"/>
                <a:ext cx="3246" cy="0"/>
              </a:xfrm>
              <a:prstGeom prst="line">
                <a:avLst/>
              </a:prstGeom>
              <a:ln w="28575" cap="sq" cmpd="sng">
                <a:solidFill>
                  <a:schemeClr val="tx1"/>
                </a:solidFill>
                <a:prstDash val="solid"/>
                <a:round/>
                <a:headEnd type="none" w="med" len="med"/>
                <a:tailEnd type="none" w="med" len="med"/>
              </a:ln>
            </p:spPr>
          </p:sp>
          <p:sp>
            <p:nvSpPr>
              <p:cNvPr id="46182" name="Line 96"/>
              <p:cNvSpPr/>
              <p:nvPr/>
            </p:nvSpPr>
            <p:spPr>
              <a:xfrm>
                <a:off x="0" y="541"/>
                <a:ext cx="3246" cy="0"/>
              </a:xfrm>
              <a:prstGeom prst="line">
                <a:avLst/>
              </a:prstGeom>
              <a:ln w="12700" cap="flat" cmpd="sng">
                <a:solidFill>
                  <a:schemeClr val="tx1"/>
                </a:solidFill>
                <a:prstDash val="solid"/>
                <a:round/>
                <a:headEnd type="none" w="med" len="med"/>
                <a:tailEnd type="none" w="med" len="med"/>
              </a:ln>
            </p:spPr>
          </p:sp>
          <p:sp>
            <p:nvSpPr>
              <p:cNvPr id="46183" name="Line 97"/>
              <p:cNvSpPr/>
              <p:nvPr/>
            </p:nvSpPr>
            <p:spPr>
              <a:xfrm>
                <a:off x="0" y="821"/>
                <a:ext cx="3246" cy="0"/>
              </a:xfrm>
              <a:prstGeom prst="line">
                <a:avLst/>
              </a:prstGeom>
              <a:ln w="12700" cap="flat" cmpd="sng">
                <a:solidFill>
                  <a:schemeClr val="tx1"/>
                </a:solidFill>
                <a:prstDash val="solid"/>
                <a:round/>
                <a:headEnd type="none" w="med" len="med"/>
                <a:tailEnd type="none" w="med" len="med"/>
              </a:ln>
            </p:spPr>
          </p:sp>
          <p:sp>
            <p:nvSpPr>
              <p:cNvPr id="46184" name="Line 98"/>
              <p:cNvSpPr/>
              <p:nvPr/>
            </p:nvSpPr>
            <p:spPr>
              <a:xfrm>
                <a:off x="0" y="1103"/>
                <a:ext cx="3246" cy="0"/>
              </a:xfrm>
              <a:prstGeom prst="line">
                <a:avLst/>
              </a:prstGeom>
              <a:ln w="12700" cap="flat" cmpd="sng">
                <a:solidFill>
                  <a:schemeClr val="tx1"/>
                </a:solidFill>
                <a:prstDash val="solid"/>
                <a:round/>
                <a:headEnd type="none" w="med" len="med"/>
                <a:tailEnd type="none" w="med" len="med"/>
              </a:ln>
            </p:spPr>
          </p:sp>
          <p:sp>
            <p:nvSpPr>
              <p:cNvPr id="46185" name="Line 99"/>
              <p:cNvSpPr/>
              <p:nvPr/>
            </p:nvSpPr>
            <p:spPr>
              <a:xfrm>
                <a:off x="0" y="1384"/>
                <a:ext cx="3246" cy="0"/>
              </a:xfrm>
              <a:prstGeom prst="line">
                <a:avLst/>
              </a:prstGeom>
              <a:ln w="12700" cap="flat" cmpd="sng">
                <a:solidFill>
                  <a:schemeClr val="tx1"/>
                </a:solidFill>
                <a:prstDash val="solid"/>
                <a:round/>
                <a:headEnd type="none" w="med" len="med"/>
                <a:tailEnd type="none" w="med" len="med"/>
              </a:ln>
            </p:spPr>
          </p:sp>
          <p:sp>
            <p:nvSpPr>
              <p:cNvPr id="46186" name="Line 100"/>
              <p:cNvSpPr/>
              <p:nvPr/>
            </p:nvSpPr>
            <p:spPr>
              <a:xfrm>
                <a:off x="0" y="1664"/>
                <a:ext cx="3246" cy="0"/>
              </a:xfrm>
              <a:prstGeom prst="line">
                <a:avLst/>
              </a:prstGeom>
              <a:ln w="28575" cap="sq" cmpd="sng">
                <a:solidFill>
                  <a:schemeClr val="tx1"/>
                </a:solidFill>
                <a:prstDash val="solid"/>
                <a:round/>
                <a:headEnd type="none" w="med" len="med"/>
                <a:tailEnd type="none" w="med" len="med"/>
              </a:ln>
            </p:spPr>
          </p:sp>
          <p:sp>
            <p:nvSpPr>
              <p:cNvPr id="46187" name="Line 101"/>
              <p:cNvSpPr/>
              <p:nvPr/>
            </p:nvSpPr>
            <p:spPr>
              <a:xfrm>
                <a:off x="0" y="271"/>
                <a:ext cx="0" cy="1393"/>
              </a:xfrm>
              <a:prstGeom prst="line">
                <a:avLst/>
              </a:prstGeom>
              <a:ln w="28575" cap="sq" cmpd="sng">
                <a:solidFill>
                  <a:schemeClr val="tx1"/>
                </a:solidFill>
                <a:prstDash val="solid"/>
                <a:round/>
                <a:headEnd type="none" w="med" len="med"/>
                <a:tailEnd type="none" w="med" len="med"/>
              </a:ln>
            </p:spPr>
          </p:sp>
          <p:sp>
            <p:nvSpPr>
              <p:cNvPr id="46188" name="Line 102"/>
              <p:cNvSpPr/>
              <p:nvPr/>
            </p:nvSpPr>
            <p:spPr>
              <a:xfrm>
                <a:off x="388" y="271"/>
                <a:ext cx="0" cy="1393"/>
              </a:xfrm>
              <a:prstGeom prst="line">
                <a:avLst/>
              </a:prstGeom>
              <a:ln w="12700" cap="flat" cmpd="sng">
                <a:solidFill>
                  <a:schemeClr val="tx1"/>
                </a:solidFill>
                <a:prstDash val="solid"/>
                <a:round/>
                <a:headEnd type="none" w="med" len="med"/>
                <a:tailEnd type="none" w="med" len="med"/>
              </a:ln>
            </p:spPr>
          </p:sp>
          <p:sp>
            <p:nvSpPr>
              <p:cNvPr id="46189" name="Line 103"/>
              <p:cNvSpPr/>
              <p:nvPr/>
            </p:nvSpPr>
            <p:spPr>
              <a:xfrm>
                <a:off x="1066" y="271"/>
                <a:ext cx="0" cy="1393"/>
              </a:xfrm>
              <a:prstGeom prst="line">
                <a:avLst/>
              </a:prstGeom>
              <a:ln w="12700" cap="flat" cmpd="sng">
                <a:solidFill>
                  <a:schemeClr val="tx1"/>
                </a:solidFill>
                <a:prstDash val="solid"/>
                <a:round/>
                <a:headEnd type="none" w="med" len="med"/>
                <a:tailEnd type="none" w="med" len="med"/>
              </a:ln>
            </p:spPr>
          </p:sp>
          <p:sp>
            <p:nvSpPr>
              <p:cNvPr id="46190" name="Line 104"/>
              <p:cNvSpPr/>
              <p:nvPr/>
            </p:nvSpPr>
            <p:spPr>
              <a:xfrm>
                <a:off x="1792" y="271"/>
                <a:ext cx="0" cy="1393"/>
              </a:xfrm>
              <a:prstGeom prst="line">
                <a:avLst/>
              </a:prstGeom>
              <a:ln w="12700" cap="flat" cmpd="sng">
                <a:solidFill>
                  <a:schemeClr val="tx1"/>
                </a:solidFill>
                <a:prstDash val="solid"/>
                <a:round/>
                <a:headEnd type="none" w="med" len="med"/>
                <a:tailEnd type="none" w="med" len="med"/>
              </a:ln>
            </p:spPr>
          </p:sp>
          <p:sp>
            <p:nvSpPr>
              <p:cNvPr id="46191" name="Line 105"/>
              <p:cNvSpPr/>
              <p:nvPr/>
            </p:nvSpPr>
            <p:spPr>
              <a:xfrm>
                <a:off x="2325" y="271"/>
                <a:ext cx="0" cy="1393"/>
              </a:xfrm>
              <a:prstGeom prst="line">
                <a:avLst/>
              </a:prstGeom>
              <a:ln w="12700" cap="flat" cmpd="sng">
                <a:solidFill>
                  <a:schemeClr val="tx1"/>
                </a:solidFill>
                <a:prstDash val="solid"/>
                <a:round/>
                <a:headEnd type="none" w="med" len="med"/>
                <a:tailEnd type="none" w="med" len="med"/>
              </a:ln>
            </p:spPr>
          </p:sp>
          <p:sp>
            <p:nvSpPr>
              <p:cNvPr id="46192" name="Line 106"/>
              <p:cNvSpPr/>
              <p:nvPr/>
            </p:nvSpPr>
            <p:spPr>
              <a:xfrm>
                <a:off x="3246" y="271"/>
                <a:ext cx="0" cy="1393"/>
              </a:xfrm>
              <a:prstGeom prst="line">
                <a:avLst/>
              </a:prstGeom>
              <a:ln w="28575" cap="sq" cmpd="sng">
                <a:solidFill>
                  <a:schemeClr val="tx1"/>
                </a:solidFill>
                <a:prstDash val="solid"/>
                <a:round/>
                <a:headEnd type="none" w="med" len="med"/>
                <a:tailEnd type="none" w="med" len="med"/>
              </a:ln>
            </p:spPr>
          </p:sp>
          <p:sp>
            <p:nvSpPr>
              <p:cNvPr id="46193" name="Rectangle 107"/>
              <p:cNvSpPr/>
              <p:nvPr/>
            </p:nvSpPr>
            <p:spPr>
              <a:xfrm>
                <a:off x="1889" y="3214"/>
                <a:ext cx="533"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MW4</a:t>
                </a:r>
                <a:endParaRPr lang="en-US" altLang="zh-CN" sz="800" b="1" dirty="0">
                  <a:solidFill>
                    <a:schemeClr val="accent2"/>
                  </a:solidFill>
                  <a:latin typeface="Times New Roman" panose="02020603050405020304" pitchFamily="2" charset="0"/>
                </a:endParaRPr>
              </a:p>
            </p:txBody>
          </p:sp>
          <p:sp>
            <p:nvSpPr>
              <p:cNvPr id="46194" name="Rectangle 108"/>
              <p:cNvSpPr/>
              <p:nvPr/>
            </p:nvSpPr>
            <p:spPr>
              <a:xfrm>
                <a:off x="1260" y="3214"/>
                <a:ext cx="629"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2-113</a:t>
                </a:r>
                <a:endParaRPr lang="zh-CN" altLang="en-US" sz="800" b="1" dirty="0">
                  <a:solidFill>
                    <a:schemeClr val="accent2"/>
                  </a:solidFill>
                  <a:latin typeface="Times New Roman" panose="02020603050405020304" pitchFamily="2" charset="0"/>
                </a:endParaRPr>
              </a:p>
            </p:txBody>
          </p:sp>
          <p:sp>
            <p:nvSpPr>
              <p:cNvPr id="46195" name="Rectangle 109"/>
              <p:cNvSpPr/>
              <p:nvPr/>
            </p:nvSpPr>
            <p:spPr>
              <a:xfrm>
                <a:off x="436" y="3214"/>
                <a:ext cx="824"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Calculus</a:t>
                </a:r>
                <a:endParaRPr lang="en-US" altLang="zh-CN" sz="800" b="1" dirty="0">
                  <a:solidFill>
                    <a:schemeClr val="accent2"/>
                  </a:solidFill>
                  <a:latin typeface="Times New Roman" panose="02020603050405020304" pitchFamily="2" charset="0"/>
                </a:endParaRPr>
              </a:p>
            </p:txBody>
          </p:sp>
          <p:sp>
            <p:nvSpPr>
              <p:cNvPr id="46196" name="Rectangle 110"/>
              <p:cNvSpPr/>
              <p:nvPr/>
            </p:nvSpPr>
            <p:spPr>
              <a:xfrm>
                <a:off x="0" y="3214"/>
                <a:ext cx="436"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108</a:t>
                </a:r>
                <a:endParaRPr lang="zh-CN" altLang="en-US" sz="800" b="1" dirty="0">
                  <a:solidFill>
                    <a:schemeClr val="accent2"/>
                  </a:solidFill>
                  <a:latin typeface="Times New Roman" panose="02020603050405020304" pitchFamily="2" charset="0"/>
                </a:endParaRPr>
              </a:p>
            </p:txBody>
          </p:sp>
          <p:sp>
            <p:nvSpPr>
              <p:cNvPr id="46197" name="Rectangle 111"/>
              <p:cNvSpPr/>
              <p:nvPr/>
            </p:nvSpPr>
            <p:spPr>
              <a:xfrm>
                <a:off x="1889" y="2934"/>
                <a:ext cx="533"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MW2</a:t>
                </a:r>
                <a:endParaRPr lang="en-US" altLang="zh-CN" sz="800" b="1" dirty="0">
                  <a:solidFill>
                    <a:schemeClr val="accent2"/>
                  </a:solidFill>
                  <a:latin typeface="Times New Roman" panose="02020603050405020304" pitchFamily="2" charset="0"/>
                </a:endParaRPr>
              </a:p>
            </p:txBody>
          </p:sp>
          <p:sp>
            <p:nvSpPr>
              <p:cNvPr id="46198" name="Rectangle 112"/>
              <p:cNvSpPr/>
              <p:nvPr/>
            </p:nvSpPr>
            <p:spPr>
              <a:xfrm>
                <a:off x="1260" y="2934"/>
                <a:ext cx="629"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3-105</a:t>
                </a:r>
                <a:endParaRPr lang="zh-CN" altLang="en-US" sz="800" b="1" dirty="0">
                  <a:solidFill>
                    <a:schemeClr val="accent2"/>
                  </a:solidFill>
                  <a:latin typeface="Times New Roman" panose="02020603050405020304" pitchFamily="2" charset="0"/>
                </a:endParaRPr>
              </a:p>
            </p:txBody>
          </p:sp>
          <p:sp>
            <p:nvSpPr>
              <p:cNvPr id="46199" name="Rectangle 113"/>
              <p:cNvSpPr/>
              <p:nvPr/>
            </p:nvSpPr>
            <p:spPr>
              <a:xfrm>
                <a:off x="436" y="2934"/>
                <a:ext cx="824"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Algebra</a:t>
                </a:r>
                <a:endParaRPr lang="en-US" altLang="zh-CN" sz="800" b="1" dirty="0">
                  <a:solidFill>
                    <a:schemeClr val="accent2"/>
                  </a:solidFill>
                  <a:latin typeface="Times New Roman" panose="02020603050405020304" pitchFamily="2" charset="0"/>
                </a:endParaRPr>
              </a:p>
            </p:txBody>
          </p:sp>
          <p:sp>
            <p:nvSpPr>
              <p:cNvPr id="46200" name="Rectangle 114"/>
              <p:cNvSpPr/>
              <p:nvPr/>
            </p:nvSpPr>
            <p:spPr>
              <a:xfrm>
                <a:off x="0" y="2934"/>
                <a:ext cx="436"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105</a:t>
                </a:r>
                <a:endParaRPr lang="zh-CN" altLang="en-US" sz="800" b="1" dirty="0">
                  <a:solidFill>
                    <a:schemeClr val="accent2"/>
                  </a:solidFill>
                  <a:latin typeface="Times New Roman" panose="02020603050405020304" pitchFamily="2" charset="0"/>
                </a:endParaRPr>
              </a:p>
            </p:txBody>
          </p:sp>
          <p:sp>
            <p:nvSpPr>
              <p:cNvPr id="46201" name="Rectangle 115"/>
              <p:cNvSpPr/>
              <p:nvPr/>
            </p:nvSpPr>
            <p:spPr>
              <a:xfrm>
                <a:off x="1889" y="2652"/>
                <a:ext cx="533"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MW3</a:t>
                </a:r>
                <a:endParaRPr lang="en-US" altLang="zh-CN" sz="800" b="1" dirty="0">
                  <a:solidFill>
                    <a:schemeClr val="accent2"/>
                  </a:solidFill>
                  <a:latin typeface="Times New Roman" panose="02020603050405020304" pitchFamily="2" charset="0"/>
                </a:endParaRPr>
              </a:p>
            </p:txBody>
          </p:sp>
          <p:sp>
            <p:nvSpPr>
              <p:cNvPr id="46202" name="Rectangle 116"/>
              <p:cNvSpPr/>
              <p:nvPr/>
            </p:nvSpPr>
            <p:spPr>
              <a:xfrm>
                <a:off x="1260" y="2652"/>
                <a:ext cx="629"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2-113</a:t>
                </a:r>
                <a:endParaRPr lang="zh-CN" altLang="en-US" sz="800" b="1" dirty="0">
                  <a:solidFill>
                    <a:schemeClr val="accent2"/>
                  </a:solidFill>
                  <a:latin typeface="Times New Roman" panose="02020603050405020304" pitchFamily="2" charset="0"/>
                </a:endParaRPr>
              </a:p>
            </p:txBody>
          </p:sp>
          <p:sp>
            <p:nvSpPr>
              <p:cNvPr id="46203" name="Rectangle 117"/>
              <p:cNvSpPr/>
              <p:nvPr/>
            </p:nvSpPr>
            <p:spPr>
              <a:xfrm>
                <a:off x="436" y="2652"/>
                <a:ext cx="824"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French II</a:t>
                </a:r>
                <a:endParaRPr lang="en-US" altLang="zh-CN" sz="800" b="1" dirty="0">
                  <a:solidFill>
                    <a:schemeClr val="accent2"/>
                  </a:solidFill>
                  <a:latin typeface="Times New Roman" panose="02020603050405020304" pitchFamily="2" charset="0"/>
                </a:endParaRPr>
              </a:p>
            </p:txBody>
          </p:sp>
          <p:sp>
            <p:nvSpPr>
              <p:cNvPr id="46204" name="Rectangle 118"/>
              <p:cNvSpPr/>
              <p:nvPr/>
            </p:nvSpPr>
            <p:spPr>
              <a:xfrm>
                <a:off x="0" y="2652"/>
                <a:ext cx="436"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102</a:t>
                </a:r>
                <a:endParaRPr lang="zh-CN" altLang="en-US" sz="800" b="1" dirty="0">
                  <a:solidFill>
                    <a:schemeClr val="accent2"/>
                  </a:solidFill>
                  <a:latin typeface="Times New Roman" panose="02020603050405020304" pitchFamily="2" charset="0"/>
                </a:endParaRPr>
              </a:p>
            </p:txBody>
          </p:sp>
          <p:sp>
            <p:nvSpPr>
              <p:cNvPr id="46205" name="Rectangle 119"/>
              <p:cNvSpPr/>
              <p:nvPr/>
            </p:nvSpPr>
            <p:spPr>
              <a:xfrm>
                <a:off x="1889" y="2350"/>
                <a:ext cx="533" cy="30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MW2</a:t>
                </a:r>
                <a:endParaRPr lang="en-US" altLang="zh-CN" sz="800" b="1" dirty="0">
                  <a:solidFill>
                    <a:schemeClr val="accent2"/>
                  </a:solidFill>
                  <a:latin typeface="Times New Roman" panose="02020603050405020304" pitchFamily="2" charset="0"/>
                </a:endParaRPr>
              </a:p>
            </p:txBody>
          </p:sp>
          <p:sp>
            <p:nvSpPr>
              <p:cNvPr id="46206" name="Rectangle 120"/>
              <p:cNvSpPr/>
              <p:nvPr/>
            </p:nvSpPr>
            <p:spPr>
              <a:xfrm>
                <a:off x="1260" y="2350"/>
                <a:ext cx="629" cy="30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2-104</a:t>
                </a:r>
                <a:endParaRPr lang="zh-CN" altLang="en-US" sz="800" b="1" dirty="0">
                  <a:solidFill>
                    <a:schemeClr val="accent2"/>
                  </a:solidFill>
                  <a:latin typeface="Times New Roman" panose="02020603050405020304" pitchFamily="2" charset="0"/>
                </a:endParaRPr>
              </a:p>
            </p:txBody>
          </p:sp>
          <p:sp>
            <p:nvSpPr>
              <p:cNvPr id="46207" name="Rectangle 121"/>
              <p:cNvSpPr/>
              <p:nvPr/>
            </p:nvSpPr>
            <p:spPr>
              <a:xfrm>
                <a:off x="436" y="2350"/>
                <a:ext cx="824" cy="30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French I</a:t>
                </a:r>
                <a:endParaRPr lang="en-US" altLang="zh-CN" sz="800" b="1" dirty="0">
                  <a:solidFill>
                    <a:schemeClr val="accent2"/>
                  </a:solidFill>
                  <a:latin typeface="Times New Roman" panose="02020603050405020304" pitchFamily="2" charset="0"/>
                </a:endParaRPr>
              </a:p>
            </p:txBody>
          </p:sp>
          <p:sp>
            <p:nvSpPr>
              <p:cNvPr id="46208" name="Rectangle 122"/>
              <p:cNvSpPr/>
              <p:nvPr/>
            </p:nvSpPr>
            <p:spPr>
              <a:xfrm>
                <a:off x="0" y="2350"/>
                <a:ext cx="436" cy="30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101</a:t>
                </a:r>
                <a:endParaRPr lang="zh-CN" altLang="en-US" sz="800" b="1" dirty="0">
                  <a:solidFill>
                    <a:schemeClr val="accent2"/>
                  </a:solidFill>
                  <a:latin typeface="Times New Roman" panose="02020603050405020304" pitchFamily="2" charset="0"/>
                </a:endParaRPr>
              </a:p>
            </p:txBody>
          </p:sp>
          <p:sp>
            <p:nvSpPr>
              <p:cNvPr id="46209" name="Rectangle 123"/>
              <p:cNvSpPr/>
              <p:nvPr/>
            </p:nvSpPr>
            <p:spPr>
              <a:xfrm>
                <a:off x="1889" y="2080"/>
                <a:ext cx="533"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time</a:t>
                </a:r>
                <a:endParaRPr lang="en-US" altLang="zh-CN" sz="800" b="1" dirty="0">
                  <a:solidFill>
                    <a:srgbClr val="FF0000"/>
                  </a:solidFill>
                  <a:latin typeface="Times New Roman" panose="02020603050405020304" pitchFamily="2" charset="0"/>
                </a:endParaRPr>
              </a:p>
            </p:txBody>
          </p:sp>
          <p:sp>
            <p:nvSpPr>
              <p:cNvPr id="46210" name="Rectangle 124"/>
              <p:cNvSpPr/>
              <p:nvPr/>
            </p:nvSpPr>
            <p:spPr>
              <a:xfrm>
                <a:off x="1260" y="2080"/>
                <a:ext cx="629"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croom</a:t>
                </a:r>
                <a:endParaRPr lang="en-US" altLang="zh-CN" sz="800" b="1" dirty="0">
                  <a:solidFill>
                    <a:srgbClr val="FF0000"/>
                  </a:solidFill>
                  <a:latin typeface="Times New Roman" panose="02020603050405020304" pitchFamily="2" charset="0"/>
                </a:endParaRPr>
              </a:p>
            </p:txBody>
          </p:sp>
          <p:sp>
            <p:nvSpPr>
              <p:cNvPr id="46211" name="Rectangle 125"/>
              <p:cNvSpPr/>
              <p:nvPr/>
            </p:nvSpPr>
            <p:spPr>
              <a:xfrm>
                <a:off x="436" y="2080"/>
                <a:ext cx="824"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cname</a:t>
                </a:r>
                <a:endParaRPr lang="en-US" altLang="zh-CN" sz="800" b="1" dirty="0">
                  <a:solidFill>
                    <a:srgbClr val="FF0000"/>
                  </a:solidFill>
                  <a:latin typeface="Times New Roman" panose="02020603050405020304" pitchFamily="2" charset="0"/>
                </a:endParaRPr>
              </a:p>
            </p:txBody>
          </p:sp>
          <p:sp>
            <p:nvSpPr>
              <p:cNvPr id="46212" name="Rectangle 126"/>
              <p:cNvSpPr/>
              <p:nvPr/>
            </p:nvSpPr>
            <p:spPr>
              <a:xfrm>
                <a:off x="0" y="2080"/>
                <a:ext cx="436"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cno</a:t>
                </a:r>
                <a:endParaRPr lang="en-US" altLang="zh-CN" sz="800" b="1" dirty="0">
                  <a:solidFill>
                    <a:srgbClr val="FF0000"/>
                  </a:solidFill>
                  <a:latin typeface="Times New Roman" panose="02020603050405020304" pitchFamily="2" charset="0"/>
                </a:endParaRPr>
              </a:p>
            </p:txBody>
          </p:sp>
          <p:sp>
            <p:nvSpPr>
              <p:cNvPr id="46213" name="Line 127"/>
              <p:cNvSpPr/>
              <p:nvPr/>
            </p:nvSpPr>
            <p:spPr>
              <a:xfrm>
                <a:off x="0" y="2080"/>
                <a:ext cx="2422" cy="0"/>
              </a:xfrm>
              <a:prstGeom prst="line">
                <a:avLst/>
              </a:prstGeom>
              <a:ln w="28575" cap="sq" cmpd="sng">
                <a:solidFill>
                  <a:schemeClr val="tx1"/>
                </a:solidFill>
                <a:prstDash val="solid"/>
                <a:round/>
                <a:headEnd type="none" w="med" len="med"/>
                <a:tailEnd type="none" w="med" len="med"/>
              </a:ln>
            </p:spPr>
          </p:sp>
          <p:sp>
            <p:nvSpPr>
              <p:cNvPr id="46214" name="Line 128"/>
              <p:cNvSpPr/>
              <p:nvPr/>
            </p:nvSpPr>
            <p:spPr>
              <a:xfrm>
                <a:off x="0" y="2350"/>
                <a:ext cx="2422" cy="0"/>
              </a:xfrm>
              <a:prstGeom prst="line">
                <a:avLst/>
              </a:prstGeom>
              <a:ln w="12700" cap="flat" cmpd="sng">
                <a:solidFill>
                  <a:schemeClr val="tx1"/>
                </a:solidFill>
                <a:prstDash val="solid"/>
                <a:round/>
                <a:headEnd type="none" w="med" len="med"/>
                <a:tailEnd type="none" w="med" len="med"/>
              </a:ln>
            </p:spPr>
          </p:sp>
          <p:sp>
            <p:nvSpPr>
              <p:cNvPr id="46215" name="Line 129"/>
              <p:cNvSpPr/>
              <p:nvPr/>
            </p:nvSpPr>
            <p:spPr>
              <a:xfrm>
                <a:off x="0" y="2652"/>
                <a:ext cx="2422" cy="0"/>
              </a:xfrm>
              <a:prstGeom prst="line">
                <a:avLst/>
              </a:prstGeom>
              <a:ln w="12700" cap="flat" cmpd="sng">
                <a:solidFill>
                  <a:schemeClr val="tx1"/>
                </a:solidFill>
                <a:prstDash val="solid"/>
                <a:round/>
                <a:headEnd type="none" w="med" len="med"/>
                <a:tailEnd type="none" w="med" len="med"/>
              </a:ln>
            </p:spPr>
          </p:sp>
          <p:sp>
            <p:nvSpPr>
              <p:cNvPr id="46216" name="Line 130"/>
              <p:cNvSpPr/>
              <p:nvPr/>
            </p:nvSpPr>
            <p:spPr>
              <a:xfrm>
                <a:off x="0" y="2934"/>
                <a:ext cx="2422" cy="0"/>
              </a:xfrm>
              <a:prstGeom prst="line">
                <a:avLst/>
              </a:prstGeom>
              <a:ln w="12700" cap="flat" cmpd="sng">
                <a:solidFill>
                  <a:schemeClr val="tx1"/>
                </a:solidFill>
                <a:prstDash val="solid"/>
                <a:round/>
                <a:headEnd type="none" w="med" len="med"/>
                <a:tailEnd type="none" w="med" len="med"/>
              </a:ln>
            </p:spPr>
          </p:sp>
          <p:sp>
            <p:nvSpPr>
              <p:cNvPr id="46217" name="Line 131"/>
              <p:cNvSpPr/>
              <p:nvPr/>
            </p:nvSpPr>
            <p:spPr>
              <a:xfrm>
                <a:off x="0" y="3214"/>
                <a:ext cx="2422" cy="0"/>
              </a:xfrm>
              <a:prstGeom prst="line">
                <a:avLst/>
              </a:prstGeom>
              <a:ln w="12700" cap="flat" cmpd="sng">
                <a:solidFill>
                  <a:schemeClr val="tx1"/>
                </a:solidFill>
                <a:prstDash val="solid"/>
                <a:round/>
                <a:headEnd type="none" w="med" len="med"/>
                <a:tailEnd type="none" w="med" len="med"/>
              </a:ln>
            </p:spPr>
          </p:sp>
          <p:sp>
            <p:nvSpPr>
              <p:cNvPr id="46218" name="Line 132"/>
              <p:cNvSpPr/>
              <p:nvPr/>
            </p:nvSpPr>
            <p:spPr>
              <a:xfrm>
                <a:off x="0" y="3495"/>
                <a:ext cx="2422" cy="0"/>
              </a:xfrm>
              <a:prstGeom prst="line">
                <a:avLst/>
              </a:prstGeom>
              <a:ln w="28575" cap="sq" cmpd="sng">
                <a:solidFill>
                  <a:schemeClr val="tx1"/>
                </a:solidFill>
                <a:prstDash val="solid"/>
                <a:round/>
                <a:headEnd type="none" w="med" len="med"/>
                <a:tailEnd type="none" w="med" len="med"/>
              </a:ln>
            </p:spPr>
          </p:sp>
          <p:sp>
            <p:nvSpPr>
              <p:cNvPr id="46219" name="Line 133"/>
              <p:cNvSpPr/>
              <p:nvPr/>
            </p:nvSpPr>
            <p:spPr>
              <a:xfrm>
                <a:off x="0" y="2080"/>
                <a:ext cx="0" cy="1415"/>
              </a:xfrm>
              <a:prstGeom prst="line">
                <a:avLst/>
              </a:prstGeom>
              <a:ln w="28575" cap="sq" cmpd="sng">
                <a:solidFill>
                  <a:schemeClr val="tx1"/>
                </a:solidFill>
                <a:prstDash val="solid"/>
                <a:round/>
                <a:headEnd type="none" w="med" len="med"/>
                <a:tailEnd type="none" w="med" len="med"/>
              </a:ln>
            </p:spPr>
          </p:sp>
          <p:sp>
            <p:nvSpPr>
              <p:cNvPr id="46220" name="Line 134"/>
              <p:cNvSpPr/>
              <p:nvPr/>
            </p:nvSpPr>
            <p:spPr>
              <a:xfrm>
                <a:off x="436" y="2080"/>
                <a:ext cx="0" cy="1415"/>
              </a:xfrm>
              <a:prstGeom prst="line">
                <a:avLst/>
              </a:prstGeom>
              <a:ln w="12700" cap="flat" cmpd="sng">
                <a:solidFill>
                  <a:schemeClr val="tx1"/>
                </a:solidFill>
                <a:prstDash val="solid"/>
                <a:round/>
                <a:headEnd type="none" w="med" len="med"/>
                <a:tailEnd type="none" w="med" len="med"/>
              </a:ln>
            </p:spPr>
          </p:sp>
          <p:sp>
            <p:nvSpPr>
              <p:cNvPr id="46221" name="Line 135"/>
              <p:cNvSpPr/>
              <p:nvPr/>
            </p:nvSpPr>
            <p:spPr>
              <a:xfrm>
                <a:off x="1260" y="2080"/>
                <a:ext cx="0" cy="1415"/>
              </a:xfrm>
              <a:prstGeom prst="line">
                <a:avLst/>
              </a:prstGeom>
              <a:ln w="12700" cap="flat" cmpd="sng">
                <a:solidFill>
                  <a:schemeClr val="tx1"/>
                </a:solidFill>
                <a:prstDash val="solid"/>
                <a:round/>
                <a:headEnd type="none" w="med" len="med"/>
                <a:tailEnd type="none" w="med" len="med"/>
              </a:ln>
            </p:spPr>
          </p:sp>
          <p:sp>
            <p:nvSpPr>
              <p:cNvPr id="46222" name="Line 136"/>
              <p:cNvSpPr/>
              <p:nvPr/>
            </p:nvSpPr>
            <p:spPr>
              <a:xfrm>
                <a:off x="1889" y="2080"/>
                <a:ext cx="0" cy="1415"/>
              </a:xfrm>
              <a:prstGeom prst="line">
                <a:avLst/>
              </a:prstGeom>
              <a:ln w="12700" cap="flat" cmpd="sng">
                <a:solidFill>
                  <a:schemeClr val="tx1"/>
                </a:solidFill>
                <a:prstDash val="solid"/>
                <a:round/>
                <a:headEnd type="none" w="med" len="med"/>
                <a:tailEnd type="none" w="med" len="med"/>
              </a:ln>
            </p:spPr>
          </p:sp>
          <p:sp>
            <p:nvSpPr>
              <p:cNvPr id="46223" name="Line 137"/>
              <p:cNvSpPr/>
              <p:nvPr/>
            </p:nvSpPr>
            <p:spPr>
              <a:xfrm>
                <a:off x="2422" y="2080"/>
                <a:ext cx="0" cy="1415"/>
              </a:xfrm>
              <a:prstGeom prst="line">
                <a:avLst/>
              </a:prstGeom>
              <a:ln w="28575" cap="sq" cmpd="sng">
                <a:solidFill>
                  <a:schemeClr val="tx1"/>
                </a:solidFill>
                <a:prstDash val="solid"/>
                <a:round/>
                <a:headEnd type="none" w="med" len="med"/>
                <a:tailEnd type="none" w="med" len="med"/>
              </a:ln>
            </p:spPr>
          </p:sp>
          <p:sp>
            <p:nvSpPr>
              <p:cNvPr id="46224" name="Rectangle 138"/>
              <p:cNvSpPr/>
              <p:nvPr/>
            </p:nvSpPr>
            <p:spPr>
              <a:xfrm>
                <a:off x="4456" y="1675"/>
                <a:ext cx="582"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No</a:t>
                </a:r>
                <a:endParaRPr lang="en-US" altLang="zh-CN" sz="800" b="1" dirty="0">
                  <a:solidFill>
                    <a:schemeClr val="accent2"/>
                  </a:solidFill>
                  <a:latin typeface="Times New Roman" panose="02020603050405020304" pitchFamily="2" charset="0"/>
                </a:endParaRPr>
              </a:p>
            </p:txBody>
          </p:sp>
          <p:sp>
            <p:nvSpPr>
              <p:cNvPr id="46225" name="Rectangle 139"/>
              <p:cNvSpPr/>
              <p:nvPr/>
            </p:nvSpPr>
            <p:spPr>
              <a:xfrm>
                <a:off x="4021" y="1675"/>
                <a:ext cx="435"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108</a:t>
                </a:r>
                <a:endParaRPr lang="zh-CN" altLang="en-US" sz="800" b="1" dirty="0">
                  <a:solidFill>
                    <a:schemeClr val="accent2"/>
                  </a:solidFill>
                  <a:latin typeface="Times New Roman" panose="02020603050405020304" pitchFamily="2" charset="0"/>
                </a:endParaRPr>
              </a:p>
            </p:txBody>
          </p:sp>
          <p:sp>
            <p:nvSpPr>
              <p:cNvPr id="46226" name="Rectangle 140"/>
              <p:cNvSpPr/>
              <p:nvPr/>
            </p:nvSpPr>
            <p:spPr>
              <a:xfrm>
                <a:off x="3633" y="1675"/>
                <a:ext cx="388"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3</a:t>
                </a:r>
                <a:endParaRPr lang="zh-CN" altLang="en-US" sz="800" b="1" dirty="0">
                  <a:solidFill>
                    <a:schemeClr val="accent2"/>
                  </a:solidFill>
                  <a:latin typeface="Times New Roman" panose="02020603050405020304" pitchFamily="2" charset="0"/>
                </a:endParaRPr>
              </a:p>
            </p:txBody>
          </p:sp>
          <p:sp>
            <p:nvSpPr>
              <p:cNvPr id="46227" name="Rectangle 141"/>
              <p:cNvSpPr/>
              <p:nvPr/>
            </p:nvSpPr>
            <p:spPr>
              <a:xfrm>
                <a:off x="4456" y="1956"/>
                <a:ext cx="582"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No</a:t>
                </a:r>
                <a:endParaRPr lang="en-US" altLang="zh-CN" sz="800" b="1" dirty="0">
                  <a:solidFill>
                    <a:schemeClr val="accent2"/>
                  </a:solidFill>
                  <a:latin typeface="Times New Roman" panose="02020603050405020304" pitchFamily="2" charset="0"/>
                </a:endParaRPr>
              </a:p>
            </p:txBody>
          </p:sp>
          <p:sp>
            <p:nvSpPr>
              <p:cNvPr id="46228" name="Rectangle 142"/>
              <p:cNvSpPr/>
              <p:nvPr/>
            </p:nvSpPr>
            <p:spPr>
              <a:xfrm>
                <a:off x="4021" y="1956"/>
                <a:ext cx="435"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102</a:t>
                </a:r>
                <a:endParaRPr lang="zh-CN" altLang="en-US" sz="800" b="1" dirty="0">
                  <a:solidFill>
                    <a:schemeClr val="accent2"/>
                  </a:solidFill>
                  <a:latin typeface="Times New Roman" panose="02020603050405020304" pitchFamily="2" charset="0"/>
                </a:endParaRPr>
              </a:p>
            </p:txBody>
          </p:sp>
          <p:sp>
            <p:nvSpPr>
              <p:cNvPr id="46229" name="Rectangle 143"/>
              <p:cNvSpPr/>
              <p:nvPr/>
            </p:nvSpPr>
            <p:spPr>
              <a:xfrm>
                <a:off x="3633" y="1956"/>
                <a:ext cx="388"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5</a:t>
                </a:r>
                <a:endParaRPr lang="zh-CN" altLang="en-US" sz="800" b="1" dirty="0">
                  <a:solidFill>
                    <a:schemeClr val="accent2"/>
                  </a:solidFill>
                  <a:latin typeface="Times New Roman" panose="02020603050405020304" pitchFamily="2" charset="0"/>
                </a:endParaRPr>
              </a:p>
            </p:txBody>
          </p:sp>
          <p:sp>
            <p:nvSpPr>
              <p:cNvPr id="46230" name="Rectangle 144"/>
              <p:cNvSpPr/>
              <p:nvPr/>
            </p:nvSpPr>
            <p:spPr>
              <a:xfrm>
                <a:off x="4456" y="2236"/>
                <a:ext cx="582"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No</a:t>
                </a:r>
                <a:endParaRPr lang="en-US" altLang="zh-CN" sz="800" b="1" dirty="0">
                  <a:solidFill>
                    <a:schemeClr val="accent2"/>
                  </a:solidFill>
                  <a:latin typeface="Times New Roman" panose="02020603050405020304" pitchFamily="2" charset="0"/>
                </a:endParaRPr>
              </a:p>
            </p:txBody>
          </p:sp>
          <p:sp>
            <p:nvSpPr>
              <p:cNvPr id="46231" name="Rectangle 145"/>
              <p:cNvSpPr/>
              <p:nvPr/>
            </p:nvSpPr>
            <p:spPr>
              <a:xfrm>
                <a:off x="4021" y="2236"/>
                <a:ext cx="435"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105</a:t>
                </a:r>
                <a:endParaRPr lang="zh-CN" altLang="en-US" sz="800" b="1" dirty="0">
                  <a:solidFill>
                    <a:schemeClr val="accent2"/>
                  </a:solidFill>
                  <a:latin typeface="Times New Roman" panose="02020603050405020304" pitchFamily="2" charset="0"/>
                </a:endParaRPr>
              </a:p>
            </p:txBody>
          </p:sp>
          <p:sp>
            <p:nvSpPr>
              <p:cNvPr id="46232" name="Rectangle 146"/>
              <p:cNvSpPr/>
              <p:nvPr/>
            </p:nvSpPr>
            <p:spPr>
              <a:xfrm>
                <a:off x="3633" y="2236"/>
                <a:ext cx="388"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5</a:t>
                </a:r>
                <a:endParaRPr lang="zh-CN" altLang="en-US" sz="800" b="1" dirty="0">
                  <a:solidFill>
                    <a:schemeClr val="accent2"/>
                  </a:solidFill>
                  <a:latin typeface="Times New Roman" panose="02020603050405020304" pitchFamily="2" charset="0"/>
                </a:endParaRPr>
              </a:p>
            </p:txBody>
          </p:sp>
          <p:sp>
            <p:nvSpPr>
              <p:cNvPr id="46233" name="Rectangle 147"/>
              <p:cNvSpPr/>
              <p:nvPr/>
            </p:nvSpPr>
            <p:spPr>
              <a:xfrm>
                <a:off x="4456" y="1394"/>
                <a:ext cx="582"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Yes</a:t>
                </a:r>
                <a:endParaRPr lang="en-US" altLang="zh-CN" sz="800" b="1" dirty="0">
                  <a:solidFill>
                    <a:schemeClr val="accent2"/>
                  </a:solidFill>
                  <a:latin typeface="Times New Roman" panose="02020603050405020304" pitchFamily="2" charset="0"/>
                </a:endParaRPr>
              </a:p>
            </p:txBody>
          </p:sp>
          <p:sp>
            <p:nvSpPr>
              <p:cNvPr id="46234" name="Rectangle 148"/>
              <p:cNvSpPr/>
              <p:nvPr/>
            </p:nvSpPr>
            <p:spPr>
              <a:xfrm>
                <a:off x="4021" y="1394"/>
                <a:ext cx="435"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101</a:t>
                </a:r>
                <a:endParaRPr lang="zh-CN" altLang="en-US" sz="800" b="1" dirty="0">
                  <a:solidFill>
                    <a:schemeClr val="accent2"/>
                  </a:solidFill>
                  <a:latin typeface="Times New Roman" panose="02020603050405020304" pitchFamily="2" charset="0"/>
                </a:endParaRPr>
              </a:p>
            </p:txBody>
          </p:sp>
          <p:sp>
            <p:nvSpPr>
              <p:cNvPr id="46235" name="Rectangle 149"/>
              <p:cNvSpPr/>
              <p:nvPr/>
            </p:nvSpPr>
            <p:spPr>
              <a:xfrm>
                <a:off x="3633" y="1394"/>
                <a:ext cx="388" cy="281"/>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3</a:t>
                </a:r>
                <a:endParaRPr lang="zh-CN" altLang="en-US" sz="800" b="1" dirty="0">
                  <a:solidFill>
                    <a:schemeClr val="accent2"/>
                  </a:solidFill>
                  <a:latin typeface="Times New Roman" panose="02020603050405020304" pitchFamily="2" charset="0"/>
                </a:endParaRPr>
              </a:p>
            </p:txBody>
          </p:sp>
          <p:sp>
            <p:nvSpPr>
              <p:cNvPr id="46236" name="Rectangle 150"/>
              <p:cNvSpPr/>
              <p:nvPr/>
            </p:nvSpPr>
            <p:spPr>
              <a:xfrm>
                <a:off x="4456" y="1114"/>
                <a:ext cx="582"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No</a:t>
                </a:r>
                <a:endParaRPr lang="en-US" altLang="zh-CN" sz="800" b="1" dirty="0">
                  <a:solidFill>
                    <a:schemeClr val="accent2"/>
                  </a:solidFill>
                  <a:latin typeface="Times New Roman" panose="02020603050405020304" pitchFamily="2" charset="0"/>
                </a:endParaRPr>
              </a:p>
            </p:txBody>
          </p:sp>
          <p:sp>
            <p:nvSpPr>
              <p:cNvPr id="46237" name="Rectangle 151"/>
              <p:cNvSpPr/>
              <p:nvPr/>
            </p:nvSpPr>
            <p:spPr>
              <a:xfrm>
                <a:off x="4021" y="1114"/>
                <a:ext cx="435"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105</a:t>
                </a:r>
                <a:endParaRPr lang="zh-CN" altLang="en-US" sz="800" b="1" dirty="0">
                  <a:solidFill>
                    <a:schemeClr val="accent2"/>
                  </a:solidFill>
                  <a:latin typeface="Times New Roman" panose="02020603050405020304" pitchFamily="2" charset="0"/>
                </a:endParaRPr>
              </a:p>
            </p:txBody>
          </p:sp>
          <p:sp>
            <p:nvSpPr>
              <p:cNvPr id="46238" name="Rectangle 152"/>
              <p:cNvSpPr/>
              <p:nvPr/>
            </p:nvSpPr>
            <p:spPr>
              <a:xfrm>
                <a:off x="3633" y="1114"/>
                <a:ext cx="388" cy="280"/>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2</a:t>
                </a:r>
                <a:endParaRPr lang="zh-CN" altLang="en-US" sz="800" b="1" dirty="0">
                  <a:solidFill>
                    <a:schemeClr val="accent2"/>
                  </a:solidFill>
                  <a:latin typeface="Times New Roman" panose="02020603050405020304" pitchFamily="2" charset="0"/>
                </a:endParaRPr>
              </a:p>
            </p:txBody>
          </p:sp>
          <p:sp>
            <p:nvSpPr>
              <p:cNvPr id="46239" name="Rectangle 153"/>
              <p:cNvSpPr/>
              <p:nvPr/>
            </p:nvSpPr>
            <p:spPr>
              <a:xfrm>
                <a:off x="4456" y="832"/>
                <a:ext cx="582"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Yes</a:t>
                </a:r>
                <a:endParaRPr lang="en-US" altLang="zh-CN" sz="800" b="1" dirty="0">
                  <a:solidFill>
                    <a:schemeClr val="accent2"/>
                  </a:solidFill>
                  <a:latin typeface="Times New Roman" panose="02020603050405020304" pitchFamily="2" charset="0"/>
                </a:endParaRPr>
              </a:p>
            </p:txBody>
          </p:sp>
          <p:sp>
            <p:nvSpPr>
              <p:cNvPr id="46240" name="Rectangle 154"/>
              <p:cNvSpPr/>
              <p:nvPr/>
            </p:nvSpPr>
            <p:spPr>
              <a:xfrm>
                <a:off x="4021" y="832"/>
                <a:ext cx="435"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108</a:t>
                </a:r>
                <a:endParaRPr lang="zh-CN" altLang="en-US" sz="800" b="1" dirty="0">
                  <a:solidFill>
                    <a:schemeClr val="accent2"/>
                  </a:solidFill>
                  <a:latin typeface="Times New Roman" panose="02020603050405020304" pitchFamily="2" charset="0"/>
                </a:endParaRPr>
              </a:p>
            </p:txBody>
          </p:sp>
          <p:sp>
            <p:nvSpPr>
              <p:cNvPr id="46241" name="Rectangle 155"/>
              <p:cNvSpPr/>
              <p:nvPr/>
            </p:nvSpPr>
            <p:spPr>
              <a:xfrm>
                <a:off x="3633" y="832"/>
                <a:ext cx="388" cy="28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a:t>
                </a:r>
                <a:endParaRPr lang="zh-CN" altLang="en-US" sz="800" b="1" dirty="0">
                  <a:solidFill>
                    <a:schemeClr val="accent2"/>
                  </a:solidFill>
                  <a:latin typeface="Times New Roman" panose="02020603050405020304" pitchFamily="2" charset="0"/>
                </a:endParaRPr>
              </a:p>
            </p:txBody>
          </p:sp>
          <p:sp>
            <p:nvSpPr>
              <p:cNvPr id="46242" name="Rectangle 156"/>
              <p:cNvSpPr/>
              <p:nvPr/>
            </p:nvSpPr>
            <p:spPr>
              <a:xfrm>
                <a:off x="4456" y="530"/>
                <a:ext cx="582" cy="30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chemeClr val="accent2"/>
                    </a:solidFill>
                    <a:latin typeface="Times New Roman" panose="02020603050405020304" pitchFamily="2" charset="0"/>
                  </a:rPr>
                  <a:t>No</a:t>
                </a:r>
                <a:endParaRPr lang="en-US" altLang="zh-CN" sz="800" b="1" dirty="0">
                  <a:solidFill>
                    <a:schemeClr val="accent2"/>
                  </a:solidFill>
                  <a:latin typeface="Times New Roman" panose="02020603050405020304" pitchFamily="2" charset="0"/>
                </a:endParaRPr>
              </a:p>
            </p:txBody>
          </p:sp>
          <p:sp>
            <p:nvSpPr>
              <p:cNvPr id="46243" name="Rectangle 157"/>
              <p:cNvSpPr/>
              <p:nvPr/>
            </p:nvSpPr>
            <p:spPr>
              <a:xfrm>
                <a:off x="4021" y="530"/>
                <a:ext cx="435" cy="30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101</a:t>
                </a:r>
                <a:endParaRPr lang="zh-CN" altLang="en-US" sz="800" b="1" dirty="0">
                  <a:solidFill>
                    <a:schemeClr val="accent2"/>
                  </a:solidFill>
                  <a:latin typeface="Times New Roman" panose="02020603050405020304" pitchFamily="2" charset="0"/>
                </a:endParaRPr>
              </a:p>
            </p:txBody>
          </p:sp>
          <p:sp>
            <p:nvSpPr>
              <p:cNvPr id="46244" name="Rectangle 158"/>
              <p:cNvSpPr/>
              <p:nvPr/>
            </p:nvSpPr>
            <p:spPr>
              <a:xfrm>
                <a:off x="3633" y="530"/>
                <a:ext cx="388" cy="302"/>
              </a:xfrm>
              <a:prstGeom prst="rect">
                <a:avLst/>
              </a:prstGeom>
              <a:noFill/>
              <a:ln w="9525">
                <a:noFill/>
              </a:ln>
            </p:spPr>
            <p:txBody>
              <a:bodyPr anchor="ctr"/>
              <a:p>
                <a:pPr algn="ctr">
                  <a:spcBef>
                    <a:spcPct val="20000"/>
                  </a:spcBef>
                  <a:buClr>
                    <a:schemeClr val="accent1"/>
                  </a:buClr>
                  <a:buFont typeface="Wingdings" panose="05000000000000000000" pitchFamily="2" charset="2"/>
                  <a:buNone/>
                </a:pPr>
                <a:r>
                  <a:rPr lang="zh-CN" altLang="en-US" sz="800" b="1" dirty="0">
                    <a:solidFill>
                      <a:schemeClr val="accent2"/>
                    </a:solidFill>
                    <a:latin typeface="Times New Roman" panose="02020603050405020304" pitchFamily="2" charset="0"/>
                  </a:rPr>
                  <a:t>1</a:t>
                </a:r>
                <a:endParaRPr lang="zh-CN" altLang="en-US" sz="800" b="1" dirty="0">
                  <a:solidFill>
                    <a:schemeClr val="accent2"/>
                  </a:solidFill>
                  <a:latin typeface="Times New Roman" panose="02020603050405020304" pitchFamily="2" charset="0"/>
                </a:endParaRPr>
              </a:p>
            </p:txBody>
          </p:sp>
          <p:sp>
            <p:nvSpPr>
              <p:cNvPr id="46245" name="Rectangle 159"/>
              <p:cNvSpPr/>
              <p:nvPr/>
            </p:nvSpPr>
            <p:spPr>
              <a:xfrm>
                <a:off x="4456" y="260"/>
                <a:ext cx="582"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major</a:t>
                </a:r>
                <a:endParaRPr lang="en-US" altLang="zh-CN" sz="800" b="1" dirty="0">
                  <a:solidFill>
                    <a:srgbClr val="FF0000"/>
                  </a:solidFill>
                  <a:latin typeface="Times New Roman" panose="02020603050405020304" pitchFamily="2" charset="0"/>
                </a:endParaRPr>
              </a:p>
            </p:txBody>
          </p:sp>
          <p:sp>
            <p:nvSpPr>
              <p:cNvPr id="46246" name="Rectangle 160"/>
              <p:cNvSpPr/>
              <p:nvPr/>
            </p:nvSpPr>
            <p:spPr>
              <a:xfrm>
                <a:off x="4021" y="260"/>
                <a:ext cx="435"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cno</a:t>
                </a:r>
                <a:endParaRPr lang="en-US" altLang="zh-CN" sz="800" b="1" dirty="0">
                  <a:solidFill>
                    <a:srgbClr val="FF0000"/>
                  </a:solidFill>
                  <a:latin typeface="Times New Roman" panose="02020603050405020304" pitchFamily="2" charset="0"/>
                </a:endParaRPr>
              </a:p>
            </p:txBody>
          </p:sp>
          <p:sp>
            <p:nvSpPr>
              <p:cNvPr id="46247" name="Rectangle 161"/>
              <p:cNvSpPr/>
              <p:nvPr/>
            </p:nvSpPr>
            <p:spPr>
              <a:xfrm>
                <a:off x="3633" y="260"/>
                <a:ext cx="388" cy="270"/>
              </a:xfrm>
              <a:prstGeom prst="rect">
                <a:avLst/>
              </a:prstGeom>
              <a:solidFill>
                <a:schemeClr val="folHlink"/>
              </a:solidFill>
              <a:ln w="9525">
                <a:noFill/>
              </a:ln>
            </p:spPr>
            <p:txBody>
              <a:bodyPr anchor="ctr"/>
              <a:p>
                <a:pPr algn="ctr">
                  <a:spcBef>
                    <a:spcPct val="20000"/>
                  </a:spcBef>
                  <a:buClr>
                    <a:schemeClr val="accent1"/>
                  </a:buClr>
                  <a:buFont typeface="Wingdings" panose="05000000000000000000" pitchFamily="2" charset="2"/>
                  <a:buNone/>
                </a:pPr>
                <a:r>
                  <a:rPr lang="en-US" altLang="zh-CN" sz="800" b="1" dirty="0">
                    <a:solidFill>
                      <a:srgbClr val="FF0000"/>
                    </a:solidFill>
                    <a:latin typeface="Times New Roman" panose="02020603050405020304" pitchFamily="2" charset="0"/>
                  </a:rPr>
                  <a:t>sid</a:t>
                </a:r>
                <a:endParaRPr lang="en-US" altLang="zh-CN" sz="800" b="1" dirty="0">
                  <a:solidFill>
                    <a:srgbClr val="FF0000"/>
                  </a:solidFill>
                  <a:latin typeface="Times New Roman" panose="02020603050405020304" pitchFamily="2" charset="0"/>
                </a:endParaRPr>
              </a:p>
            </p:txBody>
          </p:sp>
          <p:sp>
            <p:nvSpPr>
              <p:cNvPr id="46248" name="Line 162"/>
              <p:cNvSpPr/>
              <p:nvPr/>
            </p:nvSpPr>
            <p:spPr>
              <a:xfrm>
                <a:off x="3633" y="260"/>
                <a:ext cx="1405" cy="0"/>
              </a:xfrm>
              <a:prstGeom prst="line">
                <a:avLst/>
              </a:prstGeom>
              <a:ln w="28575" cap="sq" cmpd="sng">
                <a:solidFill>
                  <a:schemeClr val="tx1"/>
                </a:solidFill>
                <a:prstDash val="solid"/>
                <a:round/>
                <a:headEnd type="none" w="med" len="med"/>
                <a:tailEnd type="none" w="med" len="med"/>
              </a:ln>
            </p:spPr>
          </p:sp>
          <p:sp>
            <p:nvSpPr>
              <p:cNvPr id="46249" name="Line 163"/>
              <p:cNvSpPr/>
              <p:nvPr/>
            </p:nvSpPr>
            <p:spPr>
              <a:xfrm>
                <a:off x="3633" y="530"/>
                <a:ext cx="1405" cy="0"/>
              </a:xfrm>
              <a:prstGeom prst="line">
                <a:avLst/>
              </a:prstGeom>
              <a:ln w="12700" cap="flat" cmpd="sng">
                <a:solidFill>
                  <a:schemeClr val="tx1"/>
                </a:solidFill>
                <a:prstDash val="solid"/>
                <a:round/>
                <a:headEnd type="none" w="med" len="med"/>
                <a:tailEnd type="none" w="med" len="med"/>
              </a:ln>
            </p:spPr>
          </p:sp>
          <p:sp>
            <p:nvSpPr>
              <p:cNvPr id="46250" name="Line 164"/>
              <p:cNvSpPr/>
              <p:nvPr/>
            </p:nvSpPr>
            <p:spPr>
              <a:xfrm>
                <a:off x="3633" y="832"/>
                <a:ext cx="1405" cy="0"/>
              </a:xfrm>
              <a:prstGeom prst="line">
                <a:avLst/>
              </a:prstGeom>
              <a:ln w="12700" cap="flat" cmpd="sng">
                <a:solidFill>
                  <a:schemeClr val="tx1"/>
                </a:solidFill>
                <a:prstDash val="solid"/>
                <a:round/>
                <a:headEnd type="none" w="med" len="med"/>
                <a:tailEnd type="none" w="med" len="med"/>
              </a:ln>
            </p:spPr>
          </p:sp>
          <p:sp>
            <p:nvSpPr>
              <p:cNvPr id="46251" name="Line 165"/>
              <p:cNvSpPr/>
              <p:nvPr/>
            </p:nvSpPr>
            <p:spPr>
              <a:xfrm>
                <a:off x="3633" y="1114"/>
                <a:ext cx="1405" cy="0"/>
              </a:xfrm>
              <a:prstGeom prst="line">
                <a:avLst/>
              </a:prstGeom>
              <a:ln w="12700" cap="flat" cmpd="sng">
                <a:solidFill>
                  <a:schemeClr val="tx1"/>
                </a:solidFill>
                <a:prstDash val="solid"/>
                <a:round/>
                <a:headEnd type="none" w="med" len="med"/>
                <a:tailEnd type="none" w="med" len="med"/>
              </a:ln>
            </p:spPr>
          </p:sp>
          <p:sp>
            <p:nvSpPr>
              <p:cNvPr id="46252" name="Line 166"/>
              <p:cNvSpPr/>
              <p:nvPr/>
            </p:nvSpPr>
            <p:spPr>
              <a:xfrm>
                <a:off x="3633" y="1394"/>
                <a:ext cx="1405" cy="0"/>
              </a:xfrm>
              <a:prstGeom prst="line">
                <a:avLst/>
              </a:prstGeom>
              <a:ln w="12700" cap="flat" cmpd="sng">
                <a:solidFill>
                  <a:schemeClr val="tx1"/>
                </a:solidFill>
                <a:prstDash val="solid"/>
                <a:round/>
                <a:headEnd type="none" w="med" len="med"/>
                <a:tailEnd type="none" w="med" len="med"/>
              </a:ln>
            </p:spPr>
          </p:sp>
          <p:sp>
            <p:nvSpPr>
              <p:cNvPr id="46253" name="Line 167"/>
              <p:cNvSpPr/>
              <p:nvPr/>
            </p:nvSpPr>
            <p:spPr>
              <a:xfrm>
                <a:off x="3633" y="2517"/>
                <a:ext cx="1405" cy="0"/>
              </a:xfrm>
              <a:prstGeom prst="line">
                <a:avLst/>
              </a:prstGeom>
              <a:ln w="28575" cap="sq" cmpd="sng">
                <a:solidFill>
                  <a:schemeClr val="tx1"/>
                </a:solidFill>
                <a:prstDash val="solid"/>
                <a:round/>
                <a:headEnd type="none" w="med" len="med"/>
                <a:tailEnd type="none" w="med" len="med"/>
              </a:ln>
            </p:spPr>
          </p:sp>
          <p:sp>
            <p:nvSpPr>
              <p:cNvPr id="46254" name="Line 168"/>
              <p:cNvSpPr/>
              <p:nvPr/>
            </p:nvSpPr>
            <p:spPr>
              <a:xfrm>
                <a:off x="3633" y="260"/>
                <a:ext cx="0" cy="2257"/>
              </a:xfrm>
              <a:prstGeom prst="line">
                <a:avLst/>
              </a:prstGeom>
              <a:ln w="28575" cap="sq" cmpd="sng">
                <a:solidFill>
                  <a:schemeClr val="tx1"/>
                </a:solidFill>
                <a:prstDash val="solid"/>
                <a:round/>
                <a:headEnd type="none" w="med" len="med"/>
                <a:tailEnd type="none" w="med" len="med"/>
              </a:ln>
            </p:spPr>
          </p:sp>
          <p:sp>
            <p:nvSpPr>
              <p:cNvPr id="46255" name="Line 169"/>
              <p:cNvSpPr/>
              <p:nvPr/>
            </p:nvSpPr>
            <p:spPr>
              <a:xfrm>
                <a:off x="4021" y="260"/>
                <a:ext cx="0" cy="2257"/>
              </a:xfrm>
              <a:prstGeom prst="line">
                <a:avLst/>
              </a:prstGeom>
              <a:ln w="12700" cap="flat" cmpd="sng">
                <a:solidFill>
                  <a:schemeClr val="tx1"/>
                </a:solidFill>
                <a:prstDash val="solid"/>
                <a:round/>
                <a:headEnd type="none" w="med" len="med"/>
                <a:tailEnd type="none" w="med" len="med"/>
              </a:ln>
            </p:spPr>
          </p:sp>
          <p:sp>
            <p:nvSpPr>
              <p:cNvPr id="46256" name="Line 170"/>
              <p:cNvSpPr/>
              <p:nvPr/>
            </p:nvSpPr>
            <p:spPr>
              <a:xfrm>
                <a:off x="4456" y="260"/>
                <a:ext cx="0" cy="2257"/>
              </a:xfrm>
              <a:prstGeom prst="line">
                <a:avLst/>
              </a:prstGeom>
              <a:ln w="12700" cap="flat" cmpd="sng">
                <a:solidFill>
                  <a:schemeClr val="tx1"/>
                </a:solidFill>
                <a:prstDash val="solid"/>
                <a:round/>
                <a:headEnd type="none" w="med" len="med"/>
                <a:tailEnd type="none" w="med" len="med"/>
              </a:ln>
            </p:spPr>
          </p:sp>
          <p:sp>
            <p:nvSpPr>
              <p:cNvPr id="46257" name="Line 171"/>
              <p:cNvSpPr/>
              <p:nvPr/>
            </p:nvSpPr>
            <p:spPr>
              <a:xfrm>
                <a:off x="5038" y="260"/>
                <a:ext cx="0" cy="2257"/>
              </a:xfrm>
              <a:prstGeom prst="line">
                <a:avLst/>
              </a:prstGeom>
              <a:ln w="28575" cap="sq" cmpd="sng">
                <a:solidFill>
                  <a:schemeClr val="tx1"/>
                </a:solidFill>
                <a:prstDash val="solid"/>
                <a:round/>
                <a:headEnd type="none" w="med" len="med"/>
                <a:tailEnd type="none" w="med" len="med"/>
              </a:ln>
            </p:spPr>
          </p:sp>
          <p:sp>
            <p:nvSpPr>
              <p:cNvPr id="46258" name="Line 172"/>
              <p:cNvSpPr/>
              <p:nvPr/>
            </p:nvSpPr>
            <p:spPr>
              <a:xfrm>
                <a:off x="3633" y="1675"/>
                <a:ext cx="1405" cy="0"/>
              </a:xfrm>
              <a:prstGeom prst="line">
                <a:avLst/>
              </a:prstGeom>
              <a:ln w="12700" cap="flat" cmpd="sng">
                <a:solidFill>
                  <a:schemeClr val="tx1"/>
                </a:solidFill>
                <a:prstDash val="solid"/>
                <a:round/>
                <a:headEnd type="none" w="med" len="med"/>
                <a:tailEnd type="none" w="med" len="med"/>
              </a:ln>
            </p:spPr>
          </p:sp>
          <p:sp>
            <p:nvSpPr>
              <p:cNvPr id="46259" name="Line 173"/>
              <p:cNvSpPr/>
              <p:nvPr/>
            </p:nvSpPr>
            <p:spPr>
              <a:xfrm>
                <a:off x="3633" y="2236"/>
                <a:ext cx="1405" cy="0"/>
              </a:xfrm>
              <a:prstGeom prst="line">
                <a:avLst/>
              </a:prstGeom>
              <a:ln w="12700" cap="flat" cmpd="sng">
                <a:solidFill>
                  <a:schemeClr val="tx1"/>
                </a:solidFill>
                <a:prstDash val="solid"/>
                <a:round/>
                <a:headEnd type="none" w="med" len="med"/>
                <a:tailEnd type="none" w="med" len="med"/>
              </a:ln>
            </p:spPr>
          </p:sp>
          <p:sp>
            <p:nvSpPr>
              <p:cNvPr id="46260" name="Line 174"/>
              <p:cNvSpPr/>
              <p:nvPr/>
            </p:nvSpPr>
            <p:spPr>
              <a:xfrm>
                <a:off x="3633" y="1956"/>
                <a:ext cx="1405" cy="0"/>
              </a:xfrm>
              <a:prstGeom prst="line">
                <a:avLst/>
              </a:prstGeom>
              <a:ln w="12700" cap="flat" cmpd="sng">
                <a:solidFill>
                  <a:schemeClr val="tx1"/>
                </a:solidFill>
                <a:prstDash val="solid"/>
                <a:round/>
                <a:headEnd type="none" w="med" len="med"/>
                <a:tailEnd type="none" w="med" len="med"/>
              </a:ln>
            </p:spPr>
          </p:sp>
          <p:sp>
            <p:nvSpPr>
              <p:cNvPr id="46261" name="Text Box 175"/>
              <p:cNvSpPr txBox="1"/>
              <p:nvPr/>
            </p:nvSpPr>
            <p:spPr>
              <a:xfrm>
                <a:off x="49" y="0"/>
                <a:ext cx="967" cy="213"/>
              </a:xfrm>
              <a:prstGeom prst="rect">
                <a:avLst/>
              </a:prstGeom>
              <a:noFill/>
              <a:ln w="9525">
                <a:noFill/>
              </a:ln>
            </p:spPr>
            <p:txBody>
              <a:bodyPr anchor="t">
                <a:spAutoFit/>
              </a:bodyPr>
              <a:p>
                <a:pPr>
                  <a:spcBef>
                    <a:spcPct val="50000"/>
                  </a:spcBef>
                </a:pPr>
                <a:r>
                  <a:rPr lang="en-US" altLang="zh-CN" sz="800" b="1" dirty="0">
                    <a:latin typeface="Arial" panose="020B0604020202020204" pitchFamily="34" charset="0"/>
                  </a:rPr>
                  <a:t>students</a:t>
                </a:r>
                <a:endParaRPr lang="en-US" altLang="zh-CN" sz="800" b="1" dirty="0">
                  <a:latin typeface="Arial" panose="020B0604020202020204" pitchFamily="34" charset="0"/>
                </a:endParaRPr>
              </a:p>
            </p:txBody>
          </p:sp>
          <p:sp>
            <p:nvSpPr>
              <p:cNvPr id="46262" name="Text Box 176"/>
              <p:cNvSpPr txBox="1"/>
              <p:nvPr/>
            </p:nvSpPr>
            <p:spPr>
              <a:xfrm>
                <a:off x="49" y="1767"/>
                <a:ext cx="967" cy="214"/>
              </a:xfrm>
              <a:prstGeom prst="rect">
                <a:avLst/>
              </a:prstGeom>
              <a:noFill/>
              <a:ln w="9525">
                <a:noFill/>
              </a:ln>
            </p:spPr>
            <p:txBody>
              <a:bodyPr anchor="t">
                <a:spAutoFit/>
              </a:bodyPr>
              <a:p>
                <a:pPr>
                  <a:spcBef>
                    <a:spcPct val="50000"/>
                  </a:spcBef>
                </a:pPr>
                <a:r>
                  <a:rPr lang="en-US" altLang="zh-CN" sz="800" b="1" dirty="0">
                    <a:latin typeface="Arial" panose="020B0604020202020204" pitchFamily="34" charset="0"/>
                  </a:rPr>
                  <a:t>courses</a:t>
                </a:r>
                <a:endParaRPr lang="en-US" altLang="zh-CN" sz="800" b="1" dirty="0">
                  <a:latin typeface="Arial" panose="020B0604020202020204" pitchFamily="34" charset="0"/>
                </a:endParaRPr>
              </a:p>
            </p:txBody>
          </p:sp>
          <p:sp>
            <p:nvSpPr>
              <p:cNvPr id="46263" name="Text Box 177"/>
              <p:cNvSpPr txBox="1"/>
              <p:nvPr/>
            </p:nvSpPr>
            <p:spPr>
              <a:xfrm>
                <a:off x="3634" y="0"/>
                <a:ext cx="1111" cy="213"/>
              </a:xfrm>
              <a:prstGeom prst="rect">
                <a:avLst/>
              </a:prstGeom>
              <a:noFill/>
              <a:ln w="9525">
                <a:noFill/>
              </a:ln>
            </p:spPr>
            <p:txBody>
              <a:bodyPr anchor="t">
                <a:spAutoFit/>
              </a:bodyPr>
              <a:p>
                <a:pPr>
                  <a:spcBef>
                    <a:spcPct val="50000"/>
                  </a:spcBef>
                </a:pPr>
                <a:r>
                  <a:rPr lang="en-US" altLang="zh-CN" sz="800" b="1" dirty="0">
                    <a:latin typeface="Arial" panose="020B0604020202020204" pitchFamily="34" charset="0"/>
                  </a:rPr>
                  <a:t>enrollment</a:t>
                </a:r>
                <a:endParaRPr lang="en-US" altLang="zh-CN" sz="800" b="1" dirty="0">
                  <a:latin typeface="Arial" panose="020B0604020202020204" pitchFamily="34" charset="0"/>
                </a:endParaRPr>
              </a:p>
            </p:txBody>
          </p:sp>
        </p:grpSp>
        <p:sp>
          <p:nvSpPr>
            <p:cNvPr id="46264" name="AutoShape 194"/>
            <p:cNvSpPr/>
            <p:nvPr/>
          </p:nvSpPr>
          <p:spPr>
            <a:xfrm>
              <a:off x="2376" y="1731"/>
              <a:ext cx="1032" cy="562"/>
            </a:xfrm>
            <a:prstGeom prst="wedgeRoundRectCallout">
              <a:avLst>
                <a:gd name="adj1" fmla="val -107269"/>
                <a:gd name="adj2" fmla="val -60852"/>
                <a:gd name="adj3" fmla="val 16667"/>
              </a:avLst>
            </a:prstGeom>
            <a:solidFill>
              <a:srgbClr val="CCFFFF"/>
            </a:solidFill>
            <a:ln w="9525" cap="flat" cmpd="sng">
              <a:solidFill>
                <a:schemeClr val="tx1"/>
              </a:solidFill>
              <a:prstDash val="solid"/>
              <a:miter/>
              <a:headEnd type="none" w="med" len="med"/>
              <a:tailEnd type="none" w="med" len="med"/>
            </a:ln>
          </p:spPr>
          <p:txBody>
            <a:bodyPr anchor="t">
              <a:spAutoFit/>
            </a:bodyPr>
            <a:p>
              <a:pPr algn="ctr">
                <a:spcBef>
                  <a:spcPct val="50000"/>
                </a:spcBef>
              </a:pPr>
              <a:r>
                <a:rPr lang="zh-CN" altLang="en-US" b="1" dirty="0">
                  <a:latin typeface="Times New Roman" panose="02020603050405020304" pitchFamily="2" charset="0"/>
                </a:rPr>
                <a:t>系统层次上的结构</a:t>
              </a:r>
              <a:endParaRPr lang="zh-CN" altLang="en-US" b="1" dirty="0">
                <a:latin typeface="Times New Roman" panose="02020603050405020304" pitchFamily="2" charset="0"/>
              </a:endParaRPr>
            </a:p>
          </p:txBody>
        </p:sp>
      </p:grpSp>
      <p:sp>
        <p:nvSpPr>
          <p:cNvPr id="2" name="文本框 1"/>
          <p:cNvSpPr txBox="1"/>
          <p:nvPr/>
        </p:nvSpPr>
        <p:spPr>
          <a:xfrm>
            <a:off x="36830" y="6407150"/>
            <a:ext cx="4448175" cy="460375"/>
          </a:xfrm>
          <a:prstGeom prst="rect">
            <a:avLst/>
          </a:prstGeom>
          <a:noFill/>
        </p:spPr>
        <p:txBody>
          <a:bodyPr wrap="square" rtlCol="0">
            <a:spAutoFit/>
          </a:bodyPr>
          <a:p>
            <a:r>
              <a:rPr lang="zh-CN" altLang="en-US" i="1" u="sng">
                <a:effectLst/>
                <a:latin typeface="黑体" panose="02010609060101010101" charset="-122"/>
                <a:ea typeface="黑体" panose="02010609060101010101" charset="-122"/>
                <a:cs typeface="黑体" panose="02010609060101010101" charset="-122"/>
              </a:rPr>
              <a:t>三级模式 </a:t>
            </a:r>
            <a:r>
              <a:rPr lang="en-US" altLang="zh-CN" i="1" u="sng">
                <a:effectLst/>
                <a:latin typeface="黑体" panose="02010609060101010101" charset="-122"/>
                <a:ea typeface="黑体" panose="02010609060101010101" charset="-122"/>
                <a:cs typeface="黑体" panose="02010609060101010101" charset="-122"/>
              </a:rPr>
              <a:t>&amp; </a:t>
            </a:r>
            <a:r>
              <a:rPr lang="zh-CN" altLang="en-US" i="1" u="sng">
                <a:effectLst/>
                <a:latin typeface="黑体" panose="02010609060101010101" charset="-122"/>
                <a:ea typeface="黑体" panose="02010609060101010101" charset="-122"/>
                <a:cs typeface="黑体" panose="02010609060101010101" charset="-122"/>
              </a:rPr>
              <a:t>数据独立性</a:t>
            </a:r>
            <a:endParaRPr lang="zh-CN" altLang="en-US" i="1" u="sng">
              <a:effectLst/>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41993"/>
                                        </p:tgtEl>
                                        <p:attrNameLst>
                                          <p:attrName>style.visibility</p:attrName>
                                        </p:attrNameLst>
                                      </p:cBhvr>
                                      <p:to>
                                        <p:strVal val="visible"/>
                                      </p:to>
                                    </p:set>
                                    <p:anim calcmode="lin" valueType="num">
                                      <p:cBhvr>
                                        <p:cTn id="7" dur="500" fill="hold"/>
                                        <p:tgtEl>
                                          <p:spTgt spid="41993"/>
                                        </p:tgtEl>
                                        <p:attrNameLst>
                                          <p:attrName>ppt_x</p:attrName>
                                        </p:attrNameLst>
                                      </p:cBhvr>
                                      <p:tavLst>
                                        <p:tav tm="0">
                                          <p:val>
                                            <p:strVal val="1+#ppt_w/2"/>
                                          </p:val>
                                        </p:tav>
                                        <p:tav tm="100000">
                                          <p:val>
                                            <p:strVal val="#ppt_x"/>
                                          </p:val>
                                        </p:tav>
                                      </p:tavLst>
                                    </p:anim>
                                    <p:anim calcmode="lin" valueType="num">
                                      <p:cBhvr>
                                        <p:cTn id="8" dur="500" fill="hold"/>
                                        <p:tgtEl>
                                          <p:spTgt spid="4199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1988"/>
                                        </p:tgtEl>
                                        <p:attrNameLst>
                                          <p:attrName>style.visibility</p:attrName>
                                        </p:attrNameLst>
                                      </p:cBhvr>
                                      <p:to>
                                        <p:strVal val="visible"/>
                                      </p:to>
                                    </p:se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42059"/>
                                        </p:tgtEl>
                                        <p:attrNameLst>
                                          <p:attrName>style.visibility</p:attrName>
                                        </p:attrNameLst>
                                      </p:cBhvr>
                                      <p:to>
                                        <p:strVal val="visible"/>
                                      </p:to>
                                    </p:set>
                                    <p:anim calcmode="lin" valueType="num">
                                      <p:cBhvr>
                                        <p:cTn id="16" dur="500" fill="hold"/>
                                        <p:tgtEl>
                                          <p:spTgt spid="42059"/>
                                        </p:tgtEl>
                                        <p:attrNameLst>
                                          <p:attrName>ppt_x</p:attrName>
                                        </p:attrNameLst>
                                      </p:cBhvr>
                                      <p:tavLst>
                                        <p:tav tm="0">
                                          <p:val>
                                            <p:strVal val="#ppt_x"/>
                                          </p:val>
                                        </p:tav>
                                        <p:tav tm="100000">
                                          <p:val>
                                            <p:strVal val="#ppt_x"/>
                                          </p:val>
                                        </p:tav>
                                      </p:tavLst>
                                    </p:anim>
                                    <p:anim calcmode="lin" valueType="num">
                                      <p:cBhvr>
                                        <p:cTn id="17" dur="500" fill="hold"/>
                                        <p:tgtEl>
                                          <p:spTgt spid="4205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41989"/>
                                        </p:tgtEl>
                                        <p:attrNameLst>
                                          <p:attrName>style.visibility</p:attrName>
                                        </p:attrNameLst>
                                      </p:cBhvr>
                                      <p:to>
                                        <p:strVal val="visible"/>
                                      </p:to>
                                    </p:set>
                                  </p:childTnLst>
                                </p:cTn>
                              </p:par>
                            </p:childTnLst>
                          </p:cTn>
                        </p:par>
                        <p:par>
                          <p:cTn id="22" fill="hold">
                            <p:stCondLst>
                              <p:cond delay="500"/>
                            </p:stCondLst>
                            <p:childTnLst>
                              <p:par>
                                <p:cTn id="23" presetID="2" presetClass="entr" presetSubtype="9" fill="hold" nodeType="afterEffect">
                                  <p:stCondLst>
                                    <p:cond delay="0"/>
                                  </p:stCondLst>
                                  <p:childTnLst>
                                    <p:set>
                                      <p:cBhvr>
                                        <p:cTn id="24" dur="1" fill="hold">
                                          <p:stCondLst>
                                            <p:cond delay="0"/>
                                          </p:stCondLst>
                                        </p:cTn>
                                        <p:tgtEl>
                                          <p:spTgt spid="41999"/>
                                        </p:tgtEl>
                                        <p:attrNameLst>
                                          <p:attrName>style.visibility</p:attrName>
                                        </p:attrNameLst>
                                      </p:cBhvr>
                                      <p:to>
                                        <p:strVal val="visible"/>
                                      </p:to>
                                    </p:set>
                                    <p:anim calcmode="lin" valueType="num">
                                      <p:cBhvr>
                                        <p:cTn id="25" dur="500" fill="hold"/>
                                        <p:tgtEl>
                                          <p:spTgt spid="41999"/>
                                        </p:tgtEl>
                                        <p:attrNameLst>
                                          <p:attrName>ppt_x</p:attrName>
                                        </p:attrNameLst>
                                      </p:cBhvr>
                                      <p:tavLst>
                                        <p:tav tm="0">
                                          <p:val>
                                            <p:strVal val="0-#ppt_w/2"/>
                                          </p:val>
                                        </p:tav>
                                        <p:tav tm="100000">
                                          <p:val>
                                            <p:strVal val="#ppt_x"/>
                                          </p:val>
                                        </p:tav>
                                      </p:tavLst>
                                    </p:anim>
                                    <p:anim calcmode="lin" valueType="num">
                                      <p:cBhvr>
                                        <p:cTn id="26" dur="500" fill="hold"/>
                                        <p:tgtEl>
                                          <p:spTgt spid="4199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867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86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8676"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28677" name="Rectangle 3"/>
          <p:cNvSpPr>
            <a:spLocks noGrp="1"/>
          </p:cNvSpPr>
          <p:nvPr>
            <p:ph type="body"/>
          </p:nvPr>
        </p:nvSpPr>
        <p:spPr/>
        <p:txBody>
          <a:bodyPr wrap="square" anchor="t"/>
          <a:p>
            <a:pPr eaLnBrk="1" hangingPunct="1"/>
            <a:r>
              <a:rPr lang="en-US" altLang="x-none" sz="2800" dirty="0">
                <a:ea typeface="宋体" panose="02010600030101010101" pitchFamily="2" charset="-122"/>
              </a:rPr>
              <a:t>History of Database Systems (cont.)</a:t>
            </a:r>
            <a:endParaRPr lang="en-US" altLang="x-none" sz="2800" dirty="0">
              <a:ea typeface="宋体" panose="02010600030101010101" pitchFamily="2" charset="-122"/>
            </a:endParaRPr>
          </a:p>
          <a:p>
            <a:pPr eaLnBrk="1" hangingPunct="1"/>
            <a:endParaRPr lang="en-US" altLang="x-none" sz="2800" dirty="0">
              <a:ea typeface="宋体" panose="02010600030101010101" pitchFamily="2" charset="-122"/>
            </a:endParaRPr>
          </a:p>
          <a:p>
            <a:pPr lvl="1" eaLnBrk="1" hangingPunct="1"/>
            <a:r>
              <a:rPr lang="en-US" altLang="x-none" sz="2800" dirty="0">
                <a:ea typeface="宋体" panose="02010600030101010101" pitchFamily="2" charset="-122"/>
              </a:rPr>
              <a:t>Object-Relational Model </a:t>
            </a: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对象关系模型)</a:t>
            </a:r>
            <a:endParaRPr lang="zh-CN" altLang="en-US" sz="2800" dirty="0">
              <a:solidFill>
                <a:schemeClr val="tx1"/>
              </a:solidFill>
              <a:ea typeface="宋体" panose="02010600030101010101" pitchFamily="2" charset="-122"/>
            </a:endParaRPr>
          </a:p>
          <a:p>
            <a:pPr lvl="2" eaLnBrk="1" hangingPunct="1"/>
            <a:endParaRPr lang="en-US" altLang="x-none" sz="2800" dirty="0">
              <a:solidFill>
                <a:schemeClr val="tx1"/>
              </a:solidFill>
              <a:ea typeface="宋体" panose="02010600030101010101" pitchFamily="2" charset="-122"/>
            </a:endParaRPr>
          </a:p>
          <a:p>
            <a:pPr lvl="1" eaLnBrk="1" hangingPunct="1"/>
            <a:r>
              <a:rPr lang="en-US" altLang="x-none" sz="2800" dirty="0">
                <a:ea typeface="宋体" panose="02010600030101010101" pitchFamily="2" charset="-122"/>
              </a:rPr>
              <a:t>Object-Relational Database</a:t>
            </a:r>
            <a:endParaRPr lang="en-US" altLang="x-none" sz="2800" dirty="0">
              <a:ea typeface="宋体" panose="02010600030101010101" pitchFamily="2" charset="-122"/>
            </a:endParaRPr>
          </a:p>
          <a:p>
            <a:pPr lvl="1" eaLnBrk="1" hangingPunct="1"/>
            <a:endParaRPr lang="en-US" altLang="x-none" sz="2800" dirty="0">
              <a:ea typeface="宋体" panose="02010600030101010101" pitchFamily="2" charset="-122"/>
            </a:endParaRPr>
          </a:p>
          <a:p>
            <a:pPr lvl="1" eaLnBrk="1" hangingPunct="1"/>
            <a:r>
              <a:rPr lang="en-US" altLang="x-none" sz="2800" dirty="0">
                <a:ea typeface="宋体" panose="02010600030101010101" pitchFamily="2" charset="-122"/>
              </a:rPr>
              <a:t>Object-Relational DBMS</a:t>
            </a:r>
            <a:endParaRPr lang="en-US" altLang="x-none" sz="2800" dirty="0">
              <a:ea typeface="宋体" panose="02010600030101010101" pitchFamily="2" charset="-122"/>
            </a:endParaRPr>
          </a:p>
        </p:txBody>
      </p:sp>
      <p:sp>
        <p:nvSpPr>
          <p:cNvPr id="28678"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969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2969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29700" name="Rectangle 344"/>
          <p:cNvSpPr/>
          <p:nvPr/>
        </p:nvSpPr>
        <p:spPr>
          <a:xfrm>
            <a:off x="381000" y="1066800"/>
            <a:ext cx="8382000" cy="495300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29701"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29702" name="Rectangle 3"/>
          <p:cNvSpPr>
            <a:spLocks noGrp="1"/>
          </p:cNvSpPr>
          <p:nvPr>
            <p:ph type="body"/>
          </p:nvPr>
        </p:nvSpPr>
        <p:spPr>
          <a:xfrm>
            <a:off x="533400" y="5635625"/>
            <a:ext cx="8229600" cy="457200"/>
          </a:xfrm>
        </p:spPr>
        <p:txBody>
          <a:bodyPr wrap="square" anchor="t"/>
          <a:p>
            <a:pPr eaLnBrk="1" hangingPunct="1">
              <a:buNone/>
            </a:pPr>
            <a:r>
              <a:rPr lang="en-US" altLang="x-none" sz="2000" dirty="0">
                <a:solidFill>
                  <a:schemeClr val="tx1"/>
                </a:solidFill>
                <a:ea typeface="宋体" panose="02010600030101010101" pitchFamily="2" charset="-122"/>
              </a:rPr>
              <a:t>Figure 1.1b  Object-Relational Student Enrollment Database</a:t>
            </a:r>
            <a:endParaRPr lang="en-US" altLang="x-none" sz="2000" dirty="0">
              <a:solidFill>
                <a:schemeClr val="tx1"/>
              </a:solidFill>
              <a:ea typeface="宋体" panose="02010600030101010101" pitchFamily="2" charset="-122"/>
            </a:endParaRPr>
          </a:p>
        </p:txBody>
      </p:sp>
      <p:graphicFrame>
        <p:nvGraphicFramePr>
          <p:cNvPr id="25608" name="表格 25607"/>
          <p:cNvGraphicFramePr/>
          <p:nvPr/>
        </p:nvGraphicFramePr>
        <p:xfrm>
          <a:off x="609600" y="1539875"/>
          <a:ext cx="7924800" cy="4114800"/>
        </p:xfrm>
        <a:graphic>
          <a:graphicData uri="http://schemas.openxmlformats.org/drawingml/2006/table">
            <a:tbl>
              <a:tblPr/>
              <a:tblGrid>
                <a:gridCol w="720725"/>
                <a:gridCol w="1260475"/>
                <a:gridCol w="1350963"/>
                <a:gridCol w="990600"/>
                <a:gridCol w="1711325"/>
                <a:gridCol w="809625"/>
                <a:gridCol w="1081087"/>
              </a:tblGrid>
              <a:tr h="457200">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rgbClr val="FF0000"/>
                          </a:solidFill>
                          <a:latin typeface="Arial" panose="020B0604020202020204" pitchFamily="34" charset="0"/>
                          <a:ea typeface="宋体" panose="02010600030101010101" pitchFamily="2" charset="-122"/>
                        </a:rPr>
                        <a:t>sid</a:t>
                      </a:r>
                      <a:endParaRPr lang="en-US" altLang="x-none" b="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grid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rgbClr val="FF0000"/>
                          </a:solidFill>
                          <a:latin typeface="Arial" panose="020B0604020202020204" pitchFamily="34" charset="0"/>
                          <a:ea typeface="宋体" panose="02010600030101010101" pitchFamily="2" charset="-122"/>
                        </a:rPr>
                        <a:t>name</a:t>
                      </a:r>
                      <a:endParaRPr lang="en-US" altLang="x-none"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rgbClr val="FF0000"/>
                          </a:solidFill>
                          <a:latin typeface="Arial" panose="020B0604020202020204" pitchFamily="34" charset="0"/>
                          <a:ea typeface="宋体" panose="02010600030101010101" pitchFamily="2" charset="-122"/>
                        </a:rPr>
                        <a:t>class</a:t>
                      </a:r>
                      <a:endParaRPr lang="en-US" altLang="x-none"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rgbClr val="FF0000"/>
                          </a:solidFill>
                          <a:latin typeface="Arial" panose="020B0604020202020204" pitchFamily="34" charset="0"/>
                          <a:ea typeface="宋体" panose="02010600030101010101" pitchFamily="2" charset="-122"/>
                        </a:rPr>
                        <a:t>telephone</a:t>
                      </a:r>
                      <a:endParaRPr lang="en-US" altLang="x-none"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grid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rgbClr val="FF0000"/>
                          </a:solidFill>
                          <a:latin typeface="Arial" panose="020B0604020202020204" pitchFamily="34" charset="0"/>
                          <a:ea typeface="宋体" panose="02010600030101010101" pitchFamily="2" charset="-122"/>
                        </a:rPr>
                        <a:t>enrollment</a:t>
                      </a:r>
                      <a:endParaRPr lang="en-US" altLang="x-none"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572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rgbClr val="FF0000"/>
                          </a:solidFill>
                          <a:latin typeface="Arial" panose="020B0604020202020204" pitchFamily="34" charset="0"/>
                          <a:ea typeface="宋体" panose="02010600030101010101" pitchFamily="2" charset="-122"/>
                        </a:rPr>
                        <a:t>lname</a:t>
                      </a:r>
                      <a:endParaRPr lang="en-US" altLang="x-none"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rgbClr val="FF0000"/>
                          </a:solidFill>
                          <a:latin typeface="Arial" panose="020B0604020202020204" pitchFamily="34" charset="0"/>
                          <a:ea typeface="宋体" panose="02010600030101010101" pitchFamily="2" charset="-122"/>
                        </a:rPr>
                        <a:t>fname</a:t>
                      </a:r>
                      <a:endParaRPr lang="en-US" altLang="x-none"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rgbClr val="FF0000"/>
                          </a:solidFill>
                          <a:latin typeface="Arial" panose="020B0604020202020204" pitchFamily="34" charset="0"/>
                          <a:ea typeface="宋体" panose="02010600030101010101" pitchFamily="2" charset="-122"/>
                        </a:rPr>
                        <a:t>cno</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rgbClr val="FF0000"/>
                          </a:solidFill>
                          <a:latin typeface="Arial" panose="020B0604020202020204" pitchFamily="34" charset="0"/>
                          <a:ea typeface="宋体" panose="02010600030101010101" pitchFamily="2" charset="-122"/>
                        </a:rPr>
                        <a:t>major</a:t>
                      </a:r>
                      <a:endParaRPr lang="en-US" altLang="x-none" b="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8F8F8">
                        <a:alpha val="100000"/>
                      </a:srgbClr>
                    </a:solidFill>
                  </a:tcPr>
                </a:tc>
              </a:tr>
              <a:tr h="457200">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1</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Jones</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Allan</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2</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555-1234</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101</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No</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108</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Yes</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2</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Smith</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John</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3</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555-4321</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105</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No</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3</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Brown</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Harry</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2</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555-1122</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101</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Yes</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108</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No</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5</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White</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Edward</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3</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rowSpan="2">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555-3344</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102</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No</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zh-CN" b="0">
                          <a:solidFill>
                            <a:schemeClr val="accent2"/>
                          </a:solidFill>
                          <a:latin typeface="Arial" panose="020B0604020202020204" pitchFamily="34" charset="0"/>
                          <a:ea typeface="宋体" panose="02010600030101010101" pitchFamily="2" charset="-122"/>
                        </a:rPr>
                        <a:t>105</a:t>
                      </a:r>
                      <a:endParaRPr lang="zh-CN" altLang="en-US" b="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CC9900"/>
                        </a:buClr>
                        <a:buFont typeface="Wingdings" panose="05000000000000000000" pitchFamily="2" charset="2"/>
                        <a:buChar char="q"/>
                        <a:defRPr sz="2000" b="1" u="none" kern="1200" baseline="0">
                          <a:solidFill>
                            <a:schemeClr val="accent2"/>
                          </a:solidFill>
                          <a:latin typeface="Arial" panose="020B0604020202020204" pitchFamily="34" charset="0"/>
                        </a:defRPr>
                      </a:lvl1pPr>
                      <a:lvl2pPr marL="742950" lvl="1" indent="-285750">
                        <a:defRPr sz="2000" kern="1200">
                          <a:solidFill>
                            <a:srgbClr val="FF0000"/>
                          </a:solidFill>
                        </a:defRPr>
                      </a:lvl2pPr>
                      <a:lvl3pPr marL="1143000" lvl="2" indent="-228600">
                        <a:buFont typeface="Wingdings" panose="05000000000000000000" pitchFamily="2" charset="2"/>
                        <a:defRPr sz="2000" kern="1200">
                          <a:solidFill>
                            <a:schemeClr val="accent2"/>
                          </a:solidFill>
                        </a:defRPr>
                      </a:lvl3pPr>
                      <a:lvl4pPr marL="1600200" lvl="3" indent="-228600">
                        <a:defRPr sz="2000" kern="1200">
                          <a:solidFill>
                            <a:schemeClr val="tx1"/>
                          </a:solidFill>
                        </a:defRPr>
                      </a:lvl4pPr>
                      <a:lvl5pPr marL="2057400" lvl="4" indent="-228600">
                        <a:defRPr sz="2000" kern="1200">
                          <a:solidFill>
                            <a:schemeClr val="accent2"/>
                          </a:solidFill>
                        </a:defRPr>
                      </a:lvl5pPr>
                    </a:lstStyle>
                    <a:p>
                      <a:pPr marL="0" lvl="0" indent="0" algn="ctr" eaLnBrk="1" hangingPunct="1">
                        <a:spcBef>
                          <a:spcPct val="20000"/>
                        </a:spcBef>
                        <a:buClr>
                          <a:srgbClr val="CC9900"/>
                        </a:buClr>
                        <a:buFont typeface="Wingdings" panose="05000000000000000000" pitchFamily="2" charset="2"/>
                        <a:buNone/>
                      </a:pPr>
                      <a:r>
                        <a:rPr lang="en-US" altLang="x-none" b="0" dirty="0">
                          <a:solidFill>
                            <a:schemeClr val="accent2"/>
                          </a:solidFill>
                          <a:latin typeface="Arial" panose="020B0604020202020204" pitchFamily="34" charset="0"/>
                          <a:ea typeface="宋体" panose="02010600030101010101" pitchFamily="2" charset="-122"/>
                        </a:rPr>
                        <a:t>No</a:t>
                      </a:r>
                      <a:endParaRPr lang="en-US" altLang="x-none" b="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9766" name="Text Box 112"/>
          <p:cNvSpPr txBox="1"/>
          <p:nvPr/>
        </p:nvSpPr>
        <p:spPr>
          <a:xfrm>
            <a:off x="685800" y="1066800"/>
            <a:ext cx="1524000" cy="457200"/>
          </a:xfrm>
          <a:prstGeom prst="rect">
            <a:avLst/>
          </a:prstGeom>
          <a:noFill/>
          <a:ln w="9525">
            <a:noFill/>
          </a:ln>
        </p:spPr>
        <p:txBody>
          <a:bodyPr anchor="t">
            <a:spAutoFit/>
          </a:bodyPr>
          <a:p>
            <a:pPr>
              <a:spcBef>
                <a:spcPct val="50000"/>
              </a:spcBef>
            </a:pPr>
            <a:r>
              <a:rPr lang="en-US" altLang="x-none" b="1" dirty="0">
                <a:latin typeface="Arial" panose="020B0604020202020204" pitchFamily="34" charset="0"/>
                <a:ea typeface="宋体" panose="02010600030101010101" pitchFamily="2" charset="-122"/>
              </a:rPr>
              <a:t>students</a:t>
            </a:r>
            <a:endParaRPr lang="en-US" altLang="x-none" b="1" dirty="0">
              <a:latin typeface="Arial" panose="020B0604020202020204" pitchFamily="34" charset="0"/>
              <a:ea typeface="宋体" panose="02010600030101010101" pitchFamily="2" charset="-122"/>
            </a:endParaRPr>
          </a:p>
        </p:txBody>
      </p:sp>
      <p:sp>
        <p:nvSpPr>
          <p:cNvPr id="29767"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内容占位符 31745"/>
          <p:cNvSpPr>
            <a:spLocks noGrp="1"/>
          </p:cNvSpPr>
          <p:nvPr>
            <p:ph idx="1"/>
          </p:nvPr>
        </p:nvSpPr>
        <p:spPr>
          <a:xfrm>
            <a:off x="395288" y="962025"/>
            <a:ext cx="8458200" cy="5562600"/>
          </a:xfrm>
        </p:spPr>
        <p:txBody>
          <a:bodyPr anchor="t"/>
          <a:p>
            <a:pPr>
              <a:lnSpc>
                <a:spcPct val="90000"/>
              </a:lnSpc>
            </a:pPr>
            <a:r>
              <a:rPr lang="zh-CN" altLang="en-US" u="sng" dirty="0">
                <a:solidFill>
                  <a:srgbClr val="FF0000"/>
                </a:solidFill>
                <a:latin typeface="宋体" panose="02010600030101010101" pitchFamily="2" charset="-122"/>
              </a:rPr>
              <a:t>新一代数据管理技术</a:t>
            </a:r>
            <a:endParaRPr lang="zh-CN" altLang="en-US" dirty="0">
              <a:latin typeface="宋体" panose="02010600030101010101" pitchFamily="2" charset="-122"/>
              <a:hlinkClick r:id="rId1" action="ppaction://hlinkpres?slideindex=1&amp;slidetitle="/>
            </a:endParaRPr>
          </a:p>
          <a:p>
            <a:pPr lvl="1">
              <a:lnSpc>
                <a:spcPct val="90000"/>
              </a:lnSpc>
            </a:pPr>
            <a:r>
              <a:rPr lang="zh-CN" altLang="en-US" dirty="0"/>
              <a:t>新型的应用模式</a:t>
            </a:r>
            <a:endParaRPr lang="zh-CN" altLang="en-US" dirty="0"/>
          </a:p>
          <a:p>
            <a:pPr lvl="2">
              <a:lnSpc>
                <a:spcPct val="90000"/>
              </a:lnSpc>
            </a:pPr>
            <a:r>
              <a:rPr lang="zh-CN" altLang="en-US" dirty="0"/>
              <a:t>OLAP </a:t>
            </a:r>
            <a:r>
              <a:rPr lang="en-US" altLang="zh-CN" dirty="0"/>
              <a:t>(</a:t>
            </a:r>
            <a:r>
              <a:rPr lang="zh-CN" altLang="en-US" dirty="0"/>
              <a:t>On-Line Analytical Processing</a:t>
            </a:r>
            <a:r>
              <a:rPr lang="en-US" altLang="zh-CN" dirty="0"/>
              <a:t>)</a:t>
            </a:r>
            <a:endParaRPr lang="en-US" altLang="zh-CN" dirty="0"/>
          </a:p>
          <a:p>
            <a:pPr lvl="2">
              <a:lnSpc>
                <a:spcPct val="90000"/>
              </a:lnSpc>
            </a:pPr>
            <a:r>
              <a:rPr lang="zh-CN" altLang="en-US" dirty="0"/>
              <a:t>Web应用</a:t>
            </a:r>
            <a:endParaRPr lang="zh-CN" altLang="en-US" dirty="0"/>
          </a:p>
          <a:p>
            <a:pPr lvl="2">
              <a:lnSpc>
                <a:spcPct val="90000"/>
              </a:lnSpc>
            </a:pPr>
            <a:endParaRPr lang="zh-CN" altLang="en-US" dirty="0"/>
          </a:p>
          <a:p>
            <a:pPr lvl="1">
              <a:lnSpc>
                <a:spcPct val="90000"/>
              </a:lnSpc>
            </a:pPr>
            <a:r>
              <a:rPr lang="zh-CN" altLang="en-US" dirty="0"/>
              <a:t>新型应用的特点</a:t>
            </a:r>
            <a:endParaRPr lang="zh-CN" altLang="en-US" dirty="0"/>
          </a:p>
          <a:p>
            <a:pPr lvl="2">
              <a:lnSpc>
                <a:spcPct val="90000"/>
              </a:lnSpc>
            </a:pPr>
            <a:r>
              <a:rPr lang="zh-CN" altLang="en-US" dirty="0"/>
              <a:t>大规模、海量数据</a:t>
            </a:r>
            <a:endParaRPr lang="zh-CN" altLang="en-US" dirty="0"/>
          </a:p>
          <a:p>
            <a:pPr lvl="2">
              <a:lnSpc>
                <a:spcPct val="90000"/>
              </a:lnSpc>
            </a:pPr>
            <a:r>
              <a:rPr lang="zh-CN" altLang="en-US" dirty="0"/>
              <a:t>分析应用</a:t>
            </a:r>
            <a:endParaRPr lang="zh-CN" altLang="en-US" dirty="0"/>
          </a:p>
          <a:p>
            <a:pPr lvl="2">
              <a:lnSpc>
                <a:spcPct val="90000"/>
              </a:lnSpc>
            </a:pPr>
            <a:r>
              <a:rPr lang="zh-CN" altLang="en-US" dirty="0"/>
              <a:t>高度实时&amp;并发</a:t>
            </a:r>
            <a:endParaRPr lang="zh-CN" altLang="en-US" dirty="0"/>
          </a:p>
          <a:p>
            <a:pPr lvl="2">
              <a:lnSpc>
                <a:spcPct val="90000"/>
              </a:lnSpc>
            </a:pPr>
            <a:endParaRPr lang="zh-CN" altLang="en-US" dirty="0"/>
          </a:p>
          <a:p>
            <a:pPr lvl="1">
              <a:lnSpc>
                <a:spcPct val="90000"/>
              </a:lnSpc>
            </a:pPr>
            <a:r>
              <a:rPr lang="zh-CN" altLang="en-US" dirty="0"/>
              <a:t>解决方案：</a:t>
            </a:r>
            <a:r>
              <a:rPr lang="zh-CN" altLang="en-US" dirty="0">
                <a:solidFill>
                  <a:srgbClr val="FF0000"/>
                </a:solidFill>
              </a:rPr>
              <a:t>CAP</a:t>
            </a:r>
            <a:r>
              <a:rPr lang="zh-CN" altLang="en-US" dirty="0"/>
              <a:t> 理论</a:t>
            </a:r>
            <a:endParaRPr lang="zh-CN" altLang="en-US" dirty="0"/>
          </a:p>
          <a:p>
            <a:pPr lvl="2">
              <a:lnSpc>
                <a:spcPct val="90000"/>
              </a:lnSpc>
            </a:pPr>
            <a:r>
              <a:rPr lang="zh-CN" altLang="en-US" dirty="0">
                <a:solidFill>
                  <a:srgbClr val="FF0000"/>
                </a:solidFill>
              </a:rPr>
              <a:t>C</a:t>
            </a:r>
            <a:r>
              <a:rPr lang="zh-CN" altLang="en-US" dirty="0"/>
              <a:t>onsistency, </a:t>
            </a:r>
            <a:r>
              <a:rPr lang="zh-CN" altLang="en-US" dirty="0">
                <a:solidFill>
                  <a:srgbClr val="FF0000"/>
                </a:solidFill>
              </a:rPr>
              <a:t>A</a:t>
            </a:r>
            <a:r>
              <a:rPr lang="zh-CN" altLang="en-US" dirty="0"/>
              <a:t>vailability, </a:t>
            </a:r>
            <a:r>
              <a:rPr lang="zh-CN" altLang="en-US" dirty="0">
                <a:solidFill>
                  <a:srgbClr val="FF0000"/>
                </a:solidFill>
              </a:rPr>
              <a:t>P</a:t>
            </a:r>
            <a:r>
              <a:rPr lang="zh-CN" altLang="en-US" dirty="0"/>
              <a:t>artition tolerance</a:t>
            </a:r>
            <a:endParaRPr lang="zh-CN" altLang="en-US" dirty="0"/>
          </a:p>
          <a:p>
            <a:pPr lvl="2">
              <a:lnSpc>
                <a:spcPct val="90000"/>
              </a:lnSpc>
            </a:pPr>
            <a:r>
              <a:rPr lang="zh-CN" altLang="en-US" dirty="0">
                <a:solidFill>
                  <a:srgbClr val="FF0000"/>
                </a:solidFill>
              </a:rPr>
              <a:t>NoSQL</a:t>
            </a:r>
            <a:endParaRPr lang="zh-CN" altLang="en-US" dirty="0"/>
          </a:p>
        </p:txBody>
      </p:sp>
      <p:sp>
        <p:nvSpPr>
          <p:cNvPr id="34818" name="Rectangle 2"/>
          <p:cNvSpPr>
            <a:spLocks noGrp="1"/>
          </p:cNvSpPr>
          <p:nvPr>
            <p:ph type="title"/>
          </p:nvPr>
        </p:nvSpPr>
        <p:spPr/>
        <p:txBody>
          <a:bodyPr wrap="square" tIns="0" bIns="0" anchor="ctr"/>
          <a:p>
            <a:pPr eaLnBrk="1" hangingPunct="1"/>
            <a:r>
              <a:rPr lang="en-US" altLang="x-none" dirty="0">
                <a:ea typeface="宋体" panose="02010600030101010101" pitchFamily="2" charset="-122"/>
                <a:sym typeface="+mn-ea"/>
              </a:rPr>
              <a:t>Ch1.  Introduction</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xEl>
                                              <p:charRg st="11" end="19"/>
                                            </p:txEl>
                                          </p:spTgt>
                                        </p:tgtEl>
                                        <p:attrNameLst>
                                          <p:attrName>style.visibility</p:attrName>
                                        </p:attrNameLst>
                                      </p:cBhvr>
                                      <p:to>
                                        <p:strVal val="visible"/>
                                      </p:to>
                                    </p:set>
                                    <p:anim calcmode="lin" valueType="num">
                                      <p:cBhvr>
                                        <p:cTn id="7" dur="500" fill="hold"/>
                                        <p:tgtEl>
                                          <p:spTgt spid="31746">
                                            <p:txEl>
                                              <p:charRg st="11" end="19"/>
                                            </p:txEl>
                                          </p:spTgt>
                                        </p:tgtEl>
                                        <p:attrNameLst>
                                          <p:attrName>ppt_x</p:attrName>
                                        </p:attrNameLst>
                                      </p:cBhvr>
                                      <p:tavLst>
                                        <p:tav tm="0">
                                          <p:val>
                                            <p:strVal val="#ppt_x"/>
                                          </p:val>
                                        </p:tav>
                                        <p:tav tm="100000">
                                          <p:val>
                                            <p:strVal val="#ppt_x"/>
                                          </p:val>
                                        </p:tav>
                                      </p:tavLst>
                                    </p:anim>
                                    <p:anim calcmode="lin" valueType="num">
                                      <p:cBhvr>
                                        <p:cTn id="8" dur="500" fill="hold"/>
                                        <p:tgtEl>
                                          <p:spTgt spid="31746">
                                            <p:txEl>
                                              <p:charRg st="11" end="1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6">
                                            <p:txEl>
                                              <p:charRg st="19" end="24"/>
                                            </p:txEl>
                                          </p:spTgt>
                                        </p:tgtEl>
                                        <p:attrNameLst>
                                          <p:attrName>style.visibility</p:attrName>
                                        </p:attrNameLst>
                                      </p:cBhvr>
                                      <p:to>
                                        <p:strVal val="visible"/>
                                      </p:to>
                                    </p:set>
                                    <p:anim calcmode="lin" valueType="num">
                                      <p:cBhvr>
                                        <p:cTn id="11" dur="500" fill="hold"/>
                                        <p:tgtEl>
                                          <p:spTgt spid="31746">
                                            <p:txEl>
                                              <p:charRg st="19" end="24"/>
                                            </p:txEl>
                                          </p:spTgt>
                                        </p:tgtEl>
                                        <p:attrNameLst>
                                          <p:attrName>ppt_x</p:attrName>
                                        </p:attrNameLst>
                                      </p:cBhvr>
                                      <p:tavLst>
                                        <p:tav tm="0">
                                          <p:val>
                                            <p:strVal val="#ppt_x"/>
                                          </p:val>
                                        </p:tav>
                                        <p:tav tm="100000">
                                          <p:val>
                                            <p:strVal val="#ppt_x"/>
                                          </p:val>
                                        </p:tav>
                                      </p:tavLst>
                                    </p:anim>
                                    <p:anim calcmode="lin" valueType="num">
                                      <p:cBhvr>
                                        <p:cTn id="12" dur="500" fill="hold"/>
                                        <p:tgtEl>
                                          <p:spTgt spid="31746">
                                            <p:txEl>
                                              <p:charRg st="19" end="2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6">
                                            <p:txEl>
                                              <p:charRg st="54" end="60"/>
                                            </p:txEl>
                                          </p:spTgt>
                                        </p:tgtEl>
                                        <p:attrNameLst>
                                          <p:attrName>style.visibility</p:attrName>
                                        </p:attrNameLst>
                                      </p:cBhvr>
                                      <p:to>
                                        <p:strVal val="visible"/>
                                      </p:to>
                                    </p:set>
                                    <p:anim calcmode="lin" valueType="num">
                                      <p:cBhvr>
                                        <p:cTn id="15" dur="500" fill="hold"/>
                                        <p:tgtEl>
                                          <p:spTgt spid="31746">
                                            <p:txEl>
                                              <p:charRg st="54" end="60"/>
                                            </p:txEl>
                                          </p:spTgt>
                                        </p:tgtEl>
                                        <p:attrNameLst>
                                          <p:attrName>ppt_x</p:attrName>
                                        </p:attrNameLst>
                                      </p:cBhvr>
                                      <p:tavLst>
                                        <p:tav tm="0">
                                          <p:val>
                                            <p:strVal val="#ppt_x"/>
                                          </p:val>
                                        </p:tav>
                                        <p:tav tm="100000">
                                          <p:val>
                                            <p:strVal val="#ppt_x"/>
                                          </p:val>
                                        </p:tav>
                                      </p:tavLst>
                                    </p:anim>
                                    <p:anim calcmode="lin" valueType="num">
                                      <p:cBhvr>
                                        <p:cTn id="16" dur="500" fill="hold"/>
                                        <p:tgtEl>
                                          <p:spTgt spid="31746">
                                            <p:txEl>
                                              <p:charRg st="54" end="6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746">
                                            <p:txEl>
                                              <p:charRg st="69" end="78"/>
                                            </p:txEl>
                                          </p:spTgt>
                                        </p:tgtEl>
                                        <p:attrNameLst>
                                          <p:attrName>style.visibility</p:attrName>
                                        </p:attrNameLst>
                                      </p:cBhvr>
                                      <p:to>
                                        <p:strVal val="visible"/>
                                      </p:to>
                                    </p:set>
                                    <p:anim calcmode="lin" valueType="num">
                                      <p:cBhvr>
                                        <p:cTn id="19" dur="500" fill="hold"/>
                                        <p:tgtEl>
                                          <p:spTgt spid="31746">
                                            <p:txEl>
                                              <p:charRg st="69" end="78"/>
                                            </p:txEl>
                                          </p:spTgt>
                                        </p:tgtEl>
                                        <p:attrNameLst>
                                          <p:attrName>ppt_x</p:attrName>
                                        </p:attrNameLst>
                                      </p:cBhvr>
                                      <p:tavLst>
                                        <p:tav tm="0">
                                          <p:val>
                                            <p:strVal val="#ppt_x"/>
                                          </p:val>
                                        </p:tav>
                                        <p:tav tm="100000">
                                          <p:val>
                                            <p:strVal val="#ppt_x"/>
                                          </p:val>
                                        </p:tav>
                                      </p:tavLst>
                                    </p:anim>
                                    <p:anim calcmode="lin" valueType="num">
                                      <p:cBhvr>
                                        <p:cTn id="20" dur="500" fill="hold"/>
                                        <p:tgtEl>
                                          <p:spTgt spid="31746">
                                            <p:txEl>
                                              <p:charRg st="69" end="7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1746">
                                            <p:txEl>
                                              <p:charRg st="78" end="83"/>
                                            </p:txEl>
                                          </p:spTgt>
                                        </p:tgtEl>
                                        <p:attrNameLst>
                                          <p:attrName>style.visibility</p:attrName>
                                        </p:attrNameLst>
                                      </p:cBhvr>
                                      <p:to>
                                        <p:strVal val="visible"/>
                                      </p:to>
                                    </p:set>
                                    <p:anim calcmode="lin" valueType="num">
                                      <p:cBhvr>
                                        <p:cTn id="23" dur="500" fill="hold"/>
                                        <p:tgtEl>
                                          <p:spTgt spid="31746">
                                            <p:txEl>
                                              <p:charRg st="78" end="83"/>
                                            </p:txEl>
                                          </p:spTgt>
                                        </p:tgtEl>
                                        <p:attrNameLst>
                                          <p:attrName>ppt_x</p:attrName>
                                        </p:attrNameLst>
                                      </p:cBhvr>
                                      <p:tavLst>
                                        <p:tav tm="0">
                                          <p:val>
                                            <p:strVal val="#ppt_x"/>
                                          </p:val>
                                        </p:tav>
                                        <p:tav tm="100000">
                                          <p:val>
                                            <p:strVal val="#ppt_x"/>
                                          </p:val>
                                        </p:tav>
                                      </p:tavLst>
                                    </p:anim>
                                    <p:anim calcmode="lin" valueType="num">
                                      <p:cBhvr>
                                        <p:cTn id="24" dur="500" fill="hold"/>
                                        <p:tgtEl>
                                          <p:spTgt spid="31746">
                                            <p:txEl>
                                              <p:charRg st="78" end="8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746">
                                            <p:txEl>
                                              <p:charRg st="83" end="91"/>
                                            </p:txEl>
                                          </p:spTgt>
                                        </p:tgtEl>
                                        <p:attrNameLst>
                                          <p:attrName>style.visibility</p:attrName>
                                        </p:attrNameLst>
                                      </p:cBhvr>
                                      <p:to>
                                        <p:strVal val="visible"/>
                                      </p:to>
                                    </p:set>
                                    <p:anim calcmode="lin" valueType="num">
                                      <p:cBhvr>
                                        <p:cTn id="27" dur="500" fill="hold"/>
                                        <p:tgtEl>
                                          <p:spTgt spid="31746">
                                            <p:txEl>
                                              <p:charRg st="83" end="91"/>
                                            </p:txEl>
                                          </p:spTgt>
                                        </p:tgtEl>
                                        <p:attrNameLst>
                                          <p:attrName>ppt_x</p:attrName>
                                        </p:attrNameLst>
                                      </p:cBhvr>
                                      <p:tavLst>
                                        <p:tav tm="0">
                                          <p:val>
                                            <p:strVal val="#ppt_x"/>
                                          </p:val>
                                        </p:tav>
                                        <p:tav tm="100000">
                                          <p:val>
                                            <p:strVal val="#ppt_x"/>
                                          </p:val>
                                        </p:tav>
                                      </p:tavLst>
                                    </p:anim>
                                    <p:anim calcmode="lin" valueType="num">
                                      <p:cBhvr>
                                        <p:cTn id="28" dur="500" fill="hold"/>
                                        <p:tgtEl>
                                          <p:spTgt spid="31746">
                                            <p:txEl>
                                              <p:charRg st="83" end="9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1746">
                                            <p:txEl>
                                              <p:charRg st="104" end="151"/>
                                            </p:txEl>
                                          </p:spTgt>
                                        </p:tgtEl>
                                        <p:attrNameLst>
                                          <p:attrName>style.visibility</p:attrName>
                                        </p:attrNameLst>
                                      </p:cBhvr>
                                      <p:to>
                                        <p:strVal val="visible"/>
                                      </p:to>
                                    </p:set>
                                    <p:anim calcmode="lin" valueType="num">
                                      <p:cBhvr>
                                        <p:cTn id="31" dur="500" fill="hold"/>
                                        <p:tgtEl>
                                          <p:spTgt spid="31746">
                                            <p:txEl>
                                              <p:charRg st="104" end="151"/>
                                            </p:txEl>
                                          </p:spTgt>
                                        </p:tgtEl>
                                        <p:attrNameLst>
                                          <p:attrName>ppt_x</p:attrName>
                                        </p:attrNameLst>
                                      </p:cBhvr>
                                      <p:tavLst>
                                        <p:tav tm="0">
                                          <p:val>
                                            <p:strVal val="#ppt_x"/>
                                          </p:val>
                                        </p:tav>
                                        <p:tav tm="100000">
                                          <p:val>
                                            <p:strVal val="#ppt_x"/>
                                          </p:val>
                                        </p:tav>
                                      </p:tavLst>
                                    </p:anim>
                                    <p:anim calcmode="lin" valueType="num">
                                      <p:cBhvr>
                                        <p:cTn id="32" dur="500" fill="hold"/>
                                        <p:tgtEl>
                                          <p:spTgt spid="31746">
                                            <p:txEl>
                                              <p:charRg st="104" end="15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746">
                                            <p:txEl>
                                              <p:charRg st="151" end="200"/>
                                            </p:txEl>
                                          </p:spTgt>
                                        </p:tgtEl>
                                        <p:attrNameLst>
                                          <p:attrName>style.visibility</p:attrName>
                                        </p:attrNameLst>
                                      </p:cBhvr>
                                      <p:to>
                                        <p:strVal val="visible"/>
                                      </p:to>
                                    </p:set>
                                    <p:anim calcmode="lin" valueType="num">
                                      <p:cBhvr>
                                        <p:cTn id="35" dur="500" fill="hold"/>
                                        <p:tgtEl>
                                          <p:spTgt spid="31746">
                                            <p:txEl>
                                              <p:charRg st="151" end="200"/>
                                            </p:txEl>
                                          </p:spTgt>
                                        </p:tgtEl>
                                        <p:attrNameLst>
                                          <p:attrName>ppt_x</p:attrName>
                                        </p:attrNameLst>
                                      </p:cBhvr>
                                      <p:tavLst>
                                        <p:tav tm="0">
                                          <p:val>
                                            <p:strVal val="#ppt_x"/>
                                          </p:val>
                                        </p:tav>
                                        <p:tav tm="100000">
                                          <p:val>
                                            <p:strVal val="#ppt_x"/>
                                          </p:val>
                                        </p:tav>
                                      </p:tavLst>
                                    </p:anim>
                                    <p:anim calcmode="lin" valueType="num">
                                      <p:cBhvr>
                                        <p:cTn id="36" dur="500" fill="hold"/>
                                        <p:tgtEl>
                                          <p:spTgt spid="31746">
                                            <p:txEl>
                                              <p:charRg st="151" end="2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p:txBody>
          <a:bodyPr tIns="0" bIns="0" anchor="ctr"/>
          <a:p>
            <a:r>
              <a:rPr lang="zh-CN" altLang="en-US"/>
              <a:t>新型数据库技术</a:t>
            </a:r>
            <a:endParaRPr lang="zh-CN" altLang="en-US"/>
          </a:p>
        </p:txBody>
      </p:sp>
      <p:sp>
        <p:nvSpPr>
          <p:cNvPr id="3" name="内容占位符 2"/>
          <p:cNvSpPr>
            <a:spLocks noGrp="1"/>
          </p:cNvSpPr>
          <p:nvPr>
            <p:ph idx="1"/>
          </p:nvPr>
        </p:nvSpPr>
        <p:spPr/>
        <p:txBody>
          <a:bodyPr anchor="t"/>
          <a:p>
            <a:r>
              <a:rPr lang="en-US" altLang="zh-CN"/>
              <a:t>NoSQL</a:t>
            </a:r>
            <a:endParaRPr lang="en-US" altLang="zh-CN"/>
          </a:p>
          <a:p>
            <a:pPr lvl="1"/>
            <a:r>
              <a:rPr lang="en-US" altLang="zh-CN"/>
              <a:t>键值（Key-Value）数据库</a:t>
            </a:r>
            <a:endParaRPr lang="en-US" altLang="zh-CN"/>
          </a:p>
          <a:p>
            <a:pPr lvl="1"/>
            <a:r>
              <a:rPr lang="en-US" altLang="zh-CN"/>
              <a:t>面向文档（Document-Oriented）数据库</a:t>
            </a:r>
            <a:endParaRPr lang="en-US" altLang="zh-CN"/>
          </a:p>
          <a:p>
            <a:pPr lvl="1"/>
            <a:r>
              <a:rPr lang="en-US" altLang="zh-CN"/>
              <a:t> 列存储数据库</a:t>
            </a:r>
            <a:endParaRPr lang="en-US" altLang="zh-CN"/>
          </a:p>
          <a:p>
            <a:pPr lvl="1"/>
            <a:r>
              <a:rPr lang="en-US" altLang="zh-CN"/>
              <a:t>图（Graph-Oriented）数据库</a:t>
            </a:r>
            <a:endParaRPr lang="en-US" altLang="zh-CN"/>
          </a:p>
          <a:p>
            <a:pPr lvl="1"/>
            <a:endParaRPr lang="en-US" altLang="zh-CN"/>
          </a:p>
          <a:p>
            <a:r>
              <a:rPr lang="zh-CN" altLang="en-US"/>
              <a:t>内存数据库</a:t>
            </a:r>
            <a:endParaRPr lang="zh-CN" altLang="en-US"/>
          </a:p>
          <a:p>
            <a:r>
              <a:rPr lang="zh-CN" altLang="en-US"/>
              <a:t>嵌入式数据库</a:t>
            </a:r>
            <a:endParaRPr lang="zh-CN" altLang="en-US"/>
          </a:p>
          <a:p>
            <a:r>
              <a:rPr lang="zh-CN" altLang="en-US"/>
              <a:t>流数据库</a:t>
            </a:r>
            <a:endParaRPr lang="zh-CN" altLang="en-US"/>
          </a:p>
          <a:p>
            <a:r>
              <a:rPr lang="zh-CN" altLang="en-US"/>
              <a:t>闪存数据库</a:t>
            </a:r>
            <a:endParaRPr lang="zh-CN" altLang="en-US"/>
          </a:p>
          <a:p>
            <a:endParaRPr lang="zh-CN" altLang="en-US"/>
          </a:p>
          <a:p>
            <a:r>
              <a:rPr lang="zh-CN" altLang="en-US"/>
              <a:t>云数据库技术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charRg st="0" end="6"/>
                                            </p:txEl>
                                          </p:spTgt>
                                        </p:tgtEl>
                                        <p:attrNameLst>
                                          <p:attrName>style.visibility</p:attrName>
                                        </p:attrNameLst>
                                      </p:cBhvr>
                                      <p:to>
                                        <p:strVal val="visible"/>
                                      </p:to>
                                    </p:set>
                                    <p:anim calcmode="lin" valueType="num">
                                      <p:cBhvr additive="base">
                                        <p:cTn id="7" dur="500" fill="hold"/>
                                        <p:tgtEl>
                                          <p:spTgt spid="3">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charRg st="0"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charRg st="6" end="23"/>
                                            </p:txEl>
                                          </p:spTgt>
                                        </p:tgtEl>
                                        <p:attrNameLst>
                                          <p:attrName>style.visibility</p:attrName>
                                        </p:attrNameLst>
                                      </p:cBhvr>
                                      <p:to>
                                        <p:strVal val="visible"/>
                                      </p:to>
                                    </p:set>
                                    <p:anim calcmode="lin" valueType="num">
                                      <p:cBhvr additive="base">
                                        <p:cTn id="11" dur="500" fill="hold"/>
                                        <p:tgtEl>
                                          <p:spTgt spid="3">
                                            <p:txEl>
                                              <p:charRg st="6" end="2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charRg st="6" end="2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charRg st="23" end="50"/>
                                            </p:txEl>
                                          </p:spTgt>
                                        </p:tgtEl>
                                        <p:attrNameLst>
                                          <p:attrName>style.visibility</p:attrName>
                                        </p:attrNameLst>
                                      </p:cBhvr>
                                      <p:to>
                                        <p:strVal val="visible"/>
                                      </p:to>
                                    </p:set>
                                    <p:anim calcmode="lin" valueType="num">
                                      <p:cBhvr additive="base">
                                        <p:cTn id="15" dur="500" fill="hold"/>
                                        <p:tgtEl>
                                          <p:spTgt spid="3">
                                            <p:txEl>
                                              <p:charRg st="23" end="5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charRg st="23" end="5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charRg st="50" end="58"/>
                                            </p:txEl>
                                          </p:spTgt>
                                        </p:tgtEl>
                                        <p:attrNameLst>
                                          <p:attrName>style.visibility</p:attrName>
                                        </p:attrNameLst>
                                      </p:cBhvr>
                                      <p:to>
                                        <p:strVal val="visible"/>
                                      </p:to>
                                    </p:set>
                                    <p:anim calcmode="lin" valueType="num">
                                      <p:cBhvr additive="base">
                                        <p:cTn id="19" dur="500" fill="hold"/>
                                        <p:tgtEl>
                                          <p:spTgt spid="3">
                                            <p:txEl>
                                              <p:charRg st="50"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charRg st="50"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charRg st="58" end="79"/>
                                            </p:txEl>
                                          </p:spTgt>
                                        </p:tgtEl>
                                        <p:attrNameLst>
                                          <p:attrName>style.visibility</p:attrName>
                                        </p:attrNameLst>
                                      </p:cBhvr>
                                      <p:to>
                                        <p:strVal val="visible"/>
                                      </p:to>
                                    </p:set>
                                    <p:anim calcmode="lin" valueType="num">
                                      <p:cBhvr additive="base">
                                        <p:cTn id="23" dur="500" fill="hold"/>
                                        <p:tgtEl>
                                          <p:spTgt spid="3">
                                            <p:txEl>
                                              <p:charRg st="58" end="7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charRg st="58" end="7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charRg st="80" end="86"/>
                                            </p:txEl>
                                          </p:spTgt>
                                        </p:tgtEl>
                                        <p:attrNameLst>
                                          <p:attrName>style.visibility</p:attrName>
                                        </p:attrNameLst>
                                      </p:cBhvr>
                                      <p:to>
                                        <p:strVal val="visible"/>
                                      </p:to>
                                    </p:set>
                                    <p:anim calcmode="lin" valueType="num">
                                      <p:cBhvr additive="base">
                                        <p:cTn id="29" dur="500" fill="hold"/>
                                        <p:tgtEl>
                                          <p:spTgt spid="3">
                                            <p:txEl>
                                              <p:charRg st="80" end="8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charRg st="80" end="8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charRg st="86" end="93"/>
                                            </p:txEl>
                                          </p:spTgt>
                                        </p:tgtEl>
                                        <p:attrNameLst>
                                          <p:attrName>style.visibility</p:attrName>
                                        </p:attrNameLst>
                                      </p:cBhvr>
                                      <p:to>
                                        <p:strVal val="visible"/>
                                      </p:to>
                                    </p:set>
                                    <p:anim calcmode="lin" valueType="num">
                                      <p:cBhvr additive="base">
                                        <p:cTn id="35" dur="500" fill="hold"/>
                                        <p:tgtEl>
                                          <p:spTgt spid="3">
                                            <p:txEl>
                                              <p:charRg st="86" end="9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charRg st="86" end="9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charRg st="93" end="98"/>
                                            </p:txEl>
                                          </p:spTgt>
                                        </p:tgtEl>
                                        <p:attrNameLst>
                                          <p:attrName>style.visibility</p:attrName>
                                        </p:attrNameLst>
                                      </p:cBhvr>
                                      <p:to>
                                        <p:strVal val="visible"/>
                                      </p:to>
                                    </p:set>
                                    <p:anim calcmode="lin" valueType="num">
                                      <p:cBhvr additive="base">
                                        <p:cTn id="41" dur="500" fill="hold"/>
                                        <p:tgtEl>
                                          <p:spTgt spid="3">
                                            <p:txEl>
                                              <p:charRg st="93" end="9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charRg st="93" end="9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charRg st="98" end="104"/>
                                            </p:txEl>
                                          </p:spTgt>
                                        </p:tgtEl>
                                        <p:attrNameLst>
                                          <p:attrName>style.visibility</p:attrName>
                                        </p:attrNameLst>
                                      </p:cBhvr>
                                      <p:to>
                                        <p:strVal val="visible"/>
                                      </p:to>
                                    </p:set>
                                    <p:anim calcmode="lin" valueType="num">
                                      <p:cBhvr additive="base">
                                        <p:cTn id="47" dur="500" fill="hold"/>
                                        <p:tgtEl>
                                          <p:spTgt spid="3">
                                            <p:txEl>
                                              <p:charRg st="98" end="10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charRg st="98" end="10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charRg st="105" end="112"/>
                                            </p:txEl>
                                          </p:spTgt>
                                        </p:tgtEl>
                                        <p:attrNameLst>
                                          <p:attrName>style.visibility</p:attrName>
                                        </p:attrNameLst>
                                      </p:cBhvr>
                                      <p:to>
                                        <p:strVal val="visible"/>
                                      </p:to>
                                    </p:set>
                                    <p:anim calcmode="lin" valueType="num">
                                      <p:cBhvr additive="base">
                                        <p:cTn id="53" dur="500" fill="hold"/>
                                        <p:tgtEl>
                                          <p:spTgt spid="3">
                                            <p:txEl>
                                              <p:charRg st="105" end="1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charRg st="105" end="1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4335" y="74930"/>
            <a:ext cx="8281670" cy="460375"/>
          </a:xfrm>
          <a:prstGeom prst="rect">
            <a:avLst/>
          </a:prstGeom>
          <a:noFill/>
        </p:spPr>
        <p:txBody>
          <a:bodyPr wrap="square" rtlCol="0">
            <a:spAutoFit/>
          </a:bodyPr>
          <a:p>
            <a:pPr algn="ctr"/>
            <a:r>
              <a:rPr lang="zh-CN" altLang="en-US"/>
              <a:t>DB-Engines：201</a:t>
            </a:r>
            <a:r>
              <a:rPr lang="en-US" altLang="zh-CN"/>
              <a:t>9</a:t>
            </a:r>
            <a:r>
              <a:rPr lang="zh-CN" altLang="en-US"/>
              <a:t>年</a:t>
            </a:r>
            <a:r>
              <a:rPr lang="en-US" altLang="zh-CN"/>
              <a:t>9</a:t>
            </a:r>
            <a:r>
              <a:rPr lang="zh-CN" altLang="en-US"/>
              <a:t> 月全球数据库排名</a:t>
            </a:r>
            <a:endParaRPr lang="zh-CN" altLang="en-US"/>
          </a:p>
        </p:txBody>
      </p:sp>
      <p:sp>
        <p:nvSpPr>
          <p:cNvPr id="4" name="文本框 3"/>
          <p:cNvSpPr txBox="1"/>
          <p:nvPr/>
        </p:nvSpPr>
        <p:spPr>
          <a:xfrm>
            <a:off x="131445" y="6374765"/>
            <a:ext cx="7464425" cy="368300"/>
          </a:xfrm>
          <a:prstGeom prst="rect">
            <a:avLst/>
          </a:prstGeom>
          <a:noFill/>
        </p:spPr>
        <p:txBody>
          <a:bodyPr wrap="square" rtlCol="0">
            <a:spAutoFit/>
          </a:bodyPr>
          <a:p>
            <a:r>
              <a:rPr lang="zh-CN" altLang="en-US" sz="1800"/>
              <a:t>完整排名请查看：https://db-engines.com/en/ranking</a:t>
            </a:r>
            <a:endParaRPr lang="zh-CN" altLang="en-US" sz="1800"/>
          </a:p>
        </p:txBody>
      </p:sp>
      <p:pic>
        <p:nvPicPr>
          <p:cNvPr id="5" name="图片 4"/>
          <p:cNvPicPr>
            <a:picLocks noChangeAspect="1"/>
          </p:cNvPicPr>
          <p:nvPr/>
        </p:nvPicPr>
        <p:blipFill>
          <a:blip r:embed="rId1"/>
          <a:stretch>
            <a:fillRect/>
          </a:stretch>
        </p:blipFill>
        <p:spPr>
          <a:xfrm>
            <a:off x="5080" y="607060"/>
            <a:ext cx="9133840" cy="57670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1445" y="543560"/>
            <a:ext cx="8973185" cy="5789295"/>
          </a:xfrm>
          <a:prstGeom prst="rect">
            <a:avLst/>
          </a:prstGeom>
        </p:spPr>
      </p:pic>
      <p:sp>
        <p:nvSpPr>
          <p:cNvPr id="3" name="文本框 2"/>
          <p:cNvSpPr txBox="1"/>
          <p:nvPr/>
        </p:nvSpPr>
        <p:spPr>
          <a:xfrm>
            <a:off x="394335" y="74930"/>
            <a:ext cx="8281670" cy="460375"/>
          </a:xfrm>
          <a:prstGeom prst="rect">
            <a:avLst/>
          </a:prstGeom>
          <a:noFill/>
        </p:spPr>
        <p:txBody>
          <a:bodyPr wrap="square" rtlCol="0">
            <a:spAutoFit/>
          </a:bodyPr>
          <a:p>
            <a:pPr algn="ctr"/>
            <a:r>
              <a:rPr lang="zh-CN" altLang="en-US"/>
              <a:t>DB-Engines：2018年7 月全球数据库排名</a:t>
            </a:r>
            <a:endParaRPr lang="zh-CN" altLang="en-US"/>
          </a:p>
        </p:txBody>
      </p:sp>
      <p:sp>
        <p:nvSpPr>
          <p:cNvPr id="4" name="文本框 3"/>
          <p:cNvSpPr txBox="1"/>
          <p:nvPr/>
        </p:nvSpPr>
        <p:spPr>
          <a:xfrm>
            <a:off x="131445" y="6374765"/>
            <a:ext cx="7464425" cy="368300"/>
          </a:xfrm>
          <a:prstGeom prst="rect">
            <a:avLst/>
          </a:prstGeom>
          <a:noFill/>
        </p:spPr>
        <p:txBody>
          <a:bodyPr wrap="square" rtlCol="0">
            <a:spAutoFit/>
          </a:bodyPr>
          <a:p>
            <a:r>
              <a:rPr lang="zh-CN" altLang="en-US" sz="1800"/>
              <a:t>完整排名请查看：https://db-engines.com/en/ranking</a:t>
            </a:r>
            <a:endParaRPr lang="zh-CN"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p:txBody>
          <a:bodyPr anchor="ctr"/>
          <a:p>
            <a:r>
              <a:rPr lang="zh-CN" altLang="zh-CN">
                <a:ea typeface="宋体" panose="02010600030101010101" pitchFamily="2" charset="-122"/>
              </a:rPr>
              <a:t>数据库界的图灵奖获得者</a:t>
            </a:r>
            <a:endParaRPr lang="zh-CN" altLang="zh-CN">
              <a:ea typeface="宋体" panose="02010600030101010101" pitchFamily="2" charset="-122"/>
            </a:endParaRPr>
          </a:p>
        </p:txBody>
      </p:sp>
      <p:pic>
        <p:nvPicPr>
          <p:cNvPr id="30722" name="图片 2"/>
          <p:cNvPicPr>
            <a:picLocks noChangeAspect="1"/>
          </p:cNvPicPr>
          <p:nvPr/>
        </p:nvPicPr>
        <p:blipFill>
          <a:blip r:embed="rId1"/>
          <a:stretch>
            <a:fillRect/>
          </a:stretch>
        </p:blipFill>
        <p:spPr>
          <a:xfrm>
            <a:off x="225425" y="903288"/>
            <a:ext cx="8670925" cy="579120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tIns="0" bIns="0" anchor="ctr"/>
          <a:p>
            <a:r>
              <a:rPr lang="zh-CN" altLang="zh-CN"/>
              <a:t>相关阅读</a:t>
            </a:r>
            <a:endParaRPr lang="zh-CN" altLang="zh-CN"/>
          </a:p>
        </p:txBody>
      </p:sp>
      <p:sp>
        <p:nvSpPr>
          <p:cNvPr id="61442" name="文本占位符 2"/>
          <p:cNvSpPr>
            <a:spLocks noGrp="1"/>
          </p:cNvSpPr>
          <p:nvPr>
            <p:ph type="body" orient="vert" idx="1"/>
          </p:nvPr>
        </p:nvSpPr>
        <p:spPr>
          <a:xfrm>
            <a:off x="12700" y="838200"/>
            <a:ext cx="9066213" cy="5562600"/>
          </a:xfrm>
        </p:spPr>
        <p:txBody>
          <a:bodyPr vert="horz" anchor="t"/>
          <a:p>
            <a:r>
              <a:rPr lang="zh-CN" altLang="en-US"/>
              <a:t>数据库领域的图灵奖获得者</a:t>
            </a:r>
            <a:endParaRPr lang="zh-CN" altLang="en-US"/>
          </a:p>
          <a:p>
            <a:pPr lvl="1"/>
            <a:r>
              <a:rPr lang="en-US" altLang="zh-CN"/>
              <a:t>1973</a:t>
            </a:r>
            <a:r>
              <a:rPr lang="zh-CN" altLang="en-US"/>
              <a:t>：Charles William Bachman（数据库技术）</a:t>
            </a:r>
            <a:endParaRPr lang="zh-CN" altLang="en-US"/>
          </a:p>
          <a:p>
            <a:pPr lvl="2"/>
            <a:r>
              <a:rPr lang="zh-CN" altLang="zh-CN"/>
              <a:t>主要贡献：</a:t>
            </a:r>
            <a:r>
              <a:rPr lang="zh-CN" altLang="zh-CN" dirty="0">
                <a:latin typeface="华文细黑" panose="02010600040101010101" pitchFamily="2" charset="-122"/>
                <a:ea typeface="华文细黑" panose="02010600040101010101" pitchFamily="2" charset="-122"/>
                <a:sym typeface="宋体" panose="02010600030101010101" pitchFamily="2" charset="-122"/>
              </a:rPr>
              <a:t>主持设计与开发了最早的网状数据库系统</a:t>
            </a:r>
            <a:r>
              <a:rPr lang="en-US" altLang="zh-CN" dirty="0">
                <a:latin typeface="华文细黑" panose="02010600040101010101" pitchFamily="2" charset="-122"/>
                <a:ea typeface="华文细黑" panose="02010600040101010101" pitchFamily="2" charset="-122"/>
                <a:sym typeface="宋体" panose="02010600030101010101" pitchFamily="2" charset="-122"/>
              </a:rPr>
              <a:t>IDS</a:t>
            </a:r>
            <a:r>
              <a:rPr lang="zh-CN" altLang="en-US" dirty="0">
                <a:latin typeface="华文细黑" panose="02010600040101010101" pitchFamily="2" charset="-122"/>
                <a:ea typeface="华文细黑" panose="02010600040101010101" pitchFamily="2" charset="-122"/>
                <a:sym typeface="宋体" panose="02010600030101010101" pitchFamily="2" charset="-122"/>
              </a:rPr>
              <a:t>；积极推动与促成数据库标准的制定（</a:t>
            </a:r>
            <a:r>
              <a:rPr lang="en-US" altLang="zh-CN" dirty="0">
                <a:latin typeface="华文细黑" panose="02010600040101010101" pitchFamily="2" charset="-122"/>
                <a:ea typeface="华文细黑" panose="02010600040101010101" pitchFamily="2" charset="-122"/>
                <a:sym typeface="宋体" panose="02010600030101010101" pitchFamily="2" charset="-122"/>
              </a:rPr>
              <a:t>DBTG</a:t>
            </a:r>
            <a:r>
              <a:rPr lang="zh-CN" altLang="en-US" dirty="0">
                <a:latin typeface="华文细黑" panose="02010600040101010101" pitchFamily="2" charset="-122"/>
                <a:ea typeface="华文细黑" panose="02010600040101010101" pitchFamily="2" charset="-122"/>
                <a:sym typeface="宋体" panose="02010600030101010101" pitchFamily="2" charset="-122"/>
              </a:rPr>
              <a:t>）</a:t>
            </a:r>
            <a:endParaRPr lang="zh-CN" altLang="en-US" dirty="0">
              <a:latin typeface="华文细黑" panose="02010600040101010101" pitchFamily="2" charset="-122"/>
              <a:ea typeface="华文细黑" panose="02010600040101010101" pitchFamily="2" charset="-122"/>
              <a:sym typeface="宋体" panose="02010600030101010101" pitchFamily="2" charset="-122"/>
            </a:endParaRPr>
          </a:p>
          <a:p>
            <a:pPr lvl="1"/>
            <a:r>
              <a:rPr lang="en-US" altLang="zh-CN"/>
              <a:t>1981</a:t>
            </a:r>
            <a:r>
              <a:rPr lang="zh-CN" altLang="en-US"/>
              <a:t>：E.F.Cood（关系数据模型）</a:t>
            </a:r>
            <a:endParaRPr lang="zh-CN" altLang="en-US"/>
          </a:p>
          <a:p>
            <a:pPr lvl="2"/>
            <a:r>
              <a:rPr lang="zh-CN" altLang="en-US"/>
              <a:t>主要贡献：</a:t>
            </a:r>
            <a:r>
              <a:rPr lang="zh-CN" altLang="en-US" dirty="0">
                <a:latin typeface="华文细黑" panose="02010600040101010101" pitchFamily="2" charset="-122"/>
                <a:ea typeface="华文细黑" panose="02010600040101010101" pitchFamily="2" charset="-122"/>
                <a:sym typeface="宋体" panose="02010600030101010101" pitchFamily="2" charset="-122"/>
              </a:rPr>
              <a:t>关系数据模型</a:t>
            </a:r>
            <a:endParaRPr lang="zh-CN" altLang="en-US"/>
          </a:p>
          <a:p>
            <a:pPr lvl="1"/>
            <a:r>
              <a:rPr lang="en-US" altLang="zh-CN"/>
              <a:t>1998</a:t>
            </a:r>
            <a:r>
              <a:rPr lang="zh-CN" altLang="en-US"/>
              <a:t>：James Gray（数据库与事务处理）</a:t>
            </a:r>
            <a:endParaRPr lang="zh-CN" altLang="en-US"/>
          </a:p>
          <a:p>
            <a:pPr lvl="2"/>
            <a:r>
              <a:rPr lang="zh-CN" altLang="en-US"/>
              <a:t>主要贡献：事务处理技术，解决了关系数据库管理系统从理论到产品实现过程中所碰到的一系列技术问题</a:t>
            </a:r>
            <a:endParaRPr lang="zh-CN" altLang="en-US"/>
          </a:p>
          <a:p>
            <a:pPr lvl="1"/>
            <a:r>
              <a:rPr lang="en-US" altLang="zh-CN"/>
              <a:t>2014</a:t>
            </a:r>
            <a:r>
              <a:rPr lang="zh-CN" altLang="en-US"/>
              <a:t>：</a:t>
            </a:r>
            <a:r>
              <a:rPr lang="en-US" altLang="zh-CN"/>
              <a:t>Michael Stonebraker</a:t>
            </a:r>
            <a:endParaRPr lang="en-US" altLang="zh-CN"/>
          </a:p>
          <a:p>
            <a:pPr lvl="2"/>
            <a:r>
              <a:rPr lang="zh-CN" altLang="en-US"/>
              <a:t>主要贡献：在现代数据库系统概念和实践方面做出的奠基性贡献</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12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124" name="Rectangle 2"/>
          <p:cNvSpPr>
            <a:spLocks noGrp="1"/>
          </p:cNvSpPr>
          <p:nvPr>
            <p:ph type="title"/>
          </p:nvPr>
        </p:nvSpPr>
        <p:spPr/>
        <p:txBody>
          <a:bodyPr wrap="square" anchor="ctr"/>
          <a:p>
            <a:pPr eaLnBrk="1" hangingPunct="1"/>
            <a:r>
              <a:rPr lang="en-US" altLang="x-none" sz="2800" dirty="0">
                <a:ea typeface="宋体" panose="02010600030101010101" pitchFamily="2" charset="-122"/>
              </a:rPr>
              <a:t>Terminology</a:t>
            </a:r>
            <a:endParaRPr lang="zh-CN" altLang="en-US" sz="2800" dirty="0">
              <a:ea typeface="宋体" panose="02010600030101010101" pitchFamily="2" charset="-122"/>
            </a:endParaRPr>
          </a:p>
        </p:txBody>
      </p:sp>
      <p:sp>
        <p:nvSpPr>
          <p:cNvPr id="5126" name="Rectangle 3"/>
          <p:cNvSpPr>
            <a:spLocks noGrp="1"/>
          </p:cNvSpPr>
          <p:nvPr>
            <p:ph type="body"/>
          </p:nvPr>
        </p:nvSpPr>
        <p:spPr>
          <a:xfrm>
            <a:off x="685800" y="908050"/>
            <a:ext cx="7772400" cy="5387975"/>
          </a:xfrm>
        </p:spPr>
        <p:txBody>
          <a:bodyPr wrap="square" anchor="t"/>
          <a:p>
            <a:pPr eaLnBrk="1" hangingPunct="1"/>
            <a:r>
              <a:rPr lang="en-US" altLang="x-none" sz="2800" dirty="0">
                <a:solidFill>
                  <a:srgbClr val="FF0000"/>
                </a:solidFill>
                <a:ea typeface="宋体" panose="02010600030101010101" pitchFamily="2" charset="-122"/>
              </a:rPr>
              <a:t>DataBase Management System </a:t>
            </a:r>
            <a:r>
              <a:rPr lang="en-US" altLang="x-none" sz="2800" dirty="0">
                <a:solidFill>
                  <a:schemeClr val="tx1"/>
                </a:solidFill>
                <a:ea typeface="宋体" panose="02010600030101010101" pitchFamily="2" charset="-122"/>
              </a:rPr>
              <a:t>(DBMS)</a:t>
            </a:r>
            <a:endParaRPr lang="en-US" altLang="x-none" sz="2800" dirty="0">
              <a:solidFill>
                <a:schemeClr val="tx1"/>
              </a:solidFill>
              <a:ea typeface="宋体" panose="02010600030101010101" pitchFamily="2" charset="-122"/>
            </a:endParaRPr>
          </a:p>
          <a:p>
            <a:pPr lvl="1" eaLnBrk="1" hangingPunct="1"/>
            <a:r>
              <a:rPr lang="zh-CN" altLang="en-US" sz="2800" dirty="0">
                <a:solidFill>
                  <a:schemeClr val="tx1"/>
                </a:solidFill>
                <a:ea typeface="宋体" panose="02010600030101010101" pitchFamily="2" charset="-122"/>
              </a:rPr>
              <a:t>数据库管理系统，简称 </a:t>
            </a:r>
            <a:r>
              <a:rPr lang="en-US" altLang="x-none" sz="2800" dirty="0">
                <a:solidFill>
                  <a:schemeClr val="tx1"/>
                </a:solidFill>
                <a:ea typeface="宋体" panose="02010600030101010101" pitchFamily="2" charset="-122"/>
              </a:rPr>
              <a:t>DBMS</a:t>
            </a:r>
            <a:endParaRPr lang="en-US" altLang="x-none" sz="2800" dirty="0">
              <a:solidFill>
                <a:schemeClr val="tx1"/>
              </a:solidFill>
              <a:ea typeface="宋体" panose="02010600030101010101" pitchFamily="2" charset="-122"/>
            </a:endParaRPr>
          </a:p>
          <a:p>
            <a:pPr lvl="1" eaLnBrk="1" hangingPunct="1"/>
            <a:r>
              <a:rPr lang="en-US" altLang="x-none" sz="2800" dirty="0">
                <a:solidFill>
                  <a:srgbClr val="2D2DB9"/>
                </a:solidFill>
                <a:ea typeface="宋体" panose="02010600030101010101" pitchFamily="2" charset="-122"/>
              </a:rPr>
              <a:t>http://en.wikipedia.org/wiki/Database_management_system</a:t>
            </a:r>
            <a:endParaRPr lang="en-US" altLang="x-none" sz="2800" dirty="0">
              <a:solidFill>
                <a:srgbClr val="2D2DB9"/>
              </a:solidFill>
              <a:ea typeface="宋体" panose="02010600030101010101" pitchFamily="2" charset="-122"/>
            </a:endParaRPr>
          </a:p>
          <a:p>
            <a:pPr lvl="1" eaLnBrk="1" hangingPunct="1"/>
            <a:endParaRPr lang="en-US" altLang="x-none" sz="1400" dirty="0">
              <a:ea typeface="宋体" panose="02010600030101010101" pitchFamily="2" charset="-122"/>
            </a:endParaRPr>
          </a:p>
          <a:p>
            <a:pPr eaLnBrk="1" hangingPunct="1"/>
            <a:r>
              <a:rPr lang="en-US" altLang="x-none" sz="2800" dirty="0">
                <a:solidFill>
                  <a:srgbClr val="FF0000"/>
                </a:solidFill>
                <a:ea typeface="宋体" panose="02010600030101010101" pitchFamily="2" charset="-122"/>
              </a:rPr>
              <a:t>DataBase </a:t>
            </a: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数据库</a:t>
            </a:r>
            <a:r>
              <a:rPr lang="en-US" altLang="x-none" sz="2800" dirty="0">
                <a:solidFill>
                  <a:schemeClr val="tx1"/>
                </a:solidFill>
                <a:ea typeface="宋体" panose="02010600030101010101" pitchFamily="2" charset="-122"/>
              </a:rPr>
              <a:t>)</a:t>
            </a:r>
            <a:endParaRPr lang="en-US" altLang="x-none" sz="2800" dirty="0">
              <a:solidFill>
                <a:schemeClr val="tx1"/>
              </a:solidFill>
              <a:ea typeface="宋体" panose="02010600030101010101" pitchFamily="2" charset="-122"/>
            </a:endParaRPr>
          </a:p>
          <a:p>
            <a:pPr lvl="1" eaLnBrk="1" hangingPunct="1"/>
            <a:r>
              <a:rPr lang="en-US" altLang="x-none" sz="2800" dirty="0">
                <a:solidFill>
                  <a:srgbClr val="2D2DB9"/>
                </a:solidFill>
                <a:ea typeface="宋体" panose="02010600030101010101" pitchFamily="2" charset="-122"/>
              </a:rPr>
              <a:t>http://en.wikipedia.org/wiki/Database</a:t>
            </a:r>
            <a:endParaRPr lang="zh-CN" altLang="en-US" sz="2800" dirty="0">
              <a:solidFill>
                <a:srgbClr val="2D2DB9"/>
              </a:solidFill>
              <a:ea typeface="宋体" panose="02010600030101010101" pitchFamily="2" charset="-122"/>
            </a:endParaRPr>
          </a:p>
          <a:p>
            <a:pPr lvl="1" eaLnBrk="1" hangingPunct="1"/>
            <a:endParaRPr lang="en-US" altLang="x-none" sz="1400" dirty="0">
              <a:ea typeface="宋体" panose="02010600030101010101" pitchFamily="2" charset="-122"/>
            </a:endParaRPr>
          </a:p>
          <a:p>
            <a:pPr eaLnBrk="1" hangingPunct="1"/>
            <a:r>
              <a:rPr lang="en-US" altLang="x-none" sz="2800" dirty="0">
                <a:solidFill>
                  <a:srgbClr val="FF0000"/>
                </a:solidFill>
                <a:ea typeface="宋体" panose="02010600030101010101" pitchFamily="2" charset="-122"/>
              </a:rPr>
              <a:t>DataBase User </a:t>
            </a: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数据库用户</a:t>
            </a:r>
            <a:r>
              <a:rPr lang="en-US" altLang="x-none" sz="2800" dirty="0">
                <a:solidFill>
                  <a:schemeClr val="tx1"/>
                </a:solidFill>
                <a:ea typeface="宋体" panose="02010600030101010101" pitchFamily="2" charset="-122"/>
              </a:rPr>
              <a:t>)</a:t>
            </a:r>
            <a:endParaRPr lang="zh-CN" altLang="en-US" sz="2800" dirty="0">
              <a:solidFill>
                <a:schemeClr val="tx1"/>
              </a:solidFill>
              <a:ea typeface="宋体" panose="02010600030101010101" pitchFamily="2" charset="-122"/>
            </a:endParaRPr>
          </a:p>
        </p:txBody>
      </p:sp>
      <p:sp>
        <p:nvSpPr>
          <p:cNvPr id="2"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6">
                                            <p:txEl>
                                              <p:charRg st="0" end="27"/>
                                            </p:txEl>
                                          </p:spTgt>
                                        </p:tgtEl>
                                        <p:attrNameLst>
                                          <p:attrName>style.visibility</p:attrName>
                                        </p:attrNameLst>
                                      </p:cBhvr>
                                      <p:to>
                                        <p:strVal val="visible"/>
                                      </p:to>
                                    </p:set>
                                    <p:animEffect transition="in" filter="blinds(horizontal)">
                                      <p:cBhvr>
                                        <p:cTn id="7" dur="500"/>
                                        <p:tgtEl>
                                          <p:spTgt spid="5126">
                                            <p:txEl>
                                              <p:charRg st="0" end="27"/>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6">
                                            <p:txEl>
                                              <p:charRg st="27" end="43"/>
                                            </p:txEl>
                                          </p:spTgt>
                                        </p:tgtEl>
                                        <p:attrNameLst>
                                          <p:attrName>style.visibility</p:attrName>
                                        </p:attrNameLst>
                                      </p:cBhvr>
                                      <p:to>
                                        <p:strVal val="visible"/>
                                      </p:to>
                                    </p:set>
                                    <p:animEffect transition="in" filter="blinds(horizontal)">
                                      <p:cBhvr>
                                        <p:cTn id="10" dur="500"/>
                                        <p:tgtEl>
                                          <p:spTgt spid="5126">
                                            <p:txEl>
                                              <p:charRg st="27" end="4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126">
                                            <p:txEl>
                                              <p:charRg st="43" end="99"/>
                                            </p:txEl>
                                          </p:spTgt>
                                        </p:tgtEl>
                                        <p:attrNameLst>
                                          <p:attrName>style.visibility</p:attrName>
                                        </p:attrNameLst>
                                      </p:cBhvr>
                                      <p:to>
                                        <p:strVal val="visible"/>
                                      </p:to>
                                    </p:set>
                                    <p:animEffect transition="in" filter="blinds(horizontal)">
                                      <p:cBhvr>
                                        <p:cTn id="13" dur="500"/>
                                        <p:tgtEl>
                                          <p:spTgt spid="5126">
                                            <p:txEl>
                                              <p:charRg st="43" end="9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26">
                                            <p:txEl>
                                              <p:charRg st="100" end="115"/>
                                            </p:txEl>
                                          </p:spTgt>
                                        </p:tgtEl>
                                        <p:attrNameLst>
                                          <p:attrName>style.visibility</p:attrName>
                                        </p:attrNameLst>
                                      </p:cBhvr>
                                      <p:to>
                                        <p:strVal val="visible"/>
                                      </p:to>
                                    </p:set>
                                    <p:animEffect transition="in" filter="blinds(horizontal)">
                                      <p:cBhvr>
                                        <p:cTn id="18" dur="500"/>
                                        <p:tgtEl>
                                          <p:spTgt spid="5126">
                                            <p:txEl>
                                              <p:charRg st="100" end="11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6">
                                            <p:txEl>
                                              <p:charRg st="115" end="153"/>
                                            </p:txEl>
                                          </p:spTgt>
                                        </p:tgtEl>
                                        <p:attrNameLst>
                                          <p:attrName>style.visibility</p:attrName>
                                        </p:attrNameLst>
                                      </p:cBhvr>
                                      <p:to>
                                        <p:strVal val="visible"/>
                                      </p:to>
                                    </p:set>
                                    <p:animEffect transition="in" filter="blinds(horizontal)">
                                      <p:cBhvr>
                                        <p:cTn id="21" dur="500"/>
                                        <p:tgtEl>
                                          <p:spTgt spid="5126">
                                            <p:txEl>
                                              <p:charRg st="115" end="15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126">
                                            <p:txEl>
                                              <p:charRg st="154" end="176"/>
                                            </p:txEl>
                                          </p:spTgt>
                                        </p:tgtEl>
                                        <p:attrNameLst>
                                          <p:attrName>style.visibility</p:attrName>
                                        </p:attrNameLst>
                                      </p:cBhvr>
                                      <p:to>
                                        <p:strVal val="visible"/>
                                      </p:to>
                                    </p:set>
                                    <p:animEffect transition="in" filter="blinds(horizontal)">
                                      <p:cBhvr>
                                        <p:cTn id="26" dur="500"/>
                                        <p:tgtEl>
                                          <p:spTgt spid="5126">
                                            <p:txEl>
                                              <p:charRg st="154"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6"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61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6148"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6149" name="Rectangle 3"/>
          <p:cNvSpPr>
            <a:spLocks noGrp="1"/>
          </p:cNvSpPr>
          <p:nvPr>
            <p:ph type="body"/>
          </p:nvPr>
        </p:nvSpPr>
        <p:spPr>
          <a:xfrm>
            <a:off x="0" y="1066800"/>
            <a:ext cx="9144000" cy="5386388"/>
          </a:xfrm>
        </p:spPr>
        <p:txBody>
          <a:bodyPr wrap="square" anchor="t"/>
          <a:p>
            <a:pPr eaLnBrk="1" hangingPunct="1">
              <a:lnSpc>
                <a:spcPct val="120000"/>
              </a:lnSpc>
              <a:spcBef>
                <a:spcPct val="0"/>
              </a:spcBef>
            </a:pPr>
            <a:r>
              <a:rPr lang="en-US" altLang="x-none" sz="2800" dirty="0">
                <a:solidFill>
                  <a:srgbClr val="FF0000"/>
                </a:solidFill>
                <a:ea typeface="宋体" panose="02010600030101010101" pitchFamily="2" charset="-122"/>
              </a:rPr>
              <a:t>DataBase Management System</a:t>
            </a:r>
            <a:endParaRPr lang="en-US" altLang="x-none" sz="2800" dirty="0">
              <a:solidFill>
                <a:srgbClr val="FF0000"/>
              </a:solidFill>
              <a:ea typeface="宋体" panose="02010600030101010101" pitchFamily="2" charset="-122"/>
            </a:endParaRPr>
          </a:p>
          <a:p>
            <a:pPr lvl="1" eaLnBrk="1" hangingPunct="1">
              <a:lnSpc>
                <a:spcPct val="120000"/>
              </a:lnSpc>
              <a:spcBef>
                <a:spcPct val="0"/>
              </a:spcBef>
              <a:buNone/>
            </a:pPr>
            <a:r>
              <a:rPr lang="en-US" altLang="x-none" sz="2800" dirty="0">
                <a:solidFill>
                  <a:schemeClr val="tx1"/>
                </a:solidFill>
                <a:ea typeface="宋体" panose="02010600030101010101" pitchFamily="2" charset="-122"/>
              </a:rPr>
              <a:t>(</a:t>
            </a:r>
            <a:r>
              <a:rPr lang="zh-CN" altLang="en-US" sz="2800" dirty="0">
                <a:solidFill>
                  <a:schemeClr val="tx1"/>
                </a:solidFill>
                <a:ea typeface="宋体" panose="02010600030101010101" pitchFamily="2" charset="-122"/>
              </a:rPr>
              <a:t>数据库管理系统，简称 </a:t>
            </a:r>
            <a:r>
              <a:rPr lang="en-US" altLang="x-none" sz="2800" dirty="0">
                <a:solidFill>
                  <a:schemeClr val="tx1"/>
                </a:solidFill>
                <a:ea typeface="宋体" panose="02010600030101010101" pitchFamily="2" charset="-122"/>
              </a:rPr>
              <a:t>DBMS)</a:t>
            </a:r>
            <a:endParaRPr lang="en-US" altLang="x-none" sz="2800" dirty="0">
              <a:solidFill>
                <a:schemeClr val="tx1"/>
              </a:solidFill>
              <a:ea typeface="宋体" panose="02010600030101010101" pitchFamily="2" charset="-122"/>
            </a:endParaRPr>
          </a:p>
          <a:p>
            <a:pPr lvl="1" eaLnBrk="1" hangingPunct="1">
              <a:lnSpc>
                <a:spcPct val="120000"/>
              </a:lnSpc>
              <a:spcBef>
                <a:spcPct val="0"/>
              </a:spcBef>
            </a:pPr>
            <a:r>
              <a:rPr lang="en-US" altLang="x-none" sz="2800" dirty="0">
                <a:solidFill>
                  <a:srgbClr val="0000CC"/>
                </a:solidFill>
                <a:ea typeface="宋体" panose="02010600030101010101" pitchFamily="2" charset="-122"/>
              </a:rPr>
              <a:t>is a program product for keeping computerized records (on disk) about an enterprise.</a:t>
            </a:r>
            <a:endParaRPr lang="en-US" altLang="x-none" sz="2800" dirty="0">
              <a:solidFill>
                <a:srgbClr val="0000CC"/>
              </a:solidFill>
              <a:ea typeface="宋体" panose="02010600030101010101" pitchFamily="2" charset="-122"/>
            </a:endParaRPr>
          </a:p>
          <a:p>
            <a:pPr lvl="1" eaLnBrk="1" hangingPunct="1">
              <a:lnSpc>
                <a:spcPct val="120000"/>
              </a:lnSpc>
              <a:spcBef>
                <a:spcPct val="0"/>
              </a:spcBef>
            </a:pPr>
            <a:endParaRPr lang="en-US" altLang="x-none" sz="2800" dirty="0">
              <a:ea typeface="宋体" panose="02010600030101010101" pitchFamily="2" charset="-122"/>
            </a:endParaRPr>
          </a:p>
          <a:p>
            <a:pPr lvl="1" eaLnBrk="1" hangingPunct="1">
              <a:lnSpc>
                <a:spcPct val="120000"/>
              </a:lnSpc>
              <a:spcBef>
                <a:spcPct val="0"/>
              </a:spcBef>
            </a:pPr>
            <a:r>
              <a:rPr lang="en-US" altLang="x-none" sz="2800" dirty="0">
                <a:solidFill>
                  <a:srgbClr val="0000CC"/>
                </a:solidFill>
                <a:ea typeface="宋体" panose="02010600030101010101" pitchFamily="2" charset="-122"/>
              </a:rPr>
              <a:t>Example of records</a:t>
            </a:r>
            <a:endParaRPr lang="en-US" altLang="x-none" sz="2800" dirty="0">
              <a:solidFill>
                <a:srgbClr val="0000CC"/>
              </a:solidFill>
              <a:ea typeface="宋体" panose="02010600030101010101" pitchFamily="2" charset="-122"/>
            </a:endParaRPr>
          </a:p>
          <a:p>
            <a:pPr lvl="2" eaLnBrk="1" hangingPunct="1">
              <a:lnSpc>
                <a:spcPct val="120000"/>
              </a:lnSpc>
              <a:spcBef>
                <a:spcPct val="0"/>
              </a:spcBef>
            </a:pPr>
            <a:r>
              <a:rPr lang="en-US" altLang="x-none" sz="2800" dirty="0">
                <a:ea typeface="宋体" panose="02010600030101010101" pitchFamily="2" charset="-122"/>
              </a:rPr>
              <a:t>Records about sales</a:t>
            </a:r>
            <a:endParaRPr lang="en-US" altLang="x-none" sz="2800" dirty="0">
              <a:ea typeface="宋体" panose="02010600030101010101" pitchFamily="2" charset="-122"/>
            </a:endParaRPr>
          </a:p>
          <a:p>
            <a:pPr lvl="2" eaLnBrk="1" hangingPunct="1">
              <a:lnSpc>
                <a:spcPct val="120000"/>
              </a:lnSpc>
              <a:spcBef>
                <a:spcPct val="0"/>
              </a:spcBef>
            </a:pPr>
            <a:r>
              <a:rPr lang="en-US" altLang="x-none" sz="2800" dirty="0">
                <a:ea typeface="宋体" panose="02010600030101010101" pitchFamily="2" charset="-122"/>
              </a:rPr>
              <a:t>Records about students</a:t>
            </a:r>
            <a:endParaRPr lang="en-US" altLang="x-none" sz="2800" dirty="0">
              <a:ea typeface="宋体" panose="02010600030101010101" pitchFamily="2" charset="-122"/>
            </a:endParaRPr>
          </a:p>
          <a:p>
            <a:pPr lvl="2" eaLnBrk="1" hangingPunct="1">
              <a:lnSpc>
                <a:spcPct val="120000"/>
              </a:lnSpc>
              <a:spcBef>
                <a:spcPct val="0"/>
              </a:spcBef>
            </a:pPr>
            <a:r>
              <a:rPr lang="en-US" altLang="x-none" sz="2800" dirty="0">
                <a:ea typeface="宋体" panose="02010600030101010101" pitchFamily="2" charset="-122"/>
              </a:rPr>
              <a:t>Records about library inventory and loans</a:t>
            </a:r>
            <a:endParaRPr lang="en-US" altLang="x-none" sz="2800" dirty="0">
              <a:ea typeface="宋体" panose="02010600030101010101" pitchFamily="2" charset="-122"/>
            </a:endParaRPr>
          </a:p>
          <a:p>
            <a:pPr lvl="3" eaLnBrk="1" hangingPunct="1">
              <a:lnSpc>
                <a:spcPct val="120000"/>
              </a:lnSpc>
              <a:spcBef>
                <a:spcPct val="0"/>
              </a:spcBef>
              <a:buNone/>
            </a:pPr>
            <a:r>
              <a:rPr lang="en-US" altLang="x-none" sz="2800" dirty="0">
                <a:ea typeface="宋体" panose="02010600030101010101" pitchFamily="2" charset="-122"/>
              </a:rPr>
              <a:t>……</a:t>
            </a:r>
            <a:endParaRPr lang="en-US" altLang="x-none" sz="2800" dirty="0">
              <a:ea typeface="宋体" panose="02010600030101010101" pitchFamily="2" charset="-122"/>
            </a:endParaRPr>
          </a:p>
        </p:txBody>
      </p:sp>
      <p:grpSp>
        <p:nvGrpSpPr>
          <p:cNvPr id="6151" name="组合 6150"/>
          <p:cNvGrpSpPr/>
          <p:nvPr/>
        </p:nvGrpSpPr>
        <p:grpSpPr>
          <a:xfrm>
            <a:off x="647700" y="4005263"/>
            <a:ext cx="8080375" cy="2206625"/>
            <a:chOff x="0" y="0"/>
            <a:chExt cx="12724" cy="3476"/>
          </a:xfrm>
        </p:grpSpPr>
        <p:sp>
          <p:nvSpPr>
            <p:cNvPr id="2" name="自由曲线 313"/>
            <p:cNvSpPr/>
            <p:nvPr/>
          </p:nvSpPr>
          <p:spPr>
            <a:xfrm>
              <a:off x="0" y="102"/>
              <a:ext cx="12724" cy="3375"/>
            </a:xfrm>
            <a:custGeom>
              <a:avLst/>
              <a:gdLst/>
              <a:ahLst/>
              <a:cxnLst/>
              <a:pathLst>
                <a:path w="21600" h="21600">
                  <a:moveTo>
                    <a:pt x="1008" y="2265"/>
                  </a:moveTo>
                  <a:cubicBezTo>
                    <a:pt x="981" y="2393"/>
                    <a:pt x="920" y="2681"/>
                    <a:pt x="860" y="2963"/>
                  </a:cubicBezTo>
                  <a:cubicBezTo>
                    <a:pt x="801" y="3244"/>
                    <a:pt x="770" y="3385"/>
                    <a:pt x="711" y="3667"/>
                  </a:cubicBezTo>
                  <a:cubicBezTo>
                    <a:pt x="651" y="3948"/>
                    <a:pt x="607" y="4083"/>
                    <a:pt x="563" y="4364"/>
                  </a:cubicBezTo>
                  <a:cubicBezTo>
                    <a:pt x="519" y="4646"/>
                    <a:pt x="519" y="4755"/>
                    <a:pt x="488" y="5062"/>
                  </a:cubicBezTo>
                  <a:cubicBezTo>
                    <a:pt x="458" y="5369"/>
                    <a:pt x="443" y="5600"/>
                    <a:pt x="414" y="5907"/>
                  </a:cubicBezTo>
                  <a:cubicBezTo>
                    <a:pt x="385" y="6214"/>
                    <a:pt x="363" y="6297"/>
                    <a:pt x="341" y="6604"/>
                  </a:cubicBezTo>
                  <a:cubicBezTo>
                    <a:pt x="319" y="6912"/>
                    <a:pt x="319" y="7136"/>
                    <a:pt x="303" y="7443"/>
                  </a:cubicBezTo>
                  <a:cubicBezTo>
                    <a:pt x="288" y="7750"/>
                    <a:pt x="297" y="7833"/>
                    <a:pt x="266" y="8140"/>
                  </a:cubicBezTo>
                  <a:cubicBezTo>
                    <a:pt x="235" y="8448"/>
                    <a:pt x="185" y="8646"/>
                    <a:pt x="154" y="8985"/>
                  </a:cubicBezTo>
                  <a:cubicBezTo>
                    <a:pt x="123" y="9324"/>
                    <a:pt x="139" y="9516"/>
                    <a:pt x="117" y="9824"/>
                  </a:cubicBezTo>
                  <a:cubicBezTo>
                    <a:pt x="95" y="10131"/>
                    <a:pt x="66" y="10240"/>
                    <a:pt x="44" y="10521"/>
                  </a:cubicBezTo>
                  <a:cubicBezTo>
                    <a:pt x="22" y="10803"/>
                    <a:pt x="13" y="10937"/>
                    <a:pt x="6" y="11219"/>
                  </a:cubicBezTo>
                  <a:cubicBezTo>
                    <a:pt x="0" y="11500"/>
                    <a:pt x="0" y="11641"/>
                    <a:pt x="6" y="11923"/>
                  </a:cubicBezTo>
                  <a:cubicBezTo>
                    <a:pt x="13" y="12204"/>
                    <a:pt x="0" y="12339"/>
                    <a:pt x="44" y="12620"/>
                  </a:cubicBezTo>
                  <a:cubicBezTo>
                    <a:pt x="88" y="12902"/>
                    <a:pt x="154" y="13068"/>
                    <a:pt x="229" y="13318"/>
                  </a:cubicBezTo>
                  <a:cubicBezTo>
                    <a:pt x="303" y="13568"/>
                    <a:pt x="339" y="13657"/>
                    <a:pt x="414" y="13881"/>
                  </a:cubicBezTo>
                  <a:cubicBezTo>
                    <a:pt x="488" y="14105"/>
                    <a:pt x="526" y="14272"/>
                    <a:pt x="600" y="14438"/>
                  </a:cubicBezTo>
                  <a:cubicBezTo>
                    <a:pt x="675" y="14604"/>
                    <a:pt x="711" y="14579"/>
                    <a:pt x="785" y="14720"/>
                  </a:cubicBezTo>
                  <a:cubicBezTo>
                    <a:pt x="860" y="14860"/>
                    <a:pt x="896" y="14937"/>
                    <a:pt x="971" y="15136"/>
                  </a:cubicBezTo>
                  <a:cubicBezTo>
                    <a:pt x="1045" y="15334"/>
                    <a:pt x="1083" y="15500"/>
                    <a:pt x="1157" y="15699"/>
                  </a:cubicBezTo>
                  <a:cubicBezTo>
                    <a:pt x="1232" y="15897"/>
                    <a:pt x="1276" y="15897"/>
                    <a:pt x="1342" y="16121"/>
                  </a:cubicBezTo>
                  <a:cubicBezTo>
                    <a:pt x="1408" y="16345"/>
                    <a:pt x="1424" y="16595"/>
                    <a:pt x="1490" y="16819"/>
                  </a:cubicBezTo>
                  <a:cubicBezTo>
                    <a:pt x="1556" y="17043"/>
                    <a:pt x="1602" y="17036"/>
                    <a:pt x="1677" y="17235"/>
                  </a:cubicBezTo>
                  <a:cubicBezTo>
                    <a:pt x="1751" y="17433"/>
                    <a:pt x="1787" y="17600"/>
                    <a:pt x="1862" y="17798"/>
                  </a:cubicBezTo>
                  <a:cubicBezTo>
                    <a:pt x="1936" y="17996"/>
                    <a:pt x="1972" y="18073"/>
                    <a:pt x="2047" y="18214"/>
                  </a:cubicBezTo>
                  <a:cubicBezTo>
                    <a:pt x="2121" y="18355"/>
                    <a:pt x="2159" y="18355"/>
                    <a:pt x="2234" y="18496"/>
                  </a:cubicBezTo>
                  <a:cubicBezTo>
                    <a:pt x="2308" y="18636"/>
                    <a:pt x="2344" y="18720"/>
                    <a:pt x="2419" y="18918"/>
                  </a:cubicBezTo>
                  <a:cubicBezTo>
                    <a:pt x="2493" y="19116"/>
                    <a:pt x="2522" y="19251"/>
                    <a:pt x="2604" y="19475"/>
                  </a:cubicBezTo>
                  <a:cubicBezTo>
                    <a:pt x="2685" y="19699"/>
                    <a:pt x="2736" y="19897"/>
                    <a:pt x="2826" y="20038"/>
                  </a:cubicBezTo>
                  <a:cubicBezTo>
                    <a:pt x="2916" y="20179"/>
                    <a:pt x="2960" y="20096"/>
                    <a:pt x="3050" y="20179"/>
                  </a:cubicBezTo>
                  <a:cubicBezTo>
                    <a:pt x="3140" y="20262"/>
                    <a:pt x="3184" y="20371"/>
                    <a:pt x="3272" y="20454"/>
                  </a:cubicBezTo>
                  <a:cubicBezTo>
                    <a:pt x="3361" y="20537"/>
                    <a:pt x="3398" y="20569"/>
                    <a:pt x="3495" y="20595"/>
                  </a:cubicBezTo>
                  <a:cubicBezTo>
                    <a:pt x="3592" y="20620"/>
                    <a:pt x="3658" y="20569"/>
                    <a:pt x="3755" y="20595"/>
                  </a:cubicBezTo>
                  <a:cubicBezTo>
                    <a:pt x="3851" y="20620"/>
                    <a:pt x="3895" y="20710"/>
                    <a:pt x="3977" y="20736"/>
                  </a:cubicBezTo>
                  <a:cubicBezTo>
                    <a:pt x="4058" y="20761"/>
                    <a:pt x="4080" y="20736"/>
                    <a:pt x="4162" y="20736"/>
                  </a:cubicBezTo>
                  <a:cubicBezTo>
                    <a:pt x="4243" y="20736"/>
                    <a:pt x="4296" y="20736"/>
                    <a:pt x="4386" y="20736"/>
                  </a:cubicBezTo>
                  <a:cubicBezTo>
                    <a:pt x="4476" y="20736"/>
                    <a:pt x="4520" y="20736"/>
                    <a:pt x="4608" y="20736"/>
                  </a:cubicBezTo>
                  <a:cubicBezTo>
                    <a:pt x="4697" y="20736"/>
                    <a:pt x="4749" y="20736"/>
                    <a:pt x="4831" y="20736"/>
                  </a:cubicBezTo>
                  <a:cubicBezTo>
                    <a:pt x="4912" y="20736"/>
                    <a:pt x="4934" y="20736"/>
                    <a:pt x="5016" y="20736"/>
                  </a:cubicBezTo>
                  <a:cubicBezTo>
                    <a:pt x="5097" y="20736"/>
                    <a:pt x="5148" y="20736"/>
                    <a:pt x="5238" y="20736"/>
                  </a:cubicBezTo>
                  <a:cubicBezTo>
                    <a:pt x="5328" y="20736"/>
                    <a:pt x="5381" y="20736"/>
                    <a:pt x="5462" y="20736"/>
                  </a:cubicBezTo>
                  <a:cubicBezTo>
                    <a:pt x="5544" y="20736"/>
                    <a:pt x="5566" y="20736"/>
                    <a:pt x="5647" y="20736"/>
                  </a:cubicBezTo>
                  <a:cubicBezTo>
                    <a:pt x="5729" y="20736"/>
                    <a:pt x="5788" y="20736"/>
                    <a:pt x="5870" y="20736"/>
                  </a:cubicBezTo>
                  <a:cubicBezTo>
                    <a:pt x="5951" y="20736"/>
                    <a:pt x="5973" y="20736"/>
                    <a:pt x="6055" y="20736"/>
                  </a:cubicBezTo>
                  <a:cubicBezTo>
                    <a:pt x="6136" y="20736"/>
                    <a:pt x="6189" y="20736"/>
                    <a:pt x="6279" y="20736"/>
                  </a:cubicBezTo>
                  <a:cubicBezTo>
                    <a:pt x="6369" y="20736"/>
                    <a:pt x="6404" y="20710"/>
                    <a:pt x="6501" y="20736"/>
                  </a:cubicBezTo>
                  <a:cubicBezTo>
                    <a:pt x="6598" y="20761"/>
                    <a:pt x="6657" y="20851"/>
                    <a:pt x="6761" y="20876"/>
                  </a:cubicBezTo>
                  <a:cubicBezTo>
                    <a:pt x="6865" y="20902"/>
                    <a:pt x="6924" y="20851"/>
                    <a:pt x="7021" y="20876"/>
                  </a:cubicBezTo>
                  <a:cubicBezTo>
                    <a:pt x="7117" y="20902"/>
                    <a:pt x="7162" y="20960"/>
                    <a:pt x="7243" y="21017"/>
                  </a:cubicBezTo>
                  <a:cubicBezTo>
                    <a:pt x="7325" y="21075"/>
                    <a:pt x="7340" y="21100"/>
                    <a:pt x="7428" y="21158"/>
                  </a:cubicBezTo>
                  <a:cubicBezTo>
                    <a:pt x="7516" y="21216"/>
                    <a:pt x="7591" y="21235"/>
                    <a:pt x="7688" y="21292"/>
                  </a:cubicBezTo>
                  <a:cubicBezTo>
                    <a:pt x="7785" y="21350"/>
                    <a:pt x="7822" y="21408"/>
                    <a:pt x="7912" y="21433"/>
                  </a:cubicBezTo>
                  <a:cubicBezTo>
                    <a:pt x="8002" y="21459"/>
                    <a:pt x="8046" y="21408"/>
                    <a:pt x="8134" y="21433"/>
                  </a:cubicBezTo>
                  <a:cubicBezTo>
                    <a:pt x="8223" y="21459"/>
                    <a:pt x="8260" y="21548"/>
                    <a:pt x="8357" y="21574"/>
                  </a:cubicBezTo>
                  <a:cubicBezTo>
                    <a:pt x="8453" y="21600"/>
                    <a:pt x="8520" y="21574"/>
                    <a:pt x="8616" y="21574"/>
                  </a:cubicBezTo>
                  <a:cubicBezTo>
                    <a:pt x="8713" y="21574"/>
                    <a:pt x="8757" y="21574"/>
                    <a:pt x="8839" y="21574"/>
                  </a:cubicBezTo>
                  <a:cubicBezTo>
                    <a:pt x="8920" y="21574"/>
                    <a:pt x="8949" y="21574"/>
                    <a:pt x="9024" y="21574"/>
                  </a:cubicBezTo>
                  <a:cubicBezTo>
                    <a:pt x="9099" y="21574"/>
                    <a:pt x="9136" y="21574"/>
                    <a:pt x="9211" y="21574"/>
                  </a:cubicBezTo>
                  <a:cubicBezTo>
                    <a:pt x="9285" y="21574"/>
                    <a:pt x="9314" y="21600"/>
                    <a:pt x="9396" y="21574"/>
                  </a:cubicBezTo>
                  <a:cubicBezTo>
                    <a:pt x="9477" y="21548"/>
                    <a:pt x="9530" y="21459"/>
                    <a:pt x="9618" y="21433"/>
                  </a:cubicBezTo>
                  <a:cubicBezTo>
                    <a:pt x="9706" y="21408"/>
                    <a:pt x="9744" y="21433"/>
                    <a:pt x="9840" y="21433"/>
                  </a:cubicBezTo>
                  <a:cubicBezTo>
                    <a:pt x="9937" y="21433"/>
                    <a:pt x="10010" y="21433"/>
                    <a:pt x="10100" y="21433"/>
                  </a:cubicBezTo>
                  <a:cubicBezTo>
                    <a:pt x="10190" y="21433"/>
                    <a:pt x="10205" y="21459"/>
                    <a:pt x="10287" y="21433"/>
                  </a:cubicBezTo>
                  <a:cubicBezTo>
                    <a:pt x="10368" y="21408"/>
                    <a:pt x="10412" y="21318"/>
                    <a:pt x="10509" y="21292"/>
                  </a:cubicBezTo>
                  <a:cubicBezTo>
                    <a:pt x="10606" y="21267"/>
                    <a:pt x="10681" y="21350"/>
                    <a:pt x="10769" y="21292"/>
                  </a:cubicBezTo>
                  <a:cubicBezTo>
                    <a:pt x="10857" y="21235"/>
                    <a:pt x="10857" y="21126"/>
                    <a:pt x="10954" y="21017"/>
                  </a:cubicBezTo>
                  <a:cubicBezTo>
                    <a:pt x="11051" y="20908"/>
                    <a:pt x="11154" y="20819"/>
                    <a:pt x="11251" y="20736"/>
                  </a:cubicBezTo>
                  <a:cubicBezTo>
                    <a:pt x="11348" y="20652"/>
                    <a:pt x="11361" y="20652"/>
                    <a:pt x="11436" y="20595"/>
                  </a:cubicBezTo>
                  <a:cubicBezTo>
                    <a:pt x="11511" y="20537"/>
                    <a:pt x="11541" y="20512"/>
                    <a:pt x="11623" y="20454"/>
                  </a:cubicBezTo>
                  <a:cubicBezTo>
                    <a:pt x="11704" y="20396"/>
                    <a:pt x="11757" y="20396"/>
                    <a:pt x="11845" y="20313"/>
                  </a:cubicBezTo>
                  <a:cubicBezTo>
                    <a:pt x="11933" y="20230"/>
                    <a:pt x="11979" y="20121"/>
                    <a:pt x="12068" y="20038"/>
                  </a:cubicBezTo>
                  <a:cubicBezTo>
                    <a:pt x="12156" y="19955"/>
                    <a:pt x="12202" y="19955"/>
                    <a:pt x="12290" y="19897"/>
                  </a:cubicBezTo>
                  <a:cubicBezTo>
                    <a:pt x="12378" y="19840"/>
                    <a:pt x="12431" y="19814"/>
                    <a:pt x="12512" y="19756"/>
                  </a:cubicBezTo>
                  <a:cubicBezTo>
                    <a:pt x="12594" y="19699"/>
                    <a:pt x="12618" y="19673"/>
                    <a:pt x="12699" y="19616"/>
                  </a:cubicBezTo>
                  <a:cubicBezTo>
                    <a:pt x="12781" y="19558"/>
                    <a:pt x="12818" y="19532"/>
                    <a:pt x="12921" y="19475"/>
                  </a:cubicBezTo>
                  <a:cubicBezTo>
                    <a:pt x="13025" y="19417"/>
                    <a:pt x="13107" y="19417"/>
                    <a:pt x="13219" y="19334"/>
                  </a:cubicBezTo>
                  <a:cubicBezTo>
                    <a:pt x="13331" y="19251"/>
                    <a:pt x="13359" y="19142"/>
                    <a:pt x="13478" y="19059"/>
                  </a:cubicBezTo>
                  <a:cubicBezTo>
                    <a:pt x="13597" y="18976"/>
                    <a:pt x="13701" y="18944"/>
                    <a:pt x="13813" y="18918"/>
                  </a:cubicBezTo>
                  <a:cubicBezTo>
                    <a:pt x="13925" y="18892"/>
                    <a:pt x="13954" y="18944"/>
                    <a:pt x="14035" y="18918"/>
                  </a:cubicBezTo>
                  <a:cubicBezTo>
                    <a:pt x="14117" y="18892"/>
                    <a:pt x="14139" y="18835"/>
                    <a:pt x="14220" y="18777"/>
                  </a:cubicBezTo>
                  <a:cubicBezTo>
                    <a:pt x="14302" y="18720"/>
                    <a:pt x="14354" y="18662"/>
                    <a:pt x="14443" y="18636"/>
                  </a:cubicBezTo>
                  <a:cubicBezTo>
                    <a:pt x="14531" y="18611"/>
                    <a:pt x="14575" y="18636"/>
                    <a:pt x="14665" y="18636"/>
                  </a:cubicBezTo>
                  <a:cubicBezTo>
                    <a:pt x="14755" y="18636"/>
                    <a:pt x="14799" y="18636"/>
                    <a:pt x="14889" y="18636"/>
                  </a:cubicBezTo>
                  <a:cubicBezTo>
                    <a:pt x="14979" y="18636"/>
                    <a:pt x="15008" y="18636"/>
                    <a:pt x="15111" y="18636"/>
                  </a:cubicBezTo>
                  <a:cubicBezTo>
                    <a:pt x="15215" y="18636"/>
                    <a:pt x="15305" y="18636"/>
                    <a:pt x="15408" y="18636"/>
                  </a:cubicBezTo>
                  <a:cubicBezTo>
                    <a:pt x="15512" y="18636"/>
                    <a:pt x="15543" y="18611"/>
                    <a:pt x="15631" y="18636"/>
                  </a:cubicBezTo>
                  <a:cubicBezTo>
                    <a:pt x="15719" y="18662"/>
                    <a:pt x="15772" y="18752"/>
                    <a:pt x="15853" y="18777"/>
                  </a:cubicBezTo>
                  <a:cubicBezTo>
                    <a:pt x="15935" y="18803"/>
                    <a:pt x="15950" y="18777"/>
                    <a:pt x="16038" y="18777"/>
                  </a:cubicBezTo>
                  <a:cubicBezTo>
                    <a:pt x="16127" y="18777"/>
                    <a:pt x="16208" y="18752"/>
                    <a:pt x="16298" y="18777"/>
                  </a:cubicBezTo>
                  <a:cubicBezTo>
                    <a:pt x="16388" y="18803"/>
                    <a:pt x="16403" y="18835"/>
                    <a:pt x="16485" y="18918"/>
                  </a:cubicBezTo>
                  <a:cubicBezTo>
                    <a:pt x="16566" y="19001"/>
                    <a:pt x="16626" y="19136"/>
                    <a:pt x="16707" y="19193"/>
                  </a:cubicBezTo>
                  <a:cubicBezTo>
                    <a:pt x="16789" y="19251"/>
                    <a:pt x="16817" y="19136"/>
                    <a:pt x="16892" y="19193"/>
                  </a:cubicBezTo>
                  <a:cubicBezTo>
                    <a:pt x="16967" y="19251"/>
                    <a:pt x="16997" y="19360"/>
                    <a:pt x="17079" y="19475"/>
                  </a:cubicBezTo>
                  <a:cubicBezTo>
                    <a:pt x="17160" y="19590"/>
                    <a:pt x="17213" y="19673"/>
                    <a:pt x="17301" y="19756"/>
                  </a:cubicBezTo>
                  <a:cubicBezTo>
                    <a:pt x="17390" y="19840"/>
                    <a:pt x="17442" y="19840"/>
                    <a:pt x="17524" y="19897"/>
                  </a:cubicBezTo>
                  <a:cubicBezTo>
                    <a:pt x="17605" y="19955"/>
                    <a:pt x="17627" y="19955"/>
                    <a:pt x="17709" y="20038"/>
                  </a:cubicBezTo>
                  <a:cubicBezTo>
                    <a:pt x="17790" y="20121"/>
                    <a:pt x="17850" y="20256"/>
                    <a:pt x="17931" y="20313"/>
                  </a:cubicBezTo>
                  <a:cubicBezTo>
                    <a:pt x="18013" y="20371"/>
                    <a:pt x="18036" y="20288"/>
                    <a:pt x="18118" y="20313"/>
                  </a:cubicBezTo>
                  <a:cubicBezTo>
                    <a:pt x="18199" y="20339"/>
                    <a:pt x="18259" y="20396"/>
                    <a:pt x="18340" y="20454"/>
                  </a:cubicBezTo>
                  <a:cubicBezTo>
                    <a:pt x="18422" y="20512"/>
                    <a:pt x="18450" y="20569"/>
                    <a:pt x="18525" y="20595"/>
                  </a:cubicBezTo>
                  <a:cubicBezTo>
                    <a:pt x="18600" y="20620"/>
                    <a:pt x="18613" y="20595"/>
                    <a:pt x="18710" y="20595"/>
                  </a:cubicBezTo>
                  <a:cubicBezTo>
                    <a:pt x="18807" y="20595"/>
                    <a:pt x="18911" y="20620"/>
                    <a:pt x="19007" y="20595"/>
                  </a:cubicBezTo>
                  <a:cubicBezTo>
                    <a:pt x="19104" y="20569"/>
                    <a:pt x="19113" y="20480"/>
                    <a:pt x="19194" y="20454"/>
                  </a:cubicBezTo>
                  <a:cubicBezTo>
                    <a:pt x="19276" y="20428"/>
                    <a:pt x="19335" y="20512"/>
                    <a:pt x="19416" y="20454"/>
                  </a:cubicBezTo>
                  <a:cubicBezTo>
                    <a:pt x="19498" y="20396"/>
                    <a:pt x="19527" y="20262"/>
                    <a:pt x="19601" y="20179"/>
                  </a:cubicBezTo>
                  <a:cubicBezTo>
                    <a:pt x="19676" y="20096"/>
                    <a:pt x="19707" y="20121"/>
                    <a:pt x="19788" y="20038"/>
                  </a:cubicBezTo>
                  <a:cubicBezTo>
                    <a:pt x="19870" y="19955"/>
                    <a:pt x="19929" y="19872"/>
                    <a:pt x="20011" y="19756"/>
                  </a:cubicBezTo>
                  <a:cubicBezTo>
                    <a:pt x="20092" y="19641"/>
                    <a:pt x="20114" y="19590"/>
                    <a:pt x="20196" y="19475"/>
                  </a:cubicBezTo>
                  <a:cubicBezTo>
                    <a:pt x="20277" y="19360"/>
                    <a:pt x="20337" y="19302"/>
                    <a:pt x="20418" y="19193"/>
                  </a:cubicBezTo>
                  <a:cubicBezTo>
                    <a:pt x="20499" y="19084"/>
                    <a:pt x="20522" y="19084"/>
                    <a:pt x="20603" y="18918"/>
                  </a:cubicBezTo>
                  <a:cubicBezTo>
                    <a:pt x="20685" y="18752"/>
                    <a:pt x="20761" y="18604"/>
                    <a:pt x="20827" y="18355"/>
                  </a:cubicBezTo>
                  <a:cubicBezTo>
                    <a:pt x="20893" y="18105"/>
                    <a:pt x="20893" y="17964"/>
                    <a:pt x="20937" y="17657"/>
                  </a:cubicBezTo>
                  <a:cubicBezTo>
                    <a:pt x="20982" y="17350"/>
                    <a:pt x="20990" y="17100"/>
                    <a:pt x="21049" y="16819"/>
                  </a:cubicBezTo>
                  <a:cubicBezTo>
                    <a:pt x="21109" y="16537"/>
                    <a:pt x="21160" y="16454"/>
                    <a:pt x="21235" y="16256"/>
                  </a:cubicBezTo>
                  <a:cubicBezTo>
                    <a:pt x="21309" y="16057"/>
                    <a:pt x="21353" y="16064"/>
                    <a:pt x="21420" y="15840"/>
                  </a:cubicBezTo>
                  <a:cubicBezTo>
                    <a:pt x="21486" y="15616"/>
                    <a:pt x="21538" y="15417"/>
                    <a:pt x="21569" y="15136"/>
                  </a:cubicBezTo>
                  <a:cubicBezTo>
                    <a:pt x="21600" y="14854"/>
                    <a:pt x="21584" y="14771"/>
                    <a:pt x="21569" y="14438"/>
                  </a:cubicBezTo>
                  <a:cubicBezTo>
                    <a:pt x="21554" y="14105"/>
                    <a:pt x="21532" y="13881"/>
                    <a:pt x="21494" y="13459"/>
                  </a:cubicBezTo>
                  <a:cubicBezTo>
                    <a:pt x="21457" y="13036"/>
                    <a:pt x="21443" y="12761"/>
                    <a:pt x="21384" y="12339"/>
                  </a:cubicBezTo>
                  <a:cubicBezTo>
                    <a:pt x="21324" y="11916"/>
                    <a:pt x="21263" y="11724"/>
                    <a:pt x="21197" y="11360"/>
                  </a:cubicBezTo>
                  <a:cubicBezTo>
                    <a:pt x="21131" y="10995"/>
                    <a:pt x="21124" y="10828"/>
                    <a:pt x="21049" y="10521"/>
                  </a:cubicBezTo>
                  <a:cubicBezTo>
                    <a:pt x="20975" y="10214"/>
                    <a:pt x="20917" y="10105"/>
                    <a:pt x="20827" y="9824"/>
                  </a:cubicBezTo>
                  <a:cubicBezTo>
                    <a:pt x="20737" y="9542"/>
                    <a:pt x="20700" y="9369"/>
                    <a:pt x="20603" y="9120"/>
                  </a:cubicBezTo>
                  <a:cubicBezTo>
                    <a:pt x="20506" y="8870"/>
                    <a:pt x="20432" y="8729"/>
                    <a:pt x="20343" y="8563"/>
                  </a:cubicBezTo>
                  <a:cubicBezTo>
                    <a:pt x="20255" y="8396"/>
                    <a:pt x="20240" y="8422"/>
                    <a:pt x="20158" y="8281"/>
                  </a:cubicBezTo>
                  <a:cubicBezTo>
                    <a:pt x="20077" y="8140"/>
                    <a:pt x="20024" y="8006"/>
                    <a:pt x="19936" y="7865"/>
                  </a:cubicBezTo>
                  <a:cubicBezTo>
                    <a:pt x="19848" y="7724"/>
                    <a:pt x="19802" y="7699"/>
                    <a:pt x="19713" y="7584"/>
                  </a:cubicBezTo>
                  <a:cubicBezTo>
                    <a:pt x="19625" y="7468"/>
                    <a:pt x="19573" y="7385"/>
                    <a:pt x="19491" y="7302"/>
                  </a:cubicBezTo>
                  <a:cubicBezTo>
                    <a:pt x="19410" y="7219"/>
                    <a:pt x="19386" y="7219"/>
                    <a:pt x="19304" y="7161"/>
                  </a:cubicBezTo>
                  <a:cubicBezTo>
                    <a:pt x="19223" y="7104"/>
                    <a:pt x="19179" y="7078"/>
                    <a:pt x="19082" y="7020"/>
                  </a:cubicBezTo>
                  <a:cubicBezTo>
                    <a:pt x="18985" y="6963"/>
                    <a:pt x="18919" y="6969"/>
                    <a:pt x="18822" y="6886"/>
                  </a:cubicBezTo>
                  <a:cubicBezTo>
                    <a:pt x="18725" y="6803"/>
                    <a:pt x="18688" y="6688"/>
                    <a:pt x="18600" y="6604"/>
                  </a:cubicBezTo>
                  <a:cubicBezTo>
                    <a:pt x="18512" y="6521"/>
                    <a:pt x="18474" y="6547"/>
                    <a:pt x="18377" y="6464"/>
                  </a:cubicBezTo>
                  <a:cubicBezTo>
                    <a:pt x="18281" y="6380"/>
                    <a:pt x="18221" y="6291"/>
                    <a:pt x="18118" y="6182"/>
                  </a:cubicBezTo>
                  <a:cubicBezTo>
                    <a:pt x="18014" y="6073"/>
                    <a:pt x="17955" y="5990"/>
                    <a:pt x="17858" y="5907"/>
                  </a:cubicBezTo>
                  <a:cubicBezTo>
                    <a:pt x="17761" y="5824"/>
                    <a:pt x="17753" y="5824"/>
                    <a:pt x="17634" y="5766"/>
                  </a:cubicBezTo>
                  <a:cubicBezTo>
                    <a:pt x="17515" y="5708"/>
                    <a:pt x="17383" y="5683"/>
                    <a:pt x="17264" y="5625"/>
                  </a:cubicBezTo>
                  <a:cubicBezTo>
                    <a:pt x="17145" y="5568"/>
                    <a:pt x="17130" y="5542"/>
                    <a:pt x="17041" y="5484"/>
                  </a:cubicBezTo>
                  <a:cubicBezTo>
                    <a:pt x="16953" y="5427"/>
                    <a:pt x="16916" y="5401"/>
                    <a:pt x="16819" y="5344"/>
                  </a:cubicBezTo>
                  <a:cubicBezTo>
                    <a:pt x="16722" y="5286"/>
                    <a:pt x="16648" y="5286"/>
                    <a:pt x="16558" y="5203"/>
                  </a:cubicBezTo>
                  <a:cubicBezTo>
                    <a:pt x="16468" y="5120"/>
                    <a:pt x="16447" y="4985"/>
                    <a:pt x="16373" y="4928"/>
                  </a:cubicBezTo>
                  <a:cubicBezTo>
                    <a:pt x="16298" y="4870"/>
                    <a:pt x="16262" y="4985"/>
                    <a:pt x="16188" y="4928"/>
                  </a:cubicBezTo>
                  <a:cubicBezTo>
                    <a:pt x="16113" y="4870"/>
                    <a:pt x="16084" y="4729"/>
                    <a:pt x="16003" y="4646"/>
                  </a:cubicBezTo>
                  <a:cubicBezTo>
                    <a:pt x="15921" y="4563"/>
                    <a:pt x="15868" y="4588"/>
                    <a:pt x="15779" y="4505"/>
                  </a:cubicBezTo>
                  <a:cubicBezTo>
                    <a:pt x="15689" y="4422"/>
                    <a:pt x="15653" y="4339"/>
                    <a:pt x="15556" y="4224"/>
                  </a:cubicBezTo>
                  <a:cubicBezTo>
                    <a:pt x="15459" y="4108"/>
                    <a:pt x="15393" y="4025"/>
                    <a:pt x="15296" y="3942"/>
                  </a:cubicBezTo>
                  <a:cubicBezTo>
                    <a:pt x="15200" y="3859"/>
                    <a:pt x="15162" y="3865"/>
                    <a:pt x="15074" y="3808"/>
                  </a:cubicBezTo>
                  <a:cubicBezTo>
                    <a:pt x="14986" y="3750"/>
                    <a:pt x="14940" y="3750"/>
                    <a:pt x="14852" y="3667"/>
                  </a:cubicBezTo>
                  <a:cubicBezTo>
                    <a:pt x="14763" y="3584"/>
                    <a:pt x="14733" y="3500"/>
                    <a:pt x="14629" y="3385"/>
                  </a:cubicBezTo>
                  <a:cubicBezTo>
                    <a:pt x="14526" y="3270"/>
                    <a:pt x="14451" y="3270"/>
                    <a:pt x="14332" y="3104"/>
                  </a:cubicBezTo>
                  <a:cubicBezTo>
                    <a:pt x="14213" y="2937"/>
                    <a:pt x="14161" y="2745"/>
                    <a:pt x="14035" y="2547"/>
                  </a:cubicBezTo>
                  <a:cubicBezTo>
                    <a:pt x="13909" y="2348"/>
                    <a:pt x="13813" y="2240"/>
                    <a:pt x="13701" y="2124"/>
                  </a:cubicBezTo>
                  <a:cubicBezTo>
                    <a:pt x="13589" y="2009"/>
                    <a:pt x="13575" y="2067"/>
                    <a:pt x="13478" y="1984"/>
                  </a:cubicBezTo>
                  <a:cubicBezTo>
                    <a:pt x="13382" y="1900"/>
                    <a:pt x="13307" y="1792"/>
                    <a:pt x="13219" y="1708"/>
                  </a:cubicBezTo>
                  <a:cubicBezTo>
                    <a:pt x="13130" y="1625"/>
                    <a:pt x="13108" y="1651"/>
                    <a:pt x="13034" y="1568"/>
                  </a:cubicBezTo>
                  <a:cubicBezTo>
                    <a:pt x="12959" y="1484"/>
                    <a:pt x="12921" y="1369"/>
                    <a:pt x="12847" y="1286"/>
                  </a:cubicBezTo>
                  <a:cubicBezTo>
                    <a:pt x="12772" y="1203"/>
                    <a:pt x="12759" y="1254"/>
                    <a:pt x="12662" y="1145"/>
                  </a:cubicBezTo>
                  <a:cubicBezTo>
                    <a:pt x="12565" y="1036"/>
                    <a:pt x="12468" y="838"/>
                    <a:pt x="12365" y="729"/>
                  </a:cubicBezTo>
                  <a:cubicBezTo>
                    <a:pt x="12261" y="620"/>
                    <a:pt x="12231" y="614"/>
                    <a:pt x="12142" y="588"/>
                  </a:cubicBezTo>
                  <a:cubicBezTo>
                    <a:pt x="12054" y="563"/>
                    <a:pt x="12008" y="588"/>
                    <a:pt x="11920" y="588"/>
                  </a:cubicBezTo>
                  <a:cubicBezTo>
                    <a:pt x="11832" y="588"/>
                    <a:pt x="11787" y="588"/>
                    <a:pt x="11698" y="588"/>
                  </a:cubicBezTo>
                  <a:cubicBezTo>
                    <a:pt x="11608" y="588"/>
                    <a:pt x="11570" y="646"/>
                    <a:pt x="11473" y="588"/>
                  </a:cubicBezTo>
                  <a:cubicBezTo>
                    <a:pt x="11377" y="531"/>
                    <a:pt x="11317" y="390"/>
                    <a:pt x="11214" y="307"/>
                  </a:cubicBezTo>
                  <a:cubicBezTo>
                    <a:pt x="11110" y="224"/>
                    <a:pt x="11080" y="192"/>
                    <a:pt x="10954" y="166"/>
                  </a:cubicBezTo>
                  <a:cubicBezTo>
                    <a:pt x="10828" y="140"/>
                    <a:pt x="10696" y="166"/>
                    <a:pt x="10584" y="166"/>
                  </a:cubicBezTo>
                  <a:cubicBezTo>
                    <a:pt x="10472" y="166"/>
                    <a:pt x="10472" y="166"/>
                    <a:pt x="10397" y="166"/>
                  </a:cubicBezTo>
                  <a:cubicBezTo>
                    <a:pt x="10322" y="166"/>
                    <a:pt x="10309" y="192"/>
                    <a:pt x="10212" y="166"/>
                  </a:cubicBezTo>
                  <a:cubicBezTo>
                    <a:pt x="10115" y="140"/>
                    <a:pt x="10027" y="51"/>
                    <a:pt x="9915" y="25"/>
                  </a:cubicBezTo>
                  <a:cubicBezTo>
                    <a:pt x="9803" y="0"/>
                    <a:pt x="9752" y="25"/>
                    <a:pt x="9655" y="25"/>
                  </a:cubicBezTo>
                  <a:cubicBezTo>
                    <a:pt x="9559" y="25"/>
                    <a:pt x="9514" y="25"/>
                    <a:pt x="9433" y="25"/>
                  </a:cubicBezTo>
                  <a:cubicBezTo>
                    <a:pt x="9351" y="25"/>
                    <a:pt x="9336" y="25"/>
                    <a:pt x="9248" y="25"/>
                  </a:cubicBezTo>
                  <a:cubicBezTo>
                    <a:pt x="9160" y="25"/>
                    <a:pt x="9085" y="25"/>
                    <a:pt x="8988" y="25"/>
                  </a:cubicBezTo>
                  <a:cubicBezTo>
                    <a:pt x="8891" y="25"/>
                    <a:pt x="8846" y="25"/>
                    <a:pt x="8764" y="25"/>
                  </a:cubicBezTo>
                  <a:cubicBezTo>
                    <a:pt x="8683" y="25"/>
                    <a:pt x="8654" y="0"/>
                    <a:pt x="8579" y="25"/>
                  </a:cubicBezTo>
                  <a:cubicBezTo>
                    <a:pt x="8504" y="51"/>
                    <a:pt x="8469" y="83"/>
                    <a:pt x="8394" y="166"/>
                  </a:cubicBezTo>
                  <a:cubicBezTo>
                    <a:pt x="8319" y="249"/>
                    <a:pt x="8282" y="364"/>
                    <a:pt x="8207" y="448"/>
                  </a:cubicBezTo>
                  <a:cubicBezTo>
                    <a:pt x="8133" y="531"/>
                    <a:pt x="8111" y="531"/>
                    <a:pt x="8022" y="588"/>
                  </a:cubicBezTo>
                  <a:cubicBezTo>
                    <a:pt x="7934" y="646"/>
                    <a:pt x="7859" y="672"/>
                    <a:pt x="7763" y="729"/>
                  </a:cubicBezTo>
                  <a:cubicBezTo>
                    <a:pt x="7666" y="787"/>
                    <a:pt x="7622" y="844"/>
                    <a:pt x="7540" y="870"/>
                  </a:cubicBezTo>
                  <a:cubicBezTo>
                    <a:pt x="7459" y="896"/>
                    <a:pt x="7437" y="844"/>
                    <a:pt x="7355" y="870"/>
                  </a:cubicBezTo>
                  <a:cubicBezTo>
                    <a:pt x="7274" y="896"/>
                    <a:pt x="7213" y="979"/>
                    <a:pt x="7131" y="1004"/>
                  </a:cubicBezTo>
                  <a:cubicBezTo>
                    <a:pt x="7050" y="1030"/>
                    <a:pt x="7027" y="1004"/>
                    <a:pt x="6946" y="1004"/>
                  </a:cubicBezTo>
                  <a:cubicBezTo>
                    <a:pt x="6865" y="1004"/>
                    <a:pt x="6805" y="1004"/>
                    <a:pt x="6724" y="1004"/>
                  </a:cubicBezTo>
                  <a:cubicBezTo>
                    <a:pt x="6642" y="1004"/>
                    <a:pt x="6613" y="1004"/>
                    <a:pt x="6539" y="1004"/>
                  </a:cubicBezTo>
                  <a:cubicBezTo>
                    <a:pt x="6464" y="1004"/>
                    <a:pt x="6442" y="1004"/>
                    <a:pt x="6352" y="1004"/>
                  </a:cubicBezTo>
                  <a:cubicBezTo>
                    <a:pt x="6262" y="1004"/>
                    <a:pt x="6180" y="1030"/>
                    <a:pt x="6092" y="1004"/>
                  </a:cubicBezTo>
                  <a:cubicBezTo>
                    <a:pt x="6004" y="979"/>
                    <a:pt x="5989" y="928"/>
                    <a:pt x="5907" y="870"/>
                  </a:cubicBezTo>
                  <a:cubicBezTo>
                    <a:pt x="5826" y="812"/>
                    <a:pt x="5766" y="755"/>
                    <a:pt x="5685" y="729"/>
                  </a:cubicBezTo>
                  <a:cubicBezTo>
                    <a:pt x="5603" y="704"/>
                    <a:pt x="5579" y="729"/>
                    <a:pt x="5498" y="729"/>
                  </a:cubicBezTo>
                  <a:cubicBezTo>
                    <a:pt x="5416" y="729"/>
                    <a:pt x="5357" y="704"/>
                    <a:pt x="5276" y="729"/>
                  </a:cubicBezTo>
                  <a:cubicBezTo>
                    <a:pt x="5194" y="755"/>
                    <a:pt x="5165" y="844"/>
                    <a:pt x="5091" y="870"/>
                  </a:cubicBezTo>
                  <a:cubicBezTo>
                    <a:pt x="5016" y="896"/>
                    <a:pt x="4980" y="844"/>
                    <a:pt x="4906" y="870"/>
                  </a:cubicBezTo>
                  <a:cubicBezTo>
                    <a:pt x="4831" y="896"/>
                    <a:pt x="4793" y="979"/>
                    <a:pt x="4719" y="1004"/>
                  </a:cubicBezTo>
                  <a:cubicBezTo>
                    <a:pt x="4644" y="1030"/>
                    <a:pt x="4608" y="979"/>
                    <a:pt x="4534" y="1004"/>
                  </a:cubicBezTo>
                  <a:cubicBezTo>
                    <a:pt x="4459" y="1030"/>
                    <a:pt x="4423" y="1120"/>
                    <a:pt x="4349" y="1145"/>
                  </a:cubicBezTo>
                  <a:cubicBezTo>
                    <a:pt x="4274" y="1171"/>
                    <a:pt x="4237" y="1145"/>
                    <a:pt x="4162" y="1145"/>
                  </a:cubicBezTo>
                  <a:cubicBezTo>
                    <a:pt x="4087" y="1145"/>
                    <a:pt x="4052" y="1145"/>
                    <a:pt x="3977" y="1145"/>
                  </a:cubicBezTo>
                  <a:cubicBezTo>
                    <a:pt x="3902" y="1145"/>
                    <a:pt x="3873" y="1145"/>
                    <a:pt x="3792" y="1145"/>
                  </a:cubicBezTo>
                  <a:cubicBezTo>
                    <a:pt x="3710" y="1145"/>
                    <a:pt x="3651" y="1171"/>
                    <a:pt x="3570" y="1145"/>
                  </a:cubicBezTo>
                  <a:cubicBezTo>
                    <a:pt x="3488" y="1120"/>
                    <a:pt x="3457" y="1062"/>
                    <a:pt x="3383" y="1004"/>
                  </a:cubicBezTo>
                  <a:cubicBezTo>
                    <a:pt x="3308" y="947"/>
                    <a:pt x="3272" y="896"/>
                    <a:pt x="3198" y="870"/>
                  </a:cubicBezTo>
                  <a:cubicBezTo>
                    <a:pt x="3123" y="844"/>
                    <a:pt x="3087" y="870"/>
                    <a:pt x="3013" y="870"/>
                  </a:cubicBezTo>
                  <a:cubicBezTo>
                    <a:pt x="2938" y="870"/>
                    <a:pt x="2901" y="844"/>
                    <a:pt x="2826" y="870"/>
                  </a:cubicBezTo>
                  <a:cubicBezTo>
                    <a:pt x="2751" y="896"/>
                    <a:pt x="2716" y="947"/>
                    <a:pt x="2641" y="1004"/>
                  </a:cubicBezTo>
                  <a:cubicBezTo>
                    <a:pt x="2566" y="1062"/>
                    <a:pt x="2531" y="1088"/>
                    <a:pt x="2456" y="1145"/>
                  </a:cubicBezTo>
                  <a:cubicBezTo>
                    <a:pt x="2381" y="1203"/>
                    <a:pt x="2344" y="1203"/>
                    <a:pt x="2269" y="1286"/>
                  </a:cubicBezTo>
                  <a:cubicBezTo>
                    <a:pt x="2194" y="1369"/>
                    <a:pt x="2159" y="1452"/>
                    <a:pt x="2084" y="1568"/>
                  </a:cubicBezTo>
                  <a:cubicBezTo>
                    <a:pt x="2009" y="1683"/>
                    <a:pt x="1974" y="1740"/>
                    <a:pt x="1899" y="1849"/>
                  </a:cubicBezTo>
                  <a:cubicBezTo>
                    <a:pt x="1824" y="1958"/>
                    <a:pt x="1789" y="1984"/>
                    <a:pt x="1714" y="2124"/>
                  </a:cubicBezTo>
                  <a:cubicBezTo>
                    <a:pt x="1639" y="2265"/>
                    <a:pt x="1602" y="2464"/>
                    <a:pt x="1527" y="2547"/>
                  </a:cubicBezTo>
                  <a:cubicBezTo>
                    <a:pt x="1453" y="2630"/>
                    <a:pt x="1417" y="2521"/>
                    <a:pt x="1342" y="2547"/>
                  </a:cubicBezTo>
                  <a:cubicBezTo>
                    <a:pt x="1268" y="2572"/>
                    <a:pt x="1191" y="2662"/>
                    <a:pt x="1157" y="2688"/>
                  </a:cubicBezTo>
                </a:path>
              </a:pathLst>
            </a:custGeom>
            <a:noFill/>
            <a:ln w="25400" cap="rnd" cmpd="sng">
              <a:solidFill>
                <a:srgbClr val="FF0000"/>
              </a:solidFill>
              <a:prstDash val="sysDot"/>
              <a:round/>
              <a:headEnd type="none" w="med" len="med"/>
              <a:tailEnd type="none" w="med" len="med"/>
            </a:ln>
          </p:spPr>
          <p:txBody>
            <a:bodyPr/>
            <a:p>
              <a:endParaRPr lang="zh-CN" altLang="en-US"/>
            </a:p>
          </p:txBody>
        </p:sp>
        <p:sp>
          <p:nvSpPr>
            <p:cNvPr id="6152" name="圆角矩形 6152"/>
            <p:cNvSpPr/>
            <p:nvPr/>
          </p:nvSpPr>
          <p:spPr>
            <a:xfrm>
              <a:off x="8219" y="0"/>
              <a:ext cx="3289" cy="1248"/>
            </a:xfrm>
            <a:prstGeom prst="roundRect">
              <a:avLst>
                <a:gd name="adj" fmla="val 16667"/>
              </a:avLst>
            </a:prstGeom>
            <a:solidFill>
              <a:schemeClr val="bg1"/>
            </a:solidFill>
            <a:ln w="25400" cap="rnd" cmpd="sng">
              <a:solidFill>
                <a:srgbClr val="FF0000"/>
              </a:solidFill>
              <a:prstDash val="sysDot"/>
              <a:round/>
              <a:headEnd type="none" w="med" len="med"/>
              <a:tailEnd type="none" w="med" len="med"/>
            </a:ln>
          </p:spPr>
          <p:txBody>
            <a:bodyPr wrap="none" lIns="90170" tIns="46990" rIns="90170" bIns="46990" anchor="ctr"/>
            <a:p>
              <a:pPr algn="ctr"/>
              <a:r>
                <a:rPr lang="zh-CN" altLang="en-US" sz="3200" b="1" dirty="0">
                  <a:solidFill>
                    <a:srgbClr val="FF0000"/>
                  </a:solidFill>
                  <a:latin typeface="Arial Unicode MS" panose="020B0604020202020204" charset="-122"/>
                  <a:ea typeface="Arial Unicode MS" panose="020B0604020202020204" charset="-122"/>
                </a:rPr>
                <a:t>Database</a:t>
              </a:r>
              <a:endParaRPr lang="zh-CN" altLang="en-US" sz="3200" b="1" dirty="0">
                <a:solidFill>
                  <a:srgbClr val="FF0000"/>
                </a:solidFill>
                <a:latin typeface="Arial Unicode MS" panose="020B0604020202020204" charset="-122"/>
                <a:ea typeface="Arial Unicode MS" panose="020B0604020202020204" charset="-122"/>
              </a:endParaRPr>
            </a:p>
          </p:txBody>
        </p:sp>
      </p:grpSp>
      <p:sp>
        <p:nvSpPr>
          <p:cNvPr id="6153"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animEffect transition="in" filter="blinds(horizontal)">
                                      <p:cBhvr>
                                        <p:cTn id="7"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170"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717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7172" name="Rectangle 2"/>
          <p:cNvSpPr>
            <a:spLocks noGrp="1"/>
          </p:cNvSpPr>
          <p:nvPr>
            <p:ph type="title"/>
          </p:nvPr>
        </p:nvSpPr>
        <p:spPr/>
        <p:txBody>
          <a:bodyPr wrap="square" anchor="ctr"/>
          <a:p>
            <a:pPr eaLnBrk="1" hangingPunct="1"/>
            <a:r>
              <a:rPr lang="en-US" altLang="x-none" dirty="0">
                <a:ea typeface="宋体" panose="02010600030101010101" pitchFamily="2" charset="-122"/>
              </a:rPr>
              <a:t>Ch1.  Introduction</a:t>
            </a:r>
            <a:endParaRPr lang="en-US" altLang="x-none" dirty="0">
              <a:ea typeface="宋体" panose="02010600030101010101" pitchFamily="2" charset="-122"/>
            </a:endParaRPr>
          </a:p>
        </p:txBody>
      </p:sp>
      <p:sp>
        <p:nvSpPr>
          <p:cNvPr id="7173" name="Rectangle 3"/>
          <p:cNvSpPr>
            <a:spLocks noGrp="1"/>
          </p:cNvSpPr>
          <p:nvPr>
            <p:ph type="body"/>
          </p:nvPr>
        </p:nvSpPr>
        <p:spPr/>
        <p:txBody>
          <a:bodyPr wrap="square" anchor="t"/>
          <a:p>
            <a:pPr eaLnBrk="1" hangingPunct="1"/>
            <a:r>
              <a:rPr lang="en-US" altLang="x-none" sz="3200" dirty="0">
                <a:ea typeface="宋体" panose="02010600030101010101" pitchFamily="2" charset="-122"/>
              </a:rPr>
              <a:t>Database Users</a:t>
            </a:r>
            <a:endParaRPr lang="en-US" altLang="x-none" sz="3200" dirty="0">
              <a:ea typeface="宋体" panose="02010600030101010101" pitchFamily="2" charset="-122"/>
            </a:endParaRPr>
          </a:p>
          <a:p>
            <a:pPr lvl="1" eaLnBrk="1" hangingPunct="1"/>
            <a:endParaRPr lang="en-US" altLang="x-none" sz="1600" dirty="0">
              <a:ea typeface="宋体" panose="02010600030101010101" pitchFamily="2" charset="-122"/>
            </a:endParaRPr>
          </a:p>
          <a:p>
            <a:pPr lvl="1" eaLnBrk="1" hangingPunct="1"/>
            <a:r>
              <a:rPr lang="en-US" altLang="x-none" sz="3200" dirty="0">
                <a:ea typeface="宋体" panose="02010600030101010101" pitchFamily="2" charset="-122"/>
              </a:rPr>
              <a:t>End users</a:t>
            </a:r>
            <a:endParaRPr lang="en-US" altLang="x-none" sz="3200" dirty="0">
              <a:ea typeface="宋体" panose="02010600030101010101" pitchFamily="2" charset="-122"/>
            </a:endParaRPr>
          </a:p>
          <a:p>
            <a:pPr lvl="2" eaLnBrk="1" hangingPunct="1"/>
            <a:r>
              <a:rPr lang="en-US" altLang="x-none" sz="3200" dirty="0">
                <a:ea typeface="宋体" panose="02010600030101010101" pitchFamily="2" charset="-122"/>
              </a:rPr>
              <a:t>Casual users  </a:t>
            </a:r>
            <a:r>
              <a:rPr lang="en-US" altLang="x-none" sz="3200" dirty="0">
                <a:ea typeface="方正舒体" panose="02010601030101010101" pitchFamily="2" charset="-122"/>
              </a:rPr>
              <a:t>√</a:t>
            </a:r>
            <a:endParaRPr lang="en-US" altLang="x-none" sz="3200" dirty="0">
              <a:ea typeface="宋体" panose="02010600030101010101" pitchFamily="2" charset="-122"/>
            </a:endParaRPr>
          </a:p>
          <a:p>
            <a:pPr lvl="2" eaLnBrk="1" hangingPunct="1"/>
            <a:r>
              <a:rPr lang="en-US" altLang="x-none" sz="3200" dirty="0">
                <a:ea typeface="宋体" panose="02010600030101010101" pitchFamily="2" charset="-122"/>
              </a:rPr>
              <a:t>Naive users</a:t>
            </a:r>
            <a:endParaRPr lang="en-US" altLang="x-none" sz="3200" dirty="0">
              <a:ea typeface="宋体" panose="02010600030101010101" pitchFamily="2" charset="-122"/>
            </a:endParaRPr>
          </a:p>
          <a:p>
            <a:pPr lvl="2" eaLnBrk="1" hangingPunct="1"/>
            <a:endParaRPr lang="en-US" altLang="x-none" sz="1600" dirty="0">
              <a:ea typeface="宋体" panose="02010600030101010101" pitchFamily="2" charset="-122"/>
            </a:endParaRPr>
          </a:p>
          <a:p>
            <a:pPr lvl="1" eaLnBrk="1" hangingPunct="1"/>
            <a:r>
              <a:rPr lang="en-US" altLang="x-none" sz="3200" dirty="0">
                <a:ea typeface="宋体" panose="02010600030101010101" pitchFamily="2" charset="-122"/>
              </a:rPr>
              <a:t>Application programmers </a:t>
            </a:r>
            <a:r>
              <a:rPr lang="en-US" altLang="x-none" sz="3200" dirty="0">
                <a:solidFill>
                  <a:schemeClr val="accent2"/>
                </a:solidFill>
                <a:ea typeface="方正舒体" panose="02010601030101010101" pitchFamily="2" charset="-122"/>
              </a:rPr>
              <a:t>√</a:t>
            </a:r>
            <a:endParaRPr lang="en-US" altLang="x-none" sz="3200" dirty="0">
              <a:ea typeface="宋体" panose="02010600030101010101" pitchFamily="2" charset="-122"/>
            </a:endParaRPr>
          </a:p>
          <a:p>
            <a:pPr lvl="1" eaLnBrk="1" hangingPunct="1"/>
            <a:endParaRPr lang="en-US" altLang="x-none" sz="1600" dirty="0">
              <a:ea typeface="宋体" panose="02010600030101010101" pitchFamily="2" charset="-122"/>
            </a:endParaRPr>
          </a:p>
          <a:p>
            <a:pPr lvl="1" eaLnBrk="1" hangingPunct="1"/>
            <a:r>
              <a:rPr lang="en-US" altLang="x-none" sz="3200" dirty="0">
                <a:ea typeface="宋体" panose="02010600030101010101" pitchFamily="2" charset="-122"/>
              </a:rPr>
              <a:t>Data</a:t>
            </a:r>
            <a:r>
              <a:rPr lang="zh-CN" altLang="en-US" sz="3200" dirty="0">
                <a:ea typeface="宋体" panose="02010600030101010101" pitchFamily="2" charset="-122"/>
              </a:rPr>
              <a:t>B</a:t>
            </a:r>
            <a:r>
              <a:rPr lang="en-US" altLang="x-none" sz="3200" dirty="0">
                <a:ea typeface="宋体" panose="02010600030101010101" pitchFamily="2" charset="-122"/>
              </a:rPr>
              <a:t>ase </a:t>
            </a:r>
            <a:r>
              <a:rPr lang="zh-CN" altLang="en-US" sz="3200" dirty="0">
                <a:ea typeface="宋体" panose="02010600030101010101" pitchFamily="2" charset="-122"/>
              </a:rPr>
              <a:t>A</a:t>
            </a:r>
            <a:r>
              <a:rPr lang="en-US" altLang="x-none" sz="3200" dirty="0">
                <a:ea typeface="宋体" panose="02010600030101010101" pitchFamily="2" charset="-122"/>
              </a:rPr>
              <a:t>dministrators (</a:t>
            </a:r>
            <a:r>
              <a:rPr lang="en-US" altLang="x-none" sz="3200" dirty="0">
                <a:solidFill>
                  <a:schemeClr val="accent2"/>
                </a:solidFill>
                <a:ea typeface="宋体" panose="02010600030101010101" pitchFamily="2" charset="-122"/>
              </a:rPr>
              <a:t>DBA</a:t>
            </a:r>
            <a:r>
              <a:rPr lang="en-US" altLang="x-none" sz="3200" dirty="0">
                <a:ea typeface="宋体" panose="02010600030101010101" pitchFamily="2" charset="-122"/>
              </a:rPr>
              <a:t>) </a:t>
            </a:r>
            <a:r>
              <a:rPr lang="en-US" altLang="x-none" sz="3200" dirty="0">
                <a:solidFill>
                  <a:schemeClr val="accent2"/>
                </a:solidFill>
                <a:ea typeface="方正舒体" panose="02010601030101010101" pitchFamily="2" charset="-122"/>
              </a:rPr>
              <a:t>√</a:t>
            </a:r>
            <a:endParaRPr lang="en-US" altLang="x-none" sz="3200" dirty="0">
              <a:solidFill>
                <a:schemeClr val="accent2"/>
              </a:solidFill>
              <a:ea typeface="方正舒体" panose="02010601030101010101" pitchFamily="2" charset="-122"/>
            </a:endParaRPr>
          </a:p>
        </p:txBody>
      </p:sp>
      <p:sp>
        <p:nvSpPr>
          <p:cNvPr id="7174"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81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196" name="Rectangle 31"/>
          <p:cNvSpPr/>
          <p:nvPr/>
        </p:nvSpPr>
        <p:spPr>
          <a:xfrm>
            <a:off x="0" y="765175"/>
            <a:ext cx="9144000" cy="6092825"/>
          </a:xfrm>
          <a:prstGeom prst="rect">
            <a:avLst/>
          </a:prstGeom>
          <a:solidFill>
            <a:schemeClr val="bg1"/>
          </a:solidFill>
          <a:ln w="9525">
            <a:noFill/>
          </a:ln>
        </p:spPr>
        <p:txBody>
          <a:bodyPr wrap="none" anchor="ctr"/>
          <a:p>
            <a:endParaRPr lang="zh-CN" altLang="en-US" dirty="0">
              <a:latin typeface="Times New Roman" panose="02020603050405020304" pitchFamily="2" charset="0"/>
              <a:ea typeface="Times New Roman" panose="02020603050405020304" pitchFamily="2" charset="0"/>
            </a:endParaRPr>
          </a:p>
        </p:txBody>
      </p:sp>
      <p:sp>
        <p:nvSpPr>
          <p:cNvPr id="8197" name="Rectangle 2"/>
          <p:cNvSpPr>
            <a:spLocks noGrp="1"/>
          </p:cNvSpPr>
          <p:nvPr>
            <p:ph type="title"/>
          </p:nvPr>
        </p:nvSpPr>
        <p:spPr>
          <a:xfrm>
            <a:off x="685800" y="44450"/>
            <a:ext cx="7772400" cy="533400"/>
          </a:xfrm>
        </p:spPr>
        <p:txBody>
          <a:bodyPr wrap="square" anchor="ctr"/>
          <a:p>
            <a:pPr eaLnBrk="1" hangingPunct="1"/>
            <a:r>
              <a:rPr lang="en-US" altLang="x-none" dirty="0">
                <a:ea typeface="宋体" panose="02010600030101010101" pitchFamily="2" charset="-122"/>
              </a:rPr>
              <a:t>Architecture of Database System</a:t>
            </a:r>
            <a:endParaRPr lang="en-US" altLang="x-none" dirty="0">
              <a:ea typeface="宋体" panose="02010600030101010101" pitchFamily="2" charset="-122"/>
            </a:endParaRPr>
          </a:p>
        </p:txBody>
      </p:sp>
      <p:graphicFrame>
        <p:nvGraphicFramePr>
          <p:cNvPr id="8200" name="Object 5"/>
          <p:cNvGraphicFramePr>
            <a:graphicFrameLocks noChangeAspect="1"/>
          </p:cNvGraphicFramePr>
          <p:nvPr/>
        </p:nvGraphicFramePr>
        <p:xfrm>
          <a:off x="2700338" y="4076700"/>
          <a:ext cx="4176712" cy="2089150"/>
        </p:xfrm>
        <a:graphic>
          <a:graphicData uri="http://schemas.openxmlformats.org/presentationml/2006/ole">
            <mc:AlternateContent xmlns:mc="http://schemas.openxmlformats.org/markup-compatibility/2006">
              <mc:Choice xmlns:v="urn:schemas-microsoft-com:vml" Requires="v">
                <p:oleObj spid="_x0000_s3076" name="" r:id="rId1" imgW="1905000" imgH="1619250" progId="Word.Picture.8">
                  <p:embed/>
                </p:oleObj>
              </mc:Choice>
              <mc:Fallback>
                <p:oleObj name="" r:id="rId1" imgW="1905000" imgH="1619250" progId="Word.Picture.8">
                  <p:embed/>
                  <p:pic>
                    <p:nvPicPr>
                      <p:cNvPr id="0" name="图片 3075"/>
                      <p:cNvPicPr/>
                      <p:nvPr/>
                    </p:nvPicPr>
                    <p:blipFill>
                      <a:blip r:embed="rId2"/>
                      <a:stretch>
                        <a:fillRect/>
                      </a:stretch>
                    </p:blipFill>
                    <p:spPr>
                      <a:xfrm>
                        <a:off x="2700338" y="4076700"/>
                        <a:ext cx="4176712" cy="2089150"/>
                      </a:xfrm>
                      <a:prstGeom prst="rect">
                        <a:avLst/>
                      </a:prstGeom>
                      <a:noFill/>
                      <a:ln w="38100">
                        <a:noFill/>
                        <a:miter/>
                      </a:ln>
                    </p:spPr>
                  </p:pic>
                </p:oleObj>
              </mc:Fallback>
            </mc:AlternateContent>
          </a:graphicData>
        </a:graphic>
      </p:graphicFrame>
      <p:grpSp>
        <p:nvGrpSpPr>
          <p:cNvPr id="8201" name="组合 8200"/>
          <p:cNvGrpSpPr/>
          <p:nvPr/>
        </p:nvGrpSpPr>
        <p:grpSpPr>
          <a:xfrm>
            <a:off x="250825" y="2636838"/>
            <a:ext cx="8281988" cy="647700"/>
            <a:chOff x="0" y="0"/>
            <a:chExt cx="5217" cy="408"/>
          </a:xfrm>
        </p:grpSpPr>
        <p:sp>
          <p:nvSpPr>
            <p:cNvPr id="2" name="Line 13"/>
            <p:cNvSpPr/>
            <p:nvPr/>
          </p:nvSpPr>
          <p:spPr>
            <a:xfrm>
              <a:off x="46" y="45"/>
              <a:ext cx="5171" cy="0"/>
            </a:xfrm>
            <a:prstGeom prst="line">
              <a:avLst/>
            </a:prstGeom>
            <a:ln w="38100" cap="flat" cmpd="sng">
              <a:solidFill>
                <a:srgbClr val="0000FF"/>
              </a:solidFill>
              <a:prstDash val="solid"/>
              <a:round/>
              <a:headEnd type="none" w="med" len="med"/>
              <a:tailEnd type="none" w="med" len="med"/>
            </a:ln>
          </p:spPr>
        </p:sp>
        <p:sp>
          <p:nvSpPr>
            <p:cNvPr id="3" name="Line 23"/>
            <p:cNvSpPr/>
            <p:nvPr/>
          </p:nvSpPr>
          <p:spPr>
            <a:xfrm>
              <a:off x="2858" y="45"/>
              <a:ext cx="0" cy="363"/>
            </a:xfrm>
            <a:prstGeom prst="line">
              <a:avLst/>
            </a:prstGeom>
            <a:ln w="25400" cap="flat" cmpd="sng">
              <a:solidFill>
                <a:schemeClr val="tx1"/>
              </a:solidFill>
              <a:prstDash val="solid"/>
              <a:round/>
              <a:headEnd type="none" w="med" len="med"/>
              <a:tailEnd type="none" w="med" len="med"/>
            </a:ln>
          </p:spPr>
        </p:sp>
        <p:sp>
          <p:nvSpPr>
            <p:cNvPr id="8202" name="Text Box 24"/>
            <p:cNvSpPr txBox="1"/>
            <p:nvPr/>
          </p:nvSpPr>
          <p:spPr>
            <a:xfrm>
              <a:off x="0" y="0"/>
              <a:ext cx="1714" cy="327"/>
            </a:xfrm>
            <a:prstGeom prst="rect">
              <a:avLst/>
            </a:prstGeom>
            <a:noFill/>
            <a:ln w="9525">
              <a:noFill/>
            </a:ln>
          </p:spPr>
          <p:txBody>
            <a:bodyPr anchor="t">
              <a:spAutoFit/>
            </a:bodyPr>
            <a:p>
              <a:pPr algn="ctr">
                <a:spcBef>
                  <a:spcPct val="50000"/>
                </a:spcBef>
              </a:pPr>
              <a:r>
                <a:rPr lang="en-US" altLang="x-none" sz="2800" dirty="0">
                  <a:latin typeface="Arial" panose="020B0604020202020204" pitchFamily="34" charset="0"/>
                  <a:ea typeface="宋体" panose="02010600030101010101" pitchFamily="2" charset="-122"/>
                </a:rPr>
                <a:t>Internet/Intranet</a:t>
              </a:r>
              <a:endParaRPr lang="en-US" altLang="x-none" sz="2800" dirty="0">
                <a:latin typeface="Arial" panose="020B0604020202020204" pitchFamily="34" charset="0"/>
                <a:ea typeface="宋体" panose="02010600030101010101" pitchFamily="2" charset="-122"/>
              </a:endParaRPr>
            </a:p>
          </p:txBody>
        </p:sp>
      </p:grpSp>
      <p:grpSp>
        <p:nvGrpSpPr>
          <p:cNvPr id="8216" name="组合 8215"/>
          <p:cNvGrpSpPr/>
          <p:nvPr/>
        </p:nvGrpSpPr>
        <p:grpSpPr>
          <a:xfrm>
            <a:off x="1763713" y="3284538"/>
            <a:ext cx="6048375" cy="1008062"/>
            <a:chOff x="0" y="0"/>
            <a:chExt cx="3810" cy="635"/>
          </a:xfrm>
        </p:grpSpPr>
        <p:sp>
          <p:nvSpPr>
            <p:cNvPr id="8204" name="Text Box 6"/>
            <p:cNvSpPr txBox="1"/>
            <p:nvPr/>
          </p:nvSpPr>
          <p:spPr>
            <a:xfrm>
              <a:off x="0" y="0"/>
              <a:ext cx="3810" cy="339"/>
            </a:xfrm>
            <a:prstGeom prst="rect">
              <a:avLst/>
            </a:prstGeom>
            <a:solidFill>
              <a:srgbClr val="FFFFFF"/>
            </a:solidFill>
            <a:ln w="19050" cap="flat" cmpd="sng">
              <a:solidFill>
                <a:schemeClr val="tx1"/>
              </a:solidFill>
              <a:prstDash val="solid"/>
              <a:miter/>
              <a:headEnd type="none" w="med" len="med"/>
              <a:tailEnd type="none" w="med" len="med"/>
            </a:ln>
          </p:spPr>
          <p:txBody>
            <a:bodyPr anchor="t">
              <a:spAutoFit/>
            </a:bodyPr>
            <a:p>
              <a:pPr algn="ctr">
                <a:spcBef>
                  <a:spcPct val="50000"/>
                </a:spcBef>
              </a:pPr>
              <a:r>
                <a:rPr lang="en-US" altLang="x-none" sz="2800" b="1" dirty="0">
                  <a:latin typeface="Arial" panose="020B0604020202020204" pitchFamily="34" charset="0"/>
                  <a:ea typeface="宋体" panose="02010600030101010101" pitchFamily="2" charset="-122"/>
                </a:rPr>
                <a:t>Database Management System</a:t>
              </a:r>
              <a:endParaRPr lang="en-US" altLang="x-none" sz="2800" b="1" dirty="0">
                <a:latin typeface="Arial" panose="020B0604020202020204" pitchFamily="34" charset="0"/>
                <a:ea typeface="宋体" panose="02010600030101010101" pitchFamily="2" charset="-122"/>
              </a:endParaRPr>
            </a:p>
          </p:txBody>
        </p:sp>
        <p:sp>
          <p:nvSpPr>
            <p:cNvPr id="8205" name="Line 28"/>
            <p:cNvSpPr/>
            <p:nvPr/>
          </p:nvSpPr>
          <p:spPr>
            <a:xfrm>
              <a:off x="1905" y="347"/>
              <a:ext cx="0" cy="288"/>
            </a:xfrm>
            <a:prstGeom prst="line">
              <a:avLst/>
            </a:prstGeom>
            <a:ln w="25400" cap="flat" cmpd="sng">
              <a:solidFill>
                <a:schemeClr val="tx1"/>
              </a:solidFill>
              <a:prstDash val="solid"/>
              <a:round/>
              <a:headEnd type="none" w="med" len="med"/>
              <a:tailEnd type="none" w="med" len="med"/>
            </a:ln>
          </p:spPr>
        </p:sp>
      </p:grpSp>
      <p:sp>
        <p:nvSpPr>
          <p:cNvPr id="8206"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grpSp>
        <p:nvGrpSpPr>
          <p:cNvPr id="7" name="组合 6"/>
          <p:cNvGrpSpPr/>
          <p:nvPr/>
        </p:nvGrpSpPr>
        <p:grpSpPr>
          <a:xfrm>
            <a:off x="739775" y="765175"/>
            <a:ext cx="5067300" cy="1947863"/>
            <a:chOff x="600" y="1205"/>
            <a:chExt cx="7980" cy="3067"/>
          </a:xfrm>
        </p:grpSpPr>
        <p:grpSp>
          <p:nvGrpSpPr>
            <p:cNvPr id="8208" name="组合 8204"/>
            <p:cNvGrpSpPr/>
            <p:nvPr/>
          </p:nvGrpSpPr>
          <p:grpSpPr>
            <a:xfrm>
              <a:off x="1250" y="1205"/>
              <a:ext cx="7329" cy="3067"/>
              <a:chOff x="-21" y="0"/>
              <a:chExt cx="2932" cy="1227"/>
            </a:xfrm>
          </p:grpSpPr>
          <p:sp>
            <p:nvSpPr>
              <p:cNvPr id="8209" name="Line 18"/>
              <p:cNvSpPr/>
              <p:nvPr/>
            </p:nvSpPr>
            <p:spPr>
              <a:xfrm>
                <a:off x="-21" y="840"/>
                <a:ext cx="0" cy="384"/>
              </a:xfrm>
              <a:prstGeom prst="line">
                <a:avLst/>
              </a:prstGeom>
              <a:ln w="25400" cap="flat" cmpd="sng">
                <a:solidFill>
                  <a:schemeClr val="tx1"/>
                </a:solidFill>
                <a:prstDash val="solid"/>
                <a:round/>
                <a:headEnd type="none" w="med" len="med"/>
                <a:tailEnd type="none" w="med" len="med"/>
              </a:ln>
            </p:spPr>
          </p:sp>
          <p:sp>
            <p:nvSpPr>
              <p:cNvPr id="8210" name="Line 22"/>
              <p:cNvSpPr/>
              <p:nvPr/>
            </p:nvSpPr>
            <p:spPr>
              <a:xfrm>
                <a:off x="1381" y="843"/>
                <a:ext cx="0" cy="384"/>
              </a:xfrm>
              <a:prstGeom prst="line">
                <a:avLst/>
              </a:prstGeom>
              <a:ln w="25400" cap="flat" cmpd="sng">
                <a:solidFill>
                  <a:schemeClr val="tx1"/>
                </a:solidFill>
                <a:prstDash val="solid"/>
                <a:round/>
                <a:headEnd type="none" w="med" len="med"/>
                <a:tailEnd type="none" w="med" len="med"/>
              </a:ln>
            </p:spPr>
          </p:sp>
          <p:sp>
            <p:nvSpPr>
              <p:cNvPr id="8211" name="Line 25"/>
              <p:cNvSpPr/>
              <p:nvPr/>
            </p:nvSpPr>
            <p:spPr>
              <a:xfrm>
                <a:off x="2039" y="576"/>
                <a:ext cx="872" cy="14"/>
              </a:xfrm>
              <a:prstGeom prst="line">
                <a:avLst/>
              </a:prstGeom>
              <a:ln w="38100" cap="rnd" cmpd="sng">
                <a:solidFill>
                  <a:schemeClr val="tx1"/>
                </a:solidFill>
                <a:prstDash val="sysDot"/>
                <a:round/>
                <a:headEnd type="none" w="med" len="med"/>
                <a:tailEnd type="none" w="med" len="med"/>
              </a:ln>
            </p:spPr>
          </p:sp>
          <p:sp>
            <p:nvSpPr>
              <p:cNvPr id="8212" name="Text Box 26"/>
              <p:cNvSpPr txBox="1"/>
              <p:nvPr/>
            </p:nvSpPr>
            <p:spPr>
              <a:xfrm>
                <a:off x="355" y="0"/>
                <a:ext cx="1324" cy="327"/>
              </a:xfrm>
              <a:prstGeom prst="rect">
                <a:avLst/>
              </a:prstGeom>
              <a:noFill/>
              <a:ln w="9525">
                <a:noFill/>
              </a:ln>
            </p:spPr>
            <p:txBody>
              <a:bodyPr anchor="t">
                <a:spAutoFit/>
              </a:bodyPr>
              <a:p>
                <a:pPr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End Users</a:t>
                </a:r>
                <a:endParaRPr lang="en-US" altLang="x-none" sz="2800" b="1" dirty="0">
                  <a:solidFill>
                    <a:schemeClr val="accent2"/>
                  </a:solidFill>
                  <a:latin typeface="Arial" panose="020B0604020202020204" pitchFamily="34" charset="0"/>
                  <a:ea typeface="宋体" panose="02010600030101010101" pitchFamily="2" charset="-122"/>
                </a:endParaRPr>
              </a:p>
            </p:txBody>
          </p:sp>
        </p:grpSp>
        <p:pic>
          <p:nvPicPr>
            <p:cNvPr id="8213" name="图片 2" descr="A000220150320H68PPIC"/>
            <p:cNvPicPr>
              <a:picLocks noChangeAspect="1"/>
            </p:cNvPicPr>
            <p:nvPr/>
          </p:nvPicPr>
          <p:blipFill>
            <a:blip r:embed="rId3"/>
            <a:stretch>
              <a:fillRect/>
            </a:stretch>
          </p:blipFill>
          <p:spPr>
            <a:xfrm>
              <a:off x="2416" y="1963"/>
              <a:ext cx="1024" cy="1417"/>
            </a:xfrm>
            <a:prstGeom prst="rect">
              <a:avLst/>
            </a:prstGeom>
            <a:noFill/>
            <a:ln w="9525">
              <a:noFill/>
            </a:ln>
          </p:spPr>
        </p:pic>
        <p:pic>
          <p:nvPicPr>
            <p:cNvPr id="8214" name="图片 3" descr="A000220150318D09PPIC"/>
            <p:cNvPicPr>
              <a:picLocks noChangeAspect="1"/>
            </p:cNvPicPr>
            <p:nvPr/>
          </p:nvPicPr>
          <p:blipFill>
            <a:blip r:embed="rId4"/>
            <a:stretch>
              <a:fillRect/>
            </a:stretch>
          </p:blipFill>
          <p:spPr>
            <a:xfrm>
              <a:off x="600" y="1963"/>
              <a:ext cx="1206" cy="1417"/>
            </a:xfrm>
            <a:prstGeom prst="rect">
              <a:avLst/>
            </a:prstGeom>
            <a:noFill/>
            <a:ln w="9525">
              <a:noFill/>
            </a:ln>
          </p:spPr>
        </p:pic>
        <p:pic>
          <p:nvPicPr>
            <p:cNvPr id="8215" name="图片 4"/>
            <p:cNvPicPr>
              <a:picLocks noChangeAspect="1"/>
            </p:cNvPicPr>
            <p:nvPr/>
          </p:nvPicPr>
          <p:blipFill>
            <a:blip r:embed="rId5"/>
            <a:stretch>
              <a:fillRect/>
            </a:stretch>
          </p:blipFill>
          <p:spPr>
            <a:xfrm>
              <a:off x="4052" y="1963"/>
              <a:ext cx="1475" cy="1417"/>
            </a:xfrm>
            <a:prstGeom prst="rect">
              <a:avLst/>
            </a:prstGeom>
            <a:noFill/>
            <a:ln w="9525">
              <a:noFill/>
            </a:ln>
          </p:spPr>
        </p:pic>
      </p:grpSp>
      <p:grpSp>
        <p:nvGrpSpPr>
          <p:cNvPr id="8" name="组合 7"/>
          <p:cNvGrpSpPr/>
          <p:nvPr/>
        </p:nvGrpSpPr>
        <p:grpSpPr>
          <a:xfrm>
            <a:off x="6442075" y="822325"/>
            <a:ext cx="1524000" cy="1914525"/>
            <a:chOff x="9240" y="1295"/>
            <a:chExt cx="2400" cy="3014"/>
          </a:xfrm>
        </p:grpSpPr>
        <p:grpSp>
          <p:nvGrpSpPr>
            <p:cNvPr id="8217" name="组合 8211"/>
            <p:cNvGrpSpPr/>
            <p:nvPr/>
          </p:nvGrpSpPr>
          <p:grpSpPr>
            <a:xfrm>
              <a:off x="9240" y="1295"/>
              <a:ext cx="2400" cy="3015"/>
              <a:chOff x="0" y="0"/>
              <a:chExt cx="960" cy="1206"/>
            </a:xfrm>
          </p:grpSpPr>
          <p:sp>
            <p:nvSpPr>
              <p:cNvPr id="8218" name="Line 20"/>
              <p:cNvSpPr/>
              <p:nvPr/>
            </p:nvSpPr>
            <p:spPr>
              <a:xfrm>
                <a:off x="480" y="822"/>
                <a:ext cx="0" cy="384"/>
              </a:xfrm>
              <a:prstGeom prst="line">
                <a:avLst/>
              </a:prstGeom>
              <a:ln w="25400" cap="flat" cmpd="sng">
                <a:solidFill>
                  <a:schemeClr val="tx1"/>
                </a:solidFill>
                <a:prstDash val="solid"/>
                <a:round/>
                <a:headEnd type="none" w="med" len="med"/>
                <a:tailEnd type="none" w="med" len="med"/>
              </a:ln>
            </p:spPr>
          </p:sp>
          <p:sp>
            <p:nvSpPr>
              <p:cNvPr id="8219" name="Text Box 27"/>
              <p:cNvSpPr txBox="1"/>
              <p:nvPr/>
            </p:nvSpPr>
            <p:spPr>
              <a:xfrm>
                <a:off x="0" y="0"/>
                <a:ext cx="960" cy="327"/>
              </a:xfrm>
              <a:prstGeom prst="rect">
                <a:avLst/>
              </a:prstGeom>
              <a:noFill/>
              <a:ln w="9525">
                <a:noFill/>
              </a:ln>
            </p:spPr>
            <p:txBody>
              <a:bodyPr anchor="t">
                <a:spAutoFit/>
              </a:bodyPr>
              <a:p>
                <a:pPr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DBAs</a:t>
                </a:r>
                <a:endParaRPr lang="en-US" altLang="x-none" sz="2800" b="1" dirty="0">
                  <a:solidFill>
                    <a:schemeClr val="accent2"/>
                  </a:solidFill>
                  <a:latin typeface="Arial" panose="020B0604020202020204" pitchFamily="34" charset="0"/>
                  <a:ea typeface="宋体" panose="02010600030101010101" pitchFamily="2" charset="-122"/>
                </a:endParaRPr>
              </a:p>
            </p:txBody>
          </p:sp>
        </p:grpSp>
        <p:pic>
          <p:nvPicPr>
            <p:cNvPr id="8220" name="图片 5"/>
            <p:cNvPicPr>
              <a:picLocks noChangeAspect="1"/>
            </p:cNvPicPr>
            <p:nvPr/>
          </p:nvPicPr>
          <p:blipFill>
            <a:blip r:embed="rId6"/>
            <a:stretch>
              <a:fillRect/>
            </a:stretch>
          </p:blipFill>
          <p:spPr>
            <a:xfrm>
              <a:off x="9560" y="2023"/>
              <a:ext cx="1760" cy="1417"/>
            </a:xfrm>
            <a:prstGeom prst="rect">
              <a:avLst/>
            </a:prstGeom>
            <a:noFill/>
            <a:ln w="9525">
              <a:noFill/>
            </a:ln>
          </p:spPr>
        </p:pic>
      </p:grpSp>
      <p:grpSp>
        <p:nvGrpSpPr>
          <p:cNvPr id="11" name="组合 10"/>
          <p:cNvGrpSpPr/>
          <p:nvPr/>
        </p:nvGrpSpPr>
        <p:grpSpPr>
          <a:xfrm>
            <a:off x="8083550" y="3068638"/>
            <a:ext cx="863600" cy="2951162"/>
            <a:chOff x="12529" y="4833"/>
            <a:chExt cx="1360" cy="4648"/>
          </a:xfrm>
        </p:grpSpPr>
        <p:sp>
          <p:nvSpPr>
            <p:cNvPr id="9" name="右大括号 8"/>
            <p:cNvSpPr/>
            <p:nvPr/>
          </p:nvSpPr>
          <p:spPr>
            <a:xfrm>
              <a:off x="12529" y="4833"/>
              <a:ext cx="454" cy="4649"/>
            </a:xfrm>
            <a:prstGeom prst="rightBrace">
              <a:avLst/>
            </a:prstGeom>
            <a:ln w="22225"/>
          </p:spPr>
          <p:style>
            <a:lnRef idx="1">
              <a:schemeClr val="dk1"/>
            </a:lnRef>
            <a:fillRef idx="0">
              <a:schemeClr val="dk1"/>
            </a:fillRef>
            <a:effectRef idx="0">
              <a:schemeClr val="dk1"/>
            </a:effectRef>
            <a:fontRef idx="minor">
              <a:schemeClr val="tx1"/>
            </a:fontRef>
          </p:style>
          <p:txBody>
            <a:bodyPr rtlCol="0" anchor="ctr"/>
            <a:p>
              <a:pPr algn="ctr" fontAlgn="base"/>
              <a:endParaRPr lang="zh-CN" altLang="en-US" strike="noStrike" noProof="1"/>
            </a:p>
          </p:txBody>
        </p:sp>
        <p:sp>
          <p:nvSpPr>
            <p:cNvPr id="8223" name="文本框 9"/>
            <p:cNvSpPr txBox="1"/>
            <p:nvPr/>
          </p:nvSpPr>
          <p:spPr>
            <a:xfrm>
              <a:off x="13065" y="5361"/>
              <a:ext cx="825" cy="3600"/>
            </a:xfrm>
            <a:prstGeom prst="rect">
              <a:avLst/>
            </a:prstGeom>
            <a:noFill/>
            <a:ln w="9525">
              <a:noFill/>
            </a:ln>
          </p:spPr>
          <p:txBody>
            <a:bodyPr wrap="square" anchor="t">
              <a:spAutoFit/>
            </a:bodyPr>
            <a:p>
              <a:r>
                <a:rPr lang="zh-CN" altLang="en-US" b="1">
                  <a:solidFill>
                    <a:srgbClr val="FF0000"/>
                  </a:solidFill>
                  <a:latin typeface="Times New Roman" panose="02020603050405020304" pitchFamily="2" charset="0"/>
                  <a:ea typeface="宋体" panose="02010600030101010101" pitchFamily="2" charset="-122"/>
                </a:rPr>
                <a:t>数据库服务器</a:t>
              </a:r>
              <a:endParaRPr lang="zh-CN" altLang="en-US" b="1">
                <a:solidFill>
                  <a:srgbClr val="FF0000"/>
                </a:solidFill>
                <a:latin typeface="Times New Roman" panose="02020603050405020304" pitchFamily="2" charset="0"/>
                <a:ea typeface="宋体" panose="02010600030101010101" pitchFamily="2" charset="-122"/>
              </a:endParaRPr>
            </a:p>
          </p:txBody>
        </p:sp>
      </p:grpSp>
      <p:grpSp>
        <p:nvGrpSpPr>
          <p:cNvPr id="4" name="组合 3"/>
          <p:cNvGrpSpPr/>
          <p:nvPr/>
        </p:nvGrpSpPr>
        <p:grpSpPr>
          <a:xfrm>
            <a:off x="8083550" y="658813"/>
            <a:ext cx="863600" cy="1920875"/>
            <a:chOff x="12529" y="4565"/>
            <a:chExt cx="1361" cy="5316"/>
          </a:xfrm>
        </p:grpSpPr>
        <p:sp>
          <p:nvSpPr>
            <p:cNvPr id="5" name="右大括号 4"/>
            <p:cNvSpPr/>
            <p:nvPr/>
          </p:nvSpPr>
          <p:spPr>
            <a:xfrm>
              <a:off x="12529" y="4833"/>
              <a:ext cx="454" cy="4649"/>
            </a:xfrm>
            <a:prstGeom prst="rightBrace">
              <a:avLst/>
            </a:prstGeom>
            <a:ln w="22225"/>
          </p:spPr>
          <p:style>
            <a:lnRef idx="1">
              <a:schemeClr val="dk1"/>
            </a:lnRef>
            <a:fillRef idx="0">
              <a:schemeClr val="dk1"/>
            </a:fillRef>
            <a:effectRef idx="0">
              <a:schemeClr val="dk1"/>
            </a:effectRef>
            <a:fontRef idx="minor">
              <a:schemeClr val="tx1"/>
            </a:fontRef>
          </p:style>
          <p:txBody>
            <a:bodyPr rtlCol="0" anchor="ctr"/>
            <a:p>
              <a:pPr algn="ctr" fontAlgn="base"/>
              <a:endParaRPr lang="zh-CN" altLang="en-US" strike="noStrike" noProof="1"/>
            </a:p>
          </p:txBody>
        </p:sp>
        <p:sp>
          <p:nvSpPr>
            <p:cNvPr id="8226" name="文本框 9"/>
            <p:cNvSpPr txBox="1"/>
            <p:nvPr/>
          </p:nvSpPr>
          <p:spPr>
            <a:xfrm>
              <a:off x="13065" y="4565"/>
              <a:ext cx="825" cy="5316"/>
            </a:xfrm>
            <a:prstGeom prst="rect">
              <a:avLst/>
            </a:prstGeom>
            <a:noFill/>
            <a:ln w="9525">
              <a:noFill/>
            </a:ln>
          </p:spPr>
          <p:txBody>
            <a:bodyPr wrap="square" anchor="t">
              <a:spAutoFit/>
            </a:bodyPr>
            <a:p>
              <a:r>
                <a:rPr lang="zh-CN" altLang="en-US" b="1">
                  <a:solidFill>
                    <a:srgbClr val="FF0000"/>
                  </a:solidFill>
                  <a:latin typeface="Times New Roman" panose="02020603050405020304" pitchFamily="2" charset="0"/>
                  <a:ea typeface="宋体" panose="02010600030101010101" pitchFamily="2" charset="-122"/>
                </a:rPr>
                <a:t>数据库应用</a:t>
              </a:r>
              <a:endParaRPr lang="zh-CN" altLang="en-US" b="1">
                <a:solidFill>
                  <a:srgbClr val="FF0000"/>
                </a:solidFill>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blinds(horizontal)">
                                      <p:cBhvr>
                                        <p:cTn id="7" dur="500"/>
                                        <p:tgtEl>
                                          <p:spTgt spid="820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8216"/>
                                        </p:tgtEl>
                                        <p:attrNameLst>
                                          <p:attrName>style.visibility</p:attrName>
                                        </p:attrNameLst>
                                      </p:cBhvr>
                                      <p:to>
                                        <p:strVal val="visible"/>
                                      </p:to>
                                    </p:set>
                                    <p:anim calcmode="lin" valueType="num">
                                      <p:cBhvr>
                                        <p:cTn id="12" dur="500" fill="hold"/>
                                        <p:tgtEl>
                                          <p:spTgt spid="8216"/>
                                        </p:tgtEl>
                                        <p:attrNameLst>
                                          <p:attrName>ppt_x</p:attrName>
                                        </p:attrNameLst>
                                      </p:cBhvr>
                                      <p:tavLst>
                                        <p:tav tm="0">
                                          <p:val>
                                            <p:strVal val="#ppt_x"/>
                                          </p:val>
                                        </p:tav>
                                        <p:tav tm="100000">
                                          <p:val>
                                            <p:strVal val="#ppt_x"/>
                                          </p:val>
                                        </p:tav>
                                      </p:tavLst>
                                    </p:anim>
                                    <p:anim calcmode="lin" valueType="num">
                                      <p:cBhvr>
                                        <p:cTn id="13" dur="500" fill="hold"/>
                                        <p:tgtEl>
                                          <p:spTgt spid="8216"/>
                                        </p:tgtEl>
                                        <p:attrNameLst>
                                          <p:attrName>ppt_y</p:attrName>
                                        </p:attrNameLst>
                                      </p:cBhvr>
                                      <p:tavLst>
                                        <p:tav tm="0">
                                          <p:val>
                                            <p:strVal val="#ppt_y-#ppt_h/2"/>
                                          </p:val>
                                        </p:tav>
                                        <p:tav tm="100000">
                                          <p:val>
                                            <p:strVal val="#ppt_y"/>
                                          </p:val>
                                        </p:tav>
                                      </p:tavLst>
                                    </p:anim>
                                    <p:anim calcmode="lin" valueType="num">
                                      <p:cBhvr>
                                        <p:cTn id="14" dur="500" fill="hold"/>
                                        <p:tgtEl>
                                          <p:spTgt spid="8216"/>
                                        </p:tgtEl>
                                        <p:attrNameLst>
                                          <p:attrName>ppt_w</p:attrName>
                                        </p:attrNameLst>
                                      </p:cBhvr>
                                      <p:tavLst>
                                        <p:tav tm="0">
                                          <p:val>
                                            <p:strVal val="#ppt_w"/>
                                          </p:val>
                                        </p:tav>
                                        <p:tav tm="100000">
                                          <p:val>
                                            <p:strVal val="#ppt_w"/>
                                          </p:val>
                                        </p:tav>
                                      </p:tavLst>
                                    </p:anim>
                                    <p:anim calcmode="lin" valueType="num">
                                      <p:cBhvr>
                                        <p:cTn id="15" dur="500" fill="hold"/>
                                        <p:tgtEl>
                                          <p:spTgt spid="8216"/>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8201"/>
                                        </p:tgtEl>
                                        <p:attrNameLst>
                                          <p:attrName>style.visibility</p:attrName>
                                        </p:attrNameLst>
                                      </p:cBhvr>
                                      <p:to>
                                        <p:strVal val="visible"/>
                                      </p:to>
                                    </p:set>
                                    <p:anim calcmode="lin" valueType="num">
                                      <p:cBhvr>
                                        <p:cTn id="20" dur="500" fill="hold"/>
                                        <p:tgtEl>
                                          <p:spTgt spid="8201"/>
                                        </p:tgtEl>
                                        <p:attrNameLst>
                                          <p:attrName>ppt_w</p:attrName>
                                        </p:attrNameLst>
                                      </p:cBhvr>
                                      <p:tavLst>
                                        <p:tav tm="0">
                                          <p:val>
                                            <p:fltVal val="0.000000"/>
                                          </p:val>
                                        </p:tav>
                                        <p:tav tm="100000">
                                          <p:val>
                                            <p:strVal val="#ppt_w"/>
                                          </p:val>
                                        </p:tav>
                                      </p:tavLst>
                                    </p:anim>
                                    <p:anim calcmode="lin" valueType="num">
                                      <p:cBhvr>
                                        <p:cTn id="21" dur="500" fill="hold"/>
                                        <p:tgtEl>
                                          <p:spTgt spid="8201"/>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ppt_x</p:attrName>
                                        </p:attrNameLst>
                                      </p:cBhvr>
                                      <p:tavLst>
                                        <p:tav tm="0">
                                          <p:val>
                                            <p:strVal val="1+#ppt_w/2"/>
                                          </p:val>
                                        </p:tav>
                                        <p:tav tm="100000">
                                          <p:val>
                                            <p:strVal val="#ppt_x"/>
                                          </p:val>
                                        </p:tav>
                                      </p:tavLst>
                                    </p:anim>
                                    <p:anim calcmode="lin" valueType="num">
                                      <p:cBhvr>
                                        <p:cTn id="4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18"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921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9220" name="Rectangle 2"/>
          <p:cNvSpPr>
            <a:spLocks noGrp="1"/>
          </p:cNvSpPr>
          <p:nvPr>
            <p:ph type="title"/>
          </p:nvPr>
        </p:nvSpPr>
        <p:spPr>
          <a:xfrm>
            <a:off x="0" y="44450"/>
            <a:ext cx="8845550" cy="533400"/>
          </a:xfrm>
        </p:spPr>
        <p:txBody>
          <a:bodyPr wrap="square" anchor="ctr"/>
          <a:p>
            <a:pPr eaLnBrk="1" hangingPunct="1"/>
            <a:r>
              <a:rPr lang="en-US" altLang="zh-CN" sz="2800">
                <a:solidFill>
                  <a:srgbClr val="FF0000"/>
                </a:solidFill>
              </a:rPr>
              <a:t>Two-tier Architechture   vs.  Three-tier Architechture</a:t>
            </a:r>
            <a:endParaRPr lang="en-US" altLang="x-none" sz="2800" dirty="0">
              <a:ea typeface="宋体" panose="02010600030101010101" pitchFamily="2" charset="-122"/>
            </a:endParaRPr>
          </a:p>
        </p:txBody>
      </p:sp>
      <p:sp>
        <p:nvSpPr>
          <p:cNvPr id="9221"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
        <p:nvSpPr>
          <p:cNvPr id="9222" name="文本框 15"/>
          <p:cNvSpPr txBox="1"/>
          <p:nvPr/>
        </p:nvSpPr>
        <p:spPr>
          <a:xfrm>
            <a:off x="895350" y="4524375"/>
            <a:ext cx="7350125" cy="457200"/>
          </a:xfrm>
          <a:prstGeom prst="rect">
            <a:avLst/>
          </a:prstGeom>
          <a:noFill/>
          <a:ln w="9525">
            <a:noFill/>
          </a:ln>
        </p:spPr>
        <p:txBody>
          <a:bodyPr wrap="square" anchor="t">
            <a:spAutoFit/>
          </a:bodyPr>
          <a:p>
            <a:pPr algn="ctr"/>
            <a:r>
              <a:rPr lang="zh-CN" altLang="en-US" b="1">
                <a:solidFill>
                  <a:schemeClr val="accent2"/>
                </a:solidFill>
                <a:latin typeface="Times New Roman" panose="02020603050405020304" pitchFamily="2" charset="0"/>
                <a:ea typeface="宋体" panose="02010600030101010101" pitchFamily="2" charset="-122"/>
              </a:rPr>
              <a:t>（</a:t>
            </a:r>
            <a:r>
              <a:rPr lang="zh-CN" altLang="en-US" b="1">
                <a:solidFill>
                  <a:srgbClr val="FF0000"/>
                </a:solidFill>
                <a:latin typeface="Times New Roman" panose="02020603050405020304" pitchFamily="2" charset="0"/>
                <a:ea typeface="宋体" panose="02010600030101010101" pitchFamily="2" charset="-122"/>
              </a:rPr>
              <a:t>两层</a:t>
            </a:r>
            <a:r>
              <a:rPr lang="en-US" altLang="zh-CN" b="1">
                <a:solidFill>
                  <a:srgbClr val="FF0000"/>
                </a:solidFill>
                <a:latin typeface="Times New Roman" panose="02020603050405020304" pitchFamily="2" charset="0"/>
                <a:ea typeface="宋体" panose="02010600030101010101" pitchFamily="2" charset="-122"/>
              </a:rPr>
              <a:t>C/S</a:t>
            </a:r>
            <a:r>
              <a:rPr lang="zh-CN" altLang="en-US" b="1">
                <a:solidFill>
                  <a:srgbClr val="FF0000"/>
                </a:solidFill>
                <a:latin typeface="Times New Roman" panose="02020603050405020304" pitchFamily="2" charset="0"/>
                <a:ea typeface="宋体" panose="02010600030101010101" pitchFamily="2" charset="-122"/>
              </a:rPr>
              <a:t>架构</a:t>
            </a:r>
            <a:r>
              <a:rPr lang="zh-CN" altLang="en-US" b="1">
                <a:solidFill>
                  <a:schemeClr val="accent2"/>
                </a:solidFill>
                <a:latin typeface="Times New Roman" panose="02020603050405020304" pitchFamily="2" charset="0"/>
                <a:ea typeface="宋体" panose="02010600030101010101" pitchFamily="2" charset="-122"/>
              </a:rPr>
              <a:t>）</a:t>
            </a:r>
            <a:endParaRPr lang="zh-CN" altLang="en-US" b="1">
              <a:solidFill>
                <a:schemeClr val="accent2"/>
              </a:solidFill>
              <a:latin typeface="Times New Roman" panose="02020603050405020304" pitchFamily="2" charset="0"/>
              <a:ea typeface="宋体" panose="02010600030101010101" pitchFamily="2" charset="-122"/>
            </a:endParaRPr>
          </a:p>
        </p:txBody>
      </p:sp>
      <p:sp>
        <p:nvSpPr>
          <p:cNvPr id="17" name="文本框 16"/>
          <p:cNvSpPr txBox="1"/>
          <p:nvPr/>
        </p:nvSpPr>
        <p:spPr>
          <a:xfrm>
            <a:off x="304800" y="5226050"/>
            <a:ext cx="8458200" cy="1187450"/>
          </a:xfrm>
          <a:prstGeom prst="rect">
            <a:avLst/>
          </a:prstGeom>
          <a:noFill/>
          <a:ln w="9525">
            <a:noFill/>
          </a:ln>
        </p:spPr>
        <p:txBody>
          <a:bodyPr wrap="square" anchor="t">
            <a:spAutoFit/>
          </a:bodyPr>
          <a:p>
            <a:pPr marL="342900" indent="-342900">
              <a:buFont typeface="Wingdings" panose="05000000000000000000" charset="0"/>
              <a:buChar char="l"/>
            </a:pPr>
            <a:r>
              <a:rPr lang="zh-CN" altLang="zh-CN" b="1">
                <a:solidFill>
                  <a:schemeClr val="accent2"/>
                </a:solidFill>
                <a:latin typeface="Times New Roman" panose="02020603050405020304" pitchFamily="2" charset="0"/>
                <a:ea typeface="宋体" panose="02010600030101010101" pitchFamily="2" charset="-122"/>
              </a:rPr>
              <a:t>在两层</a:t>
            </a:r>
            <a:r>
              <a:rPr lang="en-US" altLang="zh-CN" b="1">
                <a:solidFill>
                  <a:schemeClr val="accent2"/>
                </a:solidFill>
                <a:latin typeface="Times New Roman" panose="02020603050405020304" pitchFamily="2" charset="0"/>
                <a:ea typeface="宋体" panose="02010600030101010101" pitchFamily="2" charset="-122"/>
              </a:rPr>
              <a:t>C/S</a:t>
            </a:r>
            <a:r>
              <a:rPr lang="zh-CN" altLang="en-US" b="1">
                <a:solidFill>
                  <a:schemeClr val="accent2"/>
                </a:solidFill>
                <a:latin typeface="Times New Roman" panose="02020603050405020304" pitchFamily="2" charset="0"/>
                <a:ea typeface="宋体" panose="02010600030101010101" pitchFamily="2" charset="-122"/>
              </a:rPr>
              <a:t>架构中，数据库和</a:t>
            </a:r>
            <a:r>
              <a:rPr lang="en-US" altLang="zh-CN" b="1">
                <a:solidFill>
                  <a:schemeClr val="accent2"/>
                </a:solidFill>
                <a:latin typeface="Times New Roman" panose="02020603050405020304" pitchFamily="2" charset="0"/>
                <a:ea typeface="宋体" panose="02010600030101010101" pitchFamily="2" charset="-122"/>
              </a:rPr>
              <a:t>DBMS</a:t>
            </a:r>
            <a:r>
              <a:rPr lang="zh-CN" altLang="en-US" b="1">
                <a:solidFill>
                  <a:schemeClr val="accent2"/>
                </a:solidFill>
                <a:latin typeface="Times New Roman" panose="02020603050405020304" pitchFamily="2" charset="0"/>
                <a:ea typeface="宋体" panose="02010600030101010101" pitchFamily="2" charset="-122"/>
              </a:rPr>
              <a:t>运行在数据库服务器中，数据库应用程序运行在客户机中，两者之间通过局域网实现数据访问。</a:t>
            </a:r>
            <a:endParaRPr lang="zh-CN" altLang="en-US" b="1">
              <a:solidFill>
                <a:schemeClr val="accent2"/>
              </a:solidFill>
              <a:latin typeface="Times New Roman" panose="02020603050405020304" pitchFamily="2" charset="0"/>
              <a:ea typeface="宋体" panose="02010600030101010101" pitchFamily="2" charset="-122"/>
            </a:endParaRPr>
          </a:p>
        </p:txBody>
      </p:sp>
      <p:pic>
        <p:nvPicPr>
          <p:cNvPr id="9224" name="图片 17"/>
          <p:cNvPicPr>
            <a:picLocks noChangeAspect="1"/>
          </p:cNvPicPr>
          <p:nvPr/>
        </p:nvPicPr>
        <p:blipFill>
          <a:blip r:embed="rId1"/>
          <a:stretch>
            <a:fillRect/>
          </a:stretch>
        </p:blipFill>
        <p:spPr>
          <a:xfrm>
            <a:off x="1122363" y="565150"/>
            <a:ext cx="6600825" cy="3816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242"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10243"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0244" name="Rectangle 2"/>
          <p:cNvSpPr>
            <a:spLocks noGrp="1"/>
          </p:cNvSpPr>
          <p:nvPr>
            <p:ph type="title"/>
          </p:nvPr>
        </p:nvSpPr>
        <p:spPr>
          <a:xfrm>
            <a:off x="0" y="44450"/>
            <a:ext cx="8845550" cy="533400"/>
          </a:xfrm>
        </p:spPr>
        <p:txBody>
          <a:bodyPr wrap="square" anchor="ctr"/>
          <a:p>
            <a:pPr eaLnBrk="1" hangingPunct="1"/>
            <a:r>
              <a:rPr lang="en-US" altLang="zh-CN" sz="2800">
                <a:solidFill>
                  <a:srgbClr val="FF0000"/>
                </a:solidFill>
              </a:rPr>
              <a:t>Two-tier Architechture   vs.  Three-tier Architechture</a:t>
            </a:r>
            <a:endParaRPr lang="en-US" altLang="x-none" sz="2800" dirty="0">
              <a:ea typeface="宋体" panose="02010600030101010101" pitchFamily="2" charset="-122"/>
            </a:endParaRPr>
          </a:p>
        </p:txBody>
      </p:sp>
      <p:sp>
        <p:nvSpPr>
          <p:cNvPr id="10245" name="日期占位符 1"/>
          <p:cNvSpPr/>
          <p:nvPr>
            <p:ph type="dt" sz="half" idx="10"/>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stStyle>
          <a:p>
            <a:pPr lvl="0" indent="0"/>
            <a:fld id="{BB962C8B-B14F-4D97-AF65-F5344CB8AC3E}" type="datetime1">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
        <p:nvSpPr>
          <p:cNvPr id="10246" name="文本框 16"/>
          <p:cNvSpPr txBox="1"/>
          <p:nvPr/>
        </p:nvSpPr>
        <p:spPr>
          <a:xfrm>
            <a:off x="304800" y="704850"/>
            <a:ext cx="8458200" cy="1554163"/>
          </a:xfrm>
          <a:prstGeom prst="rect">
            <a:avLst/>
          </a:prstGeom>
          <a:noFill/>
          <a:ln w="9525">
            <a:noFill/>
          </a:ln>
        </p:spPr>
        <p:txBody>
          <a:bodyPr wrap="square" anchor="t">
            <a:spAutoFit/>
          </a:bodyPr>
          <a:p>
            <a:pPr marL="342900" indent="-342900">
              <a:buFont typeface="Wingdings" panose="05000000000000000000" charset="0"/>
              <a:buChar char="l"/>
            </a:pPr>
            <a:r>
              <a:rPr lang="zh-CN" altLang="en-US" b="1">
                <a:solidFill>
                  <a:schemeClr val="accent2"/>
                </a:solidFill>
                <a:latin typeface="Times New Roman" panose="02020603050405020304" pitchFamily="2" charset="0"/>
                <a:ea typeface="宋体" panose="02010600030101010101" pitchFamily="2" charset="-122"/>
              </a:rPr>
              <a:t>但更多的时候，数据库服务器及其应用程序可能分布在距离遥远的不同地方（如下图所以），他们相互之间无法通过企业内部的局域网相连，只能通过更广阔的互联网来实现数据访问和数据传输。</a:t>
            </a:r>
            <a:endParaRPr lang="zh-CN" altLang="en-US" b="1">
              <a:solidFill>
                <a:schemeClr val="accent2"/>
              </a:solidFill>
              <a:latin typeface="Times New Roman" panose="02020603050405020304" pitchFamily="2" charset="0"/>
              <a:ea typeface="宋体" panose="02010600030101010101" pitchFamily="2" charset="-122"/>
            </a:endParaRPr>
          </a:p>
        </p:txBody>
      </p:sp>
      <p:pic>
        <p:nvPicPr>
          <p:cNvPr id="10247" name="图片 2"/>
          <p:cNvPicPr>
            <a:picLocks noChangeAspect="1"/>
          </p:cNvPicPr>
          <p:nvPr/>
        </p:nvPicPr>
        <p:blipFill>
          <a:blip r:embed="rId1"/>
          <a:stretch>
            <a:fillRect/>
          </a:stretch>
        </p:blipFill>
        <p:spPr>
          <a:xfrm>
            <a:off x="1117600" y="2282825"/>
            <a:ext cx="6840538" cy="4032250"/>
          </a:xfrm>
          <a:prstGeom prst="rect">
            <a:avLst/>
          </a:prstGeom>
          <a:noFill/>
          <a:ln w="9525">
            <a:noFill/>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6252</Words>
  <Application>WPS 演示</Application>
  <PresentationFormat>全屏显示(4:3)</PresentationFormat>
  <Paragraphs>1265</Paragraphs>
  <Slides>38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38</vt:i4>
      </vt:variant>
    </vt:vector>
  </HeadingPairs>
  <TitlesOfParts>
    <vt:vector size="55" baseType="lpstr">
      <vt:lpstr>Arial</vt:lpstr>
      <vt:lpstr>宋体</vt:lpstr>
      <vt:lpstr>Wingdings</vt:lpstr>
      <vt:lpstr>Times New Roman</vt:lpstr>
      <vt:lpstr>Arial Unicode MS</vt:lpstr>
      <vt:lpstr>方正舒体</vt:lpstr>
      <vt:lpstr>Wingdings</vt:lpstr>
      <vt:lpstr>微软雅黑</vt:lpstr>
      <vt:lpstr>Arial Unicode MS</vt:lpstr>
      <vt:lpstr>华文行楷</vt:lpstr>
      <vt:lpstr>黑体</vt:lpstr>
      <vt:lpstr>华文细黑</vt:lpstr>
      <vt:lpstr>默认设计模板</vt:lpstr>
      <vt:lpstr>Word.Picture.8</vt:lpstr>
      <vt:lpstr>Word.Picture.8</vt:lpstr>
      <vt:lpstr>Word.Picture.8</vt:lpstr>
      <vt:lpstr>Word.Picture.8</vt:lpstr>
      <vt:lpstr>Chapter 1  Introduction</vt:lpstr>
      <vt:lpstr>引  言</vt:lpstr>
      <vt:lpstr>Ch1.  Introduction</vt:lpstr>
      <vt:lpstr>Terminology</vt:lpstr>
      <vt:lpstr>Ch1.  Introduction</vt:lpstr>
      <vt:lpstr>Ch1.  Introduction</vt:lpstr>
      <vt:lpstr>Architecture of Database System</vt:lpstr>
      <vt:lpstr>Two-tier Architechture   vs.  Three-tier Architechture</vt:lpstr>
      <vt:lpstr>Two-tier Architechture   vs.  Three-tier Architechture</vt:lpstr>
      <vt:lpstr>Two-tier Architechture   vs.  Three-tier Architechture</vt:lpstr>
      <vt:lpstr>Ch1.  Introduction</vt:lpstr>
      <vt:lpstr>Data Model</vt:lpstr>
      <vt:lpstr>PowerPoint 演示文稿</vt:lpstr>
      <vt:lpstr>Terminology</vt:lpstr>
      <vt:lpstr>PowerPoint 演示文稿</vt:lpstr>
      <vt:lpstr>PowerPoint 演示文稿</vt:lpstr>
      <vt:lpstr>Ch1.  Introduction</vt:lpstr>
      <vt:lpstr>a database for a bank</vt:lpstr>
      <vt:lpstr>Another example of hierarchical data model</vt:lpstr>
      <vt:lpstr>Another example of hierarchical data model</vt:lpstr>
      <vt:lpstr>Ch1.  Introduction</vt:lpstr>
      <vt:lpstr>Ch1.  Introduction</vt:lpstr>
      <vt:lpstr>PowerPoint 演示文稿</vt:lpstr>
      <vt:lpstr>PowerPoint 演示文稿</vt:lpstr>
      <vt:lpstr>Ch1.  Introduction</vt:lpstr>
      <vt:lpstr>Ch1.  Introduction</vt:lpstr>
      <vt:lpstr>Ch1.  Introduction</vt:lpstr>
      <vt:lpstr>Ch1.  Introduction</vt:lpstr>
      <vt:lpstr>Ch1.  Introduction</vt:lpstr>
      <vt:lpstr>PowerPoint 演示文稿</vt:lpstr>
      <vt:lpstr>Ch1.  Introduction</vt:lpstr>
      <vt:lpstr>Ch1.  Introduction</vt:lpstr>
      <vt:lpstr>1.2 数据库系统的发展历史</vt:lpstr>
      <vt:lpstr>新型数据库技术</vt:lpstr>
      <vt:lpstr>PowerPoint 演示文稿</vt:lpstr>
      <vt:lpstr>PowerPoint 演示文稿</vt:lpstr>
      <vt:lpstr>数据库界的图灵奖获得者</vt:lpstr>
      <vt:lpstr>相关阅读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百老汇</cp:lastModifiedBy>
  <cp:revision>125</cp:revision>
  <dcterms:created xsi:type="dcterms:W3CDTF">2014-02-16T12:38:00Z</dcterms:created>
  <dcterms:modified xsi:type="dcterms:W3CDTF">2019-09-04T17:43:35Z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