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256" r:id="rId3"/>
    <p:sldId id="349" r:id="rId4"/>
    <p:sldId id="257" r:id="rId5"/>
    <p:sldId id="258" r:id="rId6"/>
    <p:sldId id="259" r:id="rId7"/>
    <p:sldId id="261" r:id="rId8"/>
    <p:sldId id="268" r:id="rId9"/>
    <p:sldId id="262" r:id="rId10"/>
    <p:sldId id="269" r:id="rId11"/>
    <p:sldId id="270" r:id="rId12"/>
    <p:sldId id="263" r:id="rId13"/>
    <p:sldId id="272" r:id="rId14"/>
    <p:sldId id="264" r:id="rId15"/>
    <p:sldId id="271" r:id="rId16"/>
    <p:sldId id="312" r:id="rId17"/>
    <p:sldId id="275" r:id="rId18"/>
    <p:sldId id="276" r:id="rId19"/>
    <p:sldId id="277" r:id="rId20"/>
    <p:sldId id="266" r:id="rId21"/>
    <p:sldId id="260" r:id="rId22"/>
    <p:sldId id="273" r:id="rId23"/>
    <p:sldId id="274" r:id="rId24"/>
    <p:sldId id="279" r:id="rId25"/>
    <p:sldId id="278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309" r:id="rId38"/>
    <p:sldId id="291" r:id="rId39"/>
    <p:sldId id="292" r:id="rId40"/>
    <p:sldId id="297" r:id="rId41"/>
    <p:sldId id="298" r:id="rId42"/>
    <p:sldId id="310" r:id="rId43"/>
    <p:sldId id="399" r:id="rId44"/>
    <p:sldId id="401" r:id="rId45"/>
    <p:sldId id="403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13" r:id="rId55"/>
    <p:sldId id="311" r:id="rId56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3300"/>
    <a:srgbClr val="CCFFFF"/>
    <a:srgbClr val="66FFFF"/>
    <a:srgbClr val="CCFF33"/>
    <a:srgbClr val="EAEAEA"/>
    <a:srgbClr val="FFFF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84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0" Type="http://schemas.openxmlformats.org/officeDocument/2006/relationships/tableStyles" Target="tableStyles.xml"/><Relationship Id="rId6" Type="http://schemas.openxmlformats.org/officeDocument/2006/relationships/slide" Target="slides/slide4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notesMaster" Target="notesMasters/notesMaster1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l" eaLnBrk="1" fontAlgn="base" hangingPunct="1"/>
            <a:endParaRPr lang="zh-CN" altLang="en-US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eaLnBrk="1" fontAlgn="base" hangingPunct="1"/>
            <a:endParaRPr lang="en-US" altLang="x-none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2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l" eaLnBrk="1" fontAlgn="base" hangingPunct="1"/>
            <a:endParaRPr lang="en-US" altLang="x-none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en-US" altLang="x-none" sz="1200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198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52930" cy="6019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2504" cy="5257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990600"/>
            <a:ext cx="4032504" cy="5257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990600"/>
            <a:ext cx="8229600" cy="5257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l">
              <a:defRPr sz="1400" b="1" i="1"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b="1" i="1"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 b="1" i="1"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q"/>
        <a:defRPr sz="2400" b="1" u="none" kern="1200" baseline="0">
          <a:solidFill>
            <a:srgbClr val="FF0000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b="1" u="none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‒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»"/>
        <a:defRPr sz="2400" b="1" u="none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»"/>
        <a:defRPr sz="2400" b="1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»"/>
        <a:defRPr sz="2400" b="1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»"/>
        <a:defRPr sz="2400" b="1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»"/>
        <a:defRPr sz="2400" b="1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ch05_fig5_1.doc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ch05_fig5_2.doc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5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Rectangle 2"/>
          <p:cNvSpPr>
            <a:spLocks noGrp="1"/>
          </p:cNvSpPr>
          <p:nvPr>
            <p:ph type="ctrTitle"/>
          </p:nvPr>
        </p:nvSpPr>
        <p:spPr>
          <a:xfrm>
            <a:off x="381000" y="762000"/>
            <a:ext cx="8382000" cy="4114800"/>
          </a:xfrm>
          <a:ln/>
        </p:spPr>
        <p:txBody>
          <a:bodyPr wrap="square" anchor="ctr"/>
          <a:lstStyle>
            <a:lvl1pPr lvl="0">
              <a:buClrTx/>
              <a:buSzTx/>
              <a:buFontTx/>
              <a:defRPr/>
            </a:lvl1pPr>
          </a:lstStyle>
          <a:p>
            <a:pPr lvl="0" indent="0" eaLnBrk="1" hangingPunct="1">
              <a:lnSpc>
                <a:spcPct val="150000"/>
              </a:lnSpc>
            </a:pPr>
            <a:r>
              <a:rPr lang="en-US" altLang="zh-CN" sz="4000" dirty="0">
                <a:solidFill>
                  <a:schemeClr val="accent2"/>
                </a:solidFill>
              </a:rPr>
              <a:t>Chapter 5</a:t>
            </a:r>
            <a:br>
              <a:rPr lang="en-US" altLang="zh-CN" sz="4000" dirty="0">
                <a:solidFill>
                  <a:schemeClr val="accent2"/>
                </a:solidFill>
              </a:rPr>
            </a:br>
            <a:r>
              <a:rPr lang="en-US" altLang="zh-CN" sz="4000" dirty="0">
                <a:solidFill>
                  <a:srgbClr val="FF0000"/>
                </a:solidFill>
              </a:rPr>
              <a:t>Programs to Access a Database</a:t>
            </a:r>
            <a:endParaRPr lang="en-US" altLang="zh-CN" sz="4000" b="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2290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2291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2292" name="Rectangle 1026"/>
          <p:cNvSpPr>
            <a:spLocks noGrp="1"/>
          </p:cNvSpPr>
          <p:nvPr>
            <p:ph type="body"/>
          </p:nvPr>
        </p:nvSpPr>
        <p:spPr>
          <a:xfrm>
            <a:off x="457200" y="990600"/>
            <a:ext cx="8229600" cy="3302000"/>
          </a:xfrm>
          <a:ln>
            <a:noFill/>
          </a:ln>
        </p:spPr>
        <p:txBody>
          <a:bodyPr wrap="square" anchor="t"/>
          <a:p>
            <a:pPr marL="457200" indent="-457200" eaLnBrk="1" hangingPunct="1">
              <a:spcBef>
                <a:spcPct val="0"/>
              </a:spcBef>
            </a:pPr>
            <a:r>
              <a:rPr lang="en-US" altLang="zh-CN" sz="2800" dirty="0"/>
              <a:t>The usage of Declare Section</a:t>
            </a:r>
            <a:endParaRPr lang="en-US" altLang="zh-CN" sz="2800" dirty="0"/>
          </a:p>
          <a:p>
            <a:pPr marL="914400" lvl="1" indent="-457200" eaLnBrk="1" hangingPunct="1">
              <a:spcBef>
                <a:spcPct val="0"/>
              </a:spcBef>
              <a:buAutoNum type="circleNumDbPlain"/>
            </a:pPr>
            <a:r>
              <a:rPr lang="en-US" altLang="zh-CN" sz="2800" dirty="0"/>
              <a:t>check data types of </a:t>
            </a:r>
            <a:r>
              <a:rPr lang="en-US" altLang="zh-CN" sz="2800" u="sng" dirty="0"/>
              <a:t>column &amp; host variable</a:t>
            </a:r>
            <a:r>
              <a:rPr lang="en-US" altLang="zh-CN" sz="2800" dirty="0"/>
              <a:t> in compiling</a:t>
            </a:r>
            <a:endParaRPr lang="en-US" altLang="zh-CN" sz="2800" dirty="0"/>
          </a:p>
          <a:p>
            <a:pPr marL="914400" lvl="1" indent="-457200" eaLnBrk="1" hangingPunct="1">
              <a:spcBef>
                <a:spcPct val="0"/>
              </a:spcBef>
              <a:buAutoNum type="circleNumDbPlain" startAt="2"/>
            </a:pPr>
            <a:r>
              <a:rPr lang="en-US" altLang="zh-CN" sz="2800" dirty="0"/>
              <a:t>pre-allocate memory space</a:t>
            </a:r>
            <a:endParaRPr lang="en-US" altLang="zh-CN" sz="2800" dirty="0"/>
          </a:p>
          <a:p>
            <a:pPr marL="1371600" lvl="2" indent="-457200" eaLnBrk="1" hangingPunct="1">
              <a:spcBef>
                <a:spcPct val="0"/>
              </a:spcBef>
            </a:pPr>
            <a:r>
              <a:rPr lang="en-US" altLang="zh-CN" sz="2800" dirty="0"/>
              <a:t>the host variables can be filled in with values from DBMS</a:t>
            </a:r>
            <a:endParaRPr lang="en-US" altLang="zh-CN" sz="2800" dirty="0"/>
          </a:p>
        </p:txBody>
      </p:sp>
      <p:sp>
        <p:nvSpPr>
          <p:cNvPr id="12293" name="Rectangle 1027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eaLnBrk="1" hangingPunct="1"/>
            <a:r>
              <a:rPr lang="en-US" altLang="zh-CN" dirty="0"/>
              <a:t>The Declare Section</a:t>
            </a:r>
            <a:endParaRPr lang="en-US" altLang="zh-CN" dirty="0"/>
          </a:p>
        </p:txBody>
      </p:sp>
      <p:grpSp>
        <p:nvGrpSpPr>
          <p:cNvPr id="12295" name="组合 12294"/>
          <p:cNvGrpSpPr/>
          <p:nvPr/>
        </p:nvGrpSpPr>
        <p:grpSpPr>
          <a:xfrm>
            <a:off x="5940425" y="3759200"/>
            <a:ext cx="3313113" cy="1038225"/>
            <a:chOff x="0" y="0"/>
            <a:chExt cx="2016" cy="654"/>
          </a:xfrm>
        </p:grpSpPr>
        <p:sp>
          <p:nvSpPr>
            <p:cNvPr id="2" name="AutoShape 1029"/>
            <p:cNvSpPr/>
            <p:nvPr/>
          </p:nvSpPr>
          <p:spPr>
            <a:xfrm>
              <a:off x="432" y="0"/>
              <a:ext cx="1584" cy="601"/>
            </a:xfrm>
            <a:prstGeom prst="accentBorderCallout2">
              <a:avLst>
                <a:gd name="adj1" fmla="val 13481"/>
                <a:gd name="adj2" fmla="val -3032"/>
                <a:gd name="adj3" fmla="val 13481"/>
                <a:gd name="adj4" fmla="val -6819"/>
                <a:gd name="adj5" fmla="val 88204"/>
                <a:gd name="adj6" fmla="val -20519"/>
              </a:avLst>
            </a:prstGeom>
            <a:solidFill>
              <a:srgbClr val="EAEAEA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return different values</a:t>
              </a:r>
              <a:endParaRPr lang="en-US" altLang="zh-CN" sz="2800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6" name="AutoShape 1030"/>
            <p:cNvSpPr/>
            <p:nvPr/>
          </p:nvSpPr>
          <p:spPr>
            <a:xfrm>
              <a:off x="0" y="318"/>
              <a:ext cx="96" cy="336"/>
            </a:xfrm>
            <a:prstGeom prst="rightBrace">
              <a:avLst>
                <a:gd name="adj1" fmla="val 29101"/>
                <a:gd name="adj2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298" name="Rectangle 1031"/>
          <p:cNvSpPr/>
          <p:nvPr/>
        </p:nvSpPr>
        <p:spPr>
          <a:xfrm>
            <a:off x="468313" y="3573463"/>
            <a:ext cx="8229600" cy="14398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1828800" lvl="3" indent="-457200" algn="l" eaLnBrk="1" hangingPunct="1">
              <a:buClr>
                <a:schemeClr val="accent1"/>
              </a:buClr>
              <a:buFont typeface="宋体" panose="02010600030101010101" pitchFamily="2" charset="-122"/>
              <a:buChar char="‒"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Number types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286000" lvl="4" indent="-457200" algn="l" eaLnBrk="1" hangingPunct="1">
              <a:buClr>
                <a:schemeClr val="accent1"/>
              </a:buClr>
              <a:buFont typeface="Arial" panose="020B0604020202020204" pitchFamily="34" charset="0"/>
              <a:buChar char="»"/>
            </a:pP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float  cust_discnt;</a:t>
            </a:r>
            <a:endParaRPr lang="en-US" altLang="zh-CN" sz="28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286000" lvl="4" indent="-457200" algn="l" eaLnBrk="1" hangingPunct="1">
              <a:buClr>
                <a:schemeClr val="accent1"/>
              </a:buClr>
              <a:buFont typeface="Arial" panose="020B0604020202020204" pitchFamily="34" charset="0"/>
              <a:buChar char="»"/>
            </a:pP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  cust_discnt;</a:t>
            </a:r>
            <a:endParaRPr lang="en-US" altLang="zh-CN" sz="28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9" name="Rectangle 1032"/>
          <p:cNvSpPr/>
          <p:nvPr/>
        </p:nvSpPr>
        <p:spPr>
          <a:xfrm>
            <a:off x="468313" y="5013325"/>
            <a:ext cx="8229600" cy="13668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1828800" lvl="3" indent="-457200" algn="l" eaLnBrk="1" hangingPunct="1">
              <a:buClr>
                <a:schemeClr val="accent1"/>
              </a:buClr>
              <a:buFont typeface="宋体" panose="02010600030101010101" pitchFamily="2" charset="-122"/>
              <a:buChar char="‒"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Character Strings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286000" lvl="4" indent="-457200" algn="l" eaLnBrk="1" hangingPunct="1">
              <a:buClr>
                <a:schemeClr val="accent1"/>
              </a:buClr>
              <a:buFont typeface="Arial" panose="020B0604020202020204" pitchFamily="34" charset="0"/>
              <a:buChar char="»"/>
            </a:pPr>
            <a:r>
              <a:rPr lang="en-US" altLang="zh-CN" sz="28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 C</a:t>
            </a: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with null terminal character</a:t>
            </a:r>
            <a:endParaRPr lang="en-US" altLang="zh-CN" sz="28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286000" lvl="4" indent="-457200" algn="l" eaLnBrk="1" hangingPunct="1">
              <a:buClr>
                <a:schemeClr val="accent1"/>
              </a:buClr>
              <a:buFont typeface="Arial" panose="020B0604020202020204" pitchFamily="34" charset="0"/>
              <a:buChar char="»"/>
            </a:pPr>
            <a:r>
              <a:rPr lang="en-US" altLang="zh-CN" sz="28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 DB</a:t>
            </a: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no terminator, fixed length</a:t>
            </a:r>
            <a:endParaRPr lang="en-US" altLang="zh-CN" sz="28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/>
      <p:bldP spid="1229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314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315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eaLnBrk="1" hangingPunct="1"/>
            <a:r>
              <a:rPr lang="en-US" altLang="zh-CN" dirty="0"/>
              <a:t>The Declare Section</a:t>
            </a:r>
            <a:endParaRPr lang="en-US" altLang="zh-CN" dirty="0"/>
          </a:p>
        </p:txBody>
      </p:sp>
      <p:sp>
        <p:nvSpPr>
          <p:cNvPr id="13317" name="Text Box 4"/>
          <p:cNvSpPr txBox="1"/>
          <p:nvPr/>
        </p:nvSpPr>
        <p:spPr>
          <a:xfrm>
            <a:off x="0" y="1341438"/>
            <a:ext cx="6477000" cy="3683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begin declare section;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    char cust_id[5];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    char cust_name[14];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    float cust_discnt;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    char user_name[20], user_pwd[20];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end declare section;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9" name="AutoShape 5"/>
          <p:cNvSpPr/>
          <p:nvPr/>
        </p:nvSpPr>
        <p:spPr>
          <a:xfrm>
            <a:off x="6459538" y="781050"/>
            <a:ext cx="2667000" cy="1397000"/>
          </a:xfrm>
          <a:prstGeom prst="accentCallout2">
            <a:avLst>
              <a:gd name="adj1" fmla="val 8255"/>
              <a:gd name="adj2" fmla="val -2856"/>
              <a:gd name="adj3" fmla="val 8255"/>
              <a:gd name="adj4" fmla="val -18977"/>
              <a:gd name="adj5" fmla="val 53718"/>
              <a:gd name="adj6" fmla="val -58097"/>
            </a:avLst>
          </a:prstGeom>
          <a:solidFill>
            <a:srgbClr val="EAEAEA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wrap="square" anchor="t">
            <a:spAutoFit/>
          </a:bodyPr>
          <a:p>
            <a:pPr algn="ctr"/>
            <a:r>
              <a:rPr lang="en-US" altLang="zh-CN" sz="28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Begin declare SQL host variables</a:t>
            </a:r>
            <a:r>
              <a:rPr lang="en-US" altLang="zh-CN" sz="2800" b="1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800" b="1" dirty="0">
              <a:solidFill>
                <a:srgbClr val="FF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320" name="AutoShape 6"/>
          <p:cNvSpPr/>
          <p:nvPr/>
        </p:nvSpPr>
        <p:spPr>
          <a:xfrm>
            <a:off x="1169988" y="5111750"/>
            <a:ext cx="2663825" cy="971550"/>
          </a:xfrm>
          <a:prstGeom prst="accentBorderCallout2">
            <a:avLst>
              <a:gd name="adj1" fmla="val 11782"/>
              <a:gd name="adj2" fmla="val -2861"/>
              <a:gd name="adj3" fmla="val 11782"/>
              <a:gd name="adj4" fmla="val -12204"/>
              <a:gd name="adj5" fmla="val -18782"/>
              <a:gd name="adj6" fmla="val -22574"/>
            </a:avLst>
          </a:prstGeom>
          <a:solidFill>
            <a:srgbClr val="EAEAEA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wrap="square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8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End of declare section</a:t>
            </a:r>
            <a:r>
              <a:rPr lang="en-US" altLang="zh-CN" sz="2800" b="1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800" b="1" dirty="0">
              <a:solidFill>
                <a:srgbClr val="FF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321" name="AutoShape 8"/>
          <p:cNvSpPr/>
          <p:nvPr/>
        </p:nvSpPr>
        <p:spPr>
          <a:xfrm>
            <a:off x="6477000" y="2492375"/>
            <a:ext cx="2667000" cy="2247900"/>
          </a:xfrm>
          <a:prstGeom prst="accentCallout2">
            <a:avLst>
              <a:gd name="adj1" fmla="val 5884"/>
              <a:gd name="adj2" fmla="val -3500"/>
              <a:gd name="adj3" fmla="val 5884"/>
              <a:gd name="adj4" fmla="val -35861"/>
              <a:gd name="adj5" fmla="val -5463"/>
              <a:gd name="adj6" fmla="val -120810"/>
            </a:avLst>
          </a:prstGeom>
          <a:solidFill>
            <a:srgbClr val="EAEAEA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anchor="t">
            <a:spAutoFit/>
          </a:bodyPr>
          <a:p>
            <a:pPr algn="ctr"/>
            <a:r>
              <a:rPr lang="en-US" altLang="zh-CN" sz="28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host variables for cno, </a:t>
            </a:r>
            <a:r>
              <a:rPr lang="en-US" altLang="zh-CN" sz="2800" b="1" u="sng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four characters  and a null terminator</a:t>
            </a:r>
            <a:r>
              <a:rPr lang="en-US" altLang="zh-CN" sz="2800" b="1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800" b="1" dirty="0">
              <a:solidFill>
                <a:srgbClr val="FF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322" name="AutoShape 10"/>
          <p:cNvSpPr/>
          <p:nvPr/>
        </p:nvSpPr>
        <p:spPr>
          <a:xfrm>
            <a:off x="4054475" y="5051425"/>
            <a:ext cx="2622550" cy="1397000"/>
          </a:xfrm>
          <a:prstGeom prst="accentBorderCallout3">
            <a:avLst>
              <a:gd name="adj1" fmla="val 8255"/>
              <a:gd name="adj2" fmla="val 102907"/>
              <a:gd name="adj3" fmla="val 8255"/>
              <a:gd name="adj4" fmla="val 103995"/>
              <a:gd name="adj5" fmla="val -62889"/>
              <a:gd name="adj6" fmla="val 103995"/>
              <a:gd name="adj7" fmla="val -100319"/>
              <a:gd name="adj8" fmla="val 4528"/>
            </a:avLst>
          </a:prstGeom>
          <a:solidFill>
            <a:srgbClr val="EAEAEA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wrap="square" anchor="t">
            <a:spAutoFit/>
          </a:bodyPr>
          <a:p>
            <a:pPr algn="ctr"/>
            <a:r>
              <a:rPr lang="en-US" altLang="zh-CN" sz="28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host variables for user name and password</a:t>
            </a:r>
            <a:r>
              <a:rPr lang="en-US" altLang="zh-CN" sz="2800" b="1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800" b="1" dirty="0">
              <a:solidFill>
                <a:srgbClr val="FF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bldLvl="0" animBg="1"/>
      <p:bldP spid="13320" grpId="0" bldLvl="0" animBg="1"/>
      <p:bldP spid="13321" grpId="0" animBg="1"/>
      <p:bldP spid="1332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4338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4339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4340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eaLnBrk="1" hangingPunct="1"/>
            <a:r>
              <a:rPr lang="en-US" altLang="zh-CN" dirty="0"/>
              <a:t>Condition Handling</a:t>
            </a:r>
            <a:endParaRPr lang="en-US" altLang="zh-CN" dirty="0"/>
          </a:p>
        </p:txBody>
      </p:sp>
      <p:sp>
        <p:nvSpPr>
          <p:cNvPr id="14341" name="Text Box 1028"/>
          <p:cNvSpPr txBox="1"/>
          <p:nvPr/>
        </p:nvSpPr>
        <p:spPr>
          <a:xfrm>
            <a:off x="0" y="2522538"/>
            <a:ext cx="9144000" cy="1754187"/>
          </a:xfrm>
          <a:prstGeom prst="rect">
            <a:avLst/>
          </a:prstGeom>
          <a:noFill/>
          <a:ln w="9525">
            <a:noFill/>
          </a:ln>
        </p:spPr>
        <p:txBody>
          <a:bodyPr tIns="118800" bIns="118800" anchor="t">
            <a:spAutoFit/>
          </a:bodyPr>
          <a:p>
            <a:pPr lvl="1" indent="0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whenever sqlerror goto report_error;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 eaLnBrk="1" hangingPunct="1">
              <a:lnSpc>
                <a:spcPct val="130000"/>
              </a:lnSpc>
              <a:spcBef>
                <a:spcPct val="20000"/>
              </a:spcBef>
            </a:pPr>
            <a:endParaRPr lang="en-US" altLang="zh-CN" sz="14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whenever not found goto notfound;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343" name="组合 14342"/>
          <p:cNvGrpSpPr/>
          <p:nvPr/>
        </p:nvGrpSpPr>
        <p:grpSpPr>
          <a:xfrm>
            <a:off x="2317750" y="1219200"/>
            <a:ext cx="4692650" cy="1535113"/>
            <a:chOff x="0" y="0"/>
            <a:chExt cx="2956" cy="967"/>
          </a:xfrm>
        </p:grpSpPr>
        <p:sp>
          <p:nvSpPr>
            <p:cNvPr id="2" name="AutoShape 1029"/>
            <p:cNvSpPr/>
            <p:nvPr/>
          </p:nvSpPr>
          <p:spPr>
            <a:xfrm>
              <a:off x="0" y="0"/>
              <a:ext cx="2956" cy="330"/>
            </a:xfrm>
            <a:prstGeom prst="accentBorderCallout3">
              <a:avLst>
                <a:gd name="adj1" fmla="val 20991"/>
                <a:gd name="adj2" fmla="val 101625"/>
                <a:gd name="adj3" fmla="val 20991"/>
                <a:gd name="adj4" fmla="val 106361"/>
                <a:gd name="adj5" fmla="val 142856"/>
                <a:gd name="adj6" fmla="val 106361"/>
                <a:gd name="adj7" fmla="val 265889"/>
                <a:gd name="adj8" fmla="val 50032"/>
              </a:avLst>
            </a:prstGeom>
            <a:solidFill>
              <a:srgbClr val="EAEAEA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arrow" w="med" len="med"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error  trap  condition</a:t>
              </a:r>
              <a:r>
                <a:rPr lang="en-US" altLang="zh-CN" sz="2800" b="1" dirty="0">
                  <a:solidFill>
                    <a:srgbClr val="FF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en-US" altLang="zh-CN" sz="2800" b="1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44" name="Line 1035"/>
            <p:cNvSpPr/>
            <p:nvPr/>
          </p:nvSpPr>
          <p:spPr>
            <a:xfrm>
              <a:off x="940" y="967"/>
              <a:ext cx="81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grpSp>
        <p:nvGrpSpPr>
          <p:cNvPr id="14346" name="组合 14345"/>
          <p:cNvGrpSpPr/>
          <p:nvPr/>
        </p:nvGrpSpPr>
        <p:grpSpPr>
          <a:xfrm>
            <a:off x="2286000" y="4178300"/>
            <a:ext cx="4724400" cy="1579563"/>
            <a:chOff x="0" y="0"/>
            <a:chExt cx="2976" cy="995"/>
          </a:xfrm>
        </p:grpSpPr>
        <p:sp>
          <p:nvSpPr>
            <p:cNvPr id="3" name="AutoShape 1031"/>
            <p:cNvSpPr/>
            <p:nvPr/>
          </p:nvSpPr>
          <p:spPr>
            <a:xfrm>
              <a:off x="0" y="665"/>
              <a:ext cx="2976" cy="330"/>
            </a:xfrm>
            <a:prstGeom prst="accentBorderCallout3">
              <a:avLst>
                <a:gd name="adj1" fmla="val 23685"/>
                <a:gd name="adj2" fmla="val -1611"/>
                <a:gd name="adj3" fmla="val 23685"/>
                <a:gd name="adj4" fmla="val -9745"/>
                <a:gd name="adj5" fmla="val -44407"/>
                <a:gd name="adj6" fmla="val -9745"/>
                <a:gd name="adj7" fmla="val -187500"/>
                <a:gd name="adj8" fmla="val 46574"/>
              </a:avLst>
            </a:prstGeom>
            <a:solidFill>
              <a:srgbClr val="EAEAEA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arrow" w="med" len="med"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not  found  condition</a:t>
              </a:r>
              <a:r>
                <a:rPr lang="en-US" altLang="zh-CN" sz="2800" b="1" dirty="0">
                  <a:solidFill>
                    <a:srgbClr val="FF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en-US" altLang="zh-CN" sz="2800" b="1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47" name="Line 1037"/>
            <p:cNvSpPr/>
            <p:nvPr/>
          </p:nvSpPr>
          <p:spPr>
            <a:xfrm>
              <a:off x="960" y="0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62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63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6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eaLnBrk="1" hangingPunct="1"/>
            <a:r>
              <a:rPr lang="en-US" altLang="zh-CN" dirty="0"/>
              <a:t>SQL Connect Statement</a:t>
            </a:r>
            <a:endParaRPr lang="en-US" altLang="zh-CN" dirty="0"/>
          </a:p>
        </p:txBody>
      </p:sp>
      <p:sp>
        <p:nvSpPr>
          <p:cNvPr id="15365" name="Rectangle 3"/>
          <p:cNvSpPr>
            <a:spLocks noGrp="1"/>
          </p:cNvSpPr>
          <p:nvPr>
            <p:ph type="body"/>
          </p:nvPr>
        </p:nvSpPr>
        <p:spPr>
          <a:xfrm>
            <a:off x="457200" y="908050"/>
            <a:ext cx="8229600" cy="5689600"/>
          </a:xfrm>
          <a:ln>
            <a:noFill/>
          </a:ln>
        </p:spPr>
        <p:txBody>
          <a:bodyPr wrap="square" anchor="t"/>
          <a:p>
            <a:pPr eaLnBrk="1" hangingPunct="1">
              <a:spcBef>
                <a:spcPct val="0"/>
              </a:spcBef>
            </a:pPr>
            <a:r>
              <a:rPr lang="en-US" altLang="zh-CN" sz="2800" dirty="0"/>
              <a:t>SQL99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</a:pPr>
            <a:endParaRPr lang="en-US" altLang="zh-CN" sz="2800" dirty="0"/>
          </a:p>
          <a:p>
            <a:pPr eaLnBrk="1" hangingPunct="1">
              <a:spcBef>
                <a:spcPct val="0"/>
              </a:spcBef>
            </a:pPr>
            <a:endParaRPr lang="en-US" altLang="zh-CN" sz="2800" dirty="0"/>
          </a:p>
          <a:p>
            <a:pPr eaLnBrk="1" hangingPunct="1">
              <a:spcBef>
                <a:spcPct val="0"/>
              </a:spcBef>
            </a:pPr>
            <a:endParaRPr lang="en-US" altLang="zh-CN" sz="2800" dirty="0"/>
          </a:p>
          <a:p>
            <a:pPr eaLnBrk="1" hangingPunct="1">
              <a:spcBef>
                <a:spcPct val="0"/>
              </a:spcBef>
            </a:pPr>
            <a:endParaRPr lang="en-US" altLang="zh-CN" sz="2800" dirty="0"/>
          </a:p>
          <a:p>
            <a:pPr lvl="1" eaLnBrk="1" hangingPunct="1">
              <a:spcBef>
                <a:spcPct val="0"/>
              </a:spcBef>
            </a:pPr>
            <a:r>
              <a:rPr lang="en-US" altLang="zh-CN" sz="2800" dirty="0"/>
              <a:t>target-server</a:t>
            </a:r>
            <a:endParaRPr lang="en-US" altLang="zh-CN" sz="2800" dirty="0"/>
          </a:p>
          <a:p>
            <a:pPr lvl="2" eaLnBrk="1" hangingPunct="1">
              <a:spcBef>
                <a:spcPct val="0"/>
              </a:spcBef>
            </a:pPr>
            <a:r>
              <a:rPr lang="en-US" altLang="zh-CN" sz="2800" dirty="0"/>
              <a:t>the name of database supplied by DBA</a:t>
            </a:r>
            <a:endParaRPr lang="en-US" altLang="zh-CN" sz="2800" dirty="0"/>
          </a:p>
          <a:p>
            <a:pPr lvl="1" eaLnBrk="1" hangingPunct="1">
              <a:spcBef>
                <a:spcPct val="0"/>
              </a:spcBef>
            </a:pPr>
            <a:r>
              <a:rPr lang="en-US" altLang="zh-CN" sz="2800" dirty="0"/>
              <a:t>connect-name</a:t>
            </a:r>
            <a:endParaRPr lang="en-US" altLang="zh-CN" sz="2800" dirty="0"/>
          </a:p>
          <a:p>
            <a:pPr lvl="2" eaLnBrk="1" hangingPunct="1">
              <a:spcBef>
                <a:spcPct val="0"/>
              </a:spcBef>
            </a:pPr>
            <a:r>
              <a:rPr lang="en-US" altLang="zh-CN" sz="2800" dirty="0"/>
              <a:t>the name of the connection session</a:t>
            </a:r>
            <a:endParaRPr lang="en-US" altLang="zh-CN" sz="2800" dirty="0"/>
          </a:p>
          <a:p>
            <a:pPr lvl="2" eaLnBrk="1" hangingPunct="1">
              <a:spcBef>
                <a:spcPct val="0"/>
              </a:spcBef>
            </a:pPr>
            <a:r>
              <a:rPr lang="en-US" altLang="zh-CN" sz="2800" dirty="0"/>
              <a:t>may have more than one connection open at once</a:t>
            </a:r>
            <a:endParaRPr lang="en-US" altLang="zh-CN" sz="2800" dirty="0"/>
          </a:p>
          <a:p>
            <a:pPr lvl="1" eaLnBrk="1" hangingPunct="1">
              <a:spcBef>
                <a:spcPct val="0"/>
              </a:spcBef>
            </a:pPr>
            <a:r>
              <a:rPr lang="en-US" altLang="zh-CN" sz="2800" dirty="0"/>
              <a:t>username</a:t>
            </a:r>
            <a:endParaRPr lang="en-US" altLang="zh-CN" sz="2800" dirty="0"/>
          </a:p>
          <a:p>
            <a:pPr lvl="2" eaLnBrk="1" hangingPunct="1">
              <a:spcBef>
                <a:spcPct val="0"/>
              </a:spcBef>
            </a:pPr>
            <a:r>
              <a:rPr lang="en-US" altLang="zh-CN" sz="2800" dirty="0"/>
              <a:t>identify yourself as database user</a:t>
            </a:r>
            <a:endParaRPr lang="en-US" altLang="zh-CN" sz="2800" dirty="0"/>
          </a:p>
        </p:txBody>
      </p:sp>
      <p:sp>
        <p:nvSpPr>
          <p:cNvPr id="15366" name="Text Box 4"/>
          <p:cNvSpPr txBox="1"/>
          <p:nvPr/>
        </p:nvSpPr>
        <p:spPr>
          <a:xfrm>
            <a:off x="827088" y="1447800"/>
            <a:ext cx="8153400" cy="9969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1" indent="0" algn="l" eaLnBrk="1" hangingPunct="1">
              <a:spcBef>
                <a:spcPct val="1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 SQL  CONNECT  TO  target-server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 eaLnBrk="1" hangingPunct="1">
              <a:spcBef>
                <a:spcPct val="1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[AS  connect-name]  [USER  username] 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7" name="Text Box 5"/>
          <p:cNvSpPr txBox="1"/>
          <p:nvPr/>
        </p:nvSpPr>
        <p:spPr>
          <a:xfrm>
            <a:off x="827088" y="2473325"/>
            <a:ext cx="754380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1" indent="0" algn="l" eaLnBrk="1" hangingPunct="1">
              <a:spcBef>
                <a:spcPct val="1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 SQL  CONNECT  TO  DEFAULT 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386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387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388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eaLnBrk="1" hangingPunct="1"/>
            <a:r>
              <a:rPr lang="en-US" altLang="zh-CN" dirty="0"/>
              <a:t>SQL Connect Statement</a:t>
            </a:r>
            <a:endParaRPr lang="en-US" altLang="zh-CN" dirty="0"/>
          </a:p>
        </p:txBody>
      </p:sp>
      <p:sp>
        <p:nvSpPr>
          <p:cNvPr id="16390" name="Rectangle 1027"/>
          <p:cNvSpPr>
            <a:spLocks noGrp="1"/>
          </p:cNvSpPr>
          <p:nvPr>
            <p:ph type="body"/>
          </p:nvPr>
        </p:nvSpPr>
        <p:spPr>
          <a:xfrm>
            <a:off x="457200" y="990600"/>
            <a:ext cx="8686800" cy="5257800"/>
          </a:xfrm>
          <a:ln>
            <a:noFill/>
          </a:ln>
        </p:spPr>
        <p:txBody>
          <a:bodyPr wrap="square" anchor="t"/>
          <a:p>
            <a:pPr eaLnBrk="1" hangingPunct="1"/>
            <a:r>
              <a:rPr lang="en-US" altLang="zh-CN" sz="2800" dirty="0"/>
              <a:t>Oracle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lvl="1" eaLnBrk="1" hangingPunct="1"/>
            <a:r>
              <a:rPr lang="en-US" altLang="zh-CN" sz="2800" dirty="0"/>
              <a:t>user_name</a:t>
            </a:r>
            <a:endParaRPr lang="en-US" altLang="zh-CN" sz="2800" dirty="0"/>
          </a:p>
          <a:p>
            <a:pPr lvl="2" eaLnBrk="1" hangingPunct="1"/>
            <a:r>
              <a:rPr lang="en-US" altLang="zh-CN" sz="2800" dirty="0"/>
              <a:t>the host variable of Oracle user name</a:t>
            </a:r>
            <a:endParaRPr lang="en-US" altLang="zh-CN" sz="2800" dirty="0"/>
          </a:p>
          <a:p>
            <a:pPr lvl="1" eaLnBrk="1" hangingPunct="1"/>
            <a:r>
              <a:rPr lang="en-US" altLang="zh-CN" sz="2800" dirty="0"/>
              <a:t>user_pwd</a:t>
            </a:r>
            <a:endParaRPr lang="en-US" altLang="zh-CN" sz="2800" dirty="0"/>
          </a:p>
          <a:p>
            <a:pPr lvl="2" eaLnBrk="1" hangingPunct="1"/>
            <a:r>
              <a:rPr lang="en-US" altLang="zh-CN" sz="2800" dirty="0"/>
              <a:t>the host variable of Oracle user password</a:t>
            </a:r>
            <a:endParaRPr lang="en-US" altLang="zh-CN" sz="2800" dirty="0"/>
          </a:p>
          <a:p>
            <a:pPr lvl="2" eaLnBrk="1" hangingPunct="1"/>
            <a:endParaRPr lang="en-US" altLang="zh-CN" sz="2800" dirty="0"/>
          </a:p>
          <a:p>
            <a:pPr eaLnBrk="1" hangingPunct="1"/>
            <a:r>
              <a:rPr lang="en-US" altLang="zh-CN" sz="2800" dirty="0"/>
              <a:t>no database name in Oracle connect statement</a:t>
            </a:r>
            <a:endParaRPr lang="en-US" altLang="zh-CN" sz="2800" dirty="0"/>
          </a:p>
        </p:txBody>
      </p:sp>
      <p:sp>
        <p:nvSpPr>
          <p:cNvPr id="2" name="Text Box 1028"/>
          <p:cNvSpPr txBox="1"/>
          <p:nvPr/>
        </p:nvSpPr>
        <p:spPr>
          <a:xfrm>
            <a:off x="990600" y="1655763"/>
            <a:ext cx="7543800" cy="9969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1" indent="0" algn="l" eaLnBrk="1" hangingPunct="1">
              <a:spcBef>
                <a:spcPct val="1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 SQL  CONNECT  TO  :user_name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4" indent="0" algn="l" eaLnBrk="1" hangingPunct="1">
              <a:spcBef>
                <a:spcPct val="1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IDENTIFIED BY :user_pwd 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charRg st="110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0">
                                            <p:txEl>
                                              <p:charRg st="110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0">
                                            <p:txEl>
                                              <p:charRg st="110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7410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7411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741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eaLnBrk="1" hangingPunct="1"/>
            <a:r>
              <a:rPr lang="en-US" altLang="zh-CN" dirty="0"/>
              <a:t>User interactions &amp; Access a database</a:t>
            </a:r>
            <a:endParaRPr lang="en-US" altLang="zh-CN" dirty="0"/>
          </a:p>
        </p:txBody>
      </p:sp>
      <p:sp>
        <p:nvSpPr>
          <p:cNvPr id="17413" name="Rectangle 3"/>
          <p:cNvSpPr>
            <a:spLocks noGrp="1"/>
          </p:cNvSpPr>
          <p:nvPr>
            <p:ph type="body"/>
          </p:nvPr>
        </p:nvSpPr>
        <p:spPr>
          <a:xfrm>
            <a:off x="228600" y="836613"/>
            <a:ext cx="8686800" cy="6021387"/>
          </a:xfrm>
          <a:solidFill>
            <a:schemeClr val="bg1"/>
          </a:solidFill>
          <a:ln>
            <a:noFill/>
          </a:ln>
        </p:spPr>
        <p:txBody>
          <a:bodyPr wrap="square" anchor="t"/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while (prompt(cid_prompt, 1, cust_id, 4) &gt;= 0)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{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	</a:t>
            </a:r>
            <a:r>
              <a:rPr lang="en-US" altLang="zh-CN" sz="2800" dirty="0">
                <a:solidFill>
                  <a:srgbClr val="FF3300"/>
                </a:solidFill>
              </a:rPr>
              <a:t>exec  sql  select  cname,  discnt</a:t>
            </a:r>
            <a:endParaRPr lang="en-US" altLang="zh-CN" sz="2800" dirty="0">
              <a:solidFill>
                <a:srgbClr val="FF3300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FF3300"/>
                </a:solidFill>
              </a:rPr>
              <a:t>			into  :cust_name, :cust_discnt</a:t>
            </a:r>
            <a:endParaRPr lang="en-US" altLang="zh-CN" sz="2800" dirty="0">
              <a:solidFill>
                <a:srgbClr val="FF3300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FF3300"/>
                </a:solidFill>
              </a:rPr>
              <a:t>			from  customers</a:t>
            </a:r>
            <a:endParaRPr lang="en-US" altLang="zh-CN" sz="2800" dirty="0">
              <a:solidFill>
                <a:srgbClr val="FF3300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FF3300"/>
                </a:solidFill>
              </a:rPr>
              <a:t>			where  cid = :cust_id;</a:t>
            </a:r>
            <a:endParaRPr lang="en-US" altLang="zh-CN" sz="2800" dirty="0">
              <a:solidFill>
                <a:srgbClr val="FF3300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    exec sql commit work;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    printf("CUSTOMER'S NAME IS  %s AND DISCNT IS  %5.1f\n",  cust_name, cust_discnt);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    continue;                                 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notfound: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	printf("Can't find customer %s, continuing\n", cust_id);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}</a:t>
            </a:r>
            <a:endParaRPr lang="en-US" altLang="zh-CN" sz="2800" dirty="0">
              <a:solidFill>
                <a:schemeClr val="accent2"/>
              </a:solidFill>
            </a:endParaRPr>
          </a:p>
        </p:txBody>
      </p:sp>
      <p:sp>
        <p:nvSpPr>
          <p:cNvPr id="17415" name="AutoShape 4"/>
          <p:cNvSpPr/>
          <p:nvPr/>
        </p:nvSpPr>
        <p:spPr>
          <a:xfrm>
            <a:off x="4500563" y="3544888"/>
            <a:ext cx="4391025" cy="2763837"/>
          </a:xfrm>
          <a:prstGeom prst="cloudCallout">
            <a:avLst>
              <a:gd name="adj1" fmla="val -47551"/>
              <a:gd name="adj2" fmla="val -54866"/>
            </a:avLst>
          </a:prstGeom>
          <a:solidFill>
            <a:srgbClr val="EAEAEA"/>
          </a:solidFill>
          <a:ln w="19050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根据输入的客户编号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(cid)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查询其姓名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(cname)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和折扣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(discnt)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8434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8435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843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eaLnBrk="1" hangingPunct="1"/>
            <a:r>
              <a:rPr lang="en-US" altLang="zh-CN" dirty="0"/>
              <a:t>SQL Disconnect Statement</a:t>
            </a:r>
            <a:endParaRPr lang="en-US" altLang="zh-CN" dirty="0"/>
          </a:p>
        </p:txBody>
      </p:sp>
      <p:sp>
        <p:nvSpPr>
          <p:cNvPr id="18437" name="Rectangle 3"/>
          <p:cNvSpPr>
            <a:spLocks noGrp="1"/>
          </p:cNvSpPr>
          <p:nvPr>
            <p:ph type="body"/>
          </p:nvPr>
        </p:nvSpPr>
        <p:spPr>
          <a:xfrm>
            <a:off x="169863" y="847725"/>
            <a:ext cx="8229600" cy="2151063"/>
          </a:xfrm>
          <a:ln>
            <a:noFill/>
          </a:ln>
        </p:spPr>
        <p:txBody>
          <a:bodyPr wrap="square" anchor="t"/>
          <a:p>
            <a:pPr eaLnBrk="1" hangingPunct="1">
              <a:lnSpc>
                <a:spcPct val="110000"/>
              </a:lnSpc>
            </a:pPr>
            <a:r>
              <a:rPr lang="en-US" altLang="zh-CN" sz="2800" dirty="0"/>
              <a:t>SQL99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</a:pPr>
            <a:endParaRPr lang="en-US" altLang="zh-CN" dirty="0"/>
          </a:p>
          <a:p>
            <a:pPr lvl="1" eaLnBrk="1" hangingPunct="1">
              <a:lnSpc>
                <a:spcPct val="110000"/>
              </a:lnSpc>
              <a:buNone/>
            </a:pPr>
            <a:r>
              <a:rPr lang="en-US" altLang="zh-CN" sz="2800" dirty="0">
                <a:solidFill>
                  <a:srgbClr val="FF0066"/>
                </a:solidFill>
              </a:rPr>
              <a:t>or</a:t>
            </a:r>
            <a:endParaRPr lang="en-US" altLang="zh-CN" sz="2800" dirty="0"/>
          </a:p>
        </p:txBody>
      </p:sp>
      <p:sp>
        <p:nvSpPr>
          <p:cNvPr id="18438" name="Text Box 4"/>
          <p:cNvSpPr txBox="1"/>
          <p:nvPr/>
        </p:nvSpPr>
        <p:spPr>
          <a:xfrm>
            <a:off x="1373188" y="1381125"/>
            <a:ext cx="7593012" cy="5270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 marL="342900" indent="-342900">
              <a:spcBef>
                <a:spcPct val="1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 SQL  DISCONNECT  connect-name 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9" name="Text Box 5"/>
          <p:cNvSpPr txBox="1"/>
          <p:nvPr/>
        </p:nvSpPr>
        <p:spPr>
          <a:xfrm>
            <a:off x="1371600" y="2371725"/>
            <a:ext cx="7593013" cy="5270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 marL="342900" indent="-342900">
              <a:spcBef>
                <a:spcPct val="1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 SQL  DISCONNECT  CURRENT 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1" name="Text Box 6"/>
          <p:cNvSpPr txBox="1"/>
          <p:nvPr/>
        </p:nvSpPr>
        <p:spPr>
          <a:xfrm>
            <a:off x="1752600" y="5373688"/>
            <a:ext cx="7119938" cy="4667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1" indent="0" algn="l" eaLnBrk="1" hangingPunct="1">
              <a:spcBef>
                <a:spcPct val="1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 SQL  COMMIT  WORK 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2" name="Text Box 7"/>
          <p:cNvSpPr txBox="1"/>
          <p:nvPr/>
        </p:nvSpPr>
        <p:spPr>
          <a:xfrm>
            <a:off x="1736725" y="5940425"/>
            <a:ext cx="7119938" cy="4667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1" indent="0" algn="l" eaLnBrk="1" hangingPunct="1">
              <a:spcBef>
                <a:spcPct val="1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 SQL  ROLLBACK  WORK 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3" name="Rectangle 8"/>
          <p:cNvSpPr/>
          <p:nvPr/>
        </p:nvSpPr>
        <p:spPr>
          <a:xfrm>
            <a:off x="180975" y="3286125"/>
            <a:ext cx="8640763" cy="18002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Before the Disconnect statement can ben used, it is necessary to use the Commit statement, for successful completion, or Rollback statement, to undo any partial work in an unsuccessful task.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 bldLvl="0"/>
      <p:bldP spid="18442" grpId="0" bldLvl="0"/>
      <p:bldP spid="18443" grpId="0" bldLvl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日期占位符 3"/>
          <p:cNvSpPr txBox="1">
            <a:spLocks noGrp="1"/>
          </p:cNvSpPr>
          <p:nvPr/>
        </p:nvSpPr>
        <p:spPr>
          <a:xfrm>
            <a:off x="381000" y="6276975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9458" name="页脚占位符 4"/>
          <p:cNvSpPr txBox="1">
            <a:spLocks noGrp="1"/>
          </p:cNvSpPr>
          <p:nvPr/>
        </p:nvSpPr>
        <p:spPr>
          <a:xfrm>
            <a:off x="2590800" y="6276975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9459" name="灯片编号占位符 5"/>
          <p:cNvSpPr txBox="1">
            <a:spLocks noGrp="1"/>
          </p:cNvSpPr>
          <p:nvPr/>
        </p:nvSpPr>
        <p:spPr>
          <a:xfrm>
            <a:off x="6858000" y="6276975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946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eaLnBrk="1" hangingPunct="1"/>
            <a:r>
              <a:rPr lang="en-US" altLang="zh-CN" dirty="0"/>
              <a:t>SQL Disconnect Statement</a:t>
            </a:r>
            <a:endParaRPr lang="en-US" altLang="zh-CN" dirty="0"/>
          </a:p>
        </p:txBody>
      </p:sp>
      <p:sp>
        <p:nvSpPr>
          <p:cNvPr id="19461" name="Rectangle 3"/>
          <p:cNvSpPr>
            <a:spLocks noGrp="1"/>
          </p:cNvSpPr>
          <p:nvPr>
            <p:ph type="body"/>
          </p:nvPr>
        </p:nvSpPr>
        <p:spPr>
          <a:ln>
            <a:noFill/>
          </a:ln>
        </p:spPr>
        <p:txBody>
          <a:bodyPr wrap="square" anchor="t"/>
          <a:p>
            <a:pPr eaLnBrk="1" hangingPunct="1">
              <a:spcBef>
                <a:spcPct val="0"/>
              </a:spcBef>
            </a:pPr>
            <a:r>
              <a:rPr lang="en-US" altLang="zh-CN" dirty="0"/>
              <a:t>Oracle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dirty="0"/>
              <a:t>or</a:t>
            </a:r>
            <a:endParaRPr lang="en-US" altLang="zh-CN" dirty="0"/>
          </a:p>
        </p:txBody>
      </p:sp>
      <p:sp>
        <p:nvSpPr>
          <p:cNvPr id="19462" name="Text Box 4"/>
          <p:cNvSpPr txBox="1"/>
          <p:nvPr/>
        </p:nvSpPr>
        <p:spPr>
          <a:xfrm>
            <a:off x="755650" y="1628775"/>
            <a:ext cx="5616575" cy="5270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>
              <a:spcBef>
                <a:spcPct val="1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 sql  commit  release 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3" name="Text Box 5"/>
          <p:cNvSpPr txBox="1"/>
          <p:nvPr/>
        </p:nvSpPr>
        <p:spPr>
          <a:xfrm>
            <a:off x="755650" y="2619375"/>
            <a:ext cx="5616575" cy="5270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>
              <a:spcBef>
                <a:spcPct val="1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 sql  rollback  release 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4" name="AutoShape 6"/>
          <p:cNvSpPr/>
          <p:nvPr/>
        </p:nvSpPr>
        <p:spPr>
          <a:xfrm>
            <a:off x="1835150" y="3397250"/>
            <a:ext cx="6913563" cy="1397000"/>
          </a:xfrm>
          <a:prstGeom prst="accentBorderCallout3">
            <a:avLst>
              <a:gd name="adj1" fmla="val 8255"/>
              <a:gd name="adj2" fmla="val 101102"/>
              <a:gd name="adj3" fmla="val 8255"/>
              <a:gd name="adj4" fmla="val 104574"/>
              <a:gd name="adj5" fmla="val -113718"/>
              <a:gd name="adj6" fmla="val 104444"/>
              <a:gd name="adj7" fmla="val -114403"/>
              <a:gd name="adj8" fmla="val 65616"/>
            </a:avLst>
          </a:prstGeom>
          <a:solidFill>
            <a:srgbClr val="EAEAEA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commit statement followed by a disconnect statement, for successful completion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5" name="AutoShape 7"/>
          <p:cNvSpPr/>
          <p:nvPr/>
        </p:nvSpPr>
        <p:spPr>
          <a:xfrm>
            <a:off x="1835150" y="5156200"/>
            <a:ext cx="6913563" cy="1385888"/>
          </a:xfrm>
          <a:prstGeom prst="accentBorderCallout2">
            <a:avLst>
              <a:gd name="adj1" fmla="val 9426"/>
              <a:gd name="adj2" fmla="val -1102"/>
              <a:gd name="adj3" fmla="val 9426"/>
              <a:gd name="adj4" fmla="val -3352"/>
              <a:gd name="adj5" fmla="val -152699"/>
              <a:gd name="adj6" fmla="val -6093"/>
            </a:avLst>
          </a:prstGeom>
          <a:solidFill>
            <a:srgbClr val="EAEAEA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rollback statement followed by a disconnect statement, to undo any partial work in an unsuccessful task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0482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0483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0484" name="Rectangle 2050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eaLnBrk="1" hangingPunct="1"/>
            <a:r>
              <a:rPr lang="zh-CN" altLang="en-US" dirty="0"/>
              <a:t>5.1 </a:t>
            </a:r>
            <a:r>
              <a:rPr lang="en-US" altLang="zh-CN" dirty="0"/>
              <a:t>Introduction to Embedded SQL in C</a:t>
            </a:r>
            <a:endParaRPr lang="en-US" altLang="zh-CN" dirty="0"/>
          </a:p>
        </p:txBody>
      </p:sp>
      <p:sp>
        <p:nvSpPr>
          <p:cNvPr id="20485" name="Rectangle 2051"/>
          <p:cNvSpPr>
            <a:spLocks noGrp="1"/>
          </p:cNvSpPr>
          <p:nvPr>
            <p:ph type="body"/>
          </p:nvPr>
        </p:nvSpPr>
        <p:spPr>
          <a:xfrm>
            <a:off x="457200" y="990600"/>
            <a:ext cx="8229600" cy="1069975"/>
          </a:xfrm>
          <a:ln>
            <a:noFill/>
          </a:ln>
        </p:spPr>
        <p:txBody>
          <a:bodyPr wrap="square" anchor="t"/>
          <a:p>
            <a:pPr eaLnBrk="1" hangingPunct="1"/>
            <a:r>
              <a:rPr lang="en-US" altLang="zh-CN" sz="2800" dirty="0"/>
              <a:t>A Simple Program Using ESQL</a:t>
            </a:r>
            <a:endParaRPr lang="en-US" altLang="zh-CN" sz="2800" dirty="0"/>
          </a:p>
          <a:p>
            <a:pPr lvl="1" eaLnBrk="1" hangingPunct="1"/>
            <a:r>
              <a:rPr lang="en-US" altLang="zh-CN" sz="2800" dirty="0"/>
              <a:t>Figure 5.1</a:t>
            </a:r>
            <a:endParaRPr lang="en-US" altLang="zh-CN" sz="2800" dirty="0"/>
          </a:p>
        </p:txBody>
      </p:sp>
      <p:sp>
        <p:nvSpPr>
          <p:cNvPr id="20486" name="AutoShape 2053">
            <a:hlinkClick r:id="rId1" action="ppaction://hlinkfile"/>
          </p:cNvPr>
          <p:cNvSpPr/>
          <p:nvPr/>
        </p:nvSpPr>
        <p:spPr>
          <a:xfrm>
            <a:off x="3187700" y="1687513"/>
            <a:ext cx="304800" cy="228600"/>
          </a:xfrm>
          <a:prstGeom prst="actionButtonForwardNex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20488" name="组合 20487"/>
          <p:cNvGrpSpPr/>
          <p:nvPr/>
        </p:nvGrpSpPr>
        <p:grpSpPr>
          <a:xfrm>
            <a:off x="457200" y="2590800"/>
            <a:ext cx="8686800" cy="3429000"/>
            <a:chOff x="0" y="0"/>
            <a:chExt cx="5184" cy="2160"/>
          </a:xfrm>
        </p:grpSpPr>
        <p:sp>
          <p:nvSpPr>
            <p:cNvPr id="2" name="Rectangle 2056"/>
            <p:cNvSpPr/>
            <p:nvPr/>
          </p:nvSpPr>
          <p:spPr>
            <a:xfrm>
              <a:off x="0" y="0"/>
              <a:ext cx="5184" cy="21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q"/>
              </a:pPr>
              <a:r>
                <a:rPr lang="en-US" altLang="zh-CN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Programming with ESQL and C language</a:t>
              </a:r>
              <a:endPara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742950" lvl="1" indent="-285750" algn="l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</a:pPr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Precompiler</a:t>
              </a:r>
              <a:endPara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1600200" lvl="3" indent="-228600" algn="l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  convert ESQL statements into C function calls into the database engine.</a:t>
              </a:r>
              <a:endParaRPr lang="en-US" altLang="zh-CN" sz="1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742950" lvl="1" indent="-285750" algn="l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</a:pPr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C-Compiler</a:t>
              </a:r>
              <a:endPara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742950" lvl="1" indent="-285750" algn="l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</a:pPr>
              <a:endPara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742950" lvl="1" indent="-285750" algn="l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</a:pPr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Executable Code</a:t>
              </a:r>
              <a:endPara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89" name="Line 2054"/>
            <p:cNvSpPr/>
            <p:nvPr/>
          </p:nvSpPr>
          <p:spPr>
            <a:xfrm>
              <a:off x="768" y="576"/>
              <a:ext cx="0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0490" name="Line 2055"/>
            <p:cNvSpPr/>
            <p:nvPr/>
          </p:nvSpPr>
          <p:spPr>
            <a:xfrm>
              <a:off x="768" y="1392"/>
              <a:ext cx="0" cy="40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1506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1507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150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eaLnBrk="1" hangingPunct="1"/>
            <a:r>
              <a:rPr lang="en-US" altLang="zh-CN" dirty="0"/>
              <a:t>Selecting Multiple Rows with a Cursor</a:t>
            </a:r>
            <a:endParaRPr lang="en-US" altLang="zh-CN" dirty="0"/>
          </a:p>
        </p:txBody>
      </p:sp>
      <p:sp>
        <p:nvSpPr>
          <p:cNvPr id="21509" name="Rectangle 3"/>
          <p:cNvSpPr>
            <a:spLocks noGrp="1"/>
          </p:cNvSpPr>
          <p:nvPr>
            <p:ph type="body"/>
          </p:nvPr>
        </p:nvSpPr>
        <p:spPr>
          <a:xfrm>
            <a:off x="61913" y="919163"/>
            <a:ext cx="8974137" cy="5678487"/>
          </a:xfrm>
          <a:ln>
            <a:noFill/>
          </a:ln>
        </p:spPr>
        <p:txBody>
          <a:bodyPr wrap="square" anchor="t"/>
          <a:p>
            <a:pPr marL="342900" lvl="1" indent="-342900" eaLnBrk="1" hangingPunct="1">
              <a:spcBef>
                <a:spcPct val="0"/>
              </a:spcBef>
              <a:buChar char="q"/>
            </a:pPr>
            <a:r>
              <a:rPr lang="en-US" altLang="zh-CN" sz="2800" dirty="0">
                <a:solidFill>
                  <a:srgbClr val="FF0000"/>
                </a:solidFill>
              </a:rPr>
              <a:t>Cursor(</a:t>
            </a:r>
            <a:r>
              <a:rPr lang="zh-CN" altLang="en-US" sz="2800" dirty="0">
                <a:solidFill>
                  <a:srgbClr val="FF0000"/>
                </a:solidFill>
              </a:rPr>
              <a:t>游标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zh-CN" altLang="en-US" sz="2800" dirty="0">
                <a:solidFill>
                  <a:srgbClr val="FF0000"/>
                </a:solidFill>
              </a:rPr>
              <a:t>：</a:t>
            </a:r>
            <a:r>
              <a:rPr lang="en-US" altLang="zh-CN" sz="2800" dirty="0">
                <a:solidFill>
                  <a:srgbClr val="FF0000"/>
                </a:solidFill>
              </a:rPr>
              <a:t>One-Row-at-a-Time Principle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342900" lvl="1" indent="-342900" eaLnBrk="1" hangingPunct="1">
              <a:spcBef>
                <a:spcPct val="0"/>
              </a:spcBef>
              <a:buAutoNum type="circleNumDbPlain"/>
            </a:pPr>
            <a:r>
              <a:rPr lang="en-US" altLang="zh-CN" sz="2800" dirty="0"/>
              <a:t>declare a cursor</a:t>
            </a:r>
            <a:endParaRPr lang="en-US" altLang="zh-CN" sz="2800" dirty="0"/>
          </a:p>
          <a:p>
            <a:pPr lvl="2" eaLnBrk="1" hangingPunct="1">
              <a:spcBef>
                <a:spcPct val="0"/>
              </a:spcBef>
            </a:pPr>
            <a:r>
              <a:rPr lang="en-US" altLang="zh-CN" sz="2800" dirty="0"/>
              <a:t>define a cursor with an ESQL select statement which may return multiple rows</a:t>
            </a:r>
            <a:endParaRPr lang="en-US" altLang="zh-CN" sz="2800" dirty="0"/>
          </a:p>
          <a:p>
            <a:pPr marL="342900" lvl="1" indent="-342900" eaLnBrk="1" hangingPunct="1">
              <a:spcBef>
                <a:spcPct val="0"/>
              </a:spcBef>
              <a:buAutoNum type="circleNumDbPlain"/>
            </a:pPr>
            <a:r>
              <a:rPr lang="en-US" altLang="zh-CN" sz="2800" dirty="0"/>
              <a:t>open the cursor</a:t>
            </a:r>
            <a:endParaRPr lang="en-US" altLang="zh-CN" sz="2800" dirty="0"/>
          </a:p>
          <a:p>
            <a:pPr lvl="2" eaLnBrk="1" hangingPunct="1">
              <a:spcBef>
                <a:spcPct val="0"/>
              </a:spcBef>
            </a:pPr>
            <a:r>
              <a:rPr lang="en-US" altLang="zh-CN" sz="2800" dirty="0"/>
              <a:t>execute the select statement and open the result set </a:t>
            </a:r>
            <a:endParaRPr lang="en-US" altLang="zh-CN" sz="2800" dirty="0"/>
          </a:p>
          <a:p>
            <a:pPr marL="342900" lvl="1" indent="-342900" eaLnBrk="1" hangingPunct="1">
              <a:spcBef>
                <a:spcPct val="0"/>
              </a:spcBef>
              <a:buAutoNum type="circleNumDbPlain"/>
            </a:pPr>
            <a:r>
              <a:rPr lang="en-US" altLang="zh-CN" sz="2800" dirty="0"/>
              <a:t>fetch a row by the cursor</a:t>
            </a:r>
            <a:endParaRPr lang="en-US" altLang="zh-CN" sz="2800" dirty="0"/>
          </a:p>
          <a:p>
            <a:pPr lvl="2" eaLnBrk="1" hangingPunct="1">
              <a:spcBef>
                <a:spcPct val="0"/>
              </a:spcBef>
            </a:pPr>
            <a:r>
              <a:rPr lang="en-US" altLang="zh-CN" sz="2800" dirty="0"/>
              <a:t>loop to fetch rows</a:t>
            </a:r>
            <a:endParaRPr lang="en-US" altLang="zh-CN" sz="2800" dirty="0"/>
          </a:p>
          <a:p>
            <a:pPr lvl="2" eaLnBrk="1" hangingPunct="1">
              <a:spcBef>
                <a:spcPct val="0"/>
              </a:spcBef>
            </a:pPr>
            <a:r>
              <a:rPr lang="en-US" altLang="zh-CN" sz="2800" dirty="0"/>
              <a:t>fetch one row at a time</a:t>
            </a:r>
            <a:endParaRPr lang="en-US" altLang="zh-CN" sz="2800" dirty="0"/>
          </a:p>
          <a:p>
            <a:pPr marL="342900" lvl="1" indent="-342900" eaLnBrk="1" hangingPunct="1">
              <a:spcBef>
                <a:spcPct val="0"/>
              </a:spcBef>
              <a:buAutoNum type="circleNumDbPlain"/>
            </a:pPr>
            <a:r>
              <a:rPr lang="en-US" altLang="zh-CN" sz="2800" dirty="0"/>
              <a:t>close the cursor</a:t>
            </a:r>
            <a:endParaRPr lang="en-US" altLang="zh-CN" sz="2800" dirty="0"/>
          </a:p>
          <a:p>
            <a:pPr lvl="2" eaLnBrk="1" hangingPunct="1">
              <a:spcBef>
                <a:spcPct val="0"/>
              </a:spcBef>
            </a:pPr>
            <a:r>
              <a:rPr lang="en-US" altLang="zh-CN" sz="2800" dirty="0"/>
              <a:t>release the result set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sz="2800" u="sng" dirty="0">
                <a:solidFill>
                  <a:srgbClr val="FF3300"/>
                </a:solidFill>
              </a:rPr>
              <a:t>学习导航</a:t>
            </a:r>
            <a:endParaRPr lang="zh-CN" altLang="en-US" sz="2800" u="sng" dirty="0">
              <a:solidFill>
                <a:srgbClr val="FF3300"/>
              </a:solidFill>
            </a:endParaRPr>
          </a:p>
        </p:txBody>
      </p:sp>
      <p:sp>
        <p:nvSpPr>
          <p:cNvPr id="4099" name="文本占位符 4098"/>
          <p:cNvSpPr>
            <a:spLocks noGrp="1"/>
          </p:cNvSpPr>
          <p:nvPr>
            <p:ph idx="1"/>
          </p:nvPr>
        </p:nvSpPr>
        <p:spPr>
          <a:xfrm>
            <a:off x="130175" y="890588"/>
            <a:ext cx="8878888" cy="5724525"/>
          </a:xfrm>
          <a:ln>
            <a:noFill/>
          </a:ln>
        </p:spPr>
        <p:txBody>
          <a:bodyPr/>
          <a:p>
            <a:pPr marL="1905" indent="-1905" fontAlgn="base">
              <a:lnSpc>
                <a:spcPct val="100000"/>
              </a:lnSpc>
            </a:pPr>
            <a:r>
              <a:rPr lang="zh-CN" altLang="en-US" strike="noStrike" noProof="1" dirty="0">
                <a:ea typeface="宋体" panose="02010600030101010101" pitchFamily="2" charset="-122"/>
              </a:rPr>
              <a:t>嵌入式SQL (ESQL)  &amp;  交互式SQL (ISQL)</a:t>
            </a:r>
            <a:endParaRPr lang="zh-CN" altLang="en-US" strike="noStrike" noProof="1" dirty="0">
              <a:ea typeface="宋体" panose="02010600030101010101" pitchFamily="2" charset="-122"/>
            </a:endParaRPr>
          </a:p>
          <a:p>
            <a:pPr marL="1905" lvl="1" indent="455295" fontAlgn="base">
              <a:lnSpc>
                <a:spcPct val="100000"/>
              </a:lnSpc>
            </a:pPr>
            <a:r>
              <a:rPr lang="zh-CN" altLang="en-US" strike="noStrike" noProof="1" dirty="0">
                <a:ea typeface="宋体" panose="02010600030101010101" pitchFamily="2" charset="-122"/>
              </a:rPr>
              <a:t>为什么要引入ESQL？</a:t>
            </a:r>
            <a:endParaRPr lang="zh-CN" altLang="en-US" strike="noStrike" noProof="1" dirty="0">
              <a:ea typeface="宋体" panose="02010600030101010101" pitchFamily="2" charset="-122"/>
            </a:endParaRPr>
          </a:p>
          <a:p>
            <a:pPr marL="720090" lvl="2" indent="-456565" fontAlgn="base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宋体" panose="02010600030101010101" pitchFamily="2" charset="-122"/>
              <a:buChar char="–"/>
            </a:pPr>
            <a:r>
              <a:rPr lang="zh-CN" altLang="en-US" strike="noStrike" noProof="1" dirty="0">
                <a:solidFill>
                  <a:schemeClr val="tx1"/>
                </a:solidFill>
                <a:ea typeface="宋体" panose="02010600030101010101" pitchFamily="2" charset="-122"/>
              </a:rPr>
              <a:t>ESQL与ISQL在使用方式上的差别</a:t>
            </a:r>
            <a:endParaRPr lang="zh-CN" altLang="en-US" strike="noStrike" noProof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1905" lvl="1" indent="455295" fontAlgn="base">
              <a:lnSpc>
                <a:spcPct val="100000"/>
              </a:lnSpc>
            </a:pPr>
            <a:r>
              <a:rPr lang="zh-CN" altLang="en-US" strike="noStrike" noProof="1" dirty="0">
                <a:ea typeface="宋体" panose="02010600030101010101" pitchFamily="2" charset="-122"/>
              </a:rPr>
              <a:t>如何区分ESQL与用于应用开发的程序设计语言</a:t>
            </a:r>
            <a:endParaRPr lang="zh-CN" altLang="en-US" strike="noStrike" noProof="1" dirty="0">
              <a:ea typeface="宋体" panose="02010600030101010101" pitchFamily="2" charset="-122"/>
            </a:endParaRPr>
          </a:p>
          <a:p>
            <a:pPr marL="720090" lvl="3" indent="-457200" fontAlgn="base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宋体" panose="02010600030101010101" pitchFamily="2" charset="-122"/>
              <a:buChar char="–"/>
            </a:pPr>
            <a:r>
              <a:rPr lang="zh-CN" altLang="en-US" strike="noStrike" noProof="1" dirty="0">
                <a:solidFill>
                  <a:schemeClr val="tx1"/>
                </a:solidFill>
                <a:ea typeface="宋体" panose="02010600030101010101" pitchFamily="2" charset="-122"/>
              </a:rPr>
              <a:t>语句的定界符</a:t>
            </a:r>
            <a:endParaRPr lang="zh-CN" altLang="en-US" strike="noStrike" noProof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20090" lvl="3" indent="-457200" fontAlgn="base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宋体" panose="02010600030101010101" pitchFamily="2" charset="-122"/>
              <a:buChar char="–"/>
            </a:pPr>
            <a:r>
              <a:rPr lang="zh-CN" altLang="en-US" strike="noStrike" noProof="1" dirty="0">
                <a:solidFill>
                  <a:schemeClr val="tx1"/>
                </a:solidFill>
                <a:ea typeface="宋体" panose="02010600030101010101" pitchFamily="2" charset="-122"/>
              </a:rPr>
              <a:t>主变量  &amp;  SQL变量</a:t>
            </a:r>
            <a:endParaRPr lang="zh-CN" altLang="en-US" strike="noStrike" noProof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20090" lvl="3" indent="-457200" fontAlgn="base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宋体" panose="02010600030101010101" pitchFamily="2" charset="-122"/>
              <a:buChar char="–"/>
            </a:pPr>
            <a:r>
              <a:rPr lang="zh-CN" altLang="en-US" strike="noStrike" noProof="1" dirty="0">
                <a:solidFill>
                  <a:schemeClr val="tx1"/>
                </a:solidFill>
                <a:ea typeface="宋体" panose="02010600030101010101" pitchFamily="2" charset="-122"/>
              </a:rPr>
              <a:t>数据交换方式</a:t>
            </a:r>
            <a:endParaRPr lang="zh-CN" altLang="en-US" strike="noStrike" noProof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20090" lvl="3" indent="-457200" fontAlgn="base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宋体" panose="02010600030101010101" pitchFamily="2" charset="-122"/>
              <a:buChar char="–"/>
            </a:pPr>
            <a:endParaRPr lang="zh-CN" altLang="en-US" strike="noStrike" noProof="1" dirty="0">
              <a:ea typeface="宋体" panose="02010600030101010101" pitchFamily="2" charset="-122"/>
            </a:endParaRPr>
          </a:p>
          <a:p>
            <a:pPr marL="1905" indent="-1905" fontAlgn="base">
              <a:lnSpc>
                <a:spcPct val="100000"/>
              </a:lnSpc>
            </a:pPr>
            <a:r>
              <a:rPr lang="zh-CN" altLang="en-US" strike="noStrike" noProof="1" dirty="0">
                <a:ea typeface="宋体" panose="02010600030101010101" pitchFamily="2" charset="-122"/>
              </a:rPr>
              <a:t>ESQL中扩充的语言成分</a:t>
            </a:r>
            <a:endParaRPr lang="zh-CN" altLang="en-US" strike="noStrike" noProof="1" dirty="0">
              <a:ea typeface="宋体" panose="02010600030101010101" pitchFamily="2" charset="-122"/>
            </a:endParaRPr>
          </a:p>
          <a:p>
            <a:pPr marL="720090" lvl="2" indent="-457200" fontAlgn="base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宋体" panose="02010600030101010101" pitchFamily="2" charset="-122"/>
              <a:buChar char="–"/>
            </a:pPr>
            <a:r>
              <a:rPr lang="zh-CN" altLang="en-US" strike="noStrike" noProof="1" dirty="0">
                <a:ea typeface="宋体" panose="02010600030101010101" pitchFamily="2" charset="-122"/>
              </a:rPr>
              <a:t>WHENEVER 语句</a:t>
            </a:r>
            <a:endParaRPr lang="zh-CN" altLang="en-US" strike="noStrike" noProof="1" dirty="0">
              <a:ea typeface="宋体" panose="02010600030101010101" pitchFamily="2" charset="-122"/>
            </a:endParaRPr>
          </a:p>
          <a:p>
            <a:pPr marL="720090" lvl="2" indent="-457200" fontAlgn="base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宋体" panose="02010600030101010101" pitchFamily="2" charset="-122"/>
              <a:buChar char="–"/>
            </a:pPr>
            <a:r>
              <a:rPr lang="zh-CN" altLang="en-US" strike="noStrike" noProof="1" dirty="0">
                <a:ea typeface="宋体" panose="02010600030101010101" pitchFamily="2" charset="-122"/>
              </a:rPr>
              <a:t>SELECT......INTO...... 语句</a:t>
            </a:r>
            <a:endParaRPr lang="zh-CN" altLang="en-US" strike="noStrike" noProof="1" dirty="0">
              <a:ea typeface="宋体" panose="02010600030101010101" pitchFamily="2" charset="-122"/>
            </a:endParaRPr>
          </a:p>
          <a:p>
            <a:pPr marL="720090" lvl="2" indent="-457200" fontAlgn="base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宋体" panose="02010600030101010101" pitchFamily="2" charset="-122"/>
              <a:buChar char="–"/>
            </a:pPr>
            <a:r>
              <a:rPr lang="zh-CN" altLang="en-US" strike="noStrike" noProof="1" dirty="0">
                <a:ea typeface="宋体" panose="02010600030101010101" pitchFamily="2" charset="-122"/>
              </a:rPr>
              <a:t>游标(cursor)：DECLARE,OPEN,FETCH,CLOSE</a:t>
            </a:r>
            <a:endParaRPr lang="zh-CN" altLang="en-US" strike="noStrike" noProof="1" dirty="0">
              <a:ea typeface="宋体" panose="02010600030101010101" pitchFamily="2" charset="-122"/>
            </a:endParaRPr>
          </a:p>
          <a:p>
            <a:pPr marL="720090" lvl="2" indent="-457200" fontAlgn="base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宋体" panose="02010600030101010101" pitchFamily="2" charset="-122"/>
              <a:buChar char="–"/>
            </a:pPr>
            <a:r>
              <a:rPr lang="zh-CN" altLang="en-US" strike="noStrike" noProof="1" dirty="0">
                <a:ea typeface="宋体" panose="02010600030101010101" pitchFamily="2" charset="-122"/>
              </a:rPr>
              <a:t>变量赋值，流程控制语句</a:t>
            </a:r>
            <a:endParaRPr lang="zh-CN" altLang="en-US" strike="noStrike" noProof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115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charRg st="115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128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charRg st="128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140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charRg st="140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166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charRg st="166" end="2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202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charRg st="202" end="2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0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1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eaLnBrk="1" hangingPunct="1"/>
            <a:r>
              <a:rPr lang="en-US" altLang="zh-CN" dirty="0"/>
              <a:t>Selecting Multiple Rows with a Cursor</a:t>
            </a:r>
            <a:endParaRPr lang="en-US" altLang="zh-CN" dirty="0"/>
          </a:p>
        </p:txBody>
      </p:sp>
      <p:sp>
        <p:nvSpPr>
          <p:cNvPr id="22533" name="Rectangle 3"/>
          <p:cNvSpPr>
            <a:spLocks noGrp="1"/>
          </p:cNvSpPr>
          <p:nvPr>
            <p:ph type="body"/>
          </p:nvPr>
        </p:nvSpPr>
        <p:spPr>
          <a:ln>
            <a:noFill/>
          </a:ln>
        </p:spPr>
        <p:txBody>
          <a:bodyPr wrap="square" anchor="t"/>
          <a:p>
            <a:pPr eaLnBrk="1" hangingPunct="1"/>
            <a:r>
              <a:rPr lang="en-US" altLang="zh-CN" sz="2800" dirty="0"/>
              <a:t>declare a cursor</a:t>
            </a:r>
            <a:endParaRPr lang="en-US" altLang="zh-CN" sz="2800" dirty="0"/>
          </a:p>
        </p:txBody>
      </p:sp>
      <p:sp>
        <p:nvSpPr>
          <p:cNvPr id="22534" name="Text Box 4"/>
          <p:cNvSpPr txBox="1"/>
          <p:nvPr/>
        </p:nvSpPr>
        <p:spPr>
          <a:xfrm>
            <a:off x="228600" y="1752600"/>
            <a:ext cx="8915400" cy="2184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DECLARE agent_dollars CURSOR FOR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 aid, sum(dollars)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   orders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 cid = :cust_id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group by  aid 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6" name="AutoShape 5"/>
          <p:cNvSpPr/>
          <p:nvPr/>
        </p:nvSpPr>
        <p:spPr>
          <a:xfrm>
            <a:off x="2057400" y="4459288"/>
            <a:ext cx="5486400" cy="544512"/>
          </a:xfrm>
          <a:prstGeom prst="accentBorderCallout2">
            <a:avLst>
              <a:gd name="adj1" fmla="val 11764"/>
              <a:gd name="adj2" fmla="val -1389"/>
              <a:gd name="adj3" fmla="val 11764"/>
              <a:gd name="adj4" fmla="val -5931"/>
              <a:gd name="adj5" fmla="val -116667"/>
              <a:gd name="adj6" fmla="val -10505"/>
            </a:avLst>
          </a:prstGeom>
          <a:solidFill>
            <a:srgbClr val="EAEAEA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means multiple rows in result set</a:t>
            </a:r>
            <a:r>
              <a:rPr lang="en-US" altLang="zh-CN" sz="2800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800" dirty="0">
              <a:solidFill>
                <a:srgbClr val="FF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537" name="AutoShape 6"/>
          <p:cNvSpPr/>
          <p:nvPr/>
        </p:nvSpPr>
        <p:spPr>
          <a:xfrm>
            <a:off x="685800" y="5318125"/>
            <a:ext cx="7620000" cy="971550"/>
          </a:xfrm>
          <a:prstGeom prst="accentBorderCallout3">
            <a:avLst>
              <a:gd name="adj1" fmla="val 11764"/>
              <a:gd name="adj2" fmla="val 101000"/>
              <a:gd name="adj3" fmla="val 11764"/>
              <a:gd name="adj4" fmla="val 104023"/>
              <a:gd name="adj5" fmla="val -98204"/>
              <a:gd name="adj6" fmla="val 104023"/>
              <a:gd name="adj7" fmla="val -209639"/>
              <a:gd name="adj8" fmla="val 48315"/>
            </a:avLst>
          </a:prstGeom>
          <a:solidFill>
            <a:srgbClr val="EAEAEA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search by customer’s id(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stored in host variable cust_id</a:t>
            </a:r>
            <a:r>
              <a:rPr lang="en-US" altLang="zh-CN" sz="2800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 when open the cursor</a:t>
            </a:r>
            <a:r>
              <a:rPr lang="en-US" altLang="zh-CN" sz="2800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agent_dollars</a:t>
            </a:r>
            <a:endParaRPr lang="en-US" altLang="zh-CN" sz="2800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8" name="AutoShape 8"/>
          <p:cNvSpPr/>
          <p:nvPr/>
        </p:nvSpPr>
        <p:spPr>
          <a:xfrm>
            <a:off x="5105400" y="914400"/>
            <a:ext cx="4038600" cy="544513"/>
          </a:xfrm>
          <a:prstGeom prst="accentBorderCallout2">
            <a:avLst>
              <a:gd name="adj1" fmla="val 11764"/>
              <a:gd name="adj2" fmla="val -1889"/>
              <a:gd name="adj3" fmla="val 11764"/>
              <a:gd name="adj4" fmla="val -4954"/>
              <a:gd name="adj5" fmla="val 170426"/>
              <a:gd name="adj6" fmla="val -12616"/>
            </a:avLst>
          </a:prstGeom>
          <a:solidFill>
            <a:srgbClr val="EAEAEA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define the cursor name</a:t>
            </a:r>
            <a:r>
              <a:rPr lang="en-US" altLang="zh-CN" sz="2800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800" dirty="0">
              <a:solidFill>
                <a:srgbClr val="FF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animBg="1"/>
      <p:bldP spid="22537" grpId="0" animBg="1"/>
      <p:bldP spid="225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3554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3555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355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eaLnBrk="1" hangingPunct="1"/>
            <a:r>
              <a:rPr lang="en-US" altLang="zh-CN" dirty="0"/>
              <a:t>Selecting Multiple Rows with a Cursor</a:t>
            </a:r>
            <a:endParaRPr lang="en-US" altLang="zh-CN" dirty="0"/>
          </a:p>
        </p:txBody>
      </p:sp>
      <p:sp>
        <p:nvSpPr>
          <p:cNvPr id="23557" name="Rectangle 3"/>
          <p:cNvSpPr>
            <a:spLocks noGrp="1"/>
          </p:cNvSpPr>
          <p:nvPr>
            <p:ph type="body"/>
          </p:nvPr>
        </p:nvSpPr>
        <p:spPr>
          <a:xfrm>
            <a:off x="457200" y="838200"/>
            <a:ext cx="8229600" cy="5257800"/>
          </a:xfrm>
          <a:ln>
            <a:noFill/>
          </a:ln>
        </p:spPr>
        <p:txBody>
          <a:bodyPr wrap="square" anchor="t"/>
          <a:p>
            <a:pPr eaLnBrk="1" hangingPunct="1"/>
            <a:r>
              <a:rPr lang="en-US" altLang="zh-CN" dirty="0"/>
              <a:t>open the cursor</a:t>
            </a:r>
            <a:endParaRPr lang="en-US" altLang="zh-CN" dirty="0"/>
          </a:p>
        </p:txBody>
      </p:sp>
      <p:sp>
        <p:nvSpPr>
          <p:cNvPr id="23558" name="Text Box 4"/>
          <p:cNvSpPr txBox="1"/>
          <p:nvPr/>
        </p:nvSpPr>
        <p:spPr>
          <a:xfrm>
            <a:off x="762000" y="2855913"/>
            <a:ext cx="7620000" cy="1409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......</a:t>
            </a:r>
            <a:endParaRPr lang="en-US" altLang="zh-CN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10000"/>
              </a:spcBef>
            </a:pPr>
            <a:endParaRPr lang="en-US" altLang="zh-CN" sz="12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 SQL  OPEN  agent_dollars ;</a:t>
            </a:r>
            <a:endParaRPr lang="en-US" altLang="zh-CN" sz="28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......</a:t>
            </a:r>
            <a:endParaRPr lang="en-US" altLang="zh-CN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0" name="AutoShape 6"/>
          <p:cNvSpPr/>
          <p:nvPr/>
        </p:nvSpPr>
        <p:spPr>
          <a:xfrm>
            <a:off x="3635375" y="4221163"/>
            <a:ext cx="4899025" cy="523875"/>
          </a:xfrm>
          <a:prstGeom prst="accentBorderCallout3">
            <a:avLst>
              <a:gd name="adj1" fmla="val 23685"/>
              <a:gd name="adj2" fmla="val 101694"/>
              <a:gd name="adj3" fmla="val 23685"/>
              <a:gd name="adj4" fmla="val 104412"/>
              <a:gd name="adj5" fmla="val -99894"/>
              <a:gd name="adj6" fmla="val 104241"/>
              <a:gd name="adj7" fmla="val -103139"/>
              <a:gd name="adj8" fmla="val 65597"/>
            </a:avLst>
          </a:prstGeom>
          <a:solidFill>
            <a:srgbClr val="EAEAEA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execute the select statement</a:t>
            </a:r>
            <a:endParaRPr lang="en-US" altLang="zh-CN" sz="2800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1" name="AutoShape 7"/>
          <p:cNvSpPr/>
          <p:nvPr/>
        </p:nvSpPr>
        <p:spPr>
          <a:xfrm>
            <a:off x="1600200" y="5181600"/>
            <a:ext cx="6934200" cy="1384300"/>
          </a:xfrm>
          <a:prstGeom prst="accentBorderCallout2">
            <a:avLst>
              <a:gd name="adj1" fmla="val 9426"/>
              <a:gd name="adj2" fmla="val -1097"/>
              <a:gd name="adj3" fmla="val 9426"/>
              <a:gd name="adj4" fmla="val -2769"/>
              <a:gd name="adj5" fmla="val -69148"/>
              <a:gd name="adj6" fmla="val -7856"/>
            </a:avLst>
          </a:prstGeom>
          <a:solidFill>
            <a:srgbClr val="EAEAEA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After open the cursor, the pointer of the cursor has been placed in the position before the first row in result set.</a:t>
            </a:r>
            <a:r>
              <a:rPr lang="en-US" altLang="zh-CN" sz="2800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800" dirty="0">
              <a:solidFill>
                <a:srgbClr val="FF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562" name="AutoShape 8"/>
          <p:cNvSpPr/>
          <p:nvPr/>
        </p:nvSpPr>
        <p:spPr>
          <a:xfrm>
            <a:off x="1752600" y="1371600"/>
            <a:ext cx="6934200" cy="1816100"/>
          </a:xfrm>
          <a:prstGeom prst="accentBorderCallout2">
            <a:avLst>
              <a:gd name="adj1" fmla="val 9426"/>
              <a:gd name="adj2" fmla="val -1097"/>
              <a:gd name="adj3" fmla="val 9426"/>
              <a:gd name="adj4" fmla="val -3343"/>
              <a:gd name="adj5" fmla="val 94634"/>
              <a:gd name="adj6" fmla="val -9588"/>
            </a:avLst>
          </a:prstGeom>
          <a:solidFill>
            <a:srgbClr val="EAEAEA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Before open the cursor, you must place cno value of customer’s id in the host variable cust_id using in the declare statement of cursor agent_dollars.</a:t>
            </a:r>
            <a:endParaRPr lang="en-US" altLang="zh-CN" sz="2800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" grpId="0" animBg="1"/>
      <p:bldP spid="23561" grpId="0" animBg="1"/>
      <p:bldP spid="2356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78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79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8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eaLnBrk="1" hangingPunct="1"/>
            <a:r>
              <a:rPr lang="en-US" altLang="zh-CN" dirty="0"/>
              <a:t>Selecting Multiple Rows with a Cursor</a:t>
            </a:r>
            <a:endParaRPr lang="en-US" altLang="zh-CN" dirty="0"/>
          </a:p>
        </p:txBody>
      </p:sp>
      <p:sp>
        <p:nvSpPr>
          <p:cNvPr id="24581" name="Rectangle 3"/>
          <p:cNvSpPr>
            <a:spLocks noGrp="1"/>
          </p:cNvSpPr>
          <p:nvPr>
            <p:ph type="body"/>
          </p:nvPr>
        </p:nvSpPr>
        <p:spPr>
          <a:xfrm>
            <a:off x="169863" y="774700"/>
            <a:ext cx="8229600" cy="5257800"/>
          </a:xfrm>
          <a:ln>
            <a:noFill/>
          </a:ln>
        </p:spPr>
        <p:txBody>
          <a:bodyPr wrap="square" anchor="t"/>
          <a:p>
            <a:pPr eaLnBrk="1" hangingPunct="1"/>
            <a:r>
              <a:rPr lang="en-US" altLang="zh-CN" sz="3000" dirty="0"/>
              <a:t>fetch the result rows</a:t>
            </a:r>
            <a:endParaRPr lang="en-US" altLang="zh-CN" sz="3000" dirty="0"/>
          </a:p>
        </p:txBody>
      </p:sp>
      <p:sp>
        <p:nvSpPr>
          <p:cNvPr id="24582" name="Text Box 4"/>
          <p:cNvSpPr txBox="1"/>
          <p:nvPr/>
        </p:nvSpPr>
        <p:spPr>
          <a:xfrm>
            <a:off x="323850" y="1381125"/>
            <a:ext cx="8497888" cy="2809875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while (TRUE) {	</a:t>
            </a:r>
            <a:r>
              <a:rPr lang="en-US" altLang="zh-CN" sz="3000" b="1" dirty="0">
                <a:latin typeface="Arial" panose="020B0604020202020204" pitchFamily="34" charset="0"/>
                <a:ea typeface="宋体" panose="02010600030101010101" pitchFamily="2" charset="-122"/>
              </a:rPr>
              <a:t>/* loop to fetch rows */</a:t>
            </a:r>
            <a:endParaRPr lang="en-US" altLang="zh-CN" sz="3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exec  sql  </a:t>
            </a:r>
            <a:r>
              <a:rPr lang="en-US" altLang="zh-CN" sz="3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fetch </a:t>
            </a:r>
            <a:r>
              <a:rPr lang="en-US" altLang="zh-CN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agent_dollars</a:t>
            </a:r>
            <a:endParaRPr lang="en-US" altLang="zh-CN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</a:t>
            </a:r>
            <a:r>
              <a:rPr lang="en-US" altLang="zh-CN" sz="3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into </a:t>
            </a:r>
            <a:r>
              <a:rPr lang="en-US" altLang="zh-CN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:agent_id, :dollar_sum;</a:t>
            </a:r>
            <a:endParaRPr lang="en-US" altLang="zh-CN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printf("%s %11.2f\n",agent_id,dollar_sum);</a:t>
            </a:r>
            <a:endParaRPr lang="en-US" altLang="zh-CN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r>
              <a:rPr lang="zh-CN" altLang="en-US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3000" b="1" dirty="0">
                <a:latin typeface="Arial" panose="020B0604020202020204" pitchFamily="34" charset="0"/>
                <a:ea typeface="宋体" panose="02010600030101010101" pitchFamily="2" charset="-122"/>
              </a:rPr>
              <a:t>/* end fetch loop */</a:t>
            </a:r>
            <a:endParaRPr lang="en-US" altLang="zh-CN" sz="3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4" name="AutoShape 6"/>
          <p:cNvSpPr/>
          <p:nvPr/>
        </p:nvSpPr>
        <p:spPr>
          <a:xfrm>
            <a:off x="762000" y="4402138"/>
            <a:ext cx="7772400" cy="2463800"/>
          </a:xfrm>
          <a:prstGeom prst="accentBorderCallout3">
            <a:avLst>
              <a:gd name="adj1" fmla="val 4644"/>
              <a:gd name="adj2" fmla="val 100981"/>
              <a:gd name="adj3" fmla="val 4644"/>
              <a:gd name="adj4" fmla="val 103759"/>
              <a:gd name="adj5" fmla="val -84398"/>
              <a:gd name="adj6" fmla="val 101167"/>
              <a:gd name="adj7" fmla="val -89736"/>
              <a:gd name="adj8" fmla="val 72157"/>
            </a:avLst>
          </a:prstGeom>
          <a:solidFill>
            <a:srgbClr val="EAEAEA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wrap="square" anchor="t">
            <a:spAutoFit/>
          </a:bodyPr>
          <a:p>
            <a:pPr marL="457200" indent="-45720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AutoNum type="arabicParenR"/>
            </a:pP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Move the pointer of cursor to the next row, then the next row is current row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AutoNum type="arabicParenR"/>
            </a:pP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Fetch the current row’s value into host variables: agent’s id to agent_id, summation of dollars to dollar_sum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bldLvl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5602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5603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eaLnBrk="1" hangingPunct="1"/>
            <a:r>
              <a:rPr lang="en-US" altLang="zh-CN" dirty="0"/>
              <a:t>Selecting Multiple Rows with a Cursor</a:t>
            </a:r>
            <a:endParaRPr lang="en-US" altLang="zh-CN" dirty="0"/>
          </a:p>
        </p:txBody>
      </p:sp>
      <p:sp>
        <p:nvSpPr>
          <p:cNvPr id="25605" name="Rectangle 3"/>
          <p:cNvSpPr>
            <a:spLocks noGrp="1"/>
          </p:cNvSpPr>
          <p:nvPr>
            <p:ph type="body"/>
          </p:nvPr>
        </p:nvSpPr>
        <p:spPr>
          <a:xfrm>
            <a:off x="169863" y="919163"/>
            <a:ext cx="8229600" cy="5410200"/>
          </a:xfrm>
          <a:ln>
            <a:noFill/>
          </a:ln>
        </p:spPr>
        <p:txBody>
          <a:bodyPr wrap="square" anchor="t"/>
          <a:p>
            <a:pPr eaLnBrk="1" hangingPunct="1"/>
            <a:r>
              <a:rPr lang="en-US" altLang="zh-CN" sz="3000" dirty="0"/>
              <a:t>close the cursor</a:t>
            </a:r>
            <a:endParaRPr lang="en-US" altLang="zh-CN" sz="3000" dirty="0"/>
          </a:p>
        </p:txBody>
      </p:sp>
      <p:sp>
        <p:nvSpPr>
          <p:cNvPr id="25606" name="Text Box 4"/>
          <p:cNvSpPr txBox="1"/>
          <p:nvPr/>
        </p:nvSpPr>
        <p:spPr>
          <a:xfrm>
            <a:off x="763588" y="1412875"/>
            <a:ext cx="8058150" cy="1555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1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......</a:t>
            </a:r>
            <a:endParaRPr lang="en-US" altLang="zh-CN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 SQL  </a:t>
            </a:r>
            <a:r>
              <a:rPr lang="en-US" altLang="zh-CN" sz="3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CLOSE  </a:t>
            </a:r>
            <a:r>
              <a:rPr lang="en-US" altLang="zh-CN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agent_dollars ;</a:t>
            </a:r>
            <a:endParaRPr lang="en-US" altLang="zh-CN" sz="30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......</a:t>
            </a:r>
            <a:endParaRPr lang="en-US" altLang="zh-CN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8" name="AutoShape 5"/>
          <p:cNvSpPr/>
          <p:nvPr/>
        </p:nvSpPr>
        <p:spPr>
          <a:xfrm>
            <a:off x="1066800" y="3048000"/>
            <a:ext cx="7315200" cy="2036763"/>
          </a:xfrm>
          <a:prstGeom prst="accentBorderCallout3">
            <a:avLst>
              <a:gd name="adj1" fmla="val 5602"/>
              <a:gd name="adj2" fmla="val 101042"/>
              <a:gd name="adj3" fmla="val 5602"/>
              <a:gd name="adj4" fmla="val 104801"/>
              <a:gd name="adj5" fmla="val -41116"/>
              <a:gd name="adj6" fmla="val 104801"/>
              <a:gd name="adj7" fmla="val -41611"/>
              <a:gd name="adj8" fmla="val 87153"/>
            </a:avLst>
          </a:prstGeom>
          <a:solidFill>
            <a:srgbClr val="EAEAEA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wrap="square" anchor="t">
            <a:spAutoFit/>
          </a:bodyPr>
          <a:p>
            <a:pPr marL="457200" indent="-457200">
              <a:spcBef>
                <a:spcPct val="50000"/>
              </a:spcBef>
              <a:buClr>
                <a:schemeClr val="tx1"/>
              </a:buClr>
              <a:buAutoNum type="arabicParenR"/>
            </a:pP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Close the cursor, and release the result set and other resource in DBMS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50000"/>
              </a:spcBef>
              <a:buClr>
                <a:schemeClr val="tx1"/>
              </a:buClr>
              <a:buAutoNum type="arabicParenR"/>
            </a:pP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After close the cursor, it can be opened again.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9" name="Rectangle 7"/>
          <p:cNvSpPr/>
          <p:nvPr/>
        </p:nvSpPr>
        <p:spPr>
          <a:xfrm>
            <a:off x="457200" y="5257800"/>
            <a:ext cx="8229600" cy="1066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CN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simple program to retrieve multiple rows</a:t>
            </a:r>
            <a:r>
              <a:rPr lang="zh-CN" altLang="en-US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Figure 5.2  </a:t>
            </a:r>
            <a:endParaRPr lang="en-US" altLang="zh-CN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10" name="AutoShape 8">
            <a:hlinkClick r:id="rId1" action="ppaction://hlinkfile"/>
          </p:cNvPr>
          <p:cNvSpPr/>
          <p:nvPr/>
        </p:nvSpPr>
        <p:spPr>
          <a:xfrm>
            <a:off x="4783138" y="5876925"/>
            <a:ext cx="381000" cy="304800"/>
          </a:xfrm>
          <a:prstGeom prst="actionButtonForwardNex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/>
      <p:bldP spid="25610" grpId="0" bldLvl="0" animBg="1"/>
      <p:bldP spid="25608" grpId="0" bldLvl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6626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6627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>
          <a:xfrm>
            <a:off x="457200" y="12700"/>
            <a:ext cx="8229600" cy="533400"/>
          </a:xfrm>
          <a:ln/>
        </p:spPr>
        <p:txBody>
          <a:bodyPr wrap="square" anchor="ctr"/>
          <a:p>
            <a:pPr eaLnBrk="1" hangingPunct="1"/>
            <a:r>
              <a:rPr lang="en-US" altLang="zh-CN" sz="2800" dirty="0"/>
              <a:t>Selecting Multiple Rows with a Cursor</a:t>
            </a:r>
            <a:endParaRPr lang="en-US" altLang="zh-CN" sz="2800" dirty="0"/>
          </a:p>
        </p:txBody>
      </p:sp>
      <p:sp>
        <p:nvSpPr>
          <p:cNvPr id="26629" name="Rectangle 3"/>
          <p:cNvSpPr>
            <a:spLocks noGrp="1"/>
          </p:cNvSpPr>
          <p:nvPr>
            <p:ph type="body"/>
          </p:nvPr>
        </p:nvSpPr>
        <p:spPr>
          <a:xfrm>
            <a:off x="457200" y="622300"/>
            <a:ext cx="8229600" cy="647700"/>
          </a:xfrm>
          <a:ln>
            <a:noFill/>
          </a:ln>
        </p:spPr>
        <p:txBody>
          <a:bodyPr wrap="square" anchor="t"/>
          <a:p>
            <a:pPr eaLnBrk="1" hangingPunct="1"/>
            <a:r>
              <a:rPr lang="en-US" altLang="zh-CN" sz="3000" dirty="0"/>
              <a:t>end fetch loop</a:t>
            </a:r>
            <a:endParaRPr lang="en-US" altLang="zh-CN" sz="3000" dirty="0"/>
          </a:p>
        </p:txBody>
      </p:sp>
      <p:sp>
        <p:nvSpPr>
          <p:cNvPr id="26630" name="Text Box 4"/>
          <p:cNvSpPr txBox="1"/>
          <p:nvPr/>
        </p:nvSpPr>
        <p:spPr>
          <a:xfrm>
            <a:off x="179388" y="1196975"/>
            <a:ext cx="8202612" cy="3759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r>
              <a:rPr lang="en-US" altLang="zh-CN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whenever </a:t>
            </a:r>
            <a:r>
              <a:rPr lang="en-US" altLang="zh-CN" sz="3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  found  goto  finish</a:t>
            </a:r>
            <a:r>
              <a:rPr lang="en-US" altLang="zh-CN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en-US" altLang="zh-CN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......</a:t>
            </a:r>
            <a:endParaRPr lang="en-US" altLang="zh-CN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while (TRUE) {</a:t>
            </a:r>
            <a:endParaRPr lang="en-US" altLang="zh-CN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exec  sql  fetch ...... into ......;</a:t>
            </a:r>
            <a:endParaRPr lang="en-US" altLang="zh-CN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......</a:t>
            </a:r>
            <a:endParaRPr lang="en-US" altLang="zh-CN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......</a:t>
            </a:r>
            <a:endParaRPr lang="en-US" altLang="zh-CN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3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finish</a:t>
            </a:r>
            <a:r>
              <a:rPr lang="en-US" altLang="zh-CN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   exec  sql  close  agent_dollars;</a:t>
            </a:r>
            <a:endParaRPr lang="en-US" altLang="zh-CN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2" name="AutoShape 5"/>
          <p:cNvSpPr/>
          <p:nvPr/>
        </p:nvSpPr>
        <p:spPr>
          <a:xfrm>
            <a:off x="1260475" y="3667125"/>
            <a:ext cx="7180263" cy="574675"/>
          </a:xfrm>
          <a:prstGeom prst="accentBorderCallout3">
            <a:avLst>
              <a:gd name="adj1" fmla="val 11083"/>
              <a:gd name="adj2" fmla="val 101060"/>
              <a:gd name="adj3" fmla="val 11083"/>
              <a:gd name="adj4" fmla="val 104069"/>
              <a:gd name="adj5" fmla="val -369028"/>
              <a:gd name="adj6" fmla="val 104069"/>
              <a:gd name="adj7" fmla="val -384852"/>
              <a:gd name="adj8" fmla="val 94736"/>
            </a:avLst>
          </a:prstGeom>
          <a:solidFill>
            <a:srgbClr val="EAEAEA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wrap="square" anchor="t">
            <a:spAutoFit/>
          </a:bodyPr>
          <a:p>
            <a:pPr marL="457200" indent="-457200"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declare ‘not found’ event processing</a:t>
            </a:r>
            <a:endParaRPr lang="en-US" altLang="zh-CN" sz="3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3" name="AutoShape 6"/>
          <p:cNvSpPr/>
          <p:nvPr/>
        </p:nvSpPr>
        <p:spPr>
          <a:xfrm>
            <a:off x="1600200" y="5434013"/>
            <a:ext cx="6934200" cy="1031875"/>
          </a:xfrm>
          <a:prstGeom prst="accentBorderCallout2">
            <a:avLst>
              <a:gd name="adj1" fmla="val 11083"/>
              <a:gd name="adj2" fmla="val -1097"/>
              <a:gd name="adj3" fmla="val 11083"/>
              <a:gd name="adj4" fmla="val -3940"/>
              <a:gd name="adj5" fmla="val -56218"/>
              <a:gd name="adj6" fmla="val -11069"/>
            </a:avLst>
          </a:prstGeom>
          <a:solidFill>
            <a:srgbClr val="EAEAEA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execute</a:t>
            </a:r>
            <a:r>
              <a:rPr lang="en-US" altLang="zh-CN" sz="3000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this statement after fetch loop when ‘not found’event is occur</a:t>
            </a:r>
            <a:endParaRPr lang="en-US" altLang="zh-CN" sz="3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indefinite" fill="hold" display="0" masterRel="nextClick" afterEffect="1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 bldLvl="0"/>
      <p:bldP spid="26633" grpId="0" bldLvl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7650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7651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765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eaLnBrk="1" hangingPunct="1"/>
            <a:r>
              <a:rPr lang="zh-CN" altLang="en-US" dirty="0"/>
              <a:t>5.2  </a:t>
            </a:r>
            <a:r>
              <a:rPr lang="en-US" altLang="zh-CN" dirty="0"/>
              <a:t>Condition Handling</a:t>
            </a:r>
            <a:endParaRPr lang="en-US" altLang="zh-CN" dirty="0"/>
          </a:p>
        </p:txBody>
      </p:sp>
      <p:sp>
        <p:nvSpPr>
          <p:cNvPr id="27653" name="Rectangle 3"/>
          <p:cNvSpPr>
            <a:spLocks noGrp="1"/>
          </p:cNvSpPr>
          <p:nvPr>
            <p:ph type="body"/>
          </p:nvPr>
        </p:nvSpPr>
        <p:spPr>
          <a:xfrm>
            <a:off x="457200" y="990600"/>
            <a:ext cx="8229600" cy="5410200"/>
          </a:xfrm>
          <a:ln>
            <a:noFill/>
          </a:ln>
        </p:spPr>
        <p:txBody>
          <a:bodyPr wrap="square" anchor="t"/>
          <a:p>
            <a:pPr eaLnBrk="1" hangingPunct="1"/>
            <a:r>
              <a:rPr lang="en-US" altLang="zh-CN" sz="3000" dirty="0"/>
              <a:t>The Whenever Statement</a:t>
            </a:r>
            <a:endParaRPr lang="en-US" altLang="zh-CN" sz="3000" dirty="0"/>
          </a:p>
          <a:p>
            <a:pPr eaLnBrk="1" hangingPunct="1"/>
            <a:endParaRPr lang="en-US" altLang="zh-CN" sz="3000" dirty="0"/>
          </a:p>
          <a:p>
            <a:pPr eaLnBrk="1" hangingPunct="1"/>
            <a:endParaRPr lang="en-US" altLang="zh-CN" sz="3000" dirty="0"/>
          </a:p>
          <a:p>
            <a:pPr lvl="1" eaLnBrk="1" hangingPunct="1"/>
            <a:r>
              <a:rPr lang="en-US" altLang="zh-CN" sz="3000" dirty="0"/>
              <a:t>set up a ‘condition trap’ for testing an error condition which arise from ESQL statement executing.</a:t>
            </a:r>
            <a:endParaRPr lang="en-US" altLang="zh-CN" sz="3000" dirty="0"/>
          </a:p>
          <a:p>
            <a:pPr lvl="1" eaLnBrk="1" hangingPunct="1"/>
            <a:endParaRPr lang="en-US" altLang="zh-CN" sz="1600" dirty="0"/>
          </a:p>
          <a:p>
            <a:pPr lvl="1" eaLnBrk="1" hangingPunct="1"/>
            <a:r>
              <a:rPr lang="en-US" altLang="zh-CN" sz="3000" dirty="0"/>
              <a:t>The precompiler will insert testing statements after each ESQL statement, such as</a:t>
            </a:r>
            <a:r>
              <a:rPr lang="zh-CN" altLang="en-US" sz="3000" dirty="0"/>
              <a:t>  </a:t>
            </a:r>
            <a:r>
              <a:rPr lang="en-US" altLang="zh-CN" sz="3000" dirty="0">
                <a:solidFill>
                  <a:srgbClr val="FF0000"/>
                </a:solidFill>
              </a:rPr>
              <a:t>if ( condition ) { action }</a:t>
            </a:r>
            <a:endParaRPr lang="en-US" altLang="zh-CN" sz="3000" dirty="0">
              <a:solidFill>
                <a:srgbClr val="FF0000"/>
              </a:solidFill>
            </a:endParaRPr>
          </a:p>
        </p:txBody>
      </p:sp>
      <p:sp>
        <p:nvSpPr>
          <p:cNvPr id="27654" name="AutoShape 4"/>
          <p:cNvSpPr/>
          <p:nvPr/>
        </p:nvSpPr>
        <p:spPr>
          <a:xfrm>
            <a:off x="827088" y="1727200"/>
            <a:ext cx="8037512" cy="587375"/>
          </a:xfrm>
          <a:prstGeom prst="cube">
            <a:avLst>
              <a:gd name="adj" fmla="val 6384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 algn="ctr">
              <a:spcBef>
                <a:spcPct val="1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WHENEVER  condition  action;</a:t>
            </a:r>
            <a:endParaRPr lang="en-US" altLang="zh-CN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8674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8675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type="body"/>
          </p:nvPr>
        </p:nvSpPr>
        <p:spPr>
          <a:xfrm>
            <a:off x="1588" y="0"/>
            <a:ext cx="9145587" cy="6858000"/>
          </a:xfrm>
          <a:solidFill>
            <a:schemeClr val="bg1"/>
          </a:solidFill>
          <a:ln>
            <a:noFill/>
          </a:ln>
        </p:spPr>
        <p:txBody>
          <a:bodyPr wrap="square" lIns="90170" tIns="46990" rIns="90170" bIns="46990" anchor="t"/>
          <a:p>
            <a:pPr eaLnBrk="1" hangingPunct="1">
              <a:lnSpc>
                <a:spcPct val="90000"/>
              </a:lnSpc>
            </a:pPr>
            <a:r>
              <a:rPr lang="en-US" altLang="zh-CN" sz="3000" u="sng" dirty="0">
                <a:solidFill>
                  <a:schemeClr val="accent2"/>
                </a:solidFill>
              </a:rPr>
              <a:t>CONDITIONS</a:t>
            </a:r>
            <a:endParaRPr lang="en-US" altLang="zh-CN" sz="3000" u="sng" dirty="0">
              <a:solidFill>
                <a:schemeClr val="accent2"/>
              </a:solidFill>
            </a:endParaRPr>
          </a:p>
          <a:p>
            <a:pPr marL="914400" lvl="1" indent="-457200" eaLnBrk="1" hangingPunct="1">
              <a:lnSpc>
                <a:spcPct val="90000"/>
              </a:lnSpc>
              <a:buAutoNum type="circleNumDbPlain"/>
            </a:pPr>
            <a:r>
              <a:rPr lang="en-US" altLang="zh-CN" sz="3000" dirty="0">
                <a:solidFill>
                  <a:srgbClr val="FF3300"/>
                </a:solidFill>
              </a:rPr>
              <a:t>SQLERROR</a:t>
            </a:r>
            <a:endParaRPr lang="en-US" altLang="zh-CN" sz="3000" dirty="0">
              <a:solidFill>
                <a:srgbClr val="FF33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3000" dirty="0"/>
              <a:t>arise from a programming error</a:t>
            </a:r>
            <a:endParaRPr lang="en-US" altLang="zh-CN" sz="30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3000" dirty="0"/>
              <a:t>it can terminates execution of the program</a:t>
            </a:r>
            <a:endParaRPr lang="en-US" altLang="zh-CN" sz="3000" dirty="0"/>
          </a:p>
          <a:p>
            <a:pPr marL="914400" lvl="1" indent="-457200" eaLnBrk="1" hangingPunct="1">
              <a:lnSpc>
                <a:spcPct val="90000"/>
              </a:lnSpc>
              <a:buAutoNum type="circleNumDbPlain"/>
            </a:pPr>
            <a:r>
              <a:rPr lang="en-US" altLang="zh-CN" sz="3000" dirty="0">
                <a:solidFill>
                  <a:srgbClr val="FF3300"/>
                </a:solidFill>
              </a:rPr>
              <a:t>NOT  FOUND</a:t>
            </a:r>
            <a:endParaRPr lang="en-US" altLang="zh-CN" sz="3000" dirty="0">
              <a:solidFill>
                <a:srgbClr val="FF33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3000" dirty="0"/>
              <a:t>No rows are affected following some SQL statement such as Select, Fetch, Insert, Update, or Delete.</a:t>
            </a:r>
            <a:endParaRPr lang="en-US" altLang="zh-CN" sz="30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3000" dirty="0"/>
              <a:t>It often be used to end loop, or change the flow of control.</a:t>
            </a:r>
            <a:endParaRPr lang="en-US" altLang="zh-CN" sz="3000" dirty="0"/>
          </a:p>
          <a:p>
            <a:pPr marL="914400" lvl="1" indent="-457200" eaLnBrk="1" hangingPunct="1">
              <a:lnSpc>
                <a:spcPct val="90000"/>
              </a:lnSpc>
              <a:buAutoNum type="circleNumDbPlain"/>
            </a:pPr>
            <a:r>
              <a:rPr lang="en-US" altLang="zh-CN" sz="3000" dirty="0">
                <a:solidFill>
                  <a:srgbClr val="FF3300"/>
                </a:solidFill>
              </a:rPr>
              <a:t>SQLWARNING</a:t>
            </a:r>
            <a:endParaRPr lang="en-US" altLang="zh-CN" sz="3000" dirty="0">
              <a:solidFill>
                <a:srgbClr val="FF33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3000" dirty="0"/>
              <a:t>a non-error but notable condition, don’t influence execution of the program</a:t>
            </a:r>
            <a:endParaRPr lang="en-US" altLang="zh-CN" sz="30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3000" dirty="0"/>
              <a:t>It may need: </a:t>
            </a:r>
            <a:r>
              <a:rPr lang="en-US" altLang="zh-CN" sz="3000" dirty="0">
                <a:solidFill>
                  <a:schemeClr val="accent2"/>
                </a:solidFill>
              </a:rPr>
              <a:t>EXEC SQL INCLUDE sqlca ;</a:t>
            </a:r>
            <a:endParaRPr lang="en-US" altLang="zh-CN" sz="3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9698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9699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type="body"/>
          </p:nvPr>
        </p:nvSpPr>
        <p:spPr>
          <a:xfrm>
            <a:off x="1588" y="46038"/>
            <a:ext cx="9107487" cy="6767512"/>
          </a:xfrm>
          <a:solidFill>
            <a:schemeClr val="bg1"/>
          </a:solidFill>
          <a:ln>
            <a:noFill/>
          </a:ln>
        </p:spPr>
        <p:txBody>
          <a:bodyPr wrap="square" lIns="90170" tIns="46990" rIns="90170" bIns="46990" anchor="t"/>
          <a:p>
            <a:pPr eaLnBrk="1" hangingPunct="1">
              <a:lnSpc>
                <a:spcPct val="95000"/>
              </a:lnSpc>
            </a:pPr>
            <a:r>
              <a:rPr lang="en-US" altLang="zh-CN" sz="2800" u="sng" dirty="0">
                <a:solidFill>
                  <a:schemeClr val="accent2"/>
                </a:solidFill>
              </a:rPr>
              <a:t>ACTIONS</a:t>
            </a:r>
            <a:endParaRPr lang="en-US" altLang="zh-CN" sz="2800" u="sng" dirty="0">
              <a:solidFill>
                <a:schemeClr val="accent2"/>
              </a:solidFill>
            </a:endParaRPr>
          </a:p>
          <a:p>
            <a:pPr marL="914400" lvl="1" indent="-457200" eaLnBrk="1" hangingPunct="1">
              <a:lnSpc>
                <a:spcPct val="95000"/>
              </a:lnSpc>
              <a:buAutoNum type="circleNumDbPlain"/>
            </a:pPr>
            <a:r>
              <a:rPr lang="en-US" altLang="zh-CN" sz="2800" dirty="0">
                <a:solidFill>
                  <a:srgbClr val="FF3300"/>
                </a:solidFill>
              </a:rPr>
              <a:t>CONTINUE</a:t>
            </a:r>
            <a:endParaRPr lang="en-US" altLang="zh-CN" sz="2800" dirty="0">
              <a:solidFill>
                <a:srgbClr val="FF3300"/>
              </a:solidFill>
            </a:endParaRPr>
          </a:p>
          <a:p>
            <a:pPr marL="914400" lvl="1" indent="-457200" eaLnBrk="1" hangingPunct="1">
              <a:lnSpc>
                <a:spcPct val="95000"/>
              </a:lnSpc>
              <a:buAutoNum type="circleNumDbPlain"/>
            </a:pPr>
            <a:r>
              <a:rPr lang="en-US" altLang="zh-CN" sz="2800" dirty="0">
                <a:solidFill>
                  <a:srgbClr val="FF3300"/>
                </a:solidFill>
              </a:rPr>
              <a:t>GOTO label</a:t>
            </a:r>
            <a:endParaRPr lang="en-US" altLang="zh-CN" sz="2800" dirty="0">
              <a:solidFill>
                <a:srgbClr val="FF3300"/>
              </a:solidFill>
            </a:endParaRPr>
          </a:p>
          <a:p>
            <a:pPr lvl="2" eaLnBrk="1" hangingPunct="1">
              <a:lnSpc>
                <a:spcPct val="95000"/>
              </a:lnSpc>
            </a:pPr>
            <a:r>
              <a:rPr lang="en-US" altLang="zh-CN" sz="2800" dirty="0"/>
              <a:t>Note: override with whenever statement for the same condition</a:t>
            </a:r>
            <a:endParaRPr lang="en-US" altLang="zh-CN" sz="2800" dirty="0"/>
          </a:p>
          <a:p>
            <a:pPr marL="914400" lvl="1" indent="-457200" eaLnBrk="1" hangingPunct="1">
              <a:lnSpc>
                <a:spcPct val="95000"/>
              </a:lnSpc>
              <a:buAutoNum type="circleNumDbPlain"/>
            </a:pPr>
            <a:r>
              <a:rPr lang="en-US" altLang="zh-CN" sz="2800" dirty="0">
                <a:solidFill>
                  <a:srgbClr val="FF3300"/>
                </a:solidFill>
              </a:rPr>
              <a:t>STOP</a:t>
            </a:r>
            <a:endParaRPr lang="en-US" altLang="zh-CN" sz="2800" dirty="0">
              <a:solidFill>
                <a:srgbClr val="FF3300"/>
              </a:solidFill>
            </a:endParaRPr>
          </a:p>
          <a:p>
            <a:pPr lvl="2" eaLnBrk="1" hangingPunct="1">
              <a:lnSpc>
                <a:spcPct val="95000"/>
              </a:lnSpc>
            </a:pPr>
            <a:r>
              <a:rPr lang="en-US" altLang="zh-CN" sz="2800" dirty="0"/>
              <a:t>terminates execution of the program, rollback the current transaction, disconnects from database</a:t>
            </a:r>
            <a:endParaRPr lang="en-US" altLang="zh-CN" sz="2800" dirty="0"/>
          </a:p>
          <a:p>
            <a:pPr marL="914400" lvl="1" indent="-457200" eaLnBrk="1" hangingPunct="1">
              <a:lnSpc>
                <a:spcPct val="95000"/>
              </a:lnSpc>
              <a:buAutoNum type="circleNumDbPlain"/>
            </a:pPr>
            <a:r>
              <a:rPr lang="en-US" altLang="zh-CN" sz="2800" dirty="0">
                <a:solidFill>
                  <a:srgbClr val="FF3300"/>
                </a:solidFill>
              </a:rPr>
              <a:t>DO function</a:t>
            </a:r>
            <a:r>
              <a:rPr lang="en-US" altLang="zh-CN" sz="2800" dirty="0"/>
              <a:t> | </a:t>
            </a:r>
            <a:r>
              <a:rPr lang="en-US" altLang="zh-CN" sz="2800" dirty="0">
                <a:solidFill>
                  <a:srgbClr val="FF3300"/>
                </a:solidFill>
              </a:rPr>
              <a:t>BREAK </a:t>
            </a:r>
            <a:r>
              <a:rPr lang="en-US" altLang="zh-CN" sz="2800" dirty="0"/>
              <a:t>| </a:t>
            </a:r>
            <a:r>
              <a:rPr lang="en-US" altLang="zh-CN" sz="2800" dirty="0">
                <a:solidFill>
                  <a:srgbClr val="FF3300"/>
                </a:solidFill>
              </a:rPr>
              <a:t>CONTINUE</a:t>
            </a:r>
            <a:endParaRPr lang="en-US" altLang="zh-CN" sz="2800" dirty="0">
              <a:solidFill>
                <a:srgbClr val="FF3300"/>
              </a:solidFill>
            </a:endParaRPr>
          </a:p>
          <a:p>
            <a:pPr lvl="2" eaLnBrk="1" hangingPunct="1">
              <a:lnSpc>
                <a:spcPct val="95000"/>
              </a:lnSpc>
            </a:pPr>
            <a:r>
              <a:rPr lang="en-US" altLang="zh-CN" sz="2800" dirty="0"/>
              <a:t>causes a named C function to be called</a:t>
            </a:r>
            <a:endParaRPr lang="en-US" altLang="zh-CN" sz="2800" dirty="0"/>
          </a:p>
          <a:p>
            <a:pPr lvl="2" eaLnBrk="1" hangingPunct="1">
              <a:lnSpc>
                <a:spcPct val="95000"/>
              </a:lnSpc>
            </a:pPr>
            <a:r>
              <a:rPr lang="en-US" altLang="zh-CN" sz="2800" dirty="0"/>
              <a:t>On return from this function, flow of control continues from the statement after the ESQL statement that raised the condition.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>
            <a:spLocks noGrp="1"/>
          </p:cNvSpPr>
          <p:nvPr>
            <p:ph type="title"/>
          </p:nvPr>
        </p:nvSpPr>
        <p:spPr>
          <a:xfrm>
            <a:off x="457200" y="12700"/>
            <a:ext cx="8229600" cy="533400"/>
          </a:xfrm>
          <a:ln/>
        </p:spPr>
        <p:txBody>
          <a:bodyPr wrap="square" anchor="ctr"/>
          <a:p>
            <a:pPr eaLnBrk="1" hangingPunct="1"/>
            <a:r>
              <a:rPr lang="zh-CN" altLang="en-US" dirty="0"/>
              <a:t>5.2  </a:t>
            </a:r>
            <a:r>
              <a:rPr lang="en-US" altLang="zh-CN" dirty="0"/>
              <a:t>Condition Handling</a:t>
            </a:r>
            <a:endParaRPr lang="en-US" altLang="zh-CN" dirty="0"/>
          </a:p>
        </p:txBody>
      </p:sp>
      <p:sp>
        <p:nvSpPr>
          <p:cNvPr id="30722" name="Rectangle 3"/>
          <p:cNvSpPr>
            <a:spLocks noGrp="1"/>
          </p:cNvSpPr>
          <p:nvPr>
            <p:ph type="body"/>
          </p:nvPr>
        </p:nvSpPr>
        <p:spPr>
          <a:xfrm>
            <a:off x="34925" y="560388"/>
            <a:ext cx="9109075" cy="990600"/>
          </a:xfrm>
          <a:ln>
            <a:noFill/>
          </a:ln>
        </p:spPr>
        <p:txBody>
          <a:bodyPr wrap="square" anchor="t"/>
          <a:p>
            <a:pPr eaLnBrk="1" hangingPunct="1"/>
            <a:r>
              <a:rPr lang="en-US" altLang="zh-CN" sz="2800" dirty="0"/>
              <a:t>Whenever Statement: Scope and Flow of Control</a:t>
            </a:r>
            <a:endParaRPr lang="en-US" altLang="zh-CN" sz="2800" dirty="0"/>
          </a:p>
          <a:p>
            <a:pPr lvl="1" eaLnBrk="1" hangingPunct="1"/>
            <a:r>
              <a:rPr lang="en-US" altLang="zh-CN" sz="2800" dirty="0"/>
              <a:t>Example 5.2.1</a:t>
            </a:r>
            <a:endParaRPr lang="en-US" altLang="zh-CN" sz="2800" dirty="0"/>
          </a:p>
        </p:txBody>
      </p:sp>
      <p:sp>
        <p:nvSpPr>
          <p:cNvPr id="30723" name="Text Box 4"/>
          <p:cNvSpPr txBox="1"/>
          <p:nvPr/>
        </p:nvSpPr>
        <p:spPr>
          <a:xfrm>
            <a:off x="0" y="1565275"/>
            <a:ext cx="9144000" cy="5211763"/>
          </a:xfrm>
          <a:prstGeom prst="rect">
            <a:avLst/>
          </a:prstGeom>
          <a:solidFill>
            <a:srgbClr val="C2FF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main() {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exec sql whenever </a:t>
            </a:r>
            <a:r>
              <a:rPr lang="en-US" altLang="zh-CN" sz="28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sqlerror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stop; 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>
              <a:lnSpc>
                <a:spcPct val="100000"/>
              </a:lnSpc>
            </a:pPr>
            <a:r>
              <a:rPr lang="en-US" altLang="zh-CN" sz="28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first whenever statement */</a:t>
            </a:r>
            <a:endParaRPr lang="en-US" altLang="zh-CN" sz="2800" b="1" i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......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goto s1;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......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exec sql whenever </a:t>
            </a:r>
            <a:r>
              <a:rPr lang="en-US" altLang="zh-CN" sz="28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sqlerror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continue; 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>
              <a:lnSpc>
                <a:spcPct val="100000"/>
              </a:lnSpc>
            </a:pPr>
            <a:r>
              <a:rPr lang="en-US" altLang="zh-CN" sz="2800" b="1" i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override first whenever */</a:t>
            </a:r>
            <a:endParaRPr lang="en-US" altLang="zh-CN" sz="2800" b="1" i="1" u="sng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s1: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exec sql update agents set percent = percent + 1;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......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746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747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>
          <a:xfrm>
            <a:off x="457200" y="12700"/>
            <a:ext cx="8229600" cy="533400"/>
          </a:xfrm>
          <a:ln/>
        </p:spPr>
        <p:txBody>
          <a:bodyPr wrap="square" anchor="ctr"/>
          <a:p>
            <a:pPr eaLnBrk="1" hangingPunct="1"/>
            <a:r>
              <a:rPr lang="zh-CN" altLang="en-US" sz="2800" dirty="0"/>
              <a:t>5.2  </a:t>
            </a:r>
            <a:r>
              <a:rPr lang="en-US" altLang="zh-CN" sz="2800" dirty="0"/>
              <a:t>Condition Handling</a:t>
            </a:r>
            <a:endParaRPr lang="en-US" altLang="zh-CN" sz="2800" dirty="0"/>
          </a:p>
        </p:txBody>
      </p:sp>
      <p:sp>
        <p:nvSpPr>
          <p:cNvPr id="31749" name="Rectangle 3"/>
          <p:cNvSpPr>
            <a:spLocks noGrp="1"/>
          </p:cNvSpPr>
          <p:nvPr>
            <p:ph type="body"/>
          </p:nvPr>
        </p:nvSpPr>
        <p:spPr>
          <a:xfrm>
            <a:off x="282575" y="549275"/>
            <a:ext cx="8404225" cy="1390650"/>
          </a:xfrm>
          <a:ln>
            <a:noFill/>
          </a:ln>
        </p:spPr>
        <p:txBody>
          <a:bodyPr wrap="square" anchor="t"/>
          <a:p>
            <a:pPr eaLnBrk="1" hangingPunct="1">
              <a:spcBef>
                <a:spcPct val="0"/>
              </a:spcBef>
            </a:pPr>
            <a:r>
              <a:rPr lang="en-US" altLang="zh-CN" sz="2800" dirty="0"/>
              <a:t>We must be careful when using the Whenever statement to avoid infinite loops.</a:t>
            </a:r>
            <a:endParaRPr lang="en-US" altLang="zh-CN" sz="2800" dirty="0"/>
          </a:p>
          <a:p>
            <a:pPr lvl="1" eaLnBrk="1" hangingPunct="1">
              <a:spcBef>
                <a:spcPct val="0"/>
              </a:spcBef>
            </a:pPr>
            <a:r>
              <a:rPr lang="en-US" altLang="zh-CN" sz="2800" dirty="0"/>
              <a:t>Example 5.2.2 (below)</a:t>
            </a:r>
            <a:endParaRPr lang="en-US" altLang="zh-CN" sz="2800" dirty="0"/>
          </a:p>
        </p:txBody>
      </p:sp>
      <p:sp>
        <p:nvSpPr>
          <p:cNvPr id="31750" name="Text Box 4"/>
          <p:cNvSpPr txBox="1"/>
          <p:nvPr/>
        </p:nvSpPr>
        <p:spPr>
          <a:xfrm>
            <a:off x="0" y="2052638"/>
            <a:ext cx="9144000" cy="48133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whenever sqlerror goto handle_error ;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create table customers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(cid char(4) not null, cname ...... ) 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......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handle_error: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whenever sqlerror continue ;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exec sql drop table customers 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exec sql disconnect 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fprintf(stderr, “Couldn’t create customers table”);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return  –1;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2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3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eaLnBrk="1" hangingPunct="1"/>
            <a:r>
              <a:rPr lang="en-US" altLang="zh-CN" dirty="0"/>
              <a:t>Ch5  Programs to Access a Database</a:t>
            </a:r>
            <a:endParaRPr lang="en-US" altLang="zh-CN" dirty="0"/>
          </a:p>
        </p:txBody>
      </p:sp>
      <p:sp>
        <p:nvSpPr>
          <p:cNvPr id="5125" name="Rectangle 3"/>
          <p:cNvSpPr>
            <a:spLocks noGrp="1"/>
          </p:cNvSpPr>
          <p:nvPr>
            <p:ph type="body"/>
          </p:nvPr>
        </p:nvSpPr>
        <p:spPr>
          <a:ln>
            <a:noFill/>
          </a:ln>
        </p:spPr>
        <p:txBody>
          <a:bodyPr wrap="square" anchor="t"/>
          <a:p>
            <a:pPr eaLnBrk="1" hangingPunct="1">
              <a:lnSpc>
                <a:spcPct val="150000"/>
              </a:lnSpc>
              <a:buNone/>
            </a:pPr>
            <a:r>
              <a:rPr lang="zh-CN" altLang="en-US" sz="2800" dirty="0"/>
              <a:t>5.1 </a:t>
            </a:r>
            <a:r>
              <a:rPr lang="en-US" altLang="zh-CN" sz="2800" dirty="0">
                <a:solidFill>
                  <a:schemeClr val="accent2"/>
                </a:solidFill>
              </a:rPr>
              <a:t>Introduction to Embedded SQL in C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800" dirty="0"/>
              <a:t>5.2 </a:t>
            </a:r>
            <a:r>
              <a:rPr lang="en-US" altLang="zh-CN" sz="2800" dirty="0">
                <a:solidFill>
                  <a:schemeClr val="accent2"/>
                </a:solidFill>
              </a:rPr>
              <a:t>Condition Handling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800" dirty="0"/>
              <a:t>5.3 </a:t>
            </a:r>
            <a:r>
              <a:rPr lang="en-US" altLang="zh-CN" sz="2800" dirty="0">
                <a:solidFill>
                  <a:schemeClr val="accent2"/>
                </a:solidFill>
              </a:rPr>
              <a:t>Some Common Embedded SQL Statements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800" dirty="0"/>
              <a:t>5.4 </a:t>
            </a:r>
            <a:r>
              <a:rPr lang="en-US" altLang="zh-CN" sz="2800" dirty="0">
                <a:solidFill>
                  <a:schemeClr val="accent2"/>
                </a:solidFill>
              </a:rPr>
              <a:t>Programming for Transactions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800" dirty="0"/>
              <a:t>5.5 </a:t>
            </a:r>
            <a:r>
              <a:rPr lang="en-US" altLang="zh-CN" sz="2800" dirty="0">
                <a:solidFill>
                  <a:schemeClr val="accent2"/>
                </a:solidFill>
              </a:rPr>
              <a:t>The Power of Procedural SQL Programs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800" dirty="0"/>
              <a:t>5.6 </a:t>
            </a:r>
            <a:r>
              <a:rPr lang="en-US" altLang="zh-CN" sz="2800" dirty="0">
                <a:solidFill>
                  <a:schemeClr val="accent2"/>
                </a:solidFill>
              </a:rPr>
              <a:t>Dynamic SQL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800" dirty="0"/>
              <a:t>5.7 </a:t>
            </a:r>
            <a:r>
              <a:rPr lang="en-US" altLang="zh-CN" sz="2800" dirty="0">
                <a:solidFill>
                  <a:schemeClr val="accent2"/>
                </a:solidFill>
              </a:rPr>
              <a:t>Some Advanced Programming Concepts</a:t>
            </a:r>
            <a:endParaRPr lang="en-US" altLang="zh-CN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2770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2771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277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eaLnBrk="1" hangingPunct="1"/>
            <a:r>
              <a:rPr lang="zh-CN" altLang="en-US" dirty="0"/>
              <a:t>5.2  </a:t>
            </a:r>
            <a:r>
              <a:rPr lang="en-US" altLang="zh-CN" dirty="0"/>
              <a:t>Condition Handling</a:t>
            </a:r>
            <a:endParaRPr lang="en-US" altLang="zh-CN" dirty="0"/>
          </a:p>
        </p:txBody>
      </p:sp>
      <p:sp>
        <p:nvSpPr>
          <p:cNvPr id="32773" name="Rectangle 3"/>
          <p:cNvSpPr>
            <a:spLocks noGrp="1"/>
          </p:cNvSpPr>
          <p:nvPr>
            <p:ph type="body"/>
          </p:nvPr>
        </p:nvSpPr>
        <p:spPr>
          <a:xfrm>
            <a:off x="457200" y="765175"/>
            <a:ext cx="8229600" cy="998538"/>
          </a:xfrm>
          <a:ln>
            <a:noFill/>
          </a:ln>
        </p:spPr>
        <p:txBody>
          <a:bodyPr wrap="square" anchor="t"/>
          <a:p>
            <a:pPr eaLnBrk="1" hangingPunct="1"/>
            <a:r>
              <a:rPr lang="en-US" altLang="zh-CN" sz="2800" dirty="0"/>
              <a:t>Explicit Error Checking</a:t>
            </a:r>
            <a:endParaRPr lang="en-US" altLang="zh-CN" sz="2800" dirty="0"/>
          </a:p>
          <a:p>
            <a:pPr lvl="1" eaLnBrk="1" hangingPunct="1"/>
            <a:r>
              <a:rPr lang="en-US" altLang="zh-CN" sz="2800" dirty="0"/>
              <a:t>Example 5.2.3</a:t>
            </a:r>
            <a:endParaRPr lang="en-US" altLang="zh-CN" sz="2800" dirty="0"/>
          </a:p>
        </p:txBody>
      </p:sp>
      <p:sp>
        <p:nvSpPr>
          <p:cNvPr id="32774" name="Text Box 5"/>
          <p:cNvSpPr txBox="1"/>
          <p:nvPr/>
        </p:nvSpPr>
        <p:spPr>
          <a:xfrm>
            <a:off x="366713" y="1909763"/>
            <a:ext cx="8382000" cy="4832350"/>
          </a:xfrm>
          <a:prstGeom prst="rect">
            <a:avLst/>
          </a:prstGeom>
          <a:solidFill>
            <a:srgbClr val="C2FF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1" indent="0" algn="l" eaLnBrk="1" hangingPunct="1"/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begin declare section;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 eaLnBrk="1" hangingPunct="1"/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char SQLSTATE[6];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 eaLnBrk="1" hangingPunct="1"/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end declare section;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 eaLnBrk="1" hangingPunct="1"/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whenever sqlerror continue;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 eaLnBrk="1" hangingPunct="1"/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......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 eaLnBrk="1" hangingPunct="1"/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create table custs(cid char(4) ...... ) 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(strcmp(SQLSTATE, “82100”) == 0)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{ </a:t>
            </a: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handle this condition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}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else if (strcmp(SQLSTATE, “xxxxx”) == 0)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{ </a:t>
            </a: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handle this condition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}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......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3794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3795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379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eaLnBrk="1" hangingPunct="1"/>
            <a:r>
              <a:rPr lang="zh-CN" altLang="en-US" dirty="0"/>
              <a:t>5.2  </a:t>
            </a:r>
            <a:r>
              <a:rPr lang="en-US" altLang="zh-CN" dirty="0"/>
              <a:t>Condition Handling</a:t>
            </a:r>
            <a:endParaRPr lang="en-US" altLang="zh-CN" dirty="0"/>
          </a:p>
        </p:txBody>
      </p:sp>
      <p:sp>
        <p:nvSpPr>
          <p:cNvPr id="33797" name="Rectangle 3"/>
          <p:cNvSpPr>
            <a:spLocks noGrp="1"/>
          </p:cNvSpPr>
          <p:nvPr>
            <p:ph type="body"/>
          </p:nvPr>
        </p:nvSpPr>
        <p:spPr>
          <a:xfrm>
            <a:off x="228600" y="990600"/>
            <a:ext cx="8458200" cy="5257800"/>
          </a:xfrm>
          <a:ln>
            <a:noFill/>
          </a:ln>
        </p:spPr>
        <p:txBody>
          <a:bodyPr wrap="square" anchor="t"/>
          <a:p>
            <a:pPr eaLnBrk="1" hangingPunct="1"/>
            <a:r>
              <a:rPr lang="en-US" altLang="zh-CN" dirty="0"/>
              <a:t>Exp 5.2.4: </a:t>
            </a:r>
            <a:r>
              <a:rPr lang="en-US" altLang="zh-CN" dirty="0">
                <a:solidFill>
                  <a:schemeClr val="accent2"/>
                </a:solidFill>
              </a:rPr>
              <a:t>Getting Error Messages from the Oracle DB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3798" name="Text Box 4"/>
          <p:cNvSpPr txBox="1"/>
          <p:nvPr/>
        </p:nvSpPr>
        <p:spPr>
          <a:xfrm>
            <a:off x="609600" y="1600200"/>
            <a:ext cx="8229600" cy="4483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spcBef>
                <a:spcPct val="1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#define ERRLEN 256	</a:t>
            </a:r>
            <a:r>
              <a:rPr lang="en-US" altLang="zh-CN" b="1" i="1" dirty="0">
                <a:latin typeface="Arial" panose="020B0604020202020204" pitchFamily="34" charset="0"/>
                <a:ea typeface="宋体" panose="02010600030101010101" pitchFamily="2" charset="-122"/>
              </a:rPr>
              <a:t>/* maximum length of error</a:t>
            </a:r>
            <a:endParaRPr lang="en-US" altLang="zh-CN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b="1" i="1" dirty="0">
                <a:latin typeface="Arial" panose="020B0604020202020204" pitchFamily="34" charset="0"/>
                <a:ea typeface="宋体" panose="02010600030101010101" pitchFamily="2" charset="-122"/>
              </a:rPr>
              <a:t>				    message			      */</a:t>
            </a:r>
            <a:endParaRPr lang="en-US" altLang="zh-CN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errlength = ERRLEN;	</a:t>
            </a:r>
            <a:r>
              <a:rPr lang="en-US" altLang="zh-CN" b="1" i="1" dirty="0">
                <a:latin typeface="Arial" panose="020B0604020202020204" pitchFamily="34" charset="0"/>
                <a:ea typeface="宋体" panose="02010600030101010101" pitchFamily="2" charset="-122"/>
              </a:rPr>
              <a:t>/* size of buffer */</a:t>
            </a:r>
            <a:endParaRPr lang="en-US" altLang="zh-CN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errsize;			</a:t>
            </a:r>
            <a:r>
              <a:rPr lang="en-US" altLang="zh-CN" b="1" i="1" dirty="0">
                <a:latin typeface="Arial" panose="020B0604020202020204" pitchFamily="34" charset="0"/>
                <a:ea typeface="宋体" panose="02010600030101010101" pitchFamily="2" charset="-122"/>
              </a:rPr>
              <a:t>/* to contain actual message</a:t>
            </a:r>
            <a:endParaRPr lang="en-US" altLang="zh-CN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b="1" i="1" dirty="0">
                <a:latin typeface="Arial" panose="020B0604020202020204" pitchFamily="34" charset="0"/>
                <a:ea typeface="宋体" panose="02010600030101010101" pitchFamily="2" charset="-122"/>
              </a:rPr>
              <a:t>				    length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			      </a:t>
            </a:r>
            <a:r>
              <a:rPr lang="en-US" altLang="zh-CN" b="1" i="1" dirty="0">
                <a:latin typeface="Arial" panose="020B0604020202020204" pitchFamily="34" charset="0"/>
                <a:ea typeface="宋体" panose="02010600030101010101" pitchFamily="2" charset="-122"/>
              </a:rPr>
              <a:t>*/</a:t>
            </a:r>
            <a:endParaRPr lang="en-US" altLang="zh-CN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char errbuf[ERRLEN];	</a:t>
            </a:r>
            <a:r>
              <a:rPr lang="en-US" altLang="zh-CN" b="1" i="1" dirty="0">
                <a:latin typeface="Arial" panose="020B0604020202020204" pitchFamily="34" charset="0"/>
                <a:ea typeface="宋体" panose="02010600030101010101" pitchFamily="2" charset="-122"/>
              </a:rPr>
              <a:t>/* buffer to receive message */</a:t>
            </a:r>
            <a:endParaRPr lang="en-US" altLang="zh-CN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......</a:t>
            </a:r>
            <a:endParaRPr lang="en-US" altLang="zh-CN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sqlglm(errbuf, &amp;errlength, &amp;errsize);	</a:t>
            </a:r>
            <a:r>
              <a:rPr lang="en-US" altLang="zh-CN" b="1" i="1" dirty="0">
                <a:latin typeface="Arial" panose="020B0604020202020204" pitchFamily="34" charset="0"/>
                <a:ea typeface="宋体" panose="02010600030101010101" pitchFamily="2" charset="-122"/>
              </a:rPr>
              <a:t>/* get the error</a:t>
            </a:r>
            <a:endParaRPr lang="en-US" altLang="zh-CN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b="1" i="1" dirty="0">
                <a:latin typeface="Arial" panose="020B0604020202020204" pitchFamily="34" charset="0"/>
                <a:ea typeface="宋体" panose="02010600030101010101" pitchFamily="2" charset="-122"/>
              </a:rPr>
              <a:t>						   message for</a:t>
            </a:r>
            <a:endParaRPr lang="en-US" altLang="zh-CN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b="1" i="1" dirty="0">
                <a:latin typeface="Arial" panose="020B0604020202020204" pitchFamily="34" charset="0"/>
                <a:ea typeface="宋体" panose="02010600030101010101" pitchFamily="2" charset="-122"/>
              </a:rPr>
              <a:t>						   Oracle DB	      */</a:t>
            </a:r>
            <a:endParaRPr lang="en-US" altLang="zh-CN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printf(“%.*s\n”, errsize, errbuf);</a:t>
            </a:r>
            <a:endParaRPr lang="en-US" altLang="zh-CN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4818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4819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482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eaLnBrk="1" hangingPunct="1"/>
            <a:r>
              <a:rPr lang="zh-CN" altLang="en-US" dirty="0"/>
              <a:t>5.2  </a:t>
            </a:r>
            <a:r>
              <a:rPr lang="en-US" altLang="zh-CN" dirty="0"/>
              <a:t>Condition Handling</a:t>
            </a:r>
            <a:endParaRPr lang="en-US" altLang="zh-CN" dirty="0"/>
          </a:p>
        </p:txBody>
      </p:sp>
      <p:sp>
        <p:nvSpPr>
          <p:cNvPr id="34821" name="Rectangle 3"/>
          <p:cNvSpPr>
            <a:spLocks noGrp="1"/>
          </p:cNvSpPr>
          <p:nvPr>
            <p:ph type="body"/>
          </p:nvPr>
        </p:nvSpPr>
        <p:spPr>
          <a:xfrm>
            <a:off x="457200" y="765175"/>
            <a:ext cx="8229600" cy="5257800"/>
          </a:xfrm>
          <a:ln>
            <a:noFill/>
          </a:ln>
        </p:spPr>
        <p:txBody>
          <a:bodyPr wrap="square" anchor="t"/>
          <a:p>
            <a:pPr eaLnBrk="1" hangingPunct="1">
              <a:spcBef>
                <a:spcPct val="0"/>
              </a:spcBef>
            </a:pPr>
            <a:r>
              <a:rPr lang="en-US" altLang="zh-CN" sz="2800" dirty="0"/>
              <a:t>Indicator Variables</a:t>
            </a:r>
            <a:endParaRPr lang="en-US" altLang="zh-CN" sz="2800" dirty="0"/>
          </a:p>
          <a:p>
            <a:pPr lvl="1" eaLnBrk="1" hangingPunct="1">
              <a:spcBef>
                <a:spcPct val="0"/>
              </a:spcBef>
            </a:pPr>
            <a:r>
              <a:rPr lang="en-US" altLang="zh-CN" sz="2800" dirty="0"/>
              <a:t>indicate the null value of column</a:t>
            </a:r>
            <a:endParaRPr lang="en-US" altLang="zh-CN" sz="2800" dirty="0"/>
          </a:p>
          <a:p>
            <a:pPr lvl="1" eaLnBrk="1" hangingPunct="1">
              <a:spcBef>
                <a:spcPct val="0"/>
              </a:spcBef>
            </a:pPr>
            <a:endParaRPr lang="en-US" altLang="zh-CN" sz="2800" dirty="0"/>
          </a:p>
          <a:p>
            <a:pPr lvl="1" eaLnBrk="1" hangingPunct="1">
              <a:spcBef>
                <a:spcPct val="0"/>
              </a:spcBef>
            </a:pPr>
            <a:endParaRPr lang="en-US" altLang="zh-CN" sz="2800" dirty="0"/>
          </a:p>
          <a:p>
            <a:pPr lvl="1" eaLnBrk="1" hangingPunct="1">
              <a:spcBef>
                <a:spcPct val="0"/>
              </a:spcBef>
            </a:pPr>
            <a:endParaRPr lang="en-US" altLang="zh-CN" sz="2800" dirty="0"/>
          </a:p>
          <a:p>
            <a:pPr lvl="1" eaLnBrk="1" hangingPunct="1">
              <a:spcBef>
                <a:spcPct val="0"/>
              </a:spcBef>
            </a:pPr>
            <a:endParaRPr lang="en-US" altLang="zh-CN" sz="2800" dirty="0"/>
          </a:p>
          <a:p>
            <a:pPr lvl="1" eaLnBrk="1" hangingPunct="1">
              <a:spcBef>
                <a:spcPct val="0"/>
              </a:spcBef>
            </a:pPr>
            <a:endParaRPr lang="zh-CN" altLang="en-US" sz="2800" dirty="0"/>
          </a:p>
        </p:txBody>
      </p:sp>
      <p:sp>
        <p:nvSpPr>
          <p:cNvPr id="34822" name="Text Box 4"/>
          <p:cNvSpPr txBox="1"/>
          <p:nvPr/>
        </p:nvSpPr>
        <p:spPr>
          <a:xfrm>
            <a:off x="395288" y="1752600"/>
            <a:ext cx="8382000" cy="4400550"/>
          </a:xfrm>
          <a:prstGeom prst="rect">
            <a:avLst/>
          </a:prstGeom>
          <a:solidFill>
            <a:srgbClr val="C2FFF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1" indent="0" algn="l" eaLnBrk="1" hangingPunct="1"/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begin declare section;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 eaLnBrk="1" hangingPunct="1"/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float cust_discnt;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 eaLnBrk="1" hangingPunct="1"/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short int cd_ind;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 eaLnBrk="1" hangingPunct="1"/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......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 eaLnBrk="1" hangingPunct="1"/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end declare section;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 eaLnBrk="1" hangingPunct="1"/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......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 eaLnBrk="1" hangingPunct="1"/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  sql 	select  discnt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 eaLnBrk="1" hangingPunct="1"/>
            <a:r>
              <a:rPr lang="en-US" altLang="zh-CN" sz="28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into     :cust_discnt    :cd_ind</a:t>
            </a:r>
            <a:endParaRPr lang="en-US" altLang="zh-CN" sz="2800" b="1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 eaLnBrk="1" hangingPunct="1"/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from    customers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 eaLnBrk="1" hangingPunct="1"/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where  cid = :cust_id;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24" name="AutoShape 5"/>
          <p:cNvSpPr/>
          <p:nvPr/>
        </p:nvSpPr>
        <p:spPr>
          <a:xfrm>
            <a:off x="2278063" y="6289675"/>
            <a:ext cx="5607050" cy="523875"/>
          </a:xfrm>
          <a:prstGeom prst="accentBorderCallout3">
            <a:avLst>
              <a:gd name="adj1" fmla="val 23685"/>
              <a:gd name="adj2" fmla="val 101514"/>
              <a:gd name="adj3" fmla="val 23685"/>
              <a:gd name="adj4" fmla="val 102935"/>
              <a:gd name="adj5" fmla="val -24213"/>
              <a:gd name="adj6" fmla="val 100954"/>
              <a:gd name="adj7" fmla="val -210593"/>
              <a:gd name="adj8" fmla="val 78329"/>
            </a:avLst>
          </a:prstGeom>
          <a:solidFill>
            <a:srgbClr val="EAEAEA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may have</a:t>
            </a:r>
            <a:r>
              <a:rPr lang="en-US" altLang="zh-CN" sz="28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INDICATOR 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keyword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5842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5843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584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eaLnBrk="1" hangingPunct="1"/>
            <a:r>
              <a:rPr lang="zh-CN" altLang="en-US" dirty="0"/>
              <a:t>5.2  </a:t>
            </a:r>
            <a:r>
              <a:rPr lang="en-US" altLang="zh-CN" dirty="0"/>
              <a:t>Condition Handling</a:t>
            </a:r>
            <a:endParaRPr lang="en-US" altLang="zh-CN" dirty="0"/>
          </a:p>
        </p:txBody>
      </p:sp>
      <p:sp>
        <p:nvSpPr>
          <p:cNvPr id="35845" name="Rectangle 3"/>
          <p:cNvSpPr>
            <a:spLocks noGrp="1"/>
          </p:cNvSpPr>
          <p:nvPr>
            <p:ph type="body"/>
          </p:nvPr>
        </p:nvSpPr>
        <p:spPr>
          <a:xfrm>
            <a:off x="241300" y="919163"/>
            <a:ext cx="8686800" cy="5257800"/>
          </a:xfrm>
          <a:ln>
            <a:noFill/>
          </a:ln>
        </p:spPr>
        <p:txBody>
          <a:bodyPr wrap="square" anchor="t"/>
          <a:p>
            <a:pPr eaLnBrk="1" hangingPunct="1"/>
            <a:r>
              <a:rPr lang="en-US" altLang="zh-CN" sz="3000" dirty="0"/>
              <a:t>The possible values for indicator variables</a:t>
            </a:r>
            <a:endParaRPr lang="en-US" altLang="zh-CN" sz="3000" dirty="0"/>
          </a:p>
          <a:p>
            <a:pPr lvl="1" eaLnBrk="1" hangingPunct="1">
              <a:buNone/>
            </a:pPr>
            <a:r>
              <a:rPr lang="en-US" altLang="zh-CN" sz="3000" dirty="0"/>
              <a:t>= 0</a:t>
            </a:r>
            <a:endParaRPr lang="en-US" altLang="zh-CN" sz="3000" dirty="0"/>
          </a:p>
          <a:p>
            <a:pPr lvl="2" eaLnBrk="1" hangingPunct="1"/>
            <a:r>
              <a:rPr lang="en-US" altLang="zh-CN" sz="3000" dirty="0"/>
              <a:t>A database value, not null, was assigned to the host variable</a:t>
            </a:r>
            <a:endParaRPr lang="en-US" altLang="zh-CN" sz="3000" dirty="0"/>
          </a:p>
          <a:p>
            <a:pPr lvl="1" eaLnBrk="1" hangingPunct="1">
              <a:buNone/>
            </a:pPr>
            <a:r>
              <a:rPr lang="en-US" altLang="zh-CN" sz="3000" dirty="0"/>
              <a:t>&gt; 0</a:t>
            </a:r>
            <a:endParaRPr lang="en-US" altLang="zh-CN" sz="3000" dirty="0"/>
          </a:p>
          <a:p>
            <a:pPr lvl="2" eaLnBrk="1" hangingPunct="1"/>
            <a:r>
              <a:rPr lang="en-US" altLang="zh-CN" sz="3000" dirty="0"/>
              <a:t>A truncated database character string was assigned to the host variable</a:t>
            </a:r>
            <a:endParaRPr lang="en-US" altLang="zh-CN" sz="3000" dirty="0"/>
          </a:p>
          <a:p>
            <a:pPr lvl="1" eaLnBrk="1" hangingPunct="1">
              <a:buNone/>
            </a:pPr>
            <a:r>
              <a:rPr lang="en-US" altLang="zh-CN" sz="3000" dirty="0"/>
              <a:t>= -1</a:t>
            </a:r>
            <a:endParaRPr lang="en-US" altLang="zh-CN" sz="3000" dirty="0"/>
          </a:p>
          <a:p>
            <a:pPr lvl="2" eaLnBrk="1" hangingPunct="1"/>
            <a:r>
              <a:rPr lang="en-US" altLang="zh-CN" sz="3000" dirty="0"/>
              <a:t>The database value is null, and the host variable value is not a meaningful value</a:t>
            </a:r>
            <a:endParaRPr lang="en-US" altLang="zh-CN" sz="3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866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867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86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eaLnBrk="1" hangingPunct="1"/>
            <a:r>
              <a:rPr lang="zh-CN" altLang="en-US" dirty="0"/>
              <a:t>5.2  </a:t>
            </a:r>
            <a:r>
              <a:rPr lang="en-US" altLang="zh-CN" dirty="0"/>
              <a:t>Condition Handling</a:t>
            </a:r>
            <a:endParaRPr lang="en-US" altLang="zh-CN" dirty="0"/>
          </a:p>
        </p:txBody>
      </p:sp>
      <p:sp>
        <p:nvSpPr>
          <p:cNvPr id="36869" name="Rectangle 3"/>
          <p:cNvSpPr>
            <a:spLocks noGrp="1"/>
          </p:cNvSpPr>
          <p:nvPr>
            <p:ph type="body"/>
          </p:nvPr>
        </p:nvSpPr>
        <p:spPr>
          <a:xfrm>
            <a:off x="314325" y="919163"/>
            <a:ext cx="8534400" cy="5257800"/>
          </a:xfrm>
          <a:ln>
            <a:noFill/>
          </a:ln>
        </p:spPr>
        <p:txBody>
          <a:bodyPr wrap="square" anchor="t"/>
          <a:p>
            <a:pPr eaLnBrk="1" hangingPunct="1">
              <a:lnSpc>
                <a:spcPct val="120000"/>
              </a:lnSpc>
            </a:pPr>
            <a:r>
              <a:rPr lang="en-US" altLang="zh-CN" sz="3000" dirty="0"/>
              <a:t>For example</a:t>
            </a:r>
            <a:endParaRPr lang="en-US" altLang="zh-CN" sz="3000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3000" dirty="0"/>
              <a:t>to set the discnt value to null in a specific row of customers</a:t>
            </a:r>
            <a:endParaRPr lang="en-US" altLang="zh-CN" sz="3000" dirty="0"/>
          </a:p>
        </p:txBody>
      </p:sp>
      <p:sp>
        <p:nvSpPr>
          <p:cNvPr id="36870" name="Text Box 4"/>
          <p:cNvSpPr txBox="1"/>
          <p:nvPr/>
        </p:nvSpPr>
        <p:spPr>
          <a:xfrm>
            <a:off x="304800" y="2989263"/>
            <a:ext cx="8686800" cy="2281237"/>
          </a:xfrm>
          <a:prstGeom prst="rect">
            <a:avLst/>
          </a:prstGeom>
          <a:solidFill>
            <a:srgbClr val="C2FFF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cd_ind = -1;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 sql  update  customers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set</a:t>
            </a:r>
            <a:r>
              <a:rPr lang="en-US" altLang="zh-CN" sz="28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discnt = :cust_discnt 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INDICATOR</a:t>
            </a:r>
            <a:r>
              <a:rPr lang="en-US" altLang="zh-CN" sz="28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:cd_ind</a:t>
            </a:r>
            <a:endParaRPr lang="en-US" altLang="zh-CN" sz="2800" b="1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 cid = :cust_id;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890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891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89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eaLnBrk="1" hangingPunct="1"/>
            <a:r>
              <a:rPr lang="zh-CN" altLang="en-US" dirty="0"/>
              <a:t>5.3  </a:t>
            </a:r>
            <a:r>
              <a:rPr lang="en-US" altLang="zh-CN" dirty="0"/>
              <a:t>Some Common ESQL Statement</a:t>
            </a:r>
            <a:endParaRPr lang="en-US" altLang="zh-CN" dirty="0"/>
          </a:p>
        </p:txBody>
      </p:sp>
      <p:sp>
        <p:nvSpPr>
          <p:cNvPr id="37893" name="Rectangle 3"/>
          <p:cNvSpPr>
            <a:spLocks noGrp="1"/>
          </p:cNvSpPr>
          <p:nvPr>
            <p:ph type="body"/>
          </p:nvPr>
        </p:nvSpPr>
        <p:spPr>
          <a:xfrm>
            <a:off x="457200" y="1143000"/>
            <a:ext cx="8458200" cy="1062038"/>
          </a:xfrm>
          <a:ln>
            <a:noFill/>
          </a:ln>
        </p:spPr>
        <p:txBody>
          <a:bodyPr wrap="square" anchor="t"/>
          <a:p>
            <a:pPr eaLnBrk="1" hangingPunct="1"/>
            <a:r>
              <a:rPr lang="en-US" altLang="zh-CN" sz="2800" dirty="0">
                <a:solidFill>
                  <a:schemeClr val="accent2"/>
                </a:solidFill>
              </a:rPr>
              <a:t>Figure 5.3  Basic Embedded SQL Select Form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 lvl="4" eaLnBrk="1" hangingPunct="1"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(Single-Row Select)</a:t>
            </a:r>
            <a:endParaRPr lang="en-US" altLang="zh-CN" sz="2800" dirty="0">
              <a:solidFill>
                <a:schemeClr val="accent2"/>
              </a:solidFill>
            </a:endParaRPr>
          </a:p>
        </p:txBody>
      </p:sp>
      <p:sp>
        <p:nvSpPr>
          <p:cNvPr id="37894" name="Text Box 4"/>
          <p:cNvSpPr txBox="1"/>
          <p:nvPr/>
        </p:nvSpPr>
        <p:spPr>
          <a:xfrm>
            <a:off x="107950" y="2420938"/>
            <a:ext cx="8991600" cy="3065462"/>
          </a:xfrm>
          <a:prstGeom prst="rect">
            <a:avLst/>
          </a:prstGeom>
          <a:solidFill>
            <a:srgbClr val="C2FFF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1" indent="0" algn="l" eaLnBrk="1" hangingPunct="1">
              <a:lnSpc>
                <a:spcPct val="130000"/>
              </a:lnSpc>
              <a:spcBef>
                <a:spcPct val="1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lnSpc>
                <a:spcPct val="130000"/>
              </a:lnSpc>
              <a:spcBef>
                <a:spcPct val="1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[ ALL|DISTINCT ] expression, ...... 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lnSpc>
                <a:spcPct val="130000"/>
              </a:lnSpc>
              <a:spcBef>
                <a:spcPct val="1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INTO  host-variable [ indicator-variable ], ...... </a:t>
            </a:r>
            <a:endParaRPr lang="en-US" altLang="zh-CN" sz="28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lnSpc>
                <a:spcPct val="130000"/>
              </a:lnSpc>
              <a:spcBef>
                <a:spcPct val="1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 tableref [corr-name], ...... 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lnSpc>
                <a:spcPct val="130000"/>
              </a:lnSpc>
              <a:spcBef>
                <a:spcPct val="1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 WHERE  search-condition ]  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5" name="动作按钮: 结束 1">
            <a:hlinkClick r:id="rId1" action="ppaction://hlinksldjump"/>
          </p:cNvPr>
          <p:cNvSpPr/>
          <p:nvPr/>
        </p:nvSpPr>
        <p:spPr>
          <a:xfrm>
            <a:off x="8027988" y="5876925"/>
            <a:ext cx="431800" cy="288925"/>
          </a:xfrm>
          <a:prstGeom prst="actionButtonEnd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8914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8915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8916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eaLnBrk="1" hangingPunct="1"/>
            <a:r>
              <a:rPr lang="zh-CN" altLang="en-US" dirty="0"/>
              <a:t>5.3  </a:t>
            </a:r>
            <a:r>
              <a:rPr lang="en-US" altLang="zh-CN" dirty="0"/>
              <a:t>Some Common ESQL Statement</a:t>
            </a:r>
            <a:endParaRPr lang="zh-CN" altLang="en-US" dirty="0"/>
          </a:p>
        </p:txBody>
      </p:sp>
      <p:sp>
        <p:nvSpPr>
          <p:cNvPr id="38917" name="Rectangle 1027"/>
          <p:cNvSpPr>
            <a:spLocks noGrp="1"/>
          </p:cNvSpPr>
          <p:nvPr>
            <p:ph type="body"/>
          </p:nvPr>
        </p:nvSpPr>
        <p:spPr>
          <a:xfrm>
            <a:off x="457200" y="990600"/>
            <a:ext cx="8229600" cy="457200"/>
          </a:xfrm>
          <a:ln>
            <a:noFill/>
          </a:ln>
        </p:spPr>
        <p:txBody>
          <a:bodyPr wrap="square" anchor="t"/>
          <a:p>
            <a:pPr eaLnBrk="1" hangingPunct="1"/>
            <a:r>
              <a:rPr lang="en-US" altLang="zh-CN" dirty="0"/>
              <a:t>Figure 5.4 Type Correspondences</a:t>
            </a:r>
            <a:endParaRPr lang="zh-CN" altLang="en-US" dirty="0"/>
          </a:p>
        </p:txBody>
      </p:sp>
      <p:graphicFrame>
        <p:nvGraphicFramePr>
          <p:cNvPr id="38919" name="表格 38918"/>
          <p:cNvGraphicFramePr/>
          <p:nvPr/>
        </p:nvGraphicFramePr>
        <p:xfrm>
          <a:off x="76200" y="1600200"/>
          <a:ext cx="8915400" cy="4802188"/>
        </p:xfrm>
        <a:graphic>
          <a:graphicData uri="http://schemas.openxmlformats.org/drawingml/2006/table">
            <a:tbl>
              <a:tblPr/>
              <a:tblGrid>
                <a:gridCol w="2190750"/>
                <a:gridCol w="2190750"/>
                <a:gridCol w="2190750"/>
                <a:gridCol w="2343150"/>
              </a:tblGrid>
              <a:tr h="61595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Basic SQL type</a:t>
                      </a:r>
                      <a:endParaRPr lang="en-US" altLang="x-none" sz="20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ORACLE type</a:t>
                      </a:r>
                      <a:endParaRPr lang="en-US" altLang="x-none" sz="20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DB2 UDB type</a:t>
                      </a:r>
                      <a:endParaRPr lang="en-US" altLang="x-none" sz="20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 datatype</a:t>
                      </a:r>
                      <a:endParaRPr lang="en-US" altLang="x-none" sz="20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100000"/>
                      </a:srgbClr>
                    </a:solidFill>
                  </a:tcPr>
                </a:tc>
              </a:tr>
              <a:tr h="617538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char(n)</a:t>
                      </a:r>
                      <a:endParaRPr lang="en-US" altLang="x-none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char(n)</a:t>
                      </a:r>
                      <a:endParaRPr lang="zh-CN" altLang="en-US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char(n)</a:t>
                      </a:r>
                      <a:endParaRPr lang="zh-CN" altLang="en-US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 arr[n+1]</a:t>
                      </a:r>
                      <a:endParaRPr lang="zh-CN" altLang="en-US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varchar(n)</a:t>
                      </a:r>
                      <a:endParaRPr lang="zh-CN" altLang="en-US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varchar(n)</a:t>
                      </a:r>
                      <a:endParaRPr lang="zh-CN" altLang="en-US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varchar(n)</a:t>
                      </a:r>
                      <a:endParaRPr lang="zh-CN" altLang="en-US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 array[n+1]</a:t>
                      </a:r>
                      <a:endParaRPr lang="zh-CN" altLang="en-US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smallint</a:t>
                      </a:r>
                      <a:endParaRPr lang="en-US" altLang="x-none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smallint</a:t>
                      </a:r>
                      <a:endParaRPr lang="zh-CN" altLang="en-US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smallint</a:t>
                      </a:r>
                      <a:endParaRPr lang="zh-CN" altLang="en-US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short  int</a:t>
                      </a:r>
                      <a:endParaRPr lang="en-US" altLang="x-none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62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integer, int</a:t>
                      </a:r>
                      <a:endParaRPr lang="en-US" altLang="x-none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integer, int,</a:t>
                      </a:r>
                      <a:endParaRPr lang="en-US" altLang="x-none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number(10)</a:t>
                      </a:r>
                      <a:endParaRPr lang="zh-CN" altLang="en-US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integer, int</a:t>
                      </a:r>
                      <a:endParaRPr lang="zh-CN" altLang="en-US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  <a:endParaRPr lang="en-US" altLang="x-none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363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real</a:t>
                      </a:r>
                      <a:endParaRPr lang="en-US" altLang="x-none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real</a:t>
                      </a:r>
                      <a:endParaRPr lang="zh-CN" altLang="en-US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real</a:t>
                      </a:r>
                      <a:endParaRPr lang="zh-CN" altLang="en-US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float</a:t>
                      </a:r>
                      <a:endParaRPr lang="en-US" altLang="x-none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757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double precision,</a:t>
                      </a:r>
                      <a:endParaRPr lang="en-US" altLang="x-none" sz="20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float</a:t>
                      </a:r>
                      <a:endParaRPr lang="en-US" altLang="x-none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double precision,</a:t>
                      </a:r>
                      <a:endParaRPr lang="en-US" altLang="x-none" sz="20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number, float</a:t>
                      </a:r>
                      <a:endParaRPr lang="zh-CN" altLang="en-US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double precision,</a:t>
                      </a:r>
                      <a:endParaRPr lang="en-US" altLang="x-none" sz="20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double, float</a:t>
                      </a:r>
                      <a:endParaRPr lang="zh-CN" altLang="en-US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double</a:t>
                      </a:r>
                      <a:endParaRPr lang="en-US" altLang="x-none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9938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9939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994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eaLnBrk="1" hangingPunct="1"/>
            <a:r>
              <a:rPr lang="zh-CN" altLang="en-US" dirty="0"/>
              <a:t>5.3  </a:t>
            </a:r>
            <a:r>
              <a:rPr lang="en-US" altLang="zh-CN" dirty="0"/>
              <a:t>Some Common ESQL Statement</a:t>
            </a:r>
            <a:endParaRPr lang="en-US" altLang="zh-CN" dirty="0"/>
          </a:p>
        </p:txBody>
      </p:sp>
      <p:sp>
        <p:nvSpPr>
          <p:cNvPr id="39941" name="Rectangle 3"/>
          <p:cNvSpPr>
            <a:spLocks noGrp="1"/>
          </p:cNvSpPr>
          <p:nvPr>
            <p:ph type="body"/>
          </p:nvPr>
        </p:nvSpPr>
        <p:spPr>
          <a:ln>
            <a:noFill/>
          </a:ln>
        </p:spPr>
        <p:txBody>
          <a:bodyPr wrap="square" anchor="t"/>
          <a:p>
            <a:pPr eaLnBrk="1" hangingPunct="1"/>
            <a:r>
              <a:rPr lang="en-US" altLang="zh-CN" dirty="0">
                <a:solidFill>
                  <a:schemeClr val="accent2"/>
                </a:solidFill>
              </a:rPr>
              <a:t>Figure 5.5 Embedded SQL Declare Cursor Syntax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9942" name="Text Box 4"/>
          <p:cNvSpPr txBox="1"/>
          <p:nvPr/>
        </p:nvSpPr>
        <p:spPr>
          <a:xfrm>
            <a:off x="250825" y="1793875"/>
            <a:ext cx="8686800" cy="3148013"/>
          </a:xfrm>
          <a:prstGeom prst="rect">
            <a:avLst/>
          </a:prstGeom>
          <a:solidFill>
            <a:srgbClr val="C2FFF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1" indent="0" algn="l"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DECLARE cursor-name CURSOR FOR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subquery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[ ORDER BY ...... ]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[ FOR { </a:t>
            </a:r>
            <a:r>
              <a:rPr lang="en-US" altLang="zh-CN" sz="28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ONLY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|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   </a:t>
            </a:r>
            <a:r>
              <a:rPr lang="en-US" altLang="zh-CN" sz="28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[ OF columnname, ...... ]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} ]  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2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3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eaLnBrk="1" hangingPunct="1"/>
            <a:r>
              <a:rPr lang="zh-CN" altLang="en-US" dirty="0"/>
              <a:t>5.3  </a:t>
            </a:r>
            <a:r>
              <a:rPr lang="en-US" altLang="zh-CN" dirty="0"/>
              <a:t>Some Common ESQL Statement</a:t>
            </a:r>
            <a:endParaRPr lang="en-US" altLang="zh-CN" dirty="0"/>
          </a:p>
        </p:txBody>
      </p:sp>
      <p:sp>
        <p:nvSpPr>
          <p:cNvPr id="40965" name="Rectangle 3"/>
          <p:cNvSpPr>
            <a:spLocks noGrp="1"/>
          </p:cNvSpPr>
          <p:nvPr>
            <p:ph type="body"/>
          </p:nvPr>
        </p:nvSpPr>
        <p:spPr>
          <a:xfrm>
            <a:off x="457200" y="990600"/>
            <a:ext cx="8229600" cy="533400"/>
          </a:xfrm>
          <a:ln>
            <a:noFill/>
          </a:ln>
        </p:spPr>
        <p:txBody>
          <a:bodyPr wrap="square" anchor="t"/>
          <a:p>
            <a:pPr eaLnBrk="1" hangingPunct="1"/>
            <a:r>
              <a:rPr lang="en-US" altLang="zh-CN" dirty="0">
                <a:solidFill>
                  <a:schemeClr val="accent2"/>
                </a:solidFill>
              </a:rPr>
              <a:t>Figure 5.6 Embedded Basic SQL Delete Syntax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40966" name="Text Box 4"/>
          <p:cNvSpPr txBox="1"/>
          <p:nvPr/>
        </p:nvSpPr>
        <p:spPr>
          <a:xfrm>
            <a:off x="457200" y="1544638"/>
            <a:ext cx="8305800" cy="1816100"/>
          </a:xfrm>
          <a:prstGeom prst="rect">
            <a:avLst/>
          </a:prstGeom>
          <a:solidFill>
            <a:srgbClr val="C2FFF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1" indent="0" algn="l" eaLnBrk="1" hangingPunct="1"/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 eaLnBrk="1" hangingPunct="1"/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DELETE FROM tablename [ corr_name ]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[ </a:t>
            </a:r>
            <a:r>
              <a:rPr lang="en-US" altLang="zh-CN" sz="28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search_condition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|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</a:t>
            </a:r>
            <a:r>
              <a:rPr lang="en-US" altLang="zh-CN" sz="28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CURRENT OF cursor_name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]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968" name="组合 40967"/>
          <p:cNvGrpSpPr/>
          <p:nvPr/>
        </p:nvGrpSpPr>
        <p:grpSpPr>
          <a:xfrm>
            <a:off x="457200" y="3657600"/>
            <a:ext cx="8305800" cy="2781300"/>
            <a:chOff x="0" y="0"/>
            <a:chExt cx="5232" cy="1752"/>
          </a:xfrm>
        </p:grpSpPr>
        <p:sp>
          <p:nvSpPr>
            <p:cNvPr id="2" name="Text Box 5"/>
            <p:cNvSpPr txBox="1"/>
            <p:nvPr/>
          </p:nvSpPr>
          <p:spPr>
            <a:xfrm>
              <a:off x="0" y="337"/>
              <a:ext cx="5232" cy="1415"/>
            </a:xfrm>
            <a:prstGeom prst="rect">
              <a:avLst/>
            </a:prstGeom>
            <a:solidFill>
              <a:srgbClr val="C2FFF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lvl="1" indent="0" algn="l" eaLnBrk="1" hangingPunct="1"/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EXEC SQL </a:t>
              </a:r>
              <a:endPara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1" indent="0" algn="l" eaLnBrk="1" hangingPunct="1"/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UPDATE tablename [ corr_name ]</a:t>
              </a:r>
              <a:endPara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	SET columnname = expr, ......</a:t>
              </a:r>
              <a:endPara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	[ </a:t>
              </a:r>
              <a:r>
                <a:rPr lang="en-US" altLang="zh-CN" sz="2800" b="1" dirty="0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WHERE search_condition</a:t>
              </a:r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|</a:t>
              </a:r>
              <a:endPara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	  </a:t>
              </a:r>
              <a:r>
                <a:rPr lang="en-US" altLang="zh-CN" sz="2800" b="1" dirty="0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WHERE CURRENT OF cursor_name</a:t>
              </a:r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]</a:t>
              </a:r>
              <a:endPara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69" name="Rectangle 6"/>
            <p:cNvSpPr/>
            <p:nvPr/>
          </p:nvSpPr>
          <p:spPr>
            <a:xfrm>
              <a:off x="0" y="0"/>
              <a:ext cx="51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marL="342900" indent="-3429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q"/>
              </a:pPr>
              <a:r>
                <a:rPr lang="en-US" altLang="zh-CN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Figure 5.7&amp;5.8 Embedded Basic SQL Update Syntax</a:t>
              </a:r>
              <a:endPara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1986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1987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198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eaLnBrk="1" hangingPunct="1"/>
            <a:r>
              <a:rPr lang="zh-CN" altLang="en-US" dirty="0"/>
              <a:t>5.3  </a:t>
            </a:r>
            <a:r>
              <a:rPr lang="en-US" altLang="zh-CN" dirty="0"/>
              <a:t>Some Common ESQL Statement</a:t>
            </a:r>
            <a:endParaRPr lang="en-US" altLang="zh-CN" dirty="0"/>
          </a:p>
        </p:txBody>
      </p:sp>
      <p:sp>
        <p:nvSpPr>
          <p:cNvPr id="41989" name="Rectangle 3"/>
          <p:cNvSpPr>
            <a:spLocks noGrp="1"/>
          </p:cNvSpPr>
          <p:nvPr>
            <p:ph type="body"/>
          </p:nvPr>
        </p:nvSpPr>
        <p:spPr>
          <a:xfrm>
            <a:off x="457200" y="908050"/>
            <a:ext cx="8229600" cy="533400"/>
          </a:xfrm>
          <a:ln>
            <a:noFill/>
          </a:ln>
        </p:spPr>
        <p:txBody>
          <a:bodyPr wrap="square" anchor="t"/>
          <a:p>
            <a:pPr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FF3300"/>
                </a:solidFill>
              </a:rPr>
              <a:t>Figure 5.9 Embedded Basic SQL Insert Syntax</a:t>
            </a:r>
            <a:endParaRPr lang="en-US" altLang="zh-CN" dirty="0">
              <a:solidFill>
                <a:srgbClr val="FF3300"/>
              </a:solidFill>
            </a:endParaRPr>
          </a:p>
        </p:txBody>
      </p:sp>
      <p:sp>
        <p:nvSpPr>
          <p:cNvPr id="41990" name="Text Box 4"/>
          <p:cNvSpPr txBox="1"/>
          <p:nvPr/>
        </p:nvSpPr>
        <p:spPr>
          <a:xfrm>
            <a:off x="685800" y="1385888"/>
            <a:ext cx="8229600" cy="1385887"/>
          </a:xfrm>
          <a:prstGeom prst="rect">
            <a:avLst/>
          </a:prstGeom>
          <a:solidFill>
            <a:srgbClr val="C2FFF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INSERT INTO tablename[ (column_nme, ... ) ]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VALUES ( expr, ...... )  |  subquery   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1992" name="组合 41991"/>
          <p:cNvGrpSpPr/>
          <p:nvPr/>
        </p:nvGrpSpPr>
        <p:grpSpPr>
          <a:xfrm>
            <a:off x="457200" y="2895600"/>
            <a:ext cx="8229600" cy="3211513"/>
            <a:chOff x="0" y="0"/>
            <a:chExt cx="5184" cy="2023"/>
          </a:xfrm>
        </p:grpSpPr>
        <p:sp>
          <p:nvSpPr>
            <p:cNvPr id="2" name="Text Box 5"/>
            <p:cNvSpPr txBox="1"/>
            <p:nvPr/>
          </p:nvSpPr>
          <p:spPr>
            <a:xfrm>
              <a:off x="144" y="336"/>
              <a:ext cx="4944" cy="1687"/>
            </a:xfrm>
            <a:prstGeom prst="rect">
              <a:avLst/>
            </a:prstGeom>
            <a:solidFill>
              <a:srgbClr val="C2FFF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lvl="1" indent="0" algn="l" eaLnBrk="1" hangingPunct="1"/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EXEC SQL CREATE TABLE ...... ;</a:t>
              </a:r>
              <a:endPara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1" indent="0" algn="l" eaLnBrk="1" hangingPunct="1"/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EXEC SQL DROP TABLE ...... ;</a:t>
              </a:r>
              <a:endPara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1" indent="0" algn="l" eaLnBrk="1" hangingPunct="1"/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EXEC SQL COMMIT WORK ;</a:t>
              </a:r>
              <a:endPara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1" indent="0" algn="l" eaLnBrk="1" hangingPunct="1"/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EXEC SQL ROLLBACK WORK ;</a:t>
              </a:r>
              <a:endPara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1" indent="0" algn="l" eaLnBrk="1" hangingPunct="1"/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EXEC SQL CONNECT ...... ;</a:t>
              </a:r>
              <a:endPara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1" indent="0" algn="l" eaLnBrk="1" hangingPunct="1"/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EXEC SQL DISCONNECT ...... ;</a:t>
              </a:r>
              <a:endPara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93" name="Rectangle 6"/>
            <p:cNvSpPr/>
            <p:nvPr/>
          </p:nvSpPr>
          <p:spPr>
            <a:xfrm>
              <a:off x="0" y="0"/>
              <a:ext cx="51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q"/>
              </a:pPr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The Other ESQL Statement</a:t>
              </a:r>
              <a:endPara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6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7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eaLnBrk="1" hangingPunct="1"/>
            <a:r>
              <a:rPr lang="zh-CN" altLang="en-US" dirty="0"/>
              <a:t>5.1 </a:t>
            </a:r>
            <a:r>
              <a:rPr lang="en-US" altLang="zh-CN" dirty="0"/>
              <a:t>Introduction to Embedded SQL in C</a:t>
            </a:r>
            <a:endParaRPr lang="en-US" altLang="zh-CN" dirty="0"/>
          </a:p>
        </p:txBody>
      </p:sp>
      <p:sp>
        <p:nvSpPr>
          <p:cNvPr id="6150" name="Rectangle 3"/>
          <p:cNvSpPr>
            <a:spLocks noGrp="1"/>
          </p:cNvSpPr>
          <p:nvPr>
            <p:ph type="body"/>
          </p:nvPr>
        </p:nvSpPr>
        <p:spPr>
          <a:xfrm>
            <a:off x="152400" y="990600"/>
            <a:ext cx="8686800" cy="5334000"/>
          </a:xfrm>
          <a:ln>
            <a:noFill/>
          </a:ln>
        </p:spPr>
        <p:txBody>
          <a:bodyPr wrap="square" anchor="t"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Embedded SQL </a:t>
            </a:r>
            <a:r>
              <a:rPr lang="en-US" altLang="zh-CN" sz="2800" dirty="0">
                <a:solidFill>
                  <a:schemeClr val="tx1"/>
                </a:solidFill>
              </a:rPr>
              <a:t>(ESQL)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/>
              <a:t>SQL statements embedded in </a:t>
            </a:r>
            <a:r>
              <a:rPr lang="en-US" altLang="zh-CN" sz="2800" i="1" dirty="0">
                <a:solidFill>
                  <a:srgbClr val="FF0066"/>
                </a:solidFill>
              </a:rPr>
              <a:t>host language</a:t>
            </a:r>
            <a:endParaRPr lang="en-US" altLang="zh-CN" sz="2800" i="1" dirty="0">
              <a:solidFill>
                <a:srgbClr val="FF0066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dirty="0"/>
              <a:t>for example: COBOL, C/C</a:t>
            </a:r>
            <a:r>
              <a:rPr lang="en-US" altLang="zh-CN" sz="2800" baseline="30000" dirty="0"/>
              <a:t>++</a:t>
            </a:r>
            <a:r>
              <a:rPr lang="en-US" altLang="zh-CN" sz="2800" dirty="0"/>
              <a:t>, Java, ......</a:t>
            </a:r>
            <a:endParaRPr lang="en-US" altLang="zh-CN" sz="2800" dirty="0"/>
          </a:p>
          <a:p>
            <a:pPr lvl="2" eaLnBrk="1" hangingPunct="1">
              <a:lnSpc>
                <a:spcPct val="90000"/>
              </a:lnSpc>
            </a:pP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/>
              <a:t>The idea of SQL</a:t>
            </a:r>
            <a:endParaRPr lang="en-US" altLang="zh-CN" sz="28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dirty="0"/>
              <a:t>for end-users to access a database</a:t>
            </a:r>
            <a:endParaRPr lang="en-US" altLang="zh-CN" sz="28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dirty="0"/>
              <a:t>shortcoming of SQL</a:t>
            </a:r>
            <a:endParaRPr lang="en-US" altLang="zh-CN" sz="2800" dirty="0"/>
          </a:p>
          <a:p>
            <a:pPr lvl="3" eaLnBrk="1" hangingPunct="1">
              <a:lnSpc>
                <a:spcPct val="90000"/>
              </a:lnSpc>
            </a:pPr>
            <a:r>
              <a:rPr lang="en-US" altLang="zh-CN" sz="2800" dirty="0"/>
              <a:t>Need to know all tables &amp; columns</a:t>
            </a:r>
            <a:endParaRPr lang="en-US" altLang="zh-CN" sz="2800" dirty="0"/>
          </a:p>
          <a:p>
            <a:pPr lvl="3" eaLnBrk="1" hangingPunct="1">
              <a:lnSpc>
                <a:spcPct val="90000"/>
              </a:lnSpc>
            </a:pPr>
            <a:r>
              <a:rPr lang="en-US" altLang="zh-CN" sz="2800" dirty="0"/>
              <a:t>Need to know complex SQL syntax</a:t>
            </a:r>
            <a:endParaRPr lang="en-US" altLang="zh-CN" sz="2800" dirty="0"/>
          </a:p>
          <a:p>
            <a:pPr lvl="3" eaLnBrk="1" hangingPunct="1">
              <a:lnSpc>
                <a:spcPct val="90000"/>
              </a:lnSpc>
            </a:pPr>
            <a:r>
              <a:rPr lang="en-US" altLang="zh-CN" sz="2800" dirty="0"/>
              <a:t>Too mistakes, especially with updates, deletes...</a:t>
            </a:r>
            <a:endParaRPr lang="en-US" altLang="zh-CN" sz="2800" dirty="0"/>
          </a:p>
        </p:txBody>
      </p:sp>
      <p:sp>
        <p:nvSpPr>
          <p:cNvPr id="6151" name="云形标注 1"/>
          <p:cNvSpPr/>
          <p:nvPr/>
        </p:nvSpPr>
        <p:spPr>
          <a:xfrm>
            <a:off x="5292725" y="1412875"/>
            <a:ext cx="2879725" cy="1439863"/>
          </a:xfrm>
          <a:prstGeom prst="cloudCallout">
            <a:avLst>
              <a:gd name="adj1" fmla="val -72653"/>
              <a:gd name="adj2" fmla="val -58569"/>
            </a:avLst>
          </a:prstGeom>
          <a:solidFill>
            <a:srgbClr val="C2FFF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嵌入式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SQL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charRg st="102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0">
                                            <p:txEl>
                                              <p:charRg st="102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">
                                            <p:txEl>
                                              <p:charRg st="102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charRg st="118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50">
                                            <p:txEl>
                                              <p:charRg st="118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50">
                                            <p:txEl>
                                              <p:charRg st="118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charRg st="153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0">
                                            <p:txEl>
                                              <p:charRg st="153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50">
                                            <p:txEl>
                                              <p:charRg st="153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charRg st="172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50">
                                            <p:txEl>
                                              <p:charRg st="172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0">
                                            <p:txEl>
                                              <p:charRg st="172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charRg st="206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50">
                                            <p:txEl>
                                              <p:charRg st="206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50">
                                            <p:txEl>
                                              <p:charRg st="206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charRg st="238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50">
                                            <p:txEl>
                                              <p:charRg st="238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50">
                                            <p:txEl>
                                              <p:charRg st="238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3010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3011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301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eaLnBrk="1" hangingPunct="1"/>
            <a:r>
              <a:rPr lang="zh-CN" altLang="en-US" dirty="0"/>
              <a:t>5.4 </a:t>
            </a:r>
            <a:r>
              <a:rPr lang="en-US" altLang="zh-CN" dirty="0"/>
              <a:t>Programming for Transactions</a:t>
            </a:r>
            <a:endParaRPr lang="en-US" altLang="zh-CN" dirty="0"/>
          </a:p>
        </p:txBody>
      </p:sp>
      <p:sp>
        <p:nvSpPr>
          <p:cNvPr id="43014" name="Rectangle 3"/>
          <p:cNvSpPr>
            <a:spLocks noGrp="1"/>
          </p:cNvSpPr>
          <p:nvPr>
            <p:ph type="body"/>
          </p:nvPr>
        </p:nvSpPr>
        <p:spPr>
          <a:ln>
            <a:noFill/>
          </a:ln>
        </p:spPr>
        <p:txBody>
          <a:bodyPr wrap="square" anchor="t"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The Concept of a Transaction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/>
              <a:t>group several SQL statements together into a single indivisible, all-or-nothing transactional package.</a:t>
            </a:r>
            <a:endParaRPr lang="en-US" altLang="zh-CN" sz="2800" dirty="0"/>
          </a:p>
          <a:p>
            <a:pPr lvl="2" eaLnBrk="1" hangingPunct="1">
              <a:lnSpc>
                <a:spcPct val="90000"/>
              </a:lnSpc>
            </a:pPr>
            <a:endParaRPr lang="en-US" altLang="zh-CN" sz="1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/>
              <a:t>Idea of concurrency</a:t>
            </a:r>
            <a:endParaRPr lang="en-US" altLang="zh-CN" sz="28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dirty="0"/>
              <a:t>simultaneous access to data by multiple users</a:t>
            </a:r>
            <a:endParaRPr lang="en-US" altLang="zh-CN" sz="2800" dirty="0"/>
          </a:p>
          <a:p>
            <a:pPr lvl="2" eaLnBrk="1" hangingPunct="1">
              <a:lnSpc>
                <a:spcPct val="90000"/>
              </a:lnSpc>
            </a:pPr>
            <a:endParaRPr lang="en-US" altLang="zh-CN" sz="14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dirty="0"/>
              <a:t>Example 5.4.1 (no transaction)</a:t>
            </a:r>
            <a:endParaRPr lang="en-US" altLang="zh-CN" sz="2800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800" dirty="0"/>
              <a:t>		Inconsistent view of data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charRg st="133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014">
                                            <p:txEl>
                                              <p:charRg st="133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charRg st="153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3014">
                                            <p:txEl>
                                              <p:charRg st="153" end="1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charRg st="200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3014">
                                            <p:txEl>
                                              <p:charRg st="200" end="2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charRg st="214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3014">
                                            <p:txEl>
                                              <p:charRg st="214" end="2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4034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4035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403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eaLnBrk="1" hangingPunct="1"/>
            <a:r>
              <a:rPr lang="zh-CN" altLang="en-US" dirty="0"/>
              <a:t>5.4 </a:t>
            </a:r>
            <a:r>
              <a:rPr lang="en-US" altLang="zh-CN" dirty="0"/>
              <a:t>Programming for Transactions</a:t>
            </a:r>
            <a:endParaRPr lang="en-US" altLang="zh-CN" dirty="0"/>
          </a:p>
        </p:txBody>
      </p:sp>
      <p:sp>
        <p:nvSpPr>
          <p:cNvPr id="44037" name="Rectangle 3"/>
          <p:cNvSpPr>
            <a:spLocks noGrp="1"/>
          </p:cNvSpPr>
          <p:nvPr>
            <p:ph type="body"/>
          </p:nvPr>
        </p:nvSpPr>
        <p:spPr>
          <a:xfrm>
            <a:off x="457200" y="847725"/>
            <a:ext cx="8229600" cy="457200"/>
          </a:xfrm>
          <a:ln>
            <a:noFill/>
          </a:ln>
        </p:spPr>
        <p:txBody>
          <a:bodyPr wrap="square" anchor="t"/>
          <a:p>
            <a:pPr eaLnBrk="1" hangingPunct="1"/>
            <a:r>
              <a:rPr lang="en-US" altLang="zh-CN" dirty="0">
                <a:solidFill>
                  <a:srgbClr val="FF3300"/>
                </a:solidFill>
              </a:rPr>
              <a:t>Example 5.4.1</a:t>
            </a:r>
            <a:endParaRPr lang="en-US" altLang="zh-CN" dirty="0">
              <a:solidFill>
                <a:srgbClr val="FF3300"/>
              </a:solidFill>
            </a:endParaRPr>
          </a:p>
        </p:txBody>
      </p:sp>
      <p:sp>
        <p:nvSpPr>
          <p:cNvPr id="44038" name="Rectangle 4"/>
          <p:cNvSpPr/>
          <p:nvPr/>
        </p:nvSpPr>
        <p:spPr>
          <a:xfrm>
            <a:off x="457200" y="2124075"/>
            <a:ext cx="4876800" cy="30908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A</a:t>
            </a:r>
            <a:endParaRPr lang="en-US" altLang="zh-CN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set balance = balance - $400.00</a:t>
            </a:r>
            <a:endParaRPr lang="en-US" altLang="zh-CN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A.aid = ‘A1’;</a:t>
            </a:r>
            <a:endParaRPr lang="en-US" altLang="zh-CN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endParaRPr lang="en-US" altLang="zh-CN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A</a:t>
            </a:r>
            <a:endParaRPr lang="en-US" altLang="zh-CN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set balance =  balance + $400.00</a:t>
            </a:r>
            <a:endParaRPr lang="en-US" altLang="zh-CN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A.aid = ‘A2’</a:t>
            </a:r>
            <a:endParaRPr lang="en-US" altLang="zh-CN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4040" name="组合 44039"/>
          <p:cNvGrpSpPr/>
          <p:nvPr/>
        </p:nvGrpSpPr>
        <p:grpSpPr>
          <a:xfrm>
            <a:off x="5562600" y="914400"/>
            <a:ext cx="3276600" cy="5105400"/>
            <a:chOff x="0" y="0"/>
            <a:chExt cx="2064" cy="3216"/>
          </a:xfrm>
        </p:grpSpPr>
        <p:sp>
          <p:nvSpPr>
            <p:cNvPr id="2" name="Rectangle 16"/>
            <p:cNvSpPr/>
            <p:nvPr/>
          </p:nvSpPr>
          <p:spPr>
            <a:xfrm>
              <a:off x="1032" y="0"/>
              <a:ext cx="1032" cy="33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ctr"/>
            <a:p>
              <a:pPr algn="ctr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A2.balance</a:t>
              </a:r>
              <a:endPara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41" name="Rectangle 17"/>
            <p:cNvSpPr/>
            <p:nvPr/>
          </p:nvSpPr>
          <p:spPr>
            <a:xfrm>
              <a:off x="0" y="0"/>
              <a:ext cx="1032" cy="33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ctr"/>
            <a:p>
              <a:pPr algn="ctr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A1.balance</a:t>
              </a:r>
              <a:endPara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42" name="Line 18"/>
            <p:cNvSpPr/>
            <p:nvPr/>
          </p:nvSpPr>
          <p:spPr>
            <a:xfrm>
              <a:off x="0" y="0"/>
              <a:ext cx="206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4043" name="Line 19"/>
            <p:cNvSpPr/>
            <p:nvPr/>
          </p:nvSpPr>
          <p:spPr>
            <a:xfrm>
              <a:off x="0" y="336"/>
              <a:ext cx="20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4044" name="Line 22"/>
            <p:cNvSpPr/>
            <p:nvPr/>
          </p:nvSpPr>
          <p:spPr>
            <a:xfrm>
              <a:off x="0" y="3216"/>
              <a:ext cx="206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4045" name="Line 23"/>
            <p:cNvSpPr/>
            <p:nvPr/>
          </p:nvSpPr>
          <p:spPr>
            <a:xfrm>
              <a:off x="0" y="0"/>
              <a:ext cx="0" cy="321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4046" name="Line 24"/>
            <p:cNvSpPr/>
            <p:nvPr/>
          </p:nvSpPr>
          <p:spPr>
            <a:xfrm>
              <a:off x="1032" y="0"/>
              <a:ext cx="0" cy="321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4047" name="Line 25"/>
            <p:cNvSpPr/>
            <p:nvPr/>
          </p:nvSpPr>
          <p:spPr>
            <a:xfrm>
              <a:off x="2064" y="0"/>
              <a:ext cx="0" cy="321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grpSp>
        <p:nvGrpSpPr>
          <p:cNvPr id="44049" name="组合 44048"/>
          <p:cNvGrpSpPr/>
          <p:nvPr/>
        </p:nvGrpSpPr>
        <p:grpSpPr>
          <a:xfrm>
            <a:off x="5562600" y="1447800"/>
            <a:ext cx="3276600" cy="533400"/>
            <a:chOff x="2688" y="0"/>
            <a:chExt cx="2064" cy="336"/>
          </a:xfrm>
        </p:grpSpPr>
        <p:sp>
          <p:nvSpPr>
            <p:cNvPr id="3" name="Rectangle 14"/>
            <p:cNvSpPr/>
            <p:nvPr/>
          </p:nvSpPr>
          <p:spPr>
            <a:xfrm>
              <a:off x="3720" y="0"/>
              <a:ext cx="1032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algn="ctr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</a:pPr>
              <a:r>
                <a:rPr lang="zh-CN" altLang="en-US" sz="2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$100.00</a:t>
              </a:r>
              <a:endParaRPr lang="zh-CN" altLang="en-US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50" name="Rectangle 15"/>
            <p:cNvSpPr/>
            <p:nvPr/>
          </p:nvSpPr>
          <p:spPr>
            <a:xfrm>
              <a:off x="2688" y="0"/>
              <a:ext cx="1032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algn="ctr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</a:pPr>
              <a:r>
                <a:rPr lang="zh-CN" altLang="en-US" sz="2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$900.00</a:t>
              </a:r>
              <a:endParaRPr lang="zh-CN" altLang="en-US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51" name="Line 20"/>
            <p:cNvSpPr/>
            <p:nvPr/>
          </p:nvSpPr>
          <p:spPr>
            <a:xfrm>
              <a:off x="2688" y="336"/>
              <a:ext cx="20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grpSp>
        <p:nvGrpSpPr>
          <p:cNvPr id="44062" name="组合 44061"/>
          <p:cNvGrpSpPr/>
          <p:nvPr/>
        </p:nvGrpSpPr>
        <p:grpSpPr>
          <a:xfrm>
            <a:off x="5562600" y="5486400"/>
            <a:ext cx="3276600" cy="533400"/>
            <a:chOff x="2784" y="0"/>
            <a:chExt cx="2064" cy="336"/>
          </a:xfrm>
        </p:grpSpPr>
        <p:sp>
          <p:nvSpPr>
            <p:cNvPr id="44053" name="Rectangle 10"/>
            <p:cNvSpPr/>
            <p:nvPr/>
          </p:nvSpPr>
          <p:spPr>
            <a:xfrm>
              <a:off x="3816" y="0"/>
              <a:ext cx="1032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algn="ctr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</a:pPr>
              <a:r>
                <a:rPr lang="zh-CN" altLang="en-US" sz="2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$500.00</a:t>
              </a:r>
              <a:endParaRPr lang="zh-CN" altLang="en-US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54" name="Rectangle 11"/>
            <p:cNvSpPr/>
            <p:nvPr/>
          </p:nvSpPr>
          <p:spPr>
            <a:xfrm>
              <a:off x="2784" y="0"/>
              <a:ext cx="1032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algn="ctr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</a:pPr>
              <a:r>
                <a:rPr lang="zh-CN" altLang="en-US" sz="2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$500.00</a:t>
              </a:r>
              <a:endParaRPr lang="zh-CN" altLang="en-US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55" name="Line 21"/>
            <p:cNvSpPr/>
            <p:nvPr/>
          </p:nvSpPr>
          <p:spPr>
            <a:xfrm>
              <a:off x="2784" y="0"/>
              <a:ext cx="20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3975" y="1657350"/>
            <a:ext cx="1658938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noProof="1">
                <a:solidFill>
                  <a:schemeClr val="accent6"/>
                </a:solidFill>
                <a:latin typeface="Times New Roman" panose="02020603050405020304" pitchFamily="2" charset="0"/>
                <a:ea typeface="Arial" panose="020B0604020202020204" pitchFamily="34" charset="0"/>
                <a:cs typeface="+mn-ea"/>
              </a:rPr>
              <a:t>Process P1:</a:t>
            </a:r>
            <a:endParaRPr lang="en-US" altLang="zh-CN" b="1" noProof="1">
              <a:solidFill>
                <a:schemeClr val="accent6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26175" y="3025775"/>
            <a:ext cx="1978025" cy="118903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ctr"/>
            <a:r>
              <a:rPr lang="en-US" altLang="zh-CN" b="1" noProof="1">
                <a:solidFill>
                  <a:schemeClr val="accent6"/>
                </a:solidFill>
                <a:latin typeface="Times New Roman" panose="02020603050405020304" pitchFamily="2" charset="0"/>
                <a:ea typeface="Arial" panose="020B0604020202020204" pitchFamily="34" charset="0"/>
                <a:cs typeface="+mn-ea"/>
              </a:rPr>
              <a:t>......</a:t>
            </a:r>
            <a:endParaRPr lang="en-US" altLang="zh-CN" b="1" noProof="1">
              <a:solidFill>
                <a:schemeClr val="accent6"/>
              </a:solidFill>
            </a:endParaRPr>
          </a:p>
          <a:p>
            <a:pPr algn="ctr"/>
            <a:r>
              <a:rPr lang="en-US" altLang="zh-CN" b="1" noProof="1">
                <a:solidFill>
                  <a:schemeClr val="accent6"/>
                </a:solidFill>
                <a:latin typeface="Times New Roman" panose="02020603050405020304" pitchFamily="2" charset="0"/>
                <a:ea typeface="Arial" panose="020B0604020202020204" pitchFamily="34" charset="0"/>
                <a:cs typeface="+mn-ea"/>
              </a:rPr>
              <a:t>Executing  P1</a:t>
            </a:r>
            <a:endParaRPr lang="en-US" altLang="zh-CN" b="1" noProof="1">
              <a:solidFill>
                <a:schemeClr val="accent6"/>
              </a:solidFill>
            </a:endParaRPr>
          </a:p>
          <a:p>
            <a:pPr algn="ctr"/>
            <a:r>
              <a:rPr lang="en-US" altLang="zh-CN" b="1" noProof="1">
                <a:solidFill>
                  <a:schemeClr val="accent6"/>
                </a:solidFill>
                <a:latin typeface="Times New Roman" panose="02020603050405020304" pitchFamily="2" charset="0"/>
                <a:ea typeface="Arial" panose="020B0604020202020204" pitchFamily="34" charset="0"/>
                <a:cs typeface="+mn-ea"/>
              </a:rPr>
              <a:t>......</a:t>
            </a:r>
            <a:endParaRPr lang="en-US" altLang="zh-CN" b="1" noProof="1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58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59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60" name="Rectangle 2"/>
          <p:cNvSpPr>
            <a:spLocks noGrp="1"/>
          </p:cNvSpPr>
          <p:nvPr>
            <p:ph type="title"/>
          </p:nvPr>
        </p:nvSpPr>
        <p:spPr>
          <a:xfrm>
            <a:off x="457200" y="85725"/>
            <a:ext cx="8229600" cy="533400"/>
          </a:xfrm>
          <a:ln/>
        </p:spPr>
        <p:txBody>
          <a:bodyPr wrap="square" anchor="ctr"/>
          <a:p>
            <a:pPr algn="l" eaLnBrk="1" hangingPunct="1"/>
            <a:r>
              <a:rPr lang="en-US" altLang="en-US" sz="2800" b="0" dirty="0"/>
              <a:t>Example 5.4.1: single process P1</a:t>
            </a:r>
            <a:endParaRPr lang="en-US" altLang="en-US" sz="2800" b="0" dirty="0"/>
          </a:p>
        </p:txBody>
      </p:sp>
      <p:sp>
        <p:nvSpPr>
          <p:cNvPr id="45061" name="Rectangle 3"/>
          <p:cNvSpPr>
            <a:spLocks noGrp="1"/>
          </p:cNvSpPr>
          <p:nvPr>
            <p:ph type="body"/>
          </p:nvPr>
        </p:nvSpPr>
        <p:spPr>
          <a:xfrm>
            <a:off x="26988" y="1206500"/>
            <a:ext cx="2665412" cy="457200"/>
          </a:xfrm>
          <a:ln>
            <a:noFill/>
          </a:ln>
        </p:spPr>
        <p:txBody>
          <a:bodyPr wrap="square" anchor="t"/>
          <a:p>
            <a:pPr eaLnBrk="1" hangingPunct="1"/>
            <a:r>
              <a:rPr lang="en-US" altLang="zh-CN" dirty="0">
                <a:solidFill>
                  <a:srgbClr val="FF3300"/>
                </a:solidFill>
              </a:rPr>
              <a:t>Process P1:</a:t>
            </a:r>
            <a:endParaRPr lang="en-US" altLang="zh-CN" dirty="0">
              <a:solidFill>
                <a:srgbClr val="FF3300"/>
              </a:solidFill>
            </a:endParaRPr>
          </a:p>
        </p:txBody>
      </p:sp>
      <p:sp>
        <p:nvSpPr>
          <p:cNvPr id="44038" name="Rectangle 4"/>
          <p:cNvSpPr/>
          <p:nvPr/>
        </p:nvSpPr>
        <p:spPr>
          <a:xfrm>
            <a:off x="381000" y="1981200"/>
            <a:ext cx="3505200" cy="13350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>
            <a:spAutoFit/>
          </a:bodyPr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A</a:t>
            </a:r>
            <a:endParaRPr lang="en-US" altLang="zh-CN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set bal = bal - $400.00</a:t>
            </a:r>
            <a:endParaRPr lang="en-US" altLang="zh-CN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A.aid = ‘A1’;</a:t>
            </a:r>
            <a:endParaRPr lang="en-US" altLang="zh-CN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127500" y="914400"/>
            <a:ext cx="4943475" cy="5105400"/>
            <a:chOff x="6500" y="1440"/>
            <a:chExt cx="7786" cy="8040"/>
          </a:xfrm>
        </p:grpSpPr>
        <p:sp>
          <p:nvSpPr>
            <p:cNvPr id="45064" name="Line 20"/>
            <p:cNvSpPr/>
            <p:nvPr/>
          </p:nvSpPr>
          <p:spPr>
            <a:xfrm>
              <a:off x="6500" y="3120"/>
              <a:ext cx="357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grpSp>
          <p:nvGrpSpPr>
            <p:cNvPr id="45065" name="组合 5"/>
            <p:cNvGrpSpPr/>
            <p:nvPr/>
          </p:nvGrpSpPr>
          <p:grpSpPr>
            <a:xfrm>
              <a:off x="6500" y="1440"/>
              <a:ext cx="7786" cy="8040"/>
              <a:chOff x="6500" y="1440"/>
              <a:chExt cx="7786" cy="8040"/>
            </a:xfrm>
          </p:grpSpPr>
          <p:grpSp>
            <p:nvGrpSpPr>
              <p:cNvPr id="45066" name="组合 44039"/>
              <p:cNvGrpSpPr/>
              <p:nvPr/>
            </p:nvGrpSpPr>
            <p:grpSpPr>
              <a:xfrm>
                <a:off x="6500" y="1440"/>
                <a:ext cx="3603" cy="8040"/>
                <a:chOff x="0" y="0"/>
                <a:chExt cx="2064" cy="3216"/>
              </a:xfrm>
            </p:grpSpPr>
            <p:sp>
              <p:nvSpPr>
                <p:cNvPr id="45067" name="Rectangle 16"/>
                <p:cNvSpPr/>
                <p:nvPr/>
              </p:nvSpPr>
              <p:spPr>
                <a:xfrm>
                  <a:off x="1032" y="0"/>
                  <a:ext cx="1032" cy="33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noFill/>
                </a:ln>
              </p:spPr>
              <p:txBody>
                <a:bodyPr anchor="ctr"/>
                <a:p>
                  <a:pPr algn="ctr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</a:pPr>
                  <a:r>
                    <a:rPr lang="en-US" altLang="zh-CN" sz="2000" b="1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A2.bal</a:t>
                  </a:r>
                  <a:endParaRPr lang="en-US" altLang="zh-CN" sz="20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068" name="Rectangle 17"/>
                <p:cNvSpPr/>
                <p:nvPr/>
              </p:nvSpPr>
              <p:spPr>
                <a:xfrm>
                  <a:off x="0" y="0"/>
                  <a:ext cx="1032" cy="33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noFill/>
                </a:ln>
              </p:spPr>
              <p:txBody>
                <a:bodyPr anchor="ctr"/>
                <a:p>
                  <a:pPr algn="ctr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</a:pPr>
                  <a:r>
                    <a:rPr lang="en-US" altLang="zh-CN" sz="2000" b="1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A1.bal</a:t>
                  </a:r>
                  <a:endParaRPr lang="en-US" altLang="zh-CN" sz="20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069" name="Line 18"/>
                <p:cNvSpPr/>
                <p:nvPr/>
              </p:nvSpPr>
              <p:spPr>
                <a:xfrm>
                  <a:off x="0" y="0"/>
                  <a:ext cx="2064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Times New Roman" panose="02020603050405020304" pitchFamily="2" charset="0"/>
                  </a:endParaRPr>
                </a:p>
              </p:txBody>
            </p:sp>
            <p:sp>
              <p:nvSpPr>
                <p:cNvPr id="45070" name="Line 19"/>
                <p:cNvSpPr/>
                <p:nvPr/>
              </p:nvSpPr>
              <p:spPr>
                <a:xfrm>
                  <a:off x="0" y="336"/>
                  <a:ext cx="2064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Times New Roman" panose="02020603050405020304" pitchFamily="2" charset="0"/>
                  </a:endParaRPr>
                </a:p>
              </p:txBody>
            </p:sp>
            <p:sp>
              <p:nvSpPr>
                <p:cNvPr id="45071" name="Line 22"/>
                <p:cNvSpPr/>
                <p:nvPr/>
              </p:nvSpPr>
              <p:spPr>
                <a:xfrm>
                  <a:off x="0" y="3216"/>
                  <a:ext cx="2064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Times New Roman" panose="02020603050405020304" pitchFamily="2" charset="0"/>
                  </a:endParaRPr>
                </a:p>
              </p:txBody>
            </p:sp>
            <p:sp>
              <p:nvSpPr>
                <p:cNvPr id="45072" name="Line 23"/>
                <p:cNvSpPr/>
                <p:nvPr/>
              </p:nvSpPr>
              <p:spPr>
                <a:xfrm>
                  <a:off x="0" y="0"/>
                  <a:ext cx="0" cy="3216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Times New Roman" panose="02020603050405020304" pitchFamily="2" charset="0"/>
                  </a:endParaRPr>
                </a:p>
              </p:txBody>
            </p:sp>
            <p:sp>
              <p:nvSpPr>
                <p:cNvPr id="45073" name="Line 24"/>
                <p:cNvSpPr/>
                <p:nvPr/>
              </p:nvSpPr>
              <p:spPr>
                <a:xfrm>
                  <a:off x="1032" y="0"/>
                  <a:ext cx="0" cy="3216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Times New Roman" panose="02020603050405020304" pitchFamily="2" charset="0"/>
                  </a:endParaRPr>
                </a:p>
              </p:txBody>
            </p:sp>
            <p:sp>
              <p:nvSpPr>
                <p:cNvPr id="45074" name="Line 25"/>
                <p:cNvSpPr/>
                <p:nvPr/>
              </p:nvSpPr>
              <p:spPr>
                <a:xfrm>
                  <a:off x="2064" y="0"/>
                  <a:ext cx="0" cy="3216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Times New Roman" panose="02020603050405020304" pitchFamily="2" charset="0"/>
                  </a:endParaRPr>
                </a:p>
              </p:txBody>
            </p:sp>
          </p:grpSp>
          <p:sp>
            <p:nvSpPr>
              <p:cNvPr id="45075" name="Rectangle 14"/>
              <p:cNvSpPr/>
              <p:nvPr/>
            </p:nvSpPr>
            <p:spPr>
              <a:xfrm>
                <a:off x="8289" y="2280"/>
                <a:ext cx="1814" cy="8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/>
              <a:p>
                <a:pPr algn="ctr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</a:pPr>
                <a:r>
                  <a:rPr lang="zh-CN" altLang="en-US" sz="2000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$100.00</a:t>
                </a:r>
                <a:endParaRPr lang="zh-CN" altLang="en-US" sz="2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76" name="Rectangle 15"/>
              <p:cNvSpPr/>
              <p:nvPr/>
            </p:nvSpPr>
            <p:spPr>
              <a:xfrm>
                <a:off x="6500" y="2280"/>
                <a:ext cx="1814" cy="8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/>
              <a:p>
                <a:pPr algn="ctr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</a:pPr>
                <a:r>
                  <a:rPr lang="zh-CN" altLang="en-US" sz="2000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$900.00</a:t>
                </a:r>
                <a:endParaRPr lang="zh-CN" altLang="en-US" sz="2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77" name="Line 28" descr="&#13;&#10;"/>
              <p:cNvSpPr/>
              <p:nvPr/>
            </p:nvSpPr>
            <p:spPr>
              <a:xfrm>
                <a:off x="10294" y="2640"/>
                <a:ext cx="1700" cy="0"/>
              </a:xfrm>
              <a:prstGeom prst="line">
                <a:avLst/>
              </a:prstGeom>
              <a:ln w="25400" cap="rnd" cmpd="sng">
                <a:solidFill>
                  <a:schemeClr val="tx1"/>
                </a:solidFill>
                <a:prstDash val="sysDot"/>
                <a:round/>
                <a:headEnd type="arrow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45078" name="Text Box 31"/>
              <p:cNvSpPr txBox="1"/>
              <p:nvPr/>
            </p:nvSpPr>
            <p:spPr>
              <a:xfrm>
                <a:off x="10771" y="2280"/>
                <a:ext cx="3514" cy="12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algn="ctr"/>
                <a:r>
                  <a:rPr lang="en-US" altLang="zh-CN" b="1" dirty="0">
                    <a:solidFill>
                      <a:srgbClr val="FF006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S1</a:t>
                </a:r>
                <a:endParaRPr lang="en-US" altLang="zh-CN" b="1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(correct state)</a:t>
                </a:r>
                <a:endParaRPr lang="en-US" altLang="zh-CN" b="1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4127500" y="3505200"/>
            <a:ext cx="4943475" cy="898525"/>
            <a:chOff x="6500" y="5520"/>
            <a:chExt cx="7786" cy="1416"/>
          </a:xfrm>
        </p:grpSpPr>
        <p:sp>
          <p:nvSpPr>
            <p:cNvPr id="45080" name="Rectangle 8"/>
            <p:cNvSpPr/>
            <p:nvPr/>
          </p:nvSpPr>
          <p:spPr>
            <a:xfrm>
              <a:off x="8288" y="5520"/>
              <a:ext cx="1814" cy="9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algn="ctr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</a:pPr>
              <a:r>
                <a:rPr lang="zh-CN" altLang="en-US" sz="2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$100.00</a:t>
              </a:r>
              <a:endParaRPr lang="zh-CN" altLang="en-US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81" name="Rectangle 9"/>
            <p:cNvSpPr/>
            <p:nvPr/>
          </p:nvSpPr>
          <p:spPr>
            <a:xfrm>
              <a:off x="6500" y="5520"/>
              <a:ext cx="1814" cy="9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algn="ctr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</a:pPr>
              <a:r>
                <a:rPr lang="zh-CN" altLang="en-US" sz="2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$500.00</a:t>
              </a:r>
              <a:endParaRPr lang="zh-CN" altLang="en-US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82" name="Line 26"/>
            <p:cNvSpPr/>
            <p:nvPr/>
          </p:nvSpPr>
          <p:spPr>
            <a:xfrm>
              <a:off x="6500" y="5520"/>
              <a:ext cx="357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5083" name="Line 27"/>
            <p:cNvSpPr/>
            <p:nvPr/>
          </p:nvSpPr>
          <p:spPr>
            <a:xfrm>
              <a:off x="6500" y="6480"/>
              <a:ext cx="357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5084" name="Line 29"/>
            <p:cNvSpPr/>
            <p:nvPr/>
          </p:nvSpPr>
          <p:spPr>
            <a:xfrm>
              <a:off x="10414" y="6000"/>
              <a:ext cx="1700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ysDot"/>
              <a:round/>
              <a:headEnd type="arrow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5085" name="Text Box 32"/>
            <p:cNvSpPr txBox="1"/>
            <p:nvPr/>
          </p:nvSpPr>
          <p:spPr>
            <a:xfrm>
              <a:off x="10771" y="5640"/>
              <a:ext cx="3514" cy="12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zh-CN" b="1" dirty="0">
                  <a:solidFill>
                    <a:srgbClr val="FF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S2</a:t>
              </a:r>
              <a:endParaRPr lang="en-US" altLang="zh-CN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(incorrect state)</a:t>
              </a:r>
              <a:endParaRPr lang="en-US" altLang="zh-CN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127500" y="5486400"/>
            <a:ext cx="4943475" cy="898525"/>
            <a:chOff x="6500" y="8640"/>
            <a:chExt cx="7786" cy="1416"/>
          </a:xfrm>
        </p:grpSpPr>
        <p:sp>
          <p:nvSpPr>
            <p:cNvPr id="45087" name="Rectangle 10"/>
            <p:cNvSpPr/>
            <p:nvPr/>
          </p:nvSpPr>
          <p:spPr>
            <a:xfrm>
              <a:off x="8288" y="8640"/>
              <a:ext cx="1814" cy="8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algn="ctr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</a:pPr>
              <a:r>
                <a:rPr lang="zh-CN" altLang="en-US" sz="2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$500.00</a:t>
              </a:r>
              <a:endParaRPr lang="zh-CN" altLang="en-US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88" name="Rectangle 11"/>
            <p:cNvSpPr/>
            <p:nvPr/>
          </p:nvSpPr>
          <p:spPr>
            <a:xfrm>
              <a:off x="6500" y="8640"/>
              <a:ext cx="1814" cy="8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algn="ctr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</a:pPr>
              <a:r>
                <a:rPr lang="zh-CN" altLang="en-US" sz="2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$500.00</a:t>
              </a:r>
              <a:endParaRPr lang="zh-CN" altLang="en-US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89" name="Line 21"/>
            <p:cNvSpPr/>
            <p:nvPr/>
          </p:nvSpPr>
          <p:spPr>
            <a:xfrm>
              <a:off x="6500" y="8640"/>
              <a:ext cx="357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5090" name="Line 30"/>
            <p:cNvSpPr/>
            <p:nvPr/>
          </p:nvSpPr>
          <p:spPr>
            <a:xfrm>
              <a:off x="10294" y="9120"/>
              <a:ext cx="1700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ysDot"/>
              <a:round/>
              <a:headEnd type="arrow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5091" name="Text Box 33"/>
            <p:cNvSpPr txBox="1"/>
            <p:nvPr/>
          </p:nvSpPr>
          <p:spPr>
            <a:xfrm>
              <a:off x="10771" y="8760"/>
              <a:ext cx="3514" cy="12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zh-CN" b="1" dirty="0">
                  <a:solidFill>
                    <a:srgbClr val="FF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S3</a:t>
              </a:r>
              <a:endParaRPr lang="en-US" altLang="zh-CN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(correct state)</a:t>
              </a:r>
              <a:endParaRPr lang="en-US" altLang="zh-CN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8" name="Rectangle 4"/>
          <p:cNvSpPr/>
          <p:nvPr/>
        </p:nvSpPr>
        <p:spPr>
          <a:xfrm>
            <a:off x="381000" y="4152900"/>
            <a:ext cx="3505200" cy="1333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A</a:t>
            </a:r>
            <a:endParaRPr lang="en-US" altLang="zh-CN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set bal =  bal + $400.00</a:t>
            </a:r>
            <a:endParaRPr lang="en-US" altLang="zh-CN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A.aid = ‘A2’</a:t>
            </a:r>
            <a:endParaRPr lang="en-US" altLang="zh-CN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bldLvl="0" animBg="1"/>
      <p:bldP spid="8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082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083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08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algn="l" eaLnBrk="1" hangingPunct="1"/>
            <a:r>
              <a:rPr lang="en-US" altLang="en-US" sz="2800" b="0" dirty="0"/>
              <a:t>Example 5.4.1: two process P1 &amp; P2</a:t>
            </a:r>
            <a:endParaRPr lang="en-US" altLang="en-US" sz="2800" b="0" dirty="0"/>
          </a:p>
        </p:txBody>
      </p:sp>
      <p:sp>
        <p:nvSpPr>
          <p:cNvPr id="44038" name="Rectangle 4"/>
          <p:cNvSpPr/>
          <p:nvPr/>
        </p:nvSpPr>
        <p:spPr>
          <a:xfrm>
            <a:off x="120650" y="1765300"/>
            <a:ext cx="4378325" cy="762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A set bal = bal - $400.00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A.aid=‘A1’;</a:t>
            </a:r>
            <a:r>
              <a:rPr lang="en-US" altLang="zh-CN" sz="2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(Now A1.bal=500)</a:t>
            </a:r>
            <a:endParaRPr lang="en-US" altLang="zh-CN" sz="2000" b="1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6086" name="组合 44039"/>
          <p:cNvGrpSpPr/>
          <p:nvPr/>
        </p:nvGrpSpPr>
        <p:grpSpPr>
          <a:xfrm>
            <a:off x="30163" y="914400"/>
            <a:ext cx="9072562" cy="5192713"/>
            <a:chOff x="0" y="0"/>
            <a:chExt cx="2064" cy="3216"/>
          </a:xfrm>
        </p:grpSpPr>
        <p:sp>
          <p:nvSpPr>
            <p:cNvPr id="46087" name="Rectangle 16"/>
            <p:cNvSpPr/>
            <p:nvPr/>
          </p:nvSpPr>
          <p:spPr>
            <a:xfrm>
              <a:off x="1032" y="0"/>
              <a:ext cx="1032" cy="33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ctr"/>
            <a:p>
              <a:pPr algn="ctr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Process P2</a:t>
              </a:r>
              <a:endPara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088" name="Rectangle 17"/>
            <p:cNvSpPr/>
            <p:nvPr/>
          </p:nvSpPr>
          <p:spPr>
            <a:xfrm>
              <a:off x="0" y="0"/>
              <a:ext cx="1032" cy="33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ctr"/>
            <a:p>
              <a:pPr algn="ctr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Process P1</a:t>
              </a:r>
              <a:endPara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089" name="Line 18"/>
            <p:cNvSpPr/>
            <p:nvPr/>
          </p:nvSpPr>
          <p:spPr>
            <a:xfrm>
              <a:off x="0" y="0"/>
              <a:ext cx="206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6090" name="Line 19"/>
            <p:cNvSpPr/>
            <p:nvPr/>
          </p:nvSpPr>
          <p:spPr>
            <a:xfrm>
              <a:off x="0" y="336"/>
              <a:ext cx="20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6091" name="Line 22"/>
            <p:cNvSpPr/>
            <p:nvPr/>
          </p:nvSpPr>
          <p:spPr>
            <a:xfrm>
              <a:off x="0" y="3216"/>
              <a:ext cx="206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6092" name="Line 23"/>
            <p:cNvSpPr/>
            <p:nvPr/>
          </p:nvSpPr>
          <p:spPr>
            <a:xfrm>
              <a:off x="0" y="0"/>
              <a:ext cx="0" cy="321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6093" name="Line 24"/>
            <p:cNvSpPr/>
            <p:nvPr/>
          </p:nvSpPr>
          <p:spPr>
            <a:xfrm>
              <a:off x="1064" y="0"/>
              <a:ext cx="0" cy="321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6094" name="Line 25"/>
            <p:cNvSpPr/>
            <p:nvPr/>
          </p:nvSpPr>
          <p:spPr>
            <a:xfrm>
              <a:off x="2064" y="0"/>
              <a:ext cx="0" cy="321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sp>
        <p:nvSpPr>
          <p:cNvPr id="8" name="Rectangle 4"/>
          <p:cNvSpPr/>
          <p:nvPr/>
        </p:nvSpPr>
        <p:spPr>
          <a:xfrm>
            <a:off x="69850" y="4941888"/>
            <a:ext cx="4430713" cy="11271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A set bal = bal+$400.00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A.aid=‘A2’;</a:t>
            </a:r>
            <a:r>
              <a:rPr lang="en-US" altLang="zh-CN" sz="2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(Now A2.bal=500)</a:t>
            </a:r>
            <a:endParaRPr lang="en-US" altLang="zh-CN" sz="2000" b="1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(Transfer complete)</a:t>
            </a:r>
            <a:endParaRPr lang="en-US" altLang="zh-CN" sz="2000" b="1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4787900" y="2339975"/>
            <a:ext cx="3970338" cy="25908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A.bal into :b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A where A.aid='A1';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sum=sum+b; </a:t>
            </a:r>
            <a:r>
              <a:rPr lang="en-US" altLang="zh-CN" sz="2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(Now sum=500)</a:t>
            </a:r>
            <a:endParaRPr lang="en-US" altLang="zh-CN" sz="2000" b="1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A.bal into :b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A where A.aid='A2';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sum=sum+b;</a:t>
            </a:r>
            <a:r>
              <a:rPr lang="en-US" altLang="zh-CN" sz="2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(Now sum=600)</a:t>
            </a:r>
            <a:endParaRPr lang="en-US" altLang="zh-CN" sz="2000" b="1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(Credit card issuance refused)</a:t>
            </a:r>
            <a:endParaRPr lang="en-US" altLang="zh-CN" sz="2000" b="1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94250" y="1416050"/>
            <a:ext cx="1755775" cy="396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 noProof="1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  <a:t>int b, sum=0;</a:t>
            </a:r>
            <a:endParaRPr lang="en-US" altLang="zh-CN" sz="2000" b="1" noProof="1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bldLvl="0" animBg="1"/>
      <p:bldP spid="8" grpId="0" bldLvl="0" animBg="1"/>
      <p:bldP spid="11" grpId="0" bldLvl="0" animBg="1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7106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7107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710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algn="l" eaLnBrk="1" hangingPunct="1"/>
            <a:r>
              <a:rPr lang="en-US" altLang="en-US" sz="2800" b="0" dirty="0"/>
              <a:t>Example 5.4.2: two process T1 &amp; T2</a:t>
            </a:r>
            <a:endParaRPr lang="en-US" altLang="en-US" sz="2800" b="0" dirty="0"/>
          </a:p>
        </p:txBody>
      </p:sp>
      <p:sp>
        <p:nvSpPr>
          <p:cNvPr id="44038" name="Rectangle 4"/>
          <p:cNvSpPr/>
          <p:nvPr/>
        </p:nvSpPr>
        <p:spPr>
          <a:xfrm>
            <a:off x="120650" y="1765300"/>
            <a:ext cx="4378325" cy="762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A set bal = bal - $400.00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A.aid=‘A1’;</a:t>
            </a:r>
            <a:r>
              <a:rPr lang="en-US" altLang="zh-CN" sz="2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(Now A1.bal=500)</a:t>
            </a:r>
            <a:endParaRPr lang="en-US" altLang="zh-CN" sz="2000" b="1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7110" name="组合 44039"/>
          <p:cNvGrpSpPr/>
          <p:nvPr/>
        </p:nvGrpSpPr>
        <p:grpSpPr>
          <a:xfrm>
            <a:off x="30163" y="914400"/>
            <a:ext cx="9072562" cy="5192713"/>
            <a:chOff x="0" y="0"/>
            <a:chExt cx="2064" cy="3216"/>
          </a:xfrm>
        </p:grpSpPr>
        <p:sp>
          <p:nvSpPr>
            <p:cNvPr id="47111" name="Rectangle 16"/>
            <p:cNvSpPr/>
            <p:nvPr/>
          </p:nvSpPr>
          <p:spPr>
            <a:xfrm>
              <a:off x="1032" y="0"/>
              <a:ext cx="1032" cy="33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ctr"/>
            <a:p>
              <a:pPr algn="ctr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Process T2</a:t>
              </a:r>
              <a:endPara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12" name="Rectangle 17"/>
            <p:cNvSpPr/>
            <p:nvPr/>
          </p:nvSpPr>
          <p:spPr>
            <a:xfrm>
              <a:off x="0" y="0"/>
              <a:ext cx="1032" cy="33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ctr"/>
            <a:p>
              <a:pPr algn="ctr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Process T1</a:t>
              </a:r>
              <a:endPara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13" name="Line 18"/>
            <p:cNvSpPr/>
            <p:nvPr/>
          </p:nvSpPr>
          <p:spPr>
            <a:xfrm>
              <a:off x="0" y="0"/>
              <a:ext cx="206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7114" name="Line 19"/>
            <p:cNvSpPr/>
            <p:nvPr/>
          </p:nvSpPr>
          <p:spPr>
            <a:xfrm>
              <a:off x="0" y="336"/>
              <a:ext cx="20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7115" name="Line 22"/>
            <p:cNvSpPr/>
            <p:nvPr/>
          </p:nvSpPr>
          <p:spPr>
            <a:xfrm>
              <a:off x="0" y="3216"/>
              <a:ext cx="206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7116" name="Line 23"/>
            <p:cNvSpPr/>
            <p:nvPr/>
          </p:nvSpPr>
          <p:spPr>
            <a:xfrm>
              <a:off x="0" y="0"/>
              <a:ext cx="0" cy="321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7117" name="Line 24"/>
            <p:cNvSpPr/>
            <p:nvPr/>
          </p:nvSpPr>
          <p:spPr>
            <a:xfrm>
              <a:off x="1064" y="0"/>
              <a:ext cx="0" cy="321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7118" name="Line 25"/>
            <p:cNvSpPr/>
            <p:nvPr/>
          </p:nvSpPr>
          <p:spPr>
            <a:xfrm>
              <a:off x="2064" y="0"/>
              <a:ext cx="0" cy="321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sp>
        <p:nvSpPr>
          <p:cNvPr id="8" name="Rectangle 4"/>
          <p:cNvSpPr/>
          <p:nvPr/>
        </p:nvSpPr>
        <p:spPr>
          <a:xfrm>
            <a:off x="69850" y="4941888"/>
            <a:ext cx="4430713" cy="11271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A set bal = bal+$400.00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A.aid=‘A2’;</a:t>
            </a:r>
            <a:r>
              <a:rPr lang="en-US" altLang="zh-CN" sz="2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(Now A2.bal=500)</a:t>
            </a:r>
            <a:endParaRPr lang="en-US" altLang="zh-CN" sz="2000" b="1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(Transfer complete)</a:t>
            </a:r>
            <a:endParaRPr lang="en-US" altLang="zh-CN" sz="2000" b="1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4787900" y="2339975"/>
            <a:ext cx="3970338" cy="22256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A.bal into :b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A where A.aid='A1';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sum=sum+b; 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(Now waiting .......)</a:t>
            </a:r>
            <a:endParaRPr lang="en-US" altLang="zh-CN" sz="2000" b="1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endParaRPr lang="en-US" altLang="zh-CN" sz="2000" b="1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94250" y="1416050"/>
            <a:ext cx="1755775" cy="396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 noProof="1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  <a:t>int b, sum=0;</a:t>
            </a:r>
            <a:endParaRPr lang="en-US" altLang="zh-CN" sz="2000" b="1" noProof="1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bldLvl="0" animBg="1"/>
      <p:bldP spid="8" grpId="0" bldLvl="0" animBg="1"/>
      <p:bldP spid="11" grpId="0" bldLvl="0" animBg="1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8130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8131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813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eaLnBrk="1" hangingPunct="1"/>
            <a:r>
              <a:rPr lang="zh-CN" altLang="en-US" dirty="0"/>
              <a:t>5.4 </a:t>
            </a:r>
            <a:r>
              <a:rPr lang="en-US" altLang="zh-CN" dirty="0"/>
              <a:t>Programming for Transactions</a:t>
            </a:r>
            <a:endParaRPr lang="en-US" altLang="zh-CN" dirty="0"/>
          </a:p>
        </p:txBody>
      </p:sp>
      <p:sp>
        <p:nvSpPr>
          <p:cNvPr id="45062" name="Rectangle 3"/>
          <p:cNvSpPr>
            <a:spLocks noGrp="1"/>
          </p:cNvSpPr>
          <p:nvPr>
            <p:ph type="body"/>
          </p:nvPr>
        </p:nvSpPr>
        <p:spPr>
          <a:xfrm>
            <a:off x="241300" y="847725"/>
            <a:ext cx="8667750" cy="5534025"/>
          </a:xfrm>
          <a:ln>
            <a:noFill/>
          </a:ln>
        </p:spPr>
        <p:txBody>
          <a:bodyPr wrap="square" anchor="t"/>
          <a:p>
            <a:pPr eaLnBrk="1" hangingPunct="1">
              <a:spcBef>
                <a:spcPct val="0"/>
              </a:spcBef>
            </a:pPr>
            <a:r>
              <a:rPr lang="en-US" altLang="zh-CN" sz="2800" dirty="0"/>
              <a:t>How Transactions Are Specified in Programs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</a:pPr>
            <a:endParaRPr lang="en-US" altLang="zh-CN" sz="1000" dirty="0"/>
          </a:p>
          <a:p>
            <a:pPr lvl="1" eaLnBrk="1" hangingPunct="1">
              <a:spcBef>
                <a:spcPct val="0"/>
              </a:spcBef>
            </a:pPr>
            <a:r>
              <a:rPr lang="en-US" altLang="zh-CN" sz="2800" dirty="0"/>
              <a:t>Start Transaction</a:t>
            </a:r>
            <a:endParaRPr lang="en-US" altLang="zh-CN" sz="2800" dirty="0"/>
          </a:p>
          <a:p>
            <a:pPr lvl="2" eaLnBrk="1" hangingPunct="1">
              <a:spcBef>
                <a:spcPct val="0"/>
              </a:spcBef>
            </a:pPr>
            <a:r>
              <a:rPr lang="en-US" altLang="zh-CN" sz="2600" dirty="0"/>
              <a:t>when first access is made to table after connect or prior commit or abort.</a:t>
            </a:r>
            <a:endParaRPr lang="en-US" altLang="zh-CN" sz="2600" dirty="0"/>
          </a:p>
          <a:p>
            <a:pPr lvl="2" eaLnBrk="1" hangingPunct="1">
              <a:spcBef>
                <a:spcPct val="0"/>
              </a:spcBef>
            </a:pPr>
            <a:endParaRPr lang="en-US" altLang="zh-CN" sz="2600" dirty="0"/>
          </a:p>
          <a:p>
            <a:pPr lvl="1" eaLnBrk="1" hangingPunct="1">
              <a:spcBef>
                <a:spcPct val="0"/>
              </a:spcBef>
            </a:pPr>
            <a:r>
              <a:rPr lang="en-US" altLang="zh-CN" sz="2800" dirty="0"/>
              <a:t>End Transaction</a:t>
            </a:r>
            <a:endParaRPr lang="en-US" altLang="zh-CN" sz="2800" dirty="0"/>
          </a:p>
          <a:p>
            <a:pPr lvl="2" eaLnBrk="1" hangingPunct="1">
              <a:spcBef>
                <a:spcPct val="0"/>
              </a:spcBef>
            </a:pPr>
            <a:r>
              <a:rPr lang="en-US" altLang="zh-CN" sz="2600" dirty="0"/>
              <a:t>exec sql commit work;</a:t>
            </a:r>
            <a:endParaRPr lang="en-US" altLang="zh-CN" sz="2600" dirty="0"/>
          </a:p>
          <a:p>
            <a:pPr lvl="3" eaLnBrk="1" hangingPunct="1">
              <a:spcBef>
                <a:spcPct val="0"/>
              </a:spcBef>
            </a:pPr>
            <a:r>
              <a:rPr lang="en-US" altLang="zh-CN" sz="2600" u="sng" dirty="0">
                <a:solidFill>
                  <a:srgbClr val="FF0066"/>
                </a:solidFill>
              </a:rPr>
              <a:t>Successful commit</a:t>
            </a:r>
            <a:r>
              <a:rPr lang="en-US" altLang="zh-CN" sz="2600" dirty="0">
                <a:solidFill>
                  <a:schemeClr val="tx1"/>
                </a:solidFill>
              </a:rPr>
              <a:t>, rows updated, become concurrently visible.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lvl="2" eaLnBrk="1" hangingPunct="1">
              <a:spcBef>
                <a:spcPct val="0"/>
              </a:spcBef>
            </a:pPr>
            <a:r>
              <a:rPr lang="en-US" altLang="zh-CN" sz="2600" dirty="0"/>
              <a:t>exec sql rollback work;</a:t>
            </a:r>
            <a:endParaRPr lang="en-US" altLang="zh-CN" sz="2600" dirty="0"/>
          </a:p>
          <a:p>
            <a:pPr lvl="3" eaLnBrk="1" hangingPunct="1">
              <a:spcBef>
                <a:spcPct val="0"/>
              </a:spcBef>
            </a:pPr>
            <a:r>
              <a:rPr lang="en-US" altLang="zh-CN" sz="2600" u="sng" dirty="0">
                <a:solidFill>
                  <a:srgbClr val="FF0066"/>
                </a:solidFill>
              </a:rPr>
              <a:t>Unsuccessful abort</a:t>
            </a:r>
            <a:r>
              <a:rPr lang="en-US" altLang="zh-CN" sz="2600" dirty="0">
                <a:solidFill>
                  <a:schemeClr val="tx1"/>
                </a:solidFill>
              </a:rPr>
              <a:t>, row value updates rolled back and become concurrently visible.</a:t>
            </a:r>
            <a:endParaRPr lang="en-US" altLang="zh-CN" sz="2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charRg st="62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45062">
                                            <p:txEl>
                                              <p:charRg st="62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charRg st="154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45062">
                                            <p:txEl>
                                              <p:charRg st="154" end="1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charRg st="238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45062">
                                            <p:txEl>
                                              <p:charRg st="238" end="2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charRg st="176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50"/>
                                        <p:tgtEl>
                                          <p:spTgt spid="45062">
                                            <p:txEl>
                                              <p:charRg st="176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charRg st="262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50"/>
                                        <p:tgtEl>
                                          <p:spTgt spid="45062">
                                            <p:txEl>
                                              <p:charRg st="262" end="3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9154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9155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915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eaLnBrk="1" hangingPunct="1"/>
            <a:r>
              <a:rPr lang="zh-CN" altLang="en-US" dirty="0"/>
              <a:t>5.4 </a:t>
            </a:r>
            <a:r>
              <a:rPr lang="en-US" altLang="zh-CN" dirty="0"/>
              <a:t>Programming for Transactions</a:t>
            </a:r>
            <a:endParaRPr lang="en-US" altLang="zh-CN" dirty="0"/>
          </a:p>
        </p:txBody>
      </p:sp>
      <p:sp>
        <p:nvSpPr>
          <p:cNvPr id="49157" name="Rectangle 3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600" cy="457200"/>
          </a:xfrm>
          <a:ln>
            <a:noFill/>
          </a:ln>
        </p:spPr>
        <p:txBody>
          <a:bodyPr wrap="square" anchor="t"/>
          <a:p>
            <a:pPr eaLnBrk="1" hangingPunct="1"/>
            <a:r>
              <a:rPr lang="en-US" altLang="zh-CN" dirty="0"/>
              <a:t>A Transaction Example </a:t>
            </a:r>
            <a:r>
              <a:rPr lang="en-US" altLang="zh-CN" dirty="0">
                <a:solidFill>
                  <a:schemeClr val="tx1"/>
                </a:solidFill>
              </a:rPr>
              <a:t>(Figure 5.13, pg. 293)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9158" name="Rectangle 4"/>
          <p:cNvSpPr/>
          <p:nvPr/>
        </p:nvSpPr>
        <p:spPr>
          <a:xfrm>
            <a:off x="0" y="1447800"/>
            <a:ext cx="9144000" cy="5294313"/>
          </a:xfrm>
          <a:prstGeom prst="rect">
            <a:avLst/>
          </a:prstGeom>
          <a:solidFill>
            <a:srgbClr val="C2FFF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342900" indent="-342900"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include &lt;stdio.h&gt;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#include “prompt.h”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main()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begin declare section;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char acctfrom[11], acctto[11];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double dollars;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end declare section;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char dollarstr[20];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14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connect to default;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set transaction isolation level serializable;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0178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0179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0180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2FF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742950" lvl="1" indent="-285750" algn="l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while (1) {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......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whenever sqlerror goto do_rollback;</a:t>
            </a:r>
            <a:endParaRPr lang="en-US" altLang="zh-CN" sz="14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update accounts set balance = balance - :dollars where acct = :acctfrom;</a:t>
            </a:r>
            <a:endParaRPr lang="en-US" altLang="zh-CN" sz="28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update accounts set balance = balance + :dollars where acct = :acctto;</a:t>
            </a:r>
            <a:endParaRPr lang="en-US" altLang="zh-CN" sz="14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commit work;</a:t>
            </a:r>
            <a:endParaRPr lang="en-US" altLang="zh-CN" sz="28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printf(“Transfer complete.\n”);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continue;</a:t>
            </a:r>
            <a:endParaRPr lang="en-US" altLang="zh-CN" sz="14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do_rollback: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rollback work;</a:t>
            </a:r>
            <a:endParaRPr lang="en-US" altLang="zh-CN" sz="28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printf(“Trans failed.\n”);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disconnect current;</a:t>
            </a:r>
            <a:endParaRPr lang="en-US" altLang="zh-CN" sz="28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return 0;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02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03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0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eaLnBrk="1" hangingPunct="1"/>
            <a:r>
              <a:rPr lang="zh-CN" altLang="en-US" dirty="0"/>
              <a:t>5.6  </a:t>
            </a:r>
            <a:r>
              <a:rPr lang="en-US" altLang="zh-CN" dirty="0"/>
              <a:t>Dynamic SQL</a:t>
            </a:r>
            <a:endParaRPr lang="en-US" altLang="zh-CN" dirty="0"/>
          </a:p>
        </p:txBody>
      </p:sp>
      <p:sp>
        <p:nvSpPr>
          <p:cNvPr id="48134" name="Rectangle 3"/>
          <p:cNvSpPr>
            <a:spLocks noGrp="1"/>
          </p:cNvSpPr>
          <p:nvPr>
            <p:ph type="body"/>
          </p:nvPr>
        </p:nvSpPr>
        <p:spPr>
          <a:xfrm>
            <a:off x="85725" y="836613"/>
            <a:ext cx="8905875" cy="5867400"/>
          </a:xfrm>
          <a:ln>
            <a:noFill/>
          </a:ln>
        </p:spPr>
        <p:txBody>
          <a:bodyPr wrap="square" anchor="t"/>
          <a:p>
            <a:pPr marL="514350" indent="-457200" eaLnBrk="1" hangingPunct="1">
              <a:spcBef>
                <a:spcPct val="0"/>
              </a:spcBef>
            </a:pPr>
            <a:r>
              <a:rPr lang="en-US" altLang="zh-CN" sz="2800" dirty="0">
                <a:solidFill>
                  <a:srgbClr val="2D2DB9"/>
                </a:solidFill>
              </a:rPr>
              <a:t>allow us to construct a character string in a host variable to be used as an SQL statement.</a:t>
            </a:r>
            <a:endParaRPr lang="en-US" altLang="zh-CN" sz="2800" dirty="0">
              <a:solidFill>
                <a:srgbClr val="2D2DB9"/>
              </a:solidFill>
            </a:endParaRPr>
          </a:p>
          <a:p>
            <a:pPr marL="914400" lvl="1" indent="-457200" eaLnBrk="1" hangingPunct="1">
              <a:spcBef>
                <a:spcPct val="0"/>
              </a:spcBef>
            </a:pPr>
            <a:endParaRPr lang="en-US" altLang="zh-CN" sz="1200" dirty="0">
              <a:solidFill>
                <a:srgbClr val="2D2DB9"/>
              </a:solidFill>
            </a:endParaRPr>
          </a:p>
          <a:p>
            <a:pPr marL="514350" indent="-457200" eaLnBrk="1" hangingPunct="1">
              <a:spcBef>
                <a:spcPct val="0"/>
              </a:spcBef>
            </a:pPr>
            <a:r>
              <a:rPr lang="en-US" altLang="zh-CN" sz="2800" dirty="0">
                <a:solidFill>
                  <a:srgbClr val="2D2DB9"/>
                </a:solidFill>
              </a:rPr>
              <a:t>three type</a:t>
            </a:r>
            <a:endParaRPr lang="en-US" altLang="zh-CN" sz="2800" dirty="0">
              <a:solidFill>
                <a:srgbClr val="2D2DB9"/>
              </a:solidFill>
            </a:endParaRPr>
          </a:p>
          <a:p>
            <a:pPr marL="914400" lvl="1" indent="-457200" eaLnBrk="1" hangingPunct="1">
              <a:spcBef>
                <a:spcPct val="0"/>
              </a:spcBef>
              <a:buAutoNum type="arabicParenR"/>
            </a:pPr>
            <a:r>
              <a:rPr lang="en-US" altLang="zh-CN" sz="2800" u="sng" dirty="0">
                <a:solidFill>
                  <a:srgbClr val="2D2DB9"/>
                </a:solidFill>
              </a:rPr>
              <a:t>Execute Immediate</a:t>
            </a:r>
            <a:endParaRPr lang="en-US" altLang="zh-CN" sz="2800" u="sng" dirty="0">
              <a:solidFill>
                <a:srgbClr val="2D2DB9"/>
              </a:solidFill>
            </a:endParaRPr>
          </a:p>
          <a:p>
            <a:pPr marL="1828800" lvl="3" indent="-45720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EXECUTE  IMMEDIATE  :host_var;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1828800" lvl="3" indent="-457200" eaLnBrk="1" hangingPunct="1">
              <a:spcBef>
                <a:spcPct val="0"/>
              </a:spcBef>
              <a:buNone/>
            </a:pPr>
            <a:endParaRPr lang="en-US" altLang="zh-CN" sz="1200" dirty="0">
              <a:solidFill>
                <a:srgbClr val="FF0000"/>
              </a:solidFill>
            </a:endParaRPr>
          </a:p>
          <a:p>
            <a:pPr marL="914400" lvl="1" indent="-457200" eaLnBrk="1" hangingPunct="1">
              <a:spcBef>
                <a:spcPct val="0"/>
              </a:spcBef>
              <a:buAutoNum type="arabicParenR"/>
            </a:pPr>
            <a:r>
              <a:rPr lang="en-US" altLang="zh-CN" sz="2800" u="sng" dirty="0">
                <a:solidFill>
                  <a:srgbClr val="2D2DB9"/>
                </a:solidFill>
              </a:rPr>
              <a:t>Prepare, Execute, and Using</a:t>
            </a:r>
            <a:endParaRPr lang="en-US" altLang="zh-CN" sz="2800" u="sng" dirty="0">
              <a:solidFill>
                <a:srgbClr val="2D2DB9"/>
              </a:solidFill>
            </a:endParaRPr>
          </a:p>
          <a:p>
            <a:pPr marL="1428750" lvl="2" indent="-514350" eaLnBrk="1" hangingPunct="1">
              <a:spcBef>
                <a:spcPct val="0"/>
              </a:spcBef>
              <a:buAutoNum type="circleNumDbPlain"/>
            </a:pPr>
            <a:r>
              <a:rPr lang="en-US" altLang="zh-CN" sz="2800" dirty="0">
                <a:solidFill>
                  <a:srgbClr val="FF0000"/>
                </a:solidFill>
              </a:rPr>
              <a:t>PREPARE handle FROM :stmt_string;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1828800" lvl="3" indent="-457200" eaLnBrk="1" hangingPunct="1">
              <a:spcBef>
                <a:spcPct val="0"/>
              </a:spcBef>
              <a:buChar char="Ø"/>
            </a:pPr>
            <a:r>
              <a:rPr lang="en-US" altLang="zh-CN" sz="2800" dirty="0">
                <a:solidFill>
                  <a:srgbClr val="2D2DB9"/>
                </a:solidFill>
              </a:rPr>
              <a:t>use the ‘?’ marking the dynamic parameter</a:t>
            </a:r>
            <a:endParaRPr lang="en-US" altLang="zh-CN" sz="2800" dirty="0">
              <a:solidFill>
                <a:srgbClr val="2D2DB9"/>
              </a:solidFill>
            </a:endParaRPr>
          </a:p>
          <a:p>
            <a:pPr marL="1428750" lvl="2" indent="-514350" eaLnBrk="1" hangingPunct="1">
              <a:spcBef>
                <a:spcPct val="0"/>
              </a:spcBef>
              <a:buAutoNum type="circleNumDbPlain"/>
            </a:pPr>
            <a:r>
              <a:rPr lang="en-US" altLang="zh-CN" sz="2800" dirty="0">
                <a:solidFill>
                  <a:srgbClr val="FF0000"/>
                </a:solidFill>
              </a:rPr>
              <a:t>EXECUTE handle USING :host_var;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1428750" lvl="2" indent="-514350" eaLnBrk="1" hangingPunct="1">
              <a:spcBef>
                <a:spcPct val="0"/>
              </a:spcBef>
              <a:buAutoNum type="circleNumDbPlain"/>
            </a:pPr>
            <a:endParaRPr lang="en-US" altLang="zh-CN" sz="1200" dirty="0">
              <a:solidFill>
                <a:srgbClr val="FF0000"/>
              </a:solidFill>
            </a:endParaRPr>
          </a:p>
          <a:p>
            <a:pPr marL="914400" lvl="1" indent="-457200" eaLnBrk="1" hangingPunct="1">
              <a:spcBef>
                <a:spcPct val="0"/>
              </a:spcBef>
              <a:buAutoNum type="arabicParenR"/>
            </a:pPr>
            <a:r>
              <a:rPr lang="en-US" altLang="zh-CN" sz="2800" u="sng" dirty="0">
                <a:solidFill>
                  <a:srgbClr val="2D2DB9"/>
                </a:solidFill>
              </a:rPr>
              <a:t>Dynamic Select</a:t>
            </a:r>
            <a:endParaRPr lang="en-US" altLang="zh-CN" sz="2800" u="sng" dirty="0">
              <a:solidFill>
                <a:srgbClr val="2D2DB9"/>
              </a:solidFill>
            </a:endParaRPr>
          </a:p>
          <a:p>
            <a:pPr marL="1428750" lvl="2" indent="-514350" eaLnBrk="1" hangingPunct="1">
              <a:spcBef>
                <a:spcPct val="0"/>
              </a:spcBef>
            </a:pPr>
            <a:r>
              <a:rPr lang="en-US" altLang="zh-CN" sz="2800" dirty="0">
                <a:solidFill>
                  <a:srgbClr val="2D2DB9"/>
                </a:solidFill>
              </a:rPr>
              <a:t>The Describe Statement and the SQLDA</a:t>
            </a:r>
            <a:endParaRPr lang="en-US" altLang="zh-CN" sz="2800" dirty="0">
              <a:solidFill>
                <a:srgbClr val="2D2DB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charRg st="93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charRg st="104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charRg st="154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48134">
                                            <p:txEl>
                                              <p:charRg st="154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charRg st="291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250"/>
                                        <p:tgtEl>
                                          <p:spTgt spid="48134">
                                            <p:txEl>
                                              <p:charRg st="291" end="3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charRg st="122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48134">
                                            <p:txEl>
                                              <p:charRg st="122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charRg st="182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50"/>
                                        <p:tgtEl>
                                          <p:spTgt spid="48134">
                                            <p:txEl>
                                              <p:charRg st="182" end="2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charRg st="258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250"/>
                                        <p:tgtEl>
                                          <p:spTgt spid="48134">
                                            <p:txEl>
                                              <p:charRg st="258" end="2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charRg st="216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134">
                                            <p:txEl>
                                              <p:charRg st="216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134">
                                            <p:txEl>
                                              <p:charRg st="216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charRg st="306" end="3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8134">
                                            <p:txEl>
                                              <p:charRg st="306" end="3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134">
                                            <p:txEl>
                                              <p:charRg st="306" end="3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2226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2227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2228" name="Rectangle 2"/>
          <p:cNvSpPr/>
          <p:nvPr/>
        </p:nvSpPr>
        <p:spPr>
          <a:xfrm>
            <a:off x="381000" y="762000"/>
            <a:ext cx="8458200" cy="6019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742950" lvl="1" indent="-28575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include &lt;stdio.h&gt;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include sqlca;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begin declare section;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char user_name[]=“scott”; char user_pwd[]=“tiger”;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char sqltext[]=“delete from customers where cid=\’c006\’”;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end declare section;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main()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whenever sqlerror goto report_error;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connect :user_name identified by :user_pwd;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execute immediate</a:t>
            </a: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:sqltext;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commit release;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return 0;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report_error: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print_dberror();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rollback release;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return 1;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9" name="Rectang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  <a:ln/>
        </p:spPr>
        <p:txBody>
          <a:bodyPr wrap="square" anchor="ctr"/>
          <a:p>
            <a:pPr algn="l" eaLnBrk="1" hangingPunct="1"/>
            <a:r>
              <a:rPr lang="en-US" altLang="zh-CN" sz="2400" dirty="0"/>
              <a:t>Execute Immediate (Figure 5.23,  pg. 307)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70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71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7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eaLnBrk="1" hangingPunct="1"/>
            <a:r>
              <a:rPr lang="zh-CN" altLang="en-US" dirty="0"/>
              <a:t>5.1 </a:t>
            </a:r>
            <a:r>
              <a:rPr lang="en-US" altLang="zh-CN" dirty="0"/>
              <a:t>Introduction to Embedded SQL in C</a:t>
            </a:r>
            <a:endParaRPr lang="en-US" altLang="zh-CN" dirty="0"/>
          </a:p>
        </p:txBody>
      </p:sp>
      <p:sp>
        <p:nvSpPr>
          <p:cNvPr id="7173" name="Rectangle 3"/>
          <p:cNvSpPr>
            <a:spLocks noGrp="1"/>
          </p:cNvSpPr>
          <p:nvPr>
            <p:ph type="body"/>
          </p:nvPr>
        </p:nvSpPr>
        <p:spPr>
          <a:xfrm>
            <a:off x="457200" y="990600"/>
            <a:ext cx="8458200" cy="3590925"/>
          </a:xfrm>
          <a:ln>
            <a:noFill/>
          </a:ln>
        </p:spPr>
        <p:txBody>
          <a:bodyPr wrap="square" anchor="t"/>
          <a:p>
            <a:pPr eaLnBrk="1" hangingPunct="1">
              <a:spcBef>
                <a:spcPct val="0"/>
              </a:spcBef>
            </a:pPr>
            <a:r>
              <a:rPr lang="en-US" altLang="zh-CN" sz="2800" dirty="0"/>
              <a:t>Solutions</a:t>
            </a:r>
            <a:endParaRPr lang="en-US" altLang="zh-CN" sz="2800" dirty="0"/>
          </a:p>
          <a:p>
            <a:pPr marL="914400" lvl="1" indent="-457200" eaLnBrk="1" hangingPunct="1">
              <a:spcBef>
                <a:spcPct val="0"/>
              </a:spcBef>
              <a:buFont typeface="Times New Roman" panose="02020603050405020304" pitchFamily="2" charset="0"/>
              <a:buAutoNum type="arabicPeriod"/>
            </a:pPr>
            <a:r>
              <a:rPr lang="en-US" altLang="zh-CN" sz="2800" dirty="0"/>
              <a:t>Embedded SQL (ESQL)</a:t>
            </a:r>
            <a:endParaRPr lang="en-US" altLang="zh-CN" sz="2800" dirty="0"/>
          </a:p>
          <a:p>
            <a:pPr lvl="2" eaLnBrk="1" hangingPunct="1">
              <a:spcBef>
                <a:spcPct val="0"/>
              </a:spcBef>
            </a:pPr>
            <a:r>
              <a:rPr lang="en-US" altLang="zh-CN" sz="2800" dirty="0"/>
              <a:t>for </a:t>
            </a:r>
            <a:r>
              <a:rPr lang="en-US" altLang="zh-CN" sz="2800" i="1" dirty="0">
                <a:solidFill>
                  <a:srgbClr val="FF0066"/>
                </a:solidFill>
              </a:rPr>
              <a:t>Application Programmers</a:t>
            </a:r>
            <a:r>
              <a:rPr lang="en-US" altLang="zh-CN" sz="2800" dirty="0"/>
              <a:t> to develop menu applications</a:t>
            </a:r>
            <a:endParaRPr lang="en-US" altLang="zh-CN" sz="2800" dirty="0"/>
          </a:p>
          <a:p>
            <a:pPr lvl="2" eaLnBrk="1" hangingPunct="1">
              <a:spcBef>
                <a:spcPct val="0"/>
              </a:spcBef>
            </a:pPr>
            <a:r>
              <a:rPr lang="en-US" altLang="zh-CN" sz="2800" dirty="0"/>
              <a:t>for </a:t>
            </a:r>
            <a:r>
              <a:rPr lang="en-US" altLang="zh-CN" sz="2800" i="1" dirty="0">
                <a:solidFill>
                  <a:srgbClr val="FF0066"/>
                </a:solidFill>
              </a:rPr>
              <a:t>end-users</a:t>
            </a:r>
            <a:r>
              <a:rPr lang="en-US" altLang="zh-CN" sz="2800" dirty="0"/>
              <a:t> to access a database through menu applications</a:t>
            </a:r>
            <a:endParaRPr lang="en-US" altLang="zh-CN" sz="2800" dirty="0"/>
          </a:p>
          <a:p>
            <a:pPr marL="914400" lvl="1" indent="-457200" eaLnBrk="1" hangingPunct="1">
              <a:spcBef>
                <a:spcPct val="0"/>
              </a:spcBef>
              <a:buFont typeface="Times New Roman" panose="02020603050405020304" pitchFamily="2" charset="0"/>
              <a:buAutoNum type="arabicPeriod"/>
            </a:pPr>
            <a:r>
              <a:rPr lang="en-US" altLang="zh-CN" sz="2800" dirty="0"/>
              <a:t>Interactive SQL (ISQL)</a:t>
            </a:r>
            <a:endParaRPr lang="en-US" altLang="zh-CN" sz="2800" dirty="0"/>
          </a:p>
          <a:p>
            <a:pPr lvl="2" eaLnBrk="1" hangingPunct="1">
              <a:spcBef>
                <a:spcPct val="0"/>
              </a:spcBef>
            </a:pPr>
            <a:r>
              <a:rPr lang="en-US" altLang="zh-CN" sz="2800" dirty="0"/>
              <a:t>for </a:t>
            </a:r>
            <a:r>
              <a:rPr lang="en-US" altLang="zh-CN" sz="2800" i="1" dirty="0">
                <a:solidFill>
                  <a:srgbClr val="FF0066"/>
                </a:solidFill>
              </a:rPr>
              <a:t>Casual Users</a:t>
            </a:r>
            <a:r>
              <a:rPr lang="en-US" altLang="zh-CN" sz="2800" dirty="0"/>
              <a:t> to access a database</a:t>
            </a:r>
            <a:endParaRPr lang="en-US" altLang="zh-CN" sz="2800" dirty="0"/>
          </a:p>
        </p:txBody>
      </p:sp>
      <p:sp>
        <p:nvSpPr>
          <p:cNvPr id="7175" name="Rectangle 4"/>
          <p:cNvSpPr/>
          <p:nvPr/>
        </p:nvSpPr>
        <p:spPr>
          <a:xfrm>
            <a:off x="457200" y="4724400"/>
            <a:ext cx="8458200" cy="18002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zh-CN" sz="2800" b="1" i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Application Programmers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Casual Users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are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proficient in SQL statements. They can spend a lot of time making sure the right SQL statement is used.</a:t>
            </a:r>
            <a:endParaRPr lang="en-US" altLang="zh-CN" sz="28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3250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3251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3252" name="Rectangle 2"/>
          <p:cNvSpPr/>
          <p:nvPr/>
        </p:nvSpPr>
        <p:spPr>
          <a:xfrm>
            <a:off x="457200" y="762000"/>
            <a:ext cx="8229600" cy="6019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742950" lvl="1" indent="-28575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include &lt;stdio.h&gt;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include sqlca;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begin declare section;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char cust_id[5], sqltext[256];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end declare section;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main()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strcpy(sqltext, “delete from customers where cid = ?”);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whenever sqlerror goto report_error;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connect to testdb;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prepare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delcust</a:t>
            </a:r>
            <a:r>
              <a:rPr lang="en-US" altLang="zh-CN" sz="2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from</a:t>
            </a: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:sqltext;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while (1) {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lvl="3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......    /* input customer’s id to cust_id */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lvl="3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execute</a:t>
            </a: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delcust</a:t>
            </a: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using</a:t>
            </a: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:cust_id;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lvl="3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sql commit work;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......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3" name="Rectang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  <a:ln/>
        </p:spPr>
        <p:txBody>
          <a:bodyPr wrap="square" anchor="ctr"/>
          <a:p>
            <a:pPr algn="l" eaLnBrk="1" hangingPunct="1"/>
            <a:r>
              <a:rPr lang="en-US" altLang="zh-CN" sz="2400" dirty="0"/>
              <a:t>Prepare and Execute Statements (Figure 5.25,  pg. 310)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4274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4275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427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eaLnBrk="1" hangingPunct="1"/>
            <a:r>
              <a:rPr lang="zh-CN" altLang="en-US" dirty="0"/>
              <a:t>5.6  </a:t>
            </a:r>
            <a:r>
              <a:rPr lang="en-US" altLang="zh-CN" dirty="0"/>
              <a:t>Dynamic SQL</a:t>
            </a:r>
            <a:endParaRPr lang="en-US" altLang="zh-CN" dirty="0"/>
          </a:p>
        </p:txBody>
      </p:sp>
      <p:sp>
        <p:nvSpPr>
          <p:cNvPr id="51206" name="Rectangle 3"/>
          <p:cNvSpPr>
            <a:spLocks noGrp="1"/>
          </p:cNvSpPr>
          <p:nvPr>
            <p:ph type="body"/>
          </p:nvPr>
        </p:nvSpPr>
        <p:spPr>
          <a:xfrm>
            <a:off x="457200" y="990600"/>
            <a:ext cx="8686800" cy="5257800"/>
          </a:xfrm>
          <a:ln>
            <a:noFill/>
          </a:ln>
        </p:spPr>
        <p:txBody>
          <a:bodyPr wrap="square" anchor="t"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/>
              <a:t>Dynamic Select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/>
              <a:t>the number of column values to be retrieved may be unknown.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 sz="14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/>
              <a:t>Figure 5.26, pg. 312</a:t>
            </a:r>
            <a:endParaRPr lang="en-US" altLang="zh-CN" sz="2800" dirty="0"/>
          </a:p>
          <a:p>
            <a:pPr marL="914400" lvl="2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dirty="0"/>
              <a:t>exec sql include sqlca;</a:t>
            </a:r>
            <a:endParaRPr lang="en-US" altLang="zh-CN" sz="2800" dirty="0"/>
          </a:p>
          <a:p>
            <a:pPr marL="914400" lvl="2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dirty="0"/>
              <a:t>exec sql include sqlda;</a:t>
            </a:r>
            <a:endParaRPr lang="en-US" altLang="zh-CN" sz="2800" dirty="0"/>
          </a:p>
          <a:p>
            <a:pPr marL="914400" lvl="2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1400" dirty="0"/>
          </a:p>
          <a:p>
            <a:pPr marL="914400" lvl="2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dirty="0"/>
              <a:t>sqlda = sqlald(...);</a:t>
            </a:r>
            <a:endParaRPr lang="en-US" altLang="zh-CN" sz="2800" dirty="0"/>
          </a:p>
          <a:p>
            <a:pPr marL="914400" lvl="2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FF0066"/>
                </a:solidFill>
              </a:rPr>
              <a:t>exec sql prepare</a:t>
            </a:r>
            <a:r>
              <a:rPr lang="en-US" altLang="zh-CN" sz="2800" dirty="0"/>
              <a:t> stmt </a:t>
            </a:r>
            <a:r>
              <a:rPr lang="en-US" altLang="zh-CN" sz="2800" dirty="0">
                <a:solidFill>
                  <a:srgbClr val="FF0066"/>
                </a:solidFill>
              </a:rPr>
              <a:t>from</a:t>
            </a:r>
            <a:r>
              <a:rPr lang="en-US" altLang="zh-CN" sz="2800" dirty="0"/>
              <a:t> :sqltext;</a:t>
            </a:r>
            <a:endParaRPr lang="en-US" altLang="zh-CN" sz="2800" dirty="0"/>
          </a:p>
          <a:p>
            <a:pPr marL="914400" lvl="2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FF0066"/>
                </a:solidFill>
              </a:rPr>
              <a:t>exec sql describe</a:t>
            </a:r>
            <a:r>
              <a:rPr lang="en-US" altLang="zh-CN" sz="2800" dirty="0"/>
              <a:t> stmt </a:t>
            </a:r>
            <a:r>
              <a:rPr lang="en-US" altLang="zh-CN" sz="2800" dirty="0">
                <a:solidFill>
                  <a:srgbClr val="FF0066"/>
                </a:solidFill>
              </a:rPr>
              <a:t>into</a:t>
            </a:r>
            <a:r>
              <a:rPr lang="en-US" altLang="zh-CN" sz="2800" dirty="0"/>
              <a:t> sqlda;</a:t>
            </a:r>
            <a:endParaRPr lang="en-US" altLang="zh-CN" sz="2800" dirty="0"/>
          </a:p>
          <a:p>
            <a:pPr marL="914400" lvl="2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1400" dirty="0"/>
          </a:p>
          <a:p>
            <a:pPr marL="914400" lvl="2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FF0066"/>
                </a:solidFill>
              </a:rPr>
              <a:t>exec sql declare</a:t>
            </a:r>
            <a:r>
              <a:rPr lang="en-US" altLang="zh-CN" sz="2800" dirty="0"/>
              <a:t> crs </a:t>
            </a:r>
            <a:r>
              <a:rPr lang="en-US" altLang="zh-CN" sz="2800" dirty="0">
                <a:solidFill>
                  <a:srgbClr val="FF0066"/>
                </a:solidFill>
              </a:rPr>
              <a:t>cursor for</a:t>
            </a:r>
            <a:r>
              <a:rPr lang="en-US" altLang="zh-CN" sz="2800" dirty="0"/>
              <a:t> stmt;</a:t>
            </a:r>
            <a:endParaRPr lang="en-US" altLang="zh-CN" sz="2800" dirty="0"/>
          </a:p>
          <a:p>
            <a:pPr marL="914400" lvl="2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1400" dirty="0"/>
          </a:p>
          <a:p>
            <a:pPr marL="914400" lvl="2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FF0066"/>
                </a:solidFill>
              </a:rPr>
              <a:t>exec sql fetch</a:t>
            </a:r>
            <a:r>
              <a:rPr lang="en-US" altLang="zh-CN" sz="2800" dirty="0"/>
              <a:t> crs </a:t>
            </a:r>
            <a:r>
              <a:rPr lang="en-US" altLang="zh-CN" sz="2800" dirty="0">
                <a:solidFill>
                  <a:srgbClr val="FF0066"/>
                </a:solidFill>
              </a:rPr>
              <a:t>using descriptor</a:t>
            </a:r>
            <a:r>
              <a:rPr lang="en-US" altLang="zh-CN" sz="2800" dirty="0"/>
              <a:t> sqlda;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charRg st="76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06">
                                            <p:txEl>
                                              <p:charRg st="76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charRg st="97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1206">
                                            <p:txEl>
                                              <p:charRg st="97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charRg st="121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1206">
                                            <p:txEl>
                                              <p:charRg st="121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charRg st="146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1206">
                                            <p:txEl>
                                              <p:charRg st="146" end="1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charRg st="167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1206">
                                            <p:txEl>
                                              <p:charRg st="167" end="2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charRg st="204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1206">
                                            <p:txEl>
                                              <p:charRg st="204" end="2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charRg st="240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1206">
                                            <p:txEl>
                                              <p:charRg st="240" end="2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charRg st="279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1206">
                                            <p:txEl>
                                              <p:charRg st="279" end="3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5298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5299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5300" name="Rectangle 2"/>
          <p:cNvSpPr>
            <a:spLocks noGrp="1"/>
          </p:cNvSpPr>
          <p:nvPr>
            <p:ph type="title"/>
          </p:nvPr>
        </p:nvSpPr>
        <p:spPr>
          <a:xfrm>
            <a:off x="0" y="12700"/>
            <a:ext cx="9144000" cy="533400"/>
          </a:xfrm>
          <a:ln/>
        </p:spPr>
        <p:txBody>
          <a:bodyPr wrap="square" anchor="ctr"/>
          <a:p>
            <a:pPr eaLnBrk="1" hangingPunct="1"/>
            <a:r>
              <a:rPr lang="zh-CN" altLang="en-US" sz="3000" dirty="0"/>
              <a:t>5.7 </a:t>
            </a:r>
            <a:r>
              <a:rPr lang="en-US" altLang="zh-CN" sz="3000" dirty="0"/>
              <a:t>Some Advanced Programming Concepts</a:t>
            </a:r>
            <a:endParaRPr lang="en-US" altLang="zh-CN" sz="3000" dirty="0"/>
          </a:p>
        </p:txBody>
      </p:sp>
      <p:sp>
        <p:nvSpPr>
          <p:cNvPr id="55301" name="Rectangle 3"/>
          <p:cNvSpPr>
            <a:spLocks noGrp="1"/>
          </p:cNvSpPr>
          <p:nvPr>
            <p:ph type="body"/>
          </p:nvPr>
        </p:nvSpPr>
        <p:spPr>
          <a:xfrm>
            <a:off x="457200" y="549275"/>
            <a:ext cx="8229600" cy="457200"/>
          </a:xfrm>
          <a:ln>
            <a:noFill/>
          </a:ln>
        </p:spPr>
        <p:txBody>
          <a:bodyPr wrap="square" anchor="t"/>
          <a:p>
            <a:pPr eaLnBrk="1" hangingPunct="1"/>
            <a:r>
              <a:rPr lang="en-US" altLang="zh-CN" sz="2800" dirty="0">
                <a:solidFill>
                  <a:schemeClr val="accent2"/>
                </a:solidFill>
              </a:rPr>
              <a:t>Scrollable Cursors</a:t>
            </a:r>
            <a:endParaRPr lang="en-US" altLang="zh-CN" sz="2800" dirty="0">
              <a:solidFill>
                <a:schemeClr val="accent2"/>
              </a:solidFill>
            </a:endParaRPr>
          </a:p>
        </p:txBody>
      </p:sp>
      <p:sp>
        <p:nvSpPr>
          <p:cNvPr id="52231" name="Text Box 4"/>
          <p:cNvSpPr txBox="1"/>
          <p:nvPr/>
        </p:nvSpPr>
        <p:spPr>
          <a:xfrm>
            <a:off x="304800" y="1160463"/>
            <a:ext cx="8610600" cy="28067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1" indent="0" algn="l" eaLnBrk="1" hangingPunct="1">
              <a:lnSpc>
                <a:spcPct val="90000"/>
              </a:lnSpc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EXEC  SQL  DECLARE  cursor_name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indent="0" algn="l" eaLnBrk="1" hangingPunct="1">
              <a:lnSpc>
                <a:spcPct val="90000"/>
              </a:lnSpc>
            </a:pPr>
            <a:r>
              <a:rPr lang="en-US" altLang="zh-CN" sz="28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 INSENSITIVE ]  [ SCROLL ]</a:t>
            </a:r>
            <a:endParaRPr lang="en-US" altLang="zh-CN" sz="28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indent="0" algn="l" eaLnBrk="1" hangingPunct="1">
              <a:lnSpc>
                <a:spcPct val="90000"/>
              </a:lnSpc>
            </a:pPr>
            <a:r>
              <a:rPr lang="en-US" altLang="zh-CN" sz="28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CURSOR  [ WITH  HOLD ]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  FOR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3" indent="0" algn="l" eaLnBrk="1" hangingPunct="1">
              <a:lnSpc>
                <a:spcPct val="90000"/>
              </a:lnSpc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subquery  { UNION  subquery }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3" indent="0" algn="l" eaLnBrk="1" hangingPunct="1">
              <a:lnSpc>
                <a:spcPct val="90000"/>
              </a:lnSpc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[ ORDER  BY ...... ]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indent="0" algn="l" eaLnBrk="1" hangingPunct="1">
              <a:lnSpc>
                <a:spcPct val="90000"/>
              </a:lnSpc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[ FOR  READ  ONLY  |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3" indent="0" algn="l" eaLnBrk="1" hangingPunct="1">
              <a:lnSpc>
                <a:spcPct val="90000"/>
              </a:lnSpc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FOR  UPDATE  OF  columnname ...... ];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2" name="Text Box 5"/>
          <p:cNvSpPr txBox="1"/>
          <p:nvPr/>
        </p:nvSpPr>
        <p:spPr>
          <a:xfrm>
            <a:off x="0" y="4233863"/>
            <a:ext cx="9144000" cy="16446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marL="342900" indent="-342900">
              <a:lnSpc>
                <a:spcPct val="90000"/>
              </a:lnSpc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   EXEC  SQL  FETCH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zh-CN" sz="28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[ { NEXT | PRIOR | FIRST | LAST |</a:t>
            </a:r>
            <a:endParaRPr lang="en-US" altLang="zh-CN" sz="28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zh-CN" sz="28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{ ABSOLUTE | RELATIVE } value_spec } FROM ]</a:t>
            </a:r>
            <a:endParaRPr lang="en-US" altLang="zh-CN" sz="28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zh-CN" sz="28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cursor_name INTO ......;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 bldLvl="0" animBg="1"/>
      <p:bldP spid="52232" grpId="0" bldLvl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22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23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日期占位符 1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7346" name="页脚占位符 2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7347" name="灯片编号占位符 3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7348" name="Rectangle 2"/>
          <p:cNvSpPr/>
          <p:nvPr/>
        </p:nvSpPr>
        <p:spPr>
          <a:xfrm>
            <a:off x="838200" y="685800"/>
            <a:ext cx="7543800" cy="1905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742950" lvl="1" indent="-285750"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 sql  	select  count(*)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into  :host_var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from  customers 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9" name="Text Box 3"/>
          <p:cNvSpPr txBox="1"/>
          <p:nvPr/>
        </p:nvSpPr>
        <p:spPr>
          <a:xfrm>
            <a:off x="838200" y="3124200"/>
            <a:ext cx="7543800" cy="24098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1" indent="0"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 sql  select  cname, discnt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4" indent="0"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into  :cust_name, :cust_discnt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4" indent="0"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 customers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4" indent="0"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 cid = :cust_id 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50" name="AutoShape 4">
            <a:hlinkClick r:id="rId1" action="ppaction://hlinksldjump"/>
          </p:cNvPr>
          <p:cNvSpPr/>
          <p:nvPr/>
        </p:nvSpPr>
        <p:spPr>
          <a:xfrm>
            <a:off x="8229600" y="5943600"/>
            <a:ext cx="374650" cy="304800"/>
          </a:xfrm>
          <a:prstGeom prst="actionButtonBackPreviou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4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5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eaLnBrk="1" hangingPunct="1"/>
            <a:r>
              <a:rPr lang="zh-CN" altLang="en-US" dirty="0"/>
              <a:t>5.1 </a:t>
            </a:r>
            <a:r>
              <a:rPr lang="en-US" altLang="zh-CN" dirty="0"/>
              <a:t>Introduction to Embedded SQL in C</a:t>
            </a:r>
            <a:endParaRPr lang="en-US" altLang="zh-CN" dirty="0"/>
          </a:p>
        </p:txBody>
      </p:sp>
      <p:sp>
        <p:nvSpPr>
          <p:cNvPr id="8197" name="Rectangle 3"/>
          <p:cNvSpPr>
            <a:spLocks noGrp="1"/>
          </p:cNvSpPr>
          <p:nvPr>
            <p:ph type="body"/>
          </p:nvPr>
        </p:nvSpPr>
        <p:spPr>
          <a:xfrm>
            <a:off x="457200" y="990600"/>
            <a:ext cx="8229600" cy="457200"/>
          </a:xfrm>
          <a:ln>
            <a:noFill/>
          </a:ln>
        </p:spPr>
        <p:txBody>
          <a:bodyPr wrap="square" anchor="t"/>
          <a:p>
            <a:pPr eaLnBrk="1" hangingPunct="1"/>
            <a:r>
              <a:rPr lang="en-US" altLang="zh-CN" dirty="0"/>
              <a:t>An example of ESQL statement in C</a:t>
            </a:r>
            <a:endParaRPr lang="en-US" altLang="zh-CN" dirty="0"/>
          </a:p>
        </p:txBody>
      </p:sp>
      <p:sp>
        <p:nvSpPr>
          <p:cNvPr id="8199" name="Rectangle 4"/>
          <p:cNvSpPr/>
          <p:nvPr/>
        </p:nvSpPr>
        <p:spPr>
          <a:xfrm>
            <a:off x="87313" y="3581400"/>
            <a:ext cx="8229600" cy="2590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742950" lvl="1" indent="-285750" algn="l" eaLnBrk="1" hangingPunct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different syntax than the ISQL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start with ‘exec sql’, ended by ‘;’</a:t>
            </a:r>
            <a:endParaRPr lang="en-US" altLang="zh-CN" sz="28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into clause</a:t>
            </a:r>
            <a:endParaRPr lang="en-US" altLang="zh-CN" sz="28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lvl="3" indent="-228600" algn="l" eaLnBrk="1" hangingPunct="1">
              <a:buClr>
                <a:schemeClr val="accent1"/>
              </a:buClr>
              <a:buFont typeface="Arial" panose="020B0604020202020204" pitchFamily="34" charset="0"/>
              <a:buChar char="–"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receive the result of select statement with single row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host variable ( or program variable )</a:t>
            </a:r>
            <a:endParaRPr lang="en-US" altLang="zh-CN" sz="28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5"/>
          <p:cNvSpPr/>
          <p:nvPr/>
        </p:nvSpPr>
        <p:spPr>
          <a:xfrm>
            <a:off x="979488" y="1600200"/>
            <a:ext cx="7239000" cy="1752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1143000" lvl="2" indent="-228600" algn="l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 sql  	select  count(*)</a:t>
            </a:r>
            <a:endParaRPr lang="en-US" altLang="zh-CN" sz="28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into   :host_var</a:t>
            </a:r>
            <a:endParaRPr lang="en-US" altLang="zh-CN" sz="28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from  customers   ;</a:t>
            </a:r>
            <a:endParaRPr lang="en-US" altLang="zh-CN" sz="28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201" name="组合 8200"/>
          <p:cNvGrpSpPr/>
          <p:nvPr/>
        </p:nvGrpSpPr>
        <p:grpSpPr>
          <a:xfrm>
            <a:off x="3265488" y="2133600"/>
            <a:ext cx="3505200" cy="2590800"/>
            <a:chOff x="0" y="0"/>
            <a:chExt cx="2208" cy="1632"/>
          </a:xfrm>
        </p:grpSpPr>
        <p:sp>
          <p:nvSpPr>
            <p:cNvPr id="3" name="Oval 12"/>
            <p:cNvSpPr/>
            <p:nvPr/>
          </p:nvSpPr>
          <p:spPr>
            <a:xfrm>
              <a:off x="0" y="0"/>
              <a:ext cx="2208" cy="432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02" name="Line 13"/>
            <p:cNvSpPr/>
            <p:nvPr/>
          </p:nvSpPr>
          <p:spPr>
            <a:xfrm flipH="1">
              <a:off x="48" y="432"/>
              <a:ext cx="1056" cy="120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grpSp>
        <p:nvGrpSpPr>
          <p:cNvPr id="8204" name="组合 8203"/>
          <p:cNvGrpSpPr/>
          <p:nvPr/>
        </p:nvGrpSpPr>
        <p:grpSpPr>
          <a:xfrm>
            <a:off x="3570288" y="2133600"/>
            <a:ext cx="3124200" cy="3657600"/>
            <a:chOff x="0" y="0"/>
            <a:chExt cx="1968" cy="2304"/>
          </a:xfrm>
        </p:grpSpPr>
        <p:sp>
          <p:nvSpPr>
            <p:cNvPr id="4" name="Oval 14"/>
            <p:cNvSpPr/>
            <p:nvPr/>
          </p:nvSpPr>
          <p:spPr>
            <a:xfrm>
              <a:off x="576" y="0"/>
              <a:ext cx="1392" cy="432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05" name="Line 15"/>
            <p:cNvSpPr/>
            <p:nvPr/>
          </p:nvSpPr>
          <p:spPr>
            <a:xfrm flipH="1">
              <a:off x="0" y="432"/>
              <a:ext cx="1296" cy="187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grpSp>
        <p:nvGrpSpPr>
          <p:cNvPr id="8207" name="组合 8206"/>
          <p:cNvGrpSpPr/>
          <p:nvPr/>
        </p:nvGrpSpPr>
        <p:grpSpPr>
          <a:xfrm>
            <a:off x="1817688" y="1524000"/>
            <a:ext cx="5410200" cy="2590800"/>
            <a:chOff x="0" y="0"/>
            <a:chExt cx="3408" cy="1632"/>
          </a:xfrm>
        </p:grpSpPr>
        <p:sp>
          <p:nvSpPr>
            <p:cNvPr id="5" name="Oval 6"/>
            <p:cNvSpPr/>
            <p:nvPr/>
          </p:nvSpPr>
          <p:spPr>
            <a:xfrm>
              <a:off x="0" y="0"/>
              <a:ext cx="1152" cy="480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08" name="Oval 7"/>
            <p:cNvSpPr/>
            <p:nvPr/>
          </p:nvSpPr>
          <p:spPr>
            <a:xfrm>
              <a:off x="3072" y="720"/>
              <a:ext cx="336" cy="432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09" name="Line 18"/>
            <p:cNvSpPr/>
            <p:nvPr/>
          </p:nvSpPr>
          <p:spPr>
            <a:xfrm flipV="1">
              <a:off x="2784" y="1152"/>
              <a:ext cx="384" cy="43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8210" name="Line 19"/>
            <p:cNvSpPr/>
            <p:nvPr/>
          </p:nvSpPr>
          <p:spPr>
            <a:xfrm flipH="1" flipV="1">
              <a:off x="624" y="480"/>
              <a:ext cx="528" cy="115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18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19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20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eaLnBrk="1" hangingPunct="1"/>
            <a:r>
              <a:rPr lang="zh-CN" altLang="en-US" dirty="0"/>
              <a:t>5.1 </a:t>
            </a:r>
            <a:r>
              <a:rPr lang="en-US" altLang="zh-CN" dirty="0"/>
              <a:t>Introduction to Embedded SQL in C</a:t>
            </a:r>
            <a:endParaRPr lang="en-US" altLang="zh-CN" dirty="0"/>
          </a:p>
        </p:txBody>
      </p:sp>
      <p:sp>
        <p:nvSpPr>
          <p:cNvPr id="9222" name="Rectangle 1027"/>
          <p:cNvSpPr>
            <a:spLocks noGrp="1"/>
          </p:cNvSpPr>
          <p:nvPr>
            <p:ph type="body"/>
          </p:nvPr>
        </p:nvSpPr>
        <p:spPr>
          <a:xfrm>
            <a:off x="0" y="2859088"/>
            <a:ext cx="9144000" cy="3954462"/>
          </a:xfrm>
          <a:solidFill>
            <a:schemeClr val="bg1"/>
          </a:solidFill>
          <a:ln>
            <a:noFill/>
          </a:ln>
        </p:spPr>
        <p:txBody>
          <a:bodyPr wrap="square" anchor="t"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/>
              <a:t>different syntax than the ISQL (cont.)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/>
              <a:t>host variable ( or program variable )</a:t>
            </a:r>
            <a:endParaRPr lang="en-US" altLang="zh-CN" sz="2800" dirty="0"/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/>
              <a:t>prefix(colon ’:’) of variable shows DBMS this is a program variable</a:t>
            </a:r>
            <a:endParaRPr lang="en-US" altLang="zh-CN" sz="2800" dirty="0"/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 sz="14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/>
              <a:t>host variable can be used to</a:t>
            </a:r>
            <a:endParaRPr lang="en-US" altLang="zh-CN" sz="2800" dirty="0"/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AutoNum type="circleNumDbPlain"/>
            </a:pPr>
            <a:r>
              <a:rPr lang="en-US" altLang="zh-CN" sz="2800" dirty="0"/>
              <a:t>receive the value of column produced by DBMS and using in host language statements</a:t>
            </a:r>
            <a:endParaRPr lang="en-US" altLang="zh-CN" sz="2800" dirty="0"/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AutoNum type="circleNumDbPlain"/>
            </a:pPr>
            <a:r>
              <a:rPr lang="en-US" altLang="zh-CN" sz="2800" dirty="0"/>
              <a:t>store the value produced by host language and using in SQL statement</a:t>
            </a:r>
            <a:endParaRPr lang="en-US" altLang="zh-CN" sz="2800" dirty="0"/>
          </a:p>
        </p:txBody>
      </p:sp>
      <p:sp>
        <p:nvSpPr>
          <p:cNvPr id="2" name="Rectangle 1029"/>
          <p:cNvSpPr/>
          <p:nvPr/>
        </p:nvSpPr>
        <p:spPr>
          <a:xfrm>
            <a:off x="457200" y="838200"/>
            <a:ext cx="8229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 example of ESQL statement in C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3" name="Rectangle 1030"/>
          <p:cNvSpPr/>
          <p:nvPr/>
        </p:nvSpPr>
        <p:spPr>
          <a:xfrm>
            <a:off x="990600" y="1336675"/>
            <a:ext cx="7239000" cy="1371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1143000" lvl="2" indent="-228600" algn="l"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 sql  	select  count(*)</a:t>
            </a:r>
            <a:endParaRPr lang="en-US" altLang="zh-CN" sz="28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into  :host_var</a:t>
            </a:r>
            <a:endParaRPr lang="en-US" altLang="zh-CN" sz="28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from  customers ;</a:t>
            </a:r>
            <a:endParaRPr lang="en-US" altLang="zh-CN" sz="28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charRg st="39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2">
                                            <p:txEl>
                                              <p:charRg st="39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2">
                                            <p:txEl>
                                              <p:charRg st="39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2">
                                            <p:txEl>
                                              <p:charRg st="39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charRg st="77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22">
                                            <p:txEl>
                                              <p:charRg st="77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2">
                                            <p:txEl>
                                              <p:charRg st="77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2">
                                            <p:txEl>
                                              <p:charRg st="77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charRg st="146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22">
                                            <p:txEl>
                                              <p:charRg st="146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2">
                                            <p:txEl>
                                              <p:charRg st="146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charRg st="175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22">
                                            <p:txEl>
                                              <p:charRg st="175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22">
                                            <p:txEl>
                                              <p:charRg st="175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charRg st="258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2">
                                            <p:txEl>
                                              <p:charRg st="258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2">
                                            <p:txEl>
                                              <p:charRg st="258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242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243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eaLnBrk="1" hangingPunct="1"/>
            <a:r>
              <a:rPr lang="zh-CN" altLang="en-US" dirty="0"/>
              <a:t>5.1 </a:t>
            </a:r>
            <a:r>
              <a:rPr lang="en-US" altLang="zh-CN" dirty="0"/>
              <a:t>Introduction to Embedded SQL in C</a:t>
            </a:r>
            <a:endParaRPr lang="en-US" altLang="zh-CN" dirty="0"/>
          </a:p>
        </p:txBody>
      </p:sp>
      <p:sp>
        <p:nvSpPr>
          <p:cNvPr id="10245" name="Rectangle 3"/>
          <p:cNvSpPr>
            <a:spLocks noGrp="1"/>
          </p:cNvSpPr>
          <p:nvPr>
            <p:ph type="body"/>
          </p:nvPr>
        </p:nvSpPr>
        <p:spPr>
          <a:xfrm>
            <a:off x="304800" y="836613"/>
            <a:ext cx="8534400" cy="6021387"/>
          </a:xfrm>
          <a:solidFill>
            <a:schemeClr val="bg1"/>
          </a:solidFill>
          <a:ln>
            <a:noFill/>
          </a:ln>
        </p:spPr>
        <p:txBody>
          <a:bodyPr wrap="square" anchor="t"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/>
              <a:t>A Simple Program Using ESQL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u="sng" dirty="0"/>
              <a:t>The Declare Section</a:t>
            </a:r>
            <a:endParaRPr lang="en-US" altLang="zh-CN" sz="2800" u="sng" dirty="0"/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/>
              <a:t>declare host variables using in ESQL statements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u="sng" dirty="0"/>
              <a:t>Condition Handling</a:t>
            </a:r>
            <a:endParaRPr lang="en-US" altLang="zh-CN" sz="2800" u="sng" dirty="0"/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/>
              <a:t>control execution in the face of errors and other conditions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u="sng" dirty="0"/>
              <a:t>SQL Connect to Database</a:t>
            </a:r>
            <a:endParaRPr lang="en-US" altLang="zh-CN" sz="2800" u="sng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u="sng" dirty="0"/>
              <a:t>Main Body of Application Program</a:t>
            </a:r>
            <a:endParaRPr lang="en-US" altLang="zh-CN" sz="2800" u="sng" dirty="0"/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/>
              <a:t>user interactions through host language</a:t>
            </a:r>
            <a:endParaRPr lang="en-US" altLang="zh-CN" sz="2800" dirty="0"/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/>
              <a:t>access a database through ESQL statements</a:t>
            </a:r>
            <a:endParaRPr lang="en-US" altLang="zh-CN" sz="2800" dirty="0"/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select, insert, update, ......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selecting multiple rows with a cursor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u="sng" dirty="0"/>
              <a:t>SQL Disconnect</a:t>
            </a:r>
            <a:endParaRPr lang="en-US" altLang="zh-CN" sz="2800" u="sn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66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67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68" name="Rectangle 3"/>
          <p:cNvSpPr>
            <a:spLocks noGrp="1"/>
          </p:cNvSpPr>
          <p:nvPr>
            <p:ph type="body"/>
          </p:nvPr>
        </p:nvSpPr>
        <p:spPr>
          <a:ln>
            <a:noFill/>
          </a:ln>
        </p:spPr>
        <p:txBody>
          <a:bodyPr wrap="square" anchor="t"/>
          <a:p>
            <a:pPr eaLnBrk="1" hangingPunct="1"/>
            <a:r>
              <a:rPr lang="en-US" altLang="zh-CN" sz="2800" dirty="0"/>
              <a:t>An example of ESQL statement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lvl="1" eaLnBrk="1" hangingPunct="1"/>
            <a:endParaRPr lang="en-US" altLang="zh-CN" sz="2800" dirty="0"/>
          </a:p>
          <a:p>
            <a:pPr lvl="1" eaLnBrk="1" hangingPunct="1"/>
            <a:endParaRPr lang="en-US" altLang="zh-CN" sz="2800" dirty="0"/>
          </a:p>
          <a:p>
            <a:pPr lvl="1" eaLnBrk="1" hangingPunct="1"/>
            <a:r>
              <a:rPr lang="en-US" altLang="zh-CN" sz="2800" dirty="0"/>
              <a:t>in order to use these host variable in an ESQL statement, they must first be declared. </a:t>
            </a:r>
            <a:r>
              <a:rPr lang="en-US" altLang="zh-CN" sz="2800" dirty="0">
                <a:solidFill>
                  <a:srgbClr val="FF0066"/>
                </a:solidFill>
              </a:rPr>
              <a:t>Why ?</a:t>
            </a:r>
            <a:endParaRPr lang="en-US" altLang="zh-CN" sz="2800" dirty="0">
              <a:solidFill>
                <a:srgbClr val="FF0066"/>
              </a:solidFill>
            </a:endParaRPr>
          </a:p>
        </p:txBody>
      </p:sp>
      <p:sp>
        <p:nvSpPr>
          <p:cNvPr id="112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eaLnBrk="1" hangingPunct="1"/>
            <a:r>
              <a:rPr lang="en-US" altLang="zh-CN" dirty="0"/>
              <a:t>The Declare Section</a:t>
            </a:r>
            <a:endParaRPr lang="en-US" altLang="zh-CN" dirty="0"/>
          </a:p>
        </p:txBody>
      </p:sp>
      <p:sp>
        <p:nvSpPr>
          <p:cNvPr id="11270" name="Text Box 4"/>
          <p:cNvSpPr txBox="1"/>
          <p:nvPr/>
        </p:nvSpPr>
        <p:spPr>
          <a:xfrm>
            <a:off x="990600" y="1773238"/>
            <a:ext cx="7239000" cy="241935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1" indent="0"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 sql  select  cname, discnt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4" indent="0"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into  :cust_name, :cust_discnt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4" indent="0"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 customers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4" indent="0"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 cid = :cust_id 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18988</Words>
  <Application>WPS 演示</Application>
  <PresentationFormat>全屏显示(4:3)</PresentationFormat>
  <Paragraphs>1180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3" baseType="lpstr">
      <vt:lpstr>Arial</vt:lpstr>
      <vt:lpstr>宋体</vt:lpstr>
      <vt:lpstr>Wingdings</vt:lpstr>
      <vt:lpstr>Times New Roman</vt:lpstr>
      <vt:lpstr>微软雅黑</vt:lpstr>
      <vt:lpstr>Calibri</vt:lpstr>
      <vt:lpstr>Wingdings</vt:lpstr>
      <vt:lpstr>Arial Unicode MS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百老汇</cp:lastModifiedBy>
  <cp:revision>564</cp:revision>
  <dcterms:created xsi:type="dcterms:W3CDTF">2014-03-23T16:13:13Z</dcterms:created>
  <dcterms:modified xsi:type="dcterms:W3CDTF">2019-12-22T06:47:09Z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