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0" autoAdjust="0"/>
    <p:restoredTop sz="80070" autoAdjust="0"/>
  </p:normalViewPr>
  <p:slideViewPr>
    <p:cSldViewPr snapToGrid="0">
      <p:cViewPr varScale="1">
        <p:scale>
          <a:sx n="127" d="100"/>
          <a:sy n="127" d="100"/>
        </p:scale>
        <p:origin x="23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BC35D-D58C-4CB1-AEFA-8E8C7988543D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1DDC8E5-7DBD-4948-8534-5405008955B9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(1)</m:t>
                  </m:r>
                </m:oMath>
              </a14:m>
              <a:r>
                <a:rPr lang="en-US" dirty="0"/>
                <a:t>, constant</a:t>
              </a:r>
            </a:p>
          </dgm:t>
        </dgm:pt>
      </mc:Choice>
      <mc:Fallback xmlns="">
        <dgm:pt modelId="{C1DDC8E5-7DBD-4948-8534-5405008955B9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Θ(1)</a:t>
              </a:r>
              <a:r>
                <a:rPr lang="en-US" dirty="0"/>
                <a:t>, constant</a:t>
              </a:r>
            </a:p>
          </dgm:t>
        </dgm:pt>
      </mc:Fallback>
    </mc:AlternateContent>
    <dgm:pt modelId="{870D9F6F-1059-48C8-86FB-5DB9384D5E69}" type="parTrans" cxnId="{4A0BD024-A4D3-411E-A522-BAC302649701}">
      <dgm:prSet/>
      <dgm:spPr/>
      <dgm:t>
        <a:bodyPr/>
        <a:lstStyle/>
        <a:p>
          <a:endParaRPr lang="en-US"/>
        </a:p>
      </dgm:t>
    </dgm:pt>
    <dgm:pt modelId="{D5BA1064-3E57-4BF0-BB1A-F352A8A026BD}" type="sibTrans" cxnId="{4A0BD024-A4D3-411E-A522-BAC30264970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1C2216E-EB2F-4513-996C-F21FF22D12FB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func>
                    <m:func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lg</m:t>
                      </m:r>
                    </m:fName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</m:func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, logarithm</a:t>
              </a:r>
            </a:p>
          </dgm:t>
        </dgm:pt>
      </mc:Choice>
      <mc:Fallback xmlns="">
        <dgm:pt modelId="{F1C2216E-EB2F-4513-996C-F21FF22D12FB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Θ(lg⁡𝑛)</a:t>
              </a:r>
              <a:r>
                <a:rPr lang="en-US" dirty="0"/>
                <a:t>, logarithm</a:t>
              </a:r>
            </a:p>
          </dgm:t>
        </dgm:pt>
      </mc:Fallback>
    </mc:AlternateContent>
    <dgm:pt modelId="{22371011-8DEA-4D36-B33D-895510347E2D}" type="parTrans" cxnId="{76C66E4E-3BFF-4CE3-8986-843C607A2020}">
      <dgm:prSet/>
      <dgm:spPr/>
      <dgm:t>
        <a:bodyPr/>
        <a:lstStyle/>
        <a:p>
          <a:endParaRPr lang="en-US"/>
        </a:p>
      </dgm:t>
    </dgm:pt>
    <dgm:pt modelId="{4DD60158-1748-4A37-A65E-7AF332B6A983}" type="sibTrans" cxnId="{76C66E4E-3BFF-4CE3-8986-843C607A202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EA33A85-341F-410D-BAED-A5D56E2B8C3F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, linear</a:t>
              </a:r>
            </a:p>
          </dgm:t>
        </dgm:pt>
      </mc:Choice>
      <mc:Fallback xmlns="">
        <dgm:pt modelId="{EEA33A85-341F-410D-BAED-A5D56E2B8C3F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Θ(𝑛)</a:t>
              </a:r>
              <a:r>
                <a:rPr lang="en-US" dirty="0"/>
                <a:t>, linear</a:t>
              </a:r>
            </a:p>
          </dgm:t>
        </dgm:pt>
      </mc:Fallback>
    </mc:AlternateContent>
    <dgm:pt modelId="{0713DCAB-4952-4F8A-A987-F3BBEAE30C45}" type="parTrans" cxnId="{6E257203-3365-47A1-8002-5FD4B6E567BD}">
      <dgm:prSet/>
      <dgm:spPr/>
      <dgm:t>
        <a:bodyPr/>
        <a:lstStyle/>
        <a:p>
          <a:endParaRPr lang="en-US"/>
        </a:p>
      </dgm:t>
    </dgm:pt>
    <dgm:pt modelId="{1FAE7D79-6358-4F0E-B0D2-29346D1B0346}" type="sibTrans" cxnId="{6E257203-3365-47A1-8002-5FD4B6E567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F2E92D3-7744-4F1D-A908-4030F25D4CCA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e>
                  </m:d>
                </m:oMath>
              </a14:m>
              <a:r>
                <a:rPr lang="en-US" dirty="0"/>
                <a:t>, polynomial</a:t>
              </a:r>
            </a:p>
          </dgm:t>
        </dgm:pt>
      </mc:Choice>
      <mc:Fallback xmlns="">
        <dgm:pt modelId="{FF2E92D3-7744-4F1D-A908-4030F25D4CCA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Θ(𝑛^𝑐 )</a:t>
              </a:r>
              <a:r>
                <a:rPr lang="en-US" dirty="0"/>
                <a:t>, polynomial</a:t>
              </a:r>
            </a:p>
          </dgm:t>
        </dgm:pt>
      </mc:Fallback>
    </mc:AlternateContent>
    <dgm:pt modelId="{475181A0-A08F-4F93-A76A-3619226DB942}" type="parTrans" cxnId="{8CFFABD3-3E2D-4F0B-ACD4-E7E890635F4F}">
      <dgm:prSet/>
      <dgm:spPr/>
      <dgm:t>
        <a:bodyPr/>
        <a:lstStyle/>
        <a:p>
          <a:endParaRPr lang="en-US"/>
        </a:p>
      </dgm:t>
    </dgm:pt>
    <dgm:pt modelId="{9E31A173-9D71-4A67-A709-EAA61A1A145E}" type="sibTrans" cxnId="{8CFFABD3-3E2D-4F0B-ACD4-E7E890635F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688B10-4557-4961-9CF1-371038142F47}">
          <dgm:prSet phldrT="[文本]"/>
          <dgm:spPr/>
          <dgm:t>
            <a:bodyPr/>
            <a:lstStyle/>
            <a:p>
              <a14:m>
                <m:oMath xmlns:m="http://schemas.openxmlformats.org/officeDocument/2006/math">
                  <m:r>
                    <m:rPr>
                      <m:sty m:val="p"/>
                    </m:rPr>
                    <a:rPr lang="en-GB" b="0" i="0" smtClean="0">
                      <a:latin typeface="Cambria Math" panose="02040503050406030204" pitchFamily="18" charset="0"/>
                    </a:rPr>
                    <m:t>Θ</m:t>
                  </m:r>
                  <m:d>
                    <m:dPr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e>
                  </m:d>
                </m:oMath>
              </a14:m>
              <a:r>
                <a:rPr lang="en-US"/>
                <a:t>, exponential</a:t>
              </a:r>
              <a:endParaRPr lang="en-US" dirty="0"/>
            </a:p>
          </dgm:t>
        </dgm:pt>
      </mc:Choice>
      <mc:Fallback xmlns="">
        <dgm:pt modelId="{FC688B10-4557-4961-9CF1-371038142F47}">
          <dgm:prSet phldrT="[文本]"/>
          <dgm:spPr/>
          <dgm:t>
            <a:bodyPr/>
            <a:lstStyle/>
            <a:p>
              <a:r>
                <a:rPr lang="en-GB" b="0" i="0">
                  <a:latin typeface="Cambria Math" panose="02040503050406030204" pitchFamily="18" charset="0"/>
                </a:rPr>
                <a:t>Θ(2^𝑛 )</a:t>
              </a:r>
              <a:r>
                <a:rPr lang="en-US"/>
                <a:t>, exponential</a:t>
              </a:r>
              <a:endParaRPr lang="en-US" dirty="0"/>
            </a:p>
          </dgm:t>
        </dgm:pt>
      </mc:Fallback>
    </mc:AlternateContent>
    <dgm:pt modelId="{4E7A2B8C-DDE8-4711-B2F7-A54C55B53118}" type="parTrans" cxnId="{7D270E63-D0B0-4627-BF55-3B6661FEDAEF}">
      <dgm:prSet/>
      <dgm:spPr/>
      <dgm:t>
        <a:bodyPr/>
        <a:lstStyle/>
        <a:p>
          <a:endParaRPr lang="en-US"/>
        </a:p>
      </dgm:t>
    </dgm:pt>
    <dgm:pt modelId="{4A6763CD-53B8-4C45-8554-0393E4D17C46}" type="sibTrans" cxnId="{7D270E63-D0B0-4627-BF55-3B6661FEDAEF}">
      <dgm:prSet/>
      <dgm:spPr/>
      <dgm:t>
        <a:bodyPr/>
        <a:lstStyle/>
        <a:p>
          <a:endParaRPr lang="en-US"/>
        </a:p>
      </dgm:t>
    </dgm:pt>
    <dgm:pt modelId="{66708BDD-D5BD-4814-BCF8-21B8F11AD488}" type="pres">
      <dgm:prSet presAssocID="{1B6BC35D-D58C-4CB1-AEFA-8E8C7988543D}" presName="outerComposite" presStyleCnt="0">
        <dgm:presLayoutVars>
          <dgm:chMax val="5"/>
          <dgm:dir/>
          <dgm:resizeHandles val="exact"/>
        </dgm:presLayoutVars>
      </dgm:prSet>
      <dgm:spPr/>
    </dgm:pt>
    <dgm:pt modelId="{64BD8D1E-5FF1-46C7-AB93-4FECE6512B9E}" type="pres">
      <dgm:prSet presAssocID="{1B6BC35D-D58C-4CB1-AEFA-8E8C7988543D}" presName="dummyMaxCanvas" presStyleCnt="0">
        <dgm:presLayoutVars/>
      </dgm:prSet>
      <dgm:spPr/>
    </dgm:pt>
    <dgm:pt modelId="{7951222A-FFD8-406F-A035-DB330AE50898}" type="pres">
      <dgm:prSet presAssocID="{1B6BC35D-D58C-4CB1-AEFA-8E8C7988543D}" presName="FiveNodes_1" presStyleLbl="node1" presStyleIdx="0" presStyleCnt="5">
        <dgm:presLayoutVars>
          <dgm:bulletEnabled val="1"/>
        </dgm:presLayoutVars>
      </dgm:prSet>
      <dgm:spPr/>
    </dgm:pt>
    <dgm:pt modelId="{9FF8A13E-1552-4251-B08A-09857F10E989}" type="pres">
      <dgm:prSet presAssocID="{1B6BC35D-D58C-4CB1-AEFA-8E8C7988543D}" presName="FiveNodes_2" presStyleLbl="node1" presStyleIdx="1" presStyleCnt="5">
        <dgm:presLayoutVars>
          <dgm:bulletEnabled val="1"/>
        </dgm:presLayoutVars>
      </dgm:prSet>
      <dgm:spPr/>
    </dgm:pt>
    <dgm:pt modelId="{60C8DA21-723B-4F30-B15B-9187EE89325E}" type="pres">
      <dgm:prSet presAssocID="{1B6BC35D-D58C-4CB1-AEFA-8E8C7988543D}" presName="FiveNodes_3" presStyleLbl="node1" presStyleIdx="2" presStyleCnt="5">
        <dgm:presLayoutVars>
          <dgm:bulletEnabled val="1"/>
        </dgm:presLayoutVars>
      </dgm:prSet>
      <dgm:spPr/>
    </dgm:pt>
    <dgm:pt modelId="{13BBB4D4-0FCF-4F48-A22B-2A674A09E4EA}" type="pres">
      <dgm:prSet presAssocID="{1B6BC35D-D58C-4CB1-AEFA-8E8C7988543D}" presName="FiveNodes_4" presStyleLbl="node1" presStyleIdx="3" presStyleCnt="5">
        <dgm:presLayoutVars>
          <dgm:bulletEnabled val="1"/>
        </dgm:presLayoutVars>
      </dgm:prSet>
      <dgm:spPr/>
    </dgm:pt>
    <dgm:pt modelId="{933779B5-9862-487E-A60D-C33E80BB89BC}" type="pres">
      <dgm:prSet presAssocID="{1B6BC35D-D58C-4CB1-AEFA-8E8C7988543D}" presName="FiveNodes_5" presStyleLbl="node1" presStyleIdx="4" presStyleCnt="5">
        <dgm:presLayoutVars>
          <dgm:bulletEnabled val="1"/>
        </dgm:presLayoutVars>
      </dgm:prSet>
      <dgm:spPr/>
    </dgm:pt>
    <dgm:pt modelId="{109876DC-03C4-4A93-A4ED-F9C7829FED89}" type="pres">
      <dgm:prSet presAssocID="{1B6BC35D-D58C-4CB1-AEFA-8E8C7988543D}" presName="FiveConn_1-2" presStyleLbl="fgAccFollowNode1" presStyleIdx="0" presStyleCnt="4">
        <dgm:presLayoutVars>
          <dgm:bulletEnabled val="1"/>
        </dgm:presLayoutVars>
      </dgm:prSet>
      <dgm:spPr/>
    </dgm:pt>
    <dgm:pt modelId="{1A89C894-7520-4DB0-BEF2-CE00F6C79CFF}" type="pres">
      <dgm:prSet presAssocID="{1B6BC35D-D58C-4CB1-AEFA-8E8C7988543D}" presName="FiveConn_2-3" presStyleLbl="fgAccFollowNode1" presStyleIdx="1" presStyleCnt="4">
        <dgm:presLayoutVars>
          <dgm:bulletEnabled val="1"/>
        </dgm:presLayoutVars>
      </dgm:prSet>
      <dgm:spPr/>
    </dgm:pt>
    <dgm:pt modelId="{061D3941-7FA2-472F-80F8-1A757FA42926}" type="pres">
      <dgm:prSet presAssocID="{1B6BC35D-D58C-4CB1-AEFA-8E8C7988543D}" presName="FiveConn_3-4" presStyleLbl="fgAccFollowNode1" presStyleIdx="2" presStyleCnt="4">
        <dgm:presLayoutVars>
          <dgm:bulletEnabled val="1"/>
        </dgm:presLayoutVars>
      </dgm:prSet>
      <dgm:spPr/>
    </dgm:pt>
    <dgm:pt modelId="{C267CA7F-49AB-4E4D-8715-02B0CAF3DF36}" type="pres">
      <dgm:prSet presAssocID="{1B6BC35D-D58C-4CB1-AEFA-8E8C7988543D}" presName="FiveConn_4-5" presStyleLbl="fgAccFollowNode1" presStyleIdx="3" presStyleCnt="4">
        <dgm:presLayoutVars>
          <dgm:bulletEnabled val="1"/>
        </dgm:presLayoutVars>
      </dgm:prSet>
      <dgm:spPr/>
    </dgm:pt>
    <dgm:pt modelId="{9C00A746-45D3-4923-8211-4DC62005B9EB}" type="pres">
      <dgm:prSet presAssocID="{1B6BC35D-D58C-4CB1-AEFA-8E8C7988543D}" presName="FiveNodes_1_text" presStyleLbl="node1" presStyleIdx="4" presStyleCnt="5">
        <dgm:presLayoutVars>
          <dgm:bulletEnabled val="1"/>
        </dgm:presLayoutVars>
      </dgm:prSet>
      <dgm:spPr/>
    </dgm:pt>
    <dgm:pt modelId="{CE8F090B-2485-41DF-8039-0FE83CE7F5B5}" type="pres">
      <dgm:prSet presAssocID="{1B6BC35D-D58C-4CB1-AEFA-8E8C7988543D}" presName="FiveNodes_2_text" presStyleLbl="node1" presStyleIdx="4" presStyleCnt="5">
        <dgm:presLayoutVars>
          <dgm:bulletEnabled val="1"/>
        </dgm:presLayoutVars>
      </dgm:prSet>
      <dgm:spPr/>
    </dgm:pt>
    <dgm:pt modelId="{768AA85D-C71F-43AB-9313-775200D60D16}" type="pres">
      <dgm:prSet presAssocID="{1B6BC35D-D58C-4CB1-AEFA-8E8C7988543D}" presName="FiveNodes_3_text" presStyleLbl="node1" presStyleIdx="4" presStyleCnt="5">
        <dgm:presLayoutVars>
          <dgm:bulletEnabled val="1"/>
        </dgm:presLayoutVars>
      </dgm:prSet>
      <dgm:spPr/>
    </dgm:pt>
    <dgm:pt modelId="{8398FEF9-BECB-4F43-841A-2808CDDC802E}" type="pres">
      <dgm:prSet presAssocID="{1B6BC35D-D58C-4CB1-AEFA-8E8C7988543D}" presName="FiveNodes_4_text" presStyleLbl="node1" presStyleIdx="4" presStyleCnt="5">
        <dgm:presLayoutVars>
          <dgm:bulletEnabled val="1"/>
        </dgm:presLayoutVars>
      </dgm:prSet>
      <dgm:spPr/>
    </dgm:pt>
    <dgm:pt modelId="{5B8B680F-835A-4D76-88EE-68CF38ED62B7}" type="pres">
      <dgm:prSet presAssocID="{1B6BC35D-D58C-4CB1-AEFA-8E8C798854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257203-3365-47A1-8002-5FD4B6E567BD}" srcId="{1B6BC35D-D58C-4CB1-AEFA-8E8C7988543D}" destId="{EEA33A85-341F-410D-BAED-A5D56E2B8C3F}" srcOrd="2" destOrd="0" parTransId="{0713DCAB-4952-4F8A-A987-F3BBEAE30C45}" sibTransId="{1FAE7D79-6358-4F0E-B0D2-29346D1B0346}"/>
    <dgm:cxn modelId="{2391A509-1235-421F-83BB-CD4D198B2793}" type="presOf" srcId="{EEA33A85-341F-410D-BAED-A5D56E2B8C3F}" destId="{60C8DA21-723B-4F30-B15B-9187EE89325E}" srcOrd="0" destOrd="0" presId="urn:microsoft.com/office/officeart/2005/8/layout/vProcess5"/>
    <dgm:cxn modelId="{B69FC118-8828-4AA5-877B-B80ED5DE8787}" type="presOf" srcId="{C1DDC8E5-7DBD-4948-8534-5405008955B9}" destId="{9C00A746-45D3-4923-8211-4DC62005B9EB}" srcOrd="1" destOrd="0" presId="urn:microsoft.com/office/officeart/2005/8/layout/vProcess5"/>
    <dgm:cxn modelId="{4A0BD024-A4D3-411E-A522-BAC302649701}" srcId="{1B6BC35D-D58C-4CB1-AEFA-8E8C7988543D}" destId="{C1DDC8E5-7DBD-4948-8534-5405008955B9}" srcOrd="0" destOrd="0" parTransId="{870D9F6F-1059-48C8-86FB-5DB9384D5E69}" sibTransId="{D5BA1064-3E57-4BF0-BB1A-F352A8A026BD}"/>
    <dgm:cxn modelId="{E87EB739-0D37-461D-BC3C-A9CA766EBE58}" type="presOf" srcId="{FF2E92D3-7744-4F1D-A908-4030F25D4CCA}" destId="{13BBB4D4-0FCF-4F48-A22B-2A674A09E4EA}" srcOrd="0" destOrd="0" presId="urn:microsoft.com/office/officeart/2005/8/layout/vProcess5"/>
    <dgm:cxn modelId="{E0DBC25F-DA13-4CE7-B621-C4229DEA8203}" type="presOf" srcId="{1FAE7D79-6358-4F0E-B0D2-29346D1B0346}" destId="{061D3941-7FA2-472F-80F8-1A757FA42926}" srcOrd="0" destOrd="0" presId="urn:microsoft.com/office/officeart/2005/8/layout/vProcess5"/>
    <dgm:cxn modelId="{7D270E63-D0B0-4627-BF55-3B6661FEDAEF}" srcId="{1B6BC35D-D58C-4CB1-AEFA-8E8C7988543D}" destId="{FC688B10-4557-4961-9CF1-371038142F47}" srcOrd="4" destOrd="0" parTransId="{4E7A2B8C-DDE8-4711-B2F7-A54C55B53118}" sibTransId="{4A6763CD-53B8-4C45-8554-0393E4D17C46}"/>
    <dgm:cxn modelId="{75D7706D-932D-416B-9BE8-5CF927EC92F3}" type="presOf" srcId="{4DD60158-1748-4A37-A65E-7AF332B6A983}" destId="{1A89C894-7520-4DB0-BEF2-CE00F6C79CFF}" srcOrd="0" destOrd="0" presId="urn:microsoft.com/office/officeart/2005/8/layout/vProcess5"/>
    <dgm:cxn modelId="{76C66E4E-3BFF-4CE3-8986-843C607A2020}" srcId="{1B6BC35D-D58C-4CB1-AEFA-8E8C7988543D}" destId="{F1C2216E-EB2F-4513-996C-F21FF22D12FB}" srcOrd="1" destOrd="0" parTransId="{22371011-8DEA-4D36-B33D-895510347E2D}" sibTransId="{4DD60158-1748-4A37-A65E-7AF332B6A983}"/>
    <dgm:cxn modelId="{53A6A852-0BA5-4A24-9C29-411E31CEF300}" type="presOf" srcId="{9E31A173-9D71-4A67-A709-EAA61A1A145E}" destId="{C267CA7F-49AB-4E4D-8715-02B0CAF3DF36}" srcOrd="0" destOrd="0" presId="urn:microsoft.com/office/officeart/2005/8/layout/vProcess5"/>
    <dgm:cxn modelId="{A2892578-AAE7-40B8-AE9A-88DF64F84D32}" type="presOf" srcId="{F1C2216E-EB2F-4513-996C-F21FF22D12FB}" destId="{9FF8A13E-1552-4251-B08A-09857F10E989}" srcOrd="0" destOrd="0" presId="urn:microsoft.com/office/officeart/2005/8/layout/vProcess5"/>
    <dgm:cxn modelId="{9CF91159-2573-48C6-A4A6-05A57A5DD18F}" type="presOf" srcId="{C1DDC8E5-7DBD-4948-8534-5405008955B9}" destId="{7951222A-FFD8-406F-A035-DB330AE50898}" srcOrd="0" destOrd="0" presId="urn:microsoft.com/office/officeart/2005/8/layout/vProcess5"/>
    <dgm:cxn modelId="{0949C89D-822B-4004-B31D-77484D839715}" type="presOf" srcId="{F1C2216E-EB2F-4513-996C-F21FF22D12FB}" destId="{CE8F090B-2485-41DF-8039-0FE83CE7F5B5}" srcOrd="1" destOrd="0" presId="urn:microsoft.com/office/officeart/2005/8/layout/vProcess5"/>
    <dgm:cxn modelId="{7C7140AB-0398-4778-A869-2350E3D9E287}" type="presOf" srcId="{FC688B10-4557-4961-9CF1-371038142F47}" destId="{933779B5-9862-487E-A60D-C33E80BB89BC}" srcOrd="0" destOrd="0" presId="urn:microsoft.com/office/officeart/2005/8/layout/vProcess5"/>
    <dgm:cxn modelId="{47D7E6C5-899F-4617-98EB-23B485A3FEF3}" type="presOf" srcId="{EEA33A85-341F-410D-BAED-A5D56E2B8C3F}" destId="{768AA85D-C71F-43AB-9313-775200D60D16}" srcOrd="1" destOrd="0" presId="urn:microsoft.com/office/officeart/2005/8/layout/vProcess5"/>
    <dgm:cxn modelId="{DD1296CF-6D8F-4C62-8C75-F4D642D8725C}" type="presOf" srcId="{FF2E92D3-7744-4F1D-A908-4030F25D4CCA}" destId="{8398FEF9-BECB-4F43-841A-2808CDDC802E}" srcOrd="1" destOrd="0" presId="urn:microsoft.com/office/officeart/2005/8/layout/vProcess5"/>
    <dgm:cxn modelId="{8CFFABD3-3E2D-4F0B-ACD4-E7E890635F4F}" srcId="{1B6BC35D-D58C-4CB1-AEFA-8E8C7988543D}" destId="{FF2E92D3-7744-4F1D-A908-4030F25D4CCA}" srcOrd="3" destOrd="0" parTransId="{475181A0-A08F-4F93-A76A-3619226DB942}" sibTransId="{9E31A173-9D71-4A67-A709-EAA61A1A145E}"/>
    <dgm:cxn modelId="{62ED4AD8-D4A2-4A54-85CA-0835CA8BCA8C}" type="presOf" srcId="{1B6BC35D-D58C-4CB1-AEFA-8E8C7988543D}" destId="{66708BDD-D5BD-4814-BCF8-21B8F11AD488}" srcOrd="0" destOrd="0" presId="urn:microsoft.com/office/officeart/2005/8/layout/vProcess5"/>
    <dgm:cxn modelId="{308BAFE6-25AE-44EF-A94E-4B7CB0A2A9B9}" type="presOf" srcId="{FC688B10-4557-4961-9CF1-371038142F47}" destId="{5B8B680F-835A-4D76-88EE-68CF38ED62B7}" srcOrd="1" destOrd="0" presId="urn:microsoft.com/office/officeart/2005/8/layout/vProcess5"/>
    <dgm:cxn modelId="{D50570FB-2C3F-474C-B9BE-C14CFC469A31}" type="presOf" srcId="{D5BA1064-3E57-4BF0-BB1A-F352A8A026BD}" destId="{109876DC-03C4-4A93-A4ED-F9C7829FED89}" srcOrd="0" destOrd="0" presId="urn:microsoft.com/office/officeart/2005/8/layout/vProcess5"/>
    <dgm:cxn modelId="{9D0FDC42-4280-4DA5-A948-6C44CA7549E5}" type="presParOf" srcId="{66708BDD-D5BD-4814-BCF8-21B8F11AD488}" destId="{64BD8D1E-5FF1-46C7-AB93-4FECE6512B9E}" srcOrd="0" destOrd="0" presId="urn:microsoft.com/office/officeart/2005/8/layout/vProcess5"/>
    <dgm:cxn modelId="{B376B76F-8824-4AF9-9731-26BC68688801}" type="presParOf" srcId="{66708BDD-D5BD-4814-BCF8-21B8F11AD488}" destId="{7951222A-FFD8-406F-A035-DB330AE50898}" srcOrd="1" destOrd="0" presId="urn:microsoft.com/office/officeart/2005/8/layout/vProcess5"/>
    <dgm:cxn modelId="{E2A4A9CA-0F3B-4F4A-8C9C-2F31215311AA}" type="presParOf" srcId="{66708BDD-D5BD-4814-BCF8-21B8F11AD488}" destId="{9FF8A13E-1552-4251-B08A-09857F10E989}" srcOrd="2" destOrd="0" presId="urn:microsoft.com/office/officeart/2005/8/layout/vProcess5"/>
    <dgm:cxn modelId="{3AB84CBA-7358-4348-8BF4-0C2E5F224007}" type="presParOf" srcId="{66708BDD-D5BD-4814-BCF8-21B8F11AD488}" destId="{60C8DA21-723B-4F30-B15B-9187EE89325E}" srcOrd="3" destOrd="0" presId="urn:microsoft.com/office/officeart/2005/8/layout/vProcess5"/>
    <dgm:cxn modelId="{8A8F9CEE-1405-4B44-B109-C285AC012886}" type="presParOf" srcId="{66708BDD-D5BD-4814-BCF8-21B8F11AD488}" destId="{13BBB4D4-0FCF-4F48-A22B-2A674A09E4EA}" srcOrd="4" destOrd="0" presId="urn:microsoft.com/office/officeart/2005/8/layout/vProcess5"/>
    <dgm:cxn modelId="{276A7046-2AB7-4098-95B7-2A0714D863F2}" type="presParOf" srcId="{66708BDD-D5BD-4814-BCF8-21B8F11AD488}" destId="{933779B5-9862-487E-A60D-C33E80BB89BC}" srcOrd="5" destOrd="0" presId="urn:microsoft.com/office/officeart/2005/8/layout/vProcess5"/>
    <dgm:cxn modelId="{C88ADBF1-B7AD-429C-ACEA-ABFC0953DA51}" type="presParOf" srcId="{66708BDD-D5BD-4814-BCF8-21B8F11AD488}" destId="{109876DC-03C4-4A93-A4ED-F9C7829FED89}" srcOrd="6" destOrd="0" presId="urn:microsoft.com/office/officeart/2005/8/layout/vProcess5"/>
    <dgm:cxn modelId="{D5D39F2C-0949-4A09-B769-A52B594B08EA}" type="presParOf" srcId="{66708BDD-D5BD-4814-BCF8-21B8F11AD488}" destId="{1A89C894-7520-4DB0-BEF2-CE00F6C79CFF}" srcOrd="7" destOrd="0" presId="urn:microsoft.com/office/officeart/2005/8/layout/vProcess5"/>
    <dgm:cxn modelId="{781556E8-10AB-428B-9BDF-912E504F0760}" type="presParOf" srcId="{66708BDD-D5BD-4814-BCF8-21B8F11AD488}" destId="{061D3941-7FA2-472F-80F8-1A757FA42926}" srcOrd="8" destOrd="0" presId="urn:microsoft.com/office/officeart/2005/8/layout/vProcess5"/>
    <dgm:cxn modelId="{5B03B467-1CC2-4FF1-8A63-75015D726AFA}" type="presParOf" srcId="{66708BDD-D5BD-4814-BCF8-21B8F11AD488}" destId="{C267CA7F-49AB-4E4D-8715-02B0CAF3DF36}" srcOrd="9" destOrd="0" presId="urn:microsoft.com/office/officeart/2005/8/layout/vProcess5"/>
    <dgm:cxn modelId="{6E0BE28B-56FB-4662-A9A6-1F0DDE8F93A1}" type="presParOf" srcId="{66708BDD-D5BD-4814-BCF8-21B8F11AD488}" destId="{9C00A746-45D3-4923-8211-4DC62005B9EB}" srcOrd="10" destOrd="0" presId="urn:microsoft.com/office/officeart/2005/8/layout/vProcess5"/>
    <dgm:cxn modelId="{9DFD7501-A9B4-4E57-BA0E-BA99411C4A3C}" type="presParOf" srcId="{66708BDD-D5BD-4814-BCF8-21B8F11AD488}" destId="{CE8F090B-2485-41DF-8039-0FE83CE7F5B5}" srcOrd="11" destOrd="0" presId="urn:microsoft.com/office/officeart/2005/8/layout/vProcess5"/>
    <dgm:cxn modelId="{A02B24BA-7FB2-42D2-967A-3245D3F407BC}" type="presParOf" srcId="{66708BDD-D5BD-4814-BCF8-21B8F11AD488}" destId="{768AA85D-C71F-43AB-9313-775200D60D16}" srcOrd="12" destOrd="0" presId="urn:microsoft.com/office/officeart/2005/8/layout/vProcess5"/>
    <dgm:cxn modelId="{0708365E-3C0E-47D4-8FF5-94FE334CE905}" type="presParOf" srcId="{66708BDD-D5BD-4814-BCF8-21B8F11AD488}" destId="{8398FEF9-BECB-4F43-841A-2808CDDC802E}" srcOrd="13" destOrd="0" presId="urn:microsoft.com/office/officeart/2005/8/layout/vProcess5"/>
    <dgm:cxn modelId="{76F34BAA-4EF7-4481-B283-0AA464DF9781}" type="presParOf" srcId="{66708BDD-D5BD-4814-BCF8-21B8F11AD488}" destId="{5B8B680F-835A-4D76-88EE-68CF38ED62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BC35D-D58C-4CB1-AEFA-8E8C7988543D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DDC8E5-7DBD-4948-8534-5405008955B9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70D9F6F-1059-48C8-86FB-5DB9384D5E69}" type="parTrans" cxnId="{4A0BD024-A4D3-411E-A522-BAC302649701}">
      <dgm:prSet/>
      <dgm:spPr/>
      <dgm:t>
        <a:bodyPr/>
        <a:lstStyle/>
        <a:p>
          <a:endParaRPr lang="en-US"/>
        </a:p>
      </dgm:t>
    </dgm:pt>
    <dgm:pt modelId="{D5BA1064-3E57-4BF0-BB1A-F352A8A026BD}" type="sibTrans" cxnId="{4A0BD024-A4D3-411E-A522-BAC302649701}">
      <dgm:prSet/>
      <dgm:spPr/>
      <dgm:t>
        <a:bodyPr/>
        <a:lstStyle/>
        <a:p>
          <a:endParaRPr lang="en-US"/>
        </a:p>
      </dgm:t>
    </dgm:pt>
    <dgm:pt modelId="{F1C2216E-EB2F-4513-996C-F21FF22D12FB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2371011-8DEA-4D36-B33D-895510347E2D}" type="parTrans" cxnId="{76C66E4E-3BFF-4CE3-8986-843C607A2020}">
      <dgm:prSet/>
      <dgm:spPr/>
      <dgm:t>
        <a:bodyPr/>
        <a:lstStyle/>
        <a:p>
          <a:endParaRPr lang="en-US"/>
        </a:p>
      </dgm:t>
    </dgm:pt>
    <dgm:pt modelId="{4DD60158-1748-4A37-A65E-7AF332B6A983}" type="sibTrans" cxnId="{76C66E4E-3BFF-4CE3-8986-843C607A2020}">
      <dgm:prSet/>
      <dgm:spPr/>
      <dgm:t>
        <a:bodyPr/>
        <a:lstStyle/>
        <a:p>
          <a:endParaRPr lang="en-US"/>
        </a:p>
      </dgm:t>
    </dgm:pt>
    <dgm:pt modelId="{EEA33A85-341F-410D-BAED-A5D56E2B8C3F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713DCAB-4952-4F8A-A987-F3BBEAE30C45}" type="parTrans" cxnId="{6E257203-3365-47A1-8002-5FD4B6E567BD}">
      <dgm:prSet/>
      <dgm:spPr/>
      <dgm:t>
        <a:bodyPr/>
        <a:lstStyle/>
        <a:p>
          <a:endParaRPr lang="en-US"/>
        </a:p>
      </dgm:t>
    </dgm:pt>
    <dgm:pt modelId="{1FAE7D79-6358-4F0E-B0D2-29346D1B0346}" type="sibTrans" cxnId="{6E257203-3365-47A1-8002-5FD4B6E567BD}">
      <dgm:prSet/>
      <dgm:spPr/>
      <dgm:t>
        <a:bodyPr/>
        <a:lstStyle/>
        <a:p>
          <a:endParaRPr lang="en-US"/>
        </a:p>
      </dgm:t>
    </dgm:pt>
    <dgm:pt modelId="{FF2E92D3-7744-4F1D-A908-4030F25D4CCA}">
      <dgm:prSet phldrT="[文本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75181A0-A08F-4F93-A76A-3619226DB942}" type="parTrans" cxnId="{8CFFABD3-3E2D-4F0B-ACD4-E7E890635F4F}">
      <dgm:prSet/>
      <dgm:spPr/>
      <dgm:t>
        <a:bodyPr/>
        <a:lstStyle/>
        <a:p>
          <a:endParaRPr lang="en-US"/>
        </a:p>
      </dgm:t>
    </dgm:pt>
    <dgm:pt modelId="{9E31A173-9D71-4A67-A709-EAA61A1A145E}" type="sibTrans" cxnId="{8CFFABD3-3E2D-4F0B-ACD4-E7E890635F4F}">
      <dgm:prSet/>
      <dgm:spPr/>
      <dgm:t>
        <a:bodyPr/>
        <a:lstStyle/>
        <a:p>
          <a:endParaRPr lang="en-US"/>
        </a:p>
      </dgm:t>
    </dgm:pt>
    <dgm:pt modelId="{FC688B10-4557-4961-9CF1-371038142F47}">
      <dgm:prSet phldrT="[文本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E7A2B8C-DDE8-4711-B2F7-A54C55B53118}" type="parTrans" cxnId="{7D270E63-D0B0-4627-BF55-3B6661FEDAEF}">
      <dgm:prSet/>
      <dgm:spPr/>
      <dgm:t>
        <a:bodyPr/>
        <a:lstStyle/>
        <a:p>
          <a:endParaRPr lang="en-US"/>
        </a:p>
      </dgm:t>
    </dgm:pt>
    <dgm:pt modelId="{4A6763CD-53B8-4C45-8554-0393E4D17C46}" type="sibTrans" cxnId="{7D270E63-D0B0-4627-BF55-3B6661FEDAEF}">
      <dgm:prSet/>
      <dgm:spPr/>
      <dgm:t>
        <a:bodyPr/>
        <a:lstStyle/>
        <a:p>
          <a:endParaRPr lang="en-US"/>
        </a:p>
      </dgm:t>
    </dgm:pt>
    <dgm:pt modelId="{66708BDD-D5BD-4814-BCF8-21B8F11AD488}" type="pres">
      <dgm:prSet presAssocID="{1B6BC35D-D58C-4CB1-AEFA-8E8C7988543D}" presName="outerComposite" presStyleCnt="0">
        <dgm:presLayoutVars>
          <dgm:chMax val="5"/>
          <dgm:dir/>
          <dgm:resizeHandles val="exact"/>
        </dgm:presLayoutVars>
      </dgm:prSet>
      <dgm:spPr/>
    </dgm:pt>
    <dgm:pt modelId="{64BD8D1E-5FF1-46C7-AB93-4FECE6512B9E}" type="pres">
      <dgm:prSet presAssocID="{1B6BC35D-D58C-4CB1-AEFA-8E8C7988543D}" presName="dummyMaxCanvas" presStyleCnt="0">
        <dgm:presLayoutVars/>
      </dgm:prSet>
      <dgm:spPr/>
    </dgm:pt>
    <dgm:pt modelId="{7951222A-FFD8-406F-A035-DB330AE50898}" type="pres">
      <dgm:prSet presAssocID="{1B6BC35D-D58C-4CB1-AEFA-8E8C7988543D}" presName="FiveNodes_1" presStyleLbl="node1" presStyleIdx="0" presStyleCnt="5">
        <dgm:presLayoutVars>
          <dgm:bulletEnabled val="1"/>
        </dgm:presLayoutVars>
      </dgm:prSet>
      <dgm:spPr/>
    </dgm:pt>
    <dgm:pt modelId="{9FF8A13E-1552-4251-B08A-09857F10E989}" type="pres">
      <dgm:prSet presAssocID="{1B6BC35D-D58C-4CB1-AEFA-8E8C7988543D}" presName="FiveNodes_2" presStyleLbl="node1" presStyleIdx="1" presStyleCnt="5">
        <dgm:presLayoutVars>
          <dgm:bulletEnabled val="1"/>
        </dgm:presLayoutVars>
      </dgm:prSet>
      <dgm:spPr/>
    </dgm:pt>
    <dgm:pt modelId="{60C8DA21-723B-4F30-B15B-9187EE89325E}" type="pres">
      <dgm:prSet presAssocID="{1B6BC35D-D58C-4CB1-AEFA-8E8C7988543D}" presName="FiveNodes_3" presStyleLbl="node1" presStyleIdx="2" presStyleCnt="5">
        <dgm:presLayoutVars>
          <dgm:bulletEnabled val="1"/>
        </dgm:presLayoutVars>
      </dgm:prSet>
      <dgm:spPr/>
    </dgm:pt>
    <dgm:pt modelId="{13BBB4D4-0FCF-4F48-A22B-2A674A09E4EA}" type="pres">
      <dgm:prSet presAssocID="{1B6BC35D-D58C-4CB1-AEFA-8E8C7988543D}" presName="FiveNodes_4" presStyleLbl="node1" presStyleIdx="3" presStyleCnt="5">
        <dgm:presLayoutVars>
          <dgm:bulletEnabled val="1"/>
        </dgm:presLayoutVars>
      </dgm:prSet>
      <dgm:spPr/>
    </dgm:pt>
    <dgm:pt modelId="{933779B5-9862-487E-A60D-C33E80BB89BC}" type="pres">
      <dgm:prSet presAssocID="{1B6BC35D-D58C-4CB1-AEFA-8E8C7988543D}" presName="FiveNodes_5" presStyleLbl="node1" presStyleIdx="4" presStyleCnt="5">
        <dgm:presLayoutVars>
          <dgm:bulletEnabled val="1"/>
        </dgm:presLayoutVars>
      </dgm:prSet>
      <dgm:spPr/>
    </dgm:pt>
    <dgm:pt modelId="{109876DC-03C4-4A93-A4ED-F9C7829FED89}" type="pres">
      <dgm:prSet presAssocID="{1B6BC35D-D58C-4CB1-AEFA-8E8C7988543D}" presName="FiveConn_1-2" presStyleLbl="fgAccFollowNode1" presStyleIdx="0" presStyleCnt="4">
        <dgm:presLayoutVars>
          <dgm:bulletEnabled val="1"/>
        </dgm:presLayoutVars>
      </dgm:prSet>
      <dgm:spPr/>
    </dgm:pt>
    <dgm:pt modelId="{1A89C894-7520-4DB0-BEF2-CE00F6C79CFF}" type="pres">
      <dgm:prSet presAssocID="{1B6BC35D-D58C-4CB1-AEFA-8E8C7988543D}" presName="FiveConn_2-3" presStyleLbl="fgAccFollowNode1" presStyleIdx="1" presStyleCnt="4">
        <dgm:presLayoutVars>
          <dgm:bulletEnabled val="1"/>
        </dgm:presLayoutVars>
      </dgm:prSet>
      <dgm:spPr/>
    </dgm:pt>
    <dgm:pt modelId="{061D3941-7FA2-472F-80F8-1A757FA42926}" type="pres">
      <dgm:prSet presAssocID="{1B6BC35D-D58C-4CB1-AEFA-8E8C7988543D}" presName="FiveConn_3-4" presStyleLbl="fgAccFollowNode1" presStyleIdx="2" presStyleCnt="4">
        <dgm:presLayoutVars>
          <dgm:bulletEnabled val="1"/>
        </dgm:presLayoutVars>
      </dgm:prSet>
      <dgm:spPr/>
    </dgm:pt>
    <dgm:pt modelId="{C267CA7F-49AB-4E4D-8715-02B0CAF3DF36}" type="pres">
      <dgm:prSet presAssocID="{1B6BC35D-D58C-4CB1-AEFA-8E8C7988543D}" presName="FiveConn_4-5" presStyleLbl="fgAccFollowNode1" presStyleIdx="3" presStyleCnt="4">
        <dgm:presLayoutVars>
          <dgm:bulletEnabled val="1"/>
        </dgm:presLayoutVars>
      </dgm:prSet>
      <dgm:spPr/>
    </dgm:pt>
    <dgm:pt modelId="{9C00A746-45D3-4923-8211-4DC62005B9EB}" type="pres">
      <dgm:prSet presAssocID="{1B6BC35D-D58C-4CB1-AEFA-8E8C7988543D}" presName="FiveNodes_1_text" presStyleLbl="node1" presStyleIdx="4" presStyleCnt="5">
        <dgm:presLayoutVars>
          <dgm:bulletEnabled val="1"/>
        </dgm:presLayoutVars>
      </dgm:prSet>
      <dgm:spPr/>
    </dgm:pt>
    <dgm:pt modelId="{CE8F090B-2485-41DF-8039-0FE83CE7F5B5}" type="pres">
      <dgm:prSet presAssocID="{1B6BC35D-D58C-4CB1-AEFA-8E8C7988543D}" presName="FiveNodes_2_text" presStyleLbl="node1" presStyleIdx="4" presStyleCnt="5">
        <dgm:presLayoutVars>
          <dgm:bulletEnabled val="1"/>
        </dgm:presLayoutVars>
      </dgm:prSet>
      <dgm:spPr/>
    </dgm:pt>
    <dgm:pt modelId="{768AA85D-C71F-43AB-9313-775200D60D16}" type="pres">
      <dgm:prSet presAssocID="{1B6BC35D-D58C-4CB1-AEFA-8E8C7988543D}" presName="FiveNodes_3_text" presStyleLbl="node1" presStyleIdx="4" presStyleCnt="5">
        <dgm:presLayoutVars>
          <dgm:bulletEnabled val="1"/>
        </dgm:presLayoutVars>
      </dgm:prSet>
      <dgm:spPr/>
    </dgm:pt>
    <dgm:pt modelId="{8398FEF9-BECB-4F43-841A-2808CDDC802E}" type="pres">
      <dgm:prSet presAssocID="{1B6BC35D-D58C-4CB1-AEFA-8E8C7988543D}" presName="FiveNodes_4_text" presStyleLbl="node1" presStyleIdx="4" presStyleCnt="5">
        <dgm:presLayoutVars>
          <dgm:bulletEnabled val="1"/>
        </dgm:presLayoutVars>
      </dgm:prSet>
      <dgm:spPr/>
    </dgm:pt>
    <dgm:pt modelId="{5B8B680F-835A-4D76-88EE-68CF38ED62B7}" type="pres">
      <dgm:prSet presAssocID="{1B6BC35D-D58C-4CB1-AEFA-8E8C7988543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257203-3365-47A1-8002-5FD4B6E567BD}" srcId="{1B6BC35D-D58C-4CB1-AEFA-8E8C7988543D}" destId="{EEA33A85-341F-410D-BAED-A5D56E2B8C3F}" srcOrd="2" destOrd="0" parTransId="{0713DCAB-4952-4F8A-A987-F3BBEAE30C45}" sibTransId="{1FAE7D79-6358-4F0E-B0D2-29346D1B0346}"/>
    <dgm:cxn modelId="{2391A509-1235-421F-83BB-CD4D198B2793}" type="presOf" srcId="{EEA33A85-341F-410D-BAED-A5D56E2B8C3F}" destId="{60C8DA21-723B-4F30-B15B-9187EE89325E}" srcOrd="0" destOrd="0" presId="urn:microsoft.com/office/officeart/2005/8/layout/vProcess5"/>
    <dgm:cxn modelId="{B69FC118-8828-4AA5-877B-B80ED5DE8787}" type="presOf" srcId="{C1DDC8E5-7DBD-4948-8534-5405008955B9}" destId="{9C00A746-45D3-4923-8211-4DC62005B9EB}" srcOrd="1" destOrd="0" presId="urn:microsoft.com/office/officeart/2005/8/layout/vProcess5"/>
    <dgm:cxn modelId="{4A0BD024-A4D3-411E-A522-BAC302649701}" srcId="{1B6BC35D-D58C-4CB1-AEFA-8E8C7988543D}" destId="{C1DDC8E5-7DBD-4948-8534-5405008955B9}" srcOrd="0" destOrd="0" parTransId="{870D9F6F-1059-48C8-86FB-5DB9384D5E69}" sibTransId="{D5BA1064-3E57-4BF0-BB1A-F352A8A026BD}"/>
    <dgm:cxn modelId="{E87EB739-0D37-461D-BC3C-A9CA766EBE58}" type="presOf" srcId="{FF2E92D3-7744-4F1D-A908-4030F25D4CCA}" destId="{13BBB4D4-0FCF-4F48-A22B-2A674A09E4EA}" srcOrd="0" destOrd="0" presId="urn:microsoft.com/office/officeart/2005/8/layout/vProcess5"/>
    <dgm:cxn modelId="{E0DBC25F-DA13-4CE7-B621-C4229DEA8203}" type="presOf" srcId="{1FAE7D79-6358-4F0E-B0D2-29346D1B0346}" destId="{061D3941-7FA2-472F-80F8-1A757FA42926}" srcOrd="0" destOrd="0" presId="urn:microsoft.com/office/officeart/2005/8/layout/vProcess5"/>
    <dgm:cxn modelId="{7D270E63-D0B0-4627-BF55-3B6661FEDAEF}" srcId="{1B6BC35D-D58C-4CB1-AEFA-8E8C7988543D}" destId="{FC688B10-4557-4961-9CF1-371038142F47}" srcOrd="4" destOrd="0" parTransId="{4E7A2B8C-DDE8-4711-B2F7-A54C55B53118}" sibTransId="{4A6763CD-53B8-4C45-8554-0393E4D17C46}"/>
    <dgm:cxn modelId="{75D7706D-932D-416B-9BE8-5CF927EC92F3}" type="presOf" srcId="{4DD60158-1748-4A37-A65E-7AF332B6A983}" destId="{1A89C894-7520-4DB0-BEF2-CE00F6C79CFF}" srcOrd="0" destOrd="0" presId="urn:microsoft.com/office/officeart/2005/8/layout/vProcess5"/>
    <dgm:cxn modelId="{76C66E4E-3BFF-4CE3-8986-843C607A2020}" srcId="{1B6BC35D-D58C-4CB1-AEFA-8E8C7988543D}" destId="{F1C2216E-EB2F-4513-996C-F21FF22D12FB}" srcOrd="1" destOrd="0" parTransId="{22371011-8DEA-4D36-B33D-895510347E2D}" sibTransId="{4DD60158-1748-4A37-A65E-7AF332B6A983}"/>
    <dgm:cxn modelId="{53A6A852-0BA5-4A24-9C29-411E31CEF300}" type="presOf" srcId="{9E31A173-9D71-4A67-A709-EAA61A1A145E}" destId="{C267CA7F-49AB-4E4D-8715-02B0CAF3DF36}" srcOrd="0" destOrd="0" presId="urn:microsoft.com/office/officeart/2005/8/layout/vProcess5"/>
    <dgm:cxn modelId="{A2892578-AAE7-40B8-AE9A-88DF64F84D32}" type="presOf" srcId="{F1C2216E-EB2F-4513-996C-F21FF22D12FB}" destId="{9FF8A13E-1552-4251-B08A-09857F10E989}" srcOrd="0" destOrd="0" presId="urn:microsoft.com/office/officeart/2005/8/layout/vProcess5"/>
    <dgm:cxn modelId="{9CF91159-2573-48C6-A4A6-05A57A5DD18F}" type="presOf" srcId="{C1DDC8E5-7DBD-4948-8534-5405008955B9}" destId="{7951222A-FFD8-406F-A035-DB330AE50898}" srcOrd="0" destOrd="0" presId="urn:microsoft.com/office/officeart/2005/8/layout/vProcess5"/>
    <dgm:cxn modelId="{0949C89D-822B-4004-B31D-77484D839715}" type="presOf" srcId="{F1C2216E-EB2F-4513-996C-F21FF22D12FB}" destId="{CE8F090B-2485-41DF-8039-0FE83CE7F5B5}" srcOrd="1" destOrd="0" presId="urn:microsoft.com/office/officeart/2005/8/layout/vProcess5"/>
    <dgm:cxn modelId="{7C7140AB-0398-4778-A869-2350E3D9E287}" type="presOf" srcId="{FC688B10-4557-4961-9CF1-371038142F47}" destId="{933779B5-9862-487E-A60D-C33E80BB89BC}" srcOrd="0" destOrd="0" presId="urn:microsoft.com/office/officeart/2005/8/layout/vProcess5"/>
    <dgm:cxn modelId="{47D7E6C5-899F-4617-98EB-23B485A3FEF3}" type="presOf" srcId="{EEA33A85-341F-410D-BAED-A5D56E2B8C3F}" destId="{768AA85D-C71F-43AB-9313-775200D60D16}" srcOrd="1" destOrd="0" presId="urn:microsoft.com/office/officeart/2005/8/layout/vProcess5"/>
    <dgm:cxn modelId="{DD1296CF-6D8F-4C62-8C75-F4D642D8725C}" type="presOf" srcId="{FF2E92D3-7744-4F1D-A908-4030F25D4CCA}" destId="{8398FEF9-BECB-4F43-841A-2808CDDC802E}" srcOrd="1" destOrd="0" presId="urn:microsoft.com/office/officeart/2005/8/layout/vProcess5"/>
    <dgm:cxn modelId="{8CFFABD3-3E2D-4F0B-ACD4-E7E890635F4F}" srcId="{1B6BC35D-D58C-4CB1-AEFA-8E8C7988543D}" destId="{FF2E92D3-7744-4F1D-A908-4030F25D4CCA}" srcOrd="3" destOrd="0" parTransId="{475181A0-A08F-4F93-A76A-3619226DB942}" sibTransId="{9E31A173-9D71-4A67-A709-EAA61A1A145E}"/>
    <dgm:cxn modelId="{62ED4AD8-D4A2-4A54-85CA-0835CA8BCA8C}" type="presOf" srcId="{1B6BC35D-D58C-4CB1-AEFA-8E8C7988543D}" destId="{66708BDD-D5BD-4814-BCF8-21B8F11AD488}" srcOrd="0" destOrd="0" presId="urn:microsoft.com/office/officeart/2005/8/layout/vProcess5"/>
    <dgm:cxn modelId="{308BAFE6-25AE-44EF-A94E-4B7CB0A2A9B9}" type="presOf" srcId="{FC688B10-4557-4961-9CF1-371038142F47}" destId="{5B8B680F-835A-4D76-88EE-68CF38ED62B7}" srcOrd="1" destOrd="0" presId="urn:microsoft.com/office/officeart/2005/8/layout/vProcess5"/>
    <dgm:cxn modelId="{D50570FB-2C3F-474C-B9BE-C14CFC469A31}" type="presOf" srcId="{D5BA1064-3E57-4BF0-BB1A-F352A8A026BD}" destId="{109876DC-03C4-4A93-A4ED-F9C7829FED89}" srcOrd="0" destOrd="0" presId="urn:microsoft.com/office/officeart/2005/8/layout/vProcess5"/>
    <dgm:cxn modelId="{9D0FDC42-4280-4DA5-A948-6C44CA7549E5}" type="presParOf" srcId="{66708BDD-D5BD-4814-BCF8-21B8F11AD488}" destId="{64BD8D1E-5FF1-46C7-AB93-4FECE6512B9E}" srcOrd="0" destOrd="0" presId="urn:microsoft.com/office/officeart/2005/8/layout/vProcess5"/>
    <dgm:cxn modelId="{B376B76F-8824-4AF9-9731-26BC68688801}" type="presParOf" srcId="{66708BDD-D5BD-4814-BCF8-21B8F11AD488}" destId="{7951222A-FFD8-406F-A035-DB330AE50898}" srcOrd="1" destOrd="0" presId="urn:microsoft.com/office/officeart/2005/8/layout/vProcess5"/>
    <dgm:cxn modelId="{E2A4A9CA-0F3B-4F4A-8C9C-2F31215311AA}" type="presParOf" srcId="{66708BDD-D5BD-4814-BCF8-21B8F11AD488}" destId="{9FF8A13E-1552-4251-B08A-09857F10E989}" srcOrd="2" destOrd="0" presId="urn:microsoft.com/office/officeart/2005/8/layout/vProcess5"/>
    <dgm:cxn modelId="{3AB84CBA-7358-4348-8BF4-0C2E5F224007}" type="presParOf" srcId="{66708BDD-D5BD-4814-BCF8-21B8F11AD488}" destId="{60C8DA21-723B-4F30-B15B-9187EE89325E}" srcOrd="3" destOrd="0" presId="urn:microsoft.com/office/officeart/2005/8/layout/vProcess5"/>
    <dgm:cxn modelId="{8A8F9CEE-1405-4B44-B109-C285AC012886}" type="presParOf" srcId="{66708BDD-D5BD-4814-BCF8-21B8F11AD488}" destId="{13BBB4D4-0FCF-4F48-A22B-2A674A09E4EA}" srcOrd="4" destOrd="0" presId="urn:microsoft.com/office/officeart/2005/8/layout/vProcess5"/>
    <dgm:cxn modelId="{276A7046-2AB7-4098-95B7-2A0714D863F2}" type="presParOf" srcId="{66708BDD-D5BD-4814-BCF8-21B8F11AD488}" destId="{933779B5-9862-487E-A60D-C33E80BB89BC}" srcOrd="5" destOrd="0" presId="urn:microsoft.com/office/officeart/2005/8/layout/vProcess5"/>
    <dgm:cxn modelId="{C88ADBF1-B7AD-429C-ACEA-ABFC0953DA51}" type="presParOf" srcId="{66708BDD-D5BD-4814-BCF8-21B8F11AD488}" destId="{109876DC-03C4-4A93-A4ED-F9C7829FED89}" srcOrd="6" destOrd="0" presId="urn:microsoft.com/office/officeart/2005/8/layout/vProcess5"/>
    <dgm:cxn modelId="{D5D39F2C-0949-4A09-B769-A52B594B08EA}" type="presParOf" srcId="{66708BDD-D5BD-4814-BCF8-21B8F11AD488}" destId="{1A89C894-7520-4DB0-BEF2-CE00F6C79CFF}" srcOrd="7" destOrd="0" presId="urn:microsoft.com/office/officeart/2005/8/layout/vProcess5"/>
    <dgm:cxn modelId="{781556E8-10AB-428B-9BDF-912E504F0760}" type="presParOf" srcId="{66708BDD-D5BD-4814-BCF8-21B8F11AD488}" destId="{061D3941-7FA2-472F-80F8-1A757FA42926}" srcOrd="8" destOrd="0" presId="urn:microsoft.com/office/officeart/2005/8/layout/vProcess5"/>
    <dgm:cxn modelId="{5B03B467-1CC2-4FF1-8A63-75015D726AFA}" type="presParOf" srcId="{66708BDD-D5BD-4814-BCF8-21B8F11AD488}" destId="{C267CA7F-49AB-4E4D-8715-02B0CAF3DF36}" srcOrd="9" destOrd="0" presId="urn:microsoft.com/office/officeart/2005/8/layout/vProcess5"/>
    <dgm:cxn modelId="{6E0BE28B-56FB-4662-A9A6-1F0DDE8F93A1}" type="presParOf" srcId="{66708BDD-D5BD-4814-BCF8-21B8F11AD488}" destId="{9C00A746-45D3-4923-8211-4DC62005B9EB}" srcOrd="10" destOrd="0" presId="urn:microsoft.com/office/officeart/2005/8/layout/vProcess5"/>
    <dgm:cxn modelId="{9DFD7501-A9B4-4E57-BA0E-BA99411C4A3C}" type="presParOf" srcId="{66708BDD-D5BD-4814-BCF8-21B8F11AD488}" destId="{CE8F090B-2485-41DF-8039-0FE83CE7F5B5}" srcOrd="11" destOrd="0" presId="urn:microsoft.com/office/officeart/2005/8/layout/vProcess5"/>
    <dgm:cxn modelId="{A02B24BA-7FB2-42D2-967A-3245D3F407BC}" type="presParOf" srcId="{66708BDD-D5BD-4814-BCF8-21B8F11AD488}" destId="{768AA85D-C71F-43AB-9313-775200D60D16}" srcOrd="12" destOrd="0" presId="urn:microsoft.com/office/officeart/2005/8/layout/vProcess5"/>
    <dgm:cxn modelId="{0708365E-3C0E-47D4-8FF5-94FE334CE905}" type="presParOf" srcId="{66708BDD-D5BD-4814-BCF8-21B8F11AD488}" destId="{8398FEF9-BECB-4F43-841A-2808CDDC802E}" srcOrd="13" destOrd="0" presId="urn:microsoft.com/office/officeart/2005/8/layout/vProcess5"/>
    <dgm:cxn modelId="{76F34BAA-4EF7-4481-B283-0AA464DF9781}" type="presParOf" srcId="{66708BDD-D5BD-4814-BCF8-21B8F11AD488}" destId="{5B8B680F-835A-4D76-88EE-68CF38ED62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1222A-FFD8-406F-A035-DB330AE50898}">
      <dsp:nvSpPr>
        <dsp:cNvPr id="0" name=""/>
        <dsp:cNvSpPr/>
      </dsp:nvSpPr>
      <dsp:spPr>
        <a:xfrm>
          <a:off x="0" y="0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(1)</m:t>
              </m:r>
            </m:oMath>
          </a14:m>
          <a:r>
            <a:rPr lang="en-US" sz="2400" kern="1200" dirty="0"/>
            <a:t>, constant</a:t>
          </a:r>
        </a:p>
      </dsp:txBody>
      <dsp:txXfrm>
        <a:off x="16450" y="16450"/>
        <a:ext cx="5400976" cy="528754"/>
      </dsp:txXfrm>
    </dsp:sp>
    <dsp:sp modelId="{9FF8A13E-1552-4251-B08A-09857F10E989}">
      <dsp:nvSpPr>
        <dsp:cNvPr id="0" name=""/>
        <dsp:cNvSpPr/>
      </dsp:nvSpPr>
      <dsp:spPr>
        <a:xfrm>
          <a:off x="453485" y="639661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</m:t>
              </m:r>
              <m:func>
                <m:func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en-GB" sz="2400" b="0" i="0" kern="1200" smtClean="0">
                      <a:latin typeface="Cambria Math" panose="02040503050406030204" pitchFamily="18" charset="0"/>
                    </a:rPr>
                    <m:t>lg</m:t>
                  </m:r>
                </m:fName>
                <m:e>
                  <m:r>
                    <a:rPr lang="en-GB" sz="24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</m:func>
              <m:r>
                <a:rPr lang="en-GB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/>
            <a:t>, logarithm</a:t>
          </a:r>
        </a:p>
      </dsp:txBody>
      <dsp:txXfrm>
        <a:off x="469935" y="656111"/>
        <a:ext cx="5221297" cy="528754"/>
      </dsp:txXfrm>
    </dsp:sp>
    <dsp:sp modelId="{60C8DA21-723B-4F30-B15B-9187EE89325E}">
      <dsp:nvSpPr>
        <dsp:cNvPr id="0" name=""/>
        <dsp:cNvSpPr/>
      </dsp:nvSpPr>
      <dsp:spPr>
        <a:xfrm>
          <a:off x="906970" y="1279323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GB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/>
            <a:t>, linear</a:t>
          </a:r>
        </a:p>
      </dsp:txBody>
      <dsp:txXfrm>
        <a:off x="923420" y="1295773"/>
        <a:ext cx="5221297" cy="528754"/>
      </dsp:txXfrm>
    </dsp:sp>
    <dsp:sp modelId="{13BBB4D4-0FCF-4F48-A22B-2A674A09E4EA}">
      <dsp:nvSpPr>
        <dsp:cNvPr id="0" name=""/>
        <dsp:cNvSpPr/>
      </dsp:nvSpPr>
      <dsp:spPr>
        <a:xfrm>
          <a:off x="1360455" y="1918985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d>
                <m:d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GB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𝑐</m:t>
                      </m:r>
                    </m:sup>
                  </m:sSup>
                </m:e>
              </m:d>
            </m:oMath>
          </a14:m>
          <a:r>
            <a:rPr lang="en-US" sz="2400" kern="1200" dirty="0"/>
            <a:t>, polynomial</a:t>
          </a:r>
        </a:p>
      </dsp:txBody>
      <dsp:txXfrm>
        <a:off x="1376905" y="1935435"/>
        <a:ext cx="5221297" cy="528754"/>
      </dsp:txXfrm>
    </dsp:sp>
    <dsp:sp modelId="{933779B5-9862-487E-A60D-C33E80BB89BC}">
      <dsp:nvSpPr>
        <dsp:cNvPr id="0" name=""/>
        <dsp:cNvSpPr/>
      </dsp:nvSpPr>
      <dsp:spPr>
        <a:xfrm>
          <a:off x="1813940" y="2558647"/>
          <a:ext cx="6072758" cy="5616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GB" sz="2400" b="0" i="0" kern="1200" smtClean="0">
                  <a:latin typeface="Cambria Math" panose="02040503050406030204" pitchFamily="18" charset="0"/>
                </a:rPr>
                <m:t>Θ</m:t>
              </m:r>
              <m:d>
                <m:dPr>
                  <m:ctrlPr>
                    <a:rPr lang="en-GB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GB" sz="24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4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</m:sSup>
                </m:e>
              </m:d>
            </m:oMath>
          </a14:m>
          <a:r>
            <a:rPr lang="en-US" sz="2400" kern="1200"/>
            <a:t>, exponential</a:t>
          </a:r>
          <a:endParaRPr lang="en-US" sz="2400" kern="1200" dirty="0"/>
        </a:p>
      </dsp:txBody>
      <dsp:txXfrm>
        <a:off x="1830390" y="2575097"/>
        <a:ext cx="5221297" cy="528754"/>
      </dsp:txXfrm>
    </dsp:sp>
    <dsp:sp modelId="{109876DC-03C4-4A93-A4ED-F9C7829FED89}">
      <dsp:nvSpPr>
        <dsp:cNvPr id="0" name=""/>
        <dsp:cNvSpPr/>
      </dsp:nvSpPr>
      <dsp:spPr>
        <a:xfrm>
          <a:off x="5707682" y="410319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89824" y="410319"/>
        <a:ext cx="200791" cy="274719"/>
      </dsp:txXfrm>
    </dsp:sp>
    <dsp:sp modelId="{1A89C894-7520-4DB0-BEF2-CE00F6C79CFF}">
      <dsp:nvSpPr>
        <dsp:cNvPr id="0" name=""/>
        <dsp:cNvSpPr/>
      </dsp:nvSpPr>
      <dsp:spPr>
        <a:xfrm>
          <a:off x="6161168" y="1049981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43310" y="1049981"/>
        <a:ext cx="200791" cy="274719"/>
      </dsp:txXfrm>
    </dsp:sp>
    <dsp:sp modelId="{061D3941-7FA2-472F-80F8-1A757FA42926}">
      <dsp:nvSpPr>
        <dsp:cNvPr id="0" name=""/>
        <dsp:cNvSpPr/>
      </dsp:nvSpPr>
      <dsp:spPr>
        <a:xfrm>
          <a:off x="6614653" y="1680282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696795" y="1680282"/>
        <a:ext cx="200791" cy="274719"/>
      </dsp:txXfrm>
    </dsp:sp>
    <dsp:sp modelId="{C267CA7F-49AB-4E4D-8715-02B0CAF3DF36}">
      <dsp:nvSpPr>
        <dsp:cNvPr id="0" name=""/>
        <dsp:cNvSpPr/>
      </dsp:nvSpPr>
      <dsp:spPr>
        <a:xfrm>
          <a:off x="7068138" y="2326185"/>
          <a:ext cx="365075" cy="365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50280" y="2326185"/>
        <a:ext cx="200791" cy="274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6976-C555-4E4E-9EB3-DD8D0FAF55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1921-22BC-45A8-B78E-C8EEA158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live demo at </a:t>
            </a:r>
            <a:r>
              <a:rPr lang="en-US" dirty="0">
                <a:hlinkClick r:id="rId3"/>
              </a:rPr>
              <a:t>https://visualgo.net/en/sorting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1921-22BC-45A8-B78E-C8EEA1581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3EE6-C3A0-4748-A0B2-83E05F9C8665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4549-4151-4075-949C-DD4E6AF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Algorithm Analysis 101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058F69-449E-4947-8A19-EA9CF23800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058F69-449E-4947-8A19-EA9CF2380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2C443B-950B-438A-AB39-3AB9D5F8EDC2}"/>
              </a:ext>
            </a:extLst>
          </p:cNvPr>
          <p:cNvSpPr txBox="1"/>
          <p:nvPr/>
        </p:nvSpPr>
        <p:spPr>
          <a:xfrm>
            <a:off x="628650" y="1690689"/>
            <a:ext cx="7814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b="1" dirty="0">
                <a:solidFill>
                  <a:srgbClr val="C00000"/>
                </a:solidFill>
              </a:rPr>
              <a:t>asymptotic notations</a:t>
            </a:r>
            <a:r>
              <a:rPr lang="en-GB" sz="2000" dirty="0"/>
              <a:t> to describe asymptotic efficiency of algorithms.</a:t>
            </a:r>
          </a:p>
          <a:p>
            <a:r>
              <a:rPr lang="en-GB" sz="2000" dirty="0"/>
              <a:t>(Ignore constant coefficients and lower-order terms.)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648D42-1B46-4176-880E-813F6E8FC35B}"/>
                  </a:ext>
                </a:extLst>
              </p:cNvPr>
              <p:cNvSpPr txBox="1"/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648D42-1B46-4176-880E-813F6E8F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57110"/>
                <a:ext cx="8141277" cy="747512"/>
              </a:xfrm>
              <a:prstGeom prst="rect">
                <a:avLst/>
              </a:prstGeom>
              <a:blipFill>
                <a:blip r:embed="rId4"/>
                <a:stretch>
                  <a:fillRect l="-673" r="-673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C35402A-90FE-4BC2-A5A0-B149315AF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762" y="3928099"/>
            <a:ext cx="2205876" cy="2254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45473-62BE-4C10-940B-67E6CACAFECC}"/>
                  </a:ext>
                </a:extLst>
              </p:cNvPr>
              <p:cNvSpPr txBox="1"/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smaller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45473-62BE-4C10-940B-67E6CACA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465596"/>
                <a:ext cx="5759077" cy="369332"/>
              </a:xfrm>
              <a:prstGeom prst="rect">
                <a:avLst/>
              </a:prstGeom>
              <a:blipFill>
                <a:blip r:embed="rId6"/>
                <a:stretch>
                  <a:fillRect l="-317" t="-10000" r="-10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413A76-E19A-4CF4-881F-A6F1F217BFC5}"/>
                  </a:ext>
                </a:extLst>
              </p:cNvPr>
              <p:cNvSpPr txBox="1"/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413A76-E19A-4CF4-881F-A6F1F217B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834928"/>
                <a:ext cx="5324599" cy="369332"/>
              </a:xfrm>
              <a:prstGeom prst="rect">
                <a:avLst/>
              </a:prstGeom>
              <a:blipFill>
                <a:blip r:embed="rId7"/>
                <a:stretch>
                  <a:fillRect l="-343" t="-8197" r="-1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CCC2C-CCD3-4921-AD6E-6FB58667AF9E}"/>
                  </a:ext>
                </a:extLst>
              </p:cNvPr>
              <p:cNvSpPr txBox="1"/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CCC2C-CCD3-4921-AD6E-6FB58667A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902062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04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C3839F-B98F-453D-A117-61EB6CE55906}"/>
                  </a:ext>
                </a:extLst>
              </p:cNvPr>
              <p:cNvSpPr txBox="1"/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C3839F-B98F-453D-A117-61EB6CE5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01" y="5263699"/>
                <a:ext cx="1316322" cy="276999"/>
              </a:xfrm>
              <a:prstGeom prst="rect">
                <a:avLst/>
              </a:prstGeom>
              <a:blipFill>
                <a:blip r:embed="rId9"/>
                <a:stretch>
                  <a:fillRect l="-3704" t="-2174" r="-60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29E52B-CB4E-4948-8EDC-8AE417BB6630}"/>
                  </a:ext>
                </a:extLst>
              </p:cNvPr>
              <p:cNvSpPr txBox="1"/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29E52B-CB4E-4948-8EDC-8AE417BB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27" y="5540698"/>
                <a:ext cx="1423659" cy="276999"/>
              </a:xfrm>
              <a:prstGeom prst="rect">
                <a:avLst/>
              </a:prstGeom>
              <a:blipFill>
                <a:blip r:embed="rId10"/>
                <a:stretch>
                  <a:fillRect l="-3419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82038D-C771-4B4D-A6B3-CD4358218866}"/>
                  </a:ext>
                </a:extLst>
              </p:cNvPr>
              <p:cNvSpPr txBox="1"/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upper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82038D-C771-4B4D-A6B3-CD435821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53106"/>
                <a:ext cx="4962064" cy="400110"/>
              </a:xfrm>
              <a:prstGeom prst="rect">
                <a:avLst/>
              </a:prstGeom>
              <a:blipFill>
                <a:blip r:embed="rId11"/>
                <a:stretch>
                  <a:fillRect t="-7576" r="-7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FA75C-06DB-40C1-9BF1-566961C012C2}"/>
                  </a:ext>
                </a:extLst>
              </p:cNvPr>
              <p:cNvSpPr txBox="1"/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 How to prove your answer?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0FA75C-06DB-40C1-9BF1-566961C01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0" y="6063918"/>
                <a:ext cx="5077352" cy="400110"/>
              </a:xfrm>
              <a:prstGeom prst="rect">
                <a:avLst/>
              </a:prstGeom>
              <a:blipFill>
                <a:blip r:embed="rId12"/>
                <a:stretch>
                  <a:fillRect l="-12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1A0CAF6-647A-4EF4-B68B-CD8E8BCF45DD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254827" y="3650262"/>
            <a:ext cx="400561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39BDE-F3D8-4EDE-A9F2-DD5466B5AF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8739BDE-F3D8-4EDE-A9F2-DD5466B5A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3F65DC-234A-49E0-990A-552928E4FAA0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23F65DC-234A-49E0-990A-552928E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>
                <a:blip r:embed="rId3"/>
                <a:stretch>
                  <a:fillRect l="-673" r="-59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EE37E-DB20-44CF-8DCB-2F0AE9332823}"/>
                  </a:ext>
                </a:extLst>
              </p:cNvPr>
              <p:cNvSpPr txBox="1"/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larger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FEE37E-DB20-44CF-8DCB-2F0AE9332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814975"/>
                <a:ext cx="5661486" cy="369332"/>
              </a:xfrm>
              <a:prstGeom prst="rect">
                <a:avLst/>
              </a:prstGeom>
              <a:blipFill>
                <a:blip r:embed="rId4"/>
                <a:stretch>
                  <a:fillRect l="-3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24BBAE-CBCE-4486-9073-A09589408D94}"/>
                  </a:ext>
                </a:extLst>
              </p:cNvPr>
              <p:cNvSpPr txBox="1"/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</a:t>
                </a:r>
                <a:r>
                  <a:rPr lang="en-US" b="1" dirty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24BBAE-CBCE-4486-9073-A0958940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184307"/>
                <a:ext cx="5294911" cy="369332"/>
              </a:xfrm>
              <a:prstGeom prst="rect">
                <a:avLst/>
              </a:prstGeom>
              <a:blipFill>
                <a:blip r:embed="rId5"/>
                <a:stretch>
                  <a:fillRect l="-3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D3A908-9E8E-435C-82A7-3A6DF9C4DC59}"/>
                  </a:ext>
                </a:extLst>
              </p:cNvPr>
              <p:cNvSpPr txBox="1"/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lower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D3A908-9E8E-435C-82A7-3A6DF9C4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4"/>
                <a:ext cx="5105565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EE03F1B-F8B3-4DF3-905C-CF5D9D2B6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526" y="3763764"/>
            <a:ext cx="2528112" cy="2562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29E3C5-A3C1-4FC3-8E89-E3E8EFB8437C}"/>
                  </a:ext>
                </a:extLst>
              </p:cNvPr>
              <p:cNvSpPr txBox="1"/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29E3C5-A3C1-4FC3-8E89-E3E8EFB8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373999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9DE5B-E056-4AB5-BF79-D356A9BF1C94}"/>
                  </a:ext>
                </a:extLst>
              </p:cNvPr>
              <p:cNvSpPr txBox="1"/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C9DE5B-E056-4AB5-BF79-D356A9BF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07" y="4735636"/>
                <a:ext cx="1312282" cy="276999"/>
              </a:xfrm>
              <a:prstGeom prst="rect">
                <a:avLst/>
              </a:prstGeom>
              <a:blipFill>
                <a:blip r:embed="rId9"/>
                <a:stretch>
                  <a:fillRect l="-4186" t="-2222" r="-65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ADC22C-44FA-4820-887D-8FF860F4F4EA}"/>
                  </a:ext>
                </a:extLst>
              </p:cNvPr>
              <p:cNvSpPr txBox="1"/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ADC22C-44FA-4820-887D-8FF860F4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98" y="5054954"/>
                <a:ext cx="1418850" cy="276999"/>
              </a:xfrm>
              <a:prstGeom prst="rect">
                <a:avLst/>
              </a:prstGeom>
              <a:blipFill>
                <a:blip r:embed="rId10"/>
                <a:stretch>
                  <a:fillRect l="-3879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8DE5C3-23B7-49E1-97D1-CAA186F52B7A}"/>
                  </a:ext>
                </a:extLst>
              </p:cNvPr>
              <p:cNvSpPr txBox="1"/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8DE5C3-23B7-49E1-97D1-CAA186F5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4032"/>
                <a:ext cx="5578130" cy="400110"/>
              </a:xfrm>
              <a:prstGeom prst="rect">
                <a:avLst/>
              </a:prstGeom>
              <a:blipFill>
                <a:blip r:embed="rId11"/>
                <a:stretch>
                  <a:fillRect l="-10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CA6FC16-30C7-4FF3-8AFA-3C5C674158F3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059307" y="4874136"/>
            <a:ext cx="131228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919935-955B-4969-9EC6-B4A173F38FE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4679598" y="5193454"/>
            <a:ext cx="141885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EE53A8B-34DB-4A67-99DF-FE853C855743}"/>
              </a:ext>
            </a:extLst>
          </p:cNvPr>
          <p:cNvSpPr txBox="1"/>
          <p:nvPr/>
        </p:nvSpPr>
        <p:spPr>
          <a:xfrm>
            <a:off x="3562953" y="433433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correct but not helpful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592A943-96D9-4C22-9493-2CB84C0AAB7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254827" y="2999641"/>
            <a:ext cx="39080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3EB4F5-A9CF-4485-A56B-055CDAE476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3EB4F5-A9CF-4485-A56B-055CDAE47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4B52416-516E-49D5-AE3A-C1B8D44D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32" y="2814975"/>
            <a:ext cx="2198806" cy="226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F2A8E5-EEA1-419E-92BB-B1C267667D9F}"/>
                  </a:ext>
                </a:extLst>
              </p:cNvPr>
              <p:cNvSpPr txBox="1"/>
              <p:nvPr/>
            </p:nvSpPr>
            <p:spPr>
              <a:xfrm>
                <a:off x="501361" y="1536801"/>
                <a:ext cx="8141277" cy="10552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/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the following </a:t>
                </a:r>
                <a:r>
                  <a:rPr lang="en-US" sz="2000" b="1" dirty="0"/>
                  <a:t>set of functions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GB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2F2A8E5-EEA1-419E-92BB-B1C26766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536801"/>
                <a:ext cx="8141277" cy="1055289"/>
              </a:xfrm>
              <a:prstGeom prst="rect">
                <a:avLst/>
              </a:prstGeom>
              <a:blipFill>
                <a:blip r:embed="rId4"/>
                <a:stretch>
                  <a:fillRect l="-673" r="-523" b="-9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FEEB5A-3A10-4772-A04C-1ADC0B00E162}"/>
                  </a:ext>
                </a:extLst>
              </p:cNvPr>
              <p:cNvSpPr txBox="1"/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asymptotically equal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FEEB5A-3A10-4772-A04C-1ADC0B00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2814975"/>
                <a:ext cx="5399940" cy="369332"/>
              </a:xfrm>
              <a:prstGeom prst="rect">
                <a:avLst/>
              </a:prstGeom>
              <a:blipFill>
                <a:blip r:embed="rId5"/>
                <a:stretch>
                  <a:fillRect l="-339" t="-10000" r="-1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EF11BA-87B1-48BA-AD9E-5DE36D70D610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2000" dirty="0"/>
                  <a:t>-notation gives an </a:t>
                </a:r>
                <a:r>
                  <a:rPr lang="en-GB" sz="2000" b="1" dirty="0"/>
                  <a:t>asymptotic tight bound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EF11BA-87B1-48BA-AD9E-5DE36D70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4812343" cy="400110"/>
              </a:xfrm>
              <a:prstGeom prst="rect">
                <a:avLst/>
              </a:prstGeom>
              <a:blipFill>
                <a:blip r:embed="rId6"/>
                <a:stretch>
                  <a:fillRect t="-9231" r="-63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6ACA3-4314-4EA2-AD58-A3D5C5903C1A}"/>
                  </a:ext>
                </a:extLst>
              </p:cNvPr>
              <p:cNvSpPr txBox="1"/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two functions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E6ACA3-4314-4EA2-AD58-A3D5C590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763765"/>
                <a:ext cx="5722794" cy="787139"/>
              </a:xfrm>
              <a:prstGeom prst="rect">
                <a:avLst/>
              </a:prstGeom>
              <a:blipFill>
                <a:blip r:embed="rId7"/>
                <a:stretch>
                  <a:fillRect l="-956" b="-1060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E42543-A8EB-4F64-8B1A-DE7A8C230131}"/>
                  </a:ext>
                </a:extLst>
              </p:cNvPr>
              <p:cNvSpPr txBox="1"/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Insertion Sort as an example: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dirty="0"/>
                  <a:t>Best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GB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E42543-A8EB-4F64-8B1A-DE7A8C230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776419"/>
                <a:ext cx="4149213" cy="1000274"/>
              </a:xfrm>
              <a:prstGeom prst="rect">
                <a:avLst/>
              </a:prstGeom>
              <a:blipFill>
                <a:blip r:embed="rId8"/>
                <a:stretch>
                  <a:fillRect l="-1175" t="-3659" b="-6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A19B7E-C0A5-4EDC-A27E-F88FE69350D0}"/>
                  </a:ext>
                </a:extLst>
              </p:cNvPr>
              <p:cNvSpPr txBox="1"/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The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Q: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The worst-case time complexity of Insertion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A19B7E-C0A5-4EDC-A27E-F88FE693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802153"/>
                <a:ext cx="6754221" cy="707886"/>
              </a:xfrm>
              <a:prstGeom prst="rect">
                <a:avLst/>
              </a:prstGeom>
              <a:blipFill>
                <a:blip r:embed="rId9"/>
                <a:stretch>
                  <a:fillRect l="-90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64464F-3916-4A6A-BD91-CA316B2B4723}"/>
                  </a:ext>
                </a:extLst>
              </p:cNvPr>
              <p:cNvSpPr txBox="1"/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64464F-3916-4A6A-BD91-CA316B2B4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90689"/>
                <a:ext cx="8141277" cy="747512"/>
              </a:xfrm>
              <a:prstGeom prst="rect">
                <a:avLst/>
              </a:prstGeom>
              <a:blipFill>
                <a:blip r:embed="rId3"/>
                <a:stretch>
                  <a:fillRect l="-673" r="-149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asymptotically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at most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50390" cy="369332"/>
              </a:xfrm>
              <a:prstGeom prst="rect">
                <a:avLst/>
              </a:prstGeom>
              <a:blipFill>
                <a:blip r:embed="rId4"/>
                <a:stretch>
                  <a:fillRect l="-216" t="-8197" r="-5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asymptotically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smaller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7104765" cy="400110"/>
              </a:xfrm>
              <a:prstGeom prst="rect">
                <a:avLst/>
              </a:prstGeom>
              <a:blipFill>
                <a:blip r:embed="rId5"/>
                <a:stretch>
                  <a:fillRect l="-858" t="-9231" r="-42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>
                <a:blip r:embed="rId6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1007"/>
                <a:ext cx="7000891" cy="439736"/>
              </a:xfrm>
              <a:prstGeom prst="rect">
                <a:avLst/>
              </a:prstGeom>
              <a:blipFill>
                <a:blip r:embed="rId7"/>
                <a:stretch>
                  <a:fillRect l="-870" t="-104167" b="-15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true?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80329"/>
                <a:ext cx="4933210" cy="400110"/>
              </a:xfrm>
              <a:prstGeom prst="rect">
                <a:avLst/>
              </a:prstGeom>
              <a:blipFill>
                <a:blip r:embed="rId8"/>
                <a:stretch>
                  <a:fillRect l="-1236" t="-7576" r="-49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63A9CCC9-168D-4DF5-AF6A-1FBB434E94A7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63A9CCC9-168D-4DF5-AF6A-1FBB434E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70885" cy="400110"/>
              </a:xfrm>
              <a:prstGeom prst="rect">
                <a:avLst/>
              </a:prstGeom>
              <a:blipFill>
                <a:blip r:embed="rId9"/>
                <a:stretch>
                  <a:fillRect l="-14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Asymptotic Notation: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14C22E8-57F2-429C-B429-B1683126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/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asymptotically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asymptotically.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DD3D01-1F4C-4E07-AC8D-1751636B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2536276"/>
                <a:ext cx="8436733" cy="369332"/>
              </a:xfrm>
              <a:prstGeom prst="rect">
                <a:avLst/>
              </a:prstGeom>
              <a:blipFill>
                <a:blip r:embed="rId3"/>
                <a:stretch>
                  <a:fillRect l="-217" t="-8197" r="-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/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How to define: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asymptotically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(strictly) larger than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98A22-08D1-45AA-A270-B7DC5D28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228945"/>
                <a:ext cx="6938694" cy="400110"/>
              </a:xfrm>
              <a:prstGeom prst="rect">
                <a:avLst/>
              </a:prstGeom>
              <a:blipFill>
                <a:blip r:embed="rId4"/>
                <a:stretch>
                  <a:fillRect l="-879" t="-9231" r="-61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/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𝐚𝐧𝐲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8863B5-2825-41A9-A372-0991378B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3693757"/>
                <a:ext cx="8450390" cy="747512"/>
              </a:xfrm>
              <a:prstGeom prst="rect">
                <a:avLst/>
              </a:prstGeom>
              <a:blipFill>
                <a:blip r:embed="rId5"/>
                <a:stretch>
                  <a:fillRect l="-648" b="-136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/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Alternatively, we 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li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096ACD-DF78-428C-92BA-CCA3F55D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4543184"/>
                <a:ext cx="7262181" cy="439736"/>
              </a:xfrm>
              <a:prstGeom prst="rect">
                <a:avLst/>
              </a:prstGeom>
              <a:blipFill>
                <a:blip r:embed="rId6"/>
                <a:stretch>
                  <a:fillRect l="-839" t="-101389" b="-15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/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Q: Now that we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do we have small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FCDF8A-493E-4232-8B4F-0A83E1A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578152"/>
                <a:ext cx="6324745" cy="400110"/>
              </a:xfrm>
              <a:prstGeom prst="rect">
                <a:avLst/>
              </a:prstGeom>
              <a:blipFill>
                <a:blip r:embed="rId7"/>
                <a:stretch>
                  <a:fillRect l="-963" t="-7576" r="-9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176D65-F893-401A-BF28-0AB403EACFC6}"/>
                  </a:ext>
                </a:extLst>
              </p:cNvPr>
              <p:cNvSpPr txBox="1"/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Given a function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following set of functions: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176D65-F893-401A-BF28-0AB403EAC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1686849"/>
                <a:ext cx="8141277" cy="747512"/>
              </a:xfrm>
              <a:prstGeom prst="rect">
                <a:avLst/>
              </a:prstGeom>
              <a:blipFill>
                <a:blip r:embed="rId8"/>
                <a:stretch>
                  <a:fillRect l="-673" r="-75" b="-137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0EEE138A-7B8C-4889-A7C0-C7B30AE2FF3A}"/>
                  </a:ext>
                </a:extLst>
              </p:cNvPr>
              <p:cNvSpPr txBox="1"/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the “negation”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0" name="文本框 4">
                <a:extLst>
                  <a:ext uri="{FF2B5EF4-FFF2-40B4-BE49-F238E27FC236}">
                    <a16:creationId xmlns:a16="http://schemas.microsoft.com/office/drawing/2014/main" id="{0EEE138A-7B8C-4889-A7C0-C7B30AE2F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" y="5080481"/>
                <a:ext cx="4185313" cy="400110"/>
              </a:xfrm>
              <a:prstGeom prst="rect">
                <a:avLst/>
              </a:prstGeom>
              <a:blipFill>
                <a:blip r:embed="rId9"/>
                <a:stretch>
                  <a:fillRect l="-1456" t="-7576" r="-43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9549-00B4-44B8-8751-3F25DBED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Some properties of asymptotic notations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AFC2F8-8E13-4886-B33B-79C666425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Reflexivity</a:t>
                </a:r>
              </a:p>
              <a:p>
                <a:pPr lvl="1"/>
                <a:r>
                  <a:rPr lang="en-GB" sz="2000" b="0" dirty="0"/>
                  <a:t>E.g.,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; but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Transitivity</a:t>
                </a:r>
              </a:p>
              <a:p>
                <a:pPr lvl="1"/>
                <a:r>
                  <a:rPr lang="en-US" sz="1800" dirty="0"/>
                  <a:t>E.g., 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Transpose symmetry</a:t>
                </a:r>
              </a:p>
              <a:p>
                <a:pPr lvl="1"/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AFC2F8-8E13-4886-B33B-79C666425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005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6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AE029B-EC61-4B6B-9C52-406D4739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Comparing some common functions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F7444772-2097-4AB9-868D-C55DDEDE3D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989077"/>
                  </p:ext>
                </p:extLst>
              </p:nvPr>
            </p:nvGraphicFramePr>
            <p:xfrm>
              <a:off x="628649" y="1690689"/>
              <a:ext cx="7886699" cy="31203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F7444772-2097-4AB9-868D-C55DDEDE3D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9989077"/>
                  </p:ext>
                </p:extLst>
              </p:nvPr>
            </p:nvGraphicFramePr>
            <p:xfrm>
              <a:off x="628649" y="1690689"/>
              <a:ext cx="7886699" cy="31203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A84E586-472C-411B-A287-E6E168CB90A4}"/>
              </a:ext>
            </a:extLst>
          </p:cNvPr>
          <p:cNvSpPr txBox="1"/>
          <p:nvPr/>
        </p:nvSpPr>
        <p:spPr>
          <a:xfrm>
            <a:off x="628649" y="5167311"/>
            <a:ext cx="6471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Handy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L'Hôpital's</a:t>
            </a:r>
            <a:r>
              <a:rPr lang="en-US" sz="2400" b="1" dirty="0"/>
              <a:t> rule</a:t>
            </a:r>
            <a:r>
              <a:rPr lang="en-US" sz="2400" dirty="0"/>
              <a:t> for comparison of two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Stirling’s approximation</a:t>
            </a:r>
            <a:r>
              <a:rPr lang="en-US" sz="2400" dirty="0"/>
              <a:t> to deal with factorials.</a:t>
            </a:r>
          </a:p>
        </p:txBody>
      </p:sp>
    </p:spTree>
    <p:extLst>
      <p:ext uri="{BB962C8B-B14F-4D97-AF65-F5344CB8AC3E}">
        <p14:creationId xmlns:p14="http://schemas.microsoft.com/office/powerpoint/2010/main" val="20005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Ch.2 (2.1, 2.2), Ch.3</a:t>
            </a:r>
          </a:p>
          <a:p>
            <a:r>
              <a:rPr lang="en-US" sz="2400" dirty="0"/>
              <a:t>[Rosen] Ch.1 (1.7, 1.8) and Ch.5 (5.1, 5.2)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23987-F55F-4826-B012-03DF9866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3742220"/>
            <a:ext cx="1969077" cy="243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C0C4E7-89C6-4FF4-9BC4-D1720309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63B3B3-E730-43D3-92A6-0A2B9F00A689}"/>
                  </a:ext>
                </a:extLst>
              </p:cNvPr>
              <p:cNvSpPr/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Integer Sorting Problem: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Input: </a:t>
                </a:r>
                <a:r>
                  <a:rPr lang="en-GB" dirty="0">
                    <a:solidFill>
                      <a:prstClr val="black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integers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Output: </a:t>
                </a:r>
                <a:r>
                  <a:rPr lang="en-GB" dirty="0">
                    <a:solidFill>
                      <a:prstClr val="black"/>
                    </a:solidFill>
                  </a:rPr>
                  <a:t>a reordering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63B3B3-E730-43D3-92A6-0A2B9F00A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690690"/>
                <a:ext cx="7154637" cy="1085168"/>
              </a:xfrm>
              <a:prstGeom prst="rect">
                <a:avLst/>
              </a:prstGeom>
              <a:blipFill>
                <a:blip r:embed="rId3"/>
                <a:stretch>
                  <a:fillRect l="-765" t="-2222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18A2654-1E73-4CE7-94C7-51CE97AC056F}"/>
              </a:ext>
            </a:extLst>
          </p:cNvPr>
          <p:cNvSpPr txBox="1"/>
          <p:nvPr/>
        </p:nvSpPr>
        <p:spPr>
          <a:xfrm>
            <a:off x="628649" y="2934678"/>
            <a:ext cx="6764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Algorithm design strategy 0: wisdom from daily life.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DC0CB2-6AD6-4F60-8665-C3CA03A4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521" y="3555163"/>
            <a:ext cx="2873829" cy="23848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469968-A90B-4E20-B1FE-68F38DB23FB8}"/>
              </a:ext>
            </a:extLst>
          </p:cNvPr>
          <p:cNvSpPr/>
          <p:nvPr/>
        </p:nvSpPr>
        <p:spPr>
          <a:xfrm>
            <a:off x="628649" y="3555163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EE2597-9020-48B0-BFA8-142765609759}"/>
              </a:ext>
            </a:extLst>
          </p:cNvPr>
          <p:cNvGrpSpPr/>
          <p:nvPr/>
        </p:nvGrpSpPr>
        <p:grpSpPr>
          <a:xfrm>
            <a:off x="628649" y="4233862"/>
            <a:ext cx="7744749" cy="2353745"/>
            <a:chOff x="628649" y="4233862"/>
            <a:chExt cx="7744749" cy="23537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CB35D6-B5F7-4FEB-ADAC-3385250C8B3D}"/>
                </a:ext>
              </a:extLst>
            </p:cNvPr>
            <p:cNvSpPr/>
            <p:nvPr/>
          </p:nvSpPr>
          <p:spPr>
            <a:xfrm>
              <a:off x="1069053" y="4233862"/>
              <a:ext cx="2751833" cy="14702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46E8407-B677-46B0-A87B-FD82A9359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427" y="5704113"/>
              <a:ext cx="0" cy="5091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4607B9-60E3-40A1-A5BF-DF8989084635}"/>
                    </a:ext>
                  </a:extLst>
                </p:cNvPr>
                <p:cNvSpPr txBox="1"/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rgbClr val="C00000"/>
                      </a:solidFill>
                    </a:rPr>
                    <a:t>Assume we have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sorted cards, then put the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baseline="30000" dirty="0" err="1">
                      <a:solidFill>
                        <a:srgbClr val="C00000"/>
                      </a:solidFill>
                    </a:rPr>
                    <a:t>th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card into its correct position.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4607B9-60E3-40A1-A5BF-DF8989084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" y="6218275"/>
                  <a:ext cx="77447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29" t="-8197" r="-6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7043B51-A541-41BC-8ADD-F22382B19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049" y="4047549"/>
            <a:ext cx="4785085" cy="14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DB72B3-4F2C-4EE3-B9F2-5C842B9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23E2C-1986-4F61-8C03-725A566C5313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823D36-050F-4A16-ACC5-F354EC11B510}"/>
              </a:ext>
            </a:extLst>
          </p:cNvPr>
          <p:cNvSpPr/>
          <p:nvPr/>
        </p:nvSpPr>
        <p:spPr>
          <a:xfrm>
            <a:off x="4267200" y="1690689"/>
            <a:ext cx="42481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 of the considered problem,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32113F-E4EB-484A-8C57-A37AEEFB804B}"/>
              </a:ext>
            </a:extLst>
          </p:cNvPr>
          <p:cNvSpPr txBox="1"/>
          <p:nvPr/>
        </p:nvSpPr>
        <p:spPr>
          <a:xfrm>
            <a:off x="628650" y="4231969"/>
            <a:ext cx="783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terminates within finite steps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58A27-143F-4DE2-B7CE-A55300D4EF1F}"/>
              </a:ext>
            </a:extLst>
          </p:cNvPr>
          <p:cNvSpPr txBox="1"/>
          <p:nvPr/>
        </p:nvSpPr>
        <p:spPr>
          <a:xfrm>
            <a:off x="628650" y="5009762"/>
            <a:ext cx="704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algorithm outputs correct result on every instance. </a:t>
            </a:r>
            <a:r>
              <a:rPr lang="en-GB" sz="2400" b="1" dirty="0">
                <a:solidFill>
                  <a:srgbClr val="C00000"/>
                </a:solidFill>
              </a:rPr>
              <a:t>(WHY?!)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DB72B3-4F2C-4EE3-B9F2-5C842B9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23E2C-1986-4F61-8C03-725A566C5313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 to n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58A27-143F-4DE2-B7CE-A55300D4EF1F}"/>
              </a:ext>
            </a:extLst>
          </p:cNvPr>
          <p:cNvSpPr txBox="1"/>
          <p:nvPr/>
        </p:nvSpPr>
        <p:spPr>
          <a:xfrm>
            <a:off x="4571999" y="1446758"/>
            <a:ext cx="394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algorithm outputs correct result on every instance.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0421A-6847-4444-89C0-C69CFA614C93}"/>
                  </a:ext>
                </a:extLst>
              </p:cNvPr>
              <p:cNvSpPr txBox="1"/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Claim:</a:t>
                </a:r>
                <a:r>
                  <a:rPr lang="en-GB" sz="2000" dirty="0"/>
                  <a:t> By the end of the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0421A-6847-4444-89C0-C69CFA61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2220613"/>
                <a:ext cx="3919005" cy="1015663"/>
              </a:xfrm>
              <a:prstGeom prst="rect">
                <a:avLst/>
              </a:prstGeom>
              <a:blipFill>
                <a:blip r:embed="rId2"/>
                <a:stretch>
                  <a:fillRect l="-1395" t="-2367" b="-8876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1806607-42D0-4C7E-873C-98CD2A67B988}"/>
              </a:ext>
            </a:extLst>
          </p:cNvPr>
          <p:cNvSpPr txBox="1"/>
          <p:nvPr/>
        </p:nvSpPr>
        <p:spPr>
          <a:xfrm>
            <a:off x="5418656" y="3429000"/>
            <a:ext cx="3072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Often called a “</a:t>
            </a:r>
            <a:r>
              <a:rPr lang="en-GB" b="1" dirty="0">
                <a:solidFill>
                  <a:srgbClr val="C00000"/>
                </a:solidFill>
              </a:rPr>
              <a:t>loop invariant</a:t>
            </a:r>
            <a:r>
              <a:rPr lang="en-GB" dirty="0">
                <a:solidFill>
                  <a:srgbClr val="C00000"/>
                </a:solidFill>
              </a:rPr>
              <a:t>”,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which gives helpful properties when loop exits.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F59542C-FDC0-4223-A0BF-7C9574FE1895}"/>
              </a:ext>
            </a:extLst>
          </p:cNvPr>
          <p:cNvCxnSpPr>
            <a:stCxn id="8" idx="1"/>
          </p:cNvCxnSpPr>
          <p:nvPr/>
        </p:nvCxnSpPr>
        <p:spPr>
          <a:xfrm rot="10800000">
            <a:off x="4904510" y="3236277"/>
            <a:ext cx="514147" cy="65438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D42348-CF5E-4CFB-BCFB-C81D4D8322AA}"/>
                  </a:ext>
                </a:extLst>
              </p:cNvPr>
              <p:cNvSpPr txBox="1"/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Proof of the above claim via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mathematical induction</a:t>
                </a:r>
                <a:r>
                  <a:rPr lang="en-GB" sz="2400" dirty="0"/>
                  <a:t>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[Basis]</a:t>
                </a:r>
                <a:r>
                  <a:rPr lang="en-GB" sz="2000" dirty="0"/>
                  <a:t> By the end of the first iteration,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000" dirty="0"/>
                  <a:t> is in sorted order.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[Inductive Step]</a:t>
                </a:r>
                <a:r>
                  <a:rPr lang="en-GB" sz="2000" dirty="0"/>
                  <a:t> Assume by the end of the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order; then </a:t>
                </a:r>
                <a:r>
                  <a:rPr lang="en-GB" sz="2000" dirty="0"/>
                  <a:t>by the end of the 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000" baseline="30000" dirty="0" err="1"/>
                  <a:t>th</a:t>
                </a:r>
                <a:r>
                  <a:rPr lang="en-GB" sz="2000" dirty="0"/>
                  <a:t> iteration, the elements in subarray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[1,⋯,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in sorted order.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D42348-CF5E-4CFB-BCFB-C81D4D832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7912"/>
                <a:ext cx="7862354" cy="1846659"/>
              </a:xfrm>
              <a:prstGeom prst="rect">
                <a:avLst/>
              </a:prstGeom>
              <a:blipFill>
                <a:blip r:embed="rId3"/>
                <a:stretch>
                  <a:fillRect l="-1163" t="-2640" r="-93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1F94DE-7DF4-4043-87DC-170188FEC569}"/>
              </a:ext>
            </a:extLst>
          </p:cNvPr>
          <p:cNvSpPr/>
          <p:nvPr/>
        </p:nvSpPr>
        <p:spPr>
          <a:xfrm>
            <a:off x="705717" y="2100757"/>
            <a:ext cx="1589809" cy="275731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9386-6019-4C34-B32A-D29CE77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Proving the correctness of algorithms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F2863-7466-48AA-ACC9-D4A4E2C1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Some methods and strategies: proof by cases, proof by contraposition, proof by contradiction, etc.</a:t>
            </a:r>
          </a:p>
          <a:p>
            <a:r>
              <a:rPr lang="en-GB" sz="2400" dirty="0"/>
              <a:t>When loops and/or recursions are involved: often (if not always) use mathematical induction.</a:t>
            </a:r>
          </a:p>
          <a:p>
            <a:r>
              <a:rPr lang="en-GB" sz="2400" dirty="0"/>
              <a:t>Review your discrete math book if you feel</a:t>
            </a:r>
            <a:br>
              <a:rPr lang="en-GB" sz="2400" dirty="0"/>
            </a:br>
            <a:r>
              <a:rPr lang="en-GB" sz="2400" dirty="0"/>
              <a:t>unfamiliar with above terms…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[Rosen] Ch.1 (1.7, 1.8) and Ch.5 (5.1, 5.2)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15D3A-BB66-4D88-9C64-91847DBA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85" y="3087686"/>
            <a:ext cx="2106065" cy="3405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9ACEF9-2690-4757-BE99-7376E5B97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1" y="4526203"/>
            <a:ext cx="1590527" cy="1966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2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0573F-BA0E-4F06-9213-0EEEC68A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 of Insertion Sort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04B9BE-05F9-4C4E-BA6D-03F74FAE5D57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D18225-4B6D-4331-A3F5-A8524399CC47}"/>
              </a:ext>
            </a:extLst>
          </p:cNvPr>
          <p:cNvSpPr txBox="1"/>
          <p:nvPr/>
        </p:nvSpPr>
        <p:spPr>
          <a:xfrm>
            <a:off x="4267200" y="1690689"/>
            <a:ext cx="42481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Time complexity</a:t>
            </a:r>
            <a:r>
              <a:rPr lang="en-GB" sz="2000" b="1" dirty="0"/>
              <a:t>: </a:t>
            </a:r>
            <a:r>
              <a:rPr lang="en-GB" sz="2000" dirty="0"/>
              <a:t>how much time is needed before halting.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accent1"/>
                </a:solidFill>
              </a:rPr>
              <a:t>Space complexity</a:t>
            </a:r>
            <a:r>
              <a:rPr lang="en-GB" sz="2000" b="1" dirty="0"/>
              <a:t>:</a:t>
            </a:r>
            <a:r>
              <a:rPr lang="en-GB" sz="2000" dirty="0"/>
              <a:t> how much memory (usually excluding input) is required for successful execution.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Other performance measures…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4D32CD-65B9-485C-A85D-7DF55ED35C1B}"/>
              </a:ext>
            </a:extLst>
          </p:cNvPr>
          <p:cNvSpPr/>
          <p:nvPr/>
        </p:nvSpPr>
        <p:spPr>
          <a:xfrm>
            <a:off x="4267200" y="1690689"/>
            <a:ext cx="3848100" cy="6784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81DCF0-6F1D-4356-85BC-93C105330BD3}"/>
              </a:ext>
            </a:extLst>
          </p:cNvPr>
          <p:cNvSpPr txBox="1"/>
          <p:nvPr/>
        </p:nvSpPr>
        <p:spPr>
          <a:xfrm>
            <a:off x="628650" y="426911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larger inputs often demands more time.</a:t>
            </a:r>
          </a:p>
          <a:p>
            <a:r>
              <a:rPr lang="en-GB" dirty="0">
                <a:solidFill>
                  <a:schemeClr val="accent1"/>
                </a:solidFill>
              </a:rPr>
              <a:t>Cost of an algorithm should be a function of </a:t>
            </a:r>
            <a:r>
              <a:rPr lang="en-GB" i="1" dirty="0">
                <a:solidFill>
                  <a:srgbClr val="C00000"/>
                </a:solidFill>
              </a:rPr>
              <a:t>input size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5178A-6173-4257-970A-337274200E73}"/>
              </a:ext>
            </a:extLst>
          </p:cNvPr>
          <p:cNvSpPr txBox="1"/>
          <p:nvPr/>
        </p:nvSpPr>
        <p:spPr>
          <a:xfrm>
            <a:off x="628650" y="5104753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Observation</a:t>
            </a:r>
            <a:r>
              <a:rPr lang="en-GB" dirty="0"/>
              <a:t>: same (high-level) algorithm on same input can have different running times on different machines.</a:t>
            </a:r>
          </a:p>
          <a:p>
            <a:r>
              <a:rPr lang="en-GB" dirty="0">
                <a:solidFill>
                  <a:schemeClr val="accent1"/>
                </a:solidFill>
              </a:rPr>
              <a:t>Cost of an algorithm should be measured on a specific </a:t>
            </a:r>
            <a:r>
              <a:rPr lang="en-GB" i="1" dirty="0">
                <a:solidFill>
                  <a:srgbClr val="C00000"/>
                </a:solidFill>
              </a:rPr>
              <a:t>model of computation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216E-3A9D-4A76-869C-4A7729C5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 in the RAM model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91E60-C2FE-4583-A05A-81E6685B8FB7}"/>
              </a:ext>
            </a:extLst>
          </p:cNvPr>
          <p:cNvSpPr txBox="1"/>
          <p:nvPr/>
        </p:nvSpPr>
        <p:spPr>
          <a:xfrm>
            <a:off x="628650" y="1690689"/>
            <a:ext cx="524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Random-Access-Machine</a:t>
            </a:r>
            <a:r>
              <a:rPr lang="en-GB" sz="2000" dirty="0"/>
              <a:t> (</a:t>
            </a:r>
            <a:r>
              <a:rPr lang="en-GB" sz="2000" b="1" dirty="0">
                <a:solidFill>
                  <a:schemeClr val="accent1"/>
                </a:solidFill>
              </a:rPr>
              <a:t>RAM</a:t>
            </a:r>
            <a:r>
              <a:rPr lang="en-GB" sz="2000" dirty="0"/>
              <a:t>):</a:t>
            </a:r>
            <a:br>
              <a:rPr lang="en-GB" sz="2000" dirty="0"/>
            </a:br>
            <a:r>
              <a:rPr lang="en-GB" sz="2000" dirty="0"/>
              <a:t>relatively simple, yet generic and representative.</a:t>
            </a:r>
            <a:endParaRPr 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25981-7F31-46CD-8535-683C647AF243}"/>
              </a:ext>
            </a:extLst>
          </p:cNvPr>
          <p:cNvSpPr txBox="1"/>
          <p:nvPr/>
        </p:nvSpPr>
        <p:spPr>
          <a:xfrm>
            <a:off x="628650" y="2542430"/>
            <a:ext cx="78867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One processor which executes instructions one by one.</a:t>
            </a:r>
          </a:p>
          <a:p>
            <a:pPr marL="180000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Memory cells supporting random access, each of limited size.</a:t>
            </a:r>
            <a:endParaRPr lang="en-US" sz="2000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RAM model supports common instructions.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Arithmetic, logic, data movement, control, …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RAM model supports common data types.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Integers, floating point numbers, …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RAM model does </a:t>
            </a:r>
            <a:r>
              <a:rPr lang="en-US" i="1" dirty="0"/>
              <a:t>not</a:t>
            </a:r>
            <a:r>
              <a:rPr lang="en-US" dirty="0"/>
              <a:t> support complex instructions or data types (directly).</a:t>
            </a:r>
          </a:p>
          <a:p>
            <a:pPr marL="637200" lvl="1" indent="-18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Vector operations, graphs, 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42F126-E939-43D3-86AD-A0C758BEA425}"/>
              </a:ext>
            </a:extLst>
          </p:cNvPr>
          <p:cNvSpPr txBox="1"/>
          <p:nvPr/>
        </p:nvSpPr>
        <p:spPr>
          <a:xfrm>
            <a:off x="628650" y="5457754"/>
            <a:ext cx="7020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algorithm and an input, running time in the RAM model:</a:t>
            </a:r>
          </a:p>
          <a:p>
            <a:r>
              <a:rPr lang="en-GB" sz="2000" dirty="0">
                <a:solidFill>
                  <a:srgbClr val="C00000"/>
                </a:solidFill>
              </a:rPr>
              <a:t>Number of instructions executed before the algorithm halts.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BDA8-F46E-406F-8EBE-20E63AD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Insertion Sort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E2E8DD-20F8-4E14-BE7A-454B7B9BA1A4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10030ED-672D-49D3-A31F-FAB3C99B85FA}"/>
              </a:ext>
            </a:extLst>
          </p:cNvPr>
          <p:cNvGrpSpPr/>
          <p:nvPr/>
        </p:nvGrpSpPr>
        <p:grpSpPr>
          <a:xfrm>
            <a:off x="5181600" y="1690689"/>
            <a:ext cx="2342387" cy="369332"/>
            <a:chOff x="5181600" y="1690689"/>
            <a:chExt cx="2342387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C3A7BA1-08F5-4309-A5F3-1E8C3B695E3C}"/>
                </a:ext>
              </a:extLst>
            </p:cNvPr>
            <p:cNvSpPr txBox="1"/>
            <p:nvPr/>
          </p:nvSpPr>
          <p:spPr>
            <a:xfrm>
              <a:off x="5181600" y="1690689"/>
              <a:ext cx="572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cost</a:t>
              </a:r>
              <a:endParaRPr lang="en-US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7DBFF6-23E0-4D31-8C1C-CB2881047E1E}"/>
                </a:ext>
              </a:extLst>
            </p:cNvPr>
            <p:cNvSpPr txBox="1"/>
            <p:nvPr/>
          </p:nvSpPr>
          <p:spPr>
            <a:xfrm>
              <a:off x="6390343" y="169068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# of times</a:t>
              </a:r>
              <a:endParaRPr lang="en-US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CCEC01-71AC-426F-B721-B6591C50BE5D}"/>
              </a:ext>
            </a:extLst>
          </p:cNvPr>
          <p:cNvGrpSpPr/>
          <p:nvPr/>
        </p:nvGrpSpPr>
        <p:grpSpPr>
          <a:xfrm>
            <a:off x="730250" y="2106755"/>
            <a:ext cx="6851650" cy="256637"/>
            <a:chOff x="730250" y="2106755"/>
            <a:chExt cx="6851650" cy="256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315975-6F26-4F1A-AEA6-DDF58A36B615}"/>
                    </a:ext>
                  </a:extLst>
                </p:cNvPr>
                <p:cNvSpPr txBox="1"/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7315975-6F26-4F1A-AEA6-DDF58A36B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106755"/>
                  <a:ext cx="226408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3514" r="-540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091D6D8-E23D-4CAF-A175-3423BB23366E}"/>
                </a:ext>
              </a:extLst>
            </p:cNvPr>
            <p:cNvCxnSpPr/>
            <p:nvPr/>
          </p:nvCxnSpPr>
          <p:spPr>
            <a:xfrm>
              <a:off x="730250" y="2363392"/>
              <a:ext cx="685165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0C63AD-57D7-4D03-AD81-170511F2ACFC}"/>
                    </a:ext>
                  </a:extLst>
                </p:cNvPr>
                <p:cNvSpPr txBox="1"/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0C63AD-57D7-4D03-AD81-170511F2A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340" y="2107638"/>
                  <a:ext cx="167033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FD62CF4-CD8C-4E12-BB21-A8F81949052D}"/>
              </a:ext>
            </a:extLst>
          </p:cNvPr>
          <p:cNvGrpSpPr/>
          <p:nvPr/>
        </p:nvGrpSpPr>
        <p:grpSpPr>
          <a:xfrm>
            <a:off x="1146175" y="2335355"/>
            <a:ext cx="6435725" cy="256637"/>
            <a:chOff x="1146175" y="2335355"/>
            <a:chExt cx="6435725" cy="256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B4CE82-4035-4CE4-B959-391E20ABB2DA}"/>
                    </a:ext>
                  </a:extLst>
                </p:cNvPr>
                <p:cNvSpPr txBox="1"/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FB4CE82-4035-4CE4-B959-391E20ABB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335355"/>
                  <a:ext cx="231154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944506-F8BB-4400-913E-FD22FF36EB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25919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128A37-4FF4-4842-BFDB-053330F16DFB}"/>
                    </a:ext>
                  </a:extLst>
                </p:cNvPr>
                <p:cNvSpPr txBox="1"/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128A37-4FF4-4842-BFDB-053330F16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90" y="2336237"/>
                  <a:ext cx="52591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3622A81-1659-45CA-8AE3-862ACD656550}"/>
              </a:ext>
            </a:extLst>
          </p:cNvPr>
          <p:cNvGrpSpPr/>
          <p:nvPr/>
        </p:nvGrpSpPr>
        <p:grpSpPr>
          <a:xfrm>
            <a:off x="1146175" y="2573223"/>
            <a:ext cx="6435725" cy="256634"/>
            <a:chOff x="1146175" y="2573223"/>
            <a:chExt cx="6435725" cy="256634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EF39A79-50B3-45A2-B41A-FBB92DAD4109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2829857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A972C1-34D2-48E3-BC8A-1DEC3B4A232A}"/>
                    </a:ext>
                  </a:extLst>
                </p:cNvPr>
                <p:cNvSpPr txBox="1"/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A972C1-34D2-48E3-BC8A-1DEC3B4A2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576569"/>
                  <a:ext cx="23115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05FD76-6ACE-4DC4-86BB-644B6823D09B}"/>
                    </a:ext>
                  </a:extLst>
                </p:cNvPr>
                <p:cNvSpPr txBox="1"/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05FD76-6ACE-4DC4-86BB-644B6823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573223"/>
                  <a:ext cx="52591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4651" r="-930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5F56E5-8629-4107-9DB1-6F9E0381F41A}"/>
              </a:ext>
            </a:extLst>
          </p:cNvPr>
          <p:cNvGrpSpPr/>
          <p:nvPr/>
        </p:nvGrpSpPr>
        <p:grpSpPr>
          <a:xfrm>
            <a:off x="1146175" y="2822833"/>
            <a:ext cx="6435725" cy="283280"/>
            <a:chOff x="1146175" y="2822833"/>
            <a:chExt cx="6435725" cy="28328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120946A-CD05-46B8-B0EF-779E340AFF0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3106113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81A465F-A635-459F-A3F4-9C87FD52C42D}"/>
                    </a:ext>
                  </a:extLst>
                </p:cNvPr>
                <p:cNvSpPr txBox="1"/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81A465F-A635-459F-A3F4-9C87FD52C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690" y="2851079"/>
                  <a:ext cx="23115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3514" r="-810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C383C73-EAD9-4428-9213-29546038ECD1}"/>
                    </a:ext>
                  </a:extLst>
                </p:cNvPr>
                <p:cNvSpPr txBox="1"/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C383C73-EAD9-4428-9213-29546038E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89" y="2822833"/>
                  <a:ext cx="641971" cy="274947"/>
                </a:xfrm>
                <a:prstGeom prst="rect">
                  <a:avLst/>
                </a:prstGeom>
                <a:blipFill>
                  <a:blip r:embed="rId9"/>
                  <a:stretch>
                    <a:fillRect l="-57143" t="-148889" r="-38095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3DACE8E-EB67-4966-80A4-B92288D10912}"/>
              </a:ext>
            </a:extLst>
          </p:cNvPr>
          <p:cNvGrpSpPr/>
          <p:nvPr/>
        </p:nvGrpSpPr>
        <p:grpSpPr>
          <a:xfrm>
            <a:off x="1584325" y="3085286"/>
            <a:ext cx="5997575" cy="278001"/>
            <a:chOff x="1584325" y="3085286"/>
            <a:chExt cx="5997575" cy="278001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A1312D3-184D-43C8-BCA8-75B95AF67B55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25" y="33349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13C8A1B-F857-45D3-A852-4C11097D1097}"/>
                    </a:ext>
                  </a:extLst>
                </p:cNvPr>
                <p:cNvSpPr txBox="1"/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13C8A1B-F857-45D3-A852-4C11097D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44" y="3085286"/>
                  <a:ext cx="2311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3158" r="-52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2B026E-ED3C-4C53-A22B-055105451252}"/>
                    </a:ext>
                  </a:extLst>
                </p:cNvPr>
                <p:cNvSpPr txBox="1"/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2B026E-ED3C-4C53-A22B-05510545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43" y="3088340"/>
                  <a:ext cx="1136593" cy="274947"/>
                </a:xfrm>
                <a:prstGeom prst="rect">
                  <a:avLst/>
                </a:prstGeom>
                <a:blipFill>
                  <a:blip r:embed="rId11"/>
                  <a:stretch>
                    <a:fillRect l="-32086" t="-151111" r="-3209" b="-2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1A38C36-E005-483D-BB5A-F917D393DE67}"/>
              </a:ext>
            </a:extLst>
          </p:cNvPr>
          <p:cNvGrpSpPr/>
          <p:nvPr/>
        </p:nvGrpSpPr>
        <p:grpSpPr>
          <a:xfrm>
            <a:off x="1584325" y="3320349"/>
            <a:ext cx="5997575" cy="279080"/>
            <a:chOff x="1584325" y="3320349"/>
            <a:chExt cx="5997575" cy="27908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0D1A569-27AE-4EE4-B19E-DA0BA4AF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25" y="3576242"/>
              <a:ext cx="599757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13A6C7-31A8-4FD4-ACD1-59F3258F8EA9}"/>
                    </a:ext>
                  </a:extLst>
                </p:cNvPr>
                <p:cNvSpPr txBox="1"/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13A6C7-31A8-4FD4-ACD1-59F3258F8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320349"/>
                  <a:ext cx="23115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82C9A2C-6F79-4BE3-9649-12CC8003EA42}"/>
                    </a:ext>
                  </a:extLst>
                </p:cNvPr>
                <p:cNvSpPr txBox="1"/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A82C9A2C-6F79-4BE3-9649-12CC8003E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224" y="3324482"/>
                  <a:ext cx="1136593" cy="274947"/>
                </a:xfrm>
                <a:prstGeom prst="rect">
                  <a:avLst/>
                </a:prstGeom>
                <a:blipFill>
                  <a:blip r:embed="rId13"/>
                  <a:stretch>
                    <a:fillRect l="-32086" t="-148889" r="-3209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1317666-437E-4D89-AF0C-8FE54BC86046}"/>
              </a:ext>
            </a:extLst>
          </p:cNvPr>
          <p:cNvGrpSpPr/>
          <p:nvPr/>
        </p:nvGrpSpPr>
        <p:grpSpPr>
          <a:xfrm>
            <a:off x="1146175" y="3580698"/>
            <a:ext cx="6435725" cy="259062"/>
            <a:chOff x="1146175" y="3580698"/>
            <a:chExt cx="6435725" cy="25906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7B81888-5766-4AB6-841F-740C85C9C3FA}"/>
                </a:ext>
              </a:extLst>
            </p:cNvPr>
            <p:cNvCxnSpPr>
              <a:cxnSpLocks/>
            </p:cNvCxnSpPr>
            <p:nvPr/>
          </p:nvCxnSpPr>
          <p:spPr>
            <a:xfrm>
              <a:off x="1146175" y="3836592"/>
              <a:ext cx="6435725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E4C589F-292E-4681-ADDD-958C4793F0D5}"/>
                    </a:ext>
                  </a:extLst>
                </p:cNvPr>
                <p:cNvSpPr txBox="1"/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E4C589F-292E-4681-ADDD-958C4793F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063" y="3580698"/>
                  <a:ext cx="231154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3158" r="-5263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096E8B9-C015-4432-9CE1-981A8935CA88}"/>
                    </a:ext>
                  </a:extLst>
                </p:cNvPr>
                <p:cNvSpPr txBox="1"/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096E8B9-C015-4432-9CE1-981A8935C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105" y="3593539"/>
                  <a:ext cx="52591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5814" r="-8140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86D0B7-BF17-489C-9BC0-C5D0D67C1841}"/>
                  </a:ext>
                </a:extLst>
              </p:cNvPr>
              <p:cNvSpPr txBox="1"/>
              <p:nvPr/>
            </p:nvSpPr>
            <p:spPr>
              <a:xfrm>
                <a:off x="628650" y="4042598"/>
                <a:ext cx="6044090" cy="838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Assume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then total running 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is: 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986D0B7-BF17-489C-9BC0-C5D0D67C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42598"/>
                <a:ext cx="6044090" cy="838948"/>
              </a:xfrm>
              <a:prstGeom prst="rect">
                <a:avLst/>
              </a:prstGeom>
              <a:blipFill>
                <a:blip r:embed="rId16"/>
                <a:stretch>
                  <a:fillRect l="-1008" t="-3623" r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B53D05-2891-4E0C-AFED-DCAF6E787A91}"/>
                  </a:ext>
                </a:extLst>
              </p:cNvPr>
              <p:cNvSpPr txBox="1"/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B53D05-2891-4E0C-AFED-DCAF6E78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008303"/>
                <a:ext cx="4054251" cy="424796"/>
              </a:xfrm>
              <a:prstGeom prst="rect">
                <a:avLst/>
              </a:prstGeom>
              <a:blipFill>
                <a:blip r:embed="rId17"/>
                <a:stretch>
                  <a:fillRect l="-1504" t="-724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220882-1711-4C74-91B5-134A8836344F}"/>
                  </a:ext>
                </a:extLst>
              </p:cNvPr>
              <p:cNvSpPr txBox="1"/>
              <p:nvPr/>
            </p:nvSpPr>
            <p:spPr>
              <a:xfrm>
                <a:off x="628650" y="5513828"/>
                <a:ext cx="4667111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220882-1711-4C74-91B5-134A88363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3828"/>
                <a:ext cx="4667111" cy="424796"/>
              </a:xfrm>
              <a:prstGeom prst="rect">
                <a:avLst/>
              </a:prstGeom>
              <a:blipFill>
                <a:blip r:embed="rId18"/>
                <a:stretch>
                  <a:fillRect l="-1305" t="-107143" b="-16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CD1584-CECA-4931-91D7-A862F711F07A}"/>
                  </a:ext>
                </a:extLst>
              </p:cNvPr>
              <p:cNvSpPr txBox="1"/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Best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sorted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CD1584-CECA-4931-91D7-A862F711F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020646"/>
                <a:ext cx="2473947" cy="400110"/>
              </a:xfrm>
              <a:prstGeom prst="rect">
                <a:avLst/>
              </a:prstGeom>
              <a:blipFill>
                <a:blip r:embed="rId19"/>
                <a:stretch>
                  <a:fillRect l="-246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62F68DD-92E5-4257-8D28-F082923FD944}"/>
                  </a:ext>
                </a:extLst>
              </p:cNvPr>
              <p:cNvSpPr txBox="1"/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rgbClr val="C00000"/>
                    </a:solidFill>
                  </a:rPr>
                  <a:t>Worst case:</a:t>
                </a:r>
                <a:r>
                  <a:rPr lang="en-GB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reversely sorted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62F68DD-92E5-4257-8D28-F082923F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08" y="5526171"/>
                <a:ext cx="3643498" cy="400110"/>
              </a:xfrm>
              <a:prstGeom prst="rect">
                <a:avLst/>
              </a:prstGeom>
              <a:blipFill>
                <a:blip r:embed="rId20"/>
                <a:stretch>
                  <a:fillRect l="-167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EE550E4-4AEC-4EF5-B29C-EC565E2173E9}"/>
              </a:ext>
            </a:extLst>
          </p:cNvPr>
          <p:cNvSpPr txBox="1"/>
          <p:nvPr/>
        </p:nvSpPr>
        <p:spPr>
          <a:xfrm>
            <a:off x="5352063" y="6035961"/>
            <a:ext cx="1923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Average case???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4DC75-9A42-43B3-A4AC-5B2CABB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Time Complexity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946268-EC59-44FD-A6ED-AB28B0A34960}"/>
              </a:ext>
            </a:extLst>
          </p:cNvPr>
          <p:cNvSpPr/>
          <p:nvPr/>
        </p:nvSpPr>
        <p:spPr>
          <a:xfrm>
            <a:off x="628650" y="1690689"/>
            <a:ext cx="3333752" cy="2225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>
                <a:solidFill>
                  <a:schemeClr val="tx1"/>
                </a:solidFill>
              </a:rPr>
              <a:t>Insertion-Sort (A)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2 to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GB" sz="160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 = A[j]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 and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]&gt;key)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A[i+1] = A[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GB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A[i+1] =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AD8D6-F5B7-4D72-8367-2817A5FE9928}"/>
                  </a:ext>
                </a:extLst>
              </p:cNvPr>
              <p:cNvSpPr txBox="1"/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Run</a:t>
                </a:r>
                <a:r>
                  <a:rPr lang="en-US" sz="2000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79AD8D6-F5B7-4D72-8367-2817A5FE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1690689"/>
                <a:ext cx="4740400" cy="458011"/>
              </a:xfrm>
              <a:prstGeom prst="rect">
                <a:avLst/>
              </a:prstGeom>
              <a:blipFill>
                <a:blip r:embed="rId2"/>
                <a:stretch>
                  <a:fillRect l="-1285" t="-102667" b="-1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20F70-B8B2-45B0-9806-28C5AA480A90}"/>
                  </a:ext>
                </a:extLst>
              </p:cNvPr>
              <p:cNvSpPr txBox="1"/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Best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20F70-B8B2-45B0-9806-28C5AA480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2218316"/>
                <a:ext cx="3698385" cy="732573"/>
              </a:xfrm>
              <a:prstGeom prst="rect">
                <a:avLst/>
              </a:prstGeom>
              <a:blipFill>
                <a:blip r:embed="rId3"/>
                <a:stretch>
                  <a:fillRect l="-1647" t="-5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94FC0-6119-4251-8A7E-A1B5A66E612A}"/>
                  </a:ext>
                </a:extLst>
              </p:cNvPr>
              <p:cNvSpPr txBox="1"/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Worst case:</a:t>
                </a:r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A94FC0-6119-4251-8A7E-A1B5A66E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2" y="3016252"/>
                <a:ext cx="4245521" cy="732573"/>
              </a:xfrm>
              <a:prstGeom prst="rect">
                <a:avLst/>
              </a:prstGeom>
              <a:blipFill>
                <a:blip r:embed="rId4"/>
                <a:stretch>
                  <a:fillRect l="-1437" t="-21667" b="-9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CB39A1-F553-4597-8BFF-86BBBC545F51}"/>
                  </a:ext>
                </a:extLst>
              </p:cNvPr>
              <p:cNvSpPr txBox="1"/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Suppose there is another sorting algorithm with runtime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Which algorithm is better?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CB39A1-F553-4597-8BFF-86BBBC54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5507"/>
                <a:ext cx="8247258" cy="707886"/>
              </a:xfrm>
              <a:prstGeom prst="rect">
                <a:avLst/>
              </a:prstGeom>
              <a:blipFill>
                <a:blip r:embed="rId5"/>
                <a:stretch>
                  <a:fillRect l="-7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C224A-2C11-4691-8804-110433E0421A}"/>
                  </a:ext>
                </a:extLst>
              </p:cNvPr>
              <p:cNvSpPr txBox="1"/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Constant coefficients are not that important (when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C224A-2C11-4691-8804-110433E0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43059"/>
                <a:ext cx="7897162" cy="461665"/>
              </a:xfrm>
              <a:prstGeom prst="rect">
                <a:avLst/>
              </a:prstGeom>
              <a:blipFill>
                <a:blip r:embed="rId6"/>
                <a:stretch>
                  <a:fillRect l="-1157" t="-10526" r="-30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2346CF-9DE4-4018-A35B-2D7373D7EAD8}"/>
                  </a:ext>
                </a:extLst>
              </p:cNvPr>
              <p:cNvSpPr txBox="1"/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Lower-order terms are not that important (when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is large).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2346CF-9DE4-4018-A35B-2D7373D7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64390"/>
                <a:ext cx="7629653" cy="461665"/>
              </a:xfrm>
              <a:prstGeom prst="rect">
                <a:avLst/>
              </a:prstGeom>
              <a:blipFill>
                <a:blip r:embed="rId7"/>
                <a:stretch>
                  <a:fillRect l="-1198" t="-10526" r="-3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7FF69-316B-44CD-80C0-546228649F50}"/>
                  </a:ext>
                </a:extLst>
              </p:cNvPr>
              <p:cNvSpPr txBox="1"/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7FF69-316B-44CD-80C0-54622864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2257863"/>
                <a:ext cx="1446935" cy="307777"/>
              </a:xfrm>
              <a:prstGeom prst="rect">
                <a:avLst/>
              </a:prstGeom>
              <a:blipFill>
                <a:blip r:embed="rId8"/>
                <a:stretch>
                  <a:fillRect l="-3361" t="-1961" r="-54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77A718-B9BC-4B65-BB4B-F07E092CCC1E}"/>
                  </a:ext>
                </a:extLst>
              </p:cNvPr>
              <p:cNvSpPr txBox="1"/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77A718-B9BC-4B65-BB4B-F07E092C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99" y="3074761"/>
                <a:ext cx="1566583" cy="307777"/>
              </a:xfrm>
              <a:prstGeom prst="rect">
                <a:avLst/>
              </a:prstGeom>
              <a:blipFill>
                <a:blip r:embed="rId9"/>
                <a:stretch>
                  <a:fillRect l="-3113"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4EDD11-95F3-4FB7-BC72-72B5354F62A5}"/>
                  </a:ext>
                </a:extLst>
              </p:cNvPr>
              <p:cNvSpPr txBox="1"/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4EDD11-95F3-4FB7-BC72-72B5354F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71" y="1448275"/>
                <a:ext cx="1567865" cy="307777"/>
              </a:xfrm>
              <a:prstGeom prst="rect">
                <a:avLst/>
              </a:prstGeom>
              <a:blipFill>
                <a:blip r:embed="rId10"/>
                <a:stretch>
                  <a:fillRect l="-3502" t="-4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83E151-24E7-4B3A-BED0-4D8DABBF098A}"/>
                  </a:ext>
                </a:extLst>
              </p:cNvPr>
              <p:cNvSpPr txBox="1"/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983E151-24E7-4B3A-BED0-4D8DABBF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36" y="4429450"/>
                <a:ext cx="1879874" cy="307777"/>
              </a:xfrm>
              <a:prstGeom prst="rect">
                <a:avLst/>
              </a:prstGeom>
              <a:blipFill>
                <a:blip r:embed="rId11"/>
                <a:stretch>
                  <a:fillRect l="-2922" t="-4000" r="-45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4043</TotalTime>
  <Words>2309</Words>
  <Application>Microsoft Office PowerPoint</Application>
  <PresentationFormat>全屏显示(4:3)</PresentationFormat>
  <Paragraphs>211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 Light</vt:lpstr>
      <vt:lpstr>Calibri</vt:lpstr>
      <vt:lpstr>Cambria Math</vt:lpstr>
      <vt:lpstr>Courier New</vt:lpstr>
      <vt:lpstr>Arial</vt:lpstr>
      <vt:lpstr>Office 主题​​</vt:lpstr>
      <vt:lpstr>Algorithm Analysis 101</vt:lpstr>
      <vt:lpstr>Insertion Sort</vt:lpstr>
      <vt:lpstr>Correctness of Insertion Sort</vt:lpstr>
      <vt:lpstr>Correctness of Insertion Sort</vt:lpstr>
      <vt:lpstr>Proving the correctness of algorithms</vt:lpstr>
      <vt:lpstr>Efficiency of Insertion Sort</vt:lpstr>
      <vt:lpstr>Running time in the RAM model</vt:lpstr>
      <vt:lpstr>Time complexity of Insertion Sort</vt:lpstr>
      <vt:lpstr>Asymptotic Time Complexity</vt:lpstr>
      <vt:lpstr>Asymptotic Notation: O</vt:lpstr>
      <vt:lpstr>Asymptotic Notation: Ω</vt:lpstr>
      <vt:lpstr>Asymptotic Notation: Θ</vt:lpstr>
      <vt:lpstr>Asymptotic Notation: o</vt:lpstr>
      <vt:lpstr>Asymptotic Notation: ω</vt:lpstr>
      <vt:lpstr>Some properties of asymptotic notations</vt:lpstr>
      <vt:lpstr>Comparing some common functions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101</dc:title>
  <dc:creator>Chaodong ZHENG</dc:creator>
  <cp:lastModifiedBy>ZHENG Chaodong</cp:lastModifiedBy>
  <cp:revision>211</cp:revision>
  <dcterms:created xsi:type="dcterms:W3CDTF">2019-05-17T09:06:32Z</dcterms:created>
  <dcterms:modified xsi:type="dcterms:W3CDTF">2022-09-05T18:52:55Z</dcterms:modified>
</cp:coreProperties>
</file>