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257" r:id="rId2"/>
    <p:sldId id="266" r:id="rId3"/>
    <p:sldId id="267" r:id="rId4"/>
    <p:sldId id="269" r:id="rId5"/>
    <p:sldId id="270" r:id="rId6"/>
    <p:sldId id="273" r:id="rId7"/>
    <p:sldId id="271" r:id="rId8"/>
    <p:sldId id="274" r:id="rId9"/>
    <p:sldId id="272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3" r:id="rId28"/>
    <p:sldId id="291" r:id="rId29"/>
    <p:sldId id="295" r:id="rId30"/>
    <p:sldId id="294" r:id="rId31"/>
    <p:sldId id="297" r:id="rId32"/>
    <p:sldId id="298" r:id="rId33"/>
    <p:sldId id="296" r:id="rId34"/>
    <p:sldId id="292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1173" autoAdjust="0"/>
  </p:normalViewPr>
  <p:slideViewPr>
    <p:cSldViewPr snapToGrid="0">
      <p:cViewPr varScale="1">
        <p:scale>
          <a:sx n="129" d="100"/>
          <a:sy n="129" d="100"/>
        </p:scale>
        <p:origin x="21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8F7EA-1543-4953-AD36-BAF1B5F6516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67914-FE94-473C-8F8B-DC1B25F9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67914-FE94-473C-8F8B-DC1B25F937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3435-0131-4218-AAB6-871A064F73D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Basic Data Structures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DE4E-5EB4-4E28-A700-F75F63B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/>
              <p:nvPr/>
            </p:nvSpPr>
            <p:spPr>
              <a:xfrm>
                <a:off x="628650" y="2886014"/>
                <a:ext cx="7180235" cy="3034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 </a:t>
                </a: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GB" sz="2400" dirty="0"/>
                  <a:t> is a sequence of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interface supports the following operations: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sz="2000" dirty="0"/>
                  <a:t>: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 length of the list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increase list size by 1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decrease list size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886014"/>
                <a:ext cx="7180235" cy="3034805"/>
              </a:xfrm>
              <a:prstGeom prst="rect">
                <a:avLst/>
              </a:prstGeom>
              <a:blipFill>
                <a:blip r:embed="rId2"/>
                <a:stretch>
                  <a:fillRect l="-1104" t="-2008" r="-255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0692C5B-D513-4BD8-BDA5-BF207CCCA2E9}"/>
              </a:ext>
            </a:extLst>
          </p:cNvPr>
          <p:cNvGrpSpPr/>
          <p:nvPr/>
        </p:nvGrpSpPr>
        <p:grpSpPr>
          <a:xfrm>
            <a:off x="2523601" y="1690689"/>
            <a:ext cx="4096798" cy="738664"/>
            <a:chOff x="628650" y="1690689"/>
            <a:chExt cx="4096798" cy="73866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F7322D6-C4E3-4187-A8FD-AA9AD964D1F1}"/>
                </a:ext>
              </a:extLst>
            </p:cNvPr>
            <p:cNvGrpSpPr/>
            <p:nvPr/>
          </p:nvGrpSpPr>
          <p:grpSpPr>
            <a:xfrm>
              <a:off x="628650" y="1690689"/>
              <a:ext cx="301686" cy="738664"/>
              <a:chOff x="628650" y="1646618"/>
              <a:chExt cx="301686" cy="73866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B043BC-E275-4A3B-9771-3EA7EE4D905C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23580A-1598-4500-A774-83841173CDF1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6D25FFA-B311-4C5E-89B5-3A8F7348535A}"/>
                </a:ext>
              </a:extLst>
            </p:cNvPr>
            <p:cNvGrpSpPr/>
            <p:nvPr/>
          </p:nvGrpSpPr>
          <p:grpSpPr>
            <a:xfrm>
              <a:off x="1257300" y="1690689"/>
              <a:ext cx="301686" cy="738664"/>
              <a:chOff x="628650" y="1646618"/>
              <a:chExt cx="301686" cy="738664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635E04-448B-4676-93F8-E20ABF1412BA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0B3E0-F68F-4AB0-85F1-5C34CD93142C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7163FA-C6A4-40E1-90B5-FFA1AA86A67E}"/>
                </a:ext>
              </a:extLst>
            </p:cNvPr>
            <p:cNvGrpSpPr/>
            <p:nvPr/>
          </p:nvGrpSpPr>
          <p:grpSpPr>
            <a:xfrm>
              <a:off x="1866714" y="1690689"/>
              <a:ext cx="306494" cy="738664"/>
              <a:chOff x="628650" y="1646618"/>
              <a:chExt cx="306494" cy="73866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BAE398-EA88-459E-A430-15FADA8D161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C41F1B-BA39-401C-AE9E-0B9D087B2B5E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F6452F-A9FF-4CE2-96BC-8C2BF49B08CD}"/>
                </a:ext>
              </a:extLst>
            </p:cNvPr>
            <p:cNvGrpSpPr/>
            <p:nvPr/>
          </p:nvGrpSpPr>
          <p:grpSpPr>
            <a:xfrm>
              <a:off x="2500172" y="1690689"/>
              <a:ext cx="306494" cy="738664"/>
              <a:chOff x="628650" y="1646618"/>
              <a:chExt cx="306494" cy="73866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A8D774-C1C6-495E-B4CE-9EEDBA4466E8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203B844-A294-4745-B8E6-D0488FD63857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F8A384-AE89-4E97-996E-3AF81E877D94}"/>
                </a:ext>
              </a:extLst>
            </p:cNvPr>
            <p:cNvGrpSpPr/>
            <p:nvPr/>
          </p:nvGrpSpPr>
          <p:grpSpPr>
            <a:xfrm>
              <a:off x="3128822" y="1690689"/>
              <a:ext cx="301686" cy="738664"/>
              <a:chOff x="628650" y="1646618"/>
              <a:chExt cx="301686" cy="738664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8843DA-4E9E-4854-9B6D-15A232975DF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69E61E-EEBF-4A49-9855-4CDA5B59D4F5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58BAF4-DF58-4BAB-8156-E3126DB821F6}"/>
                </a:ext>
              </a:extLst>
            </p:cNvPr>
            <p:cNvGrpSpPr/>
            <p:nvPr/>
          </p:nvGrpSpPr>
          <p:grpSpPr>
            <a:xfrm>
              <a:off x="3739840" y="1690689"/>
              <a:ext cx="343364" cy="738664"/>
              <a:chOff x="628650" y="1646618"/>
              <a:chExt cx="343364" cy="73866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A363D3B-AB9C-4CB8-8A8A-D3A939A9759E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03864F-7300-4759-9F47-69975B2FDA36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9DD5FC6-12BD-4DEB-A96D-18390FD7A0FF}"/>
                </a:ext>
              </a:extLst>
            </p:cNvPr>
            <p:cNvGrpSpPr/>
            <p:nvPr/>
          </p:nvGrpSpPr>
          <p:grpSpPr>
            <a:xfrm>
              <a:off x="4350858" y="1690689"/>
              <a:ext cx="374590" cy="738664"/>
              <a:chOff x="628650" y="1646618"/>
              <a:chExt cx="374590" cy="73866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DD28C4-B9C4-485F-94DC-C1945E9516CF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144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DE4E-5EB4-4E28-A700-F75F63B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/>
              <p:nvPr/>
            </p:nvSpPr>
            <p:spPr>
              <a:xfrm>
                <a:off x="628650" y="2295009"/>
                <a:ext cx="8155118" cy="352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interface supports the following operations: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list size by 1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decrease list size by 1</a:t>
                </a:r>
              </a:p>
              <a:p>
                <a:pPr marL="180000" indent="-1800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can implement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</a:t>
                </a:r>
                <a:r>
                  <a:rPr lang="en-US" sz="2400" dirty="0"/>
                  <a:t>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AddFirst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Add(1,x)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AddLast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Add(Size()+1,x)</a:t>
                </a:r>
                <a:r>
                  <a:rPr lang="en-US" dirty="0"/>
                  <a:t> 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RemoveFirst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Remove(1)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RemoveLast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Remove(Size())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95009"/>
                <a:ext cx="8155118" cy="3522503"/>
              </a:xfrm>
              <a:prstGeom prst="rect">
                <a:avLst/>
              </a:prstGeom>
              <a:blipFill>
                <a:blip r:embed="rId2"/>
                <a:stretch>
                  <a:fillRect l="-972" t="-1730" b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0692C5B-D513-4BD8-BDA5-BF207CCCA2E9}"/>
              </a:ext>
            </a:extLst>
          </p:cNvPr>
          <p:cNvGrpSpPr/>
          <p:nvPr/>
        </p:nvGrpSpPr>
        <p:grpSpPr>
          <a:xfrm>
            <a:off x="2523601" y="1357599"/>
            <a:ext cx="4096798" cy="738664"/>
            <a:chOff x="628650" y="1690689"/>
            <a:chExt cx="4096798" cy="73866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F7322D6-C4E3-4187-A8FD-AA9AD964D1F1}"/>
                </a:ext>
              </a:extLst>
            </p:cNvPr>
            <p:cNvGrpSpPr/>
            <p:nvPr/>
          </p:nvGrpSpPr>
          <p:grpSpPr>
            <a:xfrm>
              <a:off x="628650" y="1690689"/>
              <a:ext cx="301686" cy="738664"/>
              <a:chOff x="628650" y="1646618"/>
              <a:chExt cx="301686" cy="73866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B043BC-E275-4A3B-9771-3EA7EE4D905C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23580A-1598-4500-A774-83841173CDF1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6D25FFA-B311-4C5E-89B5-3A8F7348535A}"/>
                </a:ext>
              </a:extLst>
            </p:cNvPr>
            <p:cNvGrpSpPr/>
            <p:nvPr/>
          </p:nvGrpSpPr>
          <p:grpSpPr>
            <a:xfrm>
              <a:off x="1257300" y="1690689"/>
              <a:ext cx="301686" cy="738664"/>
              <a:chOff x="628650" y="1646618"/>
              <a:chExt cx="301686" cy="738664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635E04-448B-4676-93F8-E20ABF1412BA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0B3E0-F68F-4AB0-85F1-5C34CD93142C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7163FA-C6A4-40E1-90B5-FFA1AA86A67E}"/>
                </a:ext>
              </a:extLst>
            </p:cNvPr>
            <p:cNvGrpSpPr/>
            <p:nvPr/>
          </p:nvGrpSpPr>
          <p:grpSpPr>
            <a:xfrm>
              <a:off x="1866714" y="1690689"/>
              <a:ext cx="306494" cy="738664"/>
              <a:chOff x="628650" y="1646618"/>
              <a:chExt cx="306494" cy="73866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BAE398-EA88-459E-A430-15FADA8D161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C41F1B-BA39-401C-AE9E-0B9D087B2B5E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F6452F-A9FF-4CE2-96BC-8C2BF49B08CD}"/>
                </a:ext>
              </a:extLst>
            </p:cNvPr>
            <p:cNvGrpSpPr/>
            <p:nvPr/>
          </p:nvGrpSpPr>
          <p:grpSpPr>
            <a:xfrm>
              <a:off x="2500172" y="1690689"/>
              <a:ext cx="306494" cy="738664"/>
              <a:chOff x="628650" y="1646618"/>
              <a:chExt cx="306494" cy="73866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A8D774-C1C6-495E-B4CE-9EEDBA4466E8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203B844-A294-4745-B8E6-D0488FD63857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F8A384-AE89-4E97-996E-3AF81E877D94}"/>
                </a:ext>
              </a:extLst>
            </p:cNvPr>
            <p:cNvGrpSpPr/>
            <p:nvPr/>
          </p:nvGrpSpPr>
          <p:grpSpPr>
            <a:xfrm>
              <a:off x="3128822" y="1690689"/>
              <a:ext cx="301686" cy="738664"/>
              <a:chOff x="628650" y="1646618"/>
              <a:chExt cx="301686" cy="738664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8843DA-4E9E-4854-9B6D-15A232975DF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69E61E-EEBF-4A49-9855-4CDA5B59D4F5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58BAF4-DF58-4BAB-8156-E3126DB821F6}"/>
                </a:ext>
              </a:extLst>
            </p:cNvPr>
            <p:cNvGrpSpPr/>
            <p:nvPr/>
          </p:nvGrpSpPr>
          <p:grpSpPr>
            <a:xfrm>
              <a:off x="3739840" y="1690689"/>
              <a:ext cx="343364" cy="738664"/>
              <a:chOff x="628650" y="1646618"/>
              <a:chExt cx="343364" cy="73866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A363D3B-AB9C-4CB8-8A8A-D3A939A9759E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03864F-7300-4759-9F47-69975B2FDA36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9DD5FC6-12BD-4DEB-A96D-18390FD7A0FF}"/>
                </a:ext>
              </a:extLst>
            </p:cNvPr>
            <p:cNvGrpSpPr/>
            <p:nvPr/>
          </p:nvGrpSpPr>
          <p:grpSpPr>
            <a:xfrm>
              <a:off x="4350858" y="1690689"/>
              <a:ext cx="374590" cy="738664"/>
              <a:chOff x="628650" y="1646618"/>
              <a:chExt cx="374590" cy="73866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DD28C4-B9C4-485F-94DC-C1945E9516CF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493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D0154B10-AD55-4F20-8665-6CDF32BE0346}"/>
              </a:ext>
            </a:extLst>
          </p:cNvPr>
          <p:cNvGrpSpPr/>
          <p:nvPr/>
        </p:nvGrpSpPr>
        <p:grpSpPr>
          <a:xfrm>
            <a:off x="4636083" y="2170164"/>
            <a:ext cx="3879267" cy="3570208"/>
            <a:chOff x="4636083" y="2258537"/>
            <a:chExt cx="3879267" cy="357020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0448CFB-1208-426B-8AF9-93BEBFE0E3B0}"/>
                </a:ext>
              </a:extLst>
            </p:cNvPr>
            <p:cNvGrpSpPr/>
            <p:nvPr/>
          </p:nvGrpSpPr>
          <p:grpSpPr>
            <a:xfrm>
              <a:off x="4636083" y="2627869"/>
              <a:ext cx="2571194" cy="369332"/>
              <a:chOff x="4975041" y="2749770"/>
              <a:chExt cx="2571194" cy="369332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C7F1C5-5027-44A1-A99B-943D7B59C3C3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B86A8D-DBB0-4F17-BEF5-41D87CDFA3AB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807368-86F1-4973-985D-417C2D967609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769A6A-9FBB-433D-A33E-0AAE104B077B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82ABEA-9E6B-4B8A-87C2-F808BA025D67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B95A02-EF02-4C6B-A1DD-E5F7F8F36AF2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3CAC49-13A1-40AE-A88E-A3CEFFDA1335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AC53B0-7722-444B-87E1-5E5583588298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B79FBBD-C598-4BA3-A077-92B39ED3493B}"/>
                </a:ext>
              </a:extLst>
            </p:cNvPr>
            <p:cNvGrpSpPr/>
            <p:nvPr/>
          </p:nvGrpSpPr>
          <p:grpSpPr>
            <a:xfrm>
              <a:off x="4636083" y="2258537"/>
              <a:ext cx="2571194" cy="369332"/>
              <a:chOff x="4572000" y="2277588"/>
              <a:chExt cx="2571194" cy="36933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6B4F16-3136-4682-982A-942546210AD9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352773-0B4E-4835-8E8E-6A8A776D53F3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546A43-0C47-4779-9B2C-29CA9DBB7306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73C9037-DCC8-452A-A760-ECB6B59DFA0A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62C4BB8-5633-4574-8920-E748681BA979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3DCC37-721B-418D-B36C-DC470B26C157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66D1CC-6098-4BEB-BEC3-FADC65D4743D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6AB6A86-FA69-4825-AF47-FF2D4CF68366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74FCBA6-7C9A-4209-8923-637083E6C5C5}"/>
                </a:ext>
              </a:extLst>
            </p:cNvPr>
            <p:cNvGrpSpPr/>
            <p:nvPr/>
          </p:nvGrpSpPr>
          <p:grpSpPr>
            <a:xfrm>
              <a:off x="4640582" y="3335755"/>
              <a:ext cx="2571194" cy="369332"/>
              <a:chOff x="4975041" y="2749770"/>
              <a:chExt cx="2571194" cy="36933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36B90-6E1D-4EEE-A72C-E53C4B544E28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B3DD42-1632-42D9-BD05-69253310EA92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84EC87B-C9EE-440A-A183-78FFB93A49B8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61B6EC-CFDF-460F-B232-B48387A4F3BE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D31EAC-8CC1-438E-B750-D6847CFE36AA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BFD750-328F-4C89-8890-EF700C816FE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5571D6-F6C2-40C7-B4ED-284E177A52BF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D33F3DC-F582-4646-8711-64EE37A7D6D4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82A3D9-9851-4FE8-9D00-1CBA4C9942DF}"/>
                </a:ext>
              </a:extLst>
            </p:cNvPr>
            <p:cNvSpPr txBox="1"/>
            <p:nvPr/>
          </p:nvSpPr>
          <p:spPr>
            <a:xfrm>
              <a:off x="7197637" y="299720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Add(4,d)</a:t>
              </a:r>
              <a:endParaRPr lang="en-US" sz="1600" dirty="0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7ED3170-AD2C-45CF-96D8-63978D369E23}"/>
                </a:ext>
              </a:extLst>
            </p:cNvPr>
            <p:cNvGrpSpPr/>
            <p:nvPr/>
          </p:nvGrpSpPr>
          <p:grpSpPr>
            <a:xfrm>
              <a:off x="4640582" y="4043641"/>
              <a:ext cx="2571194" cy="369332"/>
              <a:chOff x="4975041" y="2749770"/>
              <a:chExt cx="2571194" cy="369332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34CC7A-1186-4A30-A75D-ABB46ABBD13C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F5D10F-DAA2-49D7-A9AD-B92432C823B0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55F05EC-B72A-4FF1-90DF-FF4A8614A860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4E47B3-FEB2-48A5-B4E2-B2E29BBEF978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45CE724-A24A-4E21-9AF8-E5B9C753C61D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1CB6363-4B9A-46CF-83BD-A7B37B496AB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642AE7-FC85-44DC-BBC4-7AB1C45860EE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A33C20-5ED5-484F-A749-506ABF72B7F0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8492EE1-EB41-4BEF-9771-7EF5506CF93E}"/>
                </a:ext>
              </a:extLst>
            </p:cNvPr>
            <p:cNvSpPr txBox="1"/>
            <p:nvPr/>
          </p:nvSpPr>
          <p:spPr>
            <a:xfrm>
              <a:off x="7219803" y="3705087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Set(3,q)</a:t>
              </a:r>
              <a:endParaRPr lang="en-US" sz="1600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CC7AD73-52E5-4604-86EE-D1A6D089C463}"/>
                </a:ext>
              </a:extLst>
            </p:cNvPr>
            <p:cNvGrpSpPr/>
            <p:nvPr/>
          </p:nvGrpSpPr>
          <p:grpSpPr>
            <a:xfrm>
              <a:off x="4640582" y="4751527"/>
              <a:ext cx="2571194" cy="369332"/>
              <a:chOff x="4975041" y="2749770"/>
              <a:chExt cx="2571194" cy="369332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1703C67-AA66-411B-8C4F-AA59B498E660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64BEDF0-5666-408E-87B1-8DA8FEE6670E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9C4865-7DCB-45AC-85DE-EEF0C881CEF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0819CE3-5F65-4F4B-9374-8E84BAB7FB34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80C81C9-2B5A-4DB1-A9DB-10EECB8D25C4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FDC8770-B610-4AA3-86BA-26A47D0B73B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5E59028-6FEE-4A09-8C3F-C00878080752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2B4993C-607C-4AE3-AA2F-236EFEE5D40E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8C09A36-DFD1-41DE-9EB4-C72BBDF1C861}"/>
                </a:ext>
              </a:extLst>
            </p:cNvPr>
            <p:cNvSpPr txBox="1"/>
            <p:nvPr/>
          </p:nvSpPr>
          <p:spPr>
            <a:xfrm>
              <a:off x="7219803" y="4412973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Add(1,a)</a:t>
              </a:r>
              <a:endParaRPr lang="en-US" sz="1600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FC4B242-F9B8-4D3C-9E78-CF316AADE2A4}"/>
                </a:ext>
              </a:extLst>
            </p:cNvPr>
            <p:cNvCxnSpPr>
              <a:cxnSpLocks/>
              <a:stCxn id="35" idx="2"/>
              <a:endCxn id="46" idx="0"/>
            </p:cNvCxnSpPr>
            <p:nvPr/>
          </p:nvCxnSpPr>
          <p:spPr>
            <a:xfrm>
              <a:off x="4802582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627FC68-5993-4582-BBA3-937152029A57}"/>
                </a:ext>
              </a:extLst>
            </p:cNvPr>
            <p:cNvCxnSpPr>
              <a:cxnSpLocks/>
              <a:stCxn id="36" idx="2"/>
              <a:endCxn id="47" idx="0"/>
            </p:cNvCxnSpPr>
            <p:nvPr/>
          </p:nvCxnSpPr>
          <p:spPr>
            <a:xfrm>
              <a:off x="5125106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73A08E5-F129-44CB-903E-05F079CD86C7}"/>
                </a:ext>
              </a:extLst>
            </p:cNvPr>
            <p:cNvCxnSpPr>
              <a:cxnSpLocks/>
              <a:stCxn id="37" idx="2"/>
              <a:endCxn id="48" idx="0"/>
            </p:cNvCxnSpPr>
            <p:nvPr/>
          </p:nvCxnSpPr>
          <p:spPr>
            <a:xfrm>
              <a:off x="5447630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F8D63-B09E-45ED-B56A-370597EEACA0}"/>
                </a:ext>
              </a:extLst>
            </p:cNvPr>
            <p:cNvCxnSpPr>
              <a:cxnSpLocks/>
              <a:stCxn id="38" idx="2"/>
              <a:endCxn id="49" idx="0"/>
            </p:cNvCxnSpPr>
            <p:nvPr/>
          </p:nvCxnSpPr>
          <p:spPr>
            <a:xfrm>
              <a:off x="5770154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CBD730E-FB42-462E-8999-DD0E5830928A}"/>
                </a:ext>
              </a:extLst>
            </p:cNvPr>
            <p:cNvGrpSpPr/>
            <p:nvPr/>
          </p:nvGrpSpPr>
          <p:grpSpPr>
            <a:xfrm>
              <a:off x="4640582" y="5459413"/>
              <a:ext cx="2571194" cy="369332"/>
              <a:chOff x="4975041" y="2749770"/>
              <a:chExt cx="2571194" cy="369332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62D2288-9570-478A-8E44-E1D6ADEDB157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3849B1C-1E5F-43FF-824A-12768F067012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9763B2F-085D-4364-861D-B8851F06BEE2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BD2BEA4-9A91-4F62-9569-B490A0D81914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EC71366-9A3D-4D86-9FB4-A36B6F4F9E65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6B3E6A6-6D1E-4F08-8A56-B2A19053501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FE876EF-8A8E-49D2-9E6F-BBFEDD8238B5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FA8986E-BE6E-44A2-8E42-E8ABF5C2D64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F862640-36FB-4E4C-8711-415CD6A2B002}"/>
                </a:ext>
              </a:extLst>
            </p:cNvPr>
            <p:cNvSpPr txBox="1"/>
            <p:nvPr/>
          </p:nvSpPr>
          <p:spPr>
            <a:xfrm>
              <a:off x="7219803" y="5120859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Remove(3)</a:t>
              </a:r>
              <a:endParaRPr lang="en-US" sz="1600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9B8DAA4-5BA0-4DD1-84AC-0D7E684CCF84}"/>
                </a:ext>
              </a:extLst>
            </p:cNvPr>
            <p:cNvCxnSpPr>
              <a:cxnSpLocks/>
              <a:stCxn id="48" idx="2"/>
              <a:endCxn id="70" idx="0"/>
            </p:cNvCxnSpPr>
            <p:nvPr/>
          </p:nvCxnSpPr>
          <p:spPr>
            <a:xfrm flipH="1">
              <a:off x="5447630" y="5120859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FF6CCBA-8A8D-449E-91C3-97693A97E9AA}"/>
                </a:ext>
              </a:extLst>
            </p:cNvPr>
            <p:cNvCxnSpPr>
              <a:cxnSpLocks/>
              <a:stCxn id="49" idx="2"/>
              <a:endCxn id="71" idx="0"/>
            </p:cNvCxnSpPr>
            <p:nvPr/>
          </p:nvCxnSpPr>
          <p:spPr>
            <a:xfrm flipH="1">
              <a:off x="5770154" y="5120859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blipFill>
                <a:blip r:embed="rId5"/>
                <a:stretch>
                  <a:fillRect l="-4128" t="-8197" r="-1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293557AE-CA3C-4AB4-AC51-07B889C5CBF3}"/>
              </a:ext>
            </a:extLst>
          </p:cNvPr>
          <p:cNvSpPr txBox="1"/>
          <p:nvPr/>
        </p:nvSpPr>
        <p:spPr>
          <a:xfrm>
            <a:off x="628650" y="5638197"/>
            <a:ext cx="692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dirty="0"/>
              <a:t> data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blipFill>
                <a:blip r:embed="rId5"/>
                <a:stretch>
                  <a:fillRect l="-4128" t="-8197" r="-1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293557AE-CA3C-4AB4-AC51-07B889C5CBF3}"/>
              </a:ext>
            </a:extLst>
          </p:cNvPr>
          <p:cNvSpPr txBox="1"/>
          <p:nvPr/>
        </p:nvSpPr>
        <p:spPr>
          <a:xfrm>
            <a:off x="628650" y="5638197"/>
            <a:ext cx="692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08C0F7-8CFA-43CC-A051-1B0D30D67E16}"/>
              </a:ext>
            </a:extLst>
          </p:cNvPr>
          <p:cNvSpPr txBox="1"/>
          <p:nvPr/>
        </p:nvSpPr>
        <p:spPr>
          <a:xfrm>
            <a:off x="4409300" y="2351909"/>
            <a:ext cx="397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1B4BAFC-1241-41E3-A173-A41F5B664202}"/>
              </a:ext>
            </a:extLst>
          </p:cNvPr>
          <p:cNvSpPr txBox="1"/>
          <p:nvPr/>
        </p:nvSpPr>
        <p:spPr>
          <a:xfrm>
            <a:off x="4409300" y="3246762"/>
            <a:ext cx="465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FIFO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sz="2000" dirty="0"/>
              <a:t> can be slow.)</a:t>
            </a:r>
            <a:endParaRPr lang="en-US" sz="2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2F8F2EB-0D1A-40DD-9278-A631FB1917E5}"/>
              </a:ext>
            </a:extLst>
          </p:cNvPr>
          <p:cNvSpPr txBox="1"/>
          <p:nvPr/>
        </p:nvSpPr>
        <p:spPr>
          <a:xfrm>
            <a:off x="4409300" y="4141615"/>
            <a:ext cx="4132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71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6465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simple array to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Modifications are fast at “end”, but slow at “front” or “middle”.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</a:rPr>
              <a:t> is good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dirty="0">
                <a:solidFill>
                  <a:srgbClr val="C00000"/>
                </a:solidFill>
              </a:rPr>
              <a:t>, but not FIFO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solidFill>
                  <a:srgbClr val="C00000"/>
                </a:solidFill>
              </a:rPr>
              <a:t> 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F5210FA-1C27-41E8-B0F0-D5697421ED02}"/>
              </a:ext>
            </a:extLst>
          </p:cNvPr>
          <p:cNvGrpSpPr/>
          <p:nvPr/>
        </p:nvGrpSpPr>
        <p:grpSpPr>
          <a:xfrm>
            <a:off x="628650" y="3016252"/>
            <a:ext cx="2723292" cy="1453312"/>
            <a:chOff x="5192788" y="3847249"/>
            <a:chExt cx="2723292" cy="145331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6AE374-F1B0-4990-81F4-5EB63F198084}"/>
                </a:ext>
              </a:extLst>
            </p:cNvPr>
            <p:cNvGrpSpPr/>
            <p:nvPr/>
          </p:nvGrpSpPr>
          <p:grpSpPr>
            <a:xfrm>
              <a:off x="5344886" y="4216581"/>
              <a:ext cx="2571194" cy="369332"/>
              <a:chOff x="4975041" y="2749770"/>
              <a:chExt cx="2571194" cy="369332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CAB7F23-EE8A-4659-9F28-ECEE5E3EBE22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B6F7554-E132-4DFE-BC1A-2BE931A74FD3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162A2A8-33BB-4457-900D-F2B1DB06DBBC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0BA8270-F4E6-4380-8C6E-750C617AD05A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A7C8FAD-CFAB-4A2F-B43A-07E91F07FA01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49988F6-BF80-4364-B5F6-B33C42A9155E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C45F015-CC34-4A83-8771-1F36C1A8007C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222D90-3AFF-41F5-8AC0-28E44CA97CA9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C94E105-088D-4C29-8E57-1B5D2A353C64}"/>
                </a:ext>
              </a:extLst>
            </p:cNvPr>
            <p:cNvGrpSpPr/>
            <p:nvPr/>
          </p:nvGrpSpPr>
          <p:grpSpPr>
            <a:xfrm>
              <a:off x="5344886" y="3847249"/>
              <a:ext cx="2571194" cy="369332"/>
              <a:chOff x="4572000" y="2277588"/>
              <a:chExt cx="2571194" cy="369332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553E80-D8E5-4E99-9D4B-66AC6B223A30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12637B0-112C-4209-86C0-3812D684A08D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00E008E-9388-4AF4-BEDF-9314AE0B6A87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89D9C0D-821B-475D-AEDA-4EEEE344524F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192A350-FD9E-4D8C-A1B8-4073FE2B49F5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1DF97F9-03E0-41FA-B953-C4D5297C25B8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84841E-E2E8-4207-8E20-BB038FC0EE02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A79BBE-631F-48A0-8982-47AE780ED724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F7FDE3-5D0C-40F5-869A-123A46D3E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88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4E34B77-1B3E-4E93-8C40-D58F11245B65}"/>
                </a:ext>
              </a:extLst>
            </p:cNvPr>
            <p:cNvSpPr txBox="1"/>
            <p:nvPr/>
          </p:nvSpPr>
          <p:spPr>
            <a:xfrm>
              <a:off x="5192788" y="4931229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3B67416-BCE8-45A7-84EA-7A912C1AE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422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A7D6580-75B0-4562-939F-7B3C1C776BFA}"/>
                </a:ext>
              </a:extLst>
            </p:cNvPr>
            <p:cNvSpPr txBox="1"/>
            <p:nvPr/>
          </p:nvSpPr>
          <p:spPr>
            <a:xfrm>
              <a:off x="6567825" y="4931229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4310219" y="3028260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04619" y="4084485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6BF1D53-29D4-413D-B09C-2032AE669D18}"/>
              </a:ext>
            </a:extLst>
          </p:cNvPr>
          <p:cNvGrpSpPr/>
          <p:nvPr/>
        </p:nvGrpSpPr>
        <p:grpSpPr>
          <a:xfrm>
            <a:off x="642041" y="4828096"/>
            <a:ext cx="2723292" cy="1453312"/>
            <a:chOff x="5192788" y="3847249"/>
            <a:chExt cx="2723292" cy="1453312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3275FA48-EB72-408C-A064-C5CE989C0385}"/>
                </a:ext>
              </a:extLst>
            </p:cNvPr>
            <p:cNvGrpSpPr/>
            <p:nvPr/>
          </p:nvGrpSpPr>
          <p:grpSpPr>
            <a:xfrm>
              <a:off x="5344886" y="4216581"/>
              <a:ext cx="2571194" cy="369332"/>
              <a:chOff x="4975041" y="2749770"/>
              <a:chExt cx="2571194" cy="369332"/>
            </a:xfrm>
          </p:grpSpPr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F204453A-14B5-4E23-AC80-1D54DD6EFAE0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9341347-1BAF-4705-97C2-CDAB6DFE0F56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6DCCD2D-8AB4-44B9-80F1-6B9E3785C99B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416224E9-A0BB-498E-9D3F-F819C5875565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B797257-BFC8-4484-BCB2-BB74D38A0035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2508478F-43EA-4228-9020-1C4DE71EF230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EF10972-ABEC-4B70-8463-B6EC0950AE78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71D7667D-C588-4DF9-ACA3-E28B47B08D8B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192D1444-914F-4D16-831D-74D266128B51}"/>
                </a:ext>
              </a:extLst>
            </p:cNvPr>
            <p:cNvGrpSpPr/>
            <p:nvPr/>
          </p:nvGrpSpPr>
          <p:grpSpPr>
            <a:xfrm>
              <a:off x="5344886" y="3847249"/>
              <a:ext cx="2571194" cy="369332"/>
              <a:chOff x="4572000" y="2277588"/>
              <a:chExt cx="2571194" cy="369332"/>
            </a:xfrm>
          </p:grpSpPr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B1531244-2BF5-42CB-81FE-44903FE67C6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28E8893-FC01-49F0-8065-415AEDFFCE50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F7FAF68-3AE2-4651-90DC-976C035066C8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3E4EC74-E41E-43E9-9AD9-08360F029C6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B0CF6CF6-D379-4A0B-ACCA-B54A64CDD1CC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0279D8C-9400-4909-A9B7-3F831D39D2CC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FEABD7A-B14F-43A3-8D27-9885F59D56B3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1604A132-3D1D-48E8-B6FA-6456E608B397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8FF3D98E-E33A-4E8A-8DD1-B88C43721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88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59426D3A-6DC9-4882-AB20-C973FB9825CC}"/>
                </a:ext>
              </a:extLst>
            </p:cNvPr>
            <p:cNvSpPr txBox="1"/>
            <p:nvPr/>
          </p:nvSpPr>
          <p:spPr>
            <a:xfrm>
              <a:off x="5192788" y="4931229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068B63D-006C-4991-B524-2AE7A22D2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34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141BF9B-B8D1-4C87-BAF3-31A37519412D}"/>
                </a:ext>
              </a:extLst>
            </p:cNvPr>
            <p:cNvSpPr txBox="1"/>
            <p:nvPr/>
          </p:nvSpPr>
          <p:spPr>
            <a:xfrm>
              <a:off x="6240749" y="4931229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A1B1FD8-036A-4388-96AC-BA8337D7EBA3}"/>
              </a:ext>
            </a:extLst>
          </p:cNvPr>
          <p:cNvCxnSpPr>
            <a:cxnSpLocks/>
          </p:cNvCxnSpPr>
          <p:nvPr/>
        </p:nvCxnSpPr>
        <p:spPr>
          <a:xfrm flipH="1" flipV="1">
            <a:off x="648047" y="4773672"/>
            <a:ext cx="2715810" cy="15077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6E2F272F-F6DB-4109-A7F6-E5E9E12D5C44}"/>
              </a:ext>
            </a:extLst>
          </p:cNvPr>
          <p:cNvCxnSpPr>
            <a:cxnSpLocks/>
          </p:cNvCxnSpPr>
          <p:nvPr/>
        </p:nvCxnSpPr>
        <p:spPr>
          <a:xfrm flipH="1">
            <a:off x="628650" y="4773672"/>
            <a:ext cx="2759975" cy="15345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右 3">
            <a:extLst>
              <a:ext uri="{FF2B5EF4-FFF2-40B4-BE49-F238E27FC236}">
                <a16:creationId xmlns:a16="http://schemas.microsoft.com/office/drawing/2014/main" id="{1D2E595B-3372-445A-A9A9-3B28C442EE2A}"/>
              </a:ext>
            </a:extLst>
          </p:cNvPr>
          <p:cNvSpPr/>
          <p:nvPr/>
        </p:nvSpPr>
        <p:spPr>
          <a:xfrm rot="5400000">
            <a:off x="1423183" y="4384020"/>
            <a:ext cx="338022" cy="47519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A4203B0-1D11-44BB-9D5D-8BF07ADAFB53}"/>
              </a:ext>
            </a:extLst>
          </p:cNvPr>
          <p:cNvSpPr txBox="1"/>
          <p:nvPr/>
        </p:nvSpPr>
        <p:spPr>
          <a:xfrm>
            <a:off x="1786427" y="4437561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5242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Maintain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2000" dirty="0"/>
              <a:t>: move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/>
              <a:t>: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Use modular arithmetic to </a:t>
            </a:r>
            <a:br>
              <a:rPr lang="en-US" sz="2000" dirty="0"/>
            </a:br>
            <a:r>
              <a:rPr lang="en-US" sz="2000" dirty="0"/>
              <a:t>“wrap around” at both ends.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5945940" y="1690689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47622" y="3711773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BB67171-65EF-4327-865C-716E10678EBF}"/>
              </a:ext>
            </a:extLst>
          </p:cNvPr>
          <p:cNvSpPr/>
          <p:nvPr/>
        </p:nvSpPr>
        <p:spPr>
          <a:xfrm>
            <a:off x="962605" y="3609445"/>
            <a:ext cx="3488808" cy="2775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AddLast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tail%N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A[tail]=x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RemoveFirst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head%N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head=(head==1)?N:(head-1)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A[head]=x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RemoveLast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tail=(tail==1)?N:(tail-1)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C553E8D-45E9-43DC-A165-7E2AC4D4A0B5}"/>
                  </a:ext>
                </a:extLst>
              </p:cNvPr>
              <p:cNvSpPr txBox="1"/>
              <p:nvPr/>
            </p:nvSpPr>
            <p:spPr>
              <a:xfrm>
                <a:off x="3249656" y="3680128"/>
                <a:ext cx="11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C553E8D-45E9-43DC-A165-7E2AC4D4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6" y="3680128"/>
                <a:ext cx="1163332" cy="369332"/>
              </a:xfrm>
              <a:prstGeom prst="rect">
                <a:avLst/>
              </a:prstGeom>
              <a:blipFill>
                <a:blip r:embed="rId2"/>
                <a:stretch>
                  <a:fillRect l="-4188" t="-10000" r="-10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9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5242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Maintain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2000" dirty="0"/>
              <a:t>: move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/>
              <a:t>: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Use modular arithmetic to </a:t>
            </a:r>
            <a:br>
              <a:rPr lang="en-US" sz="2000" dirty="0"/>
            </a:br>
            <a:r>
              <a:rPr lang="en-US" sz="2000" dirty="0"/>
              <a:t>“wrap around” at both ends.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5945940" y="1690689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47622" y="3711773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F79A18A-CC0A-4405-9881-A573393ADA58}"/>
              </a:ext>
            </a:extLst>
          </p:cNvPr>
          <p:cNvSpPr txBox="1"/>
          <p:nvPr/>
        </p:nvSpPr>
        <p:spPr>
          <a:xfrm>
            <a:off x="628650" y="3429000"/>
            <a:ext cx="431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“front” and “end” (i.e.,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>
                <a:solidFill>
                  <a:srgbClr val="C00000"/>
                </a:solidFill>
              </a:rPr>
              <a:t>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>
                <a:solidFill>
                  <a:srgbClr val="C00000"/>
                </a:solidFill>
              </a:rPr>
              <a:t>), but still slow at “middle”.</a:t>
            </a: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Capacity of array is also a problem!!!</a:t>
            </a:r>
          </a:p>
        </p:txBody>
      </p:sp>
    </p:spTree>
    <p:extLst>
      <p:ext uri="{BB962C8B-B14F-4D97-AF65-F5344CB8AC3E}">
        <p14:creationId xmlns:p14="http://schemas.microsoft.com/office/powerpoint/2010/main" val="35651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93D9D2-7B19-4F10-A7C8-EC4853686D4B}"/>
              </a:ext>
            </a:extLst>
          </p:cNvPr>
          <p:cNvSpPr/>
          <p:nvPr/>
        </p:nvSpPr>
        <p:spPr>
          <a:xfrm>
            <a:off x="7482553" y="2269535"/>
            <a:ext cx="423420" cy="307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99D9EBEA-6AC1-490D-9E86-918708B6C0C8}"/>
              </a:ext>
            </a:extLst>
          </p:cNvPr>
          <p:cNvGrpSpPr/>
          <p:nvPr/>
        </p:nvGrpSpPr>
        <p:grpSpPr>
          <a:xfrm>
            <a:off x="4544508" y="2235418"/>
            <a:ext cx="3482126" cy="923329"/>
            <a:chOff x="4411013" y="2104718"/>
            <a:chExt cx="3482126" cy="92332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54BF058-C365-4F3B-A98F-106DE1648191}"/>
                </a:ext>
              </a:extLst>
            </p:cNvPr>
            <p:cNvGrpSpPr/>
            <p:nvPr/>
          </p:nvGrpSpPr>
          <p:grpSpPr>
            <a:xfrm>
              <a:off x="4572000" y="2658715"/>
              <a:ext cx="702036" cy="369332"/>
              <a:chOff x="6616339" y="2519920"/>
              <a:chExt cx="702036" cy="369332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20F974-01F2-4D87-A6BC-48AE1CB1B47F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D86F878-3C6C-4F80-930F-65B276B06F39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3944DFA-6B36-4A52-8B50-A59D2A5B6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430202B-12C8-4E3F-AAE7-C03391103743}"/>
                </a:ext>
              </a:extLst>
            </p:cNvPr>
            <p:cNvGrpSpPr/>
            <p:nvPr/>
          </p:nvGrpSpPr>
          <p:grpSpPr>
            <a:xfrm>
              <a:off x="5274036" y="2658715"/>
              <a:ext cx="702036" cy="369332"/>
              <a:chOff x="6616339" y="2519920"/>
              <a:chExt cx="702036" cy="369332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C713798-7A74-422C-B2C2-961CC9115A33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1655E4C-B9DC-4874-A87C-EF2ACB8E072B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1C33BA43-2CB2-4C2A-A4CB-914163890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2A123B4-DFC0-4475-8C86-CAA00B73B31B}"/>
                </a:ext>
              </a:extLst>
            </p:cNvPr>
            <p:cNvGrpSpPr/>
            <p:nvPr/>
          </p:nvGrpSpPr>
          <p:grpSpPr>
            <a:xfrm>
              <a:off x="5976072" y="2658715"/>
              <a:ext cx="702036" cy="369332"/>
              <a:chOff x="6616339" y="2519920"/>
              <a:chExt cx="702036" cy="369332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7AC48C0-A0D6-4E39-AB81-FB2CB713E46C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D741091-01BF-46A7-91E4-D1D71535F6EC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691C8360-EEB7-41DF-B715-000519685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CE56148-B1EC-462D-A809-D06265AE6E56}"/>
                </a:ext>
              </a:extLst>
            </p:cNvPr>
            <p:cNvGrpSpPr/>
            <p:nvPr/>
          </p:nvGrpSpPr>
          <p:grpSpPr>
            <a:xfrm>
              <a:off x="6678108" y="2658715"/>
              <a:ext cx="702036" cy="369332"/>
              <a:chOff x="6616339" y="2519920"/>
              <a:chExt cx="702036" cy="369332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BA1A73D-DB9B-4A24-AB32-16ED0942F8C1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4E98382-7243-4F6B-ACE2-7A8475B2E492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8A558B26-736C-4883-AC11-4143A8ED9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817A970-737F-410C-945B-AFCCE02E2904}"/>
                </a:ext>
              </a:extLst>
            </p:cNvPr>
            <p:cNvGrpSpPr/>
            <p:nvPr/>
          </p:nvGrpSpPr>
          <p:grpSpPr>
            <a:xfrm>
              <a:off x="7384408" y="2658715"/>
              <a:ext cx="508731" cy="369332"/>
              <a:chOff x="6616339" y="2519920"/>
              <a:chExt cx="508731" cy="369332"/>
            </a:xfrm>
          </p:grpSpPr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2EF98E8-2A41-40F0-9A33-EE02447EB4AB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8F7616A-A772-4131-879A-9B36467147F3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57C7AA5-F967-4632-935A-1D4F1C0B1A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298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9AE30D0-8855-4ED4-A775-072BAF1024AD}"/>
                </a:ext>
              </a:extLst>
            </p:cNvPr>
            <p:cNvSpPr txBox="1"/>
            <p:nvPr/>
          </p:nvSpPr>
          <p:spPr>
            <a:xfrm>
              <a:off x="4411013" y="210471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9B02EA6D-9C8E-48C0-92A0-580980748136}"/>
                </a:ext>
              </a:extLst>
            </p:cNvPr>
            <p:cNvCxnSpPr>
              <a:cxnSpLocks/>
            </p:cNvCxnSpPr>
            <p:nvPr/>
          </p:nvCxnSpPr>
          <p:spPr>
            <a:xfrm>
              <a:off x="756076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E93EEC-2F77-4171-9ECF-705319A59DA6}"/>
                </a:ext>
              </a:extLst>
            </p:cNvPr>
            <p:cNvSpPr txBox="1"/>
            <p:nvPr/>
          </p:nvSpPr>
          <p:spPr>
            <a:xfrm>
              <a:off x="7328369" y="210471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7F6E839-5C3F-4417-AEBB-7022F1E6552D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7F6E839-5C3F-4417-AEBB-7022F1E6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48F0E1F-335D-4802-8634-E9173495AE9E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48F0E1F-335D-4802-8634-E9173495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47725C7-4C2D-4B69-B2D1-7DE9BBDCB29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47725C7-4C2D-4B69-B2D1-7DE9BBDCB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42A8D0B-C1DF-4172-9450-448AB857A4B9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42A8D0B-C1DF-4172-9450-448AB857A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D91DC91-33E2-4B11-8F68-BB83DCD62994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D91DC91-33E2-4B11-8F68-BB83DCD6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文本框 114">
            <a:extLst>
              <a:ext uri="{FF2B5EF4-FFF2-40B4-BE49-F238E27FC236}">
                <a16:creationId xmlns:a16="http://schemas.microsoft.com/office/drawing/2014/main" id="{120C9214-EA66-4AE9-B4AC-532C4C203061}"/>
              </a:ext>
            </a:extLst>
          </p:cNvPr>
          <p:cNvSpPr txBox="1"/>
          <p:nvPr/>
        </p:nvSpPr>
        <p:spPr>
          <a:xfrm>
            <a:off x="4327473" y="3663577"/>
            <a:ext cx="4411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at head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F48470D-3291-46D8-B545-7521CE536561}"/>
              </a:ext>
            </a:extLst>
          </p:cNvPr>
          <p:cNvSpPr txBox="1"/>
          <p:nvPr/>
        </p:nvSpPr>
        <p:spPr>
          <a:xfrm>
            <a:off x="4327473" y="4558430"/>
            <a:ext cx="4644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FIFO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54FFC4F-C61F-4205-AB76-5D77CAE2DFF5}"/>
              </a:ext>
            </a:extLst>
          </p:cNvPr>
          <p:cNvSpPr txBox="1"/>
          <p:nvPr/>
        </p:nvSpPr>
        <p:spPr>
          <a:xfrm>
            <a:off x="4327473" y="5453283"/>
            <a:ext cx="413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GB" sz="2000" dirty="0"/>
              <a:t> can be slow.)</a:t>
            </a:r>
            <a:endParaRPr lang="en-US" sz="2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96BD39D-B2FD-41C8-B138-1A6BFC538008}"/>
              </a:ext>
            </a:extLst>
          </p:cNvPr>
          <p:cNvSpPr txBox="1"/>
          <p:nvPr/>
        </p:nvSpPr>
        <p:spPr>
          <a:xfrm>
            <a:off x="628650" y="5516251"/>
            <a:ext cx="296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Traversing backwards from</a:t>
            </a:r>
            <a:br>
              <a:rPr lang="en-GB" sz="2000" dirty="0">
                <a:solidFill>
                  <a:srgbClr val="C00000"/>
                </a:solidFill>
              </a:rPr>
            </a:br>
            <a:r>
              <a:rPr lang="en-GB" sz="2000" dirty="0">
                <a:solidFill>
                  <a:srgbClr val="C00000"/>
                </a:solidFill>
              </a:rPr>
              <a:t>tail is not efficient.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0" grpId="0"/>
      <p:bldP spid="111" grpId="0"/>
      <p:bldP spid="112" grpId="0"/>
      <p:bldP spid="113" grpId="0"/>
      <p:bldP spid="11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99D9EBEA-6AC1-490D-9E86-918708B6C0C8}"/>
              </a:ext>
            </a:extLst>
          </p:cNvPr>
          <p:cNvGrpSpPr/>
          <p:nvPr/>
        </p:nvGrpSpPr>
        <p:grpSpPr>
          <a:xfrm>
            <a:off x="4544508" y="2235418"/>
            <a:ext cx="3482126" cy="923329"/>
            <a:chOff x="4411013" y="2104718"/>
            <a:chExt cx="3482126" cy="92332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54BF058-C365-4F3B-A98F-106DE1648191}"/>
                </a:ext>
              </a:extLst>
            </p:cNvPr>
            <p:cNvGrpSpPr/>
            <p:nvPr/>
          </p:nvGrpSpPr>
          <p:grpSpPr>
            <a:xfrm>
              <a:off x="4572000" y="2658715"/>
              <a:ext cx="702036" cy="369332"/>
              <a:chOff x="6616339" y="2519920"/>
              <a:chExt cx="702036" cy="369332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20F974-01F2-4D87-A6BC-48AE1CB1B47F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D86F878-3C6C-4F80-930F-65B276B06F39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3944DFA-6B36-4A52-8B50-A59D2A5B6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430202B-12C8-4E3F-AAE7-C03391103743}"/>
                </a:ext>
              </a:extLst>
            </p:cNvPr>
            <p:cNvGrpSpPr/>
            <p:nvPr/>
          </p:nvGrpSpPr>
          <p:grpSpPr>
            <a:xfrm>
              <a:off x="5274036" y="2658715"/>
              <a:ext cx="702036" cy="369332"/>
              <a:chOff x="6616339" y="2519920"/>
              <a:chExt cx="702036" cy="369332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C713798-7A74-422C-B2C2-961CC9115A33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1655E4C-B9DC-4874-A87C-EF2ACB8E072B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1C33BA43-2CB2-4C2A-A4CB-914163890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2A123B4-DFC0-4475-8C86-CAA00B73B31B}"/>
                </a:ext>
              </a:extLst>
            </p:cNvPr>
            <p:cNvGrpSpPr/>
            <p:nvPr/>
          </p:nvGrpSpPr>
          <p:grpSpPr>
            <a:xfrm>
              <a:off x="5976072" y="2658715"/>
              <a:ext cx="702036" cy="369332"/>
              <a:chOff x="6616339" y="2519920"/>
              <a:chExt cx="702036" cy="369332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7AC48C0-A0D6-4E39-AB81-FB2CB713E46C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D741091-01BF-46A7-91E4-D1D71535F6EC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691C8360-EEB7-41DF-B715-000519685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CE56148-B1EC-462D-A809-D06265AE6E56}"/>
                </a:ext>
              </a:extLst>
            </p:cNvPr>
            <p:cNvGrpSpPr/>
            <p:nvPr/>
          </p:nvGrpSpPr>
          <p:grpSpPr>
            <a:xfrm>
              <a:off x="6678108" y="2658715"/>
              <a:ext cx="702036" cy="369332"/>
              <a:chOff x="6616339" y="2519920"/>
              <a:chExt cx="702036" cy="369332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BA1A73D-DB9B-4A24-AB32-16ED0942F8C1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4E98382-7243-4F6B-ACE2-7A8475B2E492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8A558B26-736C-4883-AC11-4143A8ED9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817A970-737F-410C-945B-AFCCE02E2904}"/>
                </a:ext>
              </a:extLst>
            </p:cNvPr>
            <p:cNvGrpSpPr/>
            <p:nvPr/>
          </p:nvGrpSpPr>
          <p:grpSpPr>
            <a:xfrm>
              <a:off x="7384408" y="2658715"/>
              <a:ext cx="508731" cy="369332"/>
              <a:chOff x="6616339" y="2519920"/>
              <a:chExt cx="508731" cy="369332"/>
            </a:xfrm>
          </p:grpSpPr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2EF98E8-2A41-40F0-9A33-EE02447EB4AB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8F7616A-A772-4131-879A-9B36467147F3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57C7AA5-F967-4632-935A-1D4F1C0B1A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298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9AE30D0-8855-4ED4-A775-072BAF1024AD}"/>
                </a:ext>
              </a:extLst>
            </p:cNvPr>
            <p:cNvSpPr txBox="1"/>
            <p:nvPr/>
          </p:nvSpPr>
          <p:spPr>
            <a:xfrm>
              <a:off x="4411013" y="210471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9B02EA6D-9C8E-48C0-92A0-580980748136}"/>
                </a:ext>
              </a:extLst>
            </p:cNvPr>
            <p:cNvCxnSpPr>
              <a:cxnSpLocks/>
            </p:cNvCxnSpPr>
            <p:nvPr/>
          </p:nvCxnSpPr>
          <p:spPr>
            <a:xfrm>
              <a:off x="756076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E93EEC-2F77-4171-9ECF-705319A59DA6}"/>
                </a:ext>
              </a:extLst>
            </p:cNvPr>
            <p:cNvSpPr txBox="1"/>
            <p:nvPr/>
          </p:nvSpPr>
          <p:spPr>
            <a:xfrm>
              <a:off x="7328369" y="210471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560175-D8A4-46DB-9A9F-3966DA4732F5}"/>
              </a:ext>
            </a:extLst>
          </p:cNvPr>
          <p:cNvGrpSpPr/>
          <p:nvPr/>
        </p:nvGrpSpPr>
        <p:grpSpPr>
          <a:xfrm>
            <a:off x="4315239" y="3570416"/>
            <a:ext cx="4234719" cy="923329"/>
            <a:chOff x="4315239" y="3570416"/>
            <a:chExt cx="4234719" cy="9233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59F408A-5603-4D6E-BB79-22DF1B84C5A8}"/>
                </a:ext>
              </a:extLst>
            </p:cNvPr>
            <p:cNvGrpSpPr/>
            <p:nvPr/>
          </p:nvGrpSpPr>
          <p:grpSpPr>
            <a:xfrm>
              <a:off x="4338983" y="3570416"/>
              <a:ext cx="654346" cy="553997"/>
              <a:chOff x="4572000" y="3528078"/>
              <a:chExt cx="654346" cy="553997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C4B874B2-4F56-4064-869F-911892055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74A1DA1-4B75-4CCA-93EF-A2B6634FA76E}"/>
                  </a:ext>
                </a:extLst>
              </p:cNvPr>
              <p:cNvSpPr txBox="1"/>
              <p:nvPr/>
            </p:nvSpPr>
            <p:spPr>
              <a:xfrm>
                <a:off x="4572000" y="3528078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head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9FFC96-26AF-44FC-8975-90B48296066B}"/>
                </a:ext>
              </a:extLst>
            </p:cNvPr>
            <p:cNvGrpSpPr/>
            <p:nvPr/>
          </p:nvGrpSpPr>
          <p:grpSpPr>
            <a:xfrm>
              <a:off x="4315239" y="4124413"/>
              <a:ext cx="886767" cy="369332"/>
              <a:chOff x="6086836" y="4299644"/>
              <a:chExt cx="886767" cy="36933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049C873-FECA-4496-B426-B9351EDB21E8}"/>
                  </a:ext>
                </a:extLst>
              </p:cNvPr>
              <p:cNvSpPr txBox="1"/>
              <p:nvPr/>
            </p:nvSpPr>
            <p:spPr>
              <a:xfrm>
                <a:off x="6271567" y="4299644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B23512-6E7B-40EB-B369-573FE667C0D7}"/>
                  </a:ext>
                </a:extLst>
              </p:cNvPr>
              <p:cNvSpPr txBox="1"/>
              <p:nvPr/>
            </p:nvSpPr>
            <p:spPr>
              <a:xfrm>
                <a:off x="6595567" y="4299644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FD665BC-A6DA-45CB-9344-277A502AF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932" y="4398585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1B0B59-0F22-4F65-931F-112CF562EFA9}"/>
                  </a:ext>
                </a:extLst>
              </p:cNvPr>
              <p:cNvSpPr txBox="1"/>
              <p:nvPr/>
            </p:nvSpPr>
            <p:spPr>
              <a:xfrm>
                <a:off x="6086836" y="4299644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318611-9CEE-4FB2-B410-E05BD5F70BB1}"/>
                </a:ext>
              </a:extLst>
            </p:cNvPr>
            <p:cNvGrpSpPr/>
            <p:nvPr/>
          </p:nvGrpSpPr>
          <p:grpSpPr>
            <a:xfrm>
              <a:off x="5008701" y="4115107"/>
              <a:ext cx="1080072" cy="369332"/>
              <a:chOff x="6780298" y="4290338"/>
              <a:chExt cx="1080072" cy="369332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5C2FC6-2C24-4FE5-80BE-3D556E3963AE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85209B4-7BB1-4C3F-8DF7-47167856F099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C275EDD2-780D-42BD-91D3-B988BA5C5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9D0134B-E8CB-497B-AEF3-801BEF5FED6D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DC9DE7E6-103B-4D31-B0B3-40938BEB17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6848353-25C3-41B6-90F6-2B51FFAD4A01}"/>
                </a:ext>
              </a:extLst>
            </p:cNvPr>
            <p:cNvGrpSpPr/>
            <p:nvPr/>
          </p:nvGrpSpPr>
          <p:grpSpPr>
            <a:xfrm>
              <a:off x="5893531" y="4115107"/>
              <a:ext cx="1080072" cy="369332"/>
              <a:chOff x="6780298" y="4290338"/>
              <a:chExt cx="1080072" cy="369332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93FDB82-17DE-4CA8-AD4E-EC920E5EA53B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C466D68-FC9E-4166-B1BC-B2554391B226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589BA184-84C8-4C6F-BE6E-EAE8400C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CF6B4EB-6270-4BD9-B2C5-EF93579794AA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D812C12E-CFC9-4410-B45E-FE56C64575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B06FA6F-E1B2-4420-B7F9-3BB67380F84F}"/>
                </a:ext>
              </a:extLst>
            </p:cNvPr>
            <p:cNvGrpSpPr/>
            <p:nvPr/>
          </p:nvGrpSpPr>
          <p:grpSpPr>
            <a:xfrm>
              <a:off x="6778361" y="4115107"/>
              <a:ext cx="1080072" cy="369332"/>
              <a:chOff x="6780298" y="4290338"/>
              <a:chExt cx="1080072" cy="369332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9F44B59-4246-435E-987B-F454D32A4F24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E324AE0-559A-4CAC-A1AD-E13E28B2D7F5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B0BB539A-6A49-4555-BA65-9B1FA64A4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3858E96-6794-4693-B769-19ED30571AE2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9F565FFA-FCD3-42D7-B74D-1683FFBCDE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1FC9F6AE-9AF1-41F0-8EC6-0939701C6BE3}"/>
                </a:ext>
              </a:extLst>
            </p:cNvPr>
            <p:cNvGrpSpPr/>
            <p:nvPr/>
          </p:nvGrpSpPr>
          <p:grpSpPr>
            <a:xfrm>
              <a:off x="7663191" y="4115107"/>
              <a:ext cx="886767" cy="369332"/>
              <a:chOff x="6780298" y="4290338"/>
              <a:chExt cx="886767" cy="369332"/>
            </a:xfrm>
          </p:grpSpPr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2A62167-6246-459C-9B77-4332EA2134EF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1528C48-C508-41C8-AA2D-948B81B43E80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A55319-751C-4231-AEE3-E1A4E50091DD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312CF15-A3CB-4C7E-9F07-580B1871F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BCC2B5CF-15B2-4B86-8D38-88AD5F5B7A72}"/>
                </a:ext>
              </a:extLst>
            </p:cNvPr>
            <p:cNvGrpSpPr/>
            <p:nvPr/>
          </p:nvGrpSpPr>
          <p:grpSpPr>
            <a:xfrm>
              <a:off x="7965830" y="3574889"/>
              <a:ext cx="475195" cy="553997"/>
              <a:chOff x="4661576" y="3528078"/>
              <a:chExt cx="475195" cy="553997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A52BFD62-A986-4A31-ADE9-9BCC1B295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26ADB59-B3BF-4454-B96D-A06FF7DD8EAA}"/>
                  </a:ext>
                </a:extLst>
              </p:cNvPr>
              <p:cNvSpPr txBox="1"/>
              <p:nvPr/>
            </p:nvSpPr>
            <p:spPr>
              <a:xfrm>
                <a:off x="4661576" y="3528078"/>
                <a:ext cx="4751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tail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92785AF-CC71-46FA-B8C0-4F66FE68585F}"/>
              </a:ext>
            </a:extLst>
          </p:cNvPr>
          <p:cNvCxnSpPr>
            <a:cxnSpLocks/>
          </p:cNvCxnSpPr>
          <p:nvPr/>
        </p:nvCxnSpPr>
        <p:spPr>
          <a:xfrm flipH="1" flipV="1">
            <a:off x="4478491" y="2192786"/>
            <a:ext cx="3719738" cy="11702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B39A333-713C-420A-9B11-D923BC01607F}"/>
              </a:ext>
            </a:extLst>
          </p:cNvPr>
          <p:cNvCxnSpPr>
            <a:cxnSpLocks/>
          </p:cNvCxnSpPr>
          <p:nvPr/>
        </p:nvCxnSpPr>
        <p:spPr>
          <a:xfrm flipH="1">
            <a:off x="4473937" y="2183165"/>
            <a:ext cx="3691966" cy="12244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88DFC-5300-4AE6-AE60-7A60C58AF73E}"/>
              </a:ext>
            </a:extLst>
          </p:cNvPr>
          <p:cNvSpPr txBox="1"/>
          <p:nvPr/>
        </p:nvSpPr>
        <p:spPr>
          <a:xfrm>
            <a:off x="4464235" y="4890668"/>
            <a:ext cx="407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10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68B88DFC-5300-4AE6-AE60-7A60C58AF73E}"/>
              </a:ext>
            </a:extLst>
          </p:cNvPr>
          <p:cNvSpPr txBox="1"/>
          <p:nvPr/>
        </p:nvSpPr>
        <p:spPr>
          <a:xfrm>
            <a:off x="628650" y="5559179"/>
            <a:ext cx="407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US" sz="2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75A65C-303A-4F14-A9C7-3BBB4F18C817}"/>
              </a:ext>
            </a:extLst>
          </p:cNvPr>
          <p:cNvSpPr/>
          <p:nvPr/>
        </p:nvSpPr>
        <p:spPr>
          <a:xfrm>
            <a:off x="5050390" y="3466172"/>
            <a:ext cx="2963196" cy="1369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=head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D067FEF-FD43-4075-B23A-918CC9E9917E}"/>
              </a:ext>
            </a:extLst>
          </p:cNvPr>
          <p:cNvGrpSpPr/>
          <p:nvPr/>
        </p:nvGrpSpPr>
        <p:grpSpPr>
          <a:xfrm>
            <a:off x="4728415" y="2116766"/>
            <a:ext cx="654346" cy="553997"/>
            <a:chOff x="4572000" y="3528078"/>
            <a:chExt cx="654346" cy="553997"/>
          </a:xfrm>
        </p:grpSpPr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E401B97E-A968-4614-8C64-24ABB72937A1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CB460B21-114A-498F-8671-37F7988EE804}"/>
                </a:ext>
              </a:extLst>
            </p:cNvPr>
            <p:cNvSpPr txBox="1"/>
            <p:nvPr/>
          </p:nvSpPr>
          <p:spPr>
            <a:xfrm>
              <a:off x="4572000" y="352807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076DFE-911D-464D-871A-D14AFB346470}"/>
              </a:ext>
            </a:extLst>
          </p:cNvPr>
          <p:cNvSpPr txBox="1"/>
          <p:nvPr/>
        </p:nvSpPr>
        <p:spPr>
          <a:xfrm>
            <a:off x="4889402" y="2670763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9DF544C-4A48-4C3D-8B42-A185E930D702}"/>
              </a:ext>
            </a:extLst>
          </p:cNvPr>
          <p:cNvSpPr txBox="1"/>
          <p:nvPr/>
        </p:nvSpPr>
        <p:spPr>
          <a:xfrm>
            <a:off x="5213402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356F5BBE-9763-4476-9D3D-A203DE871BB9}"/>
              </a:ext>
            </a:extLst>
          </p:cNvPr>
          <p:cNvCxnSpPr>
            <a:cxnSpLocks/>
          </p:cNvCxnSpPr>
          <p:nvPr/>
        </p:nvCxnSpPr>
        <p:spPr>
          <a:xfrm>
            <a:off x="5305767" y="2769704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3D90874-32A3-447E-A78B-4226F065BE99}"/>
              </a:ext>
            </a:extLst>
          </p:cNvPr>
          <p:cNvSpPr txBox="1"/>
          <p:nvPr/>
        </p:nvSpPr>
        <p:spPr>
          <a:xfrm>
            <a:off x="4704671" y="2670763"/>
            <a:ext cx="184731" cy="3693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CD2B6E7-CBDA-44F5-AB50-C616BFC6401E}"/>
              </a:ext>
            </a:extLst>
          </p:cNvPr>
          <p:cNvGrpSpPr/>
          <p:nvPr/>
        </p:nvGrpSpPr>
        <p:grpSpPr>
          <a:xfrm>
            <a:off x="5398133" y="2661457"/>
            <a:ext cx="1080072" cy="369332"/>
            <a:chOff x="6780298" y="4290338"/>
            <a:chExt cx="1080072" cy="369332"/>
          </a:xfrm>
        </p:grpSpPr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B0671FB-E296-42B2-92A7-C1832C6981D0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0C5456C-689D-4E79-85C8-D639755554FD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986489DE-2CA4-471A-A0B0-1D365748DAFC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7F5060F-04D4-4642-A03E-AB715B3D6D47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8F0FBF32-C395-42DF-8FFC-A95CA94D8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6CE785D-0414-4160-97BF-4C43157CEDD9}"/>
              </a:ext>
            </a:extLst>
          </p:cNvPr>
          <p:cNvGrpSpPr/>
          <p:nvPr/>
        </p:nvGrpSpPr>
        <p:grpSpPr>
          <a:xfrm>
            <a:off x="6282963" y="2661457"/>
            <a:ext cx="1080072" cy="369332"/>
            <a:chOff x="6780298" y="4290338"/>
            <a:chExt cx="1080072" cy="369332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2D08EA8-C5BF-45BC-9329-7F6DE68E9164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B1A917B-31CB-4047-A94C-8B8F64CD7CE8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0C2AC320-45CD-468E-BE09-1DB04BE3682F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A6D8B10A-8E10-4C84-93D5-F4C8E014A931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302FA0E4-DF54-4505-B606-A8D6151A1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D760AE0-A6E2-49DA-B026-3D891C954472}"/>
              </a:ext>
            </a:extLst>
          </p:cNvPr>
          <p:cNvGrpSpPr/>
          <p:nvPr/>
        </p:nvGrpSpPr>
        <p:grpSpPr>
          <a:xfrm>
            <a:off x="7167793" y="2661457"/>
            <a:ext cx="1080072" cy="369332"/>
            <a:chOff x="6780298" y="4290338"/>
            <a:chExt cx="1080072" cy="369332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40CB3EB-4085-4E7E-9D50-C5099943F0E7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65F5305-9141-4542-BCBD-97732F094E8F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D9AD08AF-5A15-4694-9C2C-184EB09FD756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A9D448D-8147-4D2F-BF13-E48DA34CE2C4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FEE8DEA9-6EF1-4FE8-BCF2-577FAF95B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93ABBAEB-B21E-4CE0-A026-07FA7484CADA}"/>
              </a:ext>
            </a:extLst>
          </p:cNvPr>
          <p:cNvGrpSpPr/>
          <p:nvPr/>
        </p:nvGrpSpPr>
        <p:grpSpPr>
          <a:xfrm>
            <a:off x="8052623" y="2661457"/>
            <a:ext cx="886767" cy="369332"/>
            <a:chOff x="6780298" y="4290338"/>
            <a:chExt cx="886767" cy="369332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0797ABF-D298-421A-A7D8-7089D5326018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9685EE2-3F33-4855-914B-26FCC19654B8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2EAD5EC-98F9-4196-AEDF-E09A2CB4E2BB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D6E8BAC-2FDC-4A0E-AD5D-BA9F51A57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C1A846C-4AD4-4311-B5E9-0A48142937DC}"/>
              </a:ext>
            </a:extLst>
          </p:cNvPr>
          <p:cNvGrpSpPr/>
          <p:nvPr/>
        </p:nvGrpSpPr>
        <p:grpSpPr>
          <a:xfrm>
            <a:off x="8355262" y="2121239"/>
            <a:ext cx="475195" cy="553997"/>
            <a:chOff x="4661576" y="3528078"/>
            <a:chExt cx="475195" cy="553997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09DA99E4-F7C1-4E05-AC8C-C38A7AF7F179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BD9F9C04-EF4C-48EB-98A7-04864D038E1F}"/>
                </a:ext>
              </a:extLst>
            </p:cNvPr>
            <p:cNvSpPr txBox="1"/>
            <p:nvPr/>
          </p:nvSpPr>
          <p:spPr>
            <a:xfrm>
              <a:off x="4661576" y="352807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62A3481-4C02-472E-AFDC-04E3C33BCA32}"/>
              </a:ext>
            </a:extLst>
          </p:cNvPr>
          <p:cNvSpPr txBox="1"/>
          <p:nvPr/>
        </p:nvSpPr>
        <p:spPr>
          <a:xfrm>
            <a:off x="4005468" y="2670763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3AEFC51-5CBD-41EC-A2DE-59B08B748CD2}"/>
              </a:ext>
            </a:extLst>
          </p:cNvPr>
          <p:cNvSpPr txBox="1"/>
          <p:nvPr/>
        </p:nvSpPr>
        <p:spPr>
          <a:xfrm>
            <a:off x="4329468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EB1B59F-A8D7-42FE-96BA-0013509C291C}"/>
              </a:ext>
            </a:extLst>
          </p:cNvPr>
          <p:cNvCxnSpPr>
            <a:cxnSpLocks/>
          </p:cNvCxnSpPr>
          <p:nvPr/>
        </p:nvCxnSpPr>
        <p:spPr>
          <a:xfrm>
            <a:off x="4421833" y="2769704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2D9D8F1-DB37-43E6-A9E3-1F8E1C102DFF}"/>
              </a:ext>
            </a:extLst>
          </p:cNvPr>
          <p:cNvSpPr txBox="1"/>
          <p:nvPr/>
        </p:nvSpPr>
        <p:spPr>
          <a:xfrm>
            <a:off x="3820737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C6FB435-7A50-4D47-ACE9-6CCAB70954E1}"/>
              </a:ext>
            </a:extLst>
          </p:cNvPr>
          <p:cNvCxnSpPr>
            <a:cxnSpLocks/>
          </p:cNvCxnSpPr>
          <p:nvPr/>
        </p:nvCxnSpPr>
        <p:spPr>
          <a:xfrm flipH="1">
            <a:off x="4516577" y="2936931"/>
            <a:ext cx="2804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1803D80-8E9F-481D-A199-CF31D2230FF6}"/>
              </a:ext>
            </a:extLst>
          </p:cNvPr>
          <p:cNvSpPr txBox="1"/>
          <p:nvPr/>
        </p:nvSpPr>
        <p:spPr>
          <a:xfrm>
            <a:off x="3815881" y="2670763"/>
            <a:ext cx="184731" cy="3693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73C45-FF5C-47F2-A731-EA8700FB0FCD}"/>
              </a:ext>
            </a:extLst>
          </p:cNvPr>
          <p:cNvSpPr txBox="1"/>
          <p:nvPr/>
        </p:nvSpPr>
        <p:spPr>
          <a:xfrm rot="1800000">
            <a:off x="6423730" y="3665622"/>
            <a:ext cx="2665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What if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head==NULL</a:t>
            </a:r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3DB91E3-8C33-4304-BC63-21A3F6F182B5}"/>
              </a:ext>
            </a:extLst>
          </p:cNvPr>
          <p:cNvSpPr/>
          <p:nvPr/>
        </p:nvSpPr>
        <p:spPr>
          <a:xfrm>
            <a:off x="5050390" y="5029660"/>
            <a:ext cx="2963196" cy="1545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=head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(head!=NULL)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head-&gt;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5E5B22E-B302-455F-A277-3B46B194D9CA}"/>
              </a:ext>
            </a:extLst>
          </p:cNvPr>
          <p:cNvSpPr txBox="1"/>
          <p:nvPr/>
        </p:nvSpPr>
        <p:spPr>
          <a:xfrm rot="1800000">
            <a:off x="6760775" y="5061473"/>
            <a:ext cx="221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What about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0.09826 -2.5925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7" grpId="0"/>
      <p:bldP spid="167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0742-8DA2-4703-A321-776C9AA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“data structure”?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460A-6F7A-474D-A176-2D996EA2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/>
                </a:solidFill>
              </a:rPr>
              <a:t>data structure</a:t>
            </a:r>
            <a:r>
              <a:rPr lang="en-GB" sz="2400" dirty="0"/>
              <a:t> is a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store and organize data</a:t>
            </a:r>
            <a:r>
              <a:rPr lang="en-US" sz="2400" dirty="0"/>
              <a:t> in order to facilitate </a:t>
            </a:r>
            <a:r>
              <a:rPr lang="en-US" sz="2400" b="1" dirty="0">
                <a:solidFill>
                  <a:srgbClr val="FF0000"/>
                </a:solidFill>
              </a:rPr>
              <a:t>access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modifications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E.g., </a:t>
            </a:r>
            <a:r>
              <a:rPr lang="en-US" sz="2400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linked list</a:t>
            </a:r>
            <a:r>
              <a:rPr lang="en-US" sz="2400" dirty="0"/>
              <a:t>.</a:t>
            </a:r>
          </a:p>
          <a:p>
            <a:r>
              <a:rPr lang="en-US" sz="2400" dirty="0"/>
              <a:t>Different types of data demand different data structures.</a:t>
            </a:r>
          </a:p>
          <a:p>
            <a:r>
              <a:rPr lang="en-US" sz="2400" dirty="0"/>
              <a:t>One type of data could be represented by different data structures. Picking an appropriate one is important!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794E330-21D4-430E-AD55-9AB6F5E2BF5D}"/>
              </a:ext>
            </a:extLst>
          </p:cNvPr>
          <p:cNvGrpSpPr/>
          <p:nvPr/>
        </p:nvGrpSpPr>
        <p:grpSpPr>
          <a:xfrm>
            <a:off x="804700" y="4227402"/>
            <a:ext cx="7175278" cy="936886"/>
            <a:chOff x="804700" y="4227402"/>
            <a:chExt cx="7175278" cy="936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E06237-7F45-42A3-8B20-3CD28764467E}"/>
                </a:ext>
              </a:extLst>
            </p:cNvPr>
            <p:cNvSpPr/>
            <p:nvPr/>
          </p:nvSpPr>
          <p:spPr>
            <a:xfrm>
              <a:off x="2278774" y="4227402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85EA87B6-3F88-4922-8AFC-3992F4418818}"/>
                </a:ext>
              </a:extLst>
            </p:cNvPr>
            <p:cNvSpPr/>
            <p:nvPr/>
          </p:nvSpPr>
          <p:spPr>
            <a:xfrm>
              <a:off x="804700" y="4402290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DC2A85-6516-4A43-B7CD-E51C9D8E2181}"/>
                </a:ext>
              </a:extLst>
            </p:cNvPr>
            <p:cNvSpPr/>
            <p:nvPr/>
          </p:nvSpPr>
          <p:spPr>
            <a:xfrm>
              <a:off x="3364949" y="4323566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A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2D8D67C-B0B8-4626-B695-D83FFCDA1754}"/>
                </a:ext>
              </a:extLst>
            </p:cNvPr>
            <p:cNvGrpSpPr/>
            <p:nvPr/>
          </p:nvGrpSpPr>
          <p:grpSpPr>
            <a:xfrm>
              <a:off x="3447392" y="4691325"/>
              <a:ext cx="1261245" cy="312953"/>
              <a:chOff x="3888498" y="4014733"/>
              <a:chExt cx="1261245" cy="34706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B8314-E4DA-4008-92A7-679A6A3C5DE9}"/>
                  </a:ext>
                </a:extLst>
              </p:cNvPr>
              <p:cNvSpPr/>
              <p:nvPr/>
            </p:nvSpPr>
            <p:spPr>
              <a:xfrm>
                <a:off x="3888498" y="4014734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621F93-2693-4505-B6E2-462EF1118C4B}"/>
                  </a:ext>
                </a:extLst>
              </p:cNvPr>
              <p:cNvSpPr/>
              <p:nvPr/>
            </p:nvSpPr>
            <p:spPr>
              <a:xfrm>
                <a:off x="420413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8750B3F-416A-40D6-A610-F867D4E283CD}"/>
                  </a:ext>
                </a:extLst>
              </p:cNvPr>
              <p:cNvSpPr/>
              <p:nvPr/>
            </p:nvSpPr>
            <p:spPr>
              <a:xfrm>
                <a:off x="451977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784E85-985A-401E-8B1D-4306F9661555}"/>
                  </a:ext>
                </a:extLst>
              </p:cNvPr>
              <p:cNvSpPr/>
              <p:nvPr/>
            </p:nvSpPr>
            <p:spPr>
              <a:xfrm>
                <a:off x="4834103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96D69075-CAA3-4DD8-82E5-A77AEA278D71}"/>
                </a:ext>
              </a:extLst>
            </p:cNvPr>
            <p:cNvSpPr/>
            <p:nvPr/>
          </p:nvSpPr>
          <p:spPr>
            <a:xfrm>
              <a:off x="6505904" y="4402289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0A2E618-04B1-44F1-8FD6-E05247F36FAA}"/>
              </a:ext>
            </a:extLst>
          </p:cNvPr>
          <p:cNvGrpSpPr/>
          <p:nvPr/>
        </p:nvGrpSpPr>
        <p:grpSpPr>
          <a:xfrm>
            <a:off x="804700" y="5360137"/>
            <a:ext cx="7175278" cy="936886"/>
            <a:chOff x="805358" y="5302355"/>
            <a:chExt cx="7175278" cy="93688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49E7DE-AFDF-4906-A89F-E8A250AD93CC}"/>
                </a:ext>
              </a:extLst>
            </p:cNvPr>
            <p:cNvSpPr/>
            <p:nvPr/>
          </p:nvSpPr>
          <p:spPr>
            <a:xfrm>
              <a:off x="2279432" y="5302355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EE4BB07-944B-45AE-A137-4248C9FCD048}"/>
                </a:ext>
              </a:extLst>
            </p:cNvPr>
            <p:cNvSpPr/>
            <p:nvPr/>
          </p:nvSpPr>
          <p:spPr>
            <a:xfrm>
              <a:off x="805358" y="5477243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CFE49-DA92-431B-BBBB-5B4FDEC9DB55}"/>
                </a:ext>
              </a:extLst>
            </p:cNvPr>
            <p:cNvSpPr/>
            <p:nvPr/>
          </p:nvSpPr>
          <p:spPr>
            <a:xfrm>
              <a:off x="3365607" y="5398519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B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103EAB7D-7987-4F73-8756-56BDEE1397E4}"/>
                </a:ext>
              </a:extLst>
            </p:cNvPr>
            <p:cNvSpPr/>
            <p:nvPr/>
          </p:nvSpPr>
          <p:spPr>
            <a:xfrm>
              <a:off x="6506562" y="5477242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9F2BCFF-7B2D-4C85-BBBE-26E1D897B297}"/>
                </a:ext>
              </a:extLst>
            </p:cNvPr>
            <p:cNvGrpSpPr/>
            <p:nvPr/>
          </p:nvGrpSpPr>
          <p:grpSpPr>
            <a:xfrm>
              <a:off x="3448050" y="5766279"/>
              <a:ext cx="630622" cy="312952"/>
              <a:chOff x="3448050" y="5766279"/>
              <a:chExt cx="630622" cy="3129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07DE75-770E-424F-933E-27D443C4D527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A896AD-44F2-4DC9-965A-444AA48E148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1002FEF-56D3-4BFE-A346-867B387D3EFC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99FA590-B6F5-48ED-9937-47C6B9EA2534}"/>
                </a:ext>
              </a:extLst>
            </p:cNvPr>
            <p:cNvGrpSpPr/>
            <p:nvPr/>
          </p:nvGrpSpPr>
          <p:grpSpPr>
            <a:xfrm>
              <a:off x="4089013" y="5766279"/>
              <a:ext cx="630622" cy="312952"/>
              <a:chOff x="3448050" y="5766279"/>
              <a:chExt cx="630622" cy="31295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CED6401-F659-4DB4-808E-3EA121FE68AF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BEF918-ADF3-4DDA-9A2F-F7EA69696A0C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617087FA-1D0C-4730-BA69-7AF0A962CA0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9485DC-D09D-4453-B233-2A0B8D4FFA13}"/>
                </a:ext>
              </a:extLst>
            </p:cNvPr>
            <p:cNvGrpSpPr/>
            <p:nvPr/>
          </p:nvGrpSpPr>
          <p:grpSpPr>
            <a:xfrm>
              <a:off x="4727354" y="5766276"/>
              <a:ext cx="630622" cy="312952"/>
              <a:chOff x="3448050" y="5766279"/>
              <a:chExt cx="630622" cy="312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C7E2835-B307-4BEE-962F-C741FC95B4A4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3BB09B9-5453-4DE0-9F95-F9FEABFA2113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D4FD98C6-F130-4AAE-BA81-23862D0F6B3C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32C1E99-3754-49B7-BDA6-DF5C111F8F2E}"/>
                </a:ext>
              </a:extLst>
            </p:cNvPr>
            <p:cNvGrpSpPr/>
            <p:nvPr/>
          </p:nvGrpSpPr>
          <p:grpSpPr>
            <a:xfrm>
              <a:off x="5365691" y="5766276"/>
              <a:ext cx="415820" cy="312952"/>
              <a:chOff x="3448050" y="5766279"/>
              <a:chExt cx="415820" cy="312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F73F251-36E7-44C6-BA51-13852750D722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BB0308-59EC-4B1D-8EAB-2DAC16C4B99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3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8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E87A79A4-6D7C-4B5D-BC2F-EC8F42458FA7}"/>
              </a:ext>
            </a:extLst>
          </p:cNvPr>
          <p:cNvGrpSpPr/>
          <p:nvPr/>
        </p:nvGrpSpPr>
        <p:grpSpPr>
          <a:xfrm>
            <a:off x="4473937" y="2122212"/>
            <a:ext cx="4234719" cy="923329"/>
            <a:chOff x="4315239" y="3570416"/>
            <a:chExt cx="4234719" cy="92332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E06682-00DB-46AC-9FBC-838F7A0DE9B5}"/>
                </a:ext>
              </a:extLst>
            </p:cNvPr>
            <p:cNvGrpSpPr/>
            <p:nvPr/>
          </p:nvGrpSpPr>
          <p:grpSpPr>
            <a:xfrm>
              <a:off x="4338983" y="3570416"/>
              <a:ext cx="654346" cy="553997"/>
              <a:chOff x="4572000" y="3528078"/>
              <a:chExt cx="654346" cy="553997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719E369-C9BA-449B-979D-CA139CD84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967872B-15C4-4F91-A009-AF51C6991D03}"/>
                  </a:ext>
                </a:extLst>
              </p:cNvPr>
              <p:cNvSpPr txBox="1"/>
              <p:nvPr/>
            </p:nvSpPr>
            <p:spPr>
              <a:xfrm>
                <a:off x="4572000" y="3528078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head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B60FCE6-F8BA-4539-9A09-C6FD9A6E65DD}"/>
                </a:ext>
              </a:extLst>
            </p:cNvPr>
            <p:cNvGrpSpPr/>
            <p:nvPr/>
          </p:nvGrpSpPr>
          <p:grpSpPr>
            <a:xfrm>
              <a:off x="4315239" y="4124413"/>
              <a:ext cx="886767" cy="369332"/>
              <a:chOff x="6086836" y="4299644"/>
              <a:chExt cx="886767" cy="369332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719B643-D7EA-4B04-BCD6-8A80BB339795}"/>
                  </a:ext>
                </a:extLst>
              </p:cNvPr>
              <p:cNvSpPr txBox="1"/>
              <p:nvPr/>
            </p:nvSpPr>
            <p:spPr>
              <a:xfrm>
                <a:off x="6271567" y="4299644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D79493-4597-49EB-920A-01C81EEAEB8B}"/>
                  </a:ext>
                </a:extLst>
              </p:cNvPr>
              <p:cNvSpPr txBox="1"/>
              <p:nvPr/>
            </p:nvSpPr>
            <p:spPr>
              <a:xfrm>
                <a:off x="6595567" y="4299644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32F52906-4D97-490D-99B9-2FBFB125B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932" y="4398585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3F7C1DE-1472-4993-9D0B-AB18F51F3FF4}"/>
                  </a:ext>
                </a:extLst>
              </p:cNvPr>
              <p:cNvSpPr txBox="1"/>
              <p:nvPr/>
            </p:nvSpPr>
            <p:spPr>
              <a:xfrm>
                <a:off x="6086836" y="4299644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3ECE143-AB7B-4C43-B5D2-2E819DC998E3}"/>
                </a:ext>
              </a:extLst>
            </p:cNvPr>
            <p:cNvGrpSpPr/>
            <p:nvPr/>
          </p:nvGrpSpPr>
          <p:grpSpPr>
            <a:xfrm>
              <a:off x="5008701" y="4115107"/>
              <a:ext cx="1080072" cy="369332"/>
              <a:chOff x="6780298" y="4290338"/>
              <a:chExt cx="1080072" cy="369332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27882-B656-4851-B83A-61CAB0B37443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95EDD6-E03A-48E1-A789-79C13FD5F1F4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4984BDF1-1369-46CD-B745-812CA9B6D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8528D55-1543-45A8-B072-4683FAB460AC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D4C8AC9-54A6-4E2D-A1D8-AC1B4EB50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B8FD20A-BC21-4CDC-A733-0971E534B399}"/>
                </a:ext>
              </a:extLst>
            </p:cNvPr>
            <p:cNvGrpSpPr/>
            <p:nvPr/>
          </p:nvGrpSpPr>
          <p:grpSpPr>
            <a:xfrm>
              <a:off x="5893531" y="4115107"/>
              <a:ext cx="1080072" cy="369332"/>
              <a:chOff x="6780298" y="4290338"/>
              <a:chExt cx="1080072" cy="369332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EC5CFA0-C64A-47F0-AA90-CE20B7693492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A04BF1-B140-4113-A616-E3CA1B464DA3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99DCA78-79E0-47ED-B37E-A14F7297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0AA093-0621-47CC-80DF-B285DAE5DEA6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EFDBDBC-163C-4C79-A528-F2E21E6EC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49FDC8C-0CA8-4F4E-BA82-3D9E837F85D0}"/>
                </a:ext>
              </a:extLst>
            </p:cNvPr>
            <p:cNvGrpSpPr/>
            <p:nvPr/>
          </p:nvGrpSpPr>
          <p:grpSpPr>
            <a:xfrm>
              <a:off x="6778361" y="4115107"/>
              <a:ext cx="1080072" cy="369332"/>
              <a:chOff x="6780298" y="4290338"/>
              <a:chExt cx="1080072" cy="36933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9C37C6-6C57-4AFF-AA23-C3D91C5D2CB7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655BC19-11F9-4513-BA60-CA67E7D0CC14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2C482C1A-7F1E-4D64-B6ED-DB5D5AB63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D28C42-5FCC-4434-8FA6-53A48D8F3FC5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E526F8A-0F31-4B45-A530-F029287DD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AB7F8FA-DC37-418A-9159-D137D4F7DD68}"/>
                </a:ext>
              </a:extLst>
            </p:cNvPr>
            <p:cNvGrpSpPr/>
            <p:nvPr/>
          </p:nvGrpSpPr>
          <p:grpSpPr>
            <a:xfrm>
              <a:off x="7663191" y="4115107"/>
              <a:ext cx="886767" cy="369332"/>
              <a:chOff x="6780298" y="4290338"/>
              <a:chExt cx="886767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A75B5E-2671-4782-A946-16AFD425F572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CBC052-4614-4173-A253-5061E0B07658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B865981-70A0-48C8-B76E-29EDEEDAA8F6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F95F3CD-47D2-4BE2-B05A-BB17234EA3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191C48D-846E-4B13-B75E-2CCB938AB8BC}"/>
                </a:ext>
              </a:extLst>
            </p:cNvPr>
            <p:cNvGrpSpPr/>
            <p:nvPr/>
          </p:nvGrpSpPr>
          <p:grpSpPr>
            <a:xfrm>
              <a:off x="7965830" y="3574889"/>
              <a:ext cx="475195" cy="553997"/>
              <a:chOff x="4661576" y="3528078"/>
              <a:chExt cx="475195" cy="553997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5B7066B-7B00-44E8-92C8-A3764A2E4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7341D95-3D67-474F-A24E-BFD3808CD56D}"/>
                  </a:ext>
                </a:extLst>
              </p:cNvPr>
              <p:cNvSpPr txBox="1"/>
              <p:nvPr/>
            </p:nvSpPr>
            <p:spPr>
              <a:xfrm>
                <a:off x="4661576" y="3528078"/>
                <a:ext cx="4751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tail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42805D-313D-43B7-B953-0479502D145B}"/>
              </a:ext>
            </a:extLst>
          </p:cNvPr>
          <p:cNvCxnSpPr>
            <a:cxnSpLocks/>
          </p:cNvCxnSpPr>
          <p:nvPr/>
        </p:nvCxnSpPr>
        <p:spPr>
          <a:xfrm flipH="1">
            <a:off x="4278087" y="2122212"/>
            <a:ext cx="4604656" cy="10333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BF7C6AA-58C6-412A-98E0-1B23350453FA}"/>
              </a:ext>
            </a:extLst>
          </p:cNvPr>
          <p:cNvCxnSpPr>
            <a:cxnSpLocks/>
          </p:cNvCxnSpPr>
          <p:nvPr/>
        </p:nvCxnSpPr>
        <p:spPr>
          <a:xfrm flipH="1" flipV="1">
            <a:off x="4278087" y="2122212"/>
            <a:ext cx="4604656" cy="103338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140F915-E484-49A3-B872-D6CA36F6A86E}"/>
              </a:ext>
            </a:extLst>
          </p:cNvPr>
          <p:cNvGrpSpPr/>
          <p:nvPr/>
        </p:nvGrpSpPr>
        <p:grpSpPr>
          <a:xfrm>
            <a:off x="3938943" y="5054199"/>
            <a:ext cx="929550" cy="530218"/>
            <a:chOff x="4434400" y="3528078"/>
            <a:chExt cx="929550" cy="530218"/>
          </a:xfrm>
        </p:grpSpPr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143C8FE8-B843-49BA-A67A-553AADB31F1A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184731" cy="248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5D3E4181-4D02-4571-A8DF-1F0EE7BE025B}"/>
                </a:ext>
              </a:extLst>
            </p:cNvPr>
            <p:cNvSpPr txBox="1"/>
            <p:nvPr/>
          </p:nvSpPr>
          <p:spPr>
            <a:xfrm>
              <a:off x="4434400" y="3528078"/>
              <a:ext cx="929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sentinel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1A9DDFC-3A55-433B-947A-1398D06B2E7C}"/>
              </a:ext>
            </a:extLst>
          </p:cNvPr>
          <p:cNvGrpSpPr/>
          <p:nvPr/>
        </p:nvGrpSpPr>
        <p:grpSpPr>
          <a:xfrm>
            <a:off x="4615139" y="5653533"/>
            <a:ext cx="693462" cy="369332"/>
            <a:chOff x="6086836" y="4299644"/>
            <a:chExt cx="693462" cy="369332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712294E-5F1C-4937-A096-2D49AA9EED31}"/>
                </a:ext>
              </a:extLst>
            </p:cNvPr>
            <p:cNvSpPr txBox="1"/>
            <p:nvPr/>
          </p:nvSpPr>
          <p:spPr>
            <a:xfrm>
              <a:off x="6271567" y="4299644"/>
              <a:ext cx="32400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B6114A2E-561C-4596-8E79-BA170A81C1C2}"/>
                </a:ext>
              </a:extLst>
            </p:cNvPr>
            <p:cNvSpPr txBox="1"/>
            <p:nvPr/>
          </p:nvSpPr>
          <p:spPr>
            <a:xfrm>
              <a:off x="6595567" y="4299644"/>
              <a:ext cx="18473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8483B66E-FD89-4B98-84F6-7D49581EA487}"/>
                </a:ext>
              </a:extLst>
            </p:cNvPr>
            <p:cNvSpPr txBox="1"/>
            <p:nvPr/>
          </p:nvSpPr>
          <p:spPr>
            <a:xfrm>
              <a:off x="6086836" y="4299644"/>
              <a:ext cx="18473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D5F1DF72-4DF2-47B6-BED0-7DE43F5462D2}"/>
              </a:ext>
            </a:extLst>
          </p:cNvPr>
          <p:cNvCxnSpPr>
            <a:cxnSpLocks/>
          </p:cNvCxnSpPr>
          <p:nvPr/>
        </p:nvCxnSpPr>
        <p:spPr>
          <a:xfrm>
            <a:off x="4711481" y="5930284"/>
            <a:ext cx="233568" cy="92581"/>
          </a:xfrm>
          <a:prstGeom prst="bentConnector4">
            <a:avLst>
              <a:gd name="adj1" fmla="val -991"/>
              <a:gd name="adj2" fmla="val 23717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2038405A-0004-4BF8-B818-F873D8E64056}"/>
              </a:ext>
            </a:extLst>
          </p:cNvPr>
          <p:cNvCxnSpPr>
            <a:cxnSpLocks/>
            <a:endCxn id="147" idx="0"/>
          </p:cNvCxnSpPr>
          <p:nvPr/>
        </p:nvCxnSpPr>
        <p:spPr>
          <a:xfrm rot="10800000">
            <a:off x="4961870" y="5653534"/>
            <a:ext cx="254366" cy="105855"/>
          </a:xfrm>
          <a:prstGeom prst="bentConnector4">
            <a:avLst>
              <a:gd name="adj1" fmla="val -567"/>
              <a:gd name="adj2" fmla="val 231974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A0A34428-3DD6-4D47-A045-747142AF857F}"/>
              </a:ext>
            </a:extLst>
          </p:cNvPr>
          <p:cNvSpPr/>
          <p:nvPr/>
        </p:nvSpPr>
        <p:spPr>
          <a:xfrm>
            <a:off x="6751522" y="4774766"/>
            <a:ext cx="1957134" cy="1369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C69C34-558D-4835-8414-7C7828B360E1}"/>
              </a:ext>
            </a:extLst>
          </p:cNvPr>
          <p:cNvGrpSpPr/>
          <p:nvPr/>
        </p:nvGrpSpPr>
        <p:grpSpPr>
          <a:xfrm>
            <a:off x="5598960" y="5653533"/>
            <a:ext cx="693462" cy="369332"/>
            <a:chOff x="5598960" y="5653533"/>
            <a:chExt cx="693462" cy="369332"/>
          </a:xfrm>
        </p:grpSpPr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7D98F8D-5013-412A-8CD0-4DB8348B33BD}"/>
                </a:ext>
              </a:extLst>
            </p:cNvPr>
            <p:cNvSpPr txBox="1"/>
            <p:nvPr/>
          </p:nvSpPr>
          <p:spPr>
            <a:xfrm>
              <a:off x="5783691" y="565353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C1F3604A-7AF8-4F8D-A1AD-1E8EEB99A667}"/>
                </a:ext>
              </a:extLst>
            </p:cNvPr>
            <p:cNvSpPr txBox="1"/>
            <p:nvPr/>
          </p:nvSpPr>
          <p:spPr>
            <a:xfrm>
              <a:off x="6107691" y="5653533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5CFCAA0E-B9F3-444E-ADC9-FBEFA439CB5E}"/>
                </a:ext>
              </a:extLst>
            </p:cNvPr>
            <p:cNvSpPr txBox="1"/>
            <p:nvPr/>
          </p:nvSpPr>
          <p:spPr>
            <a:xfrm>
              <a:off x="5598960" y="5653533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87D284DE-D94C-4640-B88F-FDC33543C664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4707505" y="5653534"/>
            <a:ext cx="1493728" cy="84555"/>
          </a:xfrm>
          <a:prstGeom prst="bentConnector4">
            <a:avLst>
              <a:gd name="adj1" fmla="val 40"/>
              <a:gd name="adj2" fmla="val 37035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B24669FC-5945-418A-A611-414C7B37C8D5}"/>
              </a:ext>
            </a:extLst>
          </p:cNvPr>
          <p:cNvCxnSpPr>
            <a:cxnSpLocks/>
            <a:endCxn id="171" idx="2"/>
          </p:cNvCxnSpPr>
          <p:nvPr/>
        </p:nvCxnSpPr>
        <p:spPr>
          <a:xfrm>
            <a:off x="4711481" y="5929202"/>
            <a:ext cx="1233472" cy="93663"/>
          </a:xfrm>
          <a:prstGeom prst="bentConnector4">
            <a:avLst>
              <a:gd name="adj1" fmla="val -553"/>
              <a:gd name="adj2" fmla="val 242372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24BC1E0-243F-4DA6-B5EB-A9FD92313A55}"/>
              </a:ext>
            </a:extLst>
          </p:cNvPr>
          <p:cNvCxnSpPr>
            <a:cxnSpLocks/>
          </p:cNvCxnSpPr>
          <p:nvPr/>
        </p:nvCxnSpPr>
        <p:spPr>
          <a:xfrm>
            <a:off x="5216235" y="5759390"/>
            <a:ext cx="37282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D6CF6F6-5507-431E-B0F1-1EFDC5B61A89}"/>
              </a:ext>
            </a:extLst>
          </p:cNvPr>
          <p:cNvCxnSpPr>
            <a:cxnSpLocks/>
          </p:cNvCxnSpPr>
          <p:nvPr/>
        </p:nvCxnSpPr>
        <p:spPr>
          <a:xfrm flipH="1">
            <a:off x="5307628" y="5929202"/>
            <a:ext cx="37901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A04EFD5-AB53-4D83-942F-9C57B158BA64}"/>
              </a:ext>
            </a:extLst>
          </p:cNvPr>
          <p:cNvGrpSpPr/>
          <p:nvPr/>
        </p:nvGrpSpPr>
        <p:grpSpPr>
          <a:xfrm>
            <a:off x="3938943" y="3274383"/>
            <a:ext cx="929550" cy="530218"/>
            <a:chOff x="4434400" y="3528078"/>
            <a:chExt cx="929550" cy="530218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F8E8CA93-59F4-4098-8D4D-630AF86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184731" cy="248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2DABE94-79DA-4D38-BB19-DF182E39ECAB}"/>
                </a:ext>
              </a:extLst>
            </p:cNvPr>
            <p:cNvSpPr txBox="1"/>
            <p:nvPr/>
          </p:nvSpPr>
          <p:spPr>
            <a:xfrm>
              <a:off x="4434400" y="3528078"/>
              <a:ext cx="929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sentinel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F2645BB-3BB2-4B2A-9468-E07F0E4EC0F2}"/>
              </a:ext>
            </a:extLst>
          </p:cNvPr>
          <p:cNvSpPr txBox="1"/>
          <p:nvPr/>
        </p:nvSpPr>
        <p:spPr>
          <a:xfrm>
            <a:off x="4799870" y="3873717"/>
            <a:ext cx="324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AAFEF0B-5C55-40D7-9657-F4A3D1D5EA77}"/>
              </a:ext>
            </a:extLst>
          </p:cNvPr>
          <p:cNvSpPr txBox="1"/>
          <p:nvPr/>
        </p:nvSpPr>
        <p:spPr>
          <a:xfrm>
            <a:off x="5123870" y="3873717"/>
            <a:ext cx="184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568E807-369C-4EF2-950F-5DC2379C3B36}"/>
              </a:ext>
            </a:extLst>
          </p:cNvPr>
          <p:cNvCxnSpPr>
            <a:cxnSpLocks/>
          </p:cNvCxnSpPr>
          <p:nvPr/>
        </p:nvCxnSpPr>
        <p:spPr>
          <a:xfrm>
            <a:off x="5216235" y="3972658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8AF7588-27FB-4FA1-A99E-FABC7D728E02}"/>
              </a:ext>
            </a:extLst>
          </p:cNvPr>
          <p:cNvSpPr txBox="1"/>
          <p:nvPr/>
        </p:nvSpPr>
        <p:spPr>
          <a:xfrm>
            <a:off x="4615139" y="3873717"/>
            <a:ext cx="184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AA067DD-19B9-4C37-9741-A0AA4BA4A040}"/>
              </a:ext>
            </a:extLst>
          </p:cNvPr>
          <p:cNvSpPr txBox="1"/>
          <p:nvPr/>
        </p:nvSpPr>
        <p:spPr>
          <a:xfrm>
            <a:off x="5686637" y="386441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5A0BBC6-891B-40F8-B0CC-829BADE3B838}"/>
              </a:ext>
            </a:extLst>
          </p:cNvPr>
          <p:cNvSpPr txBox="1"/>
          <p:nvPr/>
        </p:nvSpPr>
        <p:spPr>
          <a:xfrm>
            <a:off x="6010637" y="3864411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99A27E3-0D4D-4A13-877E-B978A3C1CCAA}"/>
              </a:ext>
            </a:extLst>
          </p:cNvPr>
          <p:cNvCxnSpPr>
            <a:cxnSpLocks/>
          </p:cNvCxnSpPr>
          <p:nvPr/>
        </p:nvCxnSpPr>
        <p:spPr>
          <a:xfrm>
            <a:off x="6103002" y="3963352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65FBCF-3844-4110-A881-03BB51609C72}"/>
              </a:ext>
            </a:extLst>
          </p:cNvPr>
          <p:cNvSpPr txBox="1"/>
          <p:nvPr/>
        </p:nvSpPr>
        <p:spPr>
          <a:xfrm>
            <a:off x="5501906" y="3864411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3DB396F-ADF6-4BFB-B2F3-E95D22348A01}"/>
              </a:ext>
            </a:extLst>
          </p:cNvPr>
          <p:cNvCxnSpPr>
            <a:cxnSpLocks/>
          </p:cNvCxnSpPr>
          <p:nvPr/>
        </p:nvCxnSpPr>
        <p:spPr>
          <a:xfrm flipH="1">
            <a:off x="5308601" y="4139885"/>
            <a:ext cx="2804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49E48DD-3870-49B5-9BE8-19CEEDB88FCD}"/>
              </a:ext>
            </a:extLst>
          </p:cNvPr>
          <p:cNvGrpSpPr/>
          <p:nvPr/>
        </p:nvGrpSpPr>
        <p:grpSpPr>
          <a:xfrm>
            <a:off x="6193431" y="3864411"/>
            <a:ext cx="1080072" cy="369332"/>
            <a:chOff x="6780298" y="4290338"/>
            <a:chExt cx="1080072" cy="369332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CC274A9-9A36-49BC-BCB9-8ADC020903D2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7487E55-747E-470A-8830-731F392F270D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071F7DF-1AAF-49F8-B65E-BACC7A77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DB396C-C66B-4341-BBB3-046582965439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8B82465E-0B33-410C-B1AB-A3C93CE96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CB7D1E3-B894-484D-B9F3-E080C0774B7A}"/>
              </a:ext>
            </a:extLst>
          </p:cNvPr>
          <p:cNvGrpSpPr/>
          <p:nvPr/>
        </p:nvGrpSpPr>
        <p:grpSpPr>
          <a:xfrm>
            <a:off x="7078261" y="3864411"/>
            <a:ext cx="1080072" cy="369332"/>
            <a:chOff x="6780298" y="4290338"/>
            <a:chExt cx="1080072" cy="369332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E710545-CE75-45C8-9B3C-F74429545F44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939F9DE-2E52-42B2-A918-8B4F7E75A811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391D5AB3-E9F4-4BFF-8214-513F0FE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43F06D2-E73D-4AF0-9373-03615205861C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307AB02-7C31-4876-9944-A1AB63CA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2A7E17-25B8-49A1-BCD6-E790F0E6034C}"/>
              </a:ext>
            </a:extLst>
          </p:cNvPr>
          <p:cNvGrpSpPr/>
          <p:nvPr/>
        </p:nvGrpSpPr>
        <p:grpSpPr>
          <a:xfrm>
            <a:off x="7963091" y="3864411"/>
            <a:ext cx="886767" cy="369332"/>
            <a:chOff x="6780298" y="4290338"/>
            <a:chExt cx="886767" cy="369332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4FAB847-1A29-4BB7-97A8-76D30D5AA7A3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CE72357-DF4C-4D8D-BFBE-4A804AADF4D1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1D9363D-AA9A-4E52-9C8B-D41F743D2DBA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7258EE01-8381-46AC-9CBD-2B2460BDB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6FDFC72E-F344-4D94-8055-7816FC92FF6C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707504" y="4138468"/>
            <a:ext cx="3795623" cy="95275"/>
          </a:xfrm>
          <a:prstGeom prst="bentConnector4">
            <a:avLst>
              <a:gd name="adj1" fmla="val -64"/>
              <a:gd name="adj2" fmla="val 23829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E5E7719D-6775-4C3F-920B-A8C1994ECD41}"/>
              </a:ext>
            </a:extLst>
          </p:cNvPr>
          <p:cNvCxnSpPr>
            <a:cxnSpLocks/>
            <a:endCxn id="116" idx="0"/>
          </p:cNvCxnSpPr>
          <p:nvPr/>
        </p:nvCxnSpPr>
        <p:spPr>
          <a:xfrm rot="10800000">
            <a:off x="4961871" y="3873718"/>
            <a:ext cx="3795625" cy="98295"/>
          </a:xfrm>
          <a:prstGeom prst="bentConnector4">
            <a:avLst>
              <a:gd name="adj1" fmla="val 19"/>
              <a:gd name="adj2" fmla="val 255043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BC7D026-9C06-40BA-A24B-AABC6666A216}"/>
              </a:ext>
            </a:extLst>
          </p:cNvPr>
          <p:cNvSpPr txBox="1"/>
          <p:nvPr/>
        </p:nvSpPr>
        <p:spPr>
          <a:xfrm>
            <a:off x="4868493" y="3241442"/>
            <a:ext cx="36138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en-GB" dirty="0">
                <a:solidFill>
                  <a:srgbClr val="C00000"/>
                </a:solidFill>
                <a:cs typeface="Courier New" panose="02070309020205020404" pitchFamily="49" charset="0"/>
              </a:rPr>
              <a:t> is head, and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S.prev</a:t>
            </a:r>
            <a:r>
              <a:rPr lang="en-GB" dirty="0">
                <a:solidFill>
                  <a:srgbClr val="C00000"/>
                </a:solidFill>
                <a:cs typeface="Courier New" panose="02070309020205020404" pitchFamily="49" charset="0"/>
              </a:rPr>
              <a:t> is tail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A361D2-14EC-43B3-B644-2F7B551624FB}"/>
              </a:ext>
            </a:extLst>
          </p:cNvPr>
          <p:cNvGrpSpPr/>
          <p:nvPr/>
        </p:nvGrpSpPr>
        <p:grpSpPr>
          <a:xfrm>
            <a:off x="5055653" y="4600904"/>
            <a:ext cx="693462" cy="369332"/>
            <a:chOff x="5055653" y="4600904"/>
            <a:chExt cx="693462" cy="369332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F022E614-E541-4C33-87D6-4FE511C731D5}"/>
                </a:ext>
              </a:extLst>
            </p:cNvPr>
            <p:cNvSpPr txBox="1"/>
            <p:nvPr/>
          </p:nvSpPr>
          <p:spPr>
            <a:xfrm>
              <a:off x="5240384" y="460090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9B35A07-ADFD-415D-8361-B5F3C95D3545}"/>
                </a:ext>
              </a:extLst>
            </p:cNvPr>
            <p:cNvSpPr txBox="1"/>
            <p:nvPr/>
          </p:nvSpPr>
          <p:spPr>
            <a:xfrm>
              <a:off x="5564384" y="4600904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30A72AB-D81C-476E-B41B-0DE38709EE78}"/>
                </a:ext>
              </a:extLst>
            </p:cNvPr>
            <p:cNvSpPr txBox="1"/>
            <p:nvPr/>
          </p:nvSpPr>
          <p:spPr>
            <a:xfrm>
              <a:off x="5055653" y="4600904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790BAC-7A8D-44FD-9DD6-59A2B9E831C8}"/>
              </a:ext>
            </a:extLst>
          </p:cNvPr>
          <p:cNvCxnSpPr>
            <a:cxnSpLocks/>
          </p:cNvCxnSpPr>
          <p:nvPr/>
        </p:nvCxnSpPr>
        <p:spPr>
          <a:xfrm flipV="1">
            <a:off x="5653054" y="4243049"/>
            <a:ext cx="110068" cy="45628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1FF11D24-6542-49A2-BB46-D90EAD211E35}"/>
              </a:ext>
            </a:extLst>
          </p:cNvPr>
          <p:cNvCxnSpPr>
            <a:cxnSpLocks/>
          </p:cNvCxnSpPr>
          <p:nvPr/>
        </p:nvCxnSpPr>
        <p:spPr>
          <a:xfrm flipH="1">
            <a:off x="5477884" y="4143849"/>
            <a:ext cx="112102" cy="457055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7631956-9A41-4D57-927F-B61AC26C5CD2}"/>
              </a:ext>
            </a:extLst>
          </p:cNvPr>
          <p:cNvCxnSpPr>
            <a:cxnSpLocks/>
          </p:cNvCxnSpPr>
          <p:nvPr/>
        </p:nvCxnSpPr>
        <p:spPr>
          <a:xfrm>
            <a:off x="5216235" y="3972013"/>
            <a:ext cx="98715" cy="62856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44F57C5-E84E-4C8B-B69F-2C06571746A9}"/>
              </a:ext>
            </a:extLst>
          </p:cNvPr>
          <p:cNvCxnSpPr>
            <a:cxnSpLocks/>
          </p:cNvCxnSpPr>
          <p:nvPr/>
        </p:nvCxnSpPr>
        <p:spPr>
          <a:xfrm flipH="1" flipV="1">
            <a:off x="5075033" y="4243049"/>
            <a:ext cx="72753" cy="45123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7E39357-2AD0-40B3-BCDA-21084032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 ADT: FIFO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400" dirty="0"/>
              <a:t> (LIFO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),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dirty="0"/>
              <a:t> ADT: can implement various </a:t>
            </a:r>
            <a:r>
              <a:rPr lang="en-GB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GB" sz="2400" dirty="0"/>
          </a:p>
          <a:p>
            <a:r>
              <a:rPr lang="en-GB" sz="2400" dirty="0"/>
              <a:t>Array based implementations (simple/circular):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Queries are fast, updates (i.e.,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 are also fast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Modifications (i.e.,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 are fast at “start” and “end”, but slow in “middle”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Capacity can be a problem (come back to this later…)</a:t>
            </a:r>
          </a:p>
          <a:p>
            <a:r>
              <a:rPr lang="en-GB" sz="2400" dirty="0"/>
              <a:t>Linked list based implementations (singly/doubly linked):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Operations (queries, updates, and modifications) are fast at “start” and “end”, but slow in “middle”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No capacity issue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6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Ch10 (10.1-10.3)</a:t>
            </a:r>
          </a:p>
          <a:p>
            <a:r>
              <a:rPr lang="en-GB" sz="2400" dirty="0"/>
              <a:t>[Morin] Ch1 (1.1, 1.2), Ch2 (2.1-2.4), Ch3 (3.1, 3.2)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2863C7-E192-474F-907B-BBCE747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435348"/>
            <a:ext cx="2038350" cy="3057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Balancing Symbols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0B00A3-42F0-4E0E-B2DA-848DCC251F1D}"/>
              </a:ext>
            </a:extLst>
          </p:cNvPr>
          <p:cNvSpPr txBox="1"/>
          <p:nvPr/>
        </p:nvSpPr>
        <p:spPr>
          <a:xfrm>
            <a:off x="628651" y="1690689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Compiler needs to check whether the parentheses (), brackets [], and braces {} are </a:t>
            </a:r>
            <a:r>
              <a:rPr lang="en-GB" sz="2400" dirty="0">
                <a:solidFill>
                  <a:srgbClr val="C00000"/>
                </a:solidFill>
              </a:rPr>
              <a:t>matched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1C38C7-2BB1-4B4D-BDBC-141952C06A33}"/>
              </a:ext>
            </a:extLst>
          </p:cNvPr>
          <p:cNvSpPr/>
          <p:nvPr/>
        </p:nvSpPr>
        <p:spPr>
          <a:xfrm>
            <a:off x="628650" y="2744352"/>
            <a:ext cx="4672693" cy="338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CheckParen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(str):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‘(’ or ‘[’ or ‘{’)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‘)’ or ‘]’ or ‘}’)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mismatch)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0FCFA3-D93B-4F65-BE2C-6743F4AF9EE4}"/>
              </a:ext>
            </a:extLst>
          </p:cNvPr>
          <p:cNvSpPr/>
          <p:nvPr/>
        </p:nvSpPr>
        <p:spPr>
          <a:xfrm>
            <a:off x="5671457" y="2744352"/>
            <a:ext cx="2623457" cy="4778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if (a&gt;b) {b=c[10];}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5731117-C5B1-416C-BFF5-195772404CA2}"/>
              </a:ext>
            </a:extLst>
          </p:cNvPr>
          <p:cNvSpPr/>
          <p:nvPr/>
        </p:nvSpPr>
        <p:spPr>
          <a:xfrm>
            <a:off x="5671456" y="3444837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 {b=c[10];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2C2850-B0F3-4721-851A-01D15D16E2F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743200" y="3683747"/>
            <a:ext cx="2928256" cy="224896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918606-07D9-4FF5-9851-4FFDDB840F12}"/>
              </a:ext>
            </a:extLst>
          </p:cNvPr>
          <p:cNvSpPr/>
          <p:nvPr/>
        </p:nvSpPr>
        <p:spPr>
          <a:xfrm>
            <a:off x="5671456" y="4161566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(a&gt;b)) {b=c[10];}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842AD2-23EA-4D5F-97C9-82484CAD62A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964996" y="4400476"/>
            <a:ext cx="2706460" cy="5758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66F524-994E-4286-85B7-FBE5933DE2E3}"/>
              </a:ext>
            </a:extLst>
          </p:cNvPr>
          <p:cNvSpPr/>
          <p:nvPr/>
        </p:nvSpPr>
        <p:spPr>
          <a:xfrm>
            <a:off x="5671455" y="4878295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 {b=c[10);}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51379C-C1D2-427B-8652-35EADB0C878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964996" y="5117205"/>
            <a:ext cx="2706459" cy="3311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5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1102F1D-3C1C-4BD0-A725-D7D5C7B4331B}"/>
              </a:ext>
            </a:extLst>
          </p:cNvPr>
          <p:cNvSpPr/>
          <p:nvPr/>
        </p:nvSpPr>
        <p:spPr>
          <a:xfrm>
            <a:off x="663262" y="3450093"/>
            <a:ext cx="1632263" cy="3539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D84262B-6F6E-4E0F-8E83-11BC16BA02DB}"/>
              </a:ext>
            </a:extLst>
          </p:cNvPr>
          <p:cNvSpPr/>
          <p:nvPr/>
        </p:nvSpPr>
        <p:spPr>
          <a:xfrm>
            <a:off x="2841750" y="1724205"/>
            <a:ext cx="1939800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Evaluating Postfix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A11861-4A8B-4DED-A25A-D0F9DEC261D3}"/>
                  </a:ext>
                </a:extLst>
              </p:cNvPr>
              <p:cNvSpPr txBox="1"/>
              <p:nvPr/>
            </p:nvSpPr>
            <p:spPr>
              <a:xfrm>
                <a:off x="628650" y="1763060"/>
                <a:ext cx="4388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How do we evaluate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A11861-4A8B-4DED-A25A-D0F9DEC2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3060"/>
                <a:ext cx="4388317" cy="400110"/>
              </a:xfrm>
              <a:prstGeom prst="rect">
                <a:avLst/>
              </a:prstGeom>
              <a:blipFill>
                <a:blip r:embed="rId2"/>
                <a:stretch>
                  <a:fillRect l="-1389" t="-7576" r="-41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0543DF-0D18-4B1C-AF5C-8C2C1EA7926E}"/>
              </a:ext>
            </a:extLst>
          </p:cNvPr>
          <p:cNvGrpSpPr/>
          <p:nvPr/>
        </p:nvGrpSpPr>
        <p:grpSpPr>
          <a:xfrm>
            <a:off x="6166757" y="2460684"/>
            <a:ext cx="843500" cy="1143885"/>
            <a:chOff x="5519057" y="2157463"/>
            <a:chExt cx="843500" cy="1143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5B78481-65AF-4073-A893-F89BC668B775}"/>
                    </a:ext>
                  </a:extLst>
                </p:cNvPr>
                <p:cNvSpPr txBox="1"/>
                <p:nvPr/>
              </p:nvSpPr>
              <p:spPr>
                <a:xfrm>
                  <a:off x="5519057" y="2993571"/>
                  <a:ext cx="2164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5B78481-65AF-4073-A893-F89BC668B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57" y="2993571"/>
                  <a:ext cx="21640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7143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5EFA4B6-3F78-4A60-BA1C-B8A8E6CA6B40}"/>
                    </a:ext>
                  </a:extLst>
                </p:cNvPr>
                <p:cNvSpPr txBox="1"/>
                <p:nvPr/>
              </p:nvSpPr>
              <p:spPr>
                <a:xfrm>
                  <a:off x="6146152" y="2993570"/>
                  <a:ext cx="2164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5EFA4B6-3F78-4A60-BA1C-B8A8E6CA6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2" y="2993570"/>
                  <a:ext cx="21640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778" r="-27778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38AC205-6F0F-4EA6-9A40-AE30EF7D120C}"/>
                    </a:ext>
                  </a:extLst>
                </p:cNvPr>
                <p:cNvSpPr/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38AC205-6F0F-4EA6-9A40-AE30EF7D1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6B818C8-F0BB-401B-AFEE-CC6CA2845E2B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 flipV="1">
              <a:off x="5627260" y="2526795"/>
              <a:ext cx="313547" cy="46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69952ED-F702-423F-8585-7FA018D39B19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H="1" flipV="1">
              <a:off x="5940807" y="2526795"/>
              <a:ext cx="313548" cy="466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B965AF-33AD-40EC-9EEA-F7EBE0AC8EE9}"/>
              </a:ext>
            </a:extLst>
          </p:cNvPr>
          <p:cNvGrpSpPr/>
          <p:nvPr/>
        </p:nvGrpSpPr>
        <p:grpSpPr>
          <a:xfrm>
            <a:off x="7419080" y="2460684"/>
            <a:ext cx="849913" cy="1143885"/>
            <a:chOff x="5519057" y="2157463"/>
            <a:chExt cx="849913" cy="1143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8C2950-0E00-4CE0-90FD-460C428B5168}"/>
                    </a:ext>
                  </a:extLst>
                </p:cNvPr>
                <p:cNvSpPr txBox="1"/>
                <p:nvPr/>
              </p:nvSpPr>
              <p:spPr>
                <a:xfrm>
                  <a:off x="5519057" y="2993571"/>
                  <a:ext cx="1875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8C2950-0E00-4CE0-90FD-460C428B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57" y="2993571"/>
                  <a:ext cx="18755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A71978B-F0D7-4927-B4B6-811FC635DAD2}"/>
                    </a:ext>
                  </a:extLst>
                </p:cNvPr>
                <p:cNvSpPr txBox="1"/>
                <p:nvPr/>
              </p:nvSpPr>
              <p:spPr>
                <a:xfrm>
                  <a:off x="6146152" y="2993570"/>
                  <a:ext cx="2228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A71978B-F0D7-4927-B4B6-811FC635D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2" y="2993570"/>
                  <a:ext cx="22281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0556" r="-30556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85AAAC2-F419-40E0-B72E-DD2E04D4ED67}"/>
                    </a:ext>
                  </a:extLst>
                </p:cNvPr>
                <p:cNvSpPr/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85AAAC2-F419-40E0-B72E-DD2E04D4E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2A51DEF-4B7E-4A4B-A2F2-D605C812AE2F}"/>
                </a:ext>
              </a:extLst>
            </p:cNvPr>
            <p:cNvCxnSpPr>
              <a:stCxn id="23" idx="0"/>
              <a:endCxn id="25" idx="2"/>
            </p:cNvCxnSpPr>
            <p:nvPr/>
          </p:nvCxnSpPr>
          <p:spPr>
            <a:xfrm flipV="1">
              <a:off x="5612833" y="2526795"/>
              <a:ext cx="327974" cy="46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06DA1F2-E54B-4D4B-80B8-27ADAFDD1347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5940807" y="2526795"/>
              <a:ext cx="316754" cy="466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39C2F8-0DE5-4573-8944-706AE75B6AFE}"/>
              </a:ext>
            </a:extLst>
          </p:cNvPr>
          <p:cNvGrpSpPr/>
          <p:nvPr/>
        </p:nvGrpSpPr>
        <p:grpSpPr>
          <a:xfrm>
            <a:off x="6588507" y="1758208"/>
            <a:ext cx="1252323" cy="702476"/>
            <a:chOff x="6588507" y="1690689"/>
            <a:chExt cx="1252323" cy="702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436067F-6C4C-4F95-9CB0-E4DBDD57D9B7}"/>
                    </a:ext>
                  </a:extLst>
                </p:cNvPr>
                <p:cNvSpPr/>
                <p:nvPr/>
              </p:nvSpPr>
              <p:spPr>
                <a:xfrm>
                  <a:off x="7010257" y="1690689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436067F-6C4C-4F95-9CB0-E4DBDD57D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57" y="1690689"/>
                  <a:ext cx="4026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FED0473-C732-48B4-9EFD-44927A99BF0A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6588507" y="2060021"/>
              <a:ext cx="623087" cy="33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064A342-81F2-4A79-BD48-E3F161C44A8A}"/>
                </a:ext>
              </a:extLst>
            </p:cNvPr>
            <p:cNvCxnSpPr>
              <a:cxnSpLocks/>
              <a:stCxn id="25" idx="0"/>
              <a:endCxn id="28" idx="2"/>
            </p:cNvCxnSpPr>
            <p:nvPr/>
          </p:nvCxnSpPr>
          <p:spPr>
            <a:xfrm flipH="1" flipV="1">
              <a:off x="7211594" y="2060021"/>
              <a:ext cx="629236" cy="33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4B01283-3D02-4861-90D2-43F6BAF79A21}"/>
                  </a:ext>
                </a:extLst>
              </p:cNvPr>
              <p:cNvSpPr txBox="1"/>
              <p:nvPr/>
            </p:nvSpPr>
            <p:spPr>
              <a:xfrm>
                <a:off x="634126" y="2388264"/>
                <a:ext cx="4045466" cy="74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we place operators </a:t>
                </a:r>
                <a:r>
                  <a:rPr lang="en-GB" sz="2000" b="1" dirty="0"/>
                  <a:t>after</a:t>
                </a:r>
                <a:r>
                  <a:rPr lang="en-GB" sz="2000" dirty="0"/>
                  <a:t> operands: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4B01283-3D02-4861-90D2-43F6BAF7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6" y="2388264"/>
                <a:ext cx="4045466" cy="747512"/>
              </a:xfrm>
              <a:prstGeom prst="rect">
                <a:avLst/>
              </a:prstGeom>
              <a:blipFill>
                <a:blip r:embed="rId10"/>
                <a:stretch>
                  <a:fillRect l="-1506" t="-4918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D9193E3-039B-4E62-9B7A-BB8E4A136E2C}"/>
                  </a:ext>
                </a:extLst>
              </p:cNvPr>
              <p:cNvSpPr txBox="1"/>
              <p:nvPr/>
            </p:nvSpPr>
            <p:spPr>
              <a:xfrm>
                <a:off x="634126" y="3096150"/>
                <a:ext cx="44152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In fact, we can remove the parentheses:</a:t>
                </a:r>
              </a:p>
              <a:p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D9193E3-039B-4E62-9B7A-BB8E4A136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6" y="3096150"/>
                <a:ext cx="4415248" cy="707886"/>
              </a:xfrm>
              <a:prstGeom prst="rect">
                <a:avLst/>
              </a:prstGeom>
              <a:blipFill>
                <a:blip r:embed="rId11"/>
                <a:stretch>
                  <a:fillRect l="-1381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4673928F-C60E-42F9-8465-E26398CCD685}"/>
              </a:ext>
            </a:extLst>
          </p:cNvPr>
          <p:cNvSpPr txBox="1"/>
          <p:nvPr/>
        </p:nvSpPr>
        <p:spPr>
          <a:xfrm>
            <a:off x="3714327" y="2163170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infix expression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075F4F-EBB2-4E76-8B7F-A21965BA050B}"/>
              </a:ext>
            </a:extLst>
          </p:cNvPr>
          <p:cNvSpPr txBox="1"/>
          <p:nvPr/>
        </p:nvSpPr>
        <p:spPr>
          <a:xfrm>
            <a:off x="1479393" y="3788647"/>
            <a:ext cx="191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postfix expression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74B70E-51E2-4AA2-9CD9-A82E5F9E16FA}"/>
              </a:ext>
            </a:extLst>
          </p:cNvPr>
          <p:cNvSpPr txBox="1"/>
          <p:nvPr/>
        </p:nvSpPr>
        <p:spPr>
          <a:xfrm>
            <a:off x="628650" y="4319300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Postfix notation</a:t>
            </a:r>
            <a:r>
              <a:rPr lang="en-GB" dirty="0"/>
              <a:t>, also known as </a:t>
            </a:r>
            <a:r>
              <a:rPr lang="en-GB" b="1" dirty="0">
                <a:solidFill>
                  <a:schemeClr val="accent1"/>
                </a:solidFill>
              </a:rPr>
              <a:t>reverse Polish notation</a:t>
            </a:r>
            <a:r>
              <a:rPr lang="en-GB" dirty="0"/>
              <a:t> (</a:t>
            </a:r>
            <a:r>
              <a:rPr lang="en-GB" b="1" dirty="0">
                <a:solidFill>
                  <a:schemeClr val="accent1"/>
                </a:solidFill>
              </a:rPr>
              <a:t>RPN</a:t>
            </a:r>
            <a:r>
              <a:rPr lang="en-GB" dirty="0"/>
              <a:t>), </a:t>
            </a:r>
            <a:r>
              <a:rPr lang="en-US" dirty="0"/>
              <a:t>is a mathematical notation in which operators follow their operands. If there are multiple operations, operators are given immediately after their last operands.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9A4FD57-DAF9-4191-9548-80BB7A6E4788}"/>
              </a:ext>
            </a:extLst>
          </p:cNvPr>
          <p:cNvSpPr txBox="1"/>
          <p:nvPr/>
        </p:nvSpPr>
        <p:spPr>
          <a:xfrm>
            <a:off x="628650" y="5323846"/>
            <a:ext cx="3601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RPN does not need </a:t>
            </a:r>
            <a:r>
              <a:rPr lang="en-US" sz="2000" dirty="0">
                <a:solidFill>
                  <a:srgbClr val="C00000"/>
                </a:solidFill>
              </a:rPr>
              <a:t>parentheses!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359535E-A6C7-4E8E-98FE-C5A73E048963}"/>
                  </a:ext>
                </a:extLst>
              </p:cNvPr>
              <p:cNvSpPr txBox="1"/>
              <p:nvPr/>
            </p:nvSpPr>
            <p:spPr>
              <a:xfrm>
                <a:off x="5051618" y="5323846"/>
                <a:ext cx="2455865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i="1" u="sng" dirty="0"/>
                  <a:t>One more example:</a:t>
                </a:r>
              </a:p>
              <a:p>
                <a:r>
                  <a:rPr lang="en-GB" sz="2000" dirty="0"/>
                  <a:t>Infix: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359535E-A6C7-4E8E-98FE-C5A73E04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618" y="5323846"/>
                <a:ext cx="2455865" cy="784830"/>
              </a:xfrm>
              <a:prstGeom prst="rect">
                <a:avLst/>
              </a:prstGeom>
              <a:blipFill>
                <a:blip r:embed="rId12"/>
                <a:stretch>
                  <a:fillRect l="-2730" t="-3876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F15D438-4FAC-4382-B480-21603DE8D74D}"/>
                  </a:ext>
                </a:extLst>
              </p:cNvPr>
              <p:cNvSpPr txBox="1"/>
              <p:nvPr/>
            </p:nvSpPr>
            <p:spPr>
              <a:xfrm>
                <a:off x="5049374" y="6026044"/>
                <a:ext cx="2233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RPN: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F15D438-4FAC-4382-B480-21603DE8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74" y="6026044"/>
                <a:ext cx="2233945" cy="400110"/>
              </a:xfrm>
              <a:prstGeom prst="rect">
                <a:avLst/>
              </a:prstGeom>
              <a:blipFill>
                <a:blip r:embed="rId13"/>
                <a:stretch>
                  <a:fillRect l="-272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2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Evaluating Postfix Expressions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A4756A-ACA1-4BA9-931E-7F978070AA61}"/>
              </a:ext>
            </a:extLst>
          </p:cNvPr>
          <p:cNvSpPr txBox="1"/>
          <p:nvPr/>
        </p:nvSpPr>
        <p:spPr>
          <a:xfrm>
            <a:off x="628650" y="1690689"/>
            <a:ext cx="585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Given an expression in RPN, how to evaluate its value?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0340CC-7D08-49BA-9DDA-9966B0F263BC}"/>
              </a:ext>
            </a:extLst>
          </p:cNvPr>
          <p:cNvSpPr/>
          <p:nvPr/>
        </p:nvSpPr>
        <p:spPr>
          <a:xfrm>
            <a:off x="628650" y="2237590"/>
            <a:ext cx="4672693" cy="2382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EvalRPN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(str):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((token=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(str))!=NULL)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(token is an operand)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(token)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PopOperandAndCalc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s,token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2037F0-476A-4DD8-B368-B1363EF4F941}"/>
                  </a:ext>
                </a:extLst>
              </p:cNvPr>
              <p:cNvSpPr txBox="1"/>
              <p:nvPr/>
            </p:nvSpPr>
            <p:spPr>
              <a:xfrm>
                <a:off x="6059485" y="3835580"/>
                <a:ext cx="239924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i="1" u="sng" dirty="0"/>
                  <a:t>One simple example: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 6+8×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2037F0-476A-4DD8-B368-B1363EF4F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85" y="3835580"/>
                <a:ext cx="2399247" cy="784830"/>
              </a:xfrm>
              <a:prstGeom prst="rect">
                <a:avLst/>
              </a:prstGeom>
              <a:blipFill>
                <a:blip r:embed="rId2"/>
                <a:stretch>
                  <a:fillRect l="-253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D3A2F3B-EC54-4118-AECF-23508FAB279F}"/>
              </a:ext>
            </a:extLst>
          </p:cNvPr>
          <p:cNvGrpSpPr/>
          <p:nvPr/>
        </p:nvGrpSpPr>
        <p:grpSpPr>
          <a:xfrm rot="16200000">
            <a:off x="726622" y="6111874"/>
            <a:ext cx="283028" cy="478971"/>
            <a:chOff x="1623856" y="5647268"/>
            <a:chExt cx="283028" cy="47897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0CE88E0-2E9C-4BCB-A516-A67AAAB80C2C}"/>
                </a:ext>
              </a:extLst>
            </p:cNvPr>
            <p:cNvCxnSpPr/>
            <p:nvPr/>
          </p:nvCxnSpPr>
          <p:spPr>
            <a:xfrm>
              <a:off x="1623856" y="5647268"/>
              <a:ext cx="0" cy="47897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B3D1B07-0D30-4056-A4ED-4E9FC335F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856" y="5647268"/>
              <a:ext cx="2830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1C455AC-8BBC-4F4D-8397-CDD2E2D3E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856" y="6126239"/>
              <a:ext cx="2830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5CA1FAF-8DCB-4B2B-A330-32742925AC4B}"/>
              </a:ext>
            </a:extLst>
          </p:cNvPr>
          <p:cNvCxnSpPr>
            <a:cxnSpLocks/>
          </p:cNvCxnSpPr>
          <p:nvPr/>
        </p:nvCxnSpPr>
        <p:spPr>
          <a:xfrm flipV="1">
            <a:off x="6219825" y="4620410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5F03D73-19F9-4BB0-A50A-3D81FA2D49A7}"/>
              </a:ext>
            </a:extLst>
          </p:cNvPr>
          <p:cNvGrpSpPr/>
          <p:nvPr/>
        </p:nvGrpSpPr>
        <p:grpSpPr>
          <a:xfrm>
            <a:off x="1347106" y="6025179"/>
            <a:ext cx="478971" cy="467694"/>
            <a:chOff x="1347106" y="6025179"/>
            <a:chExt cx="478971" cy="46769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772124F-14C0-41D2-8E06-496D2389E480}"/>
                </a:ext>
              </a:extLst>
            </p:cNvPr>
            <p:cNvSpPr txBox="1"/>
            <p:nvPr/>
          </p:nvSpPr>
          <p:spPr>
            <a:xfrm>
              <a:off x="1425330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6632A6-F4F4-462C-91AE-DB4991FD748D}"/>
                </a:ext>
              </a:extLst>
            </p:cNvPr>
            <p:cNvGrpSpPr/>
            <p:nvPr/>
          </p:nvGrpSpPr>
          <p:grpSpPr>
            <a:xfrm rot="16200000">
              <a:off x="1445078" y="6111873"/>
              <a:ext cx="283028" cy="478971"/>
              <a:chOff x="1623856" y="5647268"/>
              <a:chExt cx="283028" cy="478971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4ABB901-7DC5-4B0D-9FB0-558D481EE718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0703EEE-850F-40EA-B909-9B63FACEF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8CBDDDC-9CDF-41C4-9C08-36AA26D06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C845B02-944A-4880-A24B-A84BBE6BE1FD}"/>
              </a:ext>
            </a:extLst>
          </p:cNvPr>
          <p:cNvCxnSpPr>
            <a:cxnSpLocks/>
          </p:cNvCxnSpPr>
          <p:nvPr/>
        </p:nvCxnSpPr>
        <p:spPr>
          <a:xfrm flipV="1">
            <a:off x="6420795" y="4620410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5F3452-4DBD-4B2C-9F1B-C0D4FA7ED26F}"/>
              </a:ext>
            </a:extLst>
          </p:cNvPr>
          <p:cNvGrpSpPr/>
          <p:nvPr/>
        </p:nvGrpSpPr>
        <p:grpSpPr>
          <a:xfrm>
            <a:off x="2065562" y="5655845"/>
            <a:ext cx="478971" cy="837027"/>
            <a:chOff x="2143785" y="5655846"/>
            <a:chExt cx="478971" cy="83702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8FD4BB5-12B0-4A22-B878-F2A1A7B5923F}"/>
                </a:ext>
              </a:extLst>
            </p:cNvPr>
            <p:cNvSpPr txBox="1"/>
            <p:nvPr/>
          </p:nvSpPr>
          <p:spPr>
            <a:xfrm>
              <a:off x="2222009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B4D4AF9-EE62-4CA4-A49C-F4094EBF85C3}"/>
                </a:ext>
              </a:extLst>
            </p:cNvPr>
            <p:cNvGrpSpPr/>
            <p:nvPr/>
          </p:nvGrpSpPr>
          <p:grpSpPr>
            <a:xfrm rot="16200000">
              <a:off x="2241757" y="6111873"/>
              <a:ext cx="283028" cy="478971"/>
              <a:chOff x="1623856" y="5647268"/>
              <a:chExt cx="283028" cy="478971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F38BE20-2F84-4AD4-81C8-2AD9020D0384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D383FAD-92B1-4D45-B4F8-63AEDDD32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60B5FAB-7D4C-452D-80D9-697A26EAD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3AF56EE-0499-4BDB-B924-5FED0363B171}"/>
                </a:ext>
              </a:extLst>
            </p:cNvPr>
            <p:cNvSpPr txBox="1"/>
            <p:nvPr/>
          </p:nvSpPr>
          <p:spPr>
            <a:xfrm>
              <a:off x="2222008" y="565584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E49F8B0-3867-4A31-8202-DB7CA4E54655}"/>
              </a:ext>
            </a:extLst>
          </p:cNvPr>
          <p:cNvCxnSpPr>
            <a:cxnSpLocks/>
          </p:cNvCxnSpPr>
          <p:nvPr/>
        </p:nvCxnSpPr>
        <p:spPr>
          <a:xfrm flipV="1">
            <a:off x="6646787" y="4620409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F1CDC46-FBE0-44A7-820A-DC610C287F9A}"/>
              </a:ext>
            </a:extLst>
          </p:cNvPr>
          <p:cNvGrpSpPr/>
          <p:nvPr/>
        </p:nvGrpSpPr>
        <p:grpSpPr>
          <a:xfrm>
            <a:off x="2784016" y="4818819"/>
            <a:ext cx="478971" cy="1674053"/>
            <a:chOff x="2784016" y="4818819"/>
            <a:chExt cx="478971" cy="167405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39581E-2357-4954-8BBA-AF3881932C0A}"/>
                </a:ext>
              </a:extLst>
            </p:cNvPr>
            <p:cNvSpPr txBox="1"/>
            <p:nvPr/>
          </p:nvSpPr>
          <p:spPr>
            <a:xfrm>
              <a:off x="2862240" y="547117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3723AD1-5312-41B4-A533-F8D50A0D4E0E}"/>
                </a:ext>
              </a:extLst>
            </p:cNvPr>
            <p:cNvGrpSpPr/>
            <p:nvPr/>
          </p:nvGrpSpPr>
          <p:grpSpPr>
            <a:xfrm rot="16200000">
              <a:off x="2881988" y="6111872"/>
              <a:ext cx="283028" cy="478971"/>
              <a:chOff x="1623856" y="5647268"/>
              <a:chExt cx="283028" cy="478971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5A0A8FC-C0DC-4EDB-A739-9B34CADC7E38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388B946-D857-4846-8CCE-668C0FB3B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E0FA1E7-8A74-40C4-A320-E4BCA2D6E3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0F7B46-2829-43EA-98AE-2D049A1E0BC2}"/>
                </a:ext>
              </a:extLst>
            </p:cNvPr>
            <p:cNvSpPr txBox="1"/>
            <p:nvPr/>
          </p:nvSpPr>
          <p:spPr>
            <a:xfrm>
              <a:off x="2862240" y="481881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07691138-6EDC-4F28-9254-7DAF7F94FCE0}"/>
                    </a:ext>
                  </a:extLst>
                </p:cNvPr>
                <p:cNvSpPr/>
                <p:nvPr/>
              </p:nvSpPr>
              <p:spPr>
                <a:xfrm>
                  <a:off x="2818157" y="5138128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07691138-6EDC-4F28-9254-7DAF7F94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57" y="5138128"/>
                  <a:ext cx="4106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302BF82-131C-4C5E-81C9-B6D8A28A65AB}"/>
              </a:ext>
            </a:extLst>
          </p:cNvPr>
          <p:cNvGrpSpPr/>
          <p:nvPr/>
        </p:nvGrpSpPr>
        <p:grpSpPr>
          <a:xfrm>
            <a:off x="3502472" y="6025177"/>
            <a:ext cx="478971" cy="467694"/>
            <a:chOff x="1347106" y="6025179"/>
            <a:chExt cx="478971" cy="467694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1AEB723-7CAA-487B-817E-1D0D2D59EC7C}"/>
                </a:ext>
              </a:extLst>
            </p:cNvPr>
            <p:cNvSpPr txBox="1"/>
            <p:nvPr/>
          </p:nvSpPr>
          <p:spPr>
            <a:xfrm>
              <a:off x="1425330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A325070-E410-49F9-94FF-C98C4D4F1091}"/>
                </a:ext>
              </a:extLst>
            </p:cNvPr>
            <p:cNvGrpSpPr/>
            <p:nvPr/>
          </p:nvGrpSpPr>
          <p:grpSpPr>
            <a:xfrm rot="16200000">
              <a:off x="1445078" y="6111873"/>
              <a:ext cx="283028" cy="478971"/>
              <a:chOff x="1623856" y="5647268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5D9B90E-A38A-44EF-966D-7B7FCFCB1BE7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F18CF3A6-57C0-41C6-93E1-9C1DF2B23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8D0983B-E6E9-4FC7-84A3-536E8AF7B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7C9CF9C-A514-4C56-80F8-45D760381C7C}"/>
              </a:ext>
            </a:extLst>
          </p:cNvPr>
          <p:cNvCxnSpPr>
            <a:cxnSpLocks/>
          </p:cNvCxnSpPr>
          <p:nvPr/>
        </p:nvCxnSpPr>
        <p:spPr>
          <a:xfrm flipV="1">
            <a:off x="6862199" y="4620409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A09D3-CC6D-4893-841F-783EE780D533}"/>
              </a:ext>
            </a:extLst>
          </p:cNvPr>
          <p:cNvGrpSpPr/>
          <p:nvPr/>
        </p:nvGrpSpPr>
        <p:grpSpPr>
          <a:xfrm>
            <a:off x="4142702" y="5655845"/>
            <a:ext cx="478971" cy="837027"/>
            <a:chOff x="2143785" y="5655846"/>
            <a:chExt cx="478971" cy="83702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E4DF0CD-F103-4693-B83F-C3DBC1602AD3}"/>
                </a:ext>
              </a:extLst>
            </p:cNvPr>
            <p:cNvSpPr txBox="1"/>
            <p:nvPr/>
          </p:nvSpPr>
          <p:spPr>
            <a:xfrm>
              <a:off x="2222009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201ED9A-544E-4113-B512-CBC28ABD75C6}"/>
                </a:ext>
              </a:extLst>
            </p:cNvPr>
            <p:cNvGrpSpPr/>
            <p:nvPr/>
          </p:nvGrpSpPr>
          <p:grpSpPr>
            <a:xfrm rot="16200000">
              <a:off x="2241757" y="6111873"/>
              <a:ext cx="283028" cy="478971"/>
              <a:chOff x="1623856" y="5647268"/>
              <a:chExt cx="283028" cy="478971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DE227284-7E61-4BBF-B128-5185CF11E086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ECFB6093-F633-428C-9F94-9AA79E3FC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FC0981F4-C01F-40D9-8E3C-73829793B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2096EC-31E8-4F98-94F4-EEF51A0D1178}"/>
                </a:ext>
              </a:extLst>
            </p:cNvPr>
            <p:cNvSpPr txBox="1"/>
            <p:nvPr/>
          </p:nvSpPr>
          <p:spPr>
            <a:xfrm>
              <a:off x="2222008" y="565584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969A09-3DC4-4503-866A-9537B120FE90}"/>
              </a:ext>
            </a:extLst>
          </p:cNvPr>
          <p:cNvCxnSpPr>
            <a:cxnSpLocks/>
          </p:cNvCxnSpPr>
          <p:nvPr/>
        </p:nvCxnSpPr>
        <p:spPr>
          <a:xfrm flipV="1">
            <a:off x="7082333" y="4620408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F1D3C12-B14D-4899-BBFD-3338A91A56C8}"/>
              </a:ext>
            </a:extLst>
          </p:cNvPr>
          <p:cNvGrpSpPr/>
          <p:nvPr/>
        </p:nvGrpSpPr>
        <p:grpSpPr>
          <a:xfrm>
            <a:off x="4864866" y="4818819"/>
            <a:ext cx="478971" cy="1674053"/>
            <a:chOff x="2784016" y="4818819"/>
            <a:chExt cx="478971" cy="1674053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C28B95D-DE8C-47D3-85E8-498CC0153077}"/>
                </a:ext>
              </a:extLst>
            </p:cNvPr>
            <p:cNvSpPr txBox="1"/>
            <p:nvPr/>
          </p:nvSpPr>
          <p:spPr>
            <a:xfrm>
              <a:off x="2862240" y="547117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69BD57B-80F4-4DC3-AF0D-2086A691E1B3}"/>
                </a:ext>
              </a:extLst>
            </p:cNvPr>
            <p:cNvGrpSpPr/>
            <p:nvPr/>
          </p:nvGrpSpPr>
          <p:grpSpPr>
            <a:xfrm rot="16200000">
              <a:off x="2881988" y="6111872"/>
              <a:ext cx="283028" cy="478971"/>
              <a:chOff x="1623856" y="5647268"/>
              <a:chExt cx="283028" cy="478971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B899BFD-3F4F-4403-8048-8C1F92B01A96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DEE0BB89-901F-4D93-86D2-FDE31375D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994C0512-EC89-4185-A3AE-0E7636ED9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1337CA7-3010-47AD-893A-E61CD3C34F16}"/>
                </a:ext>
              </a:extLst>
            </p:cNvPr>
            <p:cNvSpPr txBox="1"/>
            <p:nvPr/>
          </p:nvSpPr>
          <p:spPr>
            <a:xfrm>
              <a:off x="2862240" y="481881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D12D19D-8EFE-4762-B795-F3FB554950AA}"/>
                    </a:ext>
                  </a:extLst>
                </p:cNvPr>
                <p:cNvSpPr/>
                <p:nvPr/>
              </p:nvSpPr>
              <p:spPr>
                <a:xfrm>
                  <a:off x="2818157" y="5138128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D12D19D-8EFE-4762-B795-F3FB55495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57" y="5138128"/>
                  <a:ext cx="4026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F436C30-9500-44D3-9A58-7F08D8F6EE7F}"/>
              </a:ext>
            </a:extLst>
          </p:cNvPr>
          <p:cNvGrpSpPr/>
          <p:nvPr/>
        </p:nvGrpSpPr>
        <p:grpSpPr>
          <a:xfrm>
            <a:off x="5580515" y="6025176"/>
            <a:ext cx="624568" cy="467696"/>
            <a:chOff x="1347107" y="6025179"/>
            <a:chExt cx="624568" cy="467696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615420D-92E3-4FB3-B34F-AC58769DED53}"/>
                </a:ext>
              </a:extLst>
            </p:cNvPr>
            <p:cNvSpPr txBox="1"/>
            <p:nvPr/>
          </p:nvSpPr>
          <p:spPr>
            <a:xfrm>
              <a:off x="1425330" y="6025179"/>
              <a:ext cx="46038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72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BCF23A7-71D9-4089-AC7D-7C9764B8C232}"/>
                </a:ext>
              </a:extLst>
            </p:cNvPr>
            <p:cNvGrpSpPr/>
            <p:nvPr/>
          </p:nvGrpSpPr>
          <p:grpSpPr>
            <a:xfrm rot="16200000">
              <a:off x="1517876" y="6039076"/>
              <a:ext cx="283030" cy="624568"/>
              <a:chOff x="1623854" y="5647268"/>
              <a:chExt cx="283030" cy="624568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5B9C193B-F354-4174-8D1C-904F59FEFB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11571" y="5959552"/>
                <a:ext cx="624567" cy="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51D53D6C-DA40-4DE0-94DB-51793083E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91D8E83-5E57-458F-BF6A-FD3347621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271836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1A8B15C-1388-4DBF-B608-DC47F6C9060A}"/>
              </a:ext>
            </a:extLst>
          </p:cNvPr>
          <p:cNvGrpSpPr/>
          <p:nvPr/>
        </p:nvGrpSpPr>
        <p:grpSpPr>
          <a:xfrm>
            <a:off x="6441760" y="5471179"/>
            <a:ext cx="624568" cy="1021691"/>
            <a:chOff x="1347107" y="5471184"/>
            <a:chExt cx="624568" cy="1021691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E7F612B-F23D-42FB-8B8B-67126481FE91}"/>
                </a:ext>
              </a:extLst>
            </p:cNvPr>
            <p:cNvSpPr txBox="1"/>
            <p:nvPr/>
          </p:nvSpPr>
          <p:spPr>
            <a:xfrm>
              <a:off x="1425330" y="5471184"/>
              <a:ext cx="46038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72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B528A2C0-4E70-4158-9D24-BA68C7F3B10D}"/>
                </a:ext>
              </a:extLst>
            </p:cNvPr>
            <p:cNvGrpSpPr/>
            <p:nvPr/>
          </p:nvGrpSpPr>
          <p:grpSpPr>
            <a:xfrm rot="16200000">
              <a:off x="1517876" y="6039076"/>
              <a:ext cx="283030" cy="624568"/>
              <a:chOff x="1623854" y="5647268"/>
              <a:chExt cx="283030" cy="624568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CE5DB5C7-8BA1-4745-8095-3D95582049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11571" y="5959552"/>
                <a:ext cx="624567" cy="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460192A5-B644-4C50-8D88-A6C0F4B9F0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9F4EAD90-0B41-48E9-8E12-B539ECF3E4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271836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FFC861F8-BDD9-4840-A2AE-BAD0FD5088F3}"/>
              </a:ext>
            </a:extLst>
          </p:cNvPr>
          <p:cNvSpPr txBox="1"/>
          <p:nvPr/>
        </p:nvSpPr>
        <p:spPr>
          <a:xfrm>
            <a:off x="5658739" y="2237263"/>
            <a:ext cx="285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Given an infix expression, how to convert it to RPN and evaluate its value?</a:t>
            </a:r>
          </a:p>
          <a:p>
            <a:r>
              <a:rPr lang="en-GB" sz="2000" dirty="0">
                <a:solidFill>
                  <a:srgbClr val="C00000"/>
                </a:solidFill>
              </a:rPr>
              <a:t>(Beware of priorities!)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Function Calls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B2C49B-0696-4AC5-9C55-0F8072BC1A46}"/>
              </a:ext>
            </a:extLst>
          </p:cNvPr>
          <p:cNvSpPr txBox="1"/>
          <p:nvPr/>
        </p:nvSpPr>
        <p:spPr>
          <a:xfrm>
            <a:off x="628650" y="1690689"/>
            <a:ext cx="343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How does a function call work?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E74EE-E912-4FEE-967E-D39D00A26E6B}"/>
              </a:ext>
            </a:extLst>
          </p:cNvPr>
          <p:cNvSpPr txBox="1"/>
          <p:nvPr/>
        </p:nvSpPr>
        <p:spPr>
          <a:xfrm>
            <a:off x="628650" y="2216032"/>
            <a:ext cx="298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Alice</a:t>
            </a:r>
            <a:r>
              <a:rPr lang="en-GB" sz="2000" b="1" dirty="0"/>
              <a:t>:</a:t>
            </a:r>
            <a:r>
              <a:rPr lang="en-GB" sz="2000" dirty="0"/>
              <a:t> only knows addition.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4CEC3B-C7C0-48EA-BE62-1C8DA8071775}"/>
              </a:ext>
            </a:extLst>
          </p:cNvPr>
          <p:cNvSpPr txBox="1"/>
          <p:nvPr/>
        </p:nvSpPr>
        <p:spPr>
          <a:xfrm>
            <a:off x="628650" y="2616142"/>
            <a:ext cx="346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Bob</a:t>
            </a:r>
            <a:r>
              <a:rPr lang="en-GB" sz="2000" b="1" dirty="0"/>
              <a:t>:</a:t>
            </a:r>
            <a:r>
              <a:rPr lang="en-GB" sz="2000" dirty="0"/>
              <a:t> only knows multiplication.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/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Question: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100+234+35×45+25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BDF7AF6-9F5B-4B65-A1E6-EF096D3EB657}"/>
                  </a:ext>
                </a:extLst>
              </p:cNvPr>
              <p:cNvSpPr/>
              <p:nvPr/>
            </p:nvSpPr>
            <p:spPr>
              <a:xfrm>
                <a:off x="628650" y="4541213"/>
                <a:ext cx="3929743" cy="11990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100+234=334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334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+1575=1909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909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1934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BDF7AF6-9F5B-4B65-A1E6-EF096D3EB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41213"/>
                <a:ext cx="3929743" cy="1199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08F6C14-8AB2-4883-BDEE-8E82FCD5A560}"/>
                  </a:ext>
                </a:extLst>
              </p:cNvPr>
              <p:cNvSpPr/>
              <p:nvPr/>
            </p:nvSpPr>
            <p:spPr>
              <a:xfrm>
                <a:off x="1668592" y="480927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08F6C14-8AB2-4883-BDEE-8E82FCD5A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92" y="4809272"/>
                <a:ext cx="7505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7E5C1C-9CD7-489A-9E59-9B85E1DDB181}"/>
                  </a:ext>
                </a:extLst>
              </p:cNvPr>
              <p:cNvSpPr/>
              <p:nvPr/>
            </p:nvSpPr>
            <p:spPr>
              <a:xfrm>
                <a:off x="2593521" y="3876337"/>
                <a:ext cx="2364688" cy="9309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Calc: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Answer: _____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 left at end of line two</a:t>
                </a: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7E5C1C-9CD7-489A-9E59-9B85E1DDB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21" y="3876337"/>
                <a:ext cx="2364688" cy="930955"/>
              </a:xfrm>
              <a:prstGeom prst="rect">
                <a:avLst/>
              </a:prstGeom>
              <a:blipFill>
                <a:blip r:embed="rId5"/>
                <a:stretch>
                  <a:fillRect l="-1795" t="-3226" b="-77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B3C9D3-FD91-4B93-8688-26F199C6903A}"/>
                  </a:ext>
                </a:extLst>
              </p:cNvPr>
              <p:cNvSpPr/>
              <p:nvPr/>
            </p:nvSpPr>
            <p:spPr>
              <a:xfrm>
                <a:off x="3400602" y="4141103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B3C9D3-FD91-4B93-8688-26F199C6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02" y="4141103"/>
                <a:ext cx="7505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48C95A0-10BE-4F83-A28C-78AE85325C03}"/>
                  </a:ext>
                </a:extLst>
              </p:cNvPr>
              <p:cNvSpPr/>
              <p:nvPr/>
            </p:nvSpPr>
            <p:spPr>
              <a:xfrm>
                <a:off x="1243818" y="4859909"/>
                <a:ext cx="3929743" cy="11990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48C95A0-10BE-4F83-A28C-78AE8532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18" y="4859909"/>
                <a:ext cx="3929743" cy="11990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75" grpId="0"/>
      <p:bldP spid="14" grpId="0" animBg="1"/>
      <p:bldP spid="20" grpId="0"/>
      <p:bldP spid="83" grpId="0" animBg="1"/>
      <p:bldP spid="83" grpId="1" animBg="1"/>
      <p:bldP spid="84" grpId="0"/>
      <p:bldP spid="84" grpId="1"/>
      <p:bldP spid="85" grpId="0" animBg="1"/>
      <p:bldP spid="85" grpId="1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Function Calls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E74EE-E912-4FEE-967E-D39D00A26E6B}"/>
              </a:ext>
            </a:extLst>
          </p:cNvPr>
          <p:cNvSpPr txBox="1"/>
          <p:nvPr/>
        </p:nvSpPr>
        <p:spPr>
          <a:xfrm>
            <a:off x="628650" y="2216032"/>
            <a:ext cx="298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Alice</a:t>
            </a:r>
            <a:r>
              <a:rPr lang="en-GB" sz="2000" b="1" dirty="0"/>
              <a:t>:</a:t>
            </a:r>
            <a:r>
              <a:rPr lang="en-GB" sz="2000" dirty="0"/>
              <a:t> only knows addition.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4CEC3B-C7C0-48EA-BE62-1C8DA8071775}"/>
              </a:ext>
            </a:extLst>
          </p:cNvPr>
          <p:cNvSpPr txBox="1"/>
          <p:nvPr/>
        </p:nvSpPr>
        <p:spPr>
          <a:xfrm>
            <a:off x="628650" y="2616142"/>
            <a:ext cx="346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Bob</a:t>
            </a:r>
            <a:r>
              <a:rPr lang="en-GB" sz="2000" b="1" dirty="0"/>
              <a:t>:</a:t>
            </a:r>
            <a:r>
              <a:rPr lang="en-GB" sz="2000" dirty="0"/>
              <a:t> only knows multiplication.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/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Question: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100+234+35×45+25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641F8C2A-318C-41A5-9460-3D44C798726C}"/>
              </a:ext>
            </a:extLst>
          </p:cNvPr>
          <p:cNvSpPr/>
          <p:nvPr/>
        </p:nvSpPr>
        <p:spPr>
          <a:xfrm>
            <a:off x="628650" y="3795776"/>
            <a:ext cx="3992696" cy="269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FuncAlice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sum=100+234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FuncBob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(35,45)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sum+=temp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sum+=25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sum</a:t>
            </a:r>
          </a:p>
          <a:p>
            <a:pPr>
              <a:spcBef>
                <a:spcPts val="1200"/>
              </a:spcBef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FuncBob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a,b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c=a*b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BD293D-7DE8-40E1-A63F-ECBCA5579762}"/>
              </a:ext>
            </a:extLst>
          </p:cNvPr>
          <p:cNvSpPr txBox="1"/>
          <p:nvPr/>
        </p:nvSpPr>
        <p:spPr>
          <a:xfrm>
            <a:off x="5701568" y="2616142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sum: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F4AC9A-835B-46FA-AE32-61304D51A257}"/>
              </a:ext>
            </a:extLst>
          </p:cNvPr>
          <p:cNvSpPr txBox="1"/>
          <p:nvPr/>
        </p:nvSpPr>
        <p:spPr>
          <a:xfrm>
            <a:off x="5701568" y="2985474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BEE039-1B0C-4C2E-91AC-5028C3E24DCC}"/>
              </a:ext>
            </a:extLst>
          </p:cNvPr>
          <p:cNvCxnSpPr>
            <a:cxnSpLocks/>
          </p:cNvCxnSpPr>
          <p:nvPr/>
        </p:nvCxnSpPr>
        <p:spPr>
          <a:xfrm flipH="1" flipV="1">
            <a:off x="1950739" y="3941705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E80AA4-315B-44E3-9B7F-1912804B23B6}"/>
              </a:ext>
            </a:extLst>
          </p:cNvPr>
          <p:cNvCxnSpPr>
            <a:cxnSpLocks/>
          </p:cNvCxnSpPr>
          <p:nvPr/>
        </p:nvCxnSpPr>
        <p:spPr>
          <a:xfrm flipH="1" flipV="1">
            <a:off x="2360983" y="4264669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99016B-4A5C-49F2-81A1-509887C8B58D}"/>
              </a:ext>
            </a:extLst>
          </p:cNvPr>
          <p:cNvCxnSpPr>
            <a:cxnSpLocks/>
          </p:cNvCxnSpPr>
          <p:nvPr/>
        </p:nvCxnSpPr>
        <p:spPr>
          <a:xfrm flipH="1" flipV="1">
            <a:off x="3368666" y="4536811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F45904F-6F0D-4BEE-80F3-1AB136E9C98B}"/>
              </a:ext>
            </a:extLst>
          </p:cNvPr>
          <p:cNvSpPr/>
          <p:nvPr/>
        </p:nvSpPr>
        <p:spPr>
          <a:xfrm>
            <a:off x="6257205" y="261614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334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A1C2D-AF79-430F-BBFF-F8FDFCD85043}"/>
              </a:ext>
            </a:extLst>
          </p:cNvPr>
          <p:cNvSpPr txBox="1"/>
          <p:nvPr/>
        </p:nvSpPr>
        <p:spPr>
          <a:xfrm>
            <a:off x="5701567" y="3724138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a:35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2233B9-CBCD-46B3-BE42-011A235F3EE2}"/>
              </a:ext>
            </a:extLst>
          </p:cNvPr>
          <p:cNvSpPr txBox="1"/>
          <p:nvPr/>
        </p:nvSpPr>
        <p:spPr>
          <a:xfrm>
            <a:off x="5701567" y="3354806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b:45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A2B1A8-C94C-4910-B61A-26329EB23899}"/>
              </a:ext>
            </a:extLst>
          </p:cNvPr>
          <p:cNvSpPr txBox="1"/>
          <p:nvPr/>
        </p:nvSpPr>
        <p:spPr>
          <a:xfrm>
            <a:off x="5701567" y="4093470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741BA2A-72F6-46B3-9E85-3247DD4F5250}"/>
              </a:ext>
            </a:extLst>
          </p:cNvPr>
          <p:cNvCxnSpPr>
            <a:cxnSpLocks/>
          </p:cNvCxnSpPr>
          <p:nvPr/>
        </p:nvCxnSpPr>
        <p:spPr>
          <a:xfrm flipH="1" flipV="1">
            <a:off x="2112745" y="5788668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E6BA20-9829-443D-82A2-D47E673AE857}"/>
              </a:ext>
            </a:extLst>
          </p:cNvPr>
          <p:cNvSpPr txBox="1"/>
          <p:nvPr/>
        </p:nvSpPr>
        <p:spPr>
          <a:xfrm>
            <a:off x="5701567" y="4462802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59AABA7-1B79-4BAF-925C-863475EE4E8F}"/>
              </a:ext>
            </a:extLst>
          </p:cNvPr>
          <p:cNvCxnSpPr>
            <a:cxnSpLocks/>
          </p:cNvCxnSpPr>
          <p:nvPr/>
        </p:nvCxnSpPr>
        <p:spPr>
          <a:xfrm flipH="1" flipV="1">
            <a:off x="1454263" y="6049925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48DF6E0-69C4-4C21-9457-7D59D49DF6A1}"/>
              </a:ext>
            </a:extLst>
          </p:cNvPr>
          <p:cNvCxnSpPr>
            <a:cxnSpLocks/>
          </p:cNvCxnSpPr>
          <p:nvPr/>
        </p:nvCxnSpPr>
        <p:spPr>
          <a:xfrm flipH="1" flipV="1">
            <a:off x="1874539" y="6353000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E0CD73F-3130-4BFC-9B12-E385F908A489}"/>
              </a:ext>
            </a:extLst>
          </p:cNvPr>
          <p:cNvSpPr/>
          <p:nvPr/>
        </p:nvSpPr>
        <p:spPr>
          <a:xfrm>
            <a:off x="5989323" y="44628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DEE367-91C2-42CF-81EC-D0B3879F8AE7}"/>
              </a:ext>
            </a:extLst>
          </p:cNvPr>
          <p:cNvSpPr txBox="1"/>
          <p:nvPr/>
        </p:nvSpPr>
        <p:spPr>
          <a:xfrm>
            <a:off x="5689544" y="1690689"/>
            <a:ext cx="173356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EAX:1575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6DC241-637E-44E8-9F2D-848C627EB110}"/>
              </a:ext>
            </a:extLst>
          </p:cNvPr>
          <p:cNvCxnSpPr>
            <a:cxnSpLocks/>
          </p:cNvCxnSpPr>
          <p:nvPr/>
        </p:nvCxnSpPr>
        <p:spPr>
          <a:xfrm flipH="1" flipV="1">
            <a:off x="2076737" y="4829000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82D6FBC-C5BA-4769-9739-07D417015EAE}"/>
              </a:ext>
            </a:extLst>
          </p:cNvPr>
          <p:cNvSpPr/>
          <p:nvPr/>
        </p:nvSpPr>
        <p:spPr>
          <a:xfrm>
            <a:off x="6392035" y="298547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B5B58C-35B0-4188-AF8E-B11D5090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33" y="185864"/>
            <a:ext cx="3602660" cy="64862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D333BD-A5CF-40E5-BAA8-B7D1C3159FA4}"/>
              </a:ext>
            </a:extLst>
          </p:cNvPr>
          <p:cNvSpPr txBox="1"/>
          <p:nvPr/>
        </p:nvSpPr>
        <p:spPr>
          <a:xfrm>
            <a:off x="4839546" y="365126"/>
            <a:ext cx="139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Call Stack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EA3C9-BF94-2E75-C263-49EEBB391B30}"/>
              </a:ext>
            </a:extLst>
          </p:cNvPr>
          <p:cNvSpPr txBox="1"/>
          <p:nvPr/>
        </p:nvSpPr>
        <p:spPr>
          <a:xfrm>
            <a:off x="628650" y="1690689"/>
            <a:ext cx="343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How does a function call work?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1" grpId="0" animBg="1"/>
      <p:bldP spid="22" grpId="0" animBg="1"/>
      <p:bldP spid="23" grpId="0" animBg="1"/>
      <p:bldP spid="23" grpId="1" animBg="1"/>
      <p:bldP spid="25" grpId="0" animBg="1"/>
      <p:bldP spid="25" grpId="1" animBg="1"/>
      <p:bldP spid="28" grpId="0"/>
      <p:bldP spid="28" grpId="1"/>
      <p:bldP spid="29" grpId="0" animBg="1"/>
      <p:bldP spid="34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Eliminating Recursion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64FB4-A6EE-4610-A885-1F602B68BDEB}"/>
              </a:ext>
            </a:extLst>
          </p:cNvPr>
          <p:cNvSpPr txBox="1"/>
          <p:nvPr/>
        </p:nvSpPr>
        <p:spPr>
          <a:xfrm>
            <a:off x="314463" y="1527896"/>
            <a:ext cx="515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function calls are implemented via a “call stack”</a:t>
            </a:r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46D6D-5FC7-464A-B117-D6F190EE5E18}"/>
              </a:ext>
            </a:extLst>
          </p:cNvPr>
          <p:cNvSpPr txBox="1"/>
          <p:nvPr/>
        </p:nvSpPr>
        <p:spPr>
          <a:xfrm>
            <a:off x="628651" y="2128060"/>
            <a:ext cx="452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recursion is a specific type of function call</a:t>
            </a:r>
            <a:endParaRPr lang="en-US" sz="2000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F280A9E-580A-41DA-A783-FA3AB072487F}"/>
              </a:ext>
            </a:extLst>
          </p:cNvPr>
          <p:cNvSpPr/>
          <p:nvPr/>
        </p:nvSpPr>
        <p:spPr>
          <a:xfrm>
            <a:off x="5551782" y="1731320"/>
            <a:ext cx="226325" cy="596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F8B9-42A3-41CD-83FC-02AFF03DB1C0}"/>
              </a:ext>
            </a:extLst>
          </p:cNvPr>
          <p:cNvSpPr txBox="1"/>
          <p:nvPr/>
        </p:nvSpPr>
        <p:spPr>
          <a:xfrm>
            <a:off x="5979134" y="1472561"/>
            <a:ext cx="285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with the help of a stack, recursion can be replaced by </a:t>
            </a:r>
            <a:r>
              <a:rPr lang="en-GB" sz="2000" b="1" dirty="0">
                <a:solidFill>
                  <a:srgbClr val="C00000"/>
                </a:solidFill>
              </a:rPr>
              <a:t>iteration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EF5C05-9652-4402-877F-96587529FCB3}"/>
              </a:ext>
            </a:extLst>
          </p:cNvPr>
          <p:cNvSpPr/>
          <p:nvPr/>
        </p:nvSpPr>
        <p:spPr>
          <a:xfrm>
            <a:off x="118519" y="2725541"/>
            <a:ext cx="3016567" cy="1868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val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(val-1)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73197C-4003-48AA-BD5C-29A4867C2FA4}"/>
              </a:ext>
            </a:extLst>
          </p:cNvPr>
          <p:cNvSpPr/>
          <p:nvPr/>
        </p:nvSpPr>
        <p:spPr>
          <a:xfrm>
            <a:off x="3383422" y="2725541"/>
            <a:ext cx="5642059" cy="3599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FactIter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(Frame(n,-1,NULL))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s.peek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!=-1) {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frame.prevFrame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=res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(Frame(frame.val-1,-1,&amp;frame))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72699-709C-4671-A682-65064413961E}"/>
              </a:ext>
            </a:extLst>
          </p:cNvPr>
          <p:cNvSpPr/>
          <p:nvPr/>
        </p:nvSpPr>
        <p:spPr>
          <a:xfrm>
            <a:off x="564834" y="5070352"/>
            <a:ext cx="2570252" cy="1254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prevFrame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Eliminating Recursion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64FB4-A6EE-4610-A885-1F602B68BDEB}"/>
              </a:ext>
            </a:extLst>
          </p:cNvPr>
          <p:cNvSpPr txBox="1"/>
          <p:nvPr/>
        </p:nvSpPr>
        <p:spPr>
          <a:xfrm>
            <a:off x="314463" y="1527896"/>
            <a:ext cx="515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function calls are implemented via a “call stack”</a:t>
            </a:r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46D6D-5FC7-464A-B117-D6F190EE5E18}"/>
              </a:ext>
            </a:extLst>
          </p:cNvPr>
          <p:cNvSpPr txBox="1"/>
          <p:nvPr/>
        </p:nvSpPr>
        <p:spPr>
          <a:xfrm>
            <a:off x="628651" y="2128060"/>
            <a:ext cx="452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recursion is a specific type of function call</a:t>
            </a:r>
            <a:endParaRPr lang="en-US" sz="2000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F280A9E-580A-41DA-A783-FA3AB072487F}"/>
              </a:ext>
            </a:extLst>
          </p:cNvPr>
          <p:cNvSpPr/>
          <p:nvPr/>
        </p:nvSpPr>
        <p:spPr>
          <a:xfrm>
            <a:off x="5551782" y="1731320"/>
            <a:ext cx="226325" cy="596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F8B9-42A3-41CD-83FC-02AFF03DB1C0}"/>
              </a:ext>
            </a:extLst>
          </p:cNvPr>
          <p:cNvSpPr txBox="1"/>
          <p:nvPr/>
        </p:nvSpPr>
        <p:spPr>
          <a:xfrm>
            <a:off x="5979134" y="1472561"/>
            <a:ext cx="285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with the help of a stack, recursion can be replaced by </a:t>
            </a:r>
            <a:r>
              <a:rPr lang="en-GB" sz="2000" b="1" dirty="0">
                <a:solidFill>
                  <a:srgbClr val="C00000"/>
                </a:solidFill>
              </a:rPr>
              <a:t>iteration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27355-76F3-4AFD-A8F1-8840AE23CEFA}"/>
              </a:ext>
            </a:extLst>
          </p:cNvPr>
          <p:cNvSpPr txBox="1"/>
          <p:nvPr/>
        </p:nvSpPr>
        <p:spPr>
          <a:xfrm>
            <a:off x="314463" y="3090776"/>
            <a:ext cx="851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Q:</a:t>
            </a:r>
            <a:r>
              <a:rPr lang="en-GB" sz="2400" dirty="0"/>
              <a:t> Why recursion can be </a:t>
            </a:r>
            <a:r>
              <a:rPr lang="en-GB" sz="2400" i="1" dirty="0"/>
              <a:t>undesirable</a:t>
            </a:r>
            <a:r>
              <a:rPr lang="en-GB" sz="2400" dirty="0"/>
              <a:t>?</a:t>
            </a:r>
          </a:p>
          <a:p>
            <a:r>
              <a:rPr lang="en-US" sz="2400" b="1" dirty="0"/>
              <a:t>A:</a:t>
            </a:r>
            <a:r>
              <a:rPr lang="en-US" sz="2400" dirty="0"/>
              <a:t> Recursion can be </a:t>
            </a:r>
            <a:r>
              <a:rPr lang="en-US" sz="2400" dirty="0">
                <a:solidFill>
                  <a:schemeClr val="accent1"/>
                </a:solidFill>
              </a:rPr>
              <a:t>slow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memory consuming</a:t>
            </a:r>
            <a:r>
              <a:rPr lang="en-US" sz="2400" dirty="0"/>
              <a:t> due to the creation and maintenance of stack frames.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C78210-1282-42D9-90DB-B034E9CCE515}"/>
              </a:ext>
            </a:extLst>
          </p:cNvPr>
          <p:cNvSpPr txBox="1"/>
          <p:nvPr/>
        </p:nvSpPr>
        <p:spPr>
          <a:xfrm>
            <a:off x="314463" y="4490863"/>
            <a:ext cx="851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Q:</a:t>
            </a:r>
            <a:r>
              <a:rPr lang="en-GB" sz="2400" dirty="0"/>
              <a:t> Why recursion can be </a:t>
            </a:r>
            <a:r>
              <a:rPr lang="en-GB" sz="2400" i="1" dirty="0"/>
              <a:t>desirable</a:t>
            </a:r>
            <a:r>
              <a:rPr lang="en-GB" sz="2400" dirty="0"/>
              <a:t>?</a:t>
            </a:r>
          </a:p>
          <a:p>
            <a:r>
              <a:rPr lang="en-US" sz="2400" b="1" dirty="0"/>
              <a:t>A:</a:t>
            </a:r>
            <a:r>
              <a:rPr lang="en-US" sz="2400" dirty="0"/>
              <a:t> Recursion can make the code </a:t>
            </a:r>
            <a:r>
              <a:rPr lang="en-US" sz="2400" dirty="0">
                <a:solidFill>
                  <a:schemeClr val="accent1"/>
                </a:solidFill>
              </a:rPr>
              <a:t>clearer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concise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1"/>
                </a:solidFill>
              </a:rPr>
              <a:t>intuitive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8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35ED-FA2C-4B29-8996-0054A44D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Data Type (ADT)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CED1C-D998-4AB1-8BB6-4DC35610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data structure usually provides an </a:t>
            </a:r>
            <a:r>
              <a:rPr lang="en-GB" sz="2400" b="1" dirty="0"/>
              <a:t>interface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Often, the interface is also called an </a:t>
            </a:r>
            <a:r>
              <a:rPr lang="en-GB" sz="2000" b="1" dirty="0">
                <a:solidFill>
                  <a:schemeClr val="accent1"/>
                </a:solidFill>
              </a:rPr>
              <a:t>abstract data type (ADT)</a:t>
            </a:r>
            <a:r>
              <a:rPr lang="en-GB" sz="2000" dirty="0"/>
              <a:t>.</a:t>
            </a:r>
          </a:p>
          <a:p>
            <a:pPr lvl="1"/>
            <a:r>
              <a:rPr lang="en-US" sz="2000" dirty="0"/>
              <a:t>An ADT specifies what a data structure “can do” and “should do”, but </a:t>
            </a:r>
            <a:r>
              <a:rPr lang="en-US" sz="2000" i="1" dirty="0"/>
              <a:t>not</a:t>
            </a:r>
            <a:r>
              <a:rPr lang="en-US" sz="2000" dirty="0"/>
              <a:t> “how to do” them.</a:t>
            </a:r>
          </a:p>
          <a:p>
            <a:r>
              <a:rPr lang="en-US" sz="2400" dirty="0"/>
              <a:t>ADT: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which supports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/>
              <a:t>, …</a:t>
            </a:r>
            <a:br>
              <a:rPr lang="en-US" sz="2000" dirty="0"/>
            </a:br>
            <a:r>
              <a:rPr lang="en-US" sz="2400" dirty="0"/>
              <a:t>Data structure: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000" dirty="0"/>
              <a:t>, …</a:t>
            </a:r>
          </a:p>
          <a:p>
            <a:r>
              <a:rPr lang="en-US" sz="2400" dirty="0"/>
              <a:t>An ADT is a </a:t>
            </a:r>
            <a:r>
              <a:rPr lang="en-US" sz="2400" dirty="0">
                <a:solidFill>
                  <a:srgbClr val="FF0000"/>
                </a:solidFill>
              </a:rPr>
              <a:t>logical description</a:t>
            </a:r>
            <a:r>
              <a:rPr lang="en-US" sz="2400" dirty="0"/>
              <a:t>, and a data structure is a </a:t>
            </a:r>
            <a:r>
              <a:rPr lang="en-US" sz="2400" dirty="0">
                <a:solidFill>
                  <a:srgbClr val="FF0000"/>
                </a:solidFill>
              </a:rPr>
              <a:t>concrete implementation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Similar to .h file and .</a:t>
            </a:r>
            <a:r>
              <a:rPr lang="en-US" sz="2000" dirty="0" err="1"/>
              <a:t>cpp</a:t>
            </a:r>
            <a:r>
              <a:rPr lang="en-US" sz="2000" dirty="0"/>
              <a:t> file.</a:t>
            </a:r>
          </a:p>
          <a:p>
            <a:pPr lvl="1"/>
            <a:r>
              <a:rPr lang="en-US" sz="2000" dirty="0"/>
              <a:t>Different data structures can implement same ADT.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(Why bother?)</a:t>
            </a:r>
          </a:p>
        </p:txBody>
      </p:sp>
    </p:spTree>
    <p:extLst>
      <p:ext uri="{BB962C8B-B14F-4D97-AF65-F5344CB8AC3E}">
        <p14:creationId xmlns:p14="http://schemas.microsoft.com/office/powerpoint/2010/main" val="72914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BC6E2D-6F9A-40A9-AC06-977067486FFA}"/>
              </a:ext>
            </a:extLst>
          </p:cNvPr>
          <p:cNvSpPr txBox="1"/>
          <p:nvPr/>
        </p:nvSpPr>
        <p:spPr>
          <a:xfrm>
            <a:off x="628650" y="150058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chemeClr val="accent1"/>
                </a:solidFill>
              </a:rPr>
              <a:t>tail-recursive</a:t>
            </a:r>
            <a:r>
              <a:rPr lang="en-US" sz="2400" dirty="0"/>
              <a:t> if each activation of the function will make at most one single recursive call, and will return immediately after that call.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3B00DF-2D31-4883-9E53-66552262AEA5}"/>
              </a:ext>
            </a:extLst>
          </p:cNvPr>
          <p:cNvSpPr/>
          <p:nvPr/>
        </p:nvSpPr>
        <p:spPr>
          <a:xfrm>
            <a:off x="628650" y="2831523"/>
            <a:ext cx="3016567" cy="146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n*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338FAA-3082-4630-8C5A-DDFEBFD456D1}"/>
              </a:ext>
            </a:extLst>
          </p:cNvPr>
          <p:cNvSpPr txBox="1"/>
          <p:nvPr/>
        </p:nvSpPr>
        <p:spPr>
          <a:xfrm>
            <a:off x="3205673" y="282614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4752669" y="2831523"/>
            <a:ext cx="3758292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EuclidGCDRec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rem)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1DF6D9-0418-4F68-BB08-0ACB1A0B38CA}"/>
              </a:ext>
            </a:extLst>
          </p:cNvPr>
          <p:cNvSpPr txBox="1"/>
          <p:nvPr/>
        </p:nvSpPr>
        <p:spPr>
          <a:xfrm>
            <a:off x="7863027" y="2826148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628651" y="2826148"/>
            <a:ext cx="3083378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Euclid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Euclid(n, rem)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4AFB38-29CC-4B11-BD0B-D453752A5DF9}"/>
              </a:ext>
            </a:extLst>
          </p:cNvPr>
          <p:cNvSpPr txBox="1"/>
          <p:nvPr/>
        </p:nvSpPr>
        <p:spPr>
          <a:xfrm>
            <a:off x="3941020" y="2826148"/>
            <a:ext cx="1440160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Euclid(6, 4):</a:t>
            </a:r>
          </a:p>
          <a:p>
            <a:r>
              <a:rPr lang="en-US" altLang="zh-CN" dirty="0"/>
              <a:t>4==0 ? </a:t>
            </a:r>
          </a:p>
          <a:p>
            <a:r>
              <a:rPr lang="en-US" altLang="zh-CN" dirty="0"/>
              <a:t>rem = 6%4</a:t>
            </a:r>
          </a:p>
          <a:p>
            <a:r>
              <a:rPr lang="en-US" altLang="zh-CN" dirty="0"/>
              <a:t>… … …</a:t>
            </a:r>
          </a:p>
          <a:p>
            <a:r>
              <a:rPr lang="en-US" altLang="zh-CN" dirty="0"/>
              <a:t>return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CB87BF-0C23-49EE-84FC-ED9765EFF42F}"/>
              </a:ext>
            </a:extLst>
          </p:cNvPr>
          <p:cNvSpPr txBox="1"/>
          <p:nvPr/>
        </p:nvSpPr>
        <p:spPr>
          <a:xfrm>
            <a:off x="5680319" y="3974936"/>
            <a:ext cx="1296144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Euclid(4, 2):</a:t>
            </a:r>
          </a:p>
          <a:p>
            <a:r>
              <a:rPr lang="en-US" altLang="zh-CN" dirty="0"/>
              <a:t>2==0 ?</a:t>
            </a:r>
          </a:p>
          <a:p>
            <a:r>
              <a:rPr lang="en-US" altLang="zh-CN" dirty="0"/>
              <a:t>rem = 4%2</a:t>
            </a:r>
          </a:p>
          <a:p>
            <a:r>
              <a:rPr lang="en-US" altLang="zh-CN" dirty="0"/>
              <a:t>… … … </a:t>
            </a:r>
          </a:p>
          <a:p>
            <a:r>
              <a:rPr lang="en-US" altLang="zh-CN" dirty="0"/>
              <a:t>return 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04854C-964F-4DD4-9FE0-350EF7F8A94D}"/>
              </a:ext>
            </a:extLst>
          </p:cNvPr>
          <p:cNvSpPr txBox="1"/>
          <p:nvPr/>
        </p:nvSpPr>
        <p:spPr>
          <a:xfrm>
            <a:off x="7219205" y="5209770"/>
            <a:ext cx="1296144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Euclid(2, 0):</a:t>
            </a:r>
          </a:p>
          <a:p>
            <a:r>
              <a:rPr lang="en-US" altLang="zh-CN" dirty="0"/>
              <a:t>0==0 ?</a:t>
            </a:r>
          </a:p>
          <a:p>
            <a:r>
              <a:rPr lang="en-US" altLang="zh-CN" dirty="0"/>
              <a:t>return 2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63DADB-488A-4361-8908-05691238C43F}"/>
              </a:ext>
            </a:extLst>
          </p:cNvPr>
          <p:cNvCxnSpPr>
            <a:cxnSpLocks/>
          </p:cNvCxnSpPr>
          <p:nvPr/>
        </p:nvCxnSpPr>
        <p:spPr>
          <a:xfrm>
            <a:off x="5381180" y="3862106"/>
            <a:ext cx="299139" cy="107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08FA88F-C9FC-4973-8C33-E8C5A14FBE91}"/>
              </a:ext>
            </a:extLst>
          </p:cNvPr>
          <p:cNvCxnSpPr>
            <a:cxnSpLocks/>
          </p:cNvCxnSpPr>
          <p:nvPr/>
        </p:nvCxnSpPr>
        <p:spPr>
          <a:xfrm>
            <a:off x="6976463" y="5057156"/>
            <a:ext cx="242742" cy="16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23C6ED-2DBB-4698-9DD2-8311B51C1759}"/>
              </a:ext>
            </a:extLst>
          </p:cNvPr>
          <p:cNvCxnSpPr>
            <a:cxnSpLocks/>
          </p:cNvCxnSpPr>
          <p:nvPr/>
        </p:nvCxnSpPr>
        <p:spPr>
          <a:xfrm flipH="1" flipV="1">
            <a:off x="6976463" y="5452264"/>
            <a:ext cx="242742" cy="680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3440A5-F4AF-4323-A8DC-FCA0D4570661}"/>
              </a:ext>
            </a:extLst>
          </p:cNvPr>
          <p:cNvCxnSpPr>
            <a:cxnSpLocks/>
          </p:cNvCxnSpPr>
          <p:nvPr/>
        </p:nvCxnSpPr>
        <p:spPr>
          <a:xfrm flipH="1" flipV="1">
            <a:off x="5381180" y="4303476"/>
            <a:ext cx="299139" cy="1148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944836E-C902-4B2E-9582-A5EB83FF3F15}"/>
              </a:ext>
            </a:extLst>
          </p:cNvPr>
          <p:cNvSpPr txBox="1"/>
          <p:nvPr/>
        </p:nvSpPr>
        <p:spPr>
          <a:xfrm>
            <a:off x="628650" y="150058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chemeClr val="accent1"/>
                </a:solidFill>
              </a:rPr>
              <a:t>tail-recursive</a:t>
            </a:r>
            <a:r>
              <a:rPr lang="en-US" sz="2400" dirty="0"/>
              <a:t> if each activation of the function will make at most a single recursive call, and will return immediately after that call.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89EC7-5AC1-47C4-A53F-1659ADE2D32E}"/>
              </a:ext>
            </a:extLst>
          </p:cNvPr>
          <p:cNvSpPr txBox="1"/>
          <p:nvPr/>
        </p:nvSpPr>
        <p:spPr>
          <a:xfrm>
            <a:off x="628650" y="5209770"/>
            <a:ext cx="4771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Once reaching the base case,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can safely return result </a:t>
            </a:r>
            <a:r>
              <a:rPr lang="en-US" sz="2400" b="1" dirty="0">
                <a:solidFill>
                  <a:srgbClr val="FF0000"/>
                </a:solidFill>
              </a:rPr>
              <a:t>immediately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58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 to Iteration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BC6E2D-6F9A-40A9-AC06-977067486FFA}"/>
              </a:ext>
            </a:extLst>
          </p:cNvPr>
          <p:cNvSpPr txBox="1"/>
          <p:nvPr/>
        </p:nvSpPr>
        <p:spPr>
          <a:xfrm>
            <a:off x="628651" y="1690689"/>
            <a:ext cx="7886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400" dirty="0"/>
              <a:t>Each function parameter is a variable.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Convert the main body of the function into a loop:</a:t>
            </a:r>
          </a:p>
          <a:p>
            <a:pPr marL="637200" lvl="1" indent="-1800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Base cases</a:t>
            </a:r>
            <a:r>
              <a:rPr lang="en-US" sz="2200" dirty="0"/>
              <a:t>: do computation and return results.</a:t>
            </a:r>
          </a:p>
          <a:p>
            <a:pPr marL="637200" lvl="1" indent="-1800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Recursive cases</a:t>
            </a:r>
            <a:r>
              <a:rPr lang="en-US" sz="2200" dirty="0"/>
              <a:t>: do computation and update variables.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628650" y="3659207"/>
            <a:ext cx="3758293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EuclidGCDRec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rem)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1031BE-E43C-4093-BDC1-B2326D018C9E}"/>
              </a:ext>
            </a:extLst>
          </p:cNvPr>
          <p:cNvSpPr/>
          <p:nvPr/>
        </p:nvSpPr>
        <p:spPr>
          <a:xfrm>
            <a:off x="5094514" y="3659207"/>
            <a:ext cx="2612571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EuclidGCDIter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m=n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n=rem</a:t>
            </a:r>
          </a:p>
        </p:txBody>
      </p:sp>
    </p:spTree>
    <p:extLst>
      <p:ext uri="{BB962C8B-B14F-4D97-AF65-F5344CB8AC3E}">
        <p14:creationId xmlns:p14="http://schemas.microsoft.com/office/powerpoint/2010/main" val="772095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versus Recursion</a:t>
            </a:r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DECC55-9DBF-411C-89ED-9255FE1D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Recursion can be converted into iteration</a:t>
            </a:r>
          </a:p>
          <a:p>
            <a:pPr lvl="1"/>
            <a:r>
              <a:rPr lang="en-GB" dirty="0"/>
              <a:t>Generic method: simulate a call stack</a:t>
            </a:r>
          </a:p>
          <a:p>
            <a:pPr lvl="1"/>
            <a:r>
              <a:rPr lang="en-GB" dirty="0"/>
              <a:t>Special case: tail recursion</a:t>
            </a:r>
          </a:p>
          <a:p>
            <a:r>
              <a:rPr lang="en-GB" dirty="0">
                <a:solidFill>
                  <a:srgbClr val="C00000"/>
                </a:solidFill>
              </a:rPr>
              <a:t>Iteration can be converted into tail recursion</a:t>
            </a:r>
          </a:p>
          <a:p>
            <a:r>
              <a:rPr lang="en-GB" dirty="0">
                <a:solidFill>
                  <a:srgbClr val="C00000"/>
                </a:solidFill>
              </a:rPr>
              <a:t>No one is always perfect</a:t>
            </a:r>
          </a:p>
          <a:p>
            <a:pPr lvl="1"/>
            <a:r>
              <a:rPr lang="en-GB" dirty="0"/>
              <a:t>Iteration can be faster and more memory efficient</a:t>
            </a:r>
          </a:p>
          <a:p>
            <a:pPr lvl="1"/>
            <a:r>
              <a:rPr lang="en-GB" dirty="0"/>
              <a:t>Recursion can </a:t>
            </a:r>
            <a:r>
              <a:rPr lang="en-US" dirty="0"/>
              <a:t>be clearer, more concise and intuitive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26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[Deng] Ch1 (1.4</a:t>
            </a:r>
            <a:r>
              <a:rPr lang="en-GB" sz="2400" baseline="30000" dirty="0"/>
              <a:t>*</a:t>
            </a:r>
            <a:r>
              <a:rPr lang="en-GB" sz="2400" dirty="0"/>
              <a:t>), Ch4 (4.1-4.4)</a:t>
            </a:r>
          </a:p>
          <a:p>
            <a:r>
              <a:rPr lang="en-GB" sz="2400" dirty="0"/>
              <a:t>[Weiss] Ch3 (3.6)</a:t>
            </a:r>
          </a:p>
          <a:p>
            <a:r>
              <a:rPr lang="en-GB" sz="2400" dirty="0"/>
              <a:t>[CSAPP] Ch3 (3.7</a:t>
            </a:r>
            <a:r>
              <a:rPr lang="en-GB" sz="2400" baseline="30000" dirty="0"/>
              <a:t>*</a:t>
            </a:r>
            <a:r>
              <a:rPr lang="en-GB" sz="2400" dirty="0"/>
              <a:t>)</a:t>
            </a:r>
            <a:endParaRPr lang="en-US" sz="2400" dirty="0"/>
          </a:p>
        </p:txBody>
      </p:sp>
      <p:pic>
        <p:nvPicPr>
          <p:cNvPr id="4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BF82DBB4-B22A-4917-9B44-6D2EBF39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44" y="3944936"/>
            <a:ext cx="1684818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4C426DD9-F1C9-4700-BE69-CEEAA51A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78" y="3944936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29CCDB-E595-42BB-AC8E-CEEF78DE6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91" y="3944936"/>
            <a:ext cx="1819236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4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BCA133-57E2-444A-8E1E-64598F5C6285}"/>
              </a:ext>
            </a:extLst>
          </p:cNvPr>
          <p:cNvSpPr/>
          <p:nvPr/>
        </p:nvSpPr>
        <p:spPr>
          <a:xfrm>
            <a:off x="628650" y="2862943"/>
            <a:ext cx="7655379" cy="4743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dirty="0">
                <a:cs typeface="Courier New" panose="02070309020205020404" pitchFamily="49" charset="0"/>
              </a:rPr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The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dirty="0">
                    <a:solidFill>
                      <a:srgbClr val="FF0000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>
                <a:blip r:embed="rId2"/>
                <a:stretch>
                  <a:fillRect l="-1159" t="-3704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27A5A08-6CE8-477D-8E41-8267A48A792F}"/>
              </a:ext>
            </a:extLst>
          </p:cNvPr>
          <p:cNvSpPr txBox="1"/>
          <p:nvPr/>
        </p:nvSpPr>
        <p:spPr>
          <a:xfrm>
            <a:off x="628650" y="3520707"/>
            <a:ext cx="742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15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FIFO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dirty="0"/>
                  <a:t>The 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000" dirty="0"/>
                  <a:t> ADT represents a collection of items to which we can add items and remove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000" dirty="0"/>
                  <a:t>: add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blipFill>
                <a:blip r:embed="rId2"/>
                <a:stretch>
                  <a:fillRect l="-694" t="-2586" b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27A5A08-6CE8-477D-8E41-8267A48A792F}"/>
              </a:ext>
            </a:extLst>
          </p:cNvPr>
          <p:cNvSpPr txBox="1"/>
          <p:nvPr/>
        </p:nvSpPr>
        <p:spPr>
          <a:xfrm>
            <a:off x="628650" y="3194136"/>
            <a:ext cx="684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chemeClr val="accent1"/>
                </a:solidFill>
              </a:rPr>
              <a:t>first-in-first-out (FIFO)</a:t>
            </a:r>
            <a:r>
              <a:rPr lang="en-GB" sz="2400" dirty="0"/>
              <a:t> queuing discipline:</a:t>
            </a:r>
            <a:br>
              <a:rPr lang="en-US" sz="2400" dirty="0"/>
            </a:br>
            <a:r>
              <a:rPr lang="en-US" sz="2400" dirty="0"/>
              <a:t>items are removed in the same order they are added.</a:t>
            </a:r>
            <a:endParaRPr lang="en-GB" sz="2400" dirty="0"/>
          </a:p>
        </p:txBody>
      </p:sp>
      <p:pic>
        <p:nvPicPr>
          <p:cNvPr id="1026" name="Picture 2" descr="Image result for queue">
            <a:extLst>
              <a:ext uri="{FF2B5EF4-FFF2-40B4-BE49-F238E27FC236}">
                <a16:creationId xmlns:a16="http://schemas.microsoft.com/office/drawing/2014/main" id="{C30D4B4E-A4E6-4E5E-B4CD-FF1F9007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4306837"/>
            <a:ext cx="2819400" cy="20193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034FC-1D57-406B-AA4C-C7B5EA812EBD}"/>
                  </a:ext>
                </a:extLst>
              </p:cNvPr>
              <p:cNvSpPr txBox="1"/>
              <p:nvPr/>
            </p:nvSpPr>
            <p:spPr>
              <a:xfrm>
                <a:off x="628650" y="4183096"/>
                <a:ext cx="50673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FIFO</a:t>
                </a:r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Enqueue(x)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end of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Dequeue()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remove the first item from the queue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034FC-1D57-406B-AA4C-C7B5EA81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83096"/>
                <a:ext cx="5067300" cy="2015936"/>
              </a:xfrm>
              <a:prstGeom prst="rect">
                <a:avLst/>
              </a:prstGeom>
              <a:blipFill>
                <a:blip r:embed="rId4"/>
                <a:stretch>
                  <a:fillRect l="-1805" t="-3021" r="-1564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55DA1C3-5590-4F6C-AB78-FC45A0262565}"/>
              </a:ext>
            </a:extLst>
          </p:cNvPr>
          <p:cNvGrpSpPr/>
          <p:nvPr/>
        </p:nvGrpSpPr>
        <p:grpSpPr>
          <a:xfrm>
            <a:off x="7485502" y="3943108"/>
            <a:ext cx="1418978" cy="603717"/>
            <a:chOff x="7717197" y="3955022"/>
            <a:chExt cx="1418978" cy="60371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AF66DB4-B94C-432C-A6AA-2780A252F131}"/>
                </a:ext>
              </a:extLst>
            </p:cNvPr>
            <p:cNvSpPr txBox="1"/>
            <p:nvPr/>
          </p:nvSpPr>
          <p:spPr>
            <a:xfrm>
              <a:off x="7717197" y="3955022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Enqueue(x)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1BA9CE7-69C8-438A-850B-52A582FC8089}"/>
                </a:ext>
              </a:extLst>
            </p:cNvPr>
            <p:cNvCxnSpPr/>
            <p:nvPr/>
          </p:nvCxnSpPr>
          <p:spPr>
            <a:xfrm flipH="1">
              <a:off x="8426686" y="4293576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B9613-86FF-44D7-8785-E881FE7DE594}"/>
              </a:ext>
            </a:extLst>
          </p:cNvPr>
          <p:cNvGrpSpPr/>
          <p:nvPr/>
        </p:nvGrpSpPr>
        <p:grpSpPr>
          <a:xfrm>
            <a:off x="5812751" y="6054118"/>
            <a:ext cx="1295547" cy="544228"/>
            <a:chOff x="5884627" y="6168037"/>
            <a:chExt cx="1295547" cy="54422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81D8D7-E5AA-426B-ABDC-EE1BA8353923}"/>
                </a:ext>
              </a:extLst>
            </p:cNvPr>
            <p:cNvSpPr txBox="1"/>
            <p:nvPr/>
          </p:nvSpPr>
          <p:spPr>
            <a:xfrm>
              <a:off x="5884627" y="6373711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Dequeue()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F057A8D-4330-4C95-A11C-004F2331B5B0}"/>
                </a:ext>
              </a:extLst>
            </p:cNvPr>
            <p:cNvCxnSpPr/>
            <p:nvPr/>
          </p:nvCxnSpPr>
          <p:spPr>
            <a:xfrm flipH="1">
              <a:off x="6532400" y="6168037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0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ue">
            <a:extLst>
              <a:ext uri="{FF2B5EF4-FFF2-40B4-BE49-F238E27FC236}">
                <a16:creationId xmlns:a16="http://schemas.microsoft.com/office/drawing/2014/main" id="{C30D4B4E-A4E6-4E5E-B4CD-FF1F9007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1" y="4293182"/>
            <a:ext cx="2819400" cy="20193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925539C-32CD-4DBB-9CC6-9E453281C88C}"/>
              </a:ext>
            </a:extLst>
          </p:cNvPr>
          <p:cNvGrpSpPr/>
          <p:nvPr/>
        </p:nvGrpSpPr>
        <p:grpSpPr>
          <a:xfrm>
            <a:off x="1057031" y="935730"/>
            <a:ext cx="2391020" cy="4986539"/>
            <a:chOff x="1274745" y="763196"/>
            <a:chExt cx="2391020" cy="498653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B7B02A9-DB22-4C59-A92B-E3F6BD09BECD}"/>
                </a:ext>
              </a:extLst>
            </p:cNvPr>
            <p:cNvGrpSpPr/>
            <p:nvPr/>
          </p:nvGrpSpPr>
          <p:grpSpPr>
            <a:xfrm>
              <a:off x="1960545" y="763196"/>
              <a:ext cx="283028" cy="478971"/>
              <a:chOff x="881743" y="1959429"/>
              <a:chExt cx="283028" cy="478971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A6A1A0C4-7B6D-4DC7-842A-6E5410C7017C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C5B4EC2-8DBB-402C-935C-4B2441134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BAF68FF-B2AC-453C-AF08-77436BD92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00915C5-7B02-44B9-A9B5-ADA2C13FBEA2}"/>
                </a:ext>
              </a:extLst>
            </p:cNvPr>
            <p:cNvGrpSpPr/>
            <p:nvPr/>
          </p:nvGrpSpPr>
          <p:grpSpPr>
            <a:xfrm>
              <a:off x="2113713" y="1394740"/>
              <a:ext cx="1548838" cy="388310"/>
              <a:chOff x="781818" y="2322233"/>
              <a:chExt cx="1548838" cy="38831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2AA222-44A6-4BC7-B7DB-41FBBDB2ABE7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Enqueue(a)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D323CE90-8BF1-4C13-8751-A1155D3F2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3B6948B-F0FC-48B0-BF7A-0BC842E1C530}"/>
                </a:ext>
              </a:extLst>
            </p:cNvPr>
            <p:cNvGrpSpPr/>
            <p:nvPr/>
          </p:nvGrpSpPr>
          <p:grpSpPr>
            <a:xfrm>
              <a:off x="1972199" y="1915105"/>
              <a:ext cx="283028" cy="478971"/>
              <a:chOff x="881743" y="1959429"/>
              <a:chExt cx="283028" cy="478971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BDA0FD7-92CE-4219-8615-4011AA54B53E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5DA8523-352B-445B-852F-4634ED39F6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9DBC115-237E-473E-BE8F-2CD385BDD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EE999C3-BDAB-4B35-884D-E2FC6CD3B777}"/>
                </a:ext>
              </a:extLst>
            </p:cNvPr>
            <p:cNvSpPr txBox="1"/>
            <p:nvPr/>
          </p:nvSpPr>
          <p:spPr>
            <a:xfrm>
              <a:off x="2095936" y="196992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605AA62-65E1-4267-98D8-3F5519BF284A}"/>
                </a:ext>
              </a:extLst>
            </p:cNvPr>
            <p:cNvGrpSpPr/>
            <p:nvPr/>
          </p:nvGrpSpPr>
          <p:grpSpPr>
            <a:xfrm>
              <a:off x="2113713" y="2496943"/>
              <a:ext cx="1548838" cy="388310"/>
              <a:chOff x="781818" y="2322233"/>
              <a:chExt cx="1548838" cy="388310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58FFF8-DC34-40D6-8586-E5D23E5636A2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Enqueue(b)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1E0F65E-097F-43A7-9D35-A211DF62A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BD3895E-B163-4E72-AFB3-BDD6CD7DC303}"/>
                </a:ext>
              </a:extLst>
            </p:cNvPr>
            <p:cNvGrpSpPr/>
            <p:nvPr/>
          </p:nvGrpSpPr>
          <p:grpSpPr>
            <a:xfrm>
              <a:off x="1972199" y="3012997"/>
              <a:ext cx="283028" cy="478971"/>
              <a:chOff x="881743" y="1959429"/>
              <a:chExt cx="283028" cy="478971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BC5C949-A241-4E24-8106-5D78FBEB4556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0C4F79F-7EEE-4C77-AD4C-23B202A7F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E618FF2-13E0-4862-A687-A591E0304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0375F7-A524-4A6C-9BB8-815F51796D7E}"/>
                </a:ext>
              </a:extLst>
            </p:cNvPr>
            <p:cNvSpPr txBox="1"/>
            <p:nvPr/>
          </p:nvSpPr>
          <p:spPr>
            <a:xfrm>
              <a:off x="2095936" y="306781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A33A4D-05B6-41E8-B9F9-832E7D8DC4D0}"/>
                </a:ext>
              </a:extLst>
            </p:cNvPr>
            <p:cNvSpPr txBox="1"/>
            <p:nvPr/>
          </p:nvSpPr>
          <p:spPr>
            <a:xfrm>
              <a:off x="2514946" y="306781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2B165E-82C2-49FF-8EBD-76F68B139B21}"/>
                </a:ext>
              </a:extLst>
            </p:cNvPr>
            <p:cNvGrpSpPr/>
            <p:nvPr/>
          </p:nvGrpSpPr>
          <p:grpSpPr>
            <a:xfrm>
              <a:off x="2113713" y="3624024"/>
              <a:ext cx="1425407" cy="388310"/>
              <a:chOff x="781818" y="2322233"/>
              <a:chExt cx="1425407" cy="388310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F925D1D-2504-41F4-B0EB-79BDE1307CAE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29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Dequeue()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BA871F7-0410-4061-9ACE-B8657F5A4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2D0D7A9-E856-41DA-BD11-A6DA7A037FCB}"/>
                </a:ext>
              </a:extLst>
            </p:cNvPr>
            <p:cNvGrpSpPr/>
            <p:nvPr/>
          </p:nvGrpSpPr>
          <p:grpSpPr>
            <a:xfrm>
              <a:off x="1972199" y="4144389"/>
              <a:ext cx="283028" cy="478971"/>
              <a:chOff x="881743" y="1959429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4D5AE0A-FF16-4E32-B8BB-AFF5EAF969CB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920B1D3-54D6-46E5-A66C-9CEFD975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8D7F55E-51B2-41A5-8D2D-2CB09DED6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9A61341-B121-4708-B9C2-07F06DBFFC38}"/>
                </a:ext>
              </a:extLst>
            </p:cNvPr>
            <p:cNvSpPr txBox="1"/>
            <p:nvPr/>
          </p:nvSpPr>
          <p:spPr>
            <a:xfrm>
              <a:off x="1274745" y="4199208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9C87810-D054-434A-A7ED-3AB589B08B41}"/>
                </a:ext>
              </a:extLst>
            </p:cNvPr>
            <p:cNvSpPr txBox="1"/>
            <p:nvPr/>
          </p:nvSpPr>
          <p:spPr>
            <a:xfrm>
              <a:off x="2090326" y="4199208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AEB0A8E-42B0-4EC1-A6D5-217B0AAF0484}"/>
                </a:ext>
              </a:extLst>
            </p:cNvPr>
            <p:cNvGrpSpPr/>
            <p:nvPr/>
          </p:nvGrpSpPr>
          <p:grpSpPr>
            <a:xfrm>
              <a:off x="2116927" y="4766914"/>
              <a:ext cx="1548838" cy="388310"/>
              <a:chOff x="781818" y="2322233"/>
              <a:chExt cx="1548838" cy="38831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E7EB11-3678-4592-BA94-865C78B74BD9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Enqueue(f)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5EA84FD-5880-4923-B90B-8B98C75EE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F546F4E-F317-4528-8D1F-04EEAB0AF135}"/>
                </a:ext>
              </a:extLst>
            </p:cNvPr>
            <p:cNvGrpSpPr/>
            <p:nvPr/>
          </p:nvGrpSpPr>
          <p:grpSpPr>
            <a:xfrm>
              <a:off x="1975600" y="5270764"/>
              <a:ext cx="283028" cy="478971"/>
              <a:chOff x="881743" y="1959429"/>
              <a:chExt cx="283028" cy="478971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A0BF3A6-CDFB-449F-AE3F-2470A7DC75AA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39C0F6C4-1F90-4EB1-BFD4-6025C2743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47539B8-A41C-445C-993F-2D7790745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CA1CBF-E26A-4822-BD4D-C69DBEB37AE1}"/>
                </a:ext>
              </a:extLst>
            </p:cNvPr>
            <p:cNvSpPr txBox="1"/>
            <p:nvPr/>
          </p:nvSpPr>
          <p:spPr>
            <a:xfrm>
              <a:off x="2099337" y="532558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6EC9E9A-3DC4-46F6-BEEA-AF7EBCF7DE9F}"/>
                </a:ext>
              </a:extLst>
            </p:cNvPr>
            <p:cNvSpPr txBox="1"/>
            <p:nvPr/>
          </p:nvSpPr>
          <p:spPr>
            <a:xfrm>
              <a:off x="2518347" y="532558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01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LIFO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dirty="0">
                <a:cs typeface="Courier New" panose="02070309020205020404" pitchFamily="49" charset="0"/>
              </a:rPr>
              <a:t>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dirty="0"/>
                  <a:t>The 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000" dirty="0"/>
                  <a:t> ADT represents a collection of items to which we can add items and remove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000" dirty="0"/>
                  <a:t>: add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blipFill>
                <a:blip r:embed="rId2"/>
                <a:stretch>
                  <a:fillRect l="-694" t="-2586" b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0D098A9-8DF6-432E-A133-B616AE7304C0}"/>
              </a:ext>
            </a:extLst>
          </p:cNvPr>
          <p:cNvSpPr txBox="1"/>
          <p:nvPr/>
        </p:nvSpPr>
        <p:spPr>
          <a:xfrm>
            <a:off x="628650" y="3194136"/>
            <a:ext cx="704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chemeClr val="accent1"/>
                </a:solidFill>
              </a:rPr>
              <a:t>last-in-first-out (LIFO)</a:t>
            </a:r>
            <a:r>
              <a:rPr lang="en-GB" sz="2400" dirty="0"/>
              <a:t> queuing discipline:</a:t>
            </a:r>
            <a:br>
              <a:rPr lang="en-US" sz="2400" dirty="0"/>
            </a:br>
            <a:r>
              <a:rPr lang="en-US" sz="2400" dirty="0"/>
              <a:t>the most recently added item is the next one removed.</a:t>
            </a:r>
            <a:endParaRPr lang="en-GB" sz="2400" dirty="0"/>
          </a:p>
        </p:txBody>
      </p:sp>
      <p:pic>
        <p:nvPicPr>
          <p:cNvPr id="1026" name="Picture 2" descr="Image result for stack of chairs">
            <a:extLst>
              <a:ext uri="{FF2B5EF4-FFF2-40B4-BE49-F238E27FC236}">
                <a16:creationId xmlns:a16="http://schemas.microsoft.com/office/drawing/2014/main" id="{C3BEF3A1-AACE-4B80-A11C-27D613BC2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0296"/>
          <a:stretch/>
        </p:blipFill>
        <p:spPr bwMode="auto">
          <a:xfrm>
            <a:off x="6948651" y="4451109"/>
            <a:ext cx="1450521" cy="2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2CBE03-3035-487A-A18A-55F2299DB163}"/>
                  </a:ext>
                </a:extLst>
              </p:cNvPr>
              <p:cNvSpPr txBox="1"/>
              <p:nvPr/>
            </p:nvSpPr>
            <p:spPr>
              <a:xfrm>
                <a:off x="628649" y="4183096"/>
                <a:ext cx="5717721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Stack</a:t>
                </a:r>
                <a:r>
                  <a:rPr lang="en-GB" sz="2400" dirty="0"/>
                  <a:t> (LIFO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):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Push(x)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top of the stack.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remove the item at the top of the stack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2CBE03-3035-487A-A18A-55F2299D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183096"/>
                <a:ext cx="5717721" cy="2015936"/>
              </a:xfrm>
              <a:prstGeom prst="rect">
                <a:avLst/>
              </a:prstGeom>
              <a:blipFill>
                <a:blip r:embed="rId4"/>
                <a:stretch>
                  <a:fillRect l="-1599" t="-3021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B03241A2-A631-4D99-B8AD-5D8C2F00D69D}"/>
              </a:ext>
            </a:extLst>
          </p:cNvPr>
          <p:cNvGrpSpPr/>
          <p:nvPr/>
        </p:nvGrpSpPr>
        <p:grpSpPr>
          <a:xfrm>
            <a:off x="7673911" y="4004304"/>
            <a:ext cx="1048685" cy="603717"/>
            <a:chOff x="7717197" y="3955022"/>
            <a:chExt cx="1048685" cy="60371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E1EBF7F-8881-4E74-AFEF-8BACBD41A707}"/>
                </a:ext>
              </a:extLst>
            </p:cNvPr>
            <p:cNvSpPr txBox="1"/>
            <p:nvPr/>
          </p:nvSpPr>
          <p:spPr>
            <a:xfrm>
              <a:off x="7717197" y="395502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Push(x)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9665A6B-491E-4C75-91CA-0078726F8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7367" y="4293576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89DE44-0E10-407C-949A-61F4AC037A3C}"/>
              </a:ext>
            </a:extLst>
          </p:cNvPr>
          <p:cNvGrpSpPr/>
          <p:nvPr/>
        </p:nvGrpSpPr>
        <p:grpSpPr>
          <a:xfrm>
            <a:off x="6489916" y="4004304"/>
            <a:ext cx="801823" cy="560445"/>
            <a:chOff x="7717197" y="3955022"/>
            <a:chExt cx="801823" cy="56044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C9733C-961D-4F97-BF65-E0076E76E038}"/>
                </a:ext>
              </a:extLst>
            </p:cNvPr>
            <p:cNvSpPr txBox="1"/>
            <p:nvPr/>
          </p:nvSpPr>
          <p:spPr>
            <a:xfrm>
              <a:off x="7717197" y="395502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Pop()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26083EB-D562-4E8F-8B89-4B1EFA647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108" y="4288187"/>
              <a:ext cx="225365" cy="2272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7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mage result for stack of chairs">
            <a:extLst>
              <a:ext uri="{FF2B5EF4-FFF2-40B4-BE49-F238E27FC236}">
                <a16:creationId xmlns:a16="http://schemas.microsoft.com/office/drawing/2014/main" id="{18EC95D1-C4A6-4826-B6D1-9EC4A322A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0296"/>
          <a:stretch/>
        </p:blipFill>
        <p:spPr bwMode="auto">
          <a:xfrm>
            <a:off x="6519526" y="3990713"/>
            <a:ext cx="1450521" cy="2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C35D3EF-8032-4100-AD7B-70CD814306C3}"/>
              </a:ext>
            </a:extLst>
          </p:cNvPr>
          <p:cNvGrpSpPr/>
          <p:nvPr/>
        </p:nvGrpSpPr>
        <p:grpSpPr>
          <a:xfrm>
            <a:off x="1742831" y="935730"/>
            <a:ext cx="2573558" cy="4986539"/>
            <a:chOff x="1742831" y="935730"/>
            <a:chExt cx="2573558" cy="498653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B7B02A9-DB22-4C59-A92B-E3F6BD09BECD}"/>
                </a:ext>
              </a:extLst>
            </p:cNvPr>
            <p:cNvGrpSpPr/>
            <p:nvPr/>
          </p:nvGrpSpPr>
          <p:grpSpPr>
            <a:xfrm>
              <a:off x="1742831" y="935730"/>
              <a:ext cx="283028" cy="478971"/>
              <a:chOff x="881743" y="1959429"/>
              <a:chExt cx="283028" cy="478971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A6A1A0C4-7B6D-4DC7-842A-6E5410C7017C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C5B4EC2-8DBB-402C-935C-4B2441134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BAF68FF-B2AC-453C-AF08-77436BD92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00915C5-7B02-44B9-A9B5-ADA2C13FBEA2}"/>
                </a:ext>
              </a:extLst>
            </p:cNvPr>
            <p:cNvGrpSpPr/>
            <p:nvPr/>
          </p:nvGrpSpPr>
          <p:grpSpPr>
            <a:xfrm>
              <a:off x="1895999" y="1567274"/>
              <a:ext cx="931683" cy="388310"/>
              <a:chOff x="781818" y="2322233"/>
              <a:chExt cx="931683" cy="38831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2AA222-44A6-4BC7-B7DB-41FBBDB2ABE7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D323CE90-8BF1-4C13-8751-A1155D3F2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3B6948B-F0FC-48B0-BF7A-0BC842E1C530}"/>
                </a:ext>
              </a:extLst>
            </p:cNvPr>
            <p:cNvGrpSpPr/>
            <p:nvPr/>
          </p:nvGrpSpPr>
          <p:grpSpPr>
            <a:xfrm>
              <a:off x="1754485" y="2087639"/>
              <a:ext cx="283028" cy="478971"/>
              <a:chOff x="881743" y="1959429"/>
              <a:chExt cx="283028" cy="478971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BDA0FD7-92CE-4219-8615-4011AA54B53E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5DA8523-352B-445B-852F-4634ED39F6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9DBC115-237E-473E-BE8F-2CD385BDD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EE999C3-BDAB-4B35-884D-E2FC6CD3B777}"/>
                </a:ext>
              </a:extLst>
            </p:cNvPr>
            <p:cNvSpPr txBox="1"/>
            <p:nvPr/>
          </p:nvSpPr>
          <p:spPr>
            <a:xfrm>
              <a:off x="1878222" y="2142458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605AA62-65E1-4267-98D8-3F5519BF284A}"/>
                </a:ext>
              </a:extLst>
            </p:cNvPr>
            <p:cNvGrpSpPr/>
            <p:nvPr/>
          </p:nvGrpSpPr>
          <p:grpSpPr>
            <a:xfrm>
              <a:off x="1895999" y="2669477"/>
              <a:ext cx="1178545" cy="388310"/>
              <a:chOff x="781818" y="2322233"/>
              <a:chExt cx="1178545" cy="388310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58FFF8-DC34-40D6-8586-E5D23E5636A2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Push(b)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1E0F65E-097F-43A7-9D35-A211DF62A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BD3895E-B163-4E72-AFB3-BDD6CD7DC303}"/>
                </a:ext>
              </a:extLst>
            </p:cNvPr>
            <p:cNvGrpSpPr/>
            <p:nvPr/>
          </p:nvGrpSpPr>
          <p:grpSpPr>
            <a:xfrm>
              <a:off x="1754485" y="3185531"/>
              <a:ext cx="283028" cy="478971"/>
              <a:chOff x="881743" y="1959429"/>
              <a:chExt cx="283028" cy="478971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BC5C949-A241-4E24-8106-5D78FBEB4556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0C4F79F-7EEE-4C77-AD4C-23B202A7F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E618FF2-13E0-4862-A687-A591E0304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0375F7-A524-4A6C-9BB8-815F51796D7E}"/>
                </a:ext>
              </a:extLst>
            </p:cNvPr>
            <p:cNvSpPr txBox="1"/>
            <p:nvPr/>
          </p:nvSpPr>
          <p:spPr>
            <a:xfrm>
              <a:off x="1878222" y="3240350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A33A4D-05B6-41E8-B9F9-832E7D8DC4D0}"/>
                </a:ext>
              </a:extLst>
            </p:cNvPr>
            <p:cNvSpPr txBox="1"/>
            <p:nvPr/>
          </p:nvSpPr>
          <p:spPr>
            <a:xfrm>
              <a:off x="2297232" y="325041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2B165E-82C2-49FF-8EBD-76F68B139B21}"/>
                </a:ext>
              </a:extLst>
            </p:cNvPr>
            <p:cNvGrpSpPr/>
            <p:nvPr/>
          </p:nvGrpSpPr>
          <p:grpSpPr>
            <a:xfrm>
              <a:off x="1895999" y="3796558"/>
              <a:ext cx="1178545" cy="388310"/>
              <a:chOff x="781818" y="2322233"/>
              <a:chExt cx="1178545" cy="388310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F925D1D-2504-41F4-B0EB-79BDE1307CAE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Push(k)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BA871F7-0410-4061-9ACE-B8657F5A4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2D0D7A9-E856-41DA-BD11-A6DA7A037FCB}"/>
                </a:ext>
              </a:extLst>
            </p:cNvPr>
            <p:cNvGrpSpPr/>
            <p:nvPr/>
          </p:nvGrpSpPr>
          <p:grpSpPr>
            <a:xfrm>
              <a:off x="1754485" y="4316923"/>
              <a:ext cx="283028" cy="478971"/>
              <a:chOff x="881743" y="1959429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4D5AE0A-FF16-4E32-B8BB-AFF5EAF969CB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920B1D3-54D6-46E5-A66C-9CEFD975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8D7F55E-51B2-41A5-8D2D-2CB09DED6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9C87810-D054-434A-A7ED-3AB589B08B41}"/>
                </a:ext>
              </a:extLst>
            </p:cNvPr>
            <p:cNvSpPr txBox="1"/>
            <p:nvPr/>
          </p:nvSpPr>
          <p:spPr>
            <a:xfrm>
              <a:off x="1872612" y="4371742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AEB0A8E-42B0-4EC1-A6D5-217B0AAF0484}"/>
                </a:ext>
              </a:extLst>
            </p:cNvPr>
            <p:cNvGrpSpPr/>
            <p:nvPr/>
          </p:nvGrpSpPr>
          <p:grpSpPr>
            <a:xfrm>
              <a:off x="1899213" y="4939448"/>
              <a:ext cx="931683" cy="388310"/>
              <a:chOff x="781818" y="2322233"/>
              <a:chExt cx="931683" cy="38831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E7EB11-3678-4592-BA94-865C78B74BD9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5EA84FD-5880-4923-B90B-8B98C75EE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F546F4E-F317-4528-8D1F-04EEAB0AF135}"/>
                </a:ext>
              </a:extLst>
            </p:cNvPr>
            <p:cNvGrpSpPr/>
            <p:nvPr/>
          </p:nvGrpSpPr>
          <p:grpSpPr>
            <a:xfrm>
              <a:off x="1757886" y="5443298"/>
              <a:ext cx="283028" cy="478971"/>
              <a:chOff x="881743" y="1959429"/>
              <a:chExt cx="283028" cy="478971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A0BF3A6-CDFB-449F-AE3F-2470A7DC75AA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39C0F6C4-1F90-4EB1-BFD4-6025C2743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47539B8-A41C-445C-993F-2D7790745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CA1CBF-E26A-4822-BD4D-C69DBEB37AE1}"/>
                </a:ext>
              </a:extLst>
            </p:cNvPr>
            <p:cNvSpPr txBox="1"/>
            <p:nvPr/>
          </p:nvSpPr>
          <p:spPr>
            <a:xfrm>
              <a:off x="1881623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6EC9E9A-3DC4-46F6-BEEA-AF7EBCF7DE9F}"/>
                </a:ext>
              </a:extLst>
            </p:cNvPr>
            <p:cNvSpPr txBox="1"/>
            <p:nvPr/>
          </p:nvSpPr>
          <p:spPr>
            <a:xfrm>
              <a:off x="2300633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295DF80-6A97-4189-8426-C7BF11CFD910}"/>
                </a:ext>
              </a:extLst>
            </p:cNvPr>
            <p:cNvSpPr txBox="1"/>
            <p:nvPr/>
          </p:nvSpPr>
          <p:spPr>
            <a:xfrm>
              <a:off x="1895999" y="988345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4F4D6CC-5820-4265-9AAE-EE34DECD5444}"/>
                </a:ext>
              </a:extLst>
            </p:cNvPr>
            <p:cNvSpPr txBox="1"/>
            <p:nvPr/>
          </p:nvSpPr>
          <p:spPr>
            <a:xfrm>
              <a:off x="2297232" y="988345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14F3C33-998E-41B1-8913-B74F88F6B8AD}"/>
                </a:ext>
              </a:extLst>
            </p:cNvPr>
            <p:cNvSpPr txBox="1"/>
            <p:nvPr/>
          </p:nvSpPr>
          <p:spPr>
            <a:xfrm>
              <a:off x="2698465" y="99045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C148F36-3D01-4518-A733-61D28B8FF517}"/>
                </a:ext>
              </a:extLst>
            </p:cNvPr>
            <p:cNvSpPr txBox="1"/>
            <p:nvPr/>
          </p:nvSpPr>
          <p:spPr>
            <a:xfrm>
              <a:off x="2297232" y="214620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3B40F03-1B32-4908-87C1-914CAEB76DB3}"/>
                </a:ext>
              </a:extLst>
            </p:cNvPr>
            <p:cNvSpPr txBox="1"/>
            <p:nvPr/>
          </p:nvSpPr>
          <p:spPr>
            <a:xfrm>
              <a:off x="3993865" y="2143965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0D50ED6-4275-4D07-B6F1-FDE7999A711D}"/>
                </a:ext>
              </a:extLst>
            </p:cNvPr>
            <p:cNvSpPr txBox="1"/>
            <p:nvPr/>
          </p:nvSpPr>
          <p:spPr>
            <a:xfrm>
              <a:off x="2719691" y="3240350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2466648-8290-474A-A1F3-EE69BF297E60}"/>
                </a:ext>
              </a:extLst>
            </p:cNvPr>
            <p:cNvSpPr txBox="1"/>
            <p:nvPr/>
          </p:nvSpPr>
          <p:spPr>
            <a:xfrm>
              <a:off x="2297232" y="4371742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930A252-8227-4AC1-9B5A-169AEDAEFDD8}"/>
                </a:ext>
              </a:extLst>
            </p:cNvPr>
            <p:cNvSpPr txBox="1"/>
            <p:nvPr/>
          </p:nvSpPr>
          <p:spPr>
            <a:xfrm>
              <a:off x="2719691" y="43674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E0D2515-A8C5-43B9-8D44-3C09D3D96A62}"/>
                </a:ext>
              </a:extLst>
            </p:cNvPr>
            <p:cNvSpPr txBox="1"/>
            <p:nvPr/>
          </p:nvSpPr>
          <p:spPr>
            <a:xfrm>
              <a:off x="3142150" y="43674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1AF6F94-7C59-4B6A-AB6D-BE492EC40C55}"/>
                </a:ext>
              </a:extLst>
            </p:cNvPr>
            <p:cNvSpPr txBox="1"/>
            <p:nvPr/>
          </p:nvSpPr>
          <p:spPr>
            <a:xfrm>
              <a:off x="2719691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5411F94-F3B0-46F8-823B-A0E3843EEF61}"/>
                </a:ext>
              </a:extLst>
            </p:cNvPr>
            <p:cNvSpPr txBox="1"/>
            <p:nvPr/>
          </p:nvSpPr>
          <p:spPr>
            <a:xfrm>
              <a:off x="3993865" y="5498117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54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dirty="0">
                <a:cs typeface="Courier New" panose="02070309020205020404" pitchFamily="49" charset="0"/>
              </a:rPr>
              <a:t> ADT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A430DA-A53F-4FF7-A62D-5884902F941D}"/>
              </a:ext>
            </a:extLst>
          </p:cNvPr>
          <p:cNvSpPr txBox="1"/>
          <p:nvPr/>
        </p:nvSpPr>
        <p:spPr>
          <a:xfrm>
            <a:off x="628650" y="1690689"/>
            <a:ext cx="78867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The </a:t>
            </a:r>
            <a:r>
              <a:rPr lang="en-GB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double-ended queue</a:t>
            </a:r>
            <a:r>
              <a:rPr lang="en-GB" sz="2400" dirty="0"/>
              <a:t>) ADT represents a sequence of items with a front and a back.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AFCF63-F209-425D-A92B-6F1BD79BA590}"/>
              </a:ext>
            </a:extLst>
          </p:cNvPr>
          <p:cNvSpPr txBox="1"/>
          <p:nvPr/>
        </p:nvSpPr>
        <p:spPr>
          <a:xfrm>
            <a:off x="628650" y="4190122"/>
            <a:ext cx="7886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can implement FIFO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Enqueue(x)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Dequeue()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7FDBE4-D57B-4D92-999F-73ECD7CC9F4B}"/>
              </a:ext>
            </a:extLst>
          </p:cNvPr>
          <p:cNvSpPr txBox="1"/>
          <p:nvPr/>
        </p:nvSpPr>
        <p:spPr>
          <a:xfrm>
            <a:off x="628650" y="5167311"/>
            <a:ext cx="7886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can implement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400" dirty="0"/>
              <a:t> (LIFO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):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Push(x)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2C59C4-5325-4BE8-B2D7-83D85A0EA9B9}"/>
              </a:ext>
            </a:extLst>
          </p:cNvPr>
          <p:cNvGrpSpPr/>
          <p:nvPr/>
        </p:nvGrpSpPr>
        <p:grpSpPr>
          <a:xfrm>
            <a:off x="317491" y="3120104"/>
            <a:ext cx="8509018" cy="831491"/>
            <a:chOff x="253195" y="3196490"/>
            <a:chExt cx="8509018" cy="83149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9E7F706-A707-4CA2-95E8-1BB19A08ADE3}"/>
                </a:ext>
              </a:extLst>
            </p:cNvPr>
            <p:cNvGrpSpPr/>
            <p:nvPr/>
          </p:nvGrpSpPr>
          <p:grpSpPr>
            <a:xfrm>
              <a:off x="2560855" y="3429000"/>
              <a:ext cx="4022290" cy="380657"/>
              <a:chOff x="1945822" y="3417675"/>
              <a:chExt cx="4022290" cy="380657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2DE768F-9AA4-478D-BD28-6DD36BA1FF7C}"/>
                  </a:ext>
                </a:extLst>
              </p:cNvPr>
              <p:cNvSpPr txBox="1"/>
              <p:nvPr/>
            </p:nvSpPr>
            <p:spPr>
              <a:xfrm>
                <a:off x="1945822" y="342900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CA6DB5-82E6-48E5-B1A0-D1C403BF6B5A}"/>
                  </a:ext>
                </a:extLst>
              </p:cNvPr>
              <p:cNvSpPr txBox="1"/>
              <p:nvPr/>
            </p:nvSpPr>
            <p:spPr>
              <a:xfrm>
                <a:off x="2574472" y="342900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5C6EEB-9049-4D54-89D5-36D7A25B09F3}"/>
                  </a:ext>
                </a:extLst>
              </p:cNvPr>
              <p:cNvSpPr txBox="1"/>
              <p:nvPr/>
            </p:nvSpPr>
            <p:spPr>
              <a:xfrm>
                <a:off x="3183886" y="342900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FD074B-4E31-4A7F-9899-E3EA16697AA6}"/>
                  </a:ext>
                </a:extLst>
              </p:cNvPr>
              <p:cNvSpPr txBox="1"/>
              <p:nvPr/>
            </p:nvSpPr>
            <p:spPr>
              <a:xfrm>
                <a:off x="3817344" y="342900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D3E39D-6469-47EF-8CAD-B70B53704A80}"/>
                  </a:ext>
                </a:extLst>
              </p:cNvPr>
              <p:cNvSpPr txBox="1"/>
              <p:nvPr/>
            </p:nvSpPr>
            <p:spPr>
              <a:xfrm>
                <a:off x="4445994" y="342900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8871FC-AEF4-401A-932F-C07C39C15215}"/>
                  </a:ext>
                </a:extLst>
              </p:cNvPr>
              <p:cNvSpPr txBox="1"/>
              <p:nvPr/>
            </p:nvSpPr>
            <p:spPr>
              <a:xfrm>
                <a:off x="5029761" y="3417675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FB535E-3131-46D1-9D7C-4836243AE1B9}"/>
                  </a:ext>
                </a:extLst>
              </p:cNvPr>
              <p:cNvSpPr txBox="1"/>
              <p:nvPr/>
            </p:nvSpPr>
            <p:spPr>
              <a:xfrm>
                <a:off x="5668030" y="342900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AE1A133-29ED-4254-820A-BE95FCAF488F}"/>
                </a:ext>
              </a:extLst>
            </p:cNvPr>
            <p:cNvGrpSpPr/>
            <p:nvPr/>
          </p:nvGrpSpPr>
          <p:grpSpPr>
            <a:xfrm>
              <a:off x="6773670" y="3196490"/>
              <a:ext cx="1741680" cy="338554"/>
              <a:chOff x="7162800" y="3943108"/>
              <a:chExt cx="1741680" cy="338554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4430C39-0739-4185-A3FD-0A67F30BB844}"/>
                  </a:ext>
                </a:extLst>
              </p:cNvPr>
              <p:cNvSpPr txBox="1"/>
              <p:nvPr/>
            </p:nvSpPr>
            <p:spPr>
              <a:xfrm>
                <a:off x="7485502" y="3943108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AddLast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F27D1FA6-072F-417D-A7E4-69BA7AA5AB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2800" y="4112385"/>
                <a:ext cx="322702" cy="1692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E6F0874-169C-4B30-A4B0-85AFE44AB79E}"/>
                </a:ext>
              </a:extLst>
            </p:cNvPr>
            <p:cNvGrpSpPr/>
            <p:nvPr/>
          </p:nvGrpSpPr>
          <p:grpSpPr>
            <a:xfrm>
              <a:off x="6773670" y="3689427"/>
              <a:ext cx="1988543" cy="338554"/>
              <a:chOff x="7162800" y="3943108"/>
              <a:chExt cx="1988543" cy="338554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75491BE-3BAA-42EA-A89B-358281CEB162}"/>
                  </a:ext>
                </a:extLst>
              </p:cNvPr>
              <p:cNvSpPr txBox="1"/>
              <p:nvPr/>
            </p:nvSpPr>
            <p:spPr>
              <a:xfrm>
                <a:off x="7485502" y="3943108"/>
                <a:ext cx="1665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RemoveLast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5BD342D8-7646-45F5-857A-F5E44F4FBF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2800" y="3954433"/>
                <a:ext cx="322702" cy="15795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AB4D916-0C9B-4043-8410-CF56EE86B096}"/>
                </a:ext>
              </a:extLst>
            </p:cNvPr>
            <p:cNvGrpSpPr/>
            <p:nvPr/>
          </p:nvGrpSpPr>
          <p:grpSpPr>
            <a:xfrm>
              <a:off x="492109" y="3196490"/>
              <a:ext cx="1874377" cy="338554"/>
              <a:chOff x="7418658" y="3943478"/>
              <a:chExt cx="1874377" cy="338554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162B226-EB8C-4325-B8E6-82237649B37C}"/>
                  </a:ext>
                </a:extLst>
              </p:cNvPr>
              <p:cNvSpPr txBox="1"/>
              <p:nvPr/>
            </p:nvSpPr>
            <p:spPr>
              <a:xfrm>
                <a:off x="7418658" y="3943478"/>
                <a:ext cx="15424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AddFirst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2149B0FA-CCEA-4935-AA06-12719B67FBB4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8961068" y="4112755"/>
                <a:ext cx="331967" cy="1692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B9B9ACB-516D-47A2-AC83-196A5728DB66}"/>
                </a:ext>
              </a:extLst>
            </p:cNvPr>
            <p:cNvGrpSpPr/>
            <p:nvPr/>
          </p:nvGrpSpPr>
          <p:grpSpPr>
            <a:xfrm>
              <a:off x="253195" y="3685860"/>
              <a:ext cx="2121239" cy="338554"/>
              <a:chOff x="7171796" y="3943478"/>
              <a:chExt cx="2121239" cy="338554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B73223C-1054-4821-81DE-1CE8B06D3C82}"/>
                  </a:ext>
                </a:extLst>
              </p:cNvPr>
              <p:cNvSpPr txBox="1"/>
              <p:nvPr/>
            </p:nvSpPr>
            <p:spPr>
              <a:xfrm>
                <a:off x="7171796" y="3943478"/>
                <a:ext cx="17892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RemoveFirst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E85566A2-5E3F-4F21-B94E-FD3C6BCA681A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 flipV="1">
                <a:off x="8961068" y="3961939"/>
                <a:ext cx="331967" cy="15081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06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12986</TotalTime>
  <Words>3896</Words>
  <Application>Microsoft Office PowerPoint</Application>
  <PresentationFormat>全屏显示(4:3)</PresentationFormat>
  <Paragraphs>753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Calibri Light</vt:lpstr>
      <vt:lpstr>Calibri</vt:lpstr>
      <vt:lpstr>Cambria Math</vt:lpstr>
      <vt:lpstr>Courier New</vt:lpstr>
      <vt:lpstr>宋体</vt:lpstr>
      <vt:lpstr>Arial</vt:lpstr>
      <vt:lpstr>Office 主题​​</vt:lpstr>
      <vt:lpstr>Basic Data Structures</vt:lpstr>
      <vt:lpstr>What is a “data structure”?</vt:lpstr>
      <vt:lpstr>Abstract Data Type (ADT)</vt:lpstr>
      <vt:lpstr>The Queue ADT</vt:lpstr>
      <vt:lpstr>FIFO Queue</vt:lpstr>
      <vt:lpstr>PowerPoint 演示文稿</vt:lpstr>
      <vt:lpstr>LIFO Queue: Stack</vt:lpstr>
      <vt:lpstr>PowerPoint 演示文稿</vt:lpstr>
      <vt:lpstr>The Deque ADT</vt:lpstr>
      <vt:lpstr>The List ADT</vt:lpstr>
      <vt:lpstr>The List ADT</vt:lpstr>
      <vt:lpstr>Using array to implement List: ArrayList data structure</vt:lpstr>
      <vt:lpstr>Using array to implement List: ArrayList data structure</vt:lpstr>
      <vt:lpstr>Using circular array to implement Deque: ArrayDeque data structure</vt:lpstr>
      <vt:lpstr>Using circular array to implement Deque: ArrayDeque data structure</vt:lpstr>
      <vt:lpstr>Using circular array to implement Deque: ArrayDeque data structure</vt:lpstr>
      <vt:lpstr>Using linked list to implement List: LinkedList data structure</vt:lpstr>
      <vt:lpstr>Using doubly-linked list to implement List: DLinkedList data structure</vt:lpstr>
      <vt:lpstr>Using doubly-linked list to implement List: DLinkedList data structure</vt:lpstr>
      <vt:lpstr>Using doubly-linked list to implement List: DLinkedList data structure</vt:lpstr>
      <vt:lpstr>Summary</vt:lpstr>
      <vt:lpstr>Reading</vt:lpstr>
      <vt:lpstr>Application of Stack: Balancing Symbols</vt:lpstr>
      <vt:lpstr>Application of Stack: Evaluating Postfix Expressions</vt:lpstr>
      <vt:lpstr>Application of Stack: Evaluating Postfix Expressions</vt:lpstr>
      <vt:lpstr>Application of Stack: Function Calls</vt:lpstr>
      <vt:lpstr>Application of Stack: Function Calls</vt:lpstr>
      <vt:lpstr>Eliminating Recursion</vt:lpstr>
      <vt:lpstr>Eliminating Recursion</vt:lpstr>
      <vt:lpstr>Tail Recursion</vt:lpstr>
      <vt:lpstr>Tail Recursion</vt:lpstr>
      <vt:lpstr>Tail Recursion to Iteration</vt:lpstr>
      <vt:lpstr>Iteration versus Recursion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</dc:title>
  <dc:creator>Chaodong ZHENG</dc:creator>
  <cp:lastModifiedBy>ZHENG Chaodong</cp:lastModifiedBy>
  <cp:revision>304</cp:revision>
  <dcterms:created xsi:type="dcterms:W3CDTF">2019-05-23T06:25:52Z</dcterms:created>
  <dcterms:modified xsi:type="dcterms:W3CDTF">2022-09-07T16:14:56Z</dcterms:modified>
</cp:coreProperties>
</file>