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4" autoAdjust="0"/>
    <p:restoredTop sz="78679" autoAdjust="0"/>
  </p:normalViewPr>
  <p:slideViewPr>
    <p:cSldViewPr snapToGrid="0">
      <p:cViewPr varScale="1">
        <p:scale>
          <a:sx n="125" d="100"/>
          <a:sy n="125" d="100"/>
        </p:scale>
        <p:origin x="2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4887-FC63-4832-8C2B-6BD7F9E4D32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C037-8D7F-491B-8F39-AEFA2ED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2138D-B47E-4FF8-AFA7-573D40852DCF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/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400" dirty="0"/>
                  <a:t> on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Clearly,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larger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blipFill>
                <a:blip r:embed="rId2"/>
                <a:stretch>
                  <a:fillRect l="-975" t="-4484" r="-300" b="-6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91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blipFill>
                <a:blip r:embed="rId5"/>
                <a:stretch>
                  <a:fillRect l="-9278" r="-14433" b="-301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7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blipFill>
                <a:blip r:embed="rId6"/>
                <a:stretch>
                  <a:fillRect l="-6250" t="-156604" r="-58333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blipFill>
                <a:blip r:embed="rId7"/>
                <a:stretch>
                  <a:fillRect l="-5556" t="-156604" r="-59028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43792" y="2096424"/>
            <a:ext cx="652647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5264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7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blipFill>
                <a:blip r:embed="rId8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blipFill>
                <a:blip r:embed="rId9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blipFill>
                <a:blip r:embed="rId10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blipFill>
                <a:blip r:embed="rId11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38499" y="3222392"/>
            <a:ext cx="1268264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37029" cy="664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6449085" y="3217555"/>
            <a:ext cx="3703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268263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9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blipFill>
                <a:blip r:embed="rId8"/>
                <a:stretch>
                  <a:fillRect l="-3205" t="-161538" r="-53846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blipFill>
                <a:blip r:embed="rId9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blipFill>
                <a:blip r:embed="rId10"/>
                <a:stretch>
                  <a:fillRect l="-3226" t="-161538" r="-54839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blipFill>
                <a:blip r:embed="rId11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727412" y="3222392"/>
            <a:ext cx="1379351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0" cy="664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486115" y="3217555"/>
            <a:ext cx="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379352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530715-262C-4ED8-A999-33A23CF408A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258501" y="4194468"/>
            <a:ext cx="468911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F1327F-7899-4542-A2F3-464740B5D15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727412" y="4194468"/>
            <a:ext cx="441530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FA7D29A-E5C3-4685-BEDE-63363F854D8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94797" y="4194467"/>
            <a:ext cx="11966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4F6D8AB-64D4-43FA-B23F-66F4BC75E885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106763" y="4194467"/>
            <a:ext cx="429564" cy="51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F37A99-719A-4324-B6D2-8674E2B3485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30147" y="4194467"/>
            <a:ext cx="476616" cy="508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53C77B5-53C2-423E-8676-95D1E8B001E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017203" y="4194471"/>
            <a:ext cx="468912" cy="51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896562-DF8E-4015-A8D5-8ACEEF76F9C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400611" y="4194469"/>
            <a:ext cx="464856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1020E48-A9FD-4938-8AD8-6730548F5B7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486115" y="4194471"/>
            <a:ext cx="421440" cy="521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6CA60B-BA33-4FE3-AAA1-46CA47DD01DD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865467" y="4194469"/>
            <a:ext cx="468909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1E48317-D6BD-4CB1-AD11-2E601146DC7E}"/>
              </a:ext>
            </a:extLst>
          </p:cNvPr>
          <p:cNvGrpSpPr/>
          <p:nvPr/>
        </p:nvGrpSpPr>
        <p:grpSpPr>
          <a:xfrm>
            <a:off x="3116634" y="5105781"/>
            <a:ext cx="283732" cy="821943"/>
            <a:chOff x="3116634" y="4873922"/>
            <a:chExt cx="283732" cy="82194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AFD4253-D338-40AD-B7E0-80C12917A55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36AA58-06CB-46C5-9EBA-639DA7705EEB}"/>
              </a:ext>
            </a:extLst>
          </p:cNvPr>
          <p:cNvGrpSpPr/>
          <p:nvPr/>
        </p:nvGrpSpPr>
        <p:grpSpPr>
          <a:xfrm>
            <a:off x="3542232" y="5105781"/>
            <a:ext cx="283732" cy="821943"/>
            <a:chOff x="3116634" y="4873922"/>
            <a:chExt cx="283732" cy="821943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7879842-63DD-4797-A457-7DD7F13DE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33E413-5BEF-4057-9D35-85E719D5C070}"/>
              </a:ext>
            </a:extLst>
          </p:cNvPr>
          <p:cNvGrpSpPr/>
          <p:nvPr/>
        </p:nvGrpSpPr>
        <p:grpSpPr>
          <a:xfrm>
            <a:off x="3967830" y="5103093"/>
            <a:ext cx="283732" cy="821943"/>
            <a:chOff x="3116634" y="4873922"/>
            <a:chExt cx="283732" cy="821943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C2452C-FCD5-4BFC-8670-CCCA1E20FCC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695972-E58C-4225-B44F-7CB39D656D95}"/>
              </a:ext>
            </a:extLst>
          </p:cNvPr>
          <p:cNvGrpSpPr/>
          <p:nvPr/>
        </p:nvGrpSpPr>
        <p:grpSpPr>
          <a:xfrm>
            <a:off x="4393428" y="5103093"/>
            <a:ext cx="283732" cy="821943"/>
            <a:chOff x="3116634" y="4873922"/>
            <a:chExt cx="283732" cy="821943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EED5CC-2112-49C7-A93B-F2FA4DB0FE2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E0692B4-0E1A-4D74-BB45-3035707F7A26}"/>
              </a:ext>
            </a:extLst>
          </p:cNvPr>
          <p:cNvGrpSpPr/>
          <p:nvPr/>
        </p:nvGrpSpPr>
        <p:grpSpPr>
          <a:xfrm>
            <a:off x="4819026" y="5103093"/>
            <a:ext cx="283732" cy="821943"/>
            <a:chOff x="3116634" y="4873922"/>
            <a:chExt cx="283732" cy="821943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9E31237-5F95-448B-A5EC-33E5E017AEA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1EB8FB1-D818-450C-A6C4-812F6403B38D}"/>
              </a:ext>
            </a:extLst>
          </p:cNvPr>
          <p:cNvGrpSpPr/>
          <p:nvPr/>
        </p:nvGrpSpPr>
        <p:grpSpPr>
          <a:xfrm>
            <a:off x="5244624" y="5100405"/>
            <a:ext cx="283732" cy="821943"/>
            <a:chOff x="3116634" y="4873922"/>
            <a:chExt cx="283732" cy="821943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28DC62C-61C6-402A-B072-2C1CC898B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8163" r="-4082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068817-3B91-42C9-8310-62B5436A1D91}"/>
              </a:ext>
            </a:extLst>
          </p:cNvPr>
          <p:cNvGrpSpPr/>
          <p:nvPr/>
        </p:nvGrpSpPr>
        <p:grpSpPr>
          <a:xfrm>
            <a:off x="5670222" y="5098155"/>
            <a:ext cx="283732" cy="821943"/>
            <a:chOff x="3116634" y="4873922"/>
            <a:chExt cx="283732" cy="82194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F204047-E3B3-4404-9D61-2D1E6F201D1D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5E58ADD-EDFD-46B3-9858-57496ADEAFD5}"/>
              </a:ext>
            </a:extLst>
          </p:cNvPr>
          <p:cNvGrpSpPr/>
          <p:nvPr/>
        </p:nvGrpSpPr>
        <p:grpSpPr>
          <a:xfrm>
            <a:off x="6095820" y="5098155"/>
            <a:ext cx="283732" cy="821943"/>
            <a:chOff x="3116634" y="4873922"/>
            <a:chExt cx="283732" cy="82194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2EA327-B9CA-4927-BD3F-08D1A8E30F6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0204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1F8F7C9-BBE9-42B4-B6C5-06AD8B459E4C}"/>
              </a:ext>
            </a:extLst>
          </p:cNvPr>
          <p:cNvGrpSpPr/>
          <p:nvPr/>
        </p:nvGrpSpPr>
        <p:grpSpPr>
          <a:xfrm>
            <a:off x="6521418" y="5095467"/>
            <a:ext cx="283732" cy="821943"/>
            <a:chOff x="3116634" y="4873922"/>
            <a:chExt cx="283732" cy="82194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BD36366-FDEF-4BA7-85EB-655F0D5C3B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DB8E6A4-1341-4125-B1E2-05C45BECB914}"/>
              </a:ext>
            </a:extLst>
          </p:cNvPr>
          <p:cNvGrpSpPr/>
          <p:nvPr/>
        </p:nvGrpSpPr>
        <p:grpSpPr>
          <a:xfrm>
            <a:off x="7341315" y="5105781"/>
            <a:ext cx="283732" cy="821943"/>
            <a:chOff x="3116634" y="4873922"/>
            <a:chExt cx="283732" cy="82194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9165845-5A47-4DD4-B393-3A8F9BD262A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257465B-17DB-4289-B8C3-A7209E4C1DFC}"/>
              </a:ext>
            </a:extLst>
          </p:cNvPr>
          <p:cNvGrpSpPr/>
          <p:nvPr/>
        </p:nvGrpSpPr>
        <p:grpSpPr>
          <a:xfrm>
            <a:off x="7766913" y="5105781"/>
            <a:ext cx="283732" cy="821943"/>
            <a:chOff x="3116634" y="4873922"/>
            <a:chExt cx="283732" cy="821943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7793FBF-279E-4984-A531-2BB4CB3DD101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A3EA469-1DBA-42F1-9585-3132D7901355}"/>
              </a:ext>
            </a:extLst>
          </p:cNvPr>
          <p:cNvGrpSpPr/>
          <p:nvPr/>
        </p:nvGrpSpPr>
        <p:grpSpPr>
          <a:xfrm>
            <a:off x="8192511" y="5103093"/>
            <a:ext cx="283732" cy="821943"/>
            <a:chOff x="3116634" y="4873922"/>
            <a:chExt cx="283732" cy="821943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776A0D3-AA3C-4462-B264-AF307FE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25A799F7-12F4-4BB8-8F41-8FA6E36DAAB3}"/>
              </a:ext>
            </a:extLst>
          </p:cNvPr>
          <p:cNvSpPr txBox="1"/>
          <p:nvPr/>
        </p:nvSpPr>
        <p:spPr>
          <a:xfrm>
            <a:off x="6876826" y="510309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</a:t>
            </a:r>
            <a:endParaRPr lang="en-US" sz="28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6E7076-D415-4DC6-BD21-04A3ECFDD302}"/>
              </a:ext>
            </a:extLst>
          </p:cNvPr>
          <p:cNvSpPr txBox="1"/>
          <p:nvPr/>
        </p:nvSpPr>
        <p:spPr>
          <a:xfrm>
            <a:off x="5464877" y="453735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……</a:t>
            </a:r>
            <a:endParaRPr lang="en-US" sz="28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5B5E39B-9DAB-4D9C-AC97-AE46655259AE}"/>
              </a:ext>
            </a:extLst>
          </p:cNvPr>
          <p:cNvSpPr txBox="1"/>
          <p:nvPr/>
        </p:nvSpPr>
        <p:spPr>
          <a:xfrm>
            <a:off x="4759010" y="6039385"/>
            <a:ext cx="21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Recursion tree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/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levels.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Each level incur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blipFill>
                <a:blip r:embed="rId24"/>
                <a:stretch>
                  <a:fillRect l="-2364" t="-3614" r="-141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B05041-6F7F-4025-9F31-569906463B40}"/>
              </a:ext>
            </a:extLst>
          </p:cNvPr>
          <p:cNvSpPr txBox="1"/>
          <p:nvPr/>
        </p:nvSpPr>
        <p:spPr>
          <a:xfrm>
            <a:off x="628650" y="4336314"/>
            <a:ext cx="801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Any recursive algorithm can be converted into an iterative one,</a:t>
            </a:r>
            <a:br>
              <a:rPr lang="en-GB" sz="2400" dirty="0"/>
            </a:br>
            <a:r>
              <a:rPr lang="en-GB" sz="2400" dirty="0"/>
              <a:t>we just simulate the </a:t>
            </a:r>
            <a:r>
              <a:rPr lang="en-GB" sz="2400" b="1" dirty="0"/>
              <a:t>call stack</a:t>
            </a:r>
            <a:r>
              <a:rPr lang="en-GB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08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pic>
        <p:nvPicPr>
          <p:cNvPr id="2050" name="Picture 2" descr="https://upload.wikimedia.org/wikipedia/commons/thumb/e/e6/Merge_sort_algorithm_diagram.svg/623px-Merge_sort_algorithm_diagram.svg.png">
            <a:extLst>
              <a:ext uri="{FF2B5EF4-FFF2-40B4-BE49-F238E27FC236}">
                <a16:creationId xmlns:a16="http://schemas.microsoft.com/office/drawing/2014/main" id="{E6C23F9B-2CCC-44E8-8D44-41FE3ECC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600630"/>
            <a:ext cx="3638549" cy="350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78B144-AC7E-4782-89E8-DDC77E19A795}"/>
              </a:ext>
            </a:extLst>
          </p:cNvPr>
          <p:cNvSpPr txBox="1"/>
          <p:nvPr/>
        </p:nvSpPr>
        <p:spPr>
          <a:xfrm>
            <a:off x="5991919" y="4336314"/>
            <a:ext cx="294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Do “merge” operation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layer by layer!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6E2B97-CC91-481B-BA51-281172739F64}"/>
              </a:ext>
            </a:extLst>
          </p:cNvPr>
          <p:cNvSpPr/>
          <p:nvPr/>
        </p:nvSpPr>
        <p:spPr>
          <a:xfrm>
            <a:off x="628650" y="4346870"/>
            <a:ext cx="5257143" cy="2145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MergeSortIter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 Q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(),R=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(Merge(L,R))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/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Time complexity is again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blipFill>
                <a:blip r:embed="rId3"/>
                <a:stretch>
                  <a:fillRect l="-330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0B96F3-AADF-45D2-B7AE-F7FE0AE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00" y="3773214"/>
            <a:ext cx="1596650" cy="24037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9740AE-D68D-4C5A-9207-43155D13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We all know how to do this, since primary school.</a:t>
                </a:r>
              </a:p>
              <a:p>
                <a:r>
                  <a:rPr lang="en-GB" sz="2400" dirty="0"/>
                  <a:t>This method can be extended to binary numbers.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How fast is this method?</a:t>
                </a:r>
              </a:p>
              <a:p>
                <a:r>
                  <a:rPr lang="en-GB" sz="2400" dirty="0"/>
                  <a:t>Consider multiplying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digits binary numbers.</a:t>
                </a:r>
              </a:p>
              <a:p>
                <a:r>
                  <a:rPr lang="en-US" sz="2400" dirty="0"/>
                  <a:t>Assume single-digit operations takes unit time.</a:t>
                </a:r>
              </a:p>
              <a:p>
                <a:pPr lvl="1"/>
                <a:r>
                  <a:rPr lang="en-US" sz="2000" dirty="0"/>
                  <a:t>Such as addition, multiplication.</a:t>
                </a:r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Can we do better, with divide-and-conquer?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4BBABE8-BEF9-4253-A939-5585DC61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87" y="4374274"/>
            <a:ext cx="885963" cy="18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7C9A-4956-4F46-8BA8-A688A607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Only need four multiplications, instead of six.</a:t>
                </a:r>
              </a:p>
              <a:p>
                <a:r>
                  <a:rPr lang="en-US" sz="2400" dirty="0"/>
                  <a:t>Apply above strategy recursively until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=4⋅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we are not doing better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0816-660B-4120-91AB-7C53B2D1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Can we do better than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Even great minds once thought we can’t.</a:t>
                </a:r>
              </a:p>
              <a:p>
                <a:pPr lvl="1"/>
                <a:r>
                  <a:rPr lang="en-US" sz="2000" dirty="0"/>
                  <a:t>E.g., Andrey Kolmogorov conjectured “no” in 1960.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Yet, we can!</a:t>
                </a:r>
              </a:p>
              <a:p>
                <a:pPr lvl="1"/>
                <a:r>
                  <a:rPr lang="en-US" sz="2000" dirty="0"/>
                  <a:t>Anatoly Karatsuba, then a 23-year-old student,</a:t>
                </a:r>
                <a:br>
                  <a:rPr lang="en-US" sz="2000" dirty="0"/>
                </a:br>
                <a:r>
                  <a:rPr lang="en-US" sz="2000" dirty="0"/>
                  <a:t>found an algorithm in one week!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ile:Andrej Nikolajewitsch Kolmogorov.jpg">
            <a:extLst>
              <a:ext uri="{FF2B5EF4-FFF2-40B4-BE49-F238E27FC236}">
                <a16:creationId xmlns:a16="http://schemas.microsoft.com/office/drawing/2014/main" id="{A9CF8D3C-CD24-4593-ABB3-4CB9067C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1241796"/>
            <a:ext cx="1510681" cy="2187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Anatolii Karatsuba.jpg">
            <a:extLst>
              <a:ext uri="{FF2B5EF4-FFF2-40B4-BE49-F238E27FC236}">
                <a16:creationId xmlns:a16="http://schemas.microsoft.com/office/drawing/2014/main" id="{193893E1-6656-438A-99D6-40964330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4023450"/>
            <a:ext cx="1514317" cy="2023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8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FC33E7-C48E-4917-8280-C8DC463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</a:t>
            </a:r>
            <a:r>
              <a:rPr lang="en-GB" sz="4000" b="1" dirty="0"/>
              <a:t>Divide-and-Conquer</a:t>
            </a:r>
            <a:r>
              <a:rPr lang="en-GB" sz="4000" dirty="0"/>
              <a:t> Approach</a:t>
            </a:r>
            <a:endParaRPr lang="en-US" sz="40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3B3D4C-144A-442A-BB42-782EA71A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Divide</a:t>
            </a:r>
            <a:r>
              <a:rPr lang="en-GB" sz="2400" dirty="0"/>
              <a:t> the given problem into </a:t>
            </a:r>
            <a:r>
              <a:rPr lang="en-GB" sz="2400" i="1" dirty="0">
                <a:solidFill>
                  <a:schemeClr val="accent1"/>
                </a:solidFill>
              </a:rPr>
              <a:t>a number of subproblems</a:t>
            </a:r>
            <a:r>
              <a:rPr lang="en-GB" sz="2400" dirty="0"/>
              <a:t> that are </a:t>
            </a:r>
            <a:r>
              <a:rPr lang="en-GB" sz="2400" i="1" dirty="0">
                <a:solidFill>
                  <a:schemeClr val="accent1"/>
                </a:solidFill>
              </a:rPr>
              <a:t>smaller instances of the same problem</a:t>
            </a:r>
            <a:r>
              <a:rPr lang="en-GB" sz="2400" dirty="0"/>
              <a:t>.</a:t>
            </a:r>
          </a:p>
          <a:p>
            <a:r>
              <a:rPr lang="en-GB" b="1" dirty="0"/>
              <a:t>Conquer</a:t>
            </a:r>
            <a:r>
              <a:rPr lang="en-GB" sz="2400" dirty="0"/>
              <a:t> the subproblems by solving them </a:t>
            </a:r>
            <a:r>
              <a:rPr lang="en-GB" sz="2400" i="1" dirty="0">
                <a:solidFill>
                  <a:schemeClr val="accent1"/>
                </a:solidFill>
              </a:rPr>
              <a:t>recursively</a:t>
            </a:r>
            <a:r>
              <a:rPr lang="en-GB" sz="2400" dirty="0"/>
              <a:t>.</a:t>
            </a:r>
          </a:p>
          <a:p>
            <a:pPr lvl="1"/>
            <a:r>
              <a:rPr lang="en-GB" sz="2200" dirty="0"/>
              <a:t>Or, use brute-force if a subproblem is small enough.</a:t>
            </a:r>
          </a:p>
          <a:p>
            <a:r>
              <a:rPr lang="en-GB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49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76AC-5CCF-4EEA-9910-21595DA0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Karatsuba’s algorithm for</a:t>
            </a:r>
            <a:br>
              <a:rPr lang="en-GB" dirty="0"/>
            </a:br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We only need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three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multiplications, instead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four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1.59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E65F113-38DA-420A-9022-2032271EB5BC}"/>
              </a:ext>
            </a:extLst>
          </p:cNvPr>
          <p:cNvSpPr/>
          <p:nvPr/>
        </p:nvSpPr>
        <p:spPr>
          <a:xfrm>
            <a:off x="628650" y="1690689"/>
            <a:ext cx="7886700" cy="243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FastMulti</a:t>
            </a:r>
            <a:r>
              <a:rPr lang="en-GB" b="1" u="sng" dirty="0">
                <a:solidFill>
                  <a:schemeClr val="tx1"/>
                </a:solidFill>
              </a:rPr>
              <a:t>(x, y):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and y are both of 1 bit)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x*y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|x|/2 bits of x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|y|/2 bits of 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xr,yr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z3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xl+xr,yl+yr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z1*(2^n)+(z3-z1-z2)*(2^(n/2))+z2</a:t>
            </a:r>
          </a:p>
        </p:txBody>
      </p:sp>
    </p:spTree>
    <p:extLst>
      <p:ext uri="{BB962C8B-B14F-4D97-AF65-F5344CB8AC3E}">
        <p14:creationId xmlns:p14="http://schemas.microsoft.com/office/powerpoint/2010/main" val="1574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1B646-0447-4EBE-B78C-1DBD32BA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story didn’t end there…</a:t>
                </a:r>
              </a:p>
              <a:p>
                <a:pPr lvl="1"/>
                <a:r>
                  <a:rPr lang="en-US" sz="2000" dirty="0"/>
                  <a:t>Andrei Toom and Stephen Cook generalizes Karatsuba’s idea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and the constant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/>
                  <a:t> depends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de-DE" sz="2000" dirty="0"/>
                  <a:t>Arnold Schönhage and Volker Strassen uses FFT: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/>
                <a:r>
                  <a:rPr lang="de-DE" sz="2000" dirty="0"/>
                  <a:t>Finally, in March 2019, David Harvey and Joris van der Hoeven:</a:t>
                </a:r>
                <a:br>
                  <a:rPr lang="de-DE" sz="2000" dirty="0"/>
                </a:b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770EB0-4B74-48A7-890D-A6DF2167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62" y="4271140"/>
            <a:ext cx="6122276" cy="204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4BE28-8BA9-4095-BAA0-9BD790186C91}"/>
              </a:ext>
            </a:extLst>
          </p:cNvPr>
          <p:cNvSpPr txBox="1"/>
          <p:nvPr/>
        </p:nvSpPr>
        <p:spPr>
          <a:xfrm rot="19800000">
            <a:off x="1847914" y="3071663"/>
            <a:ext cx="5448172" cy="91940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2">
                    <a:lumMod val="50000"/>
                  </a:schemeClr>
                </a:solidFill>
              </a:rPr>
              <a:t>Can we do better?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4634-00A4-479F-8763-27304B23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Suppose we want to multiply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most straightforward method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Matrix multiplication can be performed </a:t>
                </a:r>
                <a:r>
                  <a:rPr lang="en-US" sz="2400" i="1" dirty="0"/>
                  <a:t>block-wise</a:t>
                </a:r>
                <a:r>
                  <a:rPr lang="en-US" sz="2400" dirty="0"/>
                  <a:t>!</a:t>
                </a:r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𝑩𝑯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=8⋅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we are not doing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6DC59-EC95-4988-B6FC-8586DB1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Strassen’s algorithm for</a:t>
            </a:r>
            <a:br>
              <a:rPr lang="en-GB" dirty="0"/>
            </a:br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dirty="0"/>
                  <a:t>Multiply two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5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8CD491-872A-4558-9EB0-A08A3CA2BEBB}"/>
              </a:ext>
            </a:extLst>
          </p:cNvPr>
          <p:cNvSpPr/>
          <p:nvPr/>
        </p:nvSpPr>
        <p:spPr>
          <a:xfrm>
            <a:off x="6742387" y="5323490"/>
            <a:ext cx="1382110" cy="478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26F844-A21A-48EC-8F54-BF97D5B1B4C2}"/>
              </a:ext>
            </a:extLst>
          </p:cNvPr>
          <p:cNvSpPr/>
          <p:nvPr/>
        </p:nvSpPr>
        <p:spPr>
          <a:xfrm>
            <a:off x="3342290" y="3752193"/>
            <a:ext cx="1008993" cy="4309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F6D76D-B3FB-4651-A62E-E503608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substitution method: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Guess the form of the solution;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Use induction to find proper constants and prove the solution works.</a:t>
                </a:r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Let’s guess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08B59D8-5AF1-4D51-B11D-E2C67D2F13F3}"/>
              </a:ext>
            </a:extLst>
          </p:cNvPr>
          <p:cNvSpPr txBox="1"/>
          <p:nvPr/>
        </p:nvSpPr>
        <p:spPr>
          <a:xfrm rot="1916983">
            <a:off x="7697122" y="4342794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in fact the right answer…</a:t>
                </a:r>
              </a:p>
              <a:p>
                <a:pPr lvl="1"/>
                <a:r>
                  <a:rPr lang="en-US" sz="2000" dirty="0"/>
                  <a:t>So we add some lower order term (such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to our guess?</a:t>
                </a:r>
              </a:p>
              <a:p>
                <a:pPr lvl="1"/>
                <a:r>
                  <a:rPr lang="en-US" sz="2000" dirty="0"/>
                  <a:t>No, we should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subtract</a:t>
                </a:r>
                <a:r>
                  <a:rPr lang="en-US" sz="2000" dirty="0"/>
                  <a:t> some lower order term from our guess!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Subtraction gives us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stronger induction hypothesis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to work with!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5170CF-BE92-4248-B08A-8ADFEA0EFC51}"/>
              </a:ext>
            </a:extLst>
          </p:cNvPr>
          <p:cNvSpPr/>
          <p:nvPr/>
        </p:nvSpPr>
        <p:spPr>
          <a:xfrm>
            <a:off x="1702676" y="2605086"/>
            <a:ext cx="4319751" cy="4954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2E65FA-26D9-4271-B3F9-AFE5650B84A3}"/>
              </a:ext>
            </a:extLst>
          </p:cNvPr>
          <p:cNvSpPr/>
          <p:nvPr/>
        </p:nvSpPr>
        <p:spPr>
          <a:xfrm>
            <a:off x="6963104" y="4577255"/>
            <a:ext cx="1213944" cy="310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87AFA7-B2C8-4EB9-AA9F-807E130CE958}"/>
              </a:ext>
            </a:extLst>
          </p:cNvPr>
          <p:cNvSpPr/>
          <p:nvPr/>
        </p:nvSpPr>
        <p:spPr>
          <a:xfrm>
            <a:off x="5538951" y="3505997"/>
            <a:ext cx="1208689" cy="3414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≤7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6140C1-107E-45C2-931D-2602E6E89A07}"/>
              </a:ext>
            </a:extLst>
          </p:cNvPr>
          <p:cNvCxnSpPr/>
          <p:nvPr/>
        </p:nvCxnSpPr>
        <p:spPr>
          <a:xfrm>
            <a:off x="882869" y="2354317"/>
            <a:ext cx="69578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4A01B-15BD-4B15-B113-60064A9B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 great tool for solving divide-and-conquer recurrences.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 Simple, pictorial, yet general.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recursion tree</a:t>
            </a:r>
            <a:r>
              <a:rPr lang="en-US" sz="2400" dirty="0"/>
              <a:t> is a rooted tree with one node for each recursive subproblem.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value of each node</a:t>
            </a:r>
            <a:r>
              <a:rPr lang="en-US" sz="2400" dirty="0"/>
              <a:t> is the time spent on that subproblem </a:t>
            </a:r>
            <a:r>
              <a:rPr lang="en-US" sz="2400" i="1" dirty="0">
                <a:solidFill>
                  <a:srgbClr val="7030A0"/>
                </a:solidFill>
              </a:rPr>
              <a:t>excluding</a:t>
            </a:r>
            <a:r>
              <a:rPr lang="en-US" sz="2400" dirty="0"/>
              <a:t> recursive calls.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sum of all values</a:t>
            </a:r>
            <a:r>
              <a:rPr lang="en-US" sz="2400" dirty="0"/>
              <a:t> is the </a:t>
            </a:r>
            <a:br>
              <a:rPr lang="en-US" sz="2400" dirty="0"/>
            </a:br>
            <a:r>
              <a:rPr lang="en-US" sz="2400" dirty="0"/>
              <a:t>runtime of the algorithm.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F80772-FFB4-4B11-9408-35994025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84736"/>
            <a:ext cx="4382814" cy="21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Typical divide-and-conquer approach: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Divide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problem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subproblems each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 cost for “divide” and “combine”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Solve problem directly 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for some small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17F428-54BE-4AE9-B03A-1F9F0633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23" y="3933826"/>
            <a:ext cx="5604012" cy="276843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F72673-F363-4C0D-80F4-2AF557E4CC18}"/>
              </a:ext>
            </a:extLst>
          </p:cNvPr>
          <p:cNvCxnSpPr>
            <a:cxnSpLocks/>
          </p:cNvCxnSpPr>
          <p:nvPr/>
        </p:nvCxnSpPr>
        <p:spPr>
          <a:xfrm>
            <a:off x="914400" y="3268717"/>
            <a:ext cx="506598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dirty="0"/>
                  <a:t>Three common cases for the series: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Decreasing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top level, such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Equal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All levels have equal cost, 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bottom level, </a:t>
                </a:r>
                <a:br>
                  <a:rPr lang="en-US" sz="2000" dirty="0"/>
                </a:br>
                <a:r>
                  <a:rPr lang="en-US" sz="2000" dirty="0"/>
                  <a:t>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86D916-05B7-41DD-BF23-DD989405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53" y="5167312"/>
            <a:ext cx="3247697" cy="1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8A79E-50FF-4F0C-95A0-02FB281E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prefer some pseudocode…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39BCC-80EA-492D-A703-F683B500E30E}"/>
              </a:ext>
            </a:extLst>
          </p:cNvPr>
          <p:cNvSpPr/>
          <p:nvPr/>
        </p:nvSpPr>
        <p:spPr>
          <a:xfrm>
            <a:off x="628651" y="1851710"/>
            <a:ext cx="7886699" cy="315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GB" sz="2800" b="1" u="sng" dirty="0">
                <a:solidFill>
                  <a:schemeClr val="tx1"/>
                </a:solidFill>
              </a:rPr>
              <a:t>Solve(I):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CFEC26-3DD1-460A-BFE5-E1706A1940E7}"/>
              </a:ext>
            </a:extLst>
          </p:cNvPr>
          <p:cNvSpPr/>
          <p:nvPr/>
        </p:nvSpPr>
        <p:spPr>
          <a:xfrm>
            <a:off x="3069021" y="3331779"/>
            <a:ext cx="2543503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911930-722A-4FE6-9ED2-8527B7BC86FA}"/>
              </a:ext>
            </a:extLst>
          </p:cNvPr>
          <p:cNvSpPr txBox="1"/>
          <p:nvPr/>
        </p:nvSpPr>
        <p:spPr>
          <a:xfrm>
            <a:off x="6104176" y="3198511"/>
            <a:ext cx="24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Divide the problem into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smaller subproblems.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39FC8F-2A33-4EF8-882A-85114113F519}"/>
              </a:ext>
            </a:extLst>
          </p:cNvPr>
          <p:cNvCxnSpPr/>
          <p:nvPr/>
        </p:nvCxnSpPr>
        <p:spPr>
          <a:xfrm flipH="1">
            <a:off x="5662741" y="3531475"/>
            <a:ext cx="44143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7CC068A-F48C-46A3-A33C-A1B7FAB94244}"/>
              </a:ext>
            </a:extLst>
          </p:cNvPr>
          <p:cNvSpPr/>
          <p:nvPr/>
        </p:nvSpPr>
        <p:spPr>
          <a:xfrm>
            <a:off x="3069021" y="3944743"/>
            <a:ext cx="1366346" cy="399393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0E41AD-9F3A-4D51-B02F-617DA76F4B1F}"/>
              </a:ext>
            </a:extLst>
          </p:cNvPr>
          <p:cNvSpPr/>
          <p:nvPr/>
        </p:nvSpPr>
        <p:spPr>
          <a:xfrm>
            <a:off x="2611820" y="2771365"/>
            <a:ext cx="2212427" cy="322249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7BBFD-DD08-4A38-AB98-AA33604C0155}"/>
              </a:ext>
            </a:extLst>
          </p:cNvPr>
          <p:cNvSpPr txBox="1"/>
          <p:nvPr/>
        </p:nvSpPr>
        <p:spPr>
          <a:xfrm>
            <a:off x="4927019" y="3959773"/>
            <a:ext cx="3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solve subproblems.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1B5E5A-2D48-45A1-BCEB-85A3B545E3B0}"/>
              </a:ext>
            </a:extLst>
          </p:cNvPr>
          <p:cNvCxnSpPr/>
          <p:nvPr/>
        </p:nvCxnSpPr>
        <p:spPr>
          <a:xfrm flipH="1">
            <a:off x="4485584" y="4155211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6AD4596-6129-4416-9569-6A5CBB6226F0}"/>
              </a:ext>
            </a:extLst>
          </p:cNvPr>
          <p:cNvSpPr txBox="1"/>
          <p:nvPr/>
        </p:nvSpPr>
        <p:spPr>
          <a:xfrm>
            <a:off x="5471226" y="2546527"/>
            <a:ext cx="2419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Or, use brute-force if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(sub)problem is simple.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614A65-6F85-4CE9-ACEC-069352FE43D1}"/>
              </a:ext>
            </a:extLst>
          </p:cNvPr>
          <p:cNvCxnSpPr/>
          <p:nvPr/>
        </p:nvCxnSpPr>
        <p:spPr>
          <a:xfrm flipH="1">
            <a:off x="4927019" y="2923872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FF82E0-AE15-46BB-89BB-C471EB99BF56}"/>
              </a:ext>
            </a:extLst>
          </p:cNvPr>
          <p:cNvSpPr/>
          <p:nvPr/>
        </p:nvSpPr>
        <p:spPr>
          <a:xfrm>
            <a:off x="2631674" y="4275819"/>
            <a:ext cx="4546892" cy="36933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BBB53A-4B31-4E05-BEB4-9B7BE129A614}"/>
              </a:ext>
            </a:extLst>
          </p:cNvPr>
          <p:cNvSpPr txBox="1"/>
          <p:nvPr/>
        </p:nvSpPr>
        <p:spPr>
          <a:xfrm>
            <a:off x="5286703" y="5033643"/>
            <a:ext cx="352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solutions of subproblems</a:t>
            </a:r>
            <a:br>
              <a:rPr lang="en-GB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 get solution for original problem.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1C60D8-2713-4B9E-B23D-91CAB0D13311}"/>
              </a:ext>
            </a:extLst>
          </p:cNvPr>
          <p:cNvCxnSpPr>
            <a:cxnSpLocks/>
          </p:cNvCxnSpPr>
          <p:nvPr/>
        </p:nvCxnSpPr>
        <p:spPr>
          <a:xfrm flipH="1" flipV="1">
            <a:off x="4927019" y="4740166"/>
            <a:ext cx="359684" cy="449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/>
      <p:bldP spid="13" grpId="0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C0F9F6-43E7-4E21-9AEF-5478EC8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recurrence-tree method</a:t>
            </a:r>
            <a:br>
              <a:rPr lang="en-GB" dirty="0"/>
            </a:br>
            <a:r>
              <a:rPr lang="en-GB" dirty="0"/>
              <a:t>Master Theorem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ED68C-5C40-46A7-B163-6667A3C6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76" y="1690689"/>
            <a:ext cx="6617248" cy="274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/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Master Theorem does not cover all cases!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Be careful what does, e.g.,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mean.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case one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apply!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blipFill>
                <a:blip r:embed="rId3"/>
                <a:stretch>
                  <a:fillRect l="-1071" t="-4124" r="-329" b="-8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not an integer?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</a:t>
                </a:r>
                <a:r>
                  <a:rPr lang="en-US" sz="2000" dirty="0" err="1"/>
                  <a:t>MergeSort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Omitting ceiling/flooring usually does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a subproblem’s size is not “perfect”?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FastMulti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Often they do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 if subproblems are of different sizes?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GB" sz="2000" dirty="0"/>
                  <a:t>Recurrence-tree can often give good intuition, </a:t>
                </a:r>
                <a:br>
                  <a:rPr lang="en-GB" sz="2000" dirty="0"/>
                </a:br>
                <a:r>
                  <a:rPr lang="en-GB" sz="2000" dirty="0"/>
                  <a:t>then use substitution method to obtain the final result.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C5AC-AC25-45D9-9753-30FED3A7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divide-and-conquer approach</a:t>
            </a:r>
            <a:br>
              <a:rPr lang="en-GB" dirty="0"/>
            </a:br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DB87A-5386-4D9F-8DE6-D79B9AB0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Divide</a:t>
            </a:r>
            <a:r>
              <a:rPr lang="en-GB" sz="2400" dirty="0"/>
              <a:t>, </a:t>
            </a:r>
            <a:r>
              <a:rPr lang="en-GB" sz="2400" b="1" dirty="0"/>
              <a:t>Conquer</a:t>
            </a:r>
            <a:r>
              <a:rPr lang="en-GB" sz="2400" dirty="0"/>
              <a:t> (recursively or directly), and </a:t>
            </a:r>
            <a:r>
              <a:rPr lang="en-GB" sz="2400" b="1" dirty="0"/>
              <a:t>Combine</a:t>
            </a:r>
            <a:r>
              <a:rPr lang="en-GB" sz="2400" dirty="0"/>
              <a:t>.</a:t>
            </a:r>
          </a:p>
          <a:p>
            <a:r>
              <a:rPr lang="en-GB" sz="2400" dirty="0"/>
              <a:t>Same problem can be divided in different ways, leading to different algorithms with different performances!</a:t>
            </a:r>
          </a:p>
          <a:p>
            <a:pPr lvl="1"/>
            <a:r>
              <a:rPr lang="en-GB" sz="2000" dirty="0" err="1"/>
              <a:t>MergeSort</a:t>
            </a:r>
            <a:r>
              <a:rPr lang="en-GB" sz="2000" dirty="0"/>
              <a:t> uses half-and-half split, how about 1-and-(n-1) split?</a:t>
            </a:r>
          </a:p>
          <a:p>
            <a:pPr lvl="1"/>
            <a:r>
              <a:rPr lang="en-GB" sz="2000" dirty="0"/>
              <a:t>Another splitting method leads to </a:t>
            </a:r>
            <a:r>
              <a:rPr lang="en-GB" sz="2000" dirty="0" err="1"/>
              <a:t>QuickSort</a:t>
            </a:r>
            <a:r>
              <a:rPr lang="en-GB" sz="2000" dirty="0"/>
              <a:t>. (We’ll learn it later…)</a:t>
            </a:r>
          </a:p>
          <a:p>
            <a:r>
              <a:rPr lang="en-GB" sz="2400" dirty="0"/>
              <a:t>Correctness of divide-and-conquer algorithms:</a:t>
            </a:r>
          </a:p>
          <a:p>
            <a:pPr lvl="1"/>
            <a:r>
              <a:rPr lang="en-GB" sz="2000" dirty="0"/>
              <a:t>Use mathematical induction (of course…)</a:t>
            </a:r>
          </a:p>
          <a:p>
            <a:r>
              <a:rPr lang="en-GB" sz="2400" dirty="0"/>
              <a:t>Time complexity of divide-and-conquer algorithms:</a:t>
            </a:r>
          </a:p>
          <a:p>
            <a:pPr lvl="1"/>
            <a:r>
              <a:rPr lang="en-GB" sz="2000" dirty="0"/>
              <a:t>Recursion-tree method (master theorem), substitution method</a:t>
            </a:r>
            <a:endParaRPr lang="en-GB" sz="2400" dirty="0"/>
          </a:p>
          <a:p>
            <a:pPr>
              <a:spcBef>
                <a:spcPts val="2400"/>
              </a:spcBef>
            </a:pPr>
            <a:r>
              <a:rPr lang="en-GB" sz="2400" dirty="0"/>
              <a:t>We’ll see more in this course!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0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(2.3), Ch.4</a:t>
            </a:r>
          </a:p>
          <a:p>
            <a:r>
              <a:rPr lang="en-US" sz="2400" dirty="0"/>
              <a:t>[Erickson v1] Ch.1 (excluding 1.5 and 1.8)</a:t>
            </a:r>
          </a:p>
        </p:txBody>
      </p:sp>
      <p:pic>
        <p:nvPicPr>
          <p:cNvPr id="6146" name="Picture 2" descr="http://jeffe.cs.illinois.edu/teaching/algorithms/FrontCover.png">
            <a:extLst>
              <a:ext uri="{FF2B5EF4-FFF2-40B4-BE49-F238E27FC236}">
                <a16:creationId xmlns:a16="http://schemas.microsoft.com/office/drawing/2014/main" id="{6A3DB7E4-457B-4034-9A1D-CEAA943A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40" y="3742220"/>
            <a:ext cx="1686110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7D-A7F0-4FD0-9E26-8FB75D60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Correctness of Divide-and-Conquer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How to prove the correctness of a divide-and-conquer </a:t>
                </a:r>
                <a:r>
                  <a:rPr lang="en-GB" sz="2400" dirty="0" err="1"/>
                  <a:t>alg</a:t>
                </a:r>
                <a:r>
                  <a:rPr lang="en-GB" sz="2400" dirty="0"/>
                  <a:t>?</a:t>
                </a:r>
              </a:p>
              <a:p>
                <a:pPr lvl="1"/>
                <a:r>
                  <a:rPr lang="en-GB" sz="2000" dirty="0"/>
                  <a:t>Use induction (of course…)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prove the algorithm can correctly solve small problem instances.</a:t>
                </a:r>
              </a:p>
              <a:p>
                <a:pPr lvl="1"/>
                <a:r>
                  <a:rPr lang="en-GB" sz="2000" dirty="0">
                    <a:cs typeface="Courier New" panose="02070309020205020404" pitchFamily="49" charset="0"/>
                  </a:rPr>
                  <a:t>Prove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DirectSolve</a:t>
                </a:r>
                <a:r>
                  <a:rPr lang="en-GB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400" b="1" dirty="0"/>
                  <a:t>Induction hypothesis:</a:t>
                </a:r>
                <a:r>
                  <a:rPr lang="en-GB" sz="2400" dirty="0"/>
                  <a:t> the algorithm can correctly solve any problem instance of size at most, say,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Inductive step:</a:t>
                </a:r>
                <a:r>
                  <a:rPr lang="en-US" sz="2400" dirty="0"/>
                  <a:t> assuming induction hypothesis, prove the algorithm can correctly solve problem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Assume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Prove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08CE4C9-4A17-4F21-BAB7-8865AE927FE8}"/>
              </a:ext>
            </a:extLst>
          </p:cNvPr>
          <p:cNvSpPr/>
          <p:nvPr/>
        </p:nvSpPr>
        <p:spPr>
          <a:xfrm>
            <a:off x="2888377" y="123388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</p:spTree>
    <p:extLst>
      <p:ext uri="{BB962C8B-B14F-4D97-AF65-F5344CB8AC3E}">
        <p14:creationId xmlns:p14="http://schemas.microsoft.com/office/powerpoint/2010/main" val="33285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A5E5-02CD-4812-A31A-D239184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BA788-AE56-4D78-BE18-160942BD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efficient divide-and-conquer algorithm for sorting.</a:t>
            </a:r>
          </a:p>
          <a:p>
            <a:r>
              <a:rPr lang="en-GB" sz="2400" dirty="0"/>
              <a:t>Invented by </a:t>
            </a:r>
            <a:r>
              <a:rPr lang="en-GB" sz="2400" i="1" dirty="0"/>
              <a:t>John von Neumann</a:t>
            </a:r>
            <a:r>
              <a:rPr lang="en-GB" sz="2400" dirty="0"/>
              <a:t> in the 1940s. </a:t>
            </a:r>
            <a:endParaRPr lang="en-US" sz="2400" dirty="0"/>
          </a:p>
        </p:txBody>
      </p:sp>
      <p:pic>
        <p:nvPicPr>
          <p:cNvPr id="1026" name="Picture 2" descr="Image result for John von Neumann">
            <a:extLst>
              <a:ext uri="{FF2B5EF4-FFF2-40B4-BE49-F238E27FC236}">
                <a16:creationId xmlns:a16="http://schemas.microsoft.com/office/drawing/2014/main" id="{716E888A-9810-4838-A80E-85D0E751C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r="8457"/>
          <a:stretch/>
        </p:blipFill>
        <p:spPr bwMode="auto">
          <a:xfrm>
            <a:off x="628650" y="3211559"/>
            <a:ext cx="3943350" cy="2965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10565-3107-479B-9C1B-EFFB5548286E}"/>
              </a:ext>
            </a:extLst>
          </p:cNvPr>
          <p:cNvSpPr/>
          <p:nvPr/>
        </p:nvSpPr>
        <p:spPr>
          <a:xfrm>
            <a:off x="4787249" y="3211559"/>
            <a:ext cx="3728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22222"/>
                </a:solidFill>
              </a:rPr>
              <a:t>John von Neumann</a:t>
            </a:r>
          </a:p>
          <a:p>
            <a:r>
              <a:rPr lang="en-US" sz="2000" b="1" i="1" dirty="0">
                <a:solidFill>
                  <a:srgbClr val="222222"/>
                </a:solidFill>
              </a:rPr>
              <a:t>Dec 1903 – Feb 1957</a:t>
            </a:r>
          </a:p>
          <a:p>
            <a:endParaRPr lang="en-US" sz="2000" b="1" i="1" dirty="0">
              <a:solidFill>
                <a:srgbClr val="222222"/>
              </a:solidFill>
            </a:endParaRPr>
          </a:p>
          <a:p>
            <a:r>
              <a:rPr lang="en-US" sz="2000" i="1" dirty="0"/>
              <a:t>Hungarian-American,</a:t>
            </a:r>
            <a:br>
              <a:rPr lang="en-US" sz="2000" i="1" dirty="0"/>
            </a:br>
            <a:r>
              <a:rPr lang="en-US" sz="2000" i="1" dirty="0"/>
              <a:t>mathematician, physicist,</a:t>
            </a:r>
            <a:br>
              <a:rPr lang="en-US" sz="2000" i="1" dirty="0"/>
            </a:br>
            <a:r>
              <a:rPr lang="en-US" sz="2000" i="1" dirty="0"/>
              <a:t>computer scientist, and polymath.</a:t>
            </a:r>
          </a:p>
        </p:txBody>
      </p:sp>
    </p:spTree>
    <p:extLst>
      <p:ext uri="{BB962C8B-B14F-4D97-AF65-F5344CB8AC3E}">
        <p14:creationId xmlns:p14="http://schemas.microsoft.com/office/powerpoint/2010/main" val="35491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E5BA-93EF-4E55-A9D5-C30246DF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B8D5C7-1CA8-4C38-AF31-A4002641B75A}"/>
              </a:ext>
            </a:extLst>
          </p:cNvPr>
          <p:cNvSpPr/>
          <p:nvPr/>
        </p:nvSpPr>
        <p:spPr>
          <a:xfrm>
            <a:off x="628649" y="1690689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EE22F-E6BA-46FD-89C0-FD1D92E30469}"/>
              </a:ext>
            </a:extLst>
          </p:cNvPr>
          <p:cNvSpPr/>
          <p:nvPr/>
        </p:nvSpPr>
        <p:spPr>
          <a:xfrm>
            <a:off x="628649" y="4197080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67145-60F2-4E80-8F00-84C45B10B6AC}"/>
              </a:ext>
            </a:extLst>
          </p:cNvPr>
          <p:cNvSpPr txBox="1"/>
          <p:nvPr/>
        </p:nvSpPr>
        <p:spPr>
          <a:xfrm>
            <a:off x="3614264" y="1690689"/>
            <a:ext cx="303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Divide-and-Conquer Template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2506C-A19E-4AF3-8BF9-14831CBD9FF5}"/>
              </a:ext>
            </a:extLst>
          </p:cNvPr>
          <p:cNvSpPr txBox="1"/>
          <p:nvPr/>
        </p:nvSpPr>
        <p:spPr>
          <a:xfrm>
            <a:off x="5904762" y="4197080"/>
            <a:ext cx="26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The </a:t>
            </a:r>
            <a:r>
              <a:rPr lang="en-GB" b="1" dirty="0" err="1">
                <a:solidFill>
                  <a:schemeClr val="accent1"/>
                </a:solidFill>
              </a:rPr>
              <a:t>MergeSort</a:t>
            </a:r>
            <a:r>
              <a:rPr lang="en-GB" b="1" dirty="0">
                <a:solidFill>
                  <a:schemeClr val="accent1"/>
                </a:solidFill>
              </a:rPr>
              <a:t> Algorithm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BD373C-A9A7-446A-B9A5-4A449367CB4B}"/>
              </a:ext>
            </a:extLst>
          </p:cNvPr>
          <p:cNvSpPr/>
          <p:nvPr/>
        </p:nvSpPr>
        <p:spPr>
          <a:xfrm>
            <a:off x="2421648" y="5707117"/>
            <a:ext cx="5723870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/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blipFill>
                <a:blip r:embed="rId2"/>
                <a:stretch>
                  <a:fillRect l="-3077" t="-1355" r="-246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A81FF3-B696-4C65-9E6D-7A228B27FF9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283583" y="3937458"/>
            <a:ext cx="2576987" cy="17696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10F5-F2C7-4664-8099-DB8CA3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execution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7B5DC-533C-43E8-B317-F86023BC8282}"/>
              </a:ext>
            </a:extLst>
          </p:cNvPr>
          <p:cNvSpPr/>
          <p:nvPr/>
        </p:nvSpPr>
        <p:spPr>
          <a:xfrm>
            <a:off x="628650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C845F3E-E4AB-41BA-948A-4022EB0DF269}"/>
              </a:ext>
            </a:extLst>
          </p:cNvPr>
          <p:cNvGrpSpPr/>
          <p:nvPr/>
        </p:nvGrpSpPr>
        <p:grpSpPr>
          <a:xfrm>
            <a:off x="3926952" y="4166837"/>
            <a:ext cx="1290096" cy="369332"/>
            <a:chOff x="3926952" y="4166837"/>
            <a:chExt cx="1290096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A3E86A-0BAF-4E71-AD52-C68C332569C6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C07E8E-D808-472F-8772-3574AF0370A4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E48044-C9E7-4B04-9727-40B41166165F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478C18-4C06-45EE-B9C4-60A26A2BC1CF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694E349-C672-4F50-A0F0-AC0E7B51D3AB}"/>
              </a:ext>
            </a:extLst>
          </p:cNvPr>
          <p:cNvSpPr txBox="1"/>
          <p:nvPr/>
        </p:nvSpPr>
        <p:spPr>
          <a:xfrm>
            <a:off x="3926952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BC1B7-8D23-473A-BD7B-EECE0F3AEB90}"/>
              </a:ext>
            </a:extLst>
          </p:cNvPr>
          <p:cNvSpPr txBox="1"/>
          <p:nvPr/>
        </p:nvSpPr>
        <p:spPr>
          <a:xfrm>
            <a:off x="3604428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20DF4-355B-4529-9F71-84C36D3D33F1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D09F82F-82D7-4663-A39D-BA836A63CB47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9766BA-C888-41B8-869C-0DB23A442689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8E51448-F79D-4348-9EB2-3CBFCEADBB2A}"/>
              </a:ext>
            </a:extLst>
          </p:cNvPr>
          <p:cNvSpPr txBox="1"/>
          <p:nvPr/>
        </p:nvSpPr>
        <p:spPr>
          <a:xfrm>
            <a:off x="3281904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FFE57E-DDAC-418F-A3F5-D0F4E798C0D6}"/>
              </a:ext>
            </a:extLst>
          </p:cNvPr>
          <p:cNvSpPr txBox="1"/>
          <p:nvPr/>
        </p:nvSpPr>
        <p:spPr>
          <a:xfrm>
            <a:off x="392695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555431-7E49-46FF-9D00-3A8C4C0EBF3B}"/>
              </a:ext>
            </a:extLst>
          </p:cNvPr>
          <p:cNvSpPr txBox="1"/>
          <p:nvPr/>
        </p:nvSpPr>
        <p:spPr>
          <a:xfrm>
            <a:off x="4894524" y="5861732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DE0BA5-07ED-42ED-ADB0-FC90452C5958}"/>
              </a:ext>
            </a:extLst>
          </p:cNvPr>
          <p:cNvSpPr txBox="1"/>
          <p:nvPr/>
        </p:nvSpPr>
        <p:spPr>
          <a:xfrm>
            <a:off x="553957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BB6F24F-1E21-4BFD-8A3C-011D55410A06}"/>
              </a:ext>
            </a:extLst>
          </p:cNvPr>
          <p:cNvCxnSpPr/>
          <p:nvPr/>
        </p:nvCxnSpPr>
        <p:spPr>
          <a:xfrm flipH="1">
            <a:off x="3926952" y="4536169"/>
            <a:ext cx="645048" cy="506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5C7940C-7B9E-44B7-AC43-E2C2FC9B61B6}"/>
              </a:ext>
            </a:extLst>
          </p:cNvPr>
          <p:cNvCxnSpPr>
            <a:cxnSpLocks/>
          </p:cNvCxnSpPr>
          <p:nvPr/>
        </p:nvCxnSpPr>
        <p:spPr>
          <a:xfrm>
            <a:off x="4572000" y="4532882"/>
            <a:ext cx="645048" cy="509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D974E1-DDC4-4BEF-A7FE-A82D86C1307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43166" y="5411690"/>
            <a:ext cx="483786" cy="443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3ECD94-E5E0-45DA-8BE3-16C4ED06FFD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926952" y="5408404"/>
            <a:ext cx="161262" cy="446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834C9E-7626-47F3-A02C-80649A46AC0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055786" y="5408404"/>
            <a:ext cx="161262" cy="453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F1EAB7-C9AC-4579-8B76-93EDCE35A63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17048" y="5408403"/>
            <a:ext cx="483786" cy="446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80C24DD-8E4C-42E3-84F8-B320398C4ADD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30390FE-751E-4B53-AC49-4D229B6F531A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DBAB686-AB08-4192-9979-7813337E646A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EBF373-F54E-4735-AC3A-9ABA8D1835D3}"/>
              </a:ext>
            </a:extLst>
          </p:cNvPr>
          <p:cNvGrpSpPr/>
          <p:nvPr/>
        </p:nvGrpSpPr>
        <p:grpSpPr>
          <a:xfrm>
            <a:off x="3926952" y="4163549"/>
            <a:ext cx="1290096" cy="369332"/>
            <a:chOff x="3926952" y="4166837"/>
            <a:chExt cx="1290096" cy="369332"/>
          </a:xfrm>
          <a:solidFill>
            <a:srgbClr val="CCFFCC"/>
          </a:solidFill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EDDF0F1-88B3-425E-9A51-DC1B9CA56739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4AEECF3-0A7C-41E5-B480-AE25E1A9FBB3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68F23A0-26FC-4822-A1C0-0262A25C2262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6AF1794-ECE3-4CA1-A8AC-E2D114858369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4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4B79-87A6-467C-9B0D-1E2E3660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34AE-401C-428D-98BA-5657FCA82C1A}"/>
              </a:ext>
            </a:extLst>
          </p:cNvPr>
          <p:cNvSpPr/>
          <p:nvPr/>
        </p:nvSpPr>
        <p:spPr>
          <a:xfrm>
            <a:off x="628650" y="1723235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/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hypothesis:</a:t>
                </a:r>
                <a:r>
                  <a:rPr lang="en-GB" sz="2400" dirty="0"/>
                  <a:t> </a:t>
                </a:r>
                <a:r>
                  <a:rPr lang="en-GB" sz="2200" dirty="0"/>
                  <a:t>Assume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Inductive step: </a:t>
                </a:r>
                <a:r>
                  <a:rPr lang="en-GB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  <a:blipFill>
                <a:blip r:embed="rId2"/>
                <a:stretch>
                  <a:fillRect l="-1159" t="-4054" b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BB8530-6AF0-48D6-B32F-6D0A39D927CA}"/>
              </a:ext>
            </a:extLst>
          </p:cNvPr>
          <p:cNvSpPr/>
          <p:nvPr/>
        </p:nvSpPr>
        <p:spPr>
          <a:xfrm>
            <a:off x="2421648" y="3299976"/>
            <a:ext cx="5723870" cy="28405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/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blipFill>
                <a:blip r:embed="rId3"/>
                <a:stretch>
                  <a:fillRect l="-902" t="-4717" r="-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9E23FB-D173-4E72-9F5F-C69BFBBEAE7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283583" y="2337020"/>
            <a:ext cx="529623" cy="9629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8605-42D0-49F0-88C1-B309A6DD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Merge</a:t>
            </a:r>
            <a:r>
              <a:rPr lang="en-GB" dirty="0"/>
              <a:t> Subroutine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Merge two sorted lists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GB" sz="2400" dirty="0"/>
                  <a:t> into a sorted whole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sz="2000" dirty="0"/>
                  <a:t>Scan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from left to right, </a:t>
                </a:r>
                <a:br>
                  <a:rPr lang="en-GB" sz="2000" dirty="0"/>
                </a:br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be current elements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respectively.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Once a list is empty, append the remaining of the other list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  <a:blipFill>
                <a:blip r:embed="rId2"/>
                <a:stretch>
                  <a:fillRect l="-1005" t="-390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AABA06-3E2C-446B-9BD2-7C6DD3CC8FB8}"/>
              </a:ext>
            </a:extLst>
          </p:cNvPr>
          <p:cNvGrpSpPr/>
          <p:nvPr/>
        </p:nvGrpSpPr>
        <p:grpSpPr>
          <a:xfrm>
            <a:off x="628650" y="4205591"/>
            <a:ext cx="1290096" cy="369332"/>
            <a:chOff x="628650" y="4205591"/>
            <a:chExt cx="1290096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5D8E98B-568E-44B1-B766-6F473EE16D5C}"/>
                </a:ext>
              </a:extLst>
            </p:cNvPr>
            <p:cNvSpPr txBox="1"/>
            <p:nvPr/>
          </p:nvSpPr>
          <p:spPr>
            <a:xfrm>
              <a:off x="1596222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E7C32F-FBFA-4558-ADC7-B1C90170D55E}"/>
                </a:ext>
              </a:extLst>
            </p:cNvPr>
            <p:cNvSpPr txBox="1"/>
            <p:nvPr/>
          </p:nvSpPr>
          <p:spPr>
            <a:xfrm>
              <a:off x="127369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F84352-709F-4273-8332-26010516380D}"/>
                </a:ext>
              </a:extLst>
            </p:cNvPr>
            <p:cNvSpPr txBox="1"/>
            <p:nvPr/>
          </p:nvSpPr>
          <p:spPr>
            <a:xfrm>
              <a:off x="95117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DE2D87-D5C0-4003-894C-70005CEBE944}"/>
                </a:ext>
              </a:extLst>
            </p:cNvPr>
            <p:cNvSpPr txBox="1"/>
            <p:nvPr/>
          </p:nvSpPr>
          <p:spPr>
            <a:xfrm>
              <a:off x="62865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52CEE99-952F-4120-8EA1-E7AF3B80F202}"/>
              </a:ext>
            </a:extLst>
          </p:cNvPr>
          <p:cNvGrpSpPr/>
          <p:nvPr/>
        </p:nvGrpSpPr>
        <p:grpSpPr>
          <a:xfrm>
            <a:off x="2636856" y="4205591"/>
            <a:ext cx="1290096" cy="369332"/>
            <a:chOff x="2636856" y="4205591"/>
            <a:chExt cx="129009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7838726-6AD6-4383-92CF-DA9B8658DF82}"/>
                </a:ext>
              </a:extLst>
            </p:cNvPr>
            <p:cNvSpPr txBox="1"/>
            <p:nvPr/>
          </p:nvSpPr>
          <p:spPr>
            <a:xfrm>
              <a:off x="360442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FA68051-A078-4420-A778-DB187DDDE654}"/>
                </a:ext>
              </a:extLst>
            </p:cNvPr>
            <p:cNvSpPr txBox="1"/>
            <p:nvPr/>
          </p:nvSpPr>
          <p:spPr>
            <a:xfrm>
              <a:off x="328190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C00B69-C9CF-4579-BEE3-32D2C19C4068}"/>
                </a:ext>
              </a:extLst>
            </p:cNvPr>
            <p:cNvSpPr txBox="1"/>
            <p:nvPr/>
          </p:nvSpPr>
          <p:spPr>
            <a:xfrm>
              <a:off x="295938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DCA7A8-CFE9-4F60-B10E-4C7D22AB961F}"/>
                </a:ext>
              </a:extLst>
            </p:cNvPr>
            <p:cNvSpPr txBox="1"/>
            <p:nvPr/>
          </p:nvSpPr>
          <p:spPr>
            <a:xfrm>
              <a:off x="2636856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EF97498-2234-4066-8FFB-0E3330BD2333}"/>
              </a:ext>
            </a:extLst>
          </p:cNvPr>
          <p:cNvSpPr txBox="1"/>
          <p:nvPr/>
        </p:nvSpPr>
        <p:spPr>
          <a:xfrm>
            <a:off x="1726538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18BEE-50BE-4159-AAE8-26218C411BE6}"/>
              </a:ext>
            </a:extLst>
          </p:cNvPr>
          <p:cNvSpPr txBox="1"/>
          <p:nvPr/>
        </p:nvSpPr>
        <p:spPr>
          <a:xfrm>
            <a:off x="140401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B730DD-906F-48B7-A1ED-1695ECE4A297}"/>
              </a:ext>
            </a:extLst>
          </p:cNvPr>
          <p:cNvSpPr txBox="1"/>
          <p:nvPr/>
        </p:nvSpPr>
        <p:spPr>
          <a:xfrm>
            <a:off x="108149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14B33-2E6D-48DB-AA64-74EBDDB9E862}"/>
              </a:ext>
            </a:extLst>
          </p:cNvPr>
          <p:cNvSpPr txBox="1"/>
          <p:nvPr/>
        </p:nvSpPr>
        <p:spPr>
          <a:xfrm>
            <a:off x="75896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2BF56D-15E2-4EF9-BC60-223494646C0E}"/>
              </a:ext>
            </a:extLst>
          </p:cNvPr>
          <p:cNvSpPr txBox="1"/>
          <p:nvPr/>
        </p:nvSpPr>
        <p:spPr>
          <a:xfrm>
            <a:off x="301663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1BAD4E-7EDF-40B6-AFDA-99B0F7D18371}"/>
              </a:ext>
            </a:extLst>
          </p:cNvPr>
          <p:cNvSpPr txBox="1"/>
          <p:nvPr/>
        </p:nvSpPr>
        <p:spPr>
          <a:xfrm>
            <a:off x="269411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0C3DB8-2247-4CF4-95C2-1A9EBAF0594A}"/>
              </a:ext>
            </a:extLst>
          </p:cNvPr>
          <p:cNvSpPr txBox="1"/>
          <p:nvPr/>
        </p:nvSpPr>
        <p:spPr>
          <a:xfrm>
            <a:off x="237158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F7342-45A4-4032-9EE0-731D9AD3E35E}"/>
              </a:ext>
            </a:extLst>
          </p:cNvPr>
          <p:cNvSpPr txBox="1"/>
          <p:nvPr/>
        </p:nvSpPr>
        <p:spPr>
          <a:xfrm>
            <a:off x="2049062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4C98FF-FA87-4415-8FBC-D1502AE68540}"/>
              </a:ext>
            </a:extLst>
          </p:cNvPr>
          <p:cNvCxnSpPr>
            <a:cxnSpLocks/>
          </p:cNvCxnSpPr>
          <p:nvPr/>
        </p:nvCxnSpPr>
        <p:spPr>
          <a:xfrm flipV="1">
            <a:off x="768071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9E9A89-A97F-40C2-801D-B2841FEC0C40}"/>
              </a:ext>
            </a:extLst>
          </p:cNvPr>
          <p:cNvCxnSpPr>
            <a:cxnSpLocks/>
          </p:cNvCxnSpPr>
          <p:nvPr/>
        </p:nvCxnSpPr>
        <p:spPr>
          <a:xfrm flipV="1">
            <a:off x="2798118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5DAAE4E-A013-4728-B70C-F52DE7C5FB1C}"/>
              </a:ext>
            </a:extLst>
          </p:cNvPr>
          <p:cNvSpPr txBox="1"/>
          <p:nvPr/>
        </p:nvSpPr>
        <p:spPr>
          <a:xfrm>
            <a:off x="4649330" y="3878317"/>
            <a:ext cx="312175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Correctness of this routine?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Find proper loop invariant,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and apply induction…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/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b="1" dirty="0">
                    <a:solidFill>
                      <a:srgbClr val="C00000"/>
                    </a:solidFill>
                  </a:rPr>
                  <a:t>Runtime of this routine?</a:t>
                </a:r>
              </a:p>
              <a:p>
                <a:r>
                  <a:rPr lang="en-GB" sz="2000" dirty="0">
                    <a:solidFill>
                      <a:srgbClr val="C00000"/>
                    </a:solidFill>
                  </a:rPr>
                  <a:t>On input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,</a:t>
                </a:r>
                <a:br>
                  <a:rPr lang="en-GB" sz="2000" dirty="0">
                    <a:solidFill>
                      <a:srgbClr val="C00000"/>
                    </a:solidFill>
                  </a:rPr>
                </a:br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blipFill>
                <a:blip r:embed="rId3"/>
                <a:stretch>
                  <a:fillRect l="-2292" t="-2778" r="-1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045E-16 L 0.03524 0.000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045E-16 L 0.03785 -0.0006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-0.00069 L 0.07309 -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24 0.00069 L 0.07048 0.0011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0023 L 0.10833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0069 L 0.12587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8 0.00116 L 0.12343 0.0002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6181</TotalTime>
  <Words>3301</Words>
  <Application>Microsoft Office PowerPoint</Application>
  <PresentationFormat>全屏显示(4:3)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Arial</vt:lpstr>
      <vt:lpstr>Calibri Light</vt:lpstr>
      <vt:lpstr>Algerian</vt:lpstr>
      <vt:lpstr>Courier New</vt:lpstr>
      <vt:lpstr>Office 主题​​</vt:lpstr>
      <vt:lpstr>Divide and Conquer</vt:lpstr>
      <vt:lpstr>The Divide-and-Conquer Approach</vt:lpstr>
      <vt:lpstr>If you prefer some pseudocode…</vt:lpstr>
      <vt:lpstr>Correctness of Divide-and-Conquer</vt:lpstr>
      <vt:lpstr>MergeSort</vt:lpstr>
      <vt:lpstr>MergeSort</vt:lpstr>
      <vt:lpstr>Sample execution of MergeSort</vt:lpstr>
      <vt:lpstr>Correctness of MergeSort</vt:lpstr>
      <vt:lpstr>The Merge Subroutine</vt:lpstr>
      <vt:lpstr>Time complexity of MergeSort</vt:lpstr>
      <vt:lpstr>Time complexity of MergeSort</vt:lpstr>
      <vt:lpstr>Time complexity of MergeSort</vt:lpstr>
      <vt:lpstr>Time complexity of MergeSort</vt:lpstr>
      <vt:lpstr>Time complexity of MergeSort</vt:lpstr>
      <vt:lpstr>Iterative MergeSort</vt:lpstr>
      <vt:lpstr>Iterative MergeSort</vt:lpstr>
      <vt:lpstr>Integer Multiplication</vt:lpstr>
      <vt:lpstr>Integer Multiplication</vt:lpstr>
      <vt:lpstr>Integer Multiplication</vt:lpstr>
      <vt:lpstr>Karatsuba’s algorithm for Integer Multiplication</vt:lpstr>
      <vt:lpstr>Integer Multiplication</vt:lpstr>
      <vt:lpstr>Matrix Multiplication</vt:lpstr>
      <vt:lpstr>Strassen’s algorithm for Matrix Multiplication</vt:lpstr>
      <vt:lpstr>Time complexity of Strassen’s algorithm  Substitution method (or, guess and verify)</vt:lpstr>
      <vt:lpstr>Time complexity of Strassen’s algorithm  Substitution method (or, guess and verify)</vt:lpstr>
      <vt:lpstr>Time complexity of Strassen’s algorithm  Substitution method (or, guess and verify)</vt:lpstr>
      <vt:lpstr>Solving recurrence The recurrence-tree method</vt:lpstr>
      <vt:lpstr>Solving recurrence The recurrence-tree method</vt:lpstr>
      <vt:lpstr>Solving recurrence The recurrence-tree method</vt:lpstr>
      <vt:lpstr>The recurrence-tree method Master Theorem</vt:lpstr>
      <vt:lpstr>Solving recurrence The recurrence-tree method</vt:lpstr>
      <vt:lpstr>The divide-and-conquer approach 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 ZHENG</dc:creator>
  <cp:lastModifiedBy>ZHENG Chaodong</cp:lastModifiedBy>
  <cp:revision>106</cp:revision>
  <dcterms:created xsi:type="dcterms:W3CDTF">2019-07-05T09:50:03Z</dcterms:created>
  <dcterms:modified xsi:type="dcterms:W3CDTF">2022-09-13T03:06:10Z</dcterms:modified>
</cp:coreProperties>
</file>