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91" r:id="rId3"/>
    <p:sldId id="292" r:id="rId4"/>
    <p:sldId id="293" r:id="rId5"/>
    <p:sldId id="294" r:id="rId6"/>
    <p:sldId id="295" r:id="rId7"/>
    <p:sldId id="352" r:id="rId8"/>
    <p:sldId id="296" r:id="rId9"/>
    <p:sldId id="297" r:id="rId10"/>
    <p:sldId id="298" r:id="rId11"/>
    <p:sldId id="299" r:id="rId12"/>
    <p:sldId id="300" r:id="rId13"/>
    <p:sldId id="301" r:id="rId14"/>
    <p:sldId id="347" r:id="rId15"/>
    <p:sldId id="348" r:id="rId16"/>
    <p:sldId id="349" r:id="rId17"/>
    <p:sldId id="350" r:id="rId18"/>
    <p:sldId id="351" r:id="rId19"/>
    <p:sldId id="353" r:id="rId20"/>
    <p:sldId id="29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4190" autoAdjust="0"/>
  </p:normalViewPr>
  <p:slideViewPr>
    <p:cSldViewPr snapToGrid="0">
      <p:cViewPr varScale="1">
        <p:scale>
          <a:sx n="116" d="100"/>
          <a:sy n="116" d="100"/>
        </p:scale>
        <p:origin x="139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EAF6-E567-4435-B88C-FA06EDE0D70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5AE0-9CC7-4FCA-8F1D-D38F858D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addressing: </a:t>
            </a:r>
            <a:r>
              <a:rPr lang="zh-CN" altLang="en-US" dirty="0"/>
              <a:t>开放寻址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probing:</a:t>
            </a:r>
            <a:r>
              <a:rPr lang="zh-CN" altLang="en-US" dirty="0"/>
              <a:t> 线性探查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 probing: </a:t>
            </a:r>
            <a:r>
              <a:rPr lang="zh-CN" altLang="en-US" dirty="0"/>
              <a:t>二次探查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hashing: </a:t>
            </a:r>
            <a:r>
              <a:rPr lang="zh-CN" altLang="en-US" dirty="0"/>
              <a:t>双重哈希（散列）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0A5F-90C7-4E32-AEDE-2B762DF8B08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abs/2111.00602" TargetMode="Externa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1250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4985-F83B-4926-A169-84AC1FB8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Performance of open-address hashing</a:t>
            </a:r>
            <a:br>
              <a:rPr lang="en-US" dirty="0"/>
            </a:br>
            <a:r>
              <a:rPr lang="en-US" sz="4000" dirty="0"/>
              <a:t>The “Uniform Hashing”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64A2A-23DA-4477-AA15-63937F3B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Recall the “Simple Uniform Hashing” Assumption:</a:t>
                </a:r>
                <a:br>
                  <a:rPr lang="en-US" sz="2400" dirty="0"/>
                </a:br>
                <a:r>
                  <a:rPr lang="en-US" sz="2400" dirty="0"/>
                  <a:t>Every key is </a:t>
                </a:r>
                <a:r>
                  <a:rPr lang="en-US" sz="2400" i="1" u="sng" dirty="0"/>
                  <a:t>equally likely</a:t>
                </a:r>
                <a:r>
                  <a:rPr lang="en-US" sz="2400" dirty="0"/>
                  <a:t> to map to every bucket;</a:t>
                </a:r>
                <a:br>
                  <a:rPr lang="en-US" sz="2400" dirty="0"/>
                </a:br>
                <a:r>
                  <a:rPr lang="en-US" sz="2400" dirty="0"/>
                  <a:t>Keys are mapped </a:t>
                </a:r>
                <a:r>
                  <a:rPr lang="en-US" sz="2400" i="1" u="sng" dirty="0"/>
                  <a:t>independently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b="1" dirty="0"/>
                  <a:t>The “Uniform Hashing” Assumption: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probe sequence of each key is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equally likely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be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any of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permutations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⟨0,1,…,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−1⟩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None of linear probing, quadratic probing, or double hashing </a:t>
                </a:r>
                <a:br>
                  <a:rPr lang="en-US" sz="2000" dirty="0"/>
                </a:br>
                <a:r>
                  <a:rPr lang="en-US" sz="2000" dirty="0"/>
                  <a:t>fulfills the “uniform hashing” assumption!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But double hashing does better than the other two.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64A2A-23DA-4477-AA15-63937F3B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0209-3F8F-4FAB-AD42-10401FD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unsuccessful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probe leads to an occupied bucket.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6583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E24E82-9940-4B1B-A0AC-9EB524807C62}"/>
              </a:ext>
            </a:extLst>
          </p:cNvPr>
          <p:cNvSpPr/>
          <p:nvPr/>
        </p:nvSpPr>
        <p:spPr>
          <a:xfrm>
            <a:off x="4973474" y="4428330"/>
            <a:ext cx="1837229" cy="364388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FBECC-FB9F-4993-B104-5AF1E3C32197}"/>
                  </a:ext>
                </a:extLst>
              </p:cNvPr>
              <p:cNvSpPr txBox="1"/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Always make 1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st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2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nd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3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rd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FBECC-FB9F-4993-B104-5AF1E3C3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blipFill>
                <a:blip r:embed="rId3"/>
                <a:stretch>
                  <a:fillRect l="-176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0209-3F8F-4FAB-AD42-10401FD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expected # of probes made when searching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key.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Due to previous analysis,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0F73-57E4-42A7-B996-3D3F5932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Collision resolution in hashing</a:t>
            </a:r>
            <a:br>
              <a:rPr lang="en-US" dirty="0"/>
            </a:br>
            <a:r>
              <a:rPr lang="en-US" dirty="0"/>
              <a:t>Chaining vs Open-addressing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84719-4777-46C1-AA0F-30221C8C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Good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 memory allocation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Chaining needs to allocate list-nodes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Better cache performance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Hash table stores in a continuous region in memory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Fewer accesses brings table into cache</a:t>
                </a:r>
              </a:p>
              <a:p>
                <a:r>
                  <a:rPr lang="en-US" b="1" dirty="0"/>
                  <a:t>Bad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choice of hash functions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Clustering is a common problem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load factor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Poor performance 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84719-4777-46C1-AA0F-30221C8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897413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Hashing</a:t>
                          </a:r>
                        </a:p>
                        <a:p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(chaining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897413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5690" r="-2062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95690" r="-2000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95690" r="-1007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95690" r="-352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99130" r="-200000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99130" r="-100707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99130" r="-352" b="-1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8AC0C8-B92E-4FC8-BDBD-E3F0747401B9}"/>
                  </a:ext>
                </a:extLst>
              </p:cNvPr>
              <p:cNvSpPr txBox="1"/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If the keys to be stored are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static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(i.e., given and never change),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we can build a hash table enforcing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worst-case search time,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quickly and with limited space overhead.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8AC0C8-B92E-4FC8-BDBD-E3F07474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blipFill>
                <a:blip r:embed="rId3"/>
                <a:stretch>
                  <a:fillRect l="-655" t="-4061" r="-5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02E7EC-F1DD-42EB-854F-6C9032A5EA32}"/>
              </a:ext>
            </a:extLst>
          </p:cNvPr>
          <p:cNvSpPr/>
          <p:nvPr/>
        </p:nvSpPr>
        <p:spPr>
          <a:xfrm>
            <a:off x="720001" y="4508938"/>
            <a:ext cx="2254428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F60B-55EF-4DE2-9317-FCB8D3AA3F83}"/>
              </a:ext>
            </a:extLst>
          </p:cNvPr>
          <p:cNvSpPr/>
          <p:nvPr/>
        </p:nvSpPr>
        <p:spPr>
          <a:xfrm>
            <a:off x="3226719" y="4508937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37A0D-8728-43A3-A292-E0388621E74A}"/>
              </a:ext>
            </a:extLst>
          </p:cNvPr>
          <p:cNvSpPr/>
          <p:nvPr/>
        </p:nvSpPr>
        <p:spPr>
          <a:xfrm>
            <a:off x="4947129" y="4508936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2841D-142D-4AA3-AD3A-BDB32113E547}"/>
              </a:ext>
            </a:extLst>
          </p:cNvPr>
          <p:cNvSpPr/>
          <p:nvPr/>
        </p:nvSpPr>
        <p:spPr>
          <a:xfrm>
            <a:off x="6685564" y="4508935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7DEB0-3CC9-4519-936D-49F53653C5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HashTable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7DEB0-3CC9-4519-936D-49F53653C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8DED7B-03C8-4A67-8E58-C12B5B1B1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Recall with a universal hashing family: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So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keys,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In a few tries, likely to build a hash table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collisions</a:t>
                </a:r>
                <a:r>
                  <a:rPr lang="en-US" sz="2400" dirty="0"/>
                  <a:t>!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is “Perfect Hashing”, except space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8DED7B-03C8-4A67-8E58-C12B5B1B1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>
                <a:blip r:embed="rId2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re-hash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repeat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until no collision occurs.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about the space cost?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too large?)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  <a:blipFill>
                <a:blip r:embed="rId3"/>
                <a:stretch>
                  <a:fillRect l="-931" t="-1590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B18400C-B2D7-457C-A222-F3E8504E3961}"/>
              </a:ext>
            </a:extLst>
          </p:cNvPr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78B465-6FDB-47B8-BE7C-AE5DA669E0A1}"/>
                </a:ext>
              </a:extLst>
            </p:cNvPr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00063-4562-4A11-9896-DFBA56CE3FC3}"/>
                </a:ext>
              </a:extLst>
            </p:cNvPr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3FA3B-0B76-4A07-9635-E9D2909A55C7}"/>
                </a:ext>
              </a:extLst>
            </p:cNvPr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1B0AD-2354-4358-973A-DB7AD02E8465}"/>
                </a:ext>
              </a:extLst>
            </p:cNvPr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FB5368-E8CF-4792-B636-A396F69682FD}"/>
                </a:ext>
              </a:extLst>
            </p:cNvPr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43AE6D-5F1A-42AD-8CAA-204890BB0744}"/>
                </a:ext>
              </a:extLst>
            </p:cNvPr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E102BD-5D57-4831-9A62-C4B4837F3871}"/>
                </a:ext>
              </a:extLst>
            </p:cNvPr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EBD88-48FF-4714-A5D1-BC83AA42D8EA}"/>
                </a:ext>
              </a:extLst>
            </p:cNvPr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9B398B-4F82-4685-9AAB-4F4BF1EE95D8}"/>
                </a:ext>
              </a:extLst>
            </p:cNvPr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5E8AC5-422E-4655-A0A0-944703C6503B}"/>
                </a:ext>
              </a:extLst>
            </p:cNvPr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AD010-B47A-484C-B6B6-FB198D371FC5}"/>
                </a:ext>
              </a:extLst>
            </p:cNvPr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DB983B-4C84-4B50-BDCD-C73C4F86688E}"/>
                </a:ext>
              </a:extLst>
            </p:cNvPr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C583BBB-C7BA-4BB4-AD1F-E15ECA9F567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2C018A-F525-4AFB-9463-DFC456900268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0D8F87-3EA2-4E6D-881C-FC576351AF4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5E0DFE-2FAE-48C8-AD04-75B76BD5433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>
                  <a:blip r:embed="rId9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6D46B8-ABC5-4835-B3A7-A98706B5094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3835A2F-6BF9-4D1B-A454-46CAAE37911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FA3CA01-8440-481F-A2C9-EA5529543DDF}"/>
              </a:ext>
            </a:extLst>
          </p:cNvPr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6F87D0-19BC-4B77-9DA2-282966DFF3DE}"/>
                </a:ext>
              </a:extLst>
            </p:cNvPr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9423009-34ED-44E9-870A-5746700B1FCF}"/>
                </a:ext>
              </a:extLst>
            </p:cNvPr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954B5F-857D-4348-AD4E-D15A2B9B26C5}"/>
                </a:ext>
              </a:extLst>
            </p:cNvPr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C20F7-7AE1-4349-9085-78148458C636}"/>
                </a:ext>
              </a:extLst>
            </p:cNvPr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2B533F-D3B3-46CA-B326-26F0B24C19F3}"/>
                </a:ext>
              </a:extLst>
            </p:cNvPr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C193F3B-29A9-44FF-A856-7C94760242B1}"/>
                </a:ext>
              </a:extLst>
            </p:cNvPr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F5599D-8B3C-4E17-9679-5D1B5844F2D9}"/>
                </a:ext>
              </a:extLst>
            </p:cNvPr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521A4B6-2CB8-4A9F-9C7B-82334427CFB9}"/>
                </a:ext>
              </a:extLst>
            </p:cNvPr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2B06F7-B3C0-4FCE-8B50-F4CABE7E8444}"/>
                </a:ext>
              </a:extLst>
            </p:cNvPr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DE57F5-27F6-4974-B1C0-DD840EA46791}"/>
                </a:ext>
              </a:extLst>
            </p:cNvPr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92878A-51E8-4472-B812-637C1F347813}"/>
                </a:ext>
              </a:extLst>
            </p:cNvPr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AFBCA6-89A3-46E8-A66E-2DB31A3B6E04}"/>
                </a:ext>
              </a:extLst>
            </p:cNvPr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30D0C89-2C6D-4308-972D-5DE8D6EE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7A260C3-472C-4907-848B-79F18F4C1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7CC9141-CA59-487C-B4CF-5547B279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>
                  <a:blip r:embed="rId13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B642230-FD04-490D-9F8A-3B5C48E0CD82}"/>
                </a:ext>
              </a:extLst>
            </p:cNvPr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9FCA220-821A-443C-8597-8AFA59E58E6B}"/>
                </a:ext>
              </a:extLst>
            </p:cNvPr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>
                  <a:blip r:embed="rId15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3184268-6273-41B0-8B4A-CAD74D9143B0}"/>
                </a:ext>
              </a:extLst>
            </p:cNvPr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A1B1BB-CBC2-4428-ADE9-0016B7813A5C}"/>
                </a:ext>
              </a:extLst>
            </p:cNvPr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E04A57-988A-4294-9FE2-E8FCA9678095}"/>
                </a:ext>
              </a:extLst>
            </p:cNvPr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>
                  <a:blip r:embed="rId18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61A244-0F8F-4C39-B559-93F53C819D4F}"/>
                </a:ext>
              </a:extLst>
            </p:cNvPr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4BB5FB3-676D-48FB-A19B-6A44B0A145F7}"/>
                </a:ext>
              </a:extLst>
            </p:cNvPr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DC54FDF-7AA2-40EA-B1F3-4C96332F5777}"/>
                </a:ext>
              </a:extLst>
            </p:cNvPr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3D933E9-DFF0-4373-9E16-DC5768B680F7}"/>
              </a:ext>
            </a:extLst>
          </p:cNvPr>
          <p:cNvSpPr txBox="1"/>
          <p:nvPr/>
        </p:nvSpPr>
        <p:spPr>
          <a:xfrm>
            <a:off x="6974562" y="3899338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is not hard…</a:t>
            </a: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12A012F-2E35-4FBF-92A4-0D9A77C34471}"/>
              </a:ext>
            </a:extLst>
          </p:cNvPr>
          <p:cNvSpPr/>
          <p:nvPr/>
        </p:nvSpPr>
        <p:spPr>
          <a:xfrm>
            <a:off x="7441895" y="3223098"/>
            <a:ext cx="1543399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>
                <a:blip r:embed="rId2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to 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  <a:blipFill>
                <a:blip r:embed="rId3"/>
                <a:stretch>
                  <a:fillRect l="-931" t="-1556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B18400C-B2D7-457C-A222-F3E8504E3961}"/>
              </a:ext>
            </a:extLst>
          </p:cNvPr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78B465-6FDB-47B8-BE7C-AE5DA669E0A1}"/>
                </a:ext>
              </a:extLst>
            </p:cNvPr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00063-4562-4A11-9896-DFBA56CE3FC3}"/>
                </a:ext>
              </a:extLst>
            </p:cNvPr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3FA3B-0B76-4A07-9635-E9D2909A55C7}"/>
                </a:ext>
              </a:extLst>
            </p:cNvPr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1B0AD-2354-4358-973A-DB7AD02E8465}"/>
                </a:ext>
              </a:extLst>
            </p:cNvPr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FB5368-E8CF-4792-B636-A396F69682FD}"/>
                </a:ext>
              </a:extLst>
            </p:cNvPr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43AE6D-5F1A-42AD-8CAA-204890BB0744}"/>
                </a:ext>
              </a:extLst>
            </p:cNvPr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E102BD-5D57-4831-9A62-C4B4837F3871}"/>
                </a:ext>
              </a:extLst>
            </p:cNvPr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EBD88-48FF-4714-A5D1-BC83AA42D8EA}"/>
                </a:ext>
              </a:extLst>
            </p:cNvPr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9B398B-4F82-4685-9AAB-4F4BF1EE95D8}"/>
                </a:ext>
              </a:extLst>
            </p:cNvPr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5E8AC5-422E-4655-A0A0-944703C6503B}"/>
                </a:ext>
              </a:extLst>
            </p:cNvPr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AD010-B47A-484C-B6B6-FB198D371FC5}"/>
                </a:ext>
              </a:extLst>
            </p:cNvPr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DB983B-4C84-4B50-BDCD-C73C4F86688E}"/>
                </a:ext>
              </a:extLst>
            </p:cNvPr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C583BBB-C7BA-4BB4-AD1F-E15ECA9F567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2C018A-F525-4AFB-9463-DFC456900268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0D8F87-3EA2-4E6D-881C-FC576351AF4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5E0DFE-2FAE-48C8-AD04-75B76BD5433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>
                  <a:blip r:embed="rId9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6D46B8-ABC5-4835-B3A7-A98706B5094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3835A2F-6BF9-4D1B-A454-46CAAE37911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FA3CA01-8440-481F-A2C9-EA5529543DDF}"/>
              </a:ext>
            </a:extLst>
          </p:cNvPr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6F87D0-19BC-4B77-9DA2-282966DFF3DE}"/>
                </a:ext>
              </a:extLst>
            </p:cNvPr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9423009-34ED-44E9-870A-5746700B1FCF}"/>
                </a:ext>
              </a:extLst>
            </p:cNvPr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954B5F-857D-4348-AD4E-D15A2B9B26C5}"/>
                </a:ext>
              </a:extLst>
            </p:cNvPr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C20F7-7AE1-4349-9085-78148458C636}"/>
                </a:ext>
              </a:extLst>
            </p:cNvPr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2B533F-D3B3-46CA-B326-26F0B24C19F3}"/>
                </a:ext>
              </a:extLst>
            </p:cNvPr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C193F3B-29A9-44FF-A856-7C94760242B1}"/>
                </a:ext>
              </a:extLst>
            </p:cNvPr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F5599D-8B3C-4E17-9679-5D1B5844F2D9}"/>
                </a:ext>
              </a:extLst>
            </p:cNvPr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521A4B6-2CB8-4A9F-9C7B-82334427CFB9}"/>
                </a:ext>
              </a:extLst>
            </p:cNvPr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2B06F7-B3C0-4FCE-8B50-F4CABE7E8444}"/>
                </a:ext>
              </a:extLst>
            </p:cNvPr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DE57F5-27F6-4974-B1C0-DD840EA46791}"/>
                </a:ext>
              </a:extLst>
            </p:cNvPr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92878A-51E8-4472-B812-637C1F347813}"/>
                </a:ext>
              </a:extLst>
            </p:cNvPr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AFBCA6-89A3-46E8-A66E-2DB31A3B6E04}"/>
                </a:ext>
              </a:extLst>
            </p:cNvPr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30D0C89-2C6D-4308-972D-5DE8D6EE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7A260C3-472C-4907-848B-79F18F4C1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7CC9141-CA59-487C-B4CF-5547B279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>
                  <a:blip r:embed="rId13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B642230-FD04-490D-9F8A-3B5C48E0CD82}"/>
                </a:ext>
              </a:extLst>
            </p:cNvPr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9FCA220-821A-443C-8597-8AFA59E58E6B}"/>
                </a:ext>
              </a:extLst>
            </p:cNvPr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>
                  <a:blip r:embed="rId15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3184268-6273-41B0-8B4A-CAD74D9143B0}"/>
                </a:ext>
              </a:extLst>
            </p:cNvPr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A1B1BB-CBC2-4428-ADE9-0016B7813A5C}"/>
                </a:ext>
              </a:extLst>
            </p:cNvPr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E04A57-988A-4294-9FE2-E8FCA9678095}"/>
                </a:ext>
              </a:extLst>
            </p:cNvPr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>
                  <a:blip r:embed="rId18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61A244-0F8F-4C39-B559-93F53C819D4F}"/>
                </a:ext>
              </a:extLst>
            </p:cNvPr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4BB5FB3-676D-48FB-A19B-6A44B0A145F7}"/>
                </a:ext>
              </a:extLst>
            </p:cNvPr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DC54FDF-7AA2-40EA-B1F3-4C96332F5777}"/>
                </a:ext>
              </a:extLst>
            </p:cNvPr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0044-4CAD-4F8C-998B-CB8F8E4DB5CA}"/>
                  </a:ext>
                </a:extLst>
              </p:cNvPr>
              <p:cNvSpPr txBox="1"/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Easy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such that 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0044-4CAD-4F8C-998B-CB8F8E4DB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blipFill>
                <a:blip r:embed="rId19"/>
                <a:stretch>
                  <a:fillRect l="-12762" t="-22400" r="-1255" b="-9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6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73660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b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(and other balanced BST)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390373768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Hashing</a:t>
                          </a:r>
                          <a:b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(chaining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  <a:b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(expected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 space)</a:t>
                          </a:r>
                          <a:endParaRPr lang="en-US" sz="18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73660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b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(and other balanced BST)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7376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5690" r="-2062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95690" r="-2000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95690" r="-1007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95690" r="-352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9130" r="-20629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99130" r="-200000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492D15E-2240-429C-9884-6FF2AA031A44}"/>
              </a:ext>
            </a:extLst>
          </p:cNvPr>
          <p:cNvSpPr txBox="1"/>
          <p:nvPr/>
        </p:nvSpPr>
        <p:spPr>
          <a:xfrm>
            <a:off x="975214" y="5517930"/>
            <a:ext cx="719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Hashing can also be used for unordered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ADT</a:t>
            </a:r>
          </a:p>
        </p:txBody>
      </p:sp>
    </p:spTree>
    <p:extLst>
      <p:ext uri="{BB962C8B-B14F-4D97-AF65-F5344CB8AC3E}">
        <p14:creationId xmlns:p14="http://schemas.microsoft.com/office/powerpoint/2010/main" val="329586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7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04421861-48CA-58CD-ADC5-FF7A0E86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256" y="800547"/>
            <a:ext cx="5033487" cy="52569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FA5996C0-D3EF-17EA-5B49-21C6645317A0}"/>
              </a:ext>
            </a:extLst>
          </p:cNvPr>
          <p:cNvSpPr txBox="1"/>
          <p:nvPr/>
        </p:nvSpPr>
        <p:spPr>
          <a:xfrm>
            <a:off x="1664060" y="2862739"/>
            <a:ext cx="5815877" cy="7491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at STOC 2022, full version available at:</a:t>
            </a:r>
            <a:br>
              <a:rPr lang="en-US" sz="2000" dirty="0"/>
            </a:br>
            <a:r>
              <a:rPr lang="en-US" dirty="0">
                <a:hlinkClick r:id="rId5"/>
              </a:rPr>
              <a:t>https://arxiv.org/abs/2111.00602</a:t>
            </a:r>
            <a:endParaRPr lang="en-US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8BD5677-2E9A-3515-7116-BEE7891AC568}"/>
              </a:ext>
            </a:extLst>
          </p:cNvPr>
          <p:cNvSpPr/>
          <p:nvPr/>
        </p:nvSpPr>
        <p:spPr>
          <a:xfrm>
            <a:off x="4827016" y="1793495"/>
            <a:ext cx="961839" cy="401065"/>
          </a:xfrm>
          <a:custGeom>
            <a:avLst/>
            <a:gdLst>
              <a:gd name="connsiteX0" fmla="*/ 0 w 961839"/>
              <a:gd name="connsiteY0" fmla="*/ 0 h 401065"/>
              <a:gd name="connsiteX1" fmla="*/ 452064 w 961839"/>
              <a:gd name="connsiteY1" fmla="*/ 0 h 401065"/>
              <a:gd name="connsiteX2" fmla="*/ 961839 w 961839"/>
              <a:gd name="connsiteY2" fmla="*/ 0 h 401065"/>
              <a:gd name="connsiteX3" fmla="*/ 961839 w 961839"/>
              <a:gd name="connsiteY3" fmla="*/ 401065 h 401065"/>
              <a:gd name="connsiteX4" fmla="*/ 500156 w 961839"/>
              <a:gd name="connsiteY4" fmla="*/ 401065 h 401065"/>
              <a:gd name="connsiteX5" fmla="*/ 0 w 961839"/>
              <a:gd name="connsiteY5" fmla="*/ 401065 h 401065"/>
              <a:gd name="connsiteX6" fmla="*/ 0 w 961839"/>
              <a:gd name="connsiteY6" fmla="*/ 0 h 40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839" h="401065" extrusionOk="0">
                <a:moveTo>
                  <a:pt x="0" y="0"/>
                </a:moveTo>
                <a:cubicBezTo>
                  <a:pt x="120782" y="-4595"/>
                  <a:pt x="327377" y="18593"/>
                  <a:pt x="452064" y="0"/>
                </a:cubicBezTo>
                <a:cubicBezTo>
                  <a:pt x="576751" y="-18593"/>
                  <a:pt x="792228" y="37564"/>
                  <a:pt x="961839" y="0"/>
                </a:cubicBezTo>
                <a:cubicBezTo>
                  <a:pt x="967503" y="104447"/>
                  <a:pt x="915619" y="216054"/>
                  <a:pt x="961839" y="401065"/>
                </a:cubicBezTo>
                <a:cubicBezTo>
                  <a:pt x="834251" y="427453"/>
                  <a:pt x="678672" y="393391"/>
                  <a:pt x="500156" y="401065"/>
                </a:cubicBezTo>
                <a:cubicBezTo>
                  <a:pt x="321640" y="408739"/>
                  <a:pt x="139766" y="359494"/>
                  <a:pt x="0" y="401065"/>
                </a:cubicBezTo>
                <a:cubicBezTo>
                  <a:pt x="-347" y="214956"/>
                  <a:pt x="32425" y="155259"/>
                  <a:pt x="0" y="0"/>
                </a:cubicBezTo>
                <a:close/>
              </a:path>
            </a:pathLst>
          </a:cu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7BFCB-2C3B-444A-A89C-38BFA15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3DF4D5-0BE4-408E-828E-248CDE324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Hash Tables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Store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 from a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into a table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Use a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decide where to put each key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Collisions are inevitable!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1: Chaining.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2: Open addressing.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3DF4D5-0BE4-408E-828E-248CDE324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9661563F-831D-4B1D-A348-F4BADF0143E5}"/>
              </a:ext>
            </a:extLst>
          </p:cNvPr>
          <p:cNvGrpSpPr/>
          <p:nvPr/>
        </p:nvGrpSpPr>
        <p:grpSpPr>
          <a:xfrm>
            <a:off x="628650" y="4130566"/>
            <a:ext cx="7879086" cy="2362308"/>
            <a:chOff x="628650" y="4130566"/>
            <a:chExt cx="7879086" cy="236230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EEC392E-24FA-4160-9A73-D3B4082ADF3B}"/>
                </a:ext>
              </a:extLst>
            </p:cNvPr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C4685EE-B9E7-4EEF-BDD4-202310E119A3}"/>
                  </a:ext>
                </a:extLst>
              </p:cNvPr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B93C12-73F5-4BEA-AC84-524AB7DC9E57}"/>
                  </a:ext>
                </a:extLst>
              </p:cNvPr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26A9CBC-2F04-4E90-93BE-DF04E9FE298C}"/>
                  </a:ext>
                </a:extLst>
              </p:cNvPr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B0260FA-69C4-4F16-8604-504435203454}"/>
                  </a:ext>
                </a:extLst>
              </p:cNvPr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16CD5C5-89E2-4E55-9774-D236D02227B2}"/>
                  </a:ext>
                </a:extLst>
              </p:cNvPr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C0FD05C-422C-4C4C-B9AB-0CB2F1FAC151}"/>
                  </a:ext>
                </a:extLst>
              </p:cNvPr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C149E4A-D36A-47BB-A6D6-792B77BEB850}"/>
                  </a:ext>
                </a:extLst>
              </p:cNvPr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A6835BA-4AB2-4E40-AAF6-ED998E9F2601}"/>
                  </a:ext>
                </a:extLst>
              </p:cNvPr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98C287-8D07-44AA-9A94-48EA74BAA86F}"/>
                  </a:ext>
                </a:extLst>
              </p:cNvPr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62395B5-8FEF-4EFA-A48B-7175661EF444}"/>
                  </a:ext>
                </a:extLst>
              </p:cNvPr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362F4D-59C9-4ABF-8C1C-D324F015B307}"/>
                  </a:ext>
                </a:extLst>
              </p:cNvPr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534A9FE-1042-42D4-9D7C-DCC27541109E}"/>
                  </a:ext>
                </a:extLst>
              </p:cNvPr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04055AD-A164-4720-8299-592ADA2ED797}"/>
                  </a:ext>
                </a:extLst>
              </p:cNvPr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9AF0F8-8324-49BB-9E9B-BB69A0B765E6}"/>
                  </a:ext>
                </a:extLst>
              </p:cNvPr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2233F96-05CC-4920-8DE1-8900B796AE43}"/>
                  </a:ext>
                </a:extLst>
              </p:cNvPr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699C8D-E799-4313-813C-40F641ED6597}"/>
                  </a:ext>
                </a:extLst>
              </p:cNvPr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B12744-4202-4F9E-9EA4-2FE902B75EFD}"/>
                  </a:ext>
                </a:extLst>
              </p:cNvPr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521AB2D-25FA-4C66-BA5D-DF39F6ED6CC8}"/>
                  </a:ext>
                </a:extLst>
              </p:cNvPr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1EE45C-9F89-4549-9039-3FA209A5A10B}"/>
                </a:ext>
              </a:extLst>
            </p:cNvPr>
            <p:cNvGrpSpPr/>
            <p:nvPr/>
          </p:nvGrpSpPr>
          <p:grpSpPr>
            <a:xfrm>
              <a:off x="628650" y="4130566"/>
              <a:ext cx="4736564" cy="2362308"/>
              <a:chOff x="628650" y="3646583"/>
              <a:chExt cx="4736564" cy="2846291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829944A-6810-4825-B54E-98DF4F20547A}"/>
                  </a:ext>
                </a:extLst>
              </p:cNvPr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78C8C463-6DBD-42C5-9644-58166CF549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0BABA5D-EB49-46D9-9FD3-7F97B0443C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4AA196E9-D605-4656-9BF4-A217867B63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953704-04D3-4C31-BA18-B32DA3CD0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E113922-0564-4BB3-B08B-0BA65494C72B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45071B-BEAB-4659-8849-0347C0EC5F53}"/>
                </a:ext>
              </a:extLst>
            </p:cNvPr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61A1F0B-14C8-493D-8DF4-30B74D201819}"/>
                  </a:ext>
                </a:extLst>
              </p:cNvPr>
              <p:cNvCxnSpPr>
                <a:stCxn id="20" idx="3"/>
                <a:endCxn id="33" idx="1"/>
              </p:cNvCxnSpPr>
              <p:nvPr/>
            </p:nvCxnSpPr>
            <p:spPr>
              <a:xfrm flipV="1">
                <a:off x="3097793" y="4399139"/>
                <a:ext cx="3519187" cy="9687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A667010-2943-4F51-AE2E-073186AB8871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177F78C-D547-4C41-BADF-54DCFFEACEC4}"/>
                  </a:ext>
                </a:extLst>
              </p:cNvPr>
              <p:cNvCxnSpPr>
                <a:cxnSpLocks/>
                <a:stCxn id="22" idx="3"/>
                <a:endCxn id="32" idx="1"/>
              </p:cNvCxnSpPr>
              <p:nvPr/>
            </p:nvCxnSpPr>
            <p:spPr>
              <a:xfrm flipV="1">
                <a:off x="4092992" y="4891781"/>
                <a:ext cx="2523989" cy="477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ED88D5E-4C25-42F1-9582-0E2DB058F466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F5BBF7DD-9E7C-4639-9E04-AB178F90F466}"/>
                  </a:ext>
                </a:extLst>
              </p:cNvPr>
              <p:cNvCxnSpPr>
                <a:cxnSpLocks/>
                <a:stCxn id="21" idx="3"/>
                <a:endCxn id="29" idx="1"/>
              </p:cNvCxnSpPr>
              <p:nvPr/>
            </p:nvCxnSpPr>
            <p:spPr>
              <a:xfrm flipV="1">
                <a:off x="3698249" y="5630749"/>
                <a:ext cx="2918733" cy="697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E466B99-237D-40E0-95CF-95B9CADAEB99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63012A3-3FF4-4544-8594-6CC7CB400CA9}"/>
                  </a:ext>
                </a:extLst>
              </p:cNvPr>
              <p:cNvCxnSpPr>
                <a:cxnSpLocks/>
                <a:stCxn id="23" idx="3"/>
                <a:endCxn id="26" idx="1"/>
              </p:cNvCxnSpPr>
              <p:nvPr/>
            </p:nvCxnSpPr>
            <p:spPr>
              <a:xfrm>
                <a:off x="4514692" y="5981784"/>
                <a:ext cx="2102291" cy="3879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EF7DAA1-E074-4FBA-B662-D298E8AE90BD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9598B4-DE36-480E-A1B0-17C3F82343E7}"/>
                    </a:ext>
                  </a:extLst>
                </p:cNvPr>
                <p:cNvSpPr txBox="1"/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9598B4-DE36-480E-A1B0-17C3F8234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C6BC4DE-AA09-4454-ADC5-1DF77E9DE8FD}"/>
                </a:ext>
              </a:extLst>
            </p:cNvPr>
            <p:cNvCxnSpPr>
              <a:cxnSpLocks/>
              <a:stCxn id="8" idx="3"/>
              <a:endCxn id="26" idx="1"/>
            </p:cNvCxnSpPr>
            <p:nvPr/>
          </p:nvCxnSpPr>
          <p:spPr>
            <a:xfrm>
              <a:off x="2089771" y="6185097"/>
              <a:ext cx="4527212" cy="184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8AEBA29-1412-4170-8FE4-1E60A3DC6F46}"/>
                    </a:ext>
                  </a:extLst>
                </p:cNvPr>
                <p:cNvSpPr txBox="1"/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8AEBA29-1412-4170-8FE4-1E60A3DC6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61" r="-451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57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(11.4-11.5)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DB18-5A5B-4EF5-A84A-E3D2CEE0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2EB6F-5747-4002-9CD4-2047C906C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Basic idea:</a:t>
                </a:r>
              </a:p>
              <a:p>
                <a:pPr lvl="1"/>
                <a:r>
                  <a:rPr lang="en-US" sz="2000" dirty="0"/>
                  <a:t>No linked lists!</a:t>
                </a:r>
              </a:p>
              <a:p>
                <a:pPr lvl="1"/>
                <a:r>
                  <a:rPr lang="en-US" sz="2000" dirty="0"/>
                  <a:t>All items store in the table,</a:t>
                </a:r>
                <a:br>
                  <a:rPr lang="en-US" sz="2000" dirty="0"/>
                </a:br>
                <a:r>
                  <a:rPr lang="en-US" sz="2000" dirty="0"/>
                  <a:t>one item per bucket!</a:t>
                </a:r>
              </a:p>
              <a:p>
                <a:r>
                  <a:rPr lang="en-US" sz="2400" dirty="0"/>
                  <a:t>Load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 collision?</a:t>
                </a:r>
              </a:p>
              <a:p>
                <a:pPr lvl="1"/>
                <a:r>
                  <a:rPr lang="en-US" sz="2000" dirty="0"/>
                  <a:t>Probe a </a:t>
                </a:r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sequence</a:t>
                </a:r>
                <a:r>
                  <a:rPr lang="en-US" sz="2000" dirty="0"/>
                  <a:t> of</a:t>
                </a:r>
                <a:br>
                  <a:rPr lang="en-US" sz="2000" dirty="0"/>
                </a:br>
                <a:r>
                  <a:rPr lang="en-US" sz="2000" dirty="0"/>
                  <a:t>buckets until an empty</a:t>
                </a:r>
                <a:br>
                  <a:rPr lang="en-US" sz="2000" dirty="0"/>
                </a:br>
                <a:r>
                  <a:rPr lang="en-US" sz="2000" dirty="0"/>
                  <a:t>one is found!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2EB6F-5747-4002-9CD4-2047C906C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7DC29AEE-3C88-46D1-9E94-AEB3510E28D1}"/>
              </a:ext>
            </a:extLst>
          </p:cNvPr>
          <p:cNvSpPr/>
          <p:nvPr/>
        </p:nvSpPr>
        <p:spPr>
          <a:xfrm>
            <a:off x="6624597" y="4406362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72F5E2-13CA-47EC-A5A0-BB23F3EAED73}"/>
              </a:ext>
            </a:extLst>
          </p:cNvPr>
          <p:cNvSpPr/>
          <p:nvPr/>
        </p:nvSpPr>
        <p:spPr>
          <a:xfrm>
            <a:off x="6624597" y="4652684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C8B9E10-D24E-4C79-8364-C1B20183C6E1}"/>
              </a:ext>
            </a:extLst>
          </p:cNvPr>
          <p:cNvSpPr/>
          <p:nvPr/>
        </p:nvSpPr>
        <p:spPr>
          <a:xfrm>
            <a:off x="6624596" y="4160042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A1C9BD-2C4E-4E15-BF31-A628A7BD9B62}"/>
              </a:ext>
            </a:extLst>
          </p:cNvPr>
          <p:cNvSpPr/>
          <p:nvPr/>
        </p:nvSpPr>
        <p:spPr>
          <a:xfrm>
            <a:off x="6624596" y="3667396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321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2D190F-8B48-491B-82D7-AB6C8D686BB5}"/>
              </a:ext>
            </a:extLst>
          </p:cNvPr>
          <p:cNvSpPr/>
          <p:nvPr/>
        </p:nvSpPr>
        <p:spPr>
          <a:xfrm>
            <a:off x="6624596" y="391371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E7C9D2-281A-4A50-875F-89FE3D0604C1}"/>
              </a:ext>
            </a:extLst>
          </p:cNvPr>
          <p:cNvSpPr/>
          <p:nvPr/>
        </p:nvSpPr>
        <p:spPr>
          <a:xfrm>
            <a:off x="6624595" y="3421076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453B3-0941-48C1-AE5B-186BF94BF979}"/>
              </a:ext>
            </a:extLst>
          </p:cNvPr>
          <p:cNvSpPr/>
          <p:nvPr/>
        </p:nvSpPr>
        <p:spPr>
          <a:xfrm>
            <a:off x="6624595" y="292842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1E041A4-BAC2-4AEE-9A3F-ABBDDFBF8C42}"/>
              </a:ext>
            </a:extLst>
          </p:cNvPr>
          <p:cNvSpPr/>
          <p:nvPr/>
        </p:nvSpPr>
        <p:spPr>
          <a:xfrm>
            <a:off x="6624595" y="3174750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0F98A2-C092-4CDF-B851-CCC828653095}"/>
              </a:ext>
            </a:extLst>
          </p:cNvPr>
          <p:cNvSpPr/>
          <p:nvPr/>
        </p:nvSpPr>
        <p:spPr>
          <a:xfrm>
            <a:off x="6624594" y="2682108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721375-307B-4E84-9081-50BBD8276B80}"/>
              </a:ext>
            </a:extLst>
          </p:cNvPr>
          <p:cNvSpPr/>
          <p:nvPr/>
        </p:nvSpPr>
        <p:spPr>
          <a:xfrm>
            <a:off x="8023044" y="2681281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D8C659-7420-43E4-A4AD-49527151368A}"/>
              </a:ext>
            </a:extLst>
          </p:cNvPr>
          <p:cNvSpPr/>
          <p:nvPr/>
        </p:nvSpPr>
        <p:spPr>
          <a:xfrm>
            <a:off x="8023046" y="2928098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D830D3E-9201-40C5-9A00-514872DA5A85}"/>
              </a:ext>
            </a:extLst>
          </p:cNvPr>
          <p:cNvSpPr/>
          <p:nvPr/>
        </p:nvSpPr>
        <p:spPr>
          <a:xfrm>
            <a:off x="8023047" y="3175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8CADCB-71F1-4A81-80ED-BC258A930E4B}"/>
              </a:ext>
            </a:extLst>
          </p:cNvPr>
          <p:cNvSpPr/>
          <p:nvPr/>
        </p:nvSpPr>
        <p:spPr>
          <a:xfrm>
            <a:off x="8023045" y="3420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B00E25-6A3F-4238-8CEE-374B4F233280}"/>
              </a:ext>
            </a:extLst>
          </p:cNvPr>
          <p:cNvSpPr/>
          <p:nvPr/>
        </p:nvSpPr>
        <p:spPr>
          <a:xfrm>
            <a:off x="8023041" y="366722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5AC710-8C18-412C-9C4A-98D6F5765540}"/>
              </a:ext>
            </a:extLst>
          </p:cNvPr>
          <p:cNvSpPr/>
          <p:nvPr/>
        </p:nvSpPr>
        <p:spPr>
          <a:xfrm>
            <a:off x="8023043" y="3914046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4FE004-6D9D-4A07-BC51-D8DEDD3E9B59}"/>
              </a:ext>
            </a:extLst>
          </p:cNvPr>
          <p:cNvSpPr/>
          <p:nvPr/>
        </p:nvSpPr>
        <p:spPr>
          <a:xfrm>
            <a:off x="8023044" y="4161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4A4C44-5CE9-4520-8057-5D76CA202486}"/>
              </a:ext>
            </a:extLst>
          </p:cNvPr>
          <p:cNvSpPr/>
          <p:nvPr/>
        </p:nvSpPr>
        <p:spPr>
          <a:xfrm>
            <a:off x="8023042" y="4406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241934-ED25-408E-A5D7-6166ADD0DE80}"/>
              </a:ext>
            </a:extLst>
          </p:cNvPr>
          <p:cNvSpPr/>
          <p:nvPr/>
        </p:nvSpPr>
        <p:spPr>
          <a:xfrm>
            <a:off x="8023040" y="465268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7DF7DE-1AE0-474D-A89F-E3CB8BD485B0}"/>
                  </a:ext>
                </a:extLst>
              </p:cNvPr>
              <p:cNvSpPr txBox="1"/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=321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7DF7DE-1AE0-474D-A89F-E3CB8BD4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blipFill>
                <a:blip r:embed="rId4"/>
                <a:stretch>
                  <a:fillRect l="-6897" r="-39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1C000AEC-11F0-4B9A-A3C6-7CB882B068AC}"/>
              </a:ext>
            </a:extLst>
          </p:cNvPr>
          <p:cNvGrpSpPr/>
          <p:nvPr/>
        </p:nvGrpSpPr>
        <p:grpSpPr>
          <a:xfrm>
            <a:off x="5306932" y="3051587"/>
            <a:ext cx="1317663" cy="611556"/>
            <a:chOff x="5306932" y="3051587"/>
            <a:chExt cx="1317663" cy="61155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E6A559D-ADC9-438C-8509-08E39E355E25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06932" y="3051587"/>
              <a:ext cx="1317663" cy="6115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D6F9FA-C337-4F49-BEEB-5551CC0CD467}"/>
                    </a:ext>
                  </a:extLst>
                </p:cNvPr>
                <p:cNvSpPr txBox="1"/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D6F9FA-C337-4F49-BEEB-5551CC0CD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742" t="-17241" r="-1629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612888-942F-47A4-B37B-D98CA10BF1EF}"/>
              </a:ext>
            </a:extLst>
          </p:cNvPr>
          <p:cNvGrpSpPr/>
          <p:nvPr/>
        </p:nvGrpSpPr>
        <p:grpSpPr>
          <a:xfrm>
            <a:off x="5306932" y="3666732"/>
            <a:ext cx="1317665" cy="862789"/>
            <a:chOff x="5154532" y="3514332"/>
            <a:chExt cx="1317665" cy="862789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FEF8232-DC72-46D4-8D63-152AE733C05D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5154532" y="3514332"/>
              <a:ext cx="1317665" cy="8627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894FF64-D381-4D76-8EED-38CD19D8A978}"/>
                    </a:ext>
                  </a:extLst>
                </p:cNvPr>
                <p:cNvSpPr txBox="1"/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894FF64-D381-4D76-8EED-38CD19D8A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514" t="-4580" r="-14451" b="-23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4CCE966-99E9-4557-92B4-465E63B2F8B7}"/>
              </a:ext>
            </a:extLst>
          </p:cNvPr>
          <p:cNvGrpSpPr/>
          <p:nvPr/>
        </p:nvGrpSpPr>
        <p:grpSpPr>
          <a:xfrm>
            <a:off x="5306932" y="3469611"/>
            <a:ext cx="1317664" cy="320944"/>
            <a:chOff x="5194922" y="2496765"/>
            <a:chExt cx="1317664" cy="320944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B2094A0-1B2E-4A2F-9C71-E0CE96A09615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>
              <a:off x="5194922" y="2693886"/>
              <a:ext cx="1317664" cy="12382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EE16A28-CB4A-42DC-BBFF-84BF1D162D0B}"/>
                    </a:ext>
                  </a:extLst>
                </p:cNvPr>
                <p:cNvSpPr txBox="1"/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EE16A28-CB4A-42DC-BBFF-84BF1D16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263" r="-12849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F079FD5-4FD9-4222-9E2D-4AB44CC0661C}"/>
                  </a:ext>
                </a:extLst>
              </p:cNvPr>
              <p:cNvSpPr txBox="1"/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is a </a:t>
                </a:r>
                <a:r>
                  <a:rPr lang="en-US" sz="2400" i="1" u="sng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how is the probe sequence determined?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F079FD5-4FD9-4222-9E2D-4AB44CC0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blipFill>
                <a:blip r:embed="rId8"/>
                <a:stretch>
                  <a:fillRect l="-1748" t="-5882" r="-12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54585-42EE-46EF-8A14-A9163634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Hash Function Re-defined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8F92C-0BD9-4DF1-BABD-D0DEDB4BD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case we use open addressing for collision resolution,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8F92C-0BD9-4DF1-BABD-D0DEDB4B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  <a:blipFill>
                <a:blip r:embed="rId2"/>
                <a:stretch>
                  <a:fillRect l="-1005" t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B10A0B3-0F46-4FFA-8F17-951C27711591}"/>
              </a:ext>
            </a:extLst>
          </p:cNvPr>
          <p:cNvGrpSpPr/>
          <p:nvPr/>
        </p:nvGrpSpPr>
        <p:grpSpPr>
          <a:xfrm>
            <a:off x="1141854" y="2564525"/>
            <a:ext cx="423505" cy="588493"/>
            <a:chOff x="1110323" y="2669628"/>
            <a:chExt cx="423505" cy="58849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12CCD0-49D1-458F-AF56-16B799CB5995}"/>
                </a:ext>
              </a:extLst>
            </p:cNvPr>
            <p:cNvSpPr txBox="1"/>
            <p:nvPr/>
          </p:nvSpPr>
          <p:spPr>
            <a:xfrm>
              <a:off x="1110323" y="2913993"/>
              <a:ext cx="423505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key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59B6747-C741-4A3F-8306-67F13AB5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49A163-AAC4-4FA3-B8A2-DC8CF4CDB06D}"/>
              </a:ext>
            </a:extLst>
          </p:cNvPr>
          <p:cNvGrpSpPr/>
          <p:nvPr/>
        </p:nvGrpSpPr>
        <p:grpSpPr>
          <a:xfrm>
            <a:off x="1979537" y="2564525"/>
            <a:ext cx="1575423" cy="588493"/>
            <a:chOff x="534365" y="2669628"/>
            <a:chExt cx="1575423" cy="58849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4465D2-D932-43C9-BF5B-33F5DBAC0A3B}"/>
                </a:ext>
              </a:extLst>
            </p:cNvPr>
            <p:cNvSpPr txBox="1"/>
            <p:nvPr/>
          </p:nvSpPr>
          <p:spPr>
            <a:xfrm>
              <a:off x="534365" y="2913993"/>
              <a:ext cx="1575423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probe number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6B1101D-013B-4E8E-B652-40250025B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4DC64B-01AE-4031-8CB2-7F8BEF8F5171}"/>
              </a:ext>
            </a:extLst>
          </p:cNvPr>
          <p:cNvGrpSpPr/>
          <p:nvPr/>
        </p:nvGrpSpPr>
        <p:grpSpPr>
          <a:xfrm>
            <a:off x="4515315" y="2564525"/>
            <a:ext cx="1223019" cy="588493"/>
            <a:chOff x="710570" y="2669628"/>
            <a:chExt cx="1223019" cy="5884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E20284-261F-45D3-9FF7-CFA54A962CA6}"/>
                </a:ext>
              </a:extLst>
            </p:cNvPr>
            <p:cNvSpPr txBox="1"/>
            <p:nvPr/>
          </p:nvSpPr>
          <p:spPr>
            <a:xfrm>
              <a:off x="710570" y="2913993"/>
              <a:ext cx="1223019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table index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39F0C76-78A6-4A05-9999-E53C86E6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173CC9B-E58D-4996-8A68-9F4E4FD17203}"/>
              </a:ext>
            </a:extLst>
          </p:cNvPr>
          <p:cNvGrpSpPr/>
          <p:nvPr/>
        </p:nvGrpSpPr>
        <p:grpSpPr>
          <a:xfrm>
            <a:off x="3953561" y="4275153"/>
            <a:ext cx="4561789" cy="2217721"/>
            <a:chOff x="3953561" y="4275153"/>
            <a:chExt cx="4561789" cy="22177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8C02F6-77B6-4BF5-AB6C-EFC89C31A69E}"/>
                </a:ext>
              </a:extLst>
            </p:cNvPr>
            <p:cNvSpPr/>
            <p:nvPr/>
          </p:nvSpPr>
          <p:spPr>
            <a:xfrm>
              <a:off x="6624597" y="60002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B5B062-D592-45A0-BB54-FFB762E38BA7}"/>
                </a:ext>
              </a:extLst>
            </p:cNvPr>
            <p:cNvSpPr/>
            <p:nvPr/>
          </p:nvSpPr>
          <p:spPr>
            <a:xfrm>
              <a:off x="6624597" y="6246556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9AB939-35DB-4797-85A1-D9D40452E29B}"/>
                </a:ext>
              </a:extLst>
            </p:cNvPr>
            <p:cNvSpPr/>
            <p:nvPr/>
          </p:nvSpPr>
          <p:spPr>
            <a:xfrm>
              <a:off x="6624596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8A3DD-E622-41F6-A7A8-F92F359B6913}"/>
                </a:ext>
              </a:extLst>
            </p:cNvPr>
            <p:cNvSpPr/>
            <p:nvPr/>
          </p:nvSpPr>
          <p:spPr>
            <a:xfrm>
              <a:off x="6624596" y="526126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BA4377B-1CD1-49E2-8903-FCFA1F24D00B}"/>
                </a:ext>
              </a:extLst>
            </p:cNvPr>
            <p:cNvSpPr/>
            <p:nvPr/>
          </p:nvSpPr>
          <p:spPr>
            <a:xfrm>
              <a:off x="6624596" y="550759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EA456FE-8AE4-4E04-9C98-7E926D527925}"/>
                </a:ext>
              </a:extLst>
            </p:cNvPr>
            <p:cNvSpPr/>
            <p:nvPr/>
          </p:nvSpPr>
          <p:spPr>
            <a:xfrm>
              <a:off x="6624595" y="501494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84BCB7-0DA4-4DB4-803D-28158D4E9126}"/>
                </a:ext>
              </a:extLst>
            </p:cNvPr>
            <p:cNvSpPr/>
            <p:nvPr/>
          </p:nvSpPr>
          <p:spPr>
            <a:xfrm>
              <a:off x="6624595" y="45223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245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E1634C-67DF-46E7-B3DD-E28B80381CBD}"/>
                </a:ext>
              </a:extLst>
            </p:cNvPr>
            <p:cNvSpPr/>
            <p:nvPr/>
          </p:nvSpPr>
          <p:spPr>
            <a:xfrm>
              <a:off x="6624595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112AB2-FB0B-46A9-B67E-CE19C6980917}"/>
                </a:ext>
              </a:extLst>
            </p:cNvPr>
            <p:cNvSpPr/>
            <p:nvPr/>
          </p:nvSpPr>
          <p:spPr>
            <a:xfrm>
              <a:off x="6624594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0CE2D1-1B10-4CDE-A0A5-14700087B007}"/>
                </a:ext>
              </a:extLst>
            </p:cNvPr>
            <p:cNvSpPr/>
            <p:nvPr/>
          </p:nvSpPr>
          <p:spPr>
            <a:xfrm>
              <a:off x="8023044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F93C4D-A54E-435B-AFFC-60BAAB479B40}"/>
                </a:ext>
              </a:extLst>
            </p:cNvPr>
            <p:cNvSpPr/>
            <p:nvPr/>
          </p:nvSpPr>
          <p:spPr>
            <a:xfrm>
              <a:off x="8023046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CBBDE-7915-437F-B8AA-BCD9F987C3A0}"/>
                </a:ext>
              </a:extLst>
            </p:cNvPr>
            <p:cNvSpPr/>
            <p:nvPr/>
          </p:nvSpPr>
          <p:spPr>
            <a:xfrm>
              <a:off x="8023047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1CD088-0E31-4525-8E2E-2E52EE0EAAE8}"/>
                </a:ext>
              </a:extLst>
            </p:cNvPr>
            <p:cNvSpPr/>
            <p:nvPr/>
          </p:nvSpPr>
          <p:spPr>
            <a:xfrm>
              <a:off x="8023045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80F426-D9D4-4D0F-9BD5-B03D86132848}"/>
                </a:ext>
              </a:extLst>
            </p:cNvPr>
            <p:cNvSpPr/>
            <p:nvPr/>
          </p:nvSpPr>
          <p:spPr>
            <a:xfrm>
              <a:off x="8023041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F6BF89-92C5-4972-9B8F-283568593EB0}"/>
                </a:ext>
              </a:extLst>
            </p:cNvPr>
            <p:cNvSpPr/>
            <p:nvPr/>
          </p:nvSpPr>
          <p:spPr>
            <a:xfrm>
              <a:off x="8023043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FEAA7FD-78F0-475D-8333-598AE72246B7}"/>
                </a:ext>
              </a:extLst>
            </p:cNvPr>
            <p:cNvSpPr/>
            <p:nvPr/>
          </p:nvSpPr>
          <p:spPr>
            <a:xfrm>
              <a:off x="8023044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A52A87B-D770-461A-AD0C-FEA2C8EB9E74}"/>
                </a:ext>
              </a:extLst>
            </p:cNvPr>
            <p:cNvSpPr/>
            <p:nvPr/>
          </p:nvSpPr>
          <p:spPr>
            <a:xfrm>
              <a:off x="8023042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066AA4-629B-4E0A-9AF2-76ADADC9C260}"/>
                </a:ext>
              </a:extLst>
            </p:cNvPr>
            <p:cNvSpPr/>
            <p:nvPr/>
          </p:nvSpPr>
          <p:spPr>
            <a:xfrm>
              <a:off x="8023040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F3F912-2E00-4472-A350-F1308A80C631}"/>
                    </a:ext>
                  </a:extLst>
                </p:cNvPr>
                <p:cNvSpPr txBox="1"/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=321</m:t>
                        </m:r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F3F912-2E00-4472-A350-F1308A80C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931" r="-44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5153AB0-7985-4A76-9536-F6C2CC2383CF}"/>
                </a:ext>
              </a:extLst>
            </p:cNvPr>
            <p:cNvGrpSpPr/>
            <p:nvPr/>
          </p:nvGrpSpPr>
          <p:grpSpPr>
            <a:xfrm>
              <a:off x="5190438" y="4645459"/>
              <a:ext cx="1434157" cy="1354773"/>
              <a:chOff x="5190438" y="3051587"/>
              <a:chExt cx="1434157" cy="1354773"/>
            </a:xfrm>
          </p:grpSpPr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65BBE93-040E-4D94-ACB0-8FB2D1DA74E8}"/>
                  </a:ext>
                </a:extLst>
              </p:cNvPr>
              <p:cNvCxnSpPr>
                <a:cxnSpLocks/>
                <a:stCxn id="33" idx="3"/>
                <a:endCxn id="21" idx="1"/>
              </p:cNvCxnSpPr>
              <p:nvPr/>
            </p:nvCxnSpPr>
            <p:spPr>
              <a:xfrm flipV="1">
                <a:off x="5190438" y="3051587"/>
                <a:ext cx="1434157" cy="13547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2F366D0-18D9-4F36-976E-B8F88CECBB28}"/>
                      </a:ext>
                    </a:extLst>
                  </p:cNvPr>
                  <p:cNvSpPr txBox="1"/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2F366D0-18D9-4F36-976E-B8F88CECB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74" t="-12821" r="-16981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A889A5F-6538-41ED-8B09-B553970CFF80}"/>
                </a:ext>
              </a:extLst>
            </p:cNvPr>
            <p:cNvGrpSpPr/>
            <p:nvPr/>
          </p:nvGrpSpPr>
          <p:grpSpPr>
            <a:xfrm>
              <a:off x="5190438" y="6000232"/>
              <a:ext cx="1434159" cy="343053"/>
              <a:chOff x="5038038" y="4253960"/>
              <a:chExt cx="1434159" cy="343053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577DCD3-A415-4432-82E0-DCF8A4A08641}"/>
                  </a:ext>
                </a:extLst>
              </p:cNvPr>
              <p:cNvCxnSpPr>
                <a:cxnSpLocks/>
                <a:stCxn id="33" idx="3"/>
                <a:endCxn id="15" idx="1"/>
              </p:cNvCxnSpPr>
              <p:nvPr/>
            </p:nvCxnSpPr>
            <p:spPr>
              <a:xfrm>
                <a:off x="5038038" y="4253960"/>
                <a:ext cx="1434159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7FEE9792-28DE-4DC3-AEE0-B380B4E4A1F7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7FEE9792-28DE-4DC3-AEE0-B380B4E4A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22" r="-10326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D4813ED-BCF1-44A3-9B4F-3FBB33AC1DD0}"/>
                </a:ext>
              </a:extLst>
            </p:cNvPr>
            <p:cNvGrpSpPr/>
            <p:nvPr/>
          </p:nvGrpSpPr>
          <p:grpSpPr>
            <a:xfrm>
              <a:off x="5190438" y="5384427"/>
              <a:ext cx="1434158" cy="615805"/>
              <a:chOff x="5078428" y="2817709"/>
              <a:chExt cx="1434158" cy="615805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A1B0044-09CA-4EA6-92A7-BFB3D3A90A6E}"/>
                  </a:ext>
                </a:extLst>
              </p:cNvPr>
              <p:cNvCxnSpPr>
                <a:cxnSpLocks/>
                <a:stCxn id="33" idx="3"/>
                <a:endCxn id="18" idx="1"/>
              </p:cNvCxnSpPr>
              <p:nvPr/>
            </p:nvCxnSpPr>
            <p:spPr>
              <a:xfrm flipV="1">
                <a:off x="5078428" y="2817709"/>
                <a:ext cx="1434158" cy="615805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C89546-47F7-4792-9175-62AB4BE03C6D}"/>
                      </a:ext>
                    </a:extLst>
                  </p:cNvPr>
                  <p:cNvSpPr txBox="1"/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321,2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C89546-47F7-4792-9175-62AB4BE03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495" t="-15044" r="-13736" b="-6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DE19DCB-A331-4FB2-853B-F70DA355387B}"/>
              </a:ext>
            </a:extLst>
          </p:cNvPr>
          <p:cNvSpPr/>
          <p:nvPr/>
        </p:nvSpPr>
        <p:spPr>
          <a:xfrm>
            <a:off x="618435" y="3323437"/>
            <a:ext cx="2591271" cy="2676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HashInsert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(T[j]==NIL)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T[j]=k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“overflow”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5A814B-2EC0-484D-965B-420258C0542F}"/>
              </a:ext>
            </a:extLst>
          </p:cNvPr>
          <p:cNvSpPr/>
          <p:nvPr/>
        </p:nvSpPr>
        <p:spPr>
          <a:xfrm>
            <a:off x="3376917" y="3325991"/>
            <a:ext cx="362704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 or T[j]==NIL)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NIL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B755382-F080-43B0-9E7E-1D38143CA0B1}"/>
              </a:ext>
            </a:extLst>
          </p:cNvPr>
          <p:cNvSpPr/>
          <p:nvPr/>
        </p:nvSpPr>
        <p:spPr>
          <a:xfrm>
            <a:off x="4435366" y="5211712"/>
            <a:ext cx="2322786" cy="2537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01F06C-537B-4E8C-8790-2B4215597295}"/>
              </a:ext>
            </a:extLst>
          </p:cNvPr>
          <p:cNvSpPr/>
          <p:nvPr/>
        </p:nvSpPr>
        <p:spPr>
          <a:xfrm>
            <a:off x="292614" y="1690689"/>
            <a:ext cx="232446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HashInsert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T[j]=k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“overflow”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22B823-89CA-4E3C-B534-4D2F3CAFD030}"/>
              </a:ext>
            </a:extLst>
          </p:cNvPr>
          <p:cNvSpPr/>
          <p:nvPr/>
        </p:nvSpPr>
        <p:spPr>
          <a:xfrm>
            <a:off x="2734537" y="1693772"/>
            <a:ext cx="3255111" cy="2216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HashSearch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(T[j]==k)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 or T[j]==NIL)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NIL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04E9E-ACC0-4BD3-BC71-A5F7660A52CA}"/>
              </a:ext>
            </a:extLst>
          </p:cNvPr>
          <p:cNvSpPr/>
          <p:nvPr/>
        </p:nvSpPr>
        <p:spPr>
          <a:xfrm>
            <a:off x="2963650" y="6079413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42E2E8-BAE7-4269-BE24-91873EFC5687}"/>
              </a:ext>
            </a:extLst>
          </p:cNvPr>
          <p:cNvSpPr/>
          <p:nvPr/>
        </p:nvSpPr>
        <p:spPr>
          <a:xfrm>
            <a:off x="2963650" y="6325735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DDC1D1-1C6A-4C6C-82EE-ED3A0D08E250}"/>
              </a:ext>
            </a:extLst>
          </p:cNvPr>
          <p:cNvSpPr/>
          <p:nvPr/>
        </p:nvSpPr>
        <p:spPr>
          <a:xfrm>
            <a:off x="2963649" y="5833093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B1ACC7-60AB-4848-992F-78E7310277CC}"/>
              </a:ext>
            </a:extLst>
          </p:cNvPr>
          <p:cNvSpPr/>
          <p:nvPr/>
        </p:nvSpPr>
        <p:spPr>
          <a:xfrm>
            <a:off x="2963649" y="534044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B3EC0E-D127-4ABD-B96E-2E9334AFC2F9}"/>
              </a:ext>
            </a:extLst>
          </p:cNvPr>
          <p:cNvSpPr/>
          <p:nvPr/>
        </p:nvSpPr>
        <p:spPr>
          <a:xfrm>
            <a:off x="2963649" y="558676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F877CD-13AA-48B8-9B8A-7FD450A591BF}"/>
              </a:ext>
            </a:extLst>
          </p:cNvPr>
          <p:cNvSpPr/>
          <p:nvPr/>
        </p:nvSpPr>
        <p:spPr>
          <a:xfrm>
            <a:off x="2963648" y="509412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DF88C8-72F7-4882-B161-546D8293560D}"/>
              </a:ext>
            </a:extLst>
          </p:cNvPr>
          <p:cNvSpPr/>
          <p:nvPr/>
        </p:nvSpPr>
        <p:spPr>
          <a:xfrm>
            <a:off x="2963648" y="460147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3D3C80-D53E-408D-B0D8-81777E25EBA4}"/>
              </a:ext>
            </a:extLst>
          </p:cNvPr>
          <p:cNvSpPr/>
          <p:nvPr/>
        </p:nvSpPr>
        <p:spPr>
          <a:xfrm>
            <a:off x="2963648" y="4847801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E9454-234B-4859-8063-C6532D9D5E66}"/>
              </a:ext>
            </a:extLst>
          </p:cNvPr>
          <p:cNvSpPr/>
          <p:nvPr/>
        </p:nvSpPr>
        <p:spPr>
          <a:xfrm>
            <a:off x="2963647" y="4355159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8BDDD0-EDC2-4F0E-91F5-587A87B131C5}"/>
              </a:ext>
            </a:extLst>
          </p:cNvPr>
          <p:cNvSpPr/>
          <p:nvPr/>
        </p:nvSpPr>
        <p:spPr>
          <a:xfrm>
            <a:off x="4362097" y="435433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74D5AD-00E8-4F12-8CED-0AD496EBFF2C}"/>
              </a:ext>
            </a:extLst>
          </p:cNvPr>
          <p:cNvSpPr/>
          <p:nvPr/>
        </p:nvSpPr>
        <p:spPr>
          <a:xfrm>
            <a:off x="4362099" y="460114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080E0-666C-474D-89FB-FF672816592F}"/>
              </a:ext>
            </a:extLst>
          </p:cNvPr>
          <p:cNvSpPr/>
          <p:nvPr/>
        </p:nvSpPr>
        <p:spPr>
          <a:xfrm>
            <a:off x="4362100" y="4848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46435A-D9D9-4505-B53B-3187A0A06E6F}"/>
              </a:ext>
            </a:extLst>
          </p:cNvPr>
          <p:cNvSpPr/>
          <p:nvPr/>
        </p:nvSpPr>
        <p:spPr>
          <a:xfrm>
            <a:off x="4362098" y="5093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6D4782-B468-446C-91C7-E8151600DA65}"/>
              </a:ext>
            </a:extLst>
          </p:cNvPr>
          <p:cNvSpPr/>
          <p:nvPr/>
        </p:nvSpPr>
        <p:spPr>
          <a:xfrm>
            <a:off x="4362094" y="5340280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34D64C-0E44-4998-AEBC-22CC4B898E05}"/>
              </a:ext>
            </a:extLst>
          </p:cNvPr>
          <p:cNvSpPr/>
          <p:nvPr/>
        </p:nvSpPr>
        <p:spPr>
          <a:xfrm>
            <a:off x="4362096" y="5587097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A2FFD7-CF81-4AB3-B30C-6C2357C0EC2A}"/>
              </a:ext>
            </a:extLst>
          </p:cNvPr>
          <p:cNvSpPr/>
          <p:nvPr/>
        </p:nvSpPr>
        <p:spPr>
          <a:xfrm>
            <a:off x="4362097" y="5834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10DB17-54BD-4870-9FA8-213FA46D6E04}"/>
              </a:ext>
            </a:extLst>
          </p:cNvPr>
          <p:cNvSpPr/>
          <p:nvPr/>
        </p:nvSpPr>
        <p:spPr>
          <a:xfrm>
            <a:off x="4362095" y="6079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AB96CB-B0AF-4A65-A1D7-B898D969655F}"/>
              </a:ext>
            </a:extLst>
          </p:cNvPr>
          <p:cNvSpPr/>
          <p:nvPr/>
        </p:nvSpPr>
        <p:spPr>
          <a:xfrm>
            <a:off x="4362093" y="632573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B3E02-2BA7-43F1-8FF3-0F82BD8B5453}"/>
                  </a:ext>
                </a:extLst>
              </p:cNvPr>
              <p:cNvSpPr txBox="1"/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Insert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B3E02-2BA7-43F1-8FF3-0F82BD8B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blipFill>
                <a:blip r:embed="rId2"/>
                <a:stretch>
                  <a:fillRect l="-13966" t="-25490" r="-72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01913EB6-7D62-45E5-A381-8A127DB89213}"/>
              </a:ext>
            </a:extLst>
          </p:cNvPr>
          <p:cNvGrpSpPr/>
          <p:nvPr/>
        </p:nvGrpSpPr>
        <p:grpSpPr>
          <a:xfrm>
            <a:off x="1382656" y="4724638"/>
            <a:ext cx="1580992" cy="1354773"/>
            <a:chOff x="5043603" y="3051587"/>
            <a:chExt cx="1580992" cy="1354773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B9ABB6C-34AC-474E-AD76-0B4AE9C58BAE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 flipV="1">
              <a:off x="5043603" y="3051587"/>
              <a:ext cx="1580992" cy="13547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614492D-C969-41E3-BDC5-1138247D2065}"/>
                    </a:ext>
                  </a:extLst>
                </p:cNvPr>
                <p:cNvSpPr txBox="1"/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614492D-C969-41E3-BDC5-1138247D2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4430" t="-12821" r="-17089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3B7CAC-DE05-4AC4-A0D2-9CCAFD3CBF5D}"/>
              </a:ext>
            </a:extLst>
          </p:cNvPr>
          <p:cNvGrpSpPr/>
          <p:nvPr/>
        </p:nvGrpSpPr>
        <p:grpSpPr>
          <a:xfrm>
            <a:off x="1382656" y="6079411"/>
            <a:ext cx="1580994" cy="343053"/>
            <a:chOff x="4891203" y="4253960"/>
            <a:chExt cx="1580994" cy="3430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FCC44D9-DEEA-4421-B85A-DAB49908195A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4891203" y="4253960"/>
              <a:ext cx="1580994" cy="1231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8EBA3F-8B3D-4335-A4A3-31C8490545A2}"/>
                    </a:ext>
                  </a:extLst>
                </p:cNvPr>
                <p:cNvSpPr txBox="1"/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8EBA3F-8B3D-4335-A4A3-31C84905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6522" r="-10870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218E524-97D9-45D3-AAF2-38D97168C6DE}"/>
              </a:ext>
            </a:extLst>
          </p:cNvPr>
          <p:cNvGrpSpPr/>
          <p:nvPr/>
        </p:nvGrpSpPr>
        <p:grpSpPr>
          <a:xfrm>
            <a:off x="1382656" y="5463606"/>
            <a:ext cx="1580993" cy="615805"/>
            <a:chOff x="4931593" y="2817709"/>
            <a:chExt cx="1580993" cy="61580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AB4B0C7-A985-4B4A-872E-E6FA4C1F814E}"/>
                </a:ext>
              </a:extLst>
            </p:cNvPr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4931593" y="2817709"/>
              <a:ext cx="1580993" cy="61580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56D6739-5BD2-4508-A589-83FF8444DC93}"/>
                    </a:ext>
                  </a:extLst>
                </p:cNvPr>
                <p:cNvSpPr txBox="1"/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56D6739-5BD2-4508-A589-83FF8444D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945" t="-15044" r="-13736" b="-6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1B8FFE4-A109-45D1-ADB7-1ED783207FF0}"/>
              </a:ext>
            </a:extLst>
          </p:cNvPr>
          <p:cNvSpPr/>
          <p:nvPr/>
        </p:nvSpPr>
        <p:spPr>
          <a:xfrm>
            <a:off x="6107109" y="1690689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标题 36">
            <a:extLst>
              <a:ext uri="{FF2B5EF4-FFF2-40B4-BE49-F238E27FC236}">
                <a16:creationId xmlns:a16="http://schemas.microsoft.com/office/drawing/2014/main" id="{2550850F-0865-4B59-9348-3AA702AB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Remove</a:t>
            </a:r>
            <a:r>
              <a:rPr lang="en-US" dirty="0"/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35F39B-B593-48B6-8754-DACA389105B4}"/>
                  </a:ext>
                </a:extLst>
              </p:cNvPr>
              <p:cNvSpPr txBox="1"/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245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35F39B-B593-48B6-8754-DACA3891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blipFill>
                <a:blip r:embed="rId6"/>
                <a:stretch>
                  <a:fillRect l="-8261" t="-26000" r="-304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2ADCF42E-1088-4347-92E1-E09C1D6BB3F3}"/>
              </a:ext>
            </a:extLst>
          </p:cNvPr>
          <p:cNvGrpSpPr/>
          <p:nvPr/>
        </p:nvGrpSpPr>
        <p:grpSpPr>
          <a:xfrm>
            <a:off x="4362099" y="4459833"/>
            <a:ext cx="1818255" cy="264475"/>
            <a:chOff x="4362099" y="5939918"/>
            <a:chExt cx="1818255" cy="26447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878F9E7-2330-4AB6-8C98-4012B11AF7A3}"/>
                </a:ext>
              </a:extLst>
            </p:cNvPr>
            <p:cNvCxnSpPr>
              <a:cxnSpLocks/>
              <a:stCxn id="38" idx="1"/>
              <a:endCxn id="17" idx="1"/>
            </p:cNvCxnSpPr>
            <p:nvPr/>
          </p:nvCxnSpPr>
          <p:spPr>
            <a:xfrm flipH="1">
              <a:off x="4362099" y="6204393"/>
              <a:ext cx="181825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2AB1CA0-1256-441E-B870-6E4359EF205B}"/>
                    </a:ext>
                  </a:extLst>
                </p:cNvPr>
                <p:cNvSpPr txBox="1"/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245,0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2AB1CA0-1256-441E-B870-6E4359EF2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30" t="-27500" r="-1049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8800AB70-9B63-4D93-930A-B248010DC62C}"/>
              </a:ext>
            </a:extLst>
          </p:cNvPr>
          <p:cNvSpPr/>
          <p:nvPr/>
        </p:nvSpPr>
        <p:spPr>
          <a:xfrm>
            <a:off x="2963643" y="4601805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D12C90-9498-4B2D-8767-9DDC6D3624A0}"/>
                  </a:ext>
                </a:extLst>
              </p:cNvPr>
              <p:cNvSpPr txBox="1"/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D12C90-9498-4B2D-8767-9DDC6D36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blipFill>
                <a:blip r:embed="rId8"/>
                <a:stretch>
                  <a:fillRect l="-9223" t="-26000" r="-33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1C828359-56C1-4B0A-8901-C55DF8774C3A}"/>
              </a:ext>
            </a:extLst>
          </p:cNvPr>
          <p:cNvGrpSpPr/>
          <p:nvPr/>
        </p:nvGrpSpPr>
        <p:grpSpPr>
          <a:xfrm>
            <a:off x="4362096" y="4724964"/>
            <a:ext cx="1938500" cy="522390"/>
            <a:chOff x="4074867" y="2324483"/>
            <a:chExt cx="1938500" cy="522390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FF95D33-DFB7-4F6D-B2E9-ADC9EF6569E8}"/>
                </a:ext>
              </a:extLst>
            </p:cNvPr>
            <p:cNvCxnSpPr>
              <a:cxnSpLocks/>
              <a:stCxn id="51" idx="1"/>
              <a:endCxn id="45" idx="3"/>
            </p:cNvCxnSpPr>
            <p:nvPr/>
          </p:nvCxnSpPr>
          <p:spPr>
            <a:xfrm flipH="1" flipV="1">
              <a:off x="4074867" y="2324483"/>
              <a:ext cx="1889818" cy="522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610529D-C83D-478D-B45C-DDE5F9A243B2}"/>
                    </a:ext>
                  </a:extLst>
                </p:cNvPr>
                <p:cNvSpPr txBox="1"/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610529D-C83D-478D-B45C-DDE5F9A2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486" t="-1136" r="-1135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3972431B-0BCE-4D5B-8160-66581C2908CA}"/>
              </a:ext>
            </a:extLst>
          </p:cNvPr>
          <p:cNvSpPr txBox="1"/>
          <p:nvPr/>
        </p:nvSpPr>
        <p:spPr>
          <a:xfrm rot="1800000">
            <a:off x="6487307" y="2064029"/>
            <a:ext cx="1793020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WRONG!!!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B9805E-F85A-4D42-96C1-E8B0CFB6B0A2}"/>
              </a:ext>
            </a:extLst>
          </p:cNvPr>
          <p:cNvSpPr/>
          <p:nvPr/>
        </p:nvSpPr>
        <p:spPr>
          <a:xfrm>
            <a:off x="6101870" y="3081094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]=DEL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1CC9639-D7E8-483A-9D77-DD1AADA92560}"/>
              </a:ext>
            </a:extLst>
          </p:cNvPr>
          <p:cNvGrpSpPr/>
          <p:nvPr/>
        </p:nvGrpSpPr>
        <p:grpSpPr>
          <a:xfrm>
            <a:off x="4362103" y="5247354"/>
            <a:ext cx="1992216" cy="955218"/>
            <a:chOff x="2391393" y="3543386"/>
            <a:chExt cx="1992216" cy="955218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A4624CE-24B7-4B24-80D2-60EAB54EDE01}"/>
                </a:ext>
              </a:extLst>
            </p:cNvPr>
            <p:cNvCxnSpPr>
              <a:cxnSpLocks/>
              <a:stCxn id="51" idx="1"/>
              <a:endCxn id="7" idx="3"/>
            </p:cNvCxnSpPr>
            <p:nvPr/>
          </p:nvCxnSpPr>
          <p:spPr>
            <a:xfrm flipH="1">
              <a:off x="2391393" y="3543386"/>
              <a:ext cx="1889811" cy="955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4BD94C8-8B69-4B6C-973D-2AA7D4A74A93}"/>
                    </a:ext>
                  </a:extLst>
                </p:cNvPr>
                <p:cNvSpPr txBox="1"/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4BD94C8-8B69-4B6C-973D-2AA7D4A74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5000" t="-14286" r="-1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5733ADE-34E8-4373-BC27-1AD5B775E0CF}"/>
              </a:ext>
            </a:extLst>
          </p:cNvPr>
          <p:cNvGrpSpPr/>
          <p:nvPr/>
        </p:nvGrpSpPr>
        <p:grpSpPr>
          <a:xfrm>
            <a:off x="4362094" y="5133865"/>
            <a:ext cx="1889820" cy="329574"/>
            <a:chOff x="2742641" y="1960124"/>
            <a:chExt cx="1889820" cy="329574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90412DA-201B-41C3-9D27-5799BD17779D}"/>
                </a:ext>
              </a:extLst>
            </p:cNvPr>
            <p:cNvCxnSpPr>
              <a:cxnSpLocks/>
              <a:stCxn id="51" idx="1"/>
              <a:endCxn id="20" idx="1"/>
            </p:cNvCxnSpPr>
            <p:nvPr/>
          </p:nvCxnSpPr>
          <p:spPr>
            <a:xfrm flipH="1">
              <a:off x="2742641" y="2073613"/>
              <a:ext cx="1889820" cy="21608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14617FE-4B1F-4B01-9A76-3903B89324AB}"/>
                    </a:ext>
                  </a:extLst>
                </p:cNvPr>
                <p:cNvSpPr txBox="1"/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14617FE-4B1F-4B01-9A76-3903B8932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6522" t="-19672" r="-1141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03CB9B2-4ED2-46AA-953D-3477C6A54C69}"/>
              </a:ext>
            </a:extLst>
          </p:cNvPr>
          <p:cNvGrpSpPr/>
          <p:nvPr/>
        </p:nvGrpSpPr>
        <p:grpSpPr>
          <a:xfrm>
            <a:off x="48557" y="2716614"/>
            <a:ext cx="2928201" cy="1884078"/>
            <a:chOff x="48557" y="2716614"/>
            <a:chExt cx="2928201" cy="188407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87E356B-474B-47D8-89E0-9669EB824394}"/>
                </a:ext>
              </a:extLst>
            </p:cNvPr>
            <p:cNvSpPr/>
            <p:nvPr/>
          </p:nvSpPr>
          <p:spPr>
            <a:xfrm>
              <a:off x="1000460" y="2716614"/>
              <a:ext cx="1318878" cy="2170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B28228E-2E55-46B8-B1B9-4661069A361A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1512658" y="2933700"/>
              <a:ext cx="147241" cy="129242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794D6BD2-1AC3-4328-BA4E-AC7A4C727E91}"/>
                </a:ext>
              </a:extLst>
            </p:cNvPr>
            <p:cNvSpPr/>
            <p:nvPr/>
          </p:nvSpPr>
          <p:spPr>
            <a:xfrm>
              <a:off x="48557" y="4226121"/>
              <a:ext cx="2928201" cy="374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T[j]==NIL or T[j]==DEL</a:t>
              </a:r>
              <a:endParaRPr lang="en-US" sz="1600" b="1" dirty="0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AF119B8A-95F9-42ED-B6BD-C3E2F919E7D5}"/>
              </a:ext>
            </a:extLst>
          </p:cNvPr>
          <p:cNvSpPr txBox="1"/>
          <p:nvPr/>
        </p:nvSpPr>
        <p:spPr>
          <a:xfrm>
            <a:off x="4384423" y="1699124"/>
            <a:ext cx="163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change!</a:t>
            </a:r>
          </a:p>
        </p:txBody>
      </p:sp>
    </p:spTree>
    <p:extLst>
      <p:ext uri="{BB962C8B-B14F-4D97-AF65-F5344CB8AC3E}">
        <p14:creationId xmlns:p14="http://schemas.microsoft.com/office/powerpoint/2010/main" val="12786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5" grpId="0" animBg="1"/>
      <p:bldP spid="45" grpId="1" animBg="1"/>
      <p:bldP spid="45" grpId="2" animBg="1"/>
      <p:bldP spid="45" grpId="3" animBg="1"/>
      <p:bldP spid="51" grpId="0"/>
      <p:bldP spid="51" grpId="1"/>
      <p:bldP spid="51" grpId="2"/>
      <p:bldP spid="57" grpId="0" animBg="1"/>
      <p:bldP spid="58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 probe sequence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+2,…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linear probing: </a:t>
                </a:r>
                <a:r>
                  <a:rPr lang="en-US" sz="2400" b="1" dirty="0"/>
                  <a:t>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Empty slot after a “cluster” has higher chance to be chosen.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grows larger and larger.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leads to higher search time, in theory.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may be okay in practice (caching).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DF010A0C-FD7A-44E6-8444-2B0FDDED0B91}"/>
              </a:ext>
            </a:extLst>
          </p:cNvPr>
          <p:cNvGrpSpPr/>
          <p:nvPr/>
        </p:nvGrpSpPr>
        <p:grpSpPr>
          <a:xfrm>
            <a:off x="3953561" y="4275152"/>
            <a:ext cx="4561789" cy="2217721"/>
            <a:chOff x="3953561" y="4292997"/>
            <a:chExt cx="4561789" cy="22177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C3EA2E-BD30-4F72-ADF3-D72B3916FC89}"/>
                </a:ext>
              </a:extLst>
            </p:cNvPr>
            <p:cNvSpPr/>
            <p:nvPr/>
          </p:nvSpPr>
          <p:spPr>
            <a:xfrm>
              <a:off x="6624597" y="601807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1B3632-93EA-4EDE-BC33-B15507807188}"/>
                </a:ext>
              </a:extLst>
            </p:cNvPr>
            <p:cNvSpPr/>
            <p:nvPr/>
          </p:nvSpPr>
          <p:spPr>
            <a:xfrm>
              <a:off x="6624597" y="62644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1141FD-5D4F-4635-823E-2E9BF9CA2B14}"/>
                </a:ext>
              </a:extLst>
            </p:cNvPr>
            <p:cNvSpPr/>
            <p:nvPr/>
          </p:nvSpPr>
          <p:spPr>
            <a:xfrm>
              <a:off x="6624596" y="577175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C1CB87-A6B7-41F4-879C-6EA68A7AC380}"/>
                </a:ext>
              </a:extLst>
            </p:cNvPr>
            <p:cNvSpPr/>
            <p:nvPr/>
          </p:nvSpPr>
          <p:spPr>
            <a:xfrm>
              <a:off x="6624596" y="5279112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689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60F627-0DA8-4D66-85CF-025278898203}"/>
                </a:ext>
              </a:extLst>
            </p:cNvPr>
            <p:cNvSpPr/>
            <p:nvPr/>
          </p:nvSpPr>
          <p:spPr>
            <a:xfrm>
              <a:off x="6624596" y="55254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0B7DF6-7911-4275-8A2F-04977388FFB8}"/>
                </a:ext>
              </a:extLst>
            </p:cNvPr>
            <p:cNvSpPr/>
            <p:nvPr/>
          </p:nvSpPr>
          <p:spPr>
            <a:xfrm>
              <a:off x="6624595" y="5032792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82B895-D81C-43F7-BD86-CE7B88C4DC29}"/>
                </a:ext>
              </a:extLst>
            </p:cNvPr>
            <p:cNvSpPr/>
            <p:nvPr/>
          </p:nvSpPr>
          <p:spPr>
            <a:xfrm>
              <a:off x="6624595" y="454014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7A8994-E4F1-446D-BC93-218B1004C414}"/>
                </a:ext>
              </a:extLst>
            </p:cNvPr>
            <p:cNvSpPr/>
            <p:nvPr/>
          </p:nvSpPr>
          <p:spPr>
            <a:xfrm>
              <a:off x="6624595" y="478646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CAD89C-5E95-48F5-AD3B-DABF1C98E095}"/>
                </a:ext>
              </a:extLst>
            </p:cNvPr>
            <p:cNvSpPr/>
            <p:nvPr/>
          </p:nvSpPr>
          <p:spPr>
            <a:xfrm>
              <a:off x="6624594" y="4293824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442BE2-9FB6-4331-B898-CE87E6176314}"/>
                </a:ext>
              </a:extLst>
            </p:cNvPr>
            <p:cNvSpPr/>
            <p:nvPr/>
          </p:nvSpPr>
          <p:spPr>
            <a:xfrm>
              <a:off x="8023044" y="4292997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E1C229-E0CF-4401-8198-06D62DCDF350}"/>
                </a:ext>
              </a:extLst>
            </p:cNvPr>
            <p:cNvSpPr/>
            <p:nvPr/>
          </p:nvSpPr>
          <p:spPr>
            <a:xfrm>
              <a:off x="8023046" y="453981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7F60643-0AFA-4B90-BD7B-0B5F33F30757}"/>
                </a:ext>
              </a:extLst>
            </p:cNvPr>
            <p:cNvSpPr/>
            <p:nvPr/>
          </p:nvSpPr>
          <p:spPr>
            <a:xfrm>
              <a:off x="8023047" y="4787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C28EA6-01FC-44BC-97E8-0FA854C2159A}"/>
                </a:ext>
              </a:extLst>
            </p:cNvPr>
            <p:cNvSpPr/>
            <p:nvPr/>
          </p:nvSpPr>
          <p:spPr>
            <a:xfrm>
              <a:off x="8023045" y="5032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9D9E8-E274-42C1-832B-7E12BF3DCC48}"/>
                </a:ext>
              </a:extLst>
            </p:cNvPr>
            <p:cNvSpPr/>
            <p:nvPr/>
          </p:nvSpPr>
          <p:spPr>
            <a:xfrm>
              <a:off x="8023041" y="5278945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38EA60-FF00-4DA4-84AB-87EE94E6F346}"/>
                </a:ext>
              </a:extLst>
            </p:cNvPr>
            <p:cNvSpPr/>
            <p:nvPr/>
          </p:nvSpPr>
          <p:spPr>
            <a:xfrm>
              <a:off x="8023043" y="5525762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3C680D-3116-4B77-B4B1-48F16D78C71D}"/>
                </a:ext>
              </a:extLst>
            </p:cNvPr>
            <p:cNvSpPr/>
            <p:nvPr/>
          </p:nvSpPr>
          <p:spPr>
            <a:xfrm>
              <a:off x="8023044" y="5773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739816-2E0E-4F79-95CE-5DEE7444E2BC}"/>
                </a:ext>
              </a:extLst>
            </p:cNvPr>
            <p:cNvSpPr/>
            <p:nvPr/>
          </p:nvSpPr>
          <p:spPr>
            <a:xfrm>
              <a:off x="8023042" y="6018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4D47A3-4141-47A3-9598-A1B479FDA896}"/>
                </a:ext>
              </a:extLst>
            </p:cNvPr>
            <p:cNvSpPr/>
            <p:nvPr/>
          </p:nvSpPr>
          <p:spPr>
            <a:xfrm>
              <a:off x="8023040" y="626440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5B296F-9D4E-4147-BFC5-214FFF1A2A2D}"/>
                    </a:ext>
                  </a:extLst>
                </p:cNvPr>
                <p:cNvSpPr txBox="1"/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Insert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5B296F-9D4E-4147-BFC5-214FFF1A2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607" t="-25490" r="-7303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249C69B-A697-4442-B4DA-DE6DA6D6FD41}"/>
                </a:ext>
              </a:extLst>
            </p:cNvPr>
            <p:cNvGrpSpPr/>
            <p:nvPr/>
          </p:nvGrpSpPr>
          <p:grpSpPr>
            <a:xfrm>
              <a:off x="5043603" y="6018076"/>
              <a:ext cx="1580994" cy="449284"/>
              <a:chOff x="5043603" y="4406360"/>
              <a:chExt cx="1580994" cy="449284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8A6EB8F-FD0D-4427-8720-5E72F23221AC}"/>
                  </a:ext>
                </a:extLst>
              </p:cNvPr>
              <p:cNvCxnSpPr>
                <a:cxnSpLocks/>
                <a:stCxn id="22" idx="3"/>
                <a:endCxn id="5" idx="1"/>
              </p:cNvCxnSpPr>
              <p:nvPr/>
            </p:nvCxnSpPr>
            <p:spPr>
              <a:xfrm>
                <a:off x="5043603" y="4406360"/>
                <a:ext cx="1580994" cy="3694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A8A5E66-80AB-4632-8390-73C0000BBC43}"/>
                      </a:ext>
                    </a:extLst>
                  </p:cNvPr>
                  <p:cNvSpPr txBox="1"/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8</a:t>
                    </a: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A8A5E66-80AB-4632-8390-73C0000BB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914" r="-11290" b="-28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56F73A0-46E0-4C9C-9FEF-2DE96097D689}"/>
                </a:ext>
              </a:extLst>
            </p:cNvPr>
            <p:cNvGrpSpPr/>
            <p:nvPr/>
          </p:nvGrpSpPr>
          <p:grpSpPr>
            <a:xfrm>
              <a:off x="5043603" y="5845596"/>
              <a:ext cx="1580994" cy="295641"/>
              <a:chOff x="4891203" y="4081480"/>
              <a:chExt cx="1580994" cy="295641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DC4462F-C4AB-4A9E-9559-80935C9D675C}"/>
                  </a:ext>
                </a:extLst>
              </p:cNvPr>
              <p:cNvCxnSpPr>
                <a:cxnSpLocks/>
                <a:stCxn id="22" idx="3"/>
                <a:endCxn id="4" idx="1"/>
              </p:cNvCxnSpPr>
              <p:nvPr/>
            </p:nvCxnSpPr>
            <p:spPr>
              <a:xfrm>
                <a:off x="4891203" y="4253960"/>
                <a:ext cx="1580994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F0AB7CD-C488-4DB4-93D7-60BBFAC6DDB6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F0AB7CD-C488-4DB4-93D7-60BBFAC6D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2" r="-10870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45632B-0AAC-47DF-BA88-F8205B764FB5}"/>
                </a:ext>
              </a:extLst>
            </p:cNvPr>
            <p:cNvGrpSpPr/>
            <p:nvPr/>
          </p:nvGrpSpPr>
          <p:grpSpPr>
            <a:xfrm>
              <a:off x="5043603" y="4416983"/>
              <a:ext cx="1580991" cy="1601093"/>
              <a:chOff x="4931593" y="1832421"/>
              <a:chExt cx="1580991" cy="1601093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9ACFE8EB-DE52-431F-B2CE-E73D24E5783F}"/>
                  </a:ext>
                </a:extLst>
              </p:cNvPr>
              <p:cNvCxnSpPr>
                <a:cxnSpLocks/>
                <a:stCxn id="22" idx="3"/>
                <a:endCxn id="12" idx="1"/>
              </p:cNvCxnSpPr>
              <p:nvPr/>
            </p:nvCxnSpPr>
            <p:spPr>
              <a:xfrm flipV="1">
                <a:off x="4931593" y="1832421"/>
                <a:ext cx="1580991" cy="1601093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4CBDFBC-67FE-4F0E-9361-2441D629D6C2}"/>
                      </a:ext>
                    </a:extLst>
                  </p:cNvPr>
                  <p:cNvSpPr txBox="1"/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321,2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4CBDFBC-67FE-4F0E-9361-2441D629D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96" t="-1156" r="-3593" b="-34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B01F05-6607-452A-9577-B9697DAA9E6F}"/>
              </a:ext>
            </a:extLst>
          </p:cNvPr>
          <p:cNvGrpSpPr/>
          <p:nvPr/>
        </p:nvGrpSpPr>
        <p:grpSpPr>
          <a:xfrm>
            <a:off x="6529005" y="4891780"/>
            <a:ext cx="1986342" cy="986612"/>
            <a:chOff x="6529005" y="4891780"/>
            <a:chExt cx="1986342" cy="98661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A1A3AF0B-E5AE-41DB-9E71-0A8D8F118D52}"/>
                </a:ext>
              </a:extLst>
            </p:cNvPr>
            <p:cNvSpPr/>
            <p:nvPr/>
          </p:nvSpPr>
          <p:spPr>
            <a:xfrm>
              <a:off x="6529005" y="4943336"/>
              <a:ext cx="1580991" cy="876101"/>
            </a:xfrm>
            <a:prstGeom prst="roundRect">
              <a:avLst/>
            </a:prstGeom>
            <a:solidFill>
              <a:schemeClr val="accent2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B2A139F-9360-4CB2-AECD-60DB8C6073B2}"/>
                </a:ext>
              </a:extLst>
            </p:cNvPr>
            <p:cNvCxnSpPr>
              <a:cxnSpLocks/>
              <a:stCxn id="19" idx="3"/>
              <a:endCxn id="6" idx="3"/>
            </p:cNvCxnSpPr>
            <p:nvPr/>
          </p:nvCxnSpPr>
          <p:spPr>
            <a:xfrm flipH="1" flipV="1">
              <a:off x="8023049" y="5877072"/>
              <a:ext cx="492298" cy="132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403802F-2BB7-49C2-AA9C-CE7AD362F086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8023048" y="4891780"/>
              <a:ext cx="492290" cy="3604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5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29590-BC30-41B8-B46E-702F1916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353031"/>
            <a:ext cx="5906125" cy="615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4EA99-787C-4DCE-AB37-FF4A6C4D03B5}"/>
              </a:ext>
            </a:extLst>
          </p:cNvPr>
          <p:cNvSpPr txBox="1"/>
          <p:nvPr/>
        </p:nvSpPr>
        <p:spPr>
          <a:xfrm>
            <a:off x="5339035" y="207051"/>
            <a:ext cx="3700034" cy="1520190"/>
          </a:xfrm>
          <a:prstGeom prst="roundRect">
            <a:avLst>
              <a:gd name="adj" fmla="val 5662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remove mechanism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(i.e., the DEL mark, the “tombstone”)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causes “anti-clustering” effect,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improving the performance of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linear-probing hash tables.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064F97-3B66-4215-9571-EF190477E9AB}"/>
              </a:ext>
            </a:extLst>
          </p:cNvPr>
          <p:cNvGrpSpPr/>
          <p:nvPr/>
        </p:nvGrpSpPr>
        <p:grpSpPr>
          <a:xfrm>
            <a:off x="751362" y="1253931"/>
            <a:ext cx="8287707" cy="5251037"/>
            <a:chOff x="751362" y="1253931"/>
            <a:chExt cx="8287707" cy="52510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680E08-D204-4302-9B7F-52183F7977B4}"/>
                </a:ext>
              </a:extLst>
            </p:cNvPr>
            <p:cNvSpPr txBox="1"/>
            <p:nvPr/>
          </p:nvSpPr>
          <p:spPr>
            <a:xfrm>
              <a:off x="5868649" y="1873221"/>
              <a:ext cx="3170420" cy="987504"/>
            </a:xfrm>
            <a:prstGeom prst="round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Presented at FOCS 2021,</a:t>
              </a:r>
              <a:br>
                <a:rPr lang="en-US" dirty="0"/>
              </a:br>
              <a:r>
                <a:rPr lang="en-US" dirty="0"/>
                <a:t>full version available at:</a:t>
              </a:r>
              <a:br>
                <a:rPr lang="en-US" dirty="0"/>
              </a:br>
              <a:r>
                <a:rPr lang="en-US" sz="1600" dirty="0">
                  <a:hlinkClick r:id="rId3"/>
                </a:rPr>
                <a:t>https://arxiv.org/abs/2107.01250</a:t>
              </a:r>
              <a:endParaRPr 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9DE581-047E-4DDD-BE6E-31F254A4D7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5" b="18405"/>
            <a:stretch/>
          </p:blipFill>
          <p:spPr bwMode="auto">
            <a:xfrm>
              <a:off x="7840480" y="5486261"/>
              <a:ext cx="1018707" cy="10187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radley C. Kuszmaul">
              <a:extLst>
                <a:ext uri="{FF2B5EF4-FFF2-40B4-BE49-F238E27FC236}">
                  <a16:creationId xmlns:a16="http://schemas.microsoft.com/office/drawing/2014/main" id="{5C2946BF-84D1-4541-8969-28712212C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9" b="16148"/>
            <a:stretch/>
          </p:blipFill>
          <p:spPr bwMode="auto">
            <a:xfrm>
              <a:off x="7189052" y="4266400"/>
              <a:ext cx="1018707" cy="10187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illiam Kuszmaul">
              <a:extLst>
                <a:ext uri="{FF2B5EF4-FFF2-40B4-BE49-F238E27FC236}">
                  <a16:creationId xmlns:a16="http://schemas.microsoft.com/office/drawing/2014/main" id="{C8F47FAC-85A9-4A5E-8899-E8B075B5B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3" b="18517"/>
            <a:stretch/>
          </p:blipFill>
          <p:spPr bwMode="auto">
            <a:xfrm>
              <a:off x="6416414" y="3054209"/>
              <a:ext cx="1018707" cy="10187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B7957-7024-4BED-8102-446433525E8A}"/>
                </a:ext>
              </a:extLst>
            </p:cNvPr>
            <p:cNvSpPr/>
            <p:nvPr/>
          </p:nvSpPr>
          <p:spPr>
            <a:xfrm>
              <a:off x="4039225" y="1253931"/>
              <a:ext cx="1341620" cy="537394"/>
            </a:xfrm>
            <a:custGeom>
              <a:avLst/>
              <a:gdLst>
                <a:gd name="connsiteX0" fmla="*/ 0 w 1341620"/>
                <a:gd name="connsiteY0" fmla="*/ 0 h 537394"/>
                <a:gd name="connsiteX1" fmla="*/ 406958 w 1341620"/>
                <a:gd name="connsiteY1" fmla="*/ 0 h 537394"/>
                <a:gd name="connsiteX2" fmla="*/ 827332 w 1341620"/>
                <a:gd name="connsiteY2" fmla="*/ 0 h 537394"/>
                <a:gd name="connsiteX3" fmla="*/ 1341620 w 1341620"/>
                <a:gd name="connsiteY3" fmla="*/ 0 h 537394"/>
                <a:gd name="connsiteX4" fmla="*/ 1341620 w 1341620"/>
                <a:gd name="connsiteY4" fmla="*/ 537394 h 537394"/>
                <a:gd name="connsiteX5" fmla="*/ 880997 w 1341620"/>
                <a:gd name="connsiteY5" fmla="*/ 537394 h 537394"/>
                <a:gd name="connsiteX6" fmla="*/ 433790 w 1341620"/>
                <a:gd name="connsiteY6" fmla="*/ 537394 h 537394"/>
                <a:gd name="connsiteX7" fmla="*/ 0 w 1341620"/>
                <a:gd name="connsiteY7" fmla="*/ 537394 h 537394"/>
                <a:gd name="connsiteX8" fmla="*/ 0 w 1341620"/>
                <a:gd name="connsiteY8" fmla="*/ 0 h 53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20" h="537394" extrusionOk="0">
                  <a:moveTo>
                    <a:pt x="0" y="0"/>
                  </a:moveTo>
                  <a:cubicBezTo>
                    <a:pt x="203191" y="-26938"/>
                    <a:pt x="317114" y="25000"/>
                    <a:pt x="406958" y="0"/>
                  </a:cubicBezTo>
                  <a:cubicBezTo>
                    <a:pt x="496802" y="-25000"/>
                    <a:pt x="717136" y="15488"/>
                    <a:pt x="827332" y="0"/>
                  </a:cubicBezTo>
                  <a:cubicBezTo>
                    <a:pt x="937528" y="-15488"/>
                    <a:pt x="1098908" y="39873"/>
                    <a:pt x="1341620" y="0"/>
                  </a:cubicBezTo>
                  <a:cubicBezTo>
                    <a:pt x="1355567" y="238570"/>
                    <a:pt x="1317854" y="411974"/>
                    <a:pt x="1341620" y="537394"/>
                  </a:cubicBezTo>
                  <a:cubicBezTo>
                    <a:pt x="1161776" y="542494"/>
                    <a:pt x="980348" y="525800"/>
                    <a:pt x="880997" y="537394"/>
                  </a:cubicBezTo>
                  <a:cubicBezTo>
                    <a:pt x="781646" y="548988"/>
                    <a:pt x="535020" y="507747"/>
                    <a:pt x="433790" y="537394"/>
                  </a:cubicBezTo>
                  <a:cubicBezTo>
                    <a:pt x="332560" y="567041"/>
                    <a:pt x="162798" y="498810"/>
                    <a:pt x="0" y="537394"/>
                  </a:cubicBezTo>
                  <a:cubicBezTo>
                    <a:pt x="-48670" y="313137"/>
                    <a:pt x="2246" y="15183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453148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51AFD9-8CB2-406C-AEFA-8F57F668F046}"/>
                </a:ext>
              </a:extLst>
            </p:cNvPr>
            <p:cNvSpPr/>
            <p:nvPr/>
          </p:nvSpPr>
          <p:spPr>
            <a:xfrm>
              <a:off x="2311021" y="1253931"/>
              <a:ext cx="1488985" cy="537394"/>
            </a:xfrm>
            <a:custGeom>
              <a:avLst/>
              <a:gdLst>
                <a:gd name="connsiteX0" fmla="*/ 0 w 1488985"/>
                <a:gd name="connsiteY0" fmla="*/ 0 h 537394"/>
                <a:gd name="connsiteX1" fmla="*/ 451659 w 1488985"/>
                <a:gd name="connsiteY1" fmla="*/ 0 h 537394"/>
                <a:gd name="connsiteX2" fmla="*/ 918207 w 1488985"/>
                <a:gd name="connsiteY2" fmla="*/ 0 h 537394"/>
                <a:gd name="connsiteX3" fmla="*/ 1488985 w 1488985"/>
                <a:gd name="connsiteY3" fmla="*/ 0 h 537394"/>
                <a:gd name="connsiteX4" fmla="*/ 1488985 w 1488985"/>
                <a:gd name="connsiteY4" fmla="*/ 537394 h 537394"/>
                <a:gd name="connsiteX5" fmla="*/ 977767 w 1488985"/>
                <a:gd name="connsiteY5" fmla="*/ 537394 h 537394"/>
                <a:gd name="connsiteX6" fmla="*/ 481438 w 1488985"/>
                <a:gd name="connsiteY6" fmla="*/ 537394 h 537394"/>
                <a:gd name="connsiteX7" fmla="*/ 0 w 1488985"/>
                <a:gd name="connsiteY7" fmla="*/ 537394 h 537394"/>
                <a:gd name="connsiteX8" fmla="*/ 0 w 1488985"/>
                <a:gd name="connsiteY8" fmla="*/ 0 h 53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985" h="537394" extrusionOk="0">
                  <a:moveTo>
                    <a:pt x="0" y="0"/>
                  </a:moveTo>
                  <a:cubicBezTo>
                    <a:pt x="164639" y="-47611"/>
                    <a:pt x="306224" y="34008"/>
                    <a:pt x="451659" y="0"/>
                  </a:cubicBezTo>
                  <a:cubicBezTo>
                    <a:pt x="597094" y="-34008"/>
                    <a:pt x="706306" y="11081"/>
                    <a:pt x="918207" y="0"/>
                  </a:cubicBezTo>
                  <a:cubicBezTo>
                    <a:pt x="1130108" y="-11081"/>
                    <a:pt x="1255451" y="53948"/>
                    <a:pt x="1488985" y="0"/>
                  </a:cubicBezTo>
                  <a:cubicBezTo>
                    <a:pt x="1502932" y="238570"/>
                    <a:pt x="1465219" y="411974"/>
                    <a:pt x="1488985" y="537394"/>
                  </a:cubicBezTo>
                  <a:cubicBezTo>
                    <a:pt x="1294783" y="565118"/>
                    <a:pt x="1082774" y="507300"/>
                    <a:pt x="977767" y="537394"/>
                  </a:cubicBezTo>
                  <a:cubicBezTo>
                    <a:pt x="872760" y="567488"/>
                    <a:pt x="705761" y="499779"/>
                    <a:pt x="481438" y="537394"/>
                  </a:cubicBezTo>
                  <a:cubicBezTo>
                    <a:pt x="257115" y="575009"/>
                    <a:pt x="231089" y="523103"/>
                    <a:pt x="0" y="537394"/>
                  </a:cubicBezTo>
                  <a:cubicBezTo>
                    <a:pt x="-48670" y="313137"/>
                    <a:pt x="2246" y="15183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453148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BAD57D-7444-4FEA-B9F1-6512B9051AB4}"/>
                </a:ext>
              </a:extLst>
            </p:cNvPr>
            <p:cNvSpPr/>
            <p:nvPr/>
          </p:nvSpPr>
          <p:spPr>
            <a:xfrm>
              <a:off x="751362" y="1253931"/>
              <a:ext cx="1384735" cy="537394"/>
            </a:xfrm>
            <a:custGeom>
              <a:avLst/>
              <a:gdLst>
                <a:gd name="connsiteX0" fmla="*/ 0 w 1384735"/>
                <a:gd name="connsiteY0" fmla="*/ 0 h 537394"/>
                <a:gd name="connsiteX1" fmla="*/ 420036 w 1384735"/>
                <a:gd name="connsiteY1" fmla="*/ 0 h 537394"/>
                <a:gd name="connsiteX2" fmla="*/ 853920 w 1384735"/>
                <a:gd name="connsiteY2" fmla="*/ 0 h 537394"/>
                <a:gd name="connsiteX3" fmla="*/ 1384735 w 1384735"/>
                <a:gd name="connsiteY3" fmla="*/ 0 h 537394"/>
                <a:gd name="connsiteX4" fmla="*/ 1384735 w 1384735"/>
                <a:gd name="connsiteY4" fmla="*/ 537394 h 537394"/>
                <a:gd name="connsiteX5" fmla="*/ 909309 w 1384735"/>
                <a:gd name="connsiteY5" fmla="*/ 537394 h 537394"/>
                <a:gd name="connsiteX6" fmla="*/ 447731 w 1384735"/>
                <a:gd name="connsiteY6" fmla="*/ 537394 h 537394"/>
                <a:gd name="connsiteX7" fmla="*/ 0 w 1384735"/>
                <a:gd name="connsiteY7" fmla="*/ 537394 h 537394"/>
                <a:gd name="connsiteX8" fmla="*/ 0 w 1384735"/>
                <a:gd name="connsiteY8" fmla="*/ 0 h 53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4735" h="537394" extrusionOk="0">
                  <a:moveTo>
                    <a:pt x="0" y="0"/>
                  </a:moveTo>
                  <a:cubicBezTo>
                    <a:pt x="109497" y="-10348"/>
                    <a:pt x="301598" y="27308"/>
                    <a:pt x="420036" y="0"/>
                  </a:cubicBezTo>
                  <a:cubicBezTo>
                    <a:pt x="538474" y="-27308"/>
                    <a:pt x="720141" y="3018"/>
                    <a:pt x="853920" y="0"/>
                  </a:cubicBezTo>
                  <a:cubicBezTo>
                    <a:pt x="987699" y="-3018"/>
                    <a:pt x="1203759" y="43593"/>
                    <a:pt x="1384735" y="0"/>
                  </a:cubicBezTo>
                  <a:cubicBezTo>
                    <a:pt x="1398682" y="238570"/>
                    <a:pt x="1360969" y="411974"/>
                    <a:pt x="1384735" y="537394"/>
                  </a:cubicBezTo>
                  <a:cubicBezTo>
                    <a:pt x="1173013" y="541024"/>
                    <a:pt x="1027908" y="528129"/>
                    <a:pt x="909309" y="537394"/>
                  </a:cubicBezTo>
                  <a:cubicBezTo>
                    <a:pt x="790710" y="546659"/>
                    <a:pt x="589839" y="528936"/>
                    <a:pt x="447731" y="537394"/>
                  </a:cubicBezTo>
                  <a:cubicBezTo>
                    <a:pt x="305623" y="545852"/>
                    <a:pt x="124999" y="518695"/>
                    <a:pt x="0" y="537394"/>
                  </a:cubicBezTo>
                  <a:cubicBezTo>
                    <a:pt x="-48670" y="313137"/>
                    <a:pt x="2246" y="15183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453148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6738B9AB-0563-49FE-88AD-0C9D83D0298A}"/>
                </a:ext>
              </a:extLst>
            </p:cNvPr>
            <p:cNvSpPr/>
            <p:nvPr/>
          </p:nvSpPr>
          <p:spPr>
            <a:xfrm rot="5400000">
              <a:off x="4562630" y="1908752"/>
              <a:ext cx="1971207" cy="1736359"/>
            </a:xfrm>
            <a:prstGeom prst="bentUpArrow">
              <a:avLst>
                <a:gd name="adj1" fmla="val 7025"/>
                <a:gd name="adj2" fmla="val 9721"/>
                <a:gd name="adj3" fmla="val 25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Bent-Up 15">
              <a:extLst>
                <a:ext uri="{FF2B5EF4-FFF2-40B4-BE49-F238E27FC236}">
                  <a16:creationId xmlns:a16="http://schemas.microsoft.com/office/drawing/2014/main" id="{C62D4F46-1D20-4C35-81A9-8ACECD1DB752}"/>
                </a:ext>
              </a:extLst>
            </p:cNvPr>
            <p:cNvSpPr/>
            <p:nvPr/>
          </p:nvSpPr>
          <p:spPr>
            <a:xfrm rot="5400000">
              <a:off x="3509114" y="1259323"/>
              <a:ext cx="3147932" cy="4211945"/>
            </a:xfrm>
            <a:prstGeom prst="bentUpArrow">
              <a:avLst>
                <a:gd name="adj1" fmla="val 3923"/>
                <a:gd name="adj2" fmla="val 5844"/>
                <a:gd name="adj3" fmla="val 13326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-Up 16">
              <a:extLst>
                <a:ext uri="{FF2B5EF4-FFF2-40B4-BE49-F238E27FC236}">
                  <a16:creationId xmlns:a16="http://schemas.microsoft.com/office/drawing/2014/main" id="{532007FB-4F3C-4807-BBC7-68A7CD27A54E}"/>
                </a:ext>
              </a:extLst>
            </p:cNvPr>
            <p:cNvSpPr/>
            <p:nvPr/>
          </p:nvSpPr>
          <p:spPr>
            <a:xfrm rot="5400000">
              <a:off x="2429417" y="749899"/>
              <a:ext cx="4362131" cy="6459992"/>
            </a:xfrm>
            <a:prstGeom prst="bentUpArrow">
              <a:avLst>
                <a:gd name="adj1" fmla="val 2622"/>
                <a:gd name="adj2" fmla="val 3893"/>
                <a:gd name="adj3" fmla="val 9911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7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quadratic probing: </a:t>
                </a:r>
                <a:r>
                  <a:rPr lang="en-US" sz="2400" b="1" dirty="0"/>
                  <a:t>(Secondary) 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having same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values result in same probe sequences.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are both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Why “double” hashing?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good,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400" dirty="0"/>
                  <a:t> looks “random”.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good, probe sequence looks “random”.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Linear and quadratic probing does not give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4249</TotalTime>
  <Words>1962</Words>
  <Application>Microsoft Office PowerPoint</Application>
  <PresentationFormat>全屏显示(4:3)</PresentationFormat>
  <Paragraphs>377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 Light</vt:lpstr>
      <vt:lpstr>Courier New</vt:lpstr>
      <vt:lpstr>Arial</vt:lpstr>
      <vt:lpstr>Cambria Math</vt:lpstr>
      <vt:lpstr>Calibri</vt:lpstr>
      <vt:lpstr>Office 主题​​</vt:lpstr>
      <vt:lpstr>Hashing</vt:lpstr>
      <vt:lpstr>Quick Review</vt:lpstr>
      <vt:lpstr>Coping with collisions in hashing Open Addressing</vt:lpstr>
      <vt:lpstr>Open addressing Hash Function Re-defined</vt:lpstr>
      <vt:lpstr>Open addressing The Remove Operation</vt:lpstr>
      <vt:lpstr>Commonly used probing sequences Linear Probing</vt:lpstr>
      <vt:lpstr>PowerPoint 演示文稿</vt:lpstr>
      <vt:lpstr>Commonly used probing sequences Quadratic Probing</vt:lpstr>
      <vt:lpstr>Commonly used probing sequences Double Hashing</vt:lpstr>
      <vt:lpstr>Performance of open-address hashing The “Uniform Hashing” Assumption</vt:lpstr>
      <vt:lpstr>Assuming “uniform hashing” Performance of open-address hashing</vt:lpstr>
      <vt:lpstr>Assuming “uniform hashing” Performance of open-address hashing</vt:lpstr>
      <vt:lpstr>Collision resolution in hashing Chaining vs Open-addressing</vt:lpstr>
      <vt:lpstr>Efficient implementation of OSet</vt:lpstr>
      <vt:lpstr>HashTable of size Θ(n^2 )</vt:lpstr>
      <vt:lpstr>Perfect Hashing in expected O(n) space</vt:lpstr>
      <vt:lpstr>Perfect Hashing in expected O(n) space</vt:lpstr>
      <vt:lpstr>Efficient implementation of OSet</vt:lpstr>
      <vt:lpstr>PowerPoint 演示文稿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ZHENG Chaodong</cp:lastModifiedBy>
  <cp:revision>60</cp:revision>
  <dcterms:created xsi:type="dcterms:W3CDTF">2019-10-19T09:18:53Z</dcterms:created>
  <dcterms:modified xsi:type="dcterms:W3CDTF">2022-10-18T01:40:03Z</dcterms:modified>
</cp:coreProperties>
</file>