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35"/>
  </p:notesMasterIdLst>
  <p:sldIdLst>
    <p:sldId id="257" r:id="rId2"/>
    <p:sldId id="291" r:id="rId3"/>
    <p:sldId id="292" r:id="rId4"/>
    <p:sldId id="293" r:id="rId5"/>
    <p:sldId id="294" r:id="rId6"/>
    <p:sldId id="295" r:id="rId7"/>
    <p:sldId id="296" r:id="rId8"/>
    <p:sldId id="297" r:id="rId9"/>
    <p:sldId id="298" r:id="rId10"/>
    <p:sldId id="299" r:id="rId11"/>
    <p:sldId id="300" r:id="rId12"/>
    <p:sldId id="301" r:id="rId13"/>
    <p:sldId id="302" r:id="rId14"/>
    <p:sldId id="303" r:id="rId15"/>
    <p:sldId id="304" r:id="rId16"/>
    <p:sldId id="305" r:id="rId17"/>
    <p:sldId id="306" r:id="rId18"/>
    <p:sldId id="307" r:id="rId19"/>
    <p:sldId id="308" r:id="rId20"/>
    <p:sldId id="309" r:id="rId21"/>
    <p:sldId id="310" r:id="rId22"/>
    <p:sldId id="314" r:id="rId23"/>
    <p:sldId id="315" r:id="rId24"/>
    <p:sldId id="316" r:id="rId25"/>
    <p:sldId id="317" r:id="rId26"/>
    <p:sldId id="318" r:id="rId27"/>
    <p:sldId id="319" r:id="rId28"/>
    <p:sldId id="320" r:id="rId29"/>
    <p:sldId id="321" r:id="rId30"/>
    <p:sldId id="323" r:id="rId31"/>
    <p:sldId id="322" r:id="rId32"/>
    <p:sldId id="324" r:id="rId33"/>
    <p:sldId id="290" r:id="rId34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36"/>
      <p:bold r:id="rId37"/>
      <p:italic r:id="rId38"/>
      <p:boldItalic r:id="rId39"/>
    </p:embeddedFont>
    <p:embeddedFont>
      <p:font typeface="Calibri Light" panose="020F0302020204030204" pitchFamily="34" charset="0"/>
      <p:regular r:id="rId40"/>
      <p:italic r:id="rId41"/>
    </p:embeddedFont>
    <p:embeddedFont>
      <p:font typeface="Cambria Math" panose="02040503050406030204" pitchFamily="18" charset="0"/>
      <p:regular r:id="rId42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563" autoAdjust="0"/>
  </p:normalViewPr>
  <p:slideViewPr>
    <p:cSldViewPr snapToGrid="0">
      <p:cViewPr varScale="1">
        <p:scale>
          <a:sx n="125" d="100"/>
          <a:sy n="125" d="100"/>
        </p:scale>
        <p:origin x="225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7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E32234-7028-4DA2-BE93-7DEA451379BD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E0C9BC-34BC-4CD2-90DE-08E5B15A8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3473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039F09-393E-4E6D-98AC-DC0B07A168D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626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D5C35-C625-46D0-B02E-129C36ED7CF4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BB72D-7131-4AFE-BCD8-F506349CD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707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D5C35-C625-46D0-B02E-129C36ED7CF4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BB72D-7131-4AFE-BCD8-F506349CD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88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D5C35-C625-46D0-B02E-129C36ED7CF4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BB72D-7131-4AFE-BCD8-F506349CD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71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D5C35-C625-46D0-B02E-129C36ED7CF4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BB72D-7131-4AFE-BCD8-F506349CD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070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D5C35-C625-46D0-B02E-129C36ED7CF4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BB72D-7131-4AFE-BCD8-F506349CD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208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D5C35-C625-46D0-B02E-129C36ED7CF4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BB72D-7131-4AFE-BCD8-F506349CD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451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D5C35-C625-46D0-B02E-129C36ED7CF4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BB72D-7131-4AFE-BCD8-F506349CD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554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D5C35-C625-46D0-B02E-129C36ED7CF4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BB72D-7131-4AFE-BCD8-F506349CD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026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D5C35-C625-46D0-B02E-129C36ED7CF4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BB72D-7131-4AFE-BCD8-F506349CD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238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D5C35-C625-46D0-B02E-129C36ED7CF4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BB72D-7131-4AFE-BCD8-F506349CD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50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D5C35-C625-46D0-B02E-129C36ED7CF4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BB72D-7131-4AFE-BCD8-F506349CD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764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D5C35-C625-46D0-B02E-129C36ED7CF4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5BB72D-7131-4AFE-BCD8-F506349CD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698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39.png"/><Relationship Id="rId7" Type="http://schemas.openxmlformats.org/officeDocument/2006/relationships/image" Target="../media/image47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0.png"/><Relationship Id="rId9" Type="http://schemas.openxmlformats.org/officeDocument/2006/relationships/image" Target="../media/image49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39.png"/><Relationship Id="rId7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0.png"/><Relationship Id="rId9" Type="http://schemas.openxmlformats.org/officeDocument/2006/relationships/image" Target="../media/image53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39.png"/><Relationship Id="rId7" Type="http://schemas.openxmlformats.org/officeDocument/2006/relationships/image" Target="../media/image51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55.png"/><Relationship Id="rId9" Type="http://schemas.openxmlformats.org/officeDocument/2006/relationships/image" Target="../media/image57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39.png"/><Relationship Id="rId7" Type="http://schemas.openxmlformats.org/officeDocument/2006/relationships/image" Target="../media/image51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59.png"/><Relationship Id="rId4" Type="http://schemas.openxmlformats.org/officeDocument/2006/relationships/image" Target="../media/image55.png"/><Relationship Id="rId9" Type="http://schemas.openxmlformats.org/officeDocument/2006/relationships/image" Target="../media/image61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63.png"/><Relationship Id="rId7" Type="http://schemas.openxmlformats.org/officeDocument/2006/relationships/image" Target="../media/image51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59.png"/><Relationship Id="rId4" Type="http://schemas.openxmlformats.org/officeDocument/2006/relationships/image" Target="../media/image55.png"/><Relationship Id="rId9" Type="http://schemas.openxmlformats.org/officeDocument/2006/relationships/image" Target="../media/image65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Relationship Id="rId9" Type="http://schemas.openxmlformats.org/officeDocument/2006/relationships/image" Target="../media/image6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hyperlink" Target="https://doi.org/10.1137/0201010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FB974E-FDF9-47AD-B73D-2F48DADDAC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GB" sz="5400" b="1" dirty="0"/>
              <a:t>(Some) Applications of DFS</a:t>
            </a:r>
            <a:endParaRPr lang="en-US" sz="5400" b="1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730E9ED-4082-48C1-9706-0FA0AA4FD7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3000"/>
              </a:spcAft>
            </a:pPr>
            <a:r>
              <a:rPr lang="en-GB" dirty="0"/>
              <a:t>Data Structures and Algorithms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2000" dirty="0">
                <a:solidFill>
                  <a:schemeClr val="bg2">
                    <a:lumMod val="50000"/>
                  </a:schemeClr>
                </a:solidFill>
              </a:rPr>
              <a:t>Nanjing University, Fall 2022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郑朝栋</a:t>
            </a:r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2341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7781BA-D92A-4E4C-9D30-C342335EB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and Sink in DAG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62762F1-2C51-45C0-915A-C4CD8B76AA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A </a:t>
                </a: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source node</a:t>
                </a:r>
                <a:r>
                  <a:rPr lang="en-US" sz="2400" dirty="0"/>
                  <a:t> is a node with </a:t>
                </a:r>
                <a:r>
                  <a:rPr lang="en-US" sz="2400" dirty="0">
                    <a:solidFill>
                      <a:srgbClr val="C00000"/>
                    </a:solidFill>
                  </a:rPr>
                  <a:t>no incoming edges</a:t>
                </a:r>
                <a:r>
                  <a:rPr lang="en-US" sz="2400" dirty="0"/>
                  <a:t>;</a:t>
                </a:r>
                <a:br>
                  <a:rPr lang="en-US" sz="2400" dirty="0"/>
                </a:br>
                <a:r>
                  <a:rPr lang="en-US" sz="2400" dirty="0"/>
                  <a:t>A </a:t>
                </a: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sink node</a:t>
                </a:r>
                <a:r>
                  <a:rPr lang="en-US" sz="2400" dirty="0"/>
                  <a:t> is a node with </a:t>
                </a:r>
                <a:r>
                  <a:rPr lang="en-US" sz="2400" dirty="0">
                    <a:solidFill>
                      <a:srgbClr val="C00000"/>
                    </a:solidFill>
                  </a:rPr>
                  <a:t>no outgoing edges</a:t>
                </a:r>
                <a:r>
                  <a:rPr lang="en-US" sz="2400" dirty="0"/>
                  <a:t>.</a:t>
                </a:r>
              </a:p>
              <a:p>
                <a:pPr lvl="1"/>
                <a:r>
                  <a:rPr lang="en-US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Example</a:t>
                </a:r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is source; both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are sink.</a:t>
                </a:r>
              </a:p>
              <a:p>
                <a:r>
                  <a:rPr lang="en-US" sz="2400" b="1" dirty="0">
                    <a:solidFill>
                      <a:schemeClr val="accent6">
                        <a:lumMod val="50000"/>
                      </a:schemeClr>
                    </a:solidFill>
                  </a:rPr>
                  <a:t>Claim</a:t>
                </a:r>
                <a:r>
                  <a:rPr lang="en-US" sz="2400" b="1" dirty="0"/>
                  <a:t>:</a:t>
                </a:r>
                <a:r>
                  <a:rPr lang="en-US" sz="2400" dirty="0"/>
                  <a:t> Each DAG has at least one source and one sink. </a:t>
                </a:r>
                <a:r>
                  <a:rPr lang="en-US" sz="2000" dirty="0"/>
                  <a:t>(</a:t>
                </a:r>
                <a:r>
                  <a:rPr lang="en-US" sz="2000" dirty="0">
                    <a:solidFill>
                      <a:srgbClr val="C00000"/>
                    </a:solidFill>
                  </a:rPr>
                  <a:t>Why?</a:t>
                </a:r>
                <a:r>
                  <a:rPr lang="en-US" sz="2000" dirty="0"/>
                  <a:t>)</a:t>
                </a:r>
              </a:p>
              <a:p>
                <a:r>
                  <a:rPr lang="en-US" sz="2000" b="1" dirty="0">
                    <a:solidFill>
                      <a:schemeClr val="accent6">
                        <a:lumMod val="50000"/>
                      </a:schemeClr>
                    </a:solidFill>
                  </a:rPr>
                  <a:t>Observations</a:t>
                </a:r>
                <a:r>
                  <a:rPr lang="en-US" sz="2000" b="1" dirty="0"/>
                  <a:t>: </a:t>
                </a:r>
                <a:r>
                  <a:rPr lang="en-US" sz="2000" dirty="0"/>
                  <a:t>In DFS of a DAG, node with max finish time must be a source.</a:t>
                </a:r>
                <a:br>
                  <a:rPr lang="en-US" sz="2000" dirty="0"/>
                </a:br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(Node with max finish time appears first in topo-sort, it cannot have incoming edges.)</a:t>
                </a:r>
              </a:p>
              <a:p>
                <a:r>
                  <a:rPr lang="en-US" sz="2000" b="1" dirty="0">
                    <a:solidFill>
                      <a:schemeClr val="accent6">
                        <a:lumMod val="50000"/>
                      </a:schemeClr>
                    </a:solidFill>
                  </a:rPr>
                  <a:t>Observations</a:t>
                </a:r>
                <a:r>
                  <a:rPr lang="en-US" sz="2000" b="1" dirty="0"/>
                  <a:t>: </a:t>
                </a:r>
                <a:r>
                  <a:rPr lang="en-US" sz="2000" dirty="0"/>
                  <a:t>In DFS of a DAG, node with min finish time must be a sink.</a:t>
                </a:r>
                <a:br>
                  <a:rPr lang="en-US" sz="2000" dirty="0"/>
                </a:br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(Node with min finish time appears last in topo-sort, it cannot have outgoing edges.)</a:t>
                </a:r>
                <a:endParaRPr 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62762F1-2C51-45C0-915A-C4CD8B76AA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  <a:blipFill>
                <a:blip r:embed="rId2"/>
                <a:stretch>
                  <a:fillRect l="-931" t="-17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组合 33">
            <a:extLst>
              <a:ext uri="{FF2B5EF4-FFF2-40B4-BE49-F238E27FC236}">
                <a16:creationId xmlns:a16="http://schemas.microsoft.com/office/drawing/2014/main" id="{4A6AEF3B-5C6F-4442-AAA1-099048E4753F}"/>
              </a:ext>
            </a:extLst>
          </p:cNvPr>
          <p:cNvGrpSpPr/>
          <p:nvPr/>
        </p:nvGrpSpPr>
        <p:grpSpPr>
          <a:xfrm>
            <a:off x="6393066" y="5167312"/>
            <a:ext cx="2122284" cy="1186014"/>
            <a:chOff x="3950277" y="4715651"/>
            <a:chExt cx="2122284" cy="1186014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BB27FE6D-C8AD-41F9-BF3D-639B2633A337}"/>
                </a:ext>
              </a:extLst>
            </p:cNvPr>
            <p:cNvSpPr/>
            <p:nvPr/>
          </p:nvSpPr>
          <p:spPr>
            <a:xfrm>
              <a:off x="3950277" y="4719248"/>
              <a:ext cx="363682" cy="36368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74B1C32E-DE3E-4BC0-95AC-C9A9E4D52C43}"/>
                </a:ext>
              </a:extLst>
            </p:cNvPr>
            <p:cNvSpPr/>
            <p:nvPr/>
          </p:nvSpPr>
          <p:spPr>
            <a:xfrm>
              <a:off x="3950277" y="5537983"/>
              <a:ext cx="363682" cy="36368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D8D3AC37-1C76-434D-8285-1C17CFF5AB8E}"/>
                </a:ext>
              </a:extLst>
            </p:cNvPr>
            <p:cNvSpPr/>
            <p:nvPr/>
          </p:nvSpPr>
          <p:spPr>
            <a:xfrm>
              <a:off x="4830041" y="4719248"/>
              <a:ext cx="363682" cy="36368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303B7679-27C4-4546-9722-3450B1297555}"/>
                </a:ext>
              </a:extLst>
            </p:cNvPr>
            <p:cNvSpPr/>
            <p:nvPr/>
          </p:nvSpPr>
          <p:spPr>
            <a:xfrm>
              <a:off x="4830041" y="5537983"/>
              <a:ext cx="363682" cy="36368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</a:t>
              </a:r>
            </a:p>
          </p:txBody>
        </p: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587CC32E-B742-489E-B70C-718DFBA3FC88}"/>
                </a:ext>
              </a:extLst>
            </p:cNvPr>
            <p:cNvCxnSpPr>
              <a:cxnSpLocks/>
              <a:stCxn id="8" idx="6"/>
              <a:endCxn id="10" idx="2"/>
            </p:cNvCxnSpPr>
            <p:nvPr/>
          </p:nvCxnSpPr>
          <p:spPr>
            <a:xfrm>
              <a:off x="4313959" y="5719824"/>
              <a:ext cx="51608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53E1D723-C083-4D01-8148-4A80E4137DE2}"/>
                </a:ext>
              </a:extLst>
            </p:cNvPr>
            <p:cNvSpPr/>
            <p:nvPr/>
          </p:nvSpPr>
          <p:spPr>
            <a:xfrm>
              <a:off x="5708879" y="4715651"/>
              <a:ext cx="363682" cy="36368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21AF6D44-9F3A-4A09-B6D1-5E7E279BE022}"/>
                </a:ext>
              </a:extLst>
            </p:cNvPr>
            <p:cNvSpPr/>
            <p:nvPr/>
          </p:nvSpPr>
          <p:spPr>
            <a:xfrm>
              <a:off x="5708879" y="5537983"/>
              <a:ext cx="363682" cy="36368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</a:t>
              </a:r>
            </a:p>
          </p:txBody>
        </p: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4BD4CD4D-0739-401E-B09E-921A4C74CF67}"/>
                </a:ext>
              </a:extLst>
            </p:cNvPr>
            <p:cNvCxnSpPr>
              <a:cxnSpLocks/>
              <a:stCxn id="8" idx="0"/>
              <a:endCxn id="7" idx="4"/>
            </p:cNvCxnSpPr>
            <p:nvPr/>
          </p:nvCxnSpPr>
          <p:spPr>
            <a:xfrm flipV="1">
              <a:off x="4132118" y="5082930"/>
              <a:ext cx="0" cy="45505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7513C2FB-2D2F-4E6C-9784-49F323835BEF}"/>
                </a:ext>
              </a:extLst>
            </p:cNvPr>
            <p:cNvCxnSpPr>
              <a:cxnSpLocks/>
              <a:stCxn id="10" idx="0"/>
              <a:endCxn id="9" idx="4"/>
            </p:cNvCxnSpPr>
            <p:nvPr/>
          </p:nvCxnSpPr>
          <p:spPr>
            <a:xfrm flipV="1">
              <a:off x="5011882" y="5082930"/>
              <a:ext cx="0" cy="45505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872D17E6-D3BB-4A0B-BB52-42195803C601}"/>
                </a:ext>
              </a:extLst>
            </p:cNvPr>
            <p:cNvCxnSpPr>
              <a:cxnSpLocks/>
              <a:stCxn id="7" idx="6"/>
              <a:endCxn id="9" idx="2"/>
            </p:cNvCxnSpPr>
            <p:nvPr/>
          </p:nvCxnSpPr>
          <p:spPr>
            <a:xfrm>
              <a:off x="4313959" y="4901089"/>
              <a:ext cx="51608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6F26F4F9-6419-495D-97E8-E57D56D0972E}"/>
                </a:ext>
              </a:extLst>
            </p:cNvPr>
            <p:cNvCxnSpPr>
              <a:cxnSpLocks/>
              <a:stCxn id="9" idx="6"/>
              <a:endCxn id="15" idx="2"/>
            </p:cNvCxnSpPr>
            <p:nvPr/>
          </p:nvCxnSpPr>
          <p:spPr>
            <a:xfrm flipV="1">
              <a:off x="5193723" y="4897492"/>
              <a:ext cx="515156" cy="3597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99765557-C6CD-4E5E-AB29-7FF78CBFC310}"/>
                </a:ext>
              </a:extLst>
            </p:cNvPr>
            <p:cNvCxnSpPr>
              <a:cxnSpLocks/>
              <a:stCxn id="9" idx="5"/>
              <a:endCxn id="16" idx="1"/>
            </p:cNvCxnSpPr>
            <p:nvPr/>
          </p:nvCxnSpPr>
          <p:spPr>
            <a:xfrm>
              <a:off x="5140463" y="5029670"/>
              <a:ext cx="621676" cy="56157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31310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7781BA-D92A-4E4C-9D30-C342335EB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 Algorithm for Topo-Sort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62762F1-2C51-45C0-915A-C4CD8B76AA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000" b="1" dirty="0">
                    <a:solidFill>
                      <a:schemeClr val="accent6">
                        <a:lumMod val="50000"/>
                      </a:schemeClr>
                    </a:solidFill>
                  </a:rPr>
                  <a:t>Claim</a:t>
                </a:r>
                <a:r>
                  <a:rPr lang="en-US" sz="2000" b="1" dirty="0"/>
                  <a:t>:</a:t>
                </a:r>
                <a:r>
                  <a:rPr lang="en-US" sz="2000" dirty="0"/>
                  <a:t> Each DAG has at least one source and one sink. 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b="1" dirty="0">
                    <a:solidFill>
                      <a:schemeClr val="accent6">
                        <a:lumMod val="50000"/>
                      </a:schemeClr>
                    </a:solidFill>
                  </a:rPr>
                  <a:t>Observations</a:t>
                </a:r>
                <a:r>
                  <a:rPr lang="en-US" sz="2000" b="1" dirty="0"/>
                  <a:t>: </a:t>
                </a:r>
                <a:r>
                  <a:rPr lang="en-US" sz="2000" dirty="0"/>
                  <a:t>In DFS of a DAG, node with max finish time must be a source.</a:t>
                </a:r>
                <a:br>
                  <a:rPr lang="en-US" sz="2000" dirty="0"/>
                </a:br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(Node with max finish time appears first in topo-sort, it cannot have incoming edges.)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b="1" dirty="0">
                    <a:solidFill>
                      <a:schemeClr val="accent6">
                        <a:lumMod val="50000"/>
                      </a:schemeClr>
                    </a:solidFill>
                  </a:rPr>
                  <a:t>Observations</a:t>
                </a:r>
                <a:r>
                  <a:rPr lang="en-US" sz="2000" b="1" dirty="0"/>
                  <a:t>: </a:t>
                </a:r>
                <a:r>
                  <a:rPr lang="en-US" sz="2000" dirty="0"/>
                  <a:t>In DFS of a DAG, node with min finish time must be a sink.</a:t>
                </a:r>
                <a:br>
                  <a:rPr lang="en-US" sz="2000" dirty="0"/>
                </a:br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(Node with min finish time appears last in topo-sort, it cannot have outgoing edges.)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An alternative algorithm for topo-sort in a DAG</a:t>
                </a:r>
                <a:r>
                  <a:rPr lang="en-US" sz="2400" b="1" dirty="0"/>
                  <a:t>:</a:t>
                </a:r>
                <a:br>
                  <a:rPr lang="en-US" sz="2000" b="1" dirty="0"/>
                </a:br>
                <a:r>
                  <a:rPr lang="en-US" sz="2000" dirty="0"/>
                  <a:t>(1) Find a source node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/>
                  <a:t> in the (remaining) graph, output it.</a:t>
                </a:r>
                <a:br>
                  <a:rPr lang="en-US" sz="2000" dirty="0"/>
                </a:br>
                <a:r>
                  <a:rPr lang="en-US" sz="2000" dirty="0"/>
                  <a:t>(2) Delete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/>
                  <a:t> and all its outgoing edges from the graph.</a:t>
                </a:r>
                <a:br>
                  <a:rPr lang="en-US" sz="2000" dirty="0"/>
                </a:br>
                <a:r>
                  <a:rPr lang="en-US" sz="2000" dirty="0"/>
                  <a:t>(3) Repeat until the graph is empty.</a:t>
                </a:r>
                <a:endParaRPr 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62762F1-2C51-45C0-915A-C4CD8B76AA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  <a:blipFill>
                <a:blip r:embed="rId2"/>
                <a:stretch>
                  <a:fillRect l="-931" t="-12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椭圆 6">
            <a:extLst>
              <a:ext uri="{FF2B5EF4-FFF2-40B4-BE49-F238E27FC236}">
                <a16:creationId xmlns:a16="http://schemas.microsoft.com/office/drawing/2014/main" id="{BB27FE6D-C8AD-41F9-BF3D-639B2633A337}"/>
              </a:ext>
            </a:extLst>
          </p:cNvPr>
          <p:cNvSpPr/>
          <p:nvPr/>
        </p:nvSpPr>
        <p:spPr>
          <a:xfrm>
            <a:off x="6393066" y="5170909"/>
            <a:ext cx="363682" cy="36368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74B1C32E-DE3E-4BC0-95AC-C9A9E4D52C43}"/>
              </a:ext>
            </a:extLst>
          </p:cNvPr>
          <p:cNvSpPr/>
          <p:nvPr/>
        </p:nvSpPr>
        <p:spPr>
          <a:xfrm>
            <a:off x="6393066" y="5989644"/>
            <a:ext cx="363682" cy="36368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D8D3AC37-1C76-434D-8285-1C17CFF5AB8E}"/>
              </a:ext>
            </a:extLst>
          </p:cNvPr>
          <p:cNvSpPr/>
          <p:nvPr/>
        </p:nvSpPr>
        <p:spPr>
          <a:xfrm>
            <a:off x="7272830" y="5170909"/>
            <a:ext cx="363682" cy="36368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303B7679-27C4-4546-9722-3450B1297555}"/>
              </a:ext>
            </a:extLst>
          </p:cNvPr>
          <p:cNvSpPr/>
          <p:nvPr/>
        </p:nvSpPr>
        <p:spPr>
          <a:xfrm>
            <a:off x="7272830" y="5989644"/>
            <a:ext cx="363682" cy="36368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587CC32E-B742-489E-B70C-718DFBA3FC88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6756748" y="6171485"/>
            <a:ext cx="51608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>
            <a:extLst>
              <a:ext uri="{FF2B5EF4-FFF2-40B4-BE49-F238E27FC236}">
                <a16:creationId xmlns:a16="http://schemas.microsoft.com/office/drawing/2014/main" id="{53E1D723-C083-4D01-8148-4A80E4137DE2}"/>
              </a:ext>
            </a:extLst>
          </p:cNvPr>
          <p:cNvSpPr/>
          <p:nvPr/>
        </p:nvSpPr>
        <p:spPr>
          <a:xfrm>
            <a:off x="8151668" y="5167312"/>
            <a:ext cx="363682" cy="36368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21AF6D44-9F3A-4A09-B6D1-5E7E279BE022}"/>
              </a:ext>
            </a:extLst>
          </p:cNvPr>
          <p:cNvSpPr/>
          <p:nvPr/>
        </p:nvSpPr>
        <p:spPr>
          <a:xfrm>
            <a:off x="8151668" y="5989644"/>
            <a:ext cx="363682" cy="36368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4BD4CD4D-0739-401E-B09E-921A4C74CF67}"/>
              </a:ext>
            </a:extLst>
          </p:cNvPr>
          <p:cNvCxnSpPr>
            <a:cxnSpLocks/>
            <a:stCxn id="8" idx="0"/>
            <a:endCxn id="7" idx="4"/>
          </p:cNvCxnSpPr>
          <p:nvPr/>
        </p:nvCxnSpPr>
        <p:spPr>
          <a:xfrm flipV="1">
            <a:off x="6574907" y="5534591"/>
            <a:ext cx="0" cy="45505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7513C2FB-2D2F-4E6C-9784-49F323835BEF}"/>
              </a:ext>
            </a:extLst>
          </p:cNvPr>
          <p:cNvCxnSpPr>
            <a:cxnSpLocks/>
            <a:stCxn id="10" idx="0"/>
            <a:endCxn id="9" idx="4"/>
          </p:cNvCxnSpPr>
          <p:nvPr/>
        </p:nvCxnSpPr>
        <p:spPr>
          <a:xfrm flipV="1">
            <a:off x="7454671" y="5534591"/>
            <a:ext cx="0" cy="45505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872D17E6-D3BB-4A0B-BB52-42195803C601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6756748" y="5352750"/>
            <a:ext cx="51608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6F26F4F9-6419-495D-97E8-E57D56D0972E}"/>
              </a:ext>
            </a:extLst>
          </p:cNvPr>
          <p:cNvCxnSpPr>
            <a:cxnSpLocks/>
            <a:stCxn id="9" idx="6"/>
            <a:endCxn id="15" idx="2"/>
          </p:cNvCxnSpPr>
          <p:nvPr/>
        </p:nvCxnSpPr>
        <p:spPr>
          <a:xfrm flipV="1">
            <a:off x="7636512" y="5349153"/>
            <a:ext cx="515156" cy="359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99765557-C6CD-4E5E-AB29-7FF78CBFC310}"/>
              </a:ext>
            </a:extLst>
          </p:cNvPr>
          <p:cNvCxnSpPr>
            <a:cxnSpLocks/>
            <a:stCxn id="9" idx="5"/>
            <a:endCxn id="16" idx="1"/>
          </p:cNvCxnSpPr>
          <p:nvPr/>
        </p:nvCxnSpPr>
        <p:spPr>
          <a:xfrm>
            <a:off x="7583252" y="5481331"/>
            <a:ext cx="621676" cy="56157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>
            <a:extLst>
              <a:ext uri="{FF2B5EF4-FFF2-40B4-BE49-F238E27FC236}">
                <a16:creationId xmlns:a16="http://schemas.microsoft.com/office/drawing/2014/main" id="{37CA1091-B83B-4CEF-85AB-57CC8FA022A1}"/>
              </a:ext>
            </a:extLst>
          </p:cNvPr>
          <p:cNvSpPr/>
          <p:nvPr/>
        </p:nvSpPr>
        <p:spPr>
          <a:xfrm>
            <a:off x="1794368" y="5625962"/>
            <a:ext cx="363682" cy="36368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CFCBD905-1893-4B85-A134-DAB848BC897A}"/>
              </a:ext>
            </a:extLst>
          </p:cNvPr>
          <p:cNvSpPr/>
          <p:nvPr/>
        </p:nvSpPr>
        <p:spPr>
          <a:xfrm>
            <a:off x="2409431" y="5625962"/>
            <a:ext cx="363682" cy="36368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B418D800-C268-4CB6-94B4-AA9D325E5A1F}"/>
              </a:ext>
            </a:extLst>
          </p:cNvPr>
          <p:cNvSpPr/>
          <p:nvPr/>
        </p:nvSpPr>
        <p:spPr>
          <a:xfrm>
            <a:off x="3024494" y="5625962"/>
            <a:ext cx="363682" cy="36368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6491A209-CF37-4F94-AC99-3909546EE0F1}"/>
              </a:ext>
            </a:extLst>
          </p:cNvPr>
          <p:cNvSpPr/>
          <p:nvPr/>
        </p:nvSpPr>
        <p:spPr>
          <a:xfrm>
            <a:off x="3638970" y="5625962"/>
            <a:ext cx="363682" cy="36368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3ED8773E-67C8-4777-8091-4925373D7283}"/>
              </a:ext>
            </a:extLst>
          </p:cNvPr>
          <p:cNvSpPr/>
          <p:nvPr/>
        </p:nvSpPr>
        <p:spPr>
          <a:xfrm>
            <a:off x="4248604" y="5625962"/>
            <a:ext cx="363682" cy="36368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912E2558-B3EA-4602-8062-B2257121B0C4}"/>
              </a:ext>
            </a:extLst>
          </p:cNvPr>
          <p:cNvSpPr/>
          <p:nvPr/>
        </p:nvSpPr>
        <p:spPr>
          <a:xfrm>
            <a:off x="4863667" y="5625962"/>
            <a:ext cx="363682" cy="36368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D21B9D91-74C6-404B-8629-2725D3559F81}"/>
              </a:ext>
            </a:extLst>
          </p:cNvPr>
          <p:cNvGrpSpPr/>
          <p:nvPr/>
        </p:nvGrpSpPr>
        <p:grpSpPr>
          <a:xfrm>
            <a:off x="1982559" y="5619612"/>
            <a:ext cx="3069298" cy="376382"/>
            <a:chOff x="1982559" y="5619612"/>
            <a:chExt cx="3069298" cy="376382"/>
          </a:xfrm>
        </p:grpSpPr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3A363320-25DE-4960-A7CE-23945A1D5299}"/>
                </a:ext>
              </a:extLst>
            </p:cNvPr>
            <p:cNvCxnSpPr>
              <a:cxnSpLocks/>
              <a:stCxn id="17" idx="6"/>
              <a:endCxn id="18" idx="2"/>
            </p:cNvCxnSpPr>
            <p:nvPr/>
          </p:nvCxnSpPr>
          <p:spPr>
            <a:xfrm>
              <a:off x="2158050" y="5807803"/>
              <a:ext cx="25138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连接符: 曲线 28">
              <a:extLst>
                <a:ext uri="{FF2B5EF4-FFF2-40B4-BE49-F238E27FC236}">
                  <a16:creationId xmlns:a16="http://schemas.microsoft.com/office/drawing/2014/main" id="{F0E063A2-4563-4BC8-9CFC-46C585B68741}"/>
                </a:ext>
              </a:extLst>
            </p:cNvPr>
            <p:cNvCxnSpPr>
              <a:cxnSpLocks/>
              <a:stCxn id="17" idx="0"/>
              <a:endCxn id="20" idx="0"/>
            </p:cNvCxnSpPr>
            <p:nvPr/>
          </p:nvCxnSpPr>
          <p:spPr>
            <a:xfrm rot="5400000" flipH="1" flipV="1">
              <a:off x="2591272" y="5010899"/>
              <a:ext cx="12700" cy="1230126"/>
            </a:xfrm>
            <a:prstGeom prst="curvedConnector3">
              <a:avLst>
                <a:gd name="adj1" fmla="val 1800000"/>
              </a:avLst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AFAD3302-3B7A-4A99-B12E-F54B12E2CB73}"/>
                </a:ext>
              </a:extLst>
            </p:cNvPr>
            <p:cNvCxnSpPr>
              <a:cxnSpLocks/>
              <a:stCxn id="20" idx="6"/>
              <a:endCxn id="21" idx="2"/>
            </p:cNvCxnSpPr>
            <p:nvPr/>
          </p:nvCxnSpPr>
          <p:spPr>
            <a:xfrm>
              <a:off x="3388176" y="5807803"/>
              <a:ext cx="25079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连接符: 曲线 32">
              <a:extLst>
                <a:ext uri="{FF2B5EF4-FFF2-40B4-BE49-F238E27FC236}">
                  <a16:creationId xmlns:a16="http://schemas.microsoft.com/office/drawing/2014/main" id="{D6CD266C-9216-493D-B2FB-50A8B1CD15FE}"/>
                </a:ext>
              </a:extLst>
            </p:cNvPr>
            <p:cNvCxnSpPr>
              <a:cxnSpLocks/>
              <a:stCxn id="18" idx="4"/>
              <a:endCxn id="21" idx="4"/>
            </p:cNvCxnSpPr>
            <p:nvPr/>
          </p:nvCxnSpPr>
          <p:spPr>
            <a:xfrm rot="16200000" flipH="1">
              <a:off x="3206041" y="5374874"/>
              <a:ext cx="12700" cy="1229539"/>
            </a:xfrm>
            <a:prstGeom prst="curvedConnector3">
              <a:avLst>
                <a:gd name="adj1" fmla="val 1800000"/>
              </a:avLst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3C1671E0-52D4-43EE-8A29-1723B2227560}"/>
                </a:ext>
              </a:extLst>
            </p:cNvPr>
            <p:cNvCxnSpPr>
              <a:cxnSpLocks/>
              <a:stCxn id="21" idx="6"/>
              <a:endCxn id="23" idx="2"/>
            </p:cNvCxnSpPr>
            <p:nvPr/>
          </p:nvCxnSpPr>
          <p:spPr>
            <a:xfrm>
              <a:off x="4002652" y="5807803"/>
              <a:ext cx="24595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连接符: 曲线 39">
              <a:extLst>
                <a:ext uri="{FF2B5EF4-FFF2-40B4-BE49-F238E27FC236}">
                  <a16:creationId xmlns:a16="http://schemas.microsoft.com/office/drawing/2014/main" id="{7188EC12-1F60-454B-B84E-B7B0527360AD}"/>
                </a:ext>
              </a:extLst>
            </p:cNvPr>
            <p:cNvCxnSpPr>
              <a:cxnSpLocks/>
              <a:stCxn id="21" idx="0"/>
              <a:endCxn id="24" idx="0"/>
            </p:cNvCxnSpPr>
            <p:nvPr/>
          </p:nvCxnSpPr>
          <p:spPr>
            <a:xfrm rot="5400000" flipH="1" flipV="1">
              <a:off x="4433159" y="5013614"/>
              <a:ext cx="12700" cy="1224697"/>
            </a:xfrm>
            <a:prstGeom prst="curvedConnector3">
              <a:avLst>
                <a:gd name="adj1" fmla="val 1800000"/>
              </a:avLst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文本框 43">
            <a:extLst>
              <a:ext uri="{FF2B5EF4-FFF2-40B4-BE49-F238E27FC236}">
                <a16:creationId xmlns:a16="http://schemas.microsoft.com/office/drawing/2014/main" id="{E41D1F2C-8F6C-4CB1-9D7D-ED6181278373}"/>
              </a:ext>
            </a:extLst>
          </p:cNvPr>
          <p:cNvSpPr txBox="1"/>
          <p:nvPr/>
        </p:nvSpPr>
        <p:spPr>
          <a:xfrm>
            <a:off x="628650" y="4510006"/>
            <a:ext cx="769499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C00000"/>
                </a:solidFill>
              </a:rPr>
              <a:t>Formal proof of correctness? How efficient can you implement it?</a:t>
            </a:r>
          </a:p>
        </p:txBody>
      </p:sp>
    </p:spTree>
    <p:extLst>
      <p:ext uri="{BB962C8B-B14F-4D97-AF65-F5344CB8AC3E}">
        <p14:creationId xmlns:p14="http://schemas.microsoft.com/office/powerpoint/2010/main" val="4076387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9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5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1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9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3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4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8" grpId="0" animBg="1"/>
      <p:bldP spid="20" grpId="0" animBg="1"/>
      <p:bldP spid="21" grpId="0" animBg="1"/>
      <p:bldP spid="23" grpId="0" animBg="1"/>
      <p:bldP spid="24" grpId="0" animBg="1"/>
      <p:bldP spid="4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5678FD-3D3A-43B5-9637-10D0C4557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(Strongly) Connected Components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9A18168-F089-492F-B70D-1AE9AB03F5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4962853" cy="4802185"/>
              </a:xfrm>
            </p:spPr>
            <p:txBody>
              <a:bodyPr>
                <a:normAutofit/>
              </a:bodyPr>
              <a:lstStyle/>
              <a:p>
                <a:r>
                  <a:rPr lang="en-US" sz="2200" dirty="0"/>
                  <a:t>For an </a:t>
                </a:r>
                <a:r>
                  <a:rPr lang="en-US" sz="2200" dirty="0">
                    <a:solidFill>
                      <a:schemeClr val="accent2">
                        <a:lumMod val="75000"/>
                      </a:schemeClr>
                    </a:solidFill>
                  </a:rPr>
                  <a:t>undirected</a:t>
                </a:r>
                <a:r>
                  <a:rPr lang="en-US" sz="2200" dirty="0"/>
                  <a:t> graph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200" dirty="0"/>
                  <a:t>, a </a:t>
                </a:r>
                <a:r>
                  <a:rPr lang="en-US" sz="2200" b="1" dirty="0">
                    <a:solidFill>
                      <a:schemeClr val="accent1">
                        <a:lumMod val="75000"/>
                      </a:schemeClr>
                    </a:solidFill>
                  </a:rPr>
                  <a:t>connected component </a:t>
                </a:r>
                <a:r>
                  <a:rPr lang="en-US" sz="2200" dirty="0"/>
                  <a:t>is a </a:t>
                </a:r>
                <a:r>
                  <a:rPr lang="en-US" sz="2200" dirty="0">
                    <a:solidFill>
                      <a:srgbClr val="C00000"/>
                    </a:solidFill>
                  </a:rPr>
                  <a:t>maximal</a:t>
                </a:r>
                <a:r>
                  <a:rPr lang="en-US" sz="2200" dirty="0"/>
                  <a:t> set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</m:oMath>
                </a14:m>
                <a:r>
                  <a:rPr lang="en-US" sz="2200" dirty="0"/>
                  <a:t>, such that for any pair of nodes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200" dirty="0"/>
                  <a:t> and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200" dirty="0"/>
                  <a:t> in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200" dirty="0"/>
                  <a:t>, there is a path from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200" dirty="0"/>
                  <a:t> to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200" dirty="0"/>
                  <a:t>.</a:t>
                </a:r>
              </a:p>
              <a:p>
                <a:r>
                  <a:rPr lang="en-US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E.g.</a:t>
                </a:r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1,2,5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3,6</m:t>
                        </m:r>
                      </m:e>
                    </m:d>
                  </m:oMath>
                </a14:m>
                <a:endParaRPr lang="en-US" sz="2200" dirty="0"/>
              </a:p>
              <a:p>
                <a:pPr>
                  <a:spcBef>
                    <a:spcPts val="1800"/>
                  </a:spcBef>
                </a:pPr>
                <a:r>
                  <a:rPr lang="en-US" sz="2200" dirty="0"/>
                  <a:t>For a </a:t>
                </a:r>
                <a:r>
                  <a:rPr lang="en-US" sz="2200" dirty="0">
                    <a:solidFill>
                      <a:schemeClr val="accent2">
                        <a:lumMod val="75000"/>
                      </a:schemeClr>
                    </a:solidFill>
                  </a:rPr>
                  <a:t>directed</a:t>
                </a:r>
                <a:r>
                  <a:rPr lang="en-US" sz="2200" dirty="0"/>
                  <a:t> graph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200" dirty="0"/>
                  <a:t>, a </a:t>
                </a:r>
                <a:r>
                  <a:rPr lang="en-US" sz="2200" b="1" dirty="0">
                    <a:solidFill>
                      <a:schemeClr val="accent1">
                        <a:lumMod val="75000"/>
                      </a:schemeClr>
                    </a:solidFill>
                  </a:rPr>
                  <a:t>strongly connected component </a:t>
                </a:r>
                <a:r>
                  <a:rPr lang="en-US" sz="2200" dirty="0"/>
                  <a:t>is a </a:t>
                </a:r>
                <a:r>
                  <a:rPr lang="en-US" sz="2200" dirty="0">
                    <a:solidFill>
                      <a:srgbClr val="C00000"/>
                    </a:solidFill>
                  </a:rPr>
                  <a:t>maximal</a:t>
                </a:r>
                <a:r>
                  <a:rPr lang="en-US" sz="2200" dirty="0"/>
                  <a:t> set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</m:oMath>
                </a14:m>
                <a:r>
                  <a:rPr lang="en-US" sz="2200" dirty="0"/>
                  <a:t>, such that for any pair of nodes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200" dirty="0"/>
                  <a:t> and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200" dirty="0"/>
                  <a:t> in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200" dirty="0"/>
                  <a:t>, there is a directed path from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200" dirty="0"/>
                  <a:t> to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200" dirty="0"/>
                  <a:t>, and vice versa.</a:t>
                </a:r>
              </a:p>
              <a:p>
                <a:r>
                  <a:rPr lang="en-US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E.g.</a:t>
                </a:r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lang="en-US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lang="en-US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9A18168-F089-492F-B70D-1AE9AB03F5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4962853" cy="4802185"/>
              </a:xfrm>
              <a:blipFill>
                <a:blip r:embed="rId2"/>
                <a:stretch>
                  <a:fillRect l="-1351" t="-1396" r="-20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27734E07-66C1-4305-B185-D9666C39AA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8343" y="1527284"/>
            <a:ext cx="2367007" cy="17466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BE991A4-1DD1-4978-A640-B8638A9E78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7591" y="3584028"/>
            <a:ext cx="2367759" cy="290884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79684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2B1398-69F0-4754-9A72-0DB1BE29F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CC and SCC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7F17F5A-0D33-4919-A033-87C17513EC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b="1" dirty="0">
                    <a:solidFill>
                      <a:srgbClr val="C00000"/>
                    </a:solidFill>
                  </a:rPr>
                  <a:t>Q</a:t>
                </a:r>
                <a:r>
                  <a:rPr lang="en-US" sz="2400" b="1" dirty="0"/>
                  <a:t>:</a:t>
                </a:r>
                <a:r>
                  <a:rPr lang="en-US" sz="2400" dirty="0"/>
                  <a:t> Given an undirected graph,</a:t>
                </a:r>
                <a:br>
                  <a:rPr lang="en-US" sz="2400" dirty="0"/>
                </a:br>
                <a:r>
                  <a:rPr lang="en-US" sz="2400" dirty="0"/>
                  <a:t>how to compute its connected components (CC) ?</a:t>
                </a:r>
              </a:p>
              <a:p>
                <a:r>
                  <a:rPr lang="en-US" sz="2400" b="1" dirty="0">
                    <a:solidFill>
                      <a:schemeClr val="accent6">
                        <a:lumMod val="75000"/>
                      </a:schemeClr>
                    </a:solidFill>
                  </a:rPr>
                  <a:t>A</a:t>
                </a:r>
                <a:r>
                  <a:rPr lang="en-US" sz="2400" b="1" dirty="0"/>
                  <a:t>:</a:t>
                </a:r>
                <a:r>
                  <a:rPr lang="en-US" sz="2400" dirty="0"/>
                  <a:t> </a:t>
                </a:r>
                <a:r>
                  <a:rPr lang="en-US" sz="2400" dirty="0">
                    <a:solidFill>
                      <a:schemeClr val="accent6">
                        <a:lumMod val="50000"/>
                      </a:schemeClr>
                    </a:solidFill>
                  </a:rPr>
                  <a:t>Easy, just do DFS (or BFS) on the entire graph.</a:t>
                </a:r>
                <a:br>
                  <a:rPr lang="en-US" sz="2400" dirty="0">
                    <a:solidFill>
                      <a:schemeClr val="accent6">
                        <a:lumMod val="50000"/>
                      </a:schemeClr>
                    </a:solidFill>
                  </a:rPr>
                </a:br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(DFS(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), or BFS(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), reaches exactly nodes in the CC containing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.)</a:t>
                </a:r>
              </a:p>
              <a:p>
                <a:r>
                  <a:rPr lang="en-US" sz="2400" b="1" dirty="0">
                    <a:solidFill>
                      <a:srgbClr val="C00000"/>
                    </a:solidFill>
                  </a:rPr>
                  <a:t>Q</a:t>
                </a:r>
                <a:r>
                  <a:rPr lang="en-US" sz="2400" b="1" dirty="0"/>
                  <a:t>:</a:t>
                </a:r>
                <a:r>
                  <a:rPr lang="en-US" sz="2400" dirty="0"/>
                  <a:t> Given a directed graph,</a:t>
                </a:r>
                <a:br>
                  <a:rPr lang="en-US" sz="2400" dirty="0"/>
                </a:br>
                <a:r>
                  <a:rPr lang="en-US" sz="2400" dirty="0"/>
                  <a:t>how to compute its strongly connected components (SCC) ?</a:t>
                </a:r>
              </a:p>
              <a:p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Err, can be done efficiently, but not so obvious…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7F17F5A-0D33-4919-A033-87C17513EC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280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EBB5A1-7E4E-46AB-8B94-0A0944DCF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Graph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D24E085-48F1-489D-B526-079C76D3A8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5362247" cy="4802185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000" dirty="0"/>
                  <a:t>Given a directed graph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en-US" sz="2000" dirty="0"/>
                  <a:t>,</a:t>
                </a:r>
                <a:br>
                  <a:rPr lang="en-US" sz="2000" dirty="0"/>
                </a:br>
                <a:r>
                  <a:rPr lang="en-US" sz="2000" dirty="0"/>
                  <a:t>assume it has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/>
                  <a:t> SCC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/>
                  <a:t>,</a:t>
                </a:r>
                <a:br>
                  <a:rPr lang="en-US" sz="2000" dirty="0"/>
                </a:br>
                <a:r>
                  <a:rPr lang="en-US" sz="2000" dirty="0"/>
                  <a:t>then the </a:t>
                </a:r>
                <a:r>
                  <a:rPr lang="en-US" sz="2000" b="1" dirty="0">
                    <a:solidFill>
                      <a:schemeClr val="accent1">
                        <a:lumMod val="75000"/>
                      </a:schemeClr>
                    </a:solidFill>
                  </a:rPr>
                  <a:t>component graph</a:t>
                </a:r>
                <a:r>
                  <a:rPr lang="en-US" sz="2000" dirty="0"/>
                  <a:t>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000" dirty="0"/>
                  <a:t>.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000" b="0" dirty="0"/>
                  <a:t>The vertex set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</m:sSup>
                  </m:oMath>
                </a14:m>
                <a:r>
                  <a:rPr lang="en-US" sz="2000" dirty="0"/>
                  <a:t> is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/>
                  <a:t>, </a:t>
                </a:r>
                <a:br>
                  <a:rPr lang="en-US" sz="2000" dirty="0"/>
                </a:br>
                <a:r>
                  <a:rPr lang="en-US" sz="2000" dirty="0"/>
                  <a:t>each representing one SCC.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000" dirty="0"/>
                  <a:t>There is an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</m:sSup>
                  </m:oMath>
                </a14:m>
                <a:r>
                  <a:rPr lang="en-US" sz="2000" dirty="0"/>
                  <a:t> if there exists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000" dirty="0"/>
                  <a:t>, where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/>
                  <a:t>.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endParaRPr lang="en-US" sz="2000" dirty="0"/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accent6">
                        <a:lumMod val="75000"/>
                      </a:schemeClr>
                    </a:solidFill>
                  </a:rPr>
                  <a:t>Claim</a:t>
                </a:r>
                <a:r>
                  <a:rPr lang="en-US" sz="2400" b="1" dirty="0"/>
                  <a:t>:</a:t>
                </a:r>
                <a:r>
                  <a:rPr lang="en-US" sz="2400" dirty="0"/>
                  <a:t> </a:t>
                </a:r>
                <a:r>
                  <a:rPr lang="en-US" sz="2400" dirty="0">
                    <a:solidFill>
                      <a:schemeClr val="accent6">
                        <a:lumMod val="50000"/>
                      </a:schemeClr>
                    </a:solidFill>
                  </a:rPr>
                  <a:t>A component graph is a DAG</a:t>
                </a:r>
                <a:r>
                  <a:rPr lang="en-US" sz="2400" dirty="0"/>
                  <a:t>.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000" b="1" dirty="0"/>
                  <a:t>Proof:</a:t>
                </a:r>
                <a:r>
                  <a:rPr lang="en-US" sz="2000" dirty="0"/>
                  <a:t> Otherwise, the components in the circle becomes a bigger SCC, contradiction!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D24E085-48F1-489D-B526-079C76D3A8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5362247" cy="4802185"/>
              </a:xfrm>
              <a:blipFill>
                <a:blip r:embed="rId2"/>
                <a:stretch>
                  <a:fillRect l="-1477" t="-6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C08886D3-03A8-49F3-8791-A3500AEF5F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7591" y="1798414"/>
            <a:ext cx="2367759" cy="290884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934B116C-692C-4F2A-A3D8-64C4AB901AB0}"/>
              </a:ext>
            </a:extLst>
          </p:cNvPr>
          <p:cNvGrpSpPr/>
          <p:nvPr/>
        </p:nvGrpSpPr>
        <p:grpSpPr>
          <a:xfrm>
            <a:off x="5990897" y="5167312"/>
            <a:ext cx="2700690" cy="1039096"/>
            <a:chOff x="2122785" y="5296780"/>
            <a:chExt cx="2700690" cy="1039096"/>
          </a:xfrm>
        </p:grpSpPr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4114C7A0-6C74-4B7D-A60A-135B6F88ED95}"/>
                </a:ext>
              </a:extLst>
            </p:cNvPr>
            <p:cNvSpPr/>
            <p:nvPr/>
          </p:nvSpPr>
          <p:spPr>
            <a:xfrm>
              <a:off x="2122785" y="5296780"/>
              <a:ext cx="363682" cy="36368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E3BC7DFD-6F26-49AE-9661-CB870D6BA426}"/>
                </a:ext>
              </a:extLst>
            </p:cNvPr>
            <p:cNvSpPr/>
            <p:nvPr/>
          </p:nvSpPr>
          <p:spPr>
            <a:xfrm>
              <a:off x="2542336" y="5956355"/>
              <a:ext cx="363682" cy="36368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AFC9F8A3-6412-45C7-A076-438F0A47EBDA}"/>
                </a:ext>
              </a:extLst>
            </p:cNvPr>
            <p:cNvSpPr/>
            <p:nvPr/>
          </p:nvSpPr>
          <p:spPr>
            <a:xfrm>
              <a:off x="3002548" y="5296780"/>
              <a:ext cx="655051" cy="36368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B,E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FA2B642F-C961-40C1-8065-2B1D2E722078}"/>
                </a:ext>
              </a:extLst>
            </p:cNvPr>
            <p:cNvSpPr/>
            <p:nvPr/>
          </p:nvSpPr>
          <p:spPr>
            <a:xfrm>
              <a:off x="3407534" y="5817459"/>
              <a:ext cx="886280" cy="51841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G,H,I</a:t>
              </a:r>
              <a:br>
                <a:rPr lang="en-US" sz="1600" dirty="0">
                  <a:solidFill>
                    <a:schemeClr val="tx1"/>
                  </a:solidFill>
                </a:rPr>
              </a:br>
              <a:r>
                <a:rPr lang="en-US" sz="1600" dirty="0">
                  <a:solidFill>
                    <a:schemeClr val="tx1"/>
                  </a:solidFill>
                </a:rPr>
                <a:t>J,K,L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46133C49-B409-450F-B5FE-16ECB47DD216}"/>
                </a:ext>
              </a:extLst>
            </p:cNvPr>
            <p:cNvSpPr/>
            <p:nvPr/>
          </p:nvSpPr>
          <p:spPr>
            <a:xfrm>
              <a:off x="4168424" y="5296780"/>
              <a:ext cx="655051" cy="36368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C,F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1B794973-C00F-42D8-B1C1-F5CBC2F59FD9}"/>
                </a:ext>
              </a:extLst>
            </p:cNvPr>
            <p:cNvCxnSpPr>
              <a:stCxn id="9" idx="6"/>
              <a:endCxn id="11" idx="2"/>
            </p:cNvCxnSpPr>
            <p:nvPr/>
          </p:nvCxnSpPr>
          <p:spPr>
            <a:xfrm>
              <a:off x="2486467" y="5478621"/>
              <a:ext cx="51608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70743B2D-48CC-49DA-BC19-74D433236314}"/>
                </a:ext>
              </a:extLst>
            </p:cNvPr>
            <p:cNvCxnSpPr>
              <a:cxnSpLocks/>
              <a:stCxn id="11" idx="6"/>
              <a:endCxn id="13" idx="2"/>
            </p:cNvCxnSpPr>
            <p:nvPr/>
          </p:nvCxnSpPr>
          <p:spPr>
            <a:xfrm>
              <a:off x="3657599" y="5478621"/>
              <a:ext cx="51082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FFCF7C1A-EFF5-4BEA-93F1-99C100025D99}"/>
                </a:ext>
              </a:extLst>
            </p:cNvPr>
            <p:cNvCxnSpPr>
              <a:cxnSpLocks/>
              <a:stCxn id="11" idx="3"/>
              <a:endCxn id="10" idx="7"/>
            </p:cNvCxnSpPr>
            <p:nvPr/>
          </p:nvCxnSpPr>
          <p:spPr>
            <a:xfrm flipH="1">
              <a:off x="2852758" y="5607202"/>
              <a:ext cx="245720" cy="4024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D26B2603-F3DC-4057-94BB-8BDD8C9A590D}"/>
                </a:ext>
              </a:extLst>
            </p:cNvPr>
            <p:cNvCxnSpPr>
              <a:cxnSpLocks/>
              <a:stCxn id="11" idx="4"/>
              <a:endCxn id="12" idx="1"/>
            </p:cNvCxnSpPr>
            <p:nvPr/>
          </p:nvCxnSpPr>
          <p:spPr>
            <a:xfrm>
              <a:off x="3330074" y="5660462"/>
              <a:ext cx="207253" cy="23291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BDAB4C52-5486-4330-B8B9-EC9413D1D055}"/>
                </a:ext>
              </a:extLst>
            </p:cNvPr>
            <p:cNvCxnSpPr>
              <a:cxnSpLocks/>
              <a:stCxn id="13" idx="4"/>
              <a:endCxn id="12" idx="7"/>
            </p:cNvCxnSpPr>
            <p:nvPr/>
          </p:nvCxnSpPr>
          <p:spPr>
            <a:xfrm flipH="1">
              <a:off x="4164021" y="5660462"/>
              <a:ext cx="331929" cy="23291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81794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>
            <a:extLst>
              <a:ext uri="{FF2B5EF4-FFF2-40B4-BE49-F238E27FC236}">
                <a16:creationId xmlns:a16="http://schemas.microsoft.com/office/drawing/2014/main" id="{7276810C-F123-4E9D-9654-A30052B6CA02}"/>
              </a:ext>
            </a:extLst>
          </p:cNvPr>
          <p:cNvGrpSpPr/>
          <p:nvPr/>
        </p:nvGrpSpPr>
        <p:grpSpPr>
          <a:xfrm>
            <a:off x="5990897" y="5167312"/>
            <a:ext cx="2700690" cy="1039096"/>
            <a:chOff x="2122785" y="5296780"/>
            <a:chExt cx="2700690" cy="1039096"/>
          </a:xfrm>
        </p:grpSpPr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B078B623-5CEE-457A-A7E1-E6228800B2BB}"/>
                </a:ext>
              </a:extLst>
            </p:cNvPr>
            <p:cNvSpPr/>
            <p:nvPr/>
          </p:nvSpPr>
          <p:spPr>
            <a:xfrm>
              <a:off x="2122785" y="5296780"/>
              <a:ext cx="363682" cy="36368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A0D3379F-6983-495D-96A0-6D2F427C0AE1}"/>
                </a:ext>
              </a:extLst>
            </p:cNvPr>
            <p:cNvSpPr/>
            <p:nvPr/>
          </p:nvSpPr>
          <p:spPr>
            <a:xfrm>
              <a:off x="2542336" y="5956355"/>
              <a:ext cx="363682" cy="36368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EF50D13E-7810-43B5-9FD1-B66C942834B4}"/>
                </a:ext>
              </a:extLst>
            </p:cNvPr>
            <p:cNvSpPr/>
            <p:nvPr/>
          </p:nvSpPr>
          <p:spPr>
            <a:xfrm>
              <a:off x="3002548" y="5296780"/>
              <a:ext cx="655051" cy="36368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B,E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84267968-85AE-4739-8DD6-536D0F6D7ED0}"/>
                </a:ext>
              </a:extLst>
            </p:cNvPr>
            <p:cNvSpPr/>
            <p:nvPr/>
          </p:nvSpPr>
          <p:spPr>
            <a:xfrm>
              <a:off x="3407534" y="5817459"/>
              <a:ext cx="886280" cy="51841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G,H,I</a:t>
              </a:r>
              <a:br>
                <a:rPr lang="en-US" sz="1600" dirty="0">
                  <a:solidFill>
                    <a:schemeClr val="tx1"/>
                  </a:solidFill>
                </a:rPr>
              </a:br>
              <a:r>
                <a:rPr lang="en-US" sz="1600" dirty="0">
                  <a:solidFill>
                    <a:schemeClr val="tx1"/>
                  </a:solidFill>
                </a:rPr>
                <a:t>J,K,L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B8F39D39-A125-48A6-9F38-B5961F244CF5}"/>
                </a:ext>
              </a:extLst>
            </p:cNvPr>
            <p:cNvSpPr/>
            <p:nvPr/>
          </p:nvSpPr>
          <p:spPr>
            <a:xfrm>
              <a:off x="4168424" y="5296780"/>
              <a:ext cx="655051" cy="36368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C,F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8C73EED3-99F3-43E6-B6C1-8A7E53D34EA6}"/>
                </a:ext>
              </a:extLst>
            </p:cNvPr>
            <p:cNvCxnSpPr>
              <a:stCxn id="38" idx="6"/>
              <a:endCxn id="40" idx="2"/>
            </p:cNvCxnSpPr>
            <p:nvPr/>
          </p:nvCxnSpPr>
          <p:spPr>
            <a:xfrm>
              <a:off x="2486467" y="5478621"/>
              <a:ext cx="51608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C353A58A-F816-41DD-889A-48D5BD549116}"/>
                </a:ext>
              </a:extLst>
            </p:cNvPr>
            <p:cNvCxnSpPr>
              <a:cxnSpLocks/>
              <a:stCxn id="40" idx="6"/>
              <a:endCxn id="42" idx="2"/>
            </p:cNvCxnSpPr>
            <p:nvPr/>
          </p:nvCxnSpPr>
          <p:spPr>
            <a:xfrm>
              <a:off x="3657599" y="5478621"/>
              <a:ext cx="51082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7BE38B37-46E0-4252-9FD5-F2E2A136846F}"/>
                </a:ext>
              </a:extLst>
            </p:cNvPr>
            <p:cNvCxnSpPr>
              <a:cxnSpLocks/>
              <a:stCxn id="40" idx="3"/>
              <a:endCxn id="39" idx="7"/>
            </p:cNvCxnSpPr>
            <p:nvPr/>
          </p:nvCxnSpPr>
          <p:spPr>
            <a:xfrm flipH="1">
              <a:off x="2852758" y="5607202"/>
              <a:ext cx="245720" cy="4024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65CB3120-F354-4C49-A6F0-9B442FC3950A}"/>
                </a:ext>
              </a:extLst>
            </p:cNvPr>
            <p:cNvCxnSpPr>
              <a:cxnSpLocks/>
              <a:stCxn id="40" idx="4"/>
              <a:endCxn id="41" idx="1"/>
            </p:cNvCxnSpPr>
            <p:nvPr/>
          </p:nvCxnSpPr>
          <p:spPr>
            <a:xfrm>
              <a:off x="3330074" y="5660462"/>
              <a:ext cx="207253" cy="23291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CE83B1AA-DCF2-4712-8AC0-2893EA5CCFA1}"/>
                </a:ext>
              </a:extLst>
            </p:cNvPr>
            <p:cNvCxnSpPr>
              <a:cxnSpLocks/>
              <a:stCxn id="42" idx="4"/>
              <a:endCxn id="41" idx="7"/>
            </p:cNvCxnSpPr>
            <p:nvPr/>
          </p:nvCxnSpPr>
          <p:spPr>
            <a:xfrm flipH="1">
              <a:off x="4164021" y="5660462"/>
              <a:ext cx="331929" cy="23291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DEEBB5A1-7E4E-46AB-8B94-0A0944DCF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SCC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24E085-48F1-489D-B526-079C76D3A8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1" y="1690688"/>
            <a:ext cx="5330716" cy="4802185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2000" dirty="0"/>
              <a:t>A component graph is a DAG.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Each DAG has at least one 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source</a:t>
            </a:r>
            <a:r>
              <a:rPr lang="en-US" sz="2000" dirty="0"/>
              <a:t> and one </a:t>
            </a: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</a:rPr>
              <a:t>sink</a:t>
            </a:r>
            <a:r>
              <a:rPr lang="en-US" sz="2000" dirty="0"/>
              <a:t>.</a:t>
            </a:r>
          </a:p>
          <a:p>
            <a:pPr>
              <a:spcBef>
                <a:spcPts val="600"/>
              </a:spcBef>
            </a:pPr>
            <a:r>
              <a:rPr lang="en-US" sz="2000" dirty="0">
                <a:solidFill>
                  <a:srgbClr val="C00000"/>
                </a:solidFill>
              </a:rPr>
              <a:t>If we start from a node in a sink SCC, then we explore exactly nodes in that SCC and stop!</a:t>
            </a:r>
            <a:br>
              <a:rPr lang="en-US" sz="2000" dirty="0"/>
            </a:b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(Due to the white-path theorem.)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spcBef>
                <a:spcPts val="600"/>
              </a:spcBef>
            </a:pPr>
            <a:endParaRPr lang="en-US" sz="2000" dirty="0"/>
          </a:p>
          <a:p>
            <a:pPr>
              <a:spcBef>
                <a:spcPts val="600"/>
              </a:spcBef>
            </a:pPr>
            <a:r>
              <a:rPr lang="en-US" sz="2000" b="1" dirty="0"/>
              <a:t>A good start, but two problems exist: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(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en-US" sz="2000" dirty="0"/>
              <a:t>) How to identify a node that is in a sink SCC?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(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en-US" sz="2000" dirty="0"/>
              <a:t>) What to do when the first SCC is done?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08886D3-03A8-49F3-8791-A3500AEF5F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7591" y="1798414"/>
            <a:ext cx="2367759" cy="290884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矩形: 圆角 5">
            <a:extLst>
              <a:ext uri="{FF2B5EF4-FFF2-40B4-BE49-F238E27FC236}">
                <a16:creationId xmlns:a16="http://schemas.microsoft.com/office/drawing/2014/main" id="{7C8C2280-72A8-416E-B659-7CBD991404E2}"/>
              </a:ext>
            </a:extLst>
          </p:cNvPr>
          <p:cNvSpPr/>
          <p:nvPr/>
        </p:nvSpPr>
        <p:spPr>
          <a:xfrm>
            <a:off x="5946588" y="5130454"/>
            <a:ext cx="463860" cy="437397"/>
          </a:xfrm>
          <a:prstGeom prst="roundRect">
            <a:avLst>
              <a:gd name="adj" fmla="val 24841"/>
            </a:avLst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0AE5AFF7-0981-40B2-88D6-D5DD765DED6D}"/>
              </a:ext>
            </a:extLst>
          </p:cNvPr>
          <p:cNvSpPr/>
          <p:nvPr/>
        </p:nvSpPr>
        <p:spPr>
          <a:xfrm>
            <a:off x="7205356" y="5599950"/>
            <a:ext cx="1045474" cy="691602"/>
          </a:xfrm>
          <a:prstGeom prst="roundRect">
            <a:avLst>
              <a:gd name="adj" fmla="val 24841"/>
            </a:avLst>
          </a:prstGeom>
          <a:solidFill>
            <a:schemeClr val="accent5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23585A7B-C13C-485F-9CB1-B066E9844FCB}"/>
              </a:ext>
            </a:extLst>
          </p:cNvPr>
          <p:cNvSpPr/>
          <p:nvPr/>
        </p:nvSpPr>
        <p:spPr>
          <a:xfrm>
            <a:off x="6371082" y="5786550"/>
            <a:ext cx="463860" cy="437397"/>
          </a:xfrm>
          <a:prstGeom prst="roundRect">
            <a:avLst>
              <a:gd name="adj" fmla="val 24841"/>
            </a:avLst>
          </a:prstGeom>
          <a:solidFill>
            <a:schemeClr val="accent5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066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4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EBB5A1-7E4E-46AB-8B94-0A0944DCF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SCC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D24E085-48F1-489D-B526-079C76D3A8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1" y="1690688"/>
                <a:ext cx="5416872" cy="4802185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If we start from a node in a sink SCC, then we explore exactly nodes in that SCC and stop!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b="1" dirty="0"/>
                  <a:t>Good idea but two problems exist:</a:t>
                </a:r>
                <a:br>
                  <a:rPr lang="en-US" sz="2000" b="1" dirty="0"/>
                </a:br>
                <a:r>
                  <a:rPr lang="en-US" sz="2000" dirty="0"/>
                  <a:t>(</a:t>
                </a:r>
                <a:r>
                  <a:rPr lang="en-US" sz="2000" b="1" dirty="0">
                    <a:solidFill>
                      <a:schemeClr val="accent1">
                        <a:lumMod val="75000"/>
                      </a:schemeClr>
                    </a:solidFill>
                  </a:rPr>
                  <a:t>1</a:t>
                </a:r>
                <a:r>
                  <a:rPr lang="en-US" sz="2000" dirty="0"/>
                  <a:t>) </a:t>
                </a:r>
                <a:r>
                  <a:rPr lang="en-US" sz="2000" dirty="0">
                    <a:solidFill>
                      <a:srgbClr val="C00000"/>
                    </a:solidFill>
                  </a:rPr>
                  <a:t>How to identify a node that is in a sink SCC?</a:t>
                </a:r>
                <a:br>
                  <a:rPr lang="en-US" sz="2000" dirty="0">
                    <a:solidFill>
                      <a:srgbClr val="C00000"/>
                    </a:solidFill>
                  </a:rPr>
                </a:br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(</a:t>
                </a:r>
                <a:r>
                  <a:rPr lang="en-US" sz="2000" b="1" dirty="0">
                    <a:solidFill>
                      <a:schemeClr val="bg1">
                        <a:lumMod val="75000"/>
                      </a:schemeClr>
                    </a:solidFill>
                  </a:rPr>
                  <a:t>2</a:t>
                </a:r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) What to do when the first SCC is done?</a:t>
                </a:r>
                <a:endParaRPr lang="en-US" sz="2000" dirty="0"/>
              </a:p>
              <a:p>
                <a:pPr>
                  <a:spcBef>
                    <a:spcPts val="600"/>
                  </a:spcBef>
                </a:pPr>
                <a:r>
                  <a:rPr lang="en-US" sz="2000" dirty="0">
                    <a:solidFill>
                      <a:srgbClr val="C00000"/>
                    </a:solidFill>
                  </a:rPr>
                  <a:t>Don’t do it directly: find a node in a </a:t>
                </a:r>
                <a:r>
                  <a:rPr lang="en-US" sz="2000" i="1" u="sng" dirty="0">
                    <a:solidFill>
                      <a:srgbClr val="C00000"/>
                    </a:solidFill>
                  </a:rPr>
                  <a:t>source</a:t>
                </a:r>
                <a:r>
                  <a:rPr lang="en-US" sz="2000" dirty="0">
                    <a:solidFill>
                      <a:srgbClr val="C00000"/>
                    </a:solidFill>
                  </a:rPr>
                  <a:t> SCC!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Reverse the direction of each edge in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/>
                  <a:t> gets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</m:oMath>
                </a14:m>
                <a:r>
                  <a:rPr lang="en-US" sz="2000" dirty="0"/>
                  <a:t>.</a:t>
                </a:r>
              </a:p>
              <a:p>
                <a:pPr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</m:oMath>
                </a14:m>
                <a:r>
                  <a:rPr lang="en-US" sz="2000" dirty="0"/>
                  <a:t> have the same set of SCCs.</a:t>
                </a:r>
              </a:p>
              <a:p>
                <a:pPr>
                  <a:spcBef>
                    <a:spcPts val="600"/>
                  </a:spcBef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</m:sSup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</m:sSup>
                  </m:oMath>
                </a14:m>
                <a:r>
                  <a:rPr lang="en-US" sz="2000" dirty="0"/>
                  <a:t> have same vertex set, but the direction of each edge is reversed.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>
                    <a:solidFill>
                      <a:srgbClr val="C00000"/>
                    </a:solidFill>
                  </a:rPr>
                  <a:t>A source SCC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p>
                                <m:r>
                                  <a:rPr lang="en-US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is a sink SCC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.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D24E085-48F1-489D-B526-079C76D3A8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1" y="1690688"/>
                <a:ext cx="5416872" cy="4802185"/>
              </a:xfrm>
              <a:blipFill>
                <a:blip r:embed="rId2"/>
                <a:stretch>
                  <a:fillRect l="-1012" t="-1269" r="-6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C08886D3-03A8-49F3-8791-A3500AEF5F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7590" y="2001111"/>
            <a:ext cx="2367759" cy="290884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F45592F3-5115-40DE-A7C0-48C0816552ED}"/>
                  </a:ext>
                </a:extLst>
              </p:cNvPr>
              <p:cNvSpPr txBox="1"/>
              <p:nvPr/>
            </p:nvSpPr>
            <p:spPr>
              <a:xfrm>
                <a:off x="6162965" y="4536949"/>
                <a:ext cx="27642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F45592F3-5115-40DE-A7C0-48C0816552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2965" y="4536949"/>
                <a:ext cx="276422" cy="369332"/>
              </a:xfrm>
              <a:prstGeom prst="rect">
                <a:avLst/>
              </a:prstGeom>
              <a:blipFill>
                <a:blip r:embed="rId4"/>
                <a:stretch>
                  <a:fillRect l="-26667" r="-22222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组合 37">
            <a:extLst>
              <a:ext uri="{FF2B5EF4-FFF2-40B4-BE49-F238E27FC236}">
                <a16:creationId xmlns:a16="http://schemas.microsoft.com/office/drawing/2014/main" id="{8430CC67-18FC-46A2-AEDD-F043FEFDA18F}"/>
              </a:ext>
            </a:extLst>
          </p:cNvPr>
          <p:cNvGrpSpPr/>
          <p:nvPr/>
        </p:nvGrpSpPr>
        <p:grpSpPr>
          <a:xfrm>
            <a:off x="5900383" y="5348461"/>
            <a:ext cx="2861322" cy="1251991"/>
            <a:chOff x="5900383" y="5348461"/>
            <a:chExt cx="2861322" cy="1251991"/>
          </a:xfrm>
        </p:grpSpPr>
        <p:sp>
          <p:nvSpPr>
            <p:cNvPr id="36" name="矩形: 圆角 35">
              <a:extLst>
                <a:ext uri="{FF2B5EF4-FFF2-40B4-BE49-F238E27FC236}">
                  <a16:creationId xmlns:a16="http://schemas.microsoft.com/office/drawing/2014/main" id="{D879964C-AE19-490C-AC6F-E8F4FBC868AB}"/>
                </a:ext>
              </a:extLst>
            </p:cNvPr>
            <p:cNvSpPr/>
            <p:nvPr/>
          </p:nvSpPr>
          <p:spPr>
            <a:xfrm>
              <a:off x="5900383" y="5348461"/>
              <a:ext cx="2861322" cy="125199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AFC6D4C9-E172-4092-B3E3-B87CB1086AF8}"/>
                </a:ext>
              </a:extLst>
            </p:cNvPr>
            <p:cNvGrpSpPr/>
            <p:nvPr/>
          </p:nvGrpSpPr>
          <p:grpSpPr>
            <a:xfrm>
              <a:off x="5981124" y="5453778"/>
              <a:ext cx="2700690" cy="1039096"/>
              <a:chOff x="2122785" y="5296780"/>
              <a:chExt cx="2700690" cy="1039096"/>
            </a:xfrm>
          </p:grpSpPr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871B654E-CAE8-40ED-AF19-595D3CA5F9EA}"/>
                  </a:ext>
                </a:extLst>
              </p:cNvPr>
              <p:cNvSpPr/>
              <p:nvPr/>
            </p:nvSpPr>
            <p:spPr>
              <a:xfrm>
                <a:off x="2122785" y="5296780"/>
                <a:ext cx="363682" cy="3636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A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C6378330-EF93-4BB3-B89D-61CEF8036A23}"/>
                  </a:ext>
                </a:extLst>
              </p:cNvPr>
              <p:cNvSpPr/>
              <p:nvPr/>
            </p:nvSpPr>
            <p:spPr>
              <a:xfrm>
                <a:off x="2542336" y="5956355"/>
                <a:ext cx="363682" cy="3636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D</a:t>
                </a:r>
              </a:p>
            </p:txBody>
          </p:sp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9B5FC1CF-E427-4C7F-8F29-D49CCFC7CC89}"/>
                  </a:ext>
                </a:extLst>
              </p:cNvPr>
              <p:cNvSpPr/>
              <p:nvPr/>
            </p:nvSpPr>
            <p:spPr>
              <a:xfrm>
                <a:off x="3002548" y="5296780"/>
                <a:ext cx="655051" cy="3636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B,E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椭圆 13">
                <a:extLst>
                  <a:ext uri="{FF2B5EF4-FFF2-40B4-BE49-F238E27FC236}">
                    <a16:creationId xmlns:a16="http://schemas.microsoft.com/office/drawing/2014/main" id="{DCDA609A-CCDA-47B3-8A90-558D3B6695E8}"/>
                  </a:ext>
                </a:extLst>
              </p:cNvPr>
              <p:cNvSpPr/>
              <p:nvPr/>
            </p:nvSpPr>
            <p:spPr>
              <a:xfrm>
                <a:off x="3407534" y="5817459"/>
                <a:ext cx="886280" cy="518417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G,H,I</a:t>
                </a:r>
                <a:br>
                  <a:rPr lang="en-US" sz="1600" dirty="0">
                    <a:solidFill>
                      <a:schemeClr val="tx1"/>
                    </a:solidFill>
                  </a:rPr>
                </a:br>
                <a:r>
                  <a:rPr lang="en-US" sz="1600" dirty="0">
                    <a:solidFill>
                      <a:schemeClr val="tx1"/>
                    </a:solidFill>
                  </a:rPr>
                  <a:t>J,K,L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椭圆 14">
                <a:extLst>
                  <a:ext uri="{FF2B5EF4-FFF2-40B4-BE49-F238E27FC236}">
                    <a16:creationId xmlns:a16="http://schemas.microsoft.com/office/drawing/2014/main" id="{A41AE039-E0C0-4B12-A46E-EB841180FA9D}"/>
                  </a:ext>
                </a:extLst>
              </p:cNvPr>
              <p:cNvSpPr/>
              <p:nvPr/>
            </p:nvSpPr>
            <p:spPr>
              <a:xfrm>
                <a:off x="4168424" y="5296780"/>
                <a:ext cx="655051" cy="3636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C,F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6" name="直接箭头连接符 15">
                <a:extLst>
                  <a:ext uri="{FF2B5EF4-FFF2-40B4-BE49-F238E27FC236}">
                    <a16:creationId xmlns:a16="http://schemas.microsoft.com/office/drawing/2014/main" id="{3EB1CC32-2F80-4EDA-AAFF-C7F1F4F8E9EE}"/>
                  </a:ext>
                </a:extLst>
              </p:cNvPr>
              <p:cNvCxnSpPr>
                <a:stCxn id="11" idx="6"/>
                <a:endCxn id="13" idx="2"/>
              </p:cNvCxnSpPr>
              <p:nvPr/>
            </p:nvCxnSpPr>
            <p:spPr>
              <a:xfrm>
                <a:off x="2486467" y="5478621"/>
                <a:ext cx="516081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箭头连接符 16">
                <a:extLst>
                  <a:ext uri="{FF2B5EF4-FFF2-40B4-BE49-F238E27FC236}">
                    <a16:creationId xmlns:a16="http://schemas.microsoft.com/office/drawing/2014/main" id="{24B7D2E7-B5CC-437A-814E-1B3B42A1658D}"/>
                  </a:ext>
                </a:extLst>
              </p:cNvPr>
              <p:cNvCxnSpPr>
                <a:cxnSpLocks/>
                <a:stCxn id="13" idx="6"/>
                <a:endCxn id="15" idx="2"/>
              </p:cNvCxnSpPr>
              <p:nvPr/>
            </p:nvCxnSpPr>
            <p:spPr>
              <a:xfrm>
                <a:off x="3657599" y="5478621"/>
                <a:ext cx="510825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箭头连接符 17">
                <a:extLst>
                  <a:ext uri="{FF2B5EF4-FFF2-40B4-BE49-F238E27FC236}">
                    <a16:creationId xmlns:a16="http://schemas.microsoft.com/office/drawing/2014/main" id="{66615B96-71D9-4448-88DE-126DC46564F5}"/>
                  </a:ext>
                </a:extLst>
              </p:cNvPr>
              <p:cNvCxnSpPr>
                <a:cxnSpLocks/>
                <a:stCxn id="13" idx="3"/>
                <a:endCxn id="12" idx="7"/>
              </p:cNvCxnSpPr>
              <p:nvPr/>
            </p:nvCxnSpPr>
            <p:spPr>
              <a:xfrm flipH="1">
                <a:off x="2852758" y="5607202"/>
                <a:ext cx="245720" cy="4024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箭头连接符 18">
                <a:extLst>
                  <a:ext uri="{FF2B5EF4-FFF2-40B4-BE49-F238E27FC236}">
                    <a16:creationId xmlns:a16="http://schemas.microsoft.com/office/drawing/2014/main" id="{A49C8E68-6E91-4B5E-8CFB-585A1BE42BF1}"/>
                  </a:ext>
                </a:extLst>
              </p:cNvPr>
              <p:cNvCxnSpPr>
                <a:cxnSpLocks/>
                <a:stCxn id="13" idx="4"/>
                <a:endCxn id="14" idx="1"/>
              </p:cNvCxnSpPr>
              <p:nvPr/>
            </p:nvCxnSpPr>
            <p:spPr>
              <a:xfrm>
                <a:off x="3330074" y="5660462"/>
                <a:ext cx="207253" cy="23291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箭头连接符 19">
                <a:extLst>
                  <a:ext uri="{FF2B5EF4-FFF2-40B4-BE49-F238E27FC236}">
                    <a16:creationId xmlns:a16="http://schemas.microsoft.com/office/drawing/2014/main" id="{92185AB9-A5FA-4B7C-A2DA-CA599F474EF5}"/>
                  </a:ext>
                </a:extLst>
              </p:cNvPr>
              <p:cNvCxnSpPr>
                <a:cxnSpLocks/>
                <a:stCxn id="15" idx="4"/>
                <a:endCxn id="14" idx="7"/>
              </p:cNvCxnSpPr>
              <p:nvPr/>
            </p:nvCxnSpPr>
            <p:spPr>
              <a:xfrm flipH="1">
                <a:off x="4164021" y="5660462"/>
                <a:ext cx="331929" cy="23291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DEA3369F-2147-442D-9B4D-784A7C98F131}"/>
                    </a:ext>
                  </a:extLst>
                </p:cNvPr>
                <p:cNvSpPr txBox="1"/>
                <p:nvPr/>
              </p:nvSpPr>
              <p:spPr>
                <a:xfrm>
                  <a:off x="8242261" y="6122322"/>
                  <a:ext cx="440570" cy="37055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p>
                        </m:sSup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DEA3369F-2147-442D-9B4D-784A7C98F1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42261" y="6122322"/>
                  <a:ext cx="440570" cy="370551"/>
                </a:xfrm>
                <a:prstGeom prst="rect">
                  <a:avLst/>
                </a:prstGeom>
                <a:blipFill>
                  <a:blip r:embed="rId5"/>
                  <a:stretch>
                    <a:fillRect l="-15278" t="-1639" r="-5556"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2A635C3B-5CB9-4C92-932F-FF28507640B5}"/>
              </a:ext>
            </a:extLst>
          </p:cNvPr>
          <p:cNvGrpSpPr/>
          <p:nvPr/>
        </p:nvGrpSpPr>
        <p:grpSpPr>
          <a:xfrm>
            <a:off x="2184934" y="5348461"/>
            <a:ext cx="3217018" cy="1251991"/>
            <a:chOff x="2532510" y="5348461"/>
            <a:chExt cx="3217018" cy="1251991"/>
          </a:xfrm>
        </p:grpSpPr>
        <p:sp>
          <p:nvSpPr>
            <p:cNvPr id="37" name="矩形: 圆角 36">
              <a:extLst>
                <a:ext uri="{FF2B5EF4-FFF2-40B4-BE49-F238E27FC236}">
                  <a16:creationId xmlns:a16="http://schemas.microsoft.com/office/drawing/2014/main" id="{F19172E4-3946-4083-BDB6-926E25FF6AC5}"/>
                </a:ext>
              </a:extLst>
            </p:cNvPr>
            <p:cNvSpPr/>
            <p:nvPr/>
          </p:nvSpPr>
          <p:spPr>
            <a:xfrm>
              <a:off x="2532510" y="5348461"/>
              <a:ext cx="3217018" cy="125199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EE61B26D-A3E5-43CF-A220-BA3C200920E3}"/>
                </a:ext>
              </a:extLst>
            </p:cNvPr>
            <p:cNvGrpSpPr/>
            <p:nvPr/>
          </p:nvGrpSpPr>
          <p:grpSpPr>
            <a:xfrm>
              <a:off x="2614860" y="5453778"/>
              <a:ext cx="2700690" cy="1039096"/>
              <a:chOff x="2122785" y="5296780"/>
              <a:chExt cx="2700690" cy="1039096"/>
            </a:xfrm>
          </p:grpSpPr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2F86D55A-AF97-47C8-865D-B99571C943FE}"/>
                  </a:ext>
                </a:extLst>
              </p:cNvPr>
              <p:cNvSpPr/>
              <p:nvPr/>
            </p:nvSpPr>
            <p:spPr>
              <a:xfrm>
                <a:off x="2122785" y="5296780"/>
                <a:ext cx="363682" cy="3636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A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E208FF75-6AD5-4A81-BB8E-088E1BAEFF9C}"/>
                  </a:ext>
                </a:extLst>
              </p:cNvPr>
              <p:cNvSpPr/>
              <p:nvPr/>
            </p:nvSpPr>
            <p:spPr>
              <a:xfrm>
                <a:off x="2542336" y="5956355"/>
                <a:ext cx="363682" cy="3636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D</a:t>
                </a:r>
              </a:p>
            </p:txBody>
          </p:sp>
          <p:sp>
            <p:nvSpPr>
              <p:cNvPr id="25" name="椭圆 24">
                <a:extLst>
                  <a:ext uri="{FF2B5EF4-FFF2-40B4-BE49-F238E27FC236}">
                    <a16:creationId xmlns:a16="http://schemas.microsoft.com/office/drawing/2014/main" id="{159CFABC-326B-4AF2-AAAA-3C905A55B9BA}"/>
                  </a:ext>
                </a:extLst>
              </p:cNvPr>
              <p:cNvSpPr/>
              <p:nvPr/>
            </p:nvSpPr>
            <p:spPr>
              <a:xfrm>
                <a:off x="3002548" y="5296780"/>
                <a:ext cx="655051" cy="3636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B,E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CCE4E3A8-FAD5-4D40-A9A0-565B0C046F70}"/>
                  </a:ext>
                </a:extLst>
              </p:cNvPr>
              <p:cNvSpPr/>
              <p:nvPr/>
            </p:nvSpPr>
            <p:spPr>
              <a:xfrm>
                <a:off x="3407534" y="5817459"/>
                <a:ext cx="886280" cy="518417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G,H,I</a:t>
                </a:r>
                <a:br>
                  <a:rPr lang="en-US" sz="1600" dirty="0">
                    <a:solidFill>
                      <a:schemeClr val="tx1"/>
                    </a:solidFill>
                  </a:rPr>
                </a:br>
                <a:r>
                  <a:rPr lang="en-US" sz="1600" dirty="0">
                    <a:solidFill>
                      <a:schemeClr val="tx1"/>
                    </a:solidFill>
                  </a:rPr>
                  <a:t>J,K,L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6B9B5C4A-569D-46A3-8340-0CDE13D18624}"/>
                  </a:ext>
                </a:extLst>
              </p:cNvPr>
              <p:cNvSpPr/>
              <p:nvPr/>
            </p:nvSpPr>
            <p:spPr>
              <a:xfrm>
                <a:off x="4168424" y="5296780"/>
                <a:ext cx="655051" cy="3636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C,F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8" name="直接箭头连接符 27">
                <a:extLst>
                  <a:ext uri="{FF2B5EF4-FFF2-40B4-BE49-F238E27FC236}">
                    <a16:creationId xmlns:a16="http://schemas.microsoft.com/office/drawing/2014/main" id="{3244B7C0-7FCD-41AB-B58A-B1F72737A713}"/>
                  </a:ext>
                </a:extLst>
              </p:cNvPr>
              <p:cNvCxnSpPr>
                <a:stCxn id="23" idx="6"/>
                <a:endCxn id="25" idx="2"/>
              </p:cNvCxnSpPr>
              <p:nvPr/>
            </p:nvCxnSpPr>
            <p:spPr>
              <a:xfrm>
                <a:off x="2486467" y="5478621"/>
                <a:ext cx="516081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箭头连接符 28">
                <a:extLst>
                  <a:ext uri="{FF2B5EF4-FFF2-40B4-BE49-F238E27FC236}">
                    <a16:creationId xmlns:a16="http://schemas.microsoft.com/office/drawing/2014/main" id="{21C525CA-AA0D-4840-85BD-DCEF90F05FC4}"/>
                  </a:ext>
                </a:extLst>
              </p:cNvPr>
              <p:cNvCxnSpPr>
                <a:cxnSpLocks/>
                <a:stCxn id="25" idx="6"/>
                <a:endCxn id="27" idx="2"/>
              </p:cNvCxnSpPr>
              <p:nvPr/>
            </p:nvCxnSpPr>
            <p:spPr>
              <a:xfrm>
                <a:off x="3657599" y="5478621"/>
                <a:ext cx="510825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箭头连接符 29">
                <a:extLst>
                  <a:ext uri="{FF2B5EF4-FFF2-40B4-BE49-F238E27FC236}">
                    <a16:creationId xmlns:a16="http://schemas.microsoft.com/office/drawing/2014/main" id="{484B689E-6172-4D59-BBE9-047EE73B74BB}"/>
                  </a:ext>
                </a:extLst>
              </p:cNvPr>
              <p:cNvCxnSpPr>
                <a:cxnSpLocks/>
                <a:stCxn id="25" idx="3"/>
                <a:endCxn id="24" idx="7"/>
              </p:cNvCxnSpPr>
              <p:nvPr/>
            </p:nvCxnSpPr>
            <p:spPr>
              <a:xfrm flipH="1">
                <a:off x="2852758" y="5607202"/>
                <a:ext cx="245720" cy="4024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箭头连接符 30">
                <a:extLst>
                  <a:ext uri="{FF2B5EF4-FFF2-40B4-BE49-F238E27FC236}">
                    <a16:creationId xmlns:a16="http://schemas.microsoft.com/office/drawing/2014/main" id="{A7233EA9-1BFB-481E-82D4-14187B9F1C43}"/>
                  </a:ext>
                </a:extLst>
              </p:cNvPr>
              <p:cNvCxnSpPr>
                <a:cxnSpLocks/>
                <a:stCxn id="25" idx="4"/>
                <a:endCxn id="26" idx="1"/>
              </p:cNvCxnSpPr>
              <p:nvPr/>
            </p:nvCxnSpPr>
            <p:spPr>
              <a:xfrm>
                <a:off x="3330074" y="5660462"/>
                <a:ext cx="207253" cy="23291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箭头连接符 31">
                <a:extLst>
                  <a:ext uri="{FF2B5EF4-FFF2-40B4-BE49-F238E27FC236}">
                    <a16:creationId xmlns:a16="http://schemas.microsoft.com/office/drawing/2014/main" id="{E7D6E906-2527-43A5-BADA-62F38A1521CD}"/>
                  </a:ext>
                </a:extLst>
              </p:cNvPr>
              <p:cNvCxnSpPr>
                <a:cxnSpLocks/>
                <a:stCxn id="27" idx="4"/>
                <a:endCxn id="26" idx="7"/>
              </p:cNvCxnSpPr>
              <p:nvPr/>
            </p:nvCxnSpPr>
            <p:spPr>
              <a:xfrm flipH="1">
                <a:off x="4164021" y="5660462"/>
                <a:ext cx="331929" cy="23291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文本框 34">
                  <a:extLst>
                    <a:ext uri="{FF2B5EF4-FFF2-40B4-BE49-F238E27FC236}">
                      <a16:creationId xmlns:a16="http://schemas.microsoft.com/office/drawing/2014/main" id="{9B740121-37CD-4901-9BE4-AF460FB8DDB7}"/>
                    </a:ext>
                  </a:extLst>
                </p:cNvPr>
                <p:cNvSpPr txBox="1"/>
                <p:nvPr/>
              </p:nvSpPr>
              <p:spPr>
                <a:xfrm>
                  <a:off x="4874660" y="6168302"/>
                  <a:ext cx="863057" cy="37055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b="0" i="1" smtClean="0">
                                    <a:solidFill>
                                      <a:schemeClr val="accent4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400" b="0" i="1" smtClean="0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p>
                        </m:sSup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5" name="文本框 34">
                  <a:extLst>
                    <a:ext uri="{FF2B5EF4-FFF2-40B4-BE49-F238E27FC236}">
                      <a16:creationId xmlns:a16="http://schemas.microsoft.com/office/drawing/2014/main" id="{9B740121-37CD-4901-9BE4-AF460FB8DD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4660" y="6168302"/>
                  <a:ext cx="863057" cy="370551"/>
                </a:xfrm>
                <a:prstGeom prst="rect">
                  <a:avLst/>
                </a:prstGeom>
                <a:blipFill>
                  <a:blip r:embed="rId6"/>
                  <a:stretch>
                    <a:fillRect t="-3279" r="-2128" b="-49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81553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EBB5A1-7E4E-46AB-8B94-0A0944DCF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SCC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D24E085-48F1-489D-B526-079C76D3A8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1" y="1690688"/>
                <a:ext cx="5279513" cy="4802185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If we start from a node in a sink SCC, then we explore exactly nodes in that SCC and stop!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b="1" dirty="0"/>
                  <a:t>Good idea but two problems exist:</a:t>
                </a:r>
                <a:br>
                  <a:rPr lang="en-US" sz="2000" b="1" dirty="0"/>
                </a:br>
                <a:r>
                  <a:rPr lang="en-US" sz="2000" dirty="0"/>
                  <a:t>(</a:t>
                </a:r>
                <a:r>
                  <a:rPr lang="en-US" sz="2000" b="1" dirty="0">
                    <a:solidFill>
                      <a:schemeClr val="accent1">
                        <a:lumMod val="75000"/>
                      </a:schemeClr>
                    </a:solidFill>
                  </a:rPr>
                  <a:t>1</a:t>
                </a:r>
                <a:r>
                  <a:rPr lang="en-US" sz="2000" dirty="0"/>
                  <a:t>) </a:t>
                </a:r>
                <a:r>
                  <a:rPr lang="en-US" sz="2000" dirty="0">
                    <a:solidFill>
                      <a:srgbClr val="C00000"/>
                    </a:solidFill>
                  </a:rPr>
                  <a:t>How to identify a node that is in a sink SCC?</a:t>
                </a:r>
                <a:br>
                  <a:rPr lang="en-US" sz="2000" dirty="0">
                    <a:solidFill>
                      <a:srgbClr val="C00000"/>
                    </a:solidFill>
                  </a:rPr>
                </a:br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(</a:t>
                </a:r>
                <a:r>
                  <a:rPr lang="en-US" sz="2000" b="1" dirty="0">
                    <a:solidFill>
                      <a:schemeClr val="bg1">
                        <a:lumMod val="75000"/>
                      </a:schemeClr>
                    </a:solidFill>
                  </a:rPr>
                  <a:t>2</a:t>
                </a:r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) What to do when the first SCC is done?</a:t>
                </a:r>
                <a:endParaRPr lang="en-US" sz="2000" dirty="0"/>
              </a:p>
              <a:p>
                <a:pPr>
                  <a:spcBef>
                    <a:spcPts val="600"/>
                  </a:spcBef>
                </a:pPr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Compute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 in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 time, </a:t>
                </a:r>
                <a:b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</a:br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then find a node in a </a:t>
                </a:r>
                <a:r>
                  <a:rPr lang="en-US" sz="2000" i="1" u="sng" dirty="0">
                    <a:solidFill>
                      <a:schemeClr val="accent1">
                        <a:lumMod val="50000"/>
                      </a:schemeClr>
                    </a:solidFill>
                  </a:rPr>
                  <a:t>source</a:t>
                </a:r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 SCC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!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But how to find such a node?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>
                    <a:solidFill>
                      <a:srgbClr val="C00000"/>
                    </a:solidFill>
                  </a:rPr>
                  <a:t>Do DFS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, then the node with maximum finish time is guaranteed to be in source SCC.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b="1" dirty="0">
                    <a:solidFill>
                      <a:schemeClr val="accent6">
                        <a:lumMod val="50000"/>
                      </a:schemeClr>
                    </a:solidFill>
                  </a:rPr>
                  <a:t>Lemma:</a:t>
                </a:r>
                <a:r>
                  <a:rPr lang="en-US" sz="2000" dirty="0">
                    <a:solidFill>
                      <a:schemeClr val="accent6">
                        <a:lumMod val="50000"/>
                      </a:schemeClr>
                    </a:solidFill>
                  </a:rPr>
                  <a:t> for any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p>
                            <m: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000" dirty="0">
                    <a:solidFill>
                      <a:schemeClr val="accent6">
                        <a:lumMod val="50000"/>
                      </a:schemeClr>
                    </a:solidFill>
                  </a:rPr>
                  <a:t>,</a:t>
                </a:r>
                <a:br>
                  <a:rPr lang="en-US" sz="2000" dirty="0">
                    <a:solidFill>
                      <a:schemeClr val="accent6">
                        <a:lumMod val="50000"/>
                      </a:schemeClr>
                    </a:solidFill>
                  </a:rPr>
                </a:br>
                <a:r>
                  <a:rPr lang="en-US" sz="2000" dirty="0">
                    <a:solidFill>
                      <a:schemeClr val="accent6">
                        <a:lumMod val="50000"/>
                      </a:schemeClr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6">
                        <a:lumMod val="50000"/>
                      </a:schemeClr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6">
                        <a:lumMod val="50000"/>
                      </a:schemeClr>
                    </a:solidFill>
                  </a:rPr>
                  <a:t>,</a:t>
                </a:r>
                <a:br>
                  <a:rPr lang="en-US" sz="2000" dirty="0">
                    <a:solidFill>
                      <a:schemeClr val="accent6">
                        <a:lumMod val="50000"/>
                      </a:schemeClr>
                    </a:solidFill>
                  </a:rPr>
                </a:br>
                <a:r>
                  <a:rPr lang="en-US" sz="2000" dirty="0">
                    <a:solidFill>
                      <a:schemeClr val="accent6">
                        <a:lumMod val="50000"/>
                      </a:schemeClr>
                    </a:solidFill>
                  </a:rPr>
                  <a:t>then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sz="2000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2000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</m:func>
                    <m:r>
                      <a:rPr lang="en-US" sz="20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&gt;</m:t>
                    </m:r>
                    <m:func>
                      <m:funcPr>
                        <m:ctrlPr>
                          <a:rPr lang="en-US" sz="20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</m:func>
                  </m:oMath>
                </a14:m>
                <a:r>
                  <a:rPr lang="en-US" sz="2000" dirty="0">
                    <a:solidFill>
                      <a:schemeClr val="accent6">
                        <a:lumMod val="50000"/>
                      </a:schemeClr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D24E085-48F1-489D-B526-079C76D3A8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1" y="1690688"/>
                <a:ext cx="5279513" cy="4802185"/>
              </a:xfrm>
              <a:blipFill>
                <a:blip r:embed="rId2"/>
                <a:stretch>
                  <a:fillRect l="-1039" t="-1269" r="-9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组合 4">
            <a:extLst>
              <a:ext uri="{FF2B5EF4-FFF2-40B4-BE49-F238E27FC236}">
                <a16:creationId xmlns:a16="http://schemas.microsoft.com/office/drawing/2014/main" id="{44351A82-5DE1-4D3B-875A-DBA3CBF66F14}"/>
              </a:ext>
            </a:extLst>
          </p:cNvPr>
          <p:cNvGrpSpPr/>
          <p:nvPr/>
        </p:nvGrpSpPr>
        <p:grpSpPr>
          <a:xfrm>
            <a:off x="6147590" y="801535"/>
            <a:ext cx="2367759" cy="2908845"/>
            <a:chOff x="6147590" y="2001111"/>
            <a:chExt cx="2367759" cy="2908845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C08886D3-03A8-49F3-8791-A3500AEF5F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47590" y="2001111"/>
              <a:ext cx="2367759" cy="2908845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F45592F3-5115-40DE-A7C0-48C0816552ED}"/>
                    </a:ext>
                  </a:extLst>
                </p:cNvPr>
                <p:cNvSpPr txBox="1"/>
                <p:nvPr/>
              </p:nvSpPr>
              <p:spPr>
                <a:xfrm>
                  <a:off x="6162965" y="4536949"/>
                  <a:ext cx="276422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F45592F3-5115-40DE-A7C0-48C0816552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62965" y="4536949"/>
                  <a:ext cx="276422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26667" r="-22222"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8430CC67-18FC-46A2-AEDD-F043FEFDA18F}"/>
              </a:ext>
            </a:extLst>
          </p:cNvPr>
          <p:cNvGrpSpPr/>
          <p:nvPr/>
        </p:nvGrpSpPr>
        <p:grpSpPr>
          <a:xfrm>
            <a:off x="5900383" y="3915321"/>
            <a:ext cx="2861322" cy="1251991"/>
            <a:chOff x="5900383" y="5348461"/>
            <a:chExt cx="2861322" cy="1251991"/>
          </a:xfrm>
        </p:grpSpPr>
        <p:sp>
          <p:nvSpPr>
            <p:cNvPr id="36" name="矩形: 圆角 35">
              <a:extLst>
                <a:ext uri="{FF2B5EF4-FFF2-40B4-BE49-F238E27FC236}">
                  <a16:creationId xmlns:a16="http://schemas.microsoft.com/office/drawing/2014/main" id="{D879964C-AE19-490C-AC6F-E8F4FBC868AB}"/>
                </a:ext>
              </a:extLst>
            </p:cNvPr>
            <p:cNvSpPr/>
            <p:nvPr/>
          </p:nvSpPr>
          <p:spPr>
            <a:xfrm>
              <a:off x="5900383" y="5348461"/>
              <a:ext cx="2861322" cy="125199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AFC6D4C9-E172-4092-B3E3-B87CB1086AF8}"/>
                </a:ext>
              </a:extLst>
            </p:cNvPr>
            <p:cNvGrpSpPr/>
            <p:nvPr/>
          </p:nvGrpSpPr>
          <p:grpSpPr>
            <a:xfrm>
              <a:off x="5981124" y="5453778"/>
              <a:ext cx="2700690" cy="1039096"/>
              <a:chOff x="2122785" y="5296780"/>
              <a:chExt cx="2700690" cy="1039096"/>
            </a:xfrm>
          </p:grpSpPr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871B654E-CAE8-40ED-AF19-595D3CA5F9EA}"/>
                  </a:ext>
                </a:extLst>
              </p:cNvPr>
              <p:cNvSpPr/>
              <p:nvPr/>
            </p:nvSpPr>
            <p:spPr>
              <a:xfrm>
                <a:off x="2122785" y="5296780"/>
                <a:ext cx="363682" cy="3636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A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C6378330-EF93-4BB3-B89D-61CEF8036A23}"/>
                  </a:ext>
                </a:extLst>
              </p:cNvPr>
              <p:cNvSpPr/>
              <p:nvPr/>
            </p:nvSpPr>
            <p:spPr>
              <a:xfrm>
                <a:off x="2542336" y="5956355"/>
                <a:ext cx="363682" cy="3636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D</a:t>
                </a:r>
              </a:p>
            </p:txBody>
          </p:sp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9B5FC1CF-E427-4C7F-8F29-D49CCFC7CC89}"/>
                  </a:ext>
                </a:extLst>
              </p:cNvPr>
              <p:cNvSpPr/>
              <p:nvPr/>
            </p:nvSpPr>
            <p:spPr>
              <a:xfrm>
                <a:off x="3002548" y="5296780"/>
                <a:ext cx="655051" cy="3636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B,E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椭圆 13">
                <a:extLst>
                  <a:ext uri="{FF2B5EF4-FFF2-40B4-BE49-F238E27FC236}">
                    <a16:creationId xmlns:a16="http://schemas.microsoft.com/office/drawing/2014/main" id="{DCDA609A-CCDA-47B3-8A90-558D3B6695E8}"/>
                  </a:ext>
                </a:extLst>
              </p:cNvPr>
              <p:cNvSpPr/>
              <p:nvPr/>
            </p:nvSpPr>
            <p:spPr>
              <a:xfrm>
                <a:off x="3407534" y="5817459"/>
                <a:ext cx="886280" cy="518417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G,H,I</a:t>
                </a:r>
                <a:br>
                  <a:rPr lang="en-US" sz="1600" dirty="0">
                    <a:solidFill>
                      <a:schemeClr val="tx1"/>
                    </a:solidFill>
                  </a:rPr>
                </a:br>
                <a:r>
                  <a:rPr lang="en-US" sz="1600" dirty="0">
                    <a:solidFill>
                      <a:schemeClr val="tx1"/>
                    </a:solidFill>
                  </a:rPr>
                  <a:t>J,K,L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椭圆 14">
                <a:extLst>
                  <a:ext uri="{FF2B5EF4-FFF2-40B4-BE49-F238E27FC236}">
                    <a16:creationId xmlns:a16="http://schemas.microsoft.com/office/drawing/2014/main" id="{A41AE039-E0C0-4B12-A46E-EB841180FA9D}"/>
                  </a:ext>
                </a:extLst>
              </p:cNvPr>
              <p:cNvSpPr/>
              <p:nvPr/>
            </p:nvSpPr>
            <p:spPr>
              <a:xfrm>
                <a:off x="4168424" y="5296780"/>
                <a:ext cx="655051" cy="3636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C,F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6" name="直接箭头连接符 15">
                <a:extLst>
                  <a:ext uri="{FF2B5EF4-FFF2-40B4-BE49-F238E27FC236}">
                    <a16:creationId xmlns:a16="http://schemas.microsoft.com/office/drawing/2014/main" id="{3EB1CC32-2F80-4EDA-AAFF-C7F1F4F8E9EE}"/>
                  </a:ext>
                </a:extLst>
              </p:cNvPr>
              <p:cNvCxnSpPr>
                <a:stCxn id="11" idx="6"/>
                <a:endCxn id="13" idx="2"/>
              </p:cNvCxnSpPr>
              <p:nvPr/>
            </p:nvCxnSpPr>
            <p:spPr>
              <a:xfrm>
                <a:off x="2486467" y="5478621"/>
                <a:ext cx="516081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箭头连接符 16">
                <a:extLst>
                  <a:ext uri="{FF2B5EF4-FFF2-40B4-BE49-F238E27FC236}">
                    <a16:creationId xmlns:a16="http://schemas.microsoft.com/office/drawing/2014/main" id="{24B7D2E7-B5CC-437A-814E-1B3B42A1658D}"/>
                  </a:ext>
                </a:extLst>
              </p:cNvPr>
              <p:cNvCxnSpPr>
                <a:cxnSpLocks/>
                <a:stCxn id="13" idx="6"/>
                <a:endCxn id="15" idx="2"/>
              </p:cNvCxnSpPr>
              <p:nvPr/>
            </p:nvCxnSpPr>
            <p:spPr>
              <a:xfrm>
                <a:off x="3657599" y="5478621"/>
                <a:ext cx="510825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箭头连接符 17">
                <a:extLst>
                  <a:ext uri="{FF2B5EF4-FFF2-40B4-BE49-F238E27FC236}">
                    <a16:creationId xmlns:a16="http://schemas.microsoft.com/office/drawing/2014/main" id="{66615B96-71D9-4448-88DE-126DC46564F5}"/>
                  </a:ext>
                </a:extLst>
              </p:cNvPr>
              <p:cNvCxnSpPr>
                <a:cxnSpLocks/>
                <a:stCxn id="13" idx="3"/>
                <a:endCxn id="12" idx="7"/>
              </p:cNvCxnSpPr>
              <p:nvPr/>
            </p:nvCxnSpPr>
            <p:spPr>
              <a:xfrm flipH="1">
                <a:off x="2852758" y="5607202"/>
                <a:ext cx="245720" cy="4024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箭头连接符 18">
                <a:extLst>
                  <a:ext uri="{FF2B5EF4-FFF2-40B4-BE49-F238E27FC236}">
                    <a16:creationId xmlns:a16="http://schemas.microsoft.com/office/drawing/2014/main" id="{A49C8E68-6E91-4B5E-8CFB-585A1BE42BF1}"/>
                  </a:ext>
                </a:extLst>
              </p:cNvPr>
              <p:cNvCxnSpPr>
                <a:cxnSpLocks/>
                <a:stCxn id="13" idx="4"/>
                <a:endCxn id="14" idx="1"/>
              </p:cNvCxnSpPr>
              <p:nvPr/>
            </p:nvCxnSpPr>
            <p:spPr>
              <a:xfrm>
                <a:off x="3330074" y="5660462"/>
                <a:ext cx="207253" cy="23291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箭头连接符 19">
                <a:extLst>
                  <a:ext uri="{FF2B5EF4-FFF2-40B4-BE49-F238E27FC236}">
                    <a16:creationId xmlns:a16="http://schemas.microsoft.com/office/drawing/2014/main" id="{92185AB9-A5FA-4B7C-A2DA-CA599F474EF5}"/>
                  </a:ext>
                </a:extLst>
              </p:cNvPr>
              <p:cNvCxnSpPr>
                <a:cxnSpLocks/>
                <a:stCxn id="15" idx="4"/>
                <a:endCxn id="14" idx="7"/>
              </p:cNvCxnSpPr>
              <p:nvPr/>
            </p:nvCxnSpPr>
            <p:spPr>
              <a:xfrm flipH="1">
                <a:off x="4164021" y="5660462"/>
                <a:ext cx="331929" cy="23291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DEA3369F-2147-442D-9B4D-784A7C98F131}"/>
                    </a:ext>
                  </a:extLst>
                </p:cNvPr>
                <p:cNvSpPr txBox="1"/>
                <p:nvPr/>
              </p:nvSpPr>
              <p:spPr>
                <a:xfrm>
                  <a:off x="8242261" y="6122322"/>
                  <a:ext cx="440570" cy="37055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p>
                        </m:sSup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DEA3369F-2147-442D-9B4D-784A7C98F1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42261" y="6122322"/>
                  <a:ext cx="440570" cy="370551"/>
                </a:xfrm>
                <a:prstGeom prst="rect">
                  <a:avLst/>
                </a:prstGeom>
                <a:blipFill>
                  <a:blip r:embed="rId5"/>
                  <a:stretch>
                    <a:fillRect l="-15278" t="-1639" r="-5556"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2A635C3B-5CB9-4C92-932F-FF28507640B5}"/>
              </a:ext>
            </a:extLst>
          </p:cNvPr>
          <p:cNvGrpSpPr/>
          <p:nvPr/>
        </p:nvGrpSpPr>
        <p:grpSpPr>
          <a:xfrm>
            <a:off x="5722535" y="5348461"/>
            <a:ext cx="3217018" cy="1251991"/>
            <a:chOff x="2532510" y="5348461"/>
            <a:chExt cx="3217018" cy="1251991"/>
          </a:xfrm>
        </p:grpSpPr>
        <p:sp>
          <p:nvSpPr>
            <p:cNvPr id="37" name="矩形: 圆角 36">
              <a:extLst>
                <a:ext uri="{FF2B5EF4-FFF2-40B4-BE49-F238E27FC236}">
                  <a16:creationId xmlns:a16="http://schemas.microsoft.com/office/drawing/2014/main" id="{F19172E4-3946-4083-BDB6-926E25FF6AC5}"/>
                </a:ext>
              </a:extLst>
            </p:cNvPr>
            <p:cNvSpPr/>
            <p:nvPr/>
          </p:nvSpPr>
          <p:spPr>
            <a:xfrm>
              <a:off x="2532510" y="5348461"/>
              <a:ext cx="3217018" cy="125199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EE61B26D-A3E5-43CF-A220-BA3C200920E3}"/>
                </a:ext>
              </a:extLst>
            </p:cNvPr>
            <p:cNvGrpSpPr/>
            <p:nvPr/>
          </p:nvGrpSpPr>
          <p:grpSpPr>
            <a:xfrm>
              <a:off x="2614860" y="5453778"/>
              <a:ext cx="2700690" cy="1039096"/>
              <a:chOff x="2122785" y="5296780"/>
              <a:chExt cx="2700690" cy="1039096"/>
            </a:xfrm>
          </p:grpSpPr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2F86D55A-AF97-47C8-865D-B99571C943FE}"/>
                  </a:ext>
                </a:extLst>
              </p:cNvPr>
              <p:cNvSpPr/>
              <p:nvPr/>
            </p:nvSpPr>
            <p:spPr>
              <a:xfrm>
                <a:off x="2122785" y="5296780"/>
                <a:ext cx="363682" cy="3636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A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E208FF75-6AD5-4A81-BB8E-088E1BAEFF9C}"/>
                  </a:ext>
                </a:extLst>
              </p:cNvPr>
              <p:cNvSpPr/>
              <p:nvPr/>
            </p:nvSpPr>
            <p:spPr>
              <a:xfrm>
                <a:off x="2542336" y="5956355"/>
                <a:ext cx="363682" cy="3636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D</a:t>
                </a:r>
              </a:p>
            </p:txBody>
          </p:sp>
          <p:sp>
            <p:nvSpPr>
              <p:cNvPr id="25" name="椭圆 24">
                <a:extLst>
                  <a:ext uri="{FF2B5EF4-FFF2-40B4-BE49-F238E27FC236}">
                    <a16:creationId xmlns:a16="http://schemas.microsoft.com/office/drawing/2014/main" id="{159CFABC-326B-4AF2-AAAA-3C905A55B9BA}"/>
                  </a:ext>
                </a:extLst>
              </p:cNvPr>
              <p:cNvSpPr/>
              <p:nvPr/>
            </p:nvSpPr>
            <p:spPr>
              <a:xfrm>
                <a:off x="3002548" y="5296780"/>
                <a:ext cx="655051" cy="3636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B,E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CCE4E3A8-FAD5-4D40-A9A0-565B0C046F70}"/>
                  </a:ext>
                </a:extLst>
              </p:cNvPr>
              <p:cNvSpPr/>
              <p:nvPr/>
            </p:nvSpPr>
            <p:spPr>
              <a:xfrm>
                <a:off x="3407534" y="5817459"/>
                <a:ext cx="886280" cy="518417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G,H,I</a:t>
                </a:r>
                <a:br>
                  <a:rPr lang="en-US" sz="1600" dirty="0">
                    <a:solidFill>
                      <a:schemeClr val="tx1"/>
                    </a:solidFill>
                  </a:rPr>
                </a:br>
                <a:r>
                  <a:rPr lang="en-US" sz="1600" dirty="0">
                    <a:solidFill>
                      <a:schemeClr val="tx1"/>
                    </a:solidFill>
                  </a:rPr>
                  <a:t>J,K,L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6B9B5C4A-569D-46A3-8340-0CDE13D18624}"/>
                  </a:ext>
                </a:extLst>
              </p:cNvPr>
              <p:cNvSpPr/>
              <p:nvPr/>
            </p:nvSpPr>
            <p:spPr>
              <a:xfrm>
                <a:off x="4168424" y="5296780"/>
                <a:ext cx="655051" cy="3636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C,F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8" name="直接箭头连接符 27">
                <a:extLst>
                  <a:ext uri="{FF2B5EF4-FFF2-40B4-BE49-F238E27FC236}">
                    <a16:creationId xmlns:a16="http://schemas.microsoft.com/office/drawing/2014/main" id="{3244B7C0-7FCD-41AB-B58A-B1F72737A713}"/>
                  </a:ext>
                </a:extLst>
              </p:cNvPr>
              <p:cNvCxnSpPr>
                <a:stCxn id="23" idx="6"/>
                <a:endCxn id="25" idx="2"/>
              </p:cNvCxnSpPr>
              <p:nvPr/>
            </p:nvCxnSpPr>
            <p:spPr>
              <a:xfrm>
                <a:off x="2486467" y="5478621"/>
                <a:ext cx="516081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箭头连接符 28">
                <a:extLst>
                  <a:ext uri="{FF2B5EF4-FFF2-40B4-BE49-F238E27FC236}">
                    <a16:creationId xmlns:a16="http://schemas.microsoft.com/office/drawing/2014/main" id="{21C525CA-AA0D-4840-85BD-DCEF90F05FC4}"/>
                  </a:ext>
                </a:extLst>
              </p:cNvPr>
              <p:cNvCxnSpPr>
                <a:cxnSpLocks/>
                <a:stCxn id="25" idx="6"/>
                <a:endCxn id="27" idx="2"/>
              </p:cNvCxnSpPr>
              <p:nvPr/>
            </p:nvCxnSpPr>
            <p:spPr>
              <a:xfrm>
                <a:off x="3657599" y="5478621"/>
                <a:ext cx="510825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箭头连接符 29">
                <a:extLst>
                  <a:ext uri="{FF2B5EF4-FFF2-40B4-BE49-F238E27FC236}">
                    <a16:creationId xmlns:a16="http://schemas.microsoft.com/office/drawing/2014/main" id="{484B689E-6172-4D59-BBE9-047EE73B74BB}"/>
                  </a:ext>
                </a:extLst>
              </p:cNvPr>
              <p:cNvCxnSpPr>
                <a:cxnSpLocks/>
                <a:stCxn id="25" idx="3"/>
                <a:endCxn id="24" idx="7"/>
              </p:cNvCxnSpPr>
              <p:nvPr/>
            </p:nvCxnSpPr>
            <p:spPr>
              <a:xfrm flipH="1">
                <a:off x="2852758" y="5607202"/>
                <a:ext cx="245720" cy="4024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箭头连接符 30">
                <a:extLst>
                  <a:ext uri="{FF2B5EF4-FFF2-40B4-BE49-F238E27FC236}">
                    <a16:creationId xmlns:a16="http://schemas.microsoft.com/office/drawing/2014/main" id="{A7233EA9-1BFB-481E-82D4-14187B9F1C43}"/>
                  </a:ext>
                </a:extLst>
              </p:cNvPr>
              <p:cNvCxnSpPr>
                <a:cxnSpLocks/>
                <a:stCxn id="25" idx="4"/>
                <a:endCxn id="26" idx="1"/>
              </p:cNvCxnSpPr>
              <p:nvPr/>
            </p:nvCxnSpPr>
            <p:spPr>
              <a:xfrm>
                <a:off x="3330074" y="5660462"/>
                <a:ext cx="207253" cy="23291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箭头连接符 31">
                <a:extLst>
                  <a:ext uri="{FF2B5EF4-FFF2-40B4-BE49-F238E27FC236}">
                    <a16:creationId xmlns:a16="http://schemas.microsoft.com/office/drawing/2014/main" id="{E7D6E906-2527-43A5-BADA-62F38A1521CD}"/>
                  </a:ext>
                </a:extLst>
              </p:cNvPr>
              <p:cNvCxnSpPr>
                <a:cxnSpLocks/>
                <a:stCxn id="27" idx="4"/>
                <a:endCxn id="26" idx="7"/>
              </p:cNvCxnSpPr>
              <p:nvPr/>
            </p:nvCxnSpPr>
            <p:spPr>
              <a:xfrm flipH="1">
                <a:off x="4164021" y="5660462"/>
                <a:ext cx="331929" cy="23291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文本框 34">
                  <a:extLst>
                    <a:ext uri="{FF2B5EF4-FFF2-40B4-BE49-F238E27FC236}">
                      <a16:creationId xmlns:a16="http://schemas.microsoft.com/office/drawing/2014/main" id="{9B740121-37CD-4901-9BE4-AF460FB8DDB7}"/>
                    </a:ext>
                  </a:extLst>
                </p:cNvPr>
                <p:cNvSpPr txBox="1"/>
                <p:nvPr/>
              </p:nvSpPr>
              <p:spPr>
                <a:xfrm>
                  <a:off x="4874660" y="6168302"/>
                  <a:ext cx="863057" cy="37055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b="0" i="1" smtClean="0">
                                    <a:solidFill>
                                      <a:schemeClr val="accent4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400" b="0" i="1" smtClean="0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p>
                        </m:sSup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5" name="文本框 34">
                  <a:extLst>
                    <a:ext uri="{FF2B5EF4-FFF2-40B4-BE49-F238E27FC236}">
                      <a16:creationId xmlns:a16="http://schemas.microsoft.com/office/drawing/2014/main" id="{9B740121-37CD-4901-9BE4-AF460FB8DD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4660" y="6168302"/>
                  <a:ext cx="863057" cy="370551"/>
                </a:xfrm>
                <a:prstGeom prst="rect">
                  <a:avLst/>
                </a:prstGeom>
                <a:blipFill>
                  <a:blip r:embed="rId6"/>
                  <a:stretch>
                    <a:fillRect t="-3279" r="-1408" b="-49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589383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A78DD3-82A8-42B1-882B-3DE277DDB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SCC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F7278F6-F437-4F5E-A37E-7220AE150E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accent6">
                        <a:lumMod val="50000"/>
                      </a:schemeClr>
                    </a:solidFill>
                  </a:rPr>
                  <a:t>Lemma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:</a:t>
                </a:r>
                <a:r>
                  <a:rPr lang="en-US" sz="2400" dirty="0">
                    <a:solidFill>
                      <a:schemeClr val="tx1"/>
                    </a:solidFill>
                  </a:rPr>
                  <a:t> for any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, if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,</a:t>
                </a:r>
                <a:br>
                  <a:rPr lang="en-US" sz="2400" dirty="0">
                    <a:solidFill>
                      <a:schemeClr val="tx1"/>
                    </a:solidFill>
                  </a:rPr>
                </a:br>
                <a:r>
                  <a:rPr lang="en-US" sz="2400" dirty="0">
                    <a:solidFill>
                      <a:schemeClr val="tx1"/>
                    </a:solidFill>
                  </a:rPr>
                  <a:t>then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</m:func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func>
                      <m:func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</m:func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.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accent1">
                        <a:lumMod val="50000"/>
                      </a:schemeClr>
                    </a:solidFill>
                  </a:rPr>
                  <a:t>Proof</a:t>
                </a:r>
                <a:r>
                  <a:rPr lang="en-US" sz="2400" b="1" dirty="0"/>
                  <a:t>: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2000" dirty="0"/>
                  <a:t>Consider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/>
                  <a:t>, 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1800" dirty="0"/>
                  <a:t> be the first node visited by DFS.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1800" dirty="0"/>
                  <a:t>If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800" dirty="0"/>
                  <a:t>, then all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800" dirty="0"/>
                  <a:t> will be visited before any node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/>
                  <a:t> is visited.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1800" dirty="0"/>
                  <a:t>In this case, the lemma clearly is true.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1800" dirty="0"/>
                  <a:t>If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/>
                  <a:t>, at the time that DFS visits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1800" dirty="0"/>
                  <a:t>, for any node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800" dirty="0"/>
                  <a:t>, there is a white-path from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1800" dirty="0"/>
                  <a:t> to that node.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1800" dirty="0"/>
                  <a:t>In this case, due to the white-path theorem, the lemma again holds.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F7278F6-F437-4F5E-A37E-7220AE150E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3138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EBB5A1-7E4E-46AB-8B94-0A0944DCF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SCC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D24E085-48F1-489D-B526-079C76D3A8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1" y="1690688"/>
                <a:ext cx="5279513" cy="4802185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000" dirty="0">
                    <a:solidFill>
                      <a:schemeClr val="accent2">
                        <a:lumMod val="75000"/>
                      </a:schemeClr>
                    </a:solidFill>
                  </a:rPr>
                  <a:t>If we DFS in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>
                    <a:solidFill>
                      <a:schemeClr val="accent2">
                        <a:lumMod val="75000"/>
                      </a:schemeClr>
                    </a:solidFill>
                  </a:rPr>
                  <a:t> from a node in a sink SCC, then we explore exactly nodes in that SCC and stop!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b="1" dirty="0"/>
                  <a:t>Problem 1 in the strategy:</a:t>
                </a:r>
                <a:br>
                  <a:rPr lang="en-US" sz="2000" b="1" dirty="0"/>
                </a:br>
                <a:r>
                  <a:rPr lang="en-US" sz="2000" dirty="0">
                    <a:solidFill>
                      <a:srgbClr val="C00000"/>
                    </a:solidFill>
                  </a:rPr>
                  <a:t>How to identify a node in a sink SCC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?</a:t>
                </a:r>
                <a:endParaRPr lang="en-US" sz="2000" dirty="0"/>
              </a:p>
              <a:p>
                <a:pPr>
                  <a:spcBef>
                    <a:spcPts val="600"/>
                  </a:spcBef>
                </a:pPr>
                <a:r>
                  <a:rPr lang="en-US" sz="2000" b="1" dirty="0">
                    <a:solidFill>
                      <a:schemeClr val="accent6">
                        <a:lumMod val="75000"/>
                      </a:schemeClr>
                    </a:solidFill>
                  </a:rPr>
                  <a:t>Lemma</a:t>
                </a:r>
                <a:r>
                  <a:rPr lang="en-US" sz="2000" b="1" dirty="0"/>
                  <a:t>:</a:t>
                </a:r>
                <a:r>
                  <a:rPr lang="en-US" sz="2000" dirty="0"/>
                  <a:t> for any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000" dirty="0"/>
                  <a:t>, 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/>
                  <a:t>, then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</m:func>
                    <m:r>
                      <a:rPr lang="en-US" sz="2000" i="1">
                        <a:latin typeface="Cambria Math" panose="02040503050406030204" pitchFamily="18" charset="0"/>
                      </a:rPr>
                      <m:t>&gt;</m:t>
                    </m:r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</m:func>
                  </m:oMath>
                </a14:m>
                <a:r>
                  <a:rPr lang="en-US" sz="2000" dirty="0"/>
                  <a:t>.</a:t>
                </a:r>
                <a:endParaRPr lang="en-US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Compute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 in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 time, do DFS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 and find the node with max finish time.</a:t>
                </a:r>
                <a:b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</a:br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(This node is in a source SCC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</m:oMath>
                </a14:m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.)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b="1" dirty="0"/>
                  <a:t>Problem 2 in the strategy:</a:t>
                </a:r>
                <a:br>
                  <a:rPr lang="en-US" sz="2000" dirty="0"/>
                </a:br>
                <a:r>
                  <a:rPr lang="en-US" sz="2000" dirty="0">
                    <a:solidFill>
                      <a:srgbClr val="C00000"/>
                    </a:solidFill>
                  </a:rPr>
                  <a:t>What to do when the first SCC is found?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>
                    <a:solidFill>
                      <a:schemeClr val="accent6">
                        <a:lumMod val="50000"/>
                      </a:schemeClr>
                    </a:solidFill>
                  </a:rPr>
                  <a:t>For remaining nodes in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>
                    <a:solidFill>
                      <a:schemeClr val="accent6">
                        <a:lumMod val="50000"/>
                      </a:schemeClr>
                    </a:solidFill>
                  </a:rPr>
                  <a:t>, the node with max</a:t>
                </a:r>
                <a:br>
                  <a:rPr lang="en-US" sz="2000" dirty="0">
                    <a:solidFill>
                      <a:schemeClr val="accent6">
                        <a:lumMod val="50000"/>
                      </a:schemeClr>
                    </a:solidFill>
                  </a:rPr>
                </a:br>
                <a:r>
                  <a:rPr lang="en-US" sz="2000" dirty="0">
                    <a:solidFill>
                      <a:schemeClr val="accent6">
                        <a:lumMod val="50000"/>
                      </a:schemeClr>
                    </a:solidFill>
                  </a:rPr>
                  <a:t>finish time (in DFS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accent6">
                        <a:lumMod val="50000"/>
                      </a:schemeClr>
                    </a:solidFill>
                  </a:rPr>
                  <a:t>) is again in a sink </a:t>
                </a:r>
                <a:br>
                  <a:rPr lang="en-US" sz="2000" dirty="0">
                    <a:solidFill>
                      <a:schemeClr val="accent6">
                        <a:lumMod val="50000"/>
                      </a:schemeClr>
                    </a:solidFill>
                  </a:rPr>
                </a:br>
                <a:r>
                  <a:rPr lang="en-US" sz="2000" dirty="0">
                    <a:solidFill>
                      <a:schemeClr val="accent6">
                        <a:lumMod val="50000"/>
                      </a:schemeClr>
                    </a:solidFill>
                  </a:rPr>
                  <a:t>SCC, for whatever remains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>
                    <a:solidFill>
                      <a:schemeClr val="accent6">
                        <a:lumMod val="50000"/>
                      </a:schemeClr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D24E085-48F1-489D-B526-079C76D3A8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1" y="1690688"/>
                <a:ext cx="5279513" cy="4802185"/>
              </a:xfrm>
              <a:blipFill>
                <a:blip r:embed="rId2"/>
                <a:stretch>
                  <a:fillRect l="-1039" t="-1269" r="-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组合 4">
            <a:extLst>
              <a:ext uri="{FF2B5EF4-FFF2-40B4-BE49-F238E27FC236}">
                <a16:creationId xmlns:a16="http://schemas.microsoft.com/office/drawing/2014/main" id="{44351A82-5DE1-4D3B-875A-DBA3CBF66F14}"/>
              </a:ext>
            </a:extLst>
          </p:cNvPr>
          <p:cNvGrpSpPr/>
          <p:nvPr/>
        </p:nvGrpSpPr>
        <p:grpSpPr>
          <a:xfrm>
            <a:off x="6147590" y="801535"/>
            <a:ext cx="2367759" cy="2908845"/>
            <a:chOff x="6147590" y="2001111"/>
            <a:chExt cx="2367759" cy="2908845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C08886D3-03A8-49F3-8791-A3500AEF5F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47590" y="2001111"/>
              <a:ext cx="2367759" cy="2908845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F45592F3-5115-40DE-A7C0-48C0816552ED}"/>
                    </a:ext>
                  </a:extLst>
                </p:cNvPr>
                <p:cNvSpPr txBox="1"/>
                <p:nvPr/>
              </p:nvSpPr>
              <p:spPr>
                <a:xfrm>
                  <a:off x="6162965" y="4536949"/>
                  <a:ext cx="276422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F45592F3-5115-40DE-A7C0-48C0816552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62965" y="4536949"/>
                  <a:ext cx="276422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26667" r="-22222"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D879964C-AE19-490C-AC6F-E8F4FBC868AB}"/>
              </a:ext>
            </a:extLst>
          </p:cNvPr>
          <p:cNvSpPr/>
          <p:nvPr/>
        </p:nvSpPr>
        <p:spPr>
          <a:xfrm>
            <a:off x="5900383" y="3915321"/>
            <a:ext cx="2861322" cy="125199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871B654E-CAE8-40ED-AF19-595D3CA5F9EA}"/>
              </a:ext>
            </a:extLst>
          </p:cNvPr>
          <p:cNvSpPr/>
          <p:nvPr/>
        </p:nvSpPr>
        <p:spPr>
          <a:xfrm>
            <a:off x="5981124" y="4020638"/>
            <a:ext cx="363682" cy="36368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C6378330-EF93-4BB3-B89D-61CEF8036A23}"/>
              </a:ext>
            </a:extLst>
          </p:cNvPr>
          <p:cNvSpPr/>
          <p:nvPr/>
        </p:nvSpPr>
        <p:spPr>
          <a:xfrm>
            <a:off x="6400675" y="4680213"/>
            <a:ext cx="363682" cy="36368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9B5FC1CF-E427-4C7F-8F29-D49CCFC7CC89}"/>
              </a:ext>
            </a:extLst>
          </p:cNvPr>
          <p:cNvSpPr/>
          <p:nvPr/>
        </p:nvSpPr>
        <p:spPr>
          <a:xfrm>
            <a:off x="6860887" y="4020638"/>
            <a:ext cx="655051" cy="36368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B,E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DCDA609A-CCDA-47B3-8A90-558D3B6695E8}"/>
              </a:ext>
            </a:extLst>
          </p:cNvPr>
          <p:cNvSpPr/>
          <p:nvPr/>
        </p:nvSpPr>
        <p:spPr>
          <a:xfrm>
            <a:off x="7265873" y="4541317"/>
            <a:ext cx="886280" cy="51841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G,H,I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J,K,L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A41AE039-E0C0-4B12-A46E-EB841180FA9D}"/>
              </a:ext>
            </a:extLst>
          </p:cNvPr>
          <p:cNvSpPr/>
          <p:nvPr/>
        </p:nvSpPr>
        <p:spPr>
          <a:xfrm>
            <a:off x="8026763" y="4020638"/>
            <a:ext cx="655051" cy="36368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C,F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3EB1CC32-2F80-4EDA-AAFF-C7F1F4F8E9EE}"/>
              </a:ext>
            </a:extLst>
          </p:cNvPr>
          <p:cNvCxnSpPr>
            <a:stCxn id="11" idx="6"/>
            <a:endCxn id="13" idx="2"/>
          </p:cNvCxnSpPr>
          <p:nvPr/>
        </p:nvCxnSpPr>
        <p:spPr>
          <a:xfrm>
            <a:off x="6344806" y="4202479"/>
            <a:ext cx="51608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24B7D2E7-B5CC-437A-814E-1B3B42A1658D}"/>
              </a:ext>
            </a:extLst>
          </p:cNvPr>
          <p:cNvCxnSpPr>
            <a:cxnSpLocks/>
            <a:stCxn id="13" idx="6"/>
            <a:endCxn id="15" idx="2"/>
          </p:cNvCxnSpPr>
          <p:nvPr/>
        </p:nvCxnSpPr>
        <p:spPr>
          <a:xfrm>
            <a:off x="7515938" y="4202479"/>
            <a:ext cx="51082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66615B96-71D9-4448-88DE-126DC46564F5}"/>
              </a:ext>
            </a:extLst>
          </p:cNvPr>
          <p:cNvCxnSpPr>
            <a:cxnSpLocks/>
            <a:stCxn id="13" idx="3"/>
            <a:endCxn id="12" idx="7"/>
          </p:cNvCxnSpPr>
          <p:nvPr/>
        </p:nvCxnSpPr>
        <p:spPr>
          <a:xfrm flipH="1">
            <a:off x="6711097" y="4331060"/>
            <a:ext cx="245720" cy="40241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A49C8E68-6E91-4B5E-8CFB-585A1BE42BF1}"/>
              </a:ext>
            </a:extLst>
          </p:cNvPr>
          <p:cNvCxnSpPr>
            <a:cxnSpLocks/>
            <a:stCxn id="13" idx="4"/>
            <a:endCxn id="14" idx="1"/>
          </p:cNvCxnSpPr>
          <p:nvPr/>
        </p:nvCxnSpPr>
        <p:spPr>
          <a:xfrm>
            <a:off x="7188413" y="4384320"/>
            <a:ext cx="207253" cy="232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92185AB9-A5FA-4B7C-A2DA-CA599F474EF5}"/>
              </a:ext>
            </a:extLst>
          </p:cNvPr>
          <p:cNvCxnSpPr>
            <a:cxnSpLocks/>
            <a:stCxn id="15" idx="4"/>
            <a:endCxn id="14" idx="7"/>
          </p:cNvCxnSpPr>
          <p:nvPr/>
        </p:nvCxnSpPr>
        <p:spPr>
          <a:xfrm flipH="1">
            <a:off x="8022360" y="4384320"/>
            <a:ext cx="331929" cy="232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DEA3369F-2147-442D-9B4D-784A7C98F131}"/>
                  </a:ext>
                </a:extLst>
              </p:cNvPr>
              <p:cNvSpPr txBox="1"/>
              <p:nvPr/>
            </p:nvSpPr>
            <p:spPr>
              <a:xfrm>
                <a:off x="8242261" y="4689182"/>
                <a:ext cx="440570" cy="3705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DEA3369F-2147-442D-9B4D-784A7C98F1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2261" y="4689182"/>
                <a:ext cx="440570" cy="370551"/>
              </a:xfrm>
              <a:prstGeom prst="rect">
                <a:avLst/>
              </a:prstGeom>
              <a:blipFill>
                <a:blip r:embed="rId5"/>
                <a:stretch>
                  <a:fillRect l="-15278" t="-1639" r="-5556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F19172E4-3946-4083-BDB6-926E25FF6AC5}"/>
              </a:ext>
            </a:extLst>
          </p:cNvPr>
          <p:cNvSpPr/>
          <p:nvPr/>
        </p:nvSpPr>
        <p:spPr>
          <a:xfrm>
            <a:off x="5722535" y="5348461"/>
            <a:ext cx="3217018" cy="125199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2F86D55A-AF97-47C8-865D-B99571C943FE}"/>
              </a:ext>
            </a:extLst>
          </p:cNvPr>
          <p:cNvSpPr/>
          <p:nvPr/>
        </p:nvSpPr>
        <p:spPr>
          <a:xfrm>
            <a:off x="5804885" y="5453778"/>
            <a:ext cx="363682" cy="36368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E208FF75-6AD5-4A81-BB8E-088E1BAEFF9C}"/>
              </a:ext>
            </a:extLst>
          </p:cNvPr>
          <p:cNvSpPr/>
          <p:nvPr/>
        </p:nvSpPr>
        <p:spPr>
          <a:xfrm>
            <a:off x="6224436" y="6113353"/>
            <a:ext cx="363682" cy="36368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159CFABC-326B-4AF2-AAAA-3C905A55B9BA}"/>
              </a:ext>
            </a:extLst>
          </p:cNvPr>
          <p:cNvSpPr/>
          <p:nvPr/>
        </p:nvSpPr>
        <p:spPr>
          <a:xfrm>
            <a:off x="6684648" y="5453778"/>
            <a:ext cx="655051" cy="36368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B,E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CCE4E3A8-FAD5-4D40-A9A0-565B0C046F70}"/>
              </a:ext>
            </a:extLst>
          </p:cNvPr>
          <p:cNvSpPr/>
          <p:nvPr/>
        </p:nvSpPr>
        <p:spPr>
          <a:xfrm>
            <a:off x="7089634" y="5974457"/>
            <a:ext cx="886280" cy="51841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G,H,I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J,K,L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6B9B5C4A-569D-46A3-8340-0CDE13D18624}"/>
              </a:ext>
            </a:extLst>
          </p:cNvPr>
          <p:cNvSpPr/>
          <p:nvPr/>
        </p:nvSpPr>
        <p:spPr>
          <a:xfrm>
            <a:off x="7850524" y="5453778"/>
            <a:ext cx="655051" cy="36368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C,F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3244B7C0-7FCD-41AB-B58A-B1F72737A713}"/>
              </a:ext>
            </a:extLst>
          </p:cNvPr>
          <p:cNvCxnSpPr>
            <a:stCxn id="23" idx="6"/>
            <a:endCxn id="25" idx="2"/>
          </p:cNvCxnSpPr>
          <p:nvPr/>
        </p:nvCxnSpPr>
        <p:spPr>
          <a:xfrm>
            <a:off x="6168567" y="5635619"/>
            <a:ext cx="516081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21C525CA-AA0D-4840-85BD-DCEF90F05FC4}"/>
              </a:ext>
            </a:extLst>
          </p:cNvPr>
          <p:cNvCxnSpPr>
            <a:cxnSpLocks/>
            <a:stCxn id="25" idx="6"/>
            <a:endCxn id="27" idx="2"/>
          </p:cNvCxnSpPr>
          <p:nvPr/>
        </p:nvCxnSpPr>
        <p:spPr>
          <a:xfrm>
            <a:off x="7339699" y="5635619"/>
            <a:ext cx="510825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484B689E-6172-4D59-BBE9-047EE73B74BB}"/>
              </a:ext>
            </a:extLst>
          </p:cNvPr>
          <p:cNvCxnSpPr>
            <a:cxnSpLocks/>
            <a:stCxn id="25" idx="3"/>
            <a:endCxn id="24" idx="7"/>
          </p:cNvCxnSpPr>
          <p:nvPr/>
        </p:nvCxnSpPr>
        <p:spPr>
          <a:xfrm flipH="1">
            <a:off x="6534858" y="5764200"/>
            <a:ext cx="245720" cy="402413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A7233EA9-1BFB-481E-82D4-14187B9F1C43}"/>
              </a:ext>
            </a:extLst>
          </p:cNvPr>
          <p:cNvCxnSpPr>
            <a:cxnSpLocks/>
            <a:stCxn id="25" idx="4"/>
            <a:endCxn id="26" idx="1"/>
          </p:cNvCxnSpPr>
          <p:nvPr/>
        </p:nvCxnSpPr>
        <p:spPr>
          <a:xfrm>
            <a:off x="7012174" y="5817460"/>
            <a:ext cx="207253" cy="232917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E7D6E906-2527-43A5-BADA-62F38A1521CD}"/>
              </a:ext>
            </a:extLst>
          </p:cNvPr>
          <p:cNvCxnSpPr>
            <a:cxnSpLocks/>
            <a:stCxn id="27" idx="4"/>
            <a:endCxn id="26" idx="7"/>
          </p:cNvCxnSpPr>
          <p:nvPr/>
        </p:nvCxnSpPr>
        <p:spPr>
          <a:xfrm flipH="1">
            <a:off x="7846121" y="5817460"/>
            <a:ext cx="331929" cy="232917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9B740121-37CD-4901-9BE4-AF460FB8DDB7}"/>
                  </a:ext>
                </a:extLst>
              </p:cNvPr>
              <p:cNvSpPr txBox="1"/>
              <p:nvPr/>
            </p:nvSpPr>
            <p:spPr>
              <a:xfrm>
                <a:off x="8064685" y="6168302"/>
                <a:ext cx="863057" cy="3705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solidFill>
                                        <a:schemeClr val="accent4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accent4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solidFill>
                                        <a:schemeClr val="accent4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9B740121-37CD-4901-9BE4-AF460FB8DD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4685" y="6168302"/>
                <a:ext cx="863057" cy="370551"/>
              </a:xfrm>
              <a:prstGeom prst="rect">
                <a:avLst/>
              </a:prstGeom>
              <a:blipFill>
                <a:blip r:embed="rId6"/>
                <a:stretch>
                  <a:fillRect t="-3279" r="-1408"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CF2A45C6-492A-4E08-84F2-9FA613A93455}"/>
              </a:ext>
            </a:extLst>
          </p:cNvPr>
          <p:cNvSpPr/>
          <p:nvPr/>
        </p:nvSpPr>
        <p:spPr>
          <a:xfrm>
            <a:off x="880601" y="2942898"/>
            <a:ext cx="4924283" cy="763808"/>
          </a:xfrm>
          <a:prstGeom prst="roundRect">
            <a:avLst>
              <a:gd name="adj" fmla="val 14864"/>
            </a:avLst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090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3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6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9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4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8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4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97E1F9-9A97-4D2A-A6D4-AB96C73DD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Directed Acyclic Graphs (DAG)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DE75C2-8B5A-4654-A6A4-392BACE7E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8"/>
            <a:ext cx="8515350" cy="4802185"/>
          </a:xfrm>
        </p:spPr>
        <p:txBody>
          <a:bodyPr>
            <a:normAutofit/>
          </a:bodyPr>
          <a:lstStyle/>
          <a:p>
            <a:r>
              <a:rPr lang="en-US" sz="2400" dirty="0"/>
              <a:t>A graph </a:t>
            </a:r>
            <a:r>
              <a:rPr lang="en-US" sz="2400" dirty="0">
                <a:solidFill>
                  <a:srgbClr val="C00000"/>
                </a:solidFill>
              </a:rPr>
              <a:t>without cycles</a:t>
            </a:r>
            <a:r>
              <a:rPr lang="en-US" sz="2400" dirty="0"/>
              <a:t> is called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acyclic</a:t>
            </a:r>
            <a:r>
              <a:rPr lang="en-US" sz="2400" dirty="0"/>
              <a:t>.</a:t>
            </a:r>
          </a:p>
          <a:p>
            <a:r>
              <a:rPr lang="en-US" sz="2400" dirty="0"/>
              <a:t>A </a:t>
            </a:r>
            <a:r>
              <a:rPr lang="en-US" sz="2400" dirty="0">
                <a:solidFill>
                  <a:srgbClr val="C00000"/>
                </a:solidFill>
              </a:rPr>
              <a:t>directed</a:t>
            </a:r>
            <a:r>
              <a:rPr lang="en-US" sz="2400" dirty="0"/>
              <a:t> graph </a:t>
            </a:r>
            <a:r>
              <a:rPr lang="en-US" sz="2400" dirty="0">
                <a:solidFill>
                  <a:srgbClr val="C00000"/>
                </a:solidFill>
              </a:rPr>
              <a:t>without cycles</a:t>
            </a:r>
            <a:r>
              <a:rPr lang="en-US" sz="2400" dirty="0"/>
              <a:t> is a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directed acyclic graph</a:t>
            </a:r>
            <a:r>
              <a:rPr lang="en-US" sz="2400" dirty="0"/>
              <a:t> (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DAG</a:t>
            </a:r>
            <a:r>
              <a:rPr lang="en-US" sz="2400" dirty="0"/>
              <a:t>).</a:t>
            </a:r>
          </a:p>
          <a:p>
            <a:r>
              <a:rPr lang="en-US" sz="2400" dirty="0"/>
              <a:t>DAGs are good for modeling relations such as: </a:t>
            </a:r>
            <a:br>
              <a:rPr lang="en-US" sz="2400" dirty="0"/>
            </a:br>
            <a:r>
              <a:rPr lang="en-US" sz="2400" i="1" dirty="0"/>
              <a:t>causalities</a:t>
            </a:r>
            <a:r>
              <a:rPr lang="en-US" sz="2400" dirty="0"/>
              <a:t>, </a:t>
            </a:r>
            <a:r>
              <a:rPr lang="en-US" sz="2400" i="1" dirty="0"/>
              <a:t>hierarchies</a:t>
            </a:r>
            <a:r>
              <a:rPr lang="en-US" sz="2400" dirty="0"/>
              <a:t>, and </a:t>
            </a:r>
            <a:r>
              <a:rPr lang="en-US" sz="2400" i="1" dirty="0"/>
              <a:t>temporal dependencies</a:t>
            </a:r>
            <a:r>
              <a:rPr lang="en-US" sz="2400" dirty="0"/>
              <a:t>. </a:t>
            </a:r>
          </a:p>
        </p:txBody>
      </p: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27461AE4-1834-4031-A011-88A18BF0F829}"/>
              </a:ext>
            </a:extLst>
          </p:cNvPr>
          <p:cNvGrpSpPr/>
          <p:nvPr/>
        </p:nvGrpSpPr>
        <p:grpSpPr>
          <a:xfrm>
            <a:off x="2419709" y="4099547"/>
            <a:ext cx="1243446" cy="1594609"/>
            <a:chOff x="2388178" y="4898263"/>
            <a:chExt cx="1243446" cy="1594609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B829C38A-D28A-4BCE-A329-E8B05D8A463A}"/>
                </a:ext>
              </a:extLst>
            </p:cNvPr>
            <p:cNvGrpSpPr/>
            <p:nvPr/>
          </p:nvGrpSpPr>
          <p:grpSpPr>
            <a:xfrm>
              <a:off x="2388178" y="5310455"/>
              <a:ext cx="1243446" cy="1182417"/>
              <a:chOff x="374561" y="219653"/>
              <a:chExt cx="1243446" cy="1182417"/>
            </a:xfrm>
          </p:grpSpPr>
          <p:sp>
            <p:nvSpPr>
              <p:cNvPr id="14" name="椭圆 13">
                <a:extLst>
                  <a:ext uri="{FF2B5EF4-FFF2-40B4-BE49-F238E27FC236}">
                    <a16:creationId xmlns:a16="http://schemas.microsoft.com/office/drawing/2014/main" id="{77E0F4BF-F74E-4327-9B5D-6888CBF624F9}"/>
                  </a:ext>
                </a:extLst>
              </p:cNvPr>
              <p:cNvSpPr/>
              <p:nvPr/>
            </p:nvSpPr>
            <p:spPr>
              <a:xfrm>
                <a:off x="374561" y="219653"/>
                <a:ext cx="363682" cy="3636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15" name="椭圆 14">
                <a:extLst>
                  <a:ext uri="{FF2B5EF4-FFF2-40B4-BE49-F238E27FC236}">
                    <a16:creationId xmlns:a16="http://schemas.microsoft.com/office/drawing/2014/main" id="{9998415E-0582-408A-A69C-D8C0700FF926}"/>
                  </a:ext>
                </a:extLst>
              </p:cNvPr>
              <p:cNvSpPr/>
              <p:nvPr/>
            </p:nvSpPr>
            <p:spPr>
              <a:xfrm>
                <a:off x="374561" y="1038388"/>
                <a:ext cx="363682" cy="3636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D</a:t>
                </a:r>
              </a:p>
            </p:txBody>
          </p:sp>
          <p:sp>
            <p:nvSpPr>
              <p:cNvPr id="16" name="椭圆 15">
                <a:extLst>
                  <a:ext uri="{FF2B5EF4-FFF2-40B4-BE49-F238E27FC236}">
                    <a16:creationId xmlns:a16="http://schemas.microsoft.com/office/drawing/2014/main" id="{0F1E50F5-15B7-4E8C-B6E3-EC565715AE38}"/>
                  </a:ext>
                </a:extLst>
              </p:cNvPr>
              <p:cNvSpPr/>
              <p:nvPr/>
            </p:nvSpPr>
            <p:spPr>
              <a:xfrm>
                <a:off x="1254325" y="219653"/>
                <a:ext cx="363682" cy="3636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B</a:t>
                </a:r>
              </a:p>
            </p:txBody>
          </p:sp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5412F114-FC7B-44DA-AA2F-6EAEE5BADCD1}"/>
                  </a:ext>
                </a:extLst>
              </p:cNvPr>
              <p:cNvSpPr/>
              <p:nvPr/>
            </p:nvSpPr>
            <p:spPr>
              <a:xfrm>
                <a:off x="1254325" y="1038388"/>
                <a:ext cx="363682" cy="3636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cxnSp>
            <p:nvCxnSpPr>
              <p:cNvPr id="18" name="直接箭头连接符 17">
                <a:extLst>
                  <a:ext uri="{FF2B5EF4-FFF2-40B4-BE49-F238E27FC236}">
                    <a16:creationId xmlns:a16="http://schemas.microsoft.com/office/drawing/2014/main" id="{14224631-1784-49B6-B2D9-D541117691D3}"/>
                  </a:ext>
                </a:extLst>
              </p:cNvPr>
              <p:cNvCxnSpPr>
                <a:stCxn id="14" idx="6"/>
                <a:endCxn id="16" idx="2"/>
              </p:cNvCxnSpPr>
              <p:nvPr/>
            </p:nvCxnSpPr>
            <p:spPr>
              <a:xfrm>
                <a:off x="738243" y="401494"/>
                <a:ext cx="516082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箭头连接符 18">
                <a:extLst>
                  <a:ext uri="{FF2B5EF4-FFF2-40B4-BE49-F238E27FC236}">
                    <a16:creationId xmlns:a16="http://schemas.microsoft.com/office/drawing/2014/main" id="{8756D8CF-3E19-4A53-885E-920B46DD4C65}"/>
                  </a:ext>
                </a:extLst>
              </p:cNvPr>
              <p:cNvCxnSpPr>
                <a:cxnSpLocks/>
                <a:stCxn id="16" idx="4"/>
                <a:endCxn id="17" idx="0"/>
              </p:cNvCxnSpPr>
              <p:nvPr/>
            </p:nvCxnSpPr>
            <p:spPr>
              <a:xfrm>
                <a:off x="1436166" y="583335"/>
                <a:ext cx="0" cy="45505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箭头连接符 19">
                <a:extLst>
                  <a:ext uri="{FF2B5EF4-FFF2-40B4-BE49-F238E27FC236}">
                    <a16:creationId xmlns:a16="http://schemas.microsoft.com/office/drawing/2014/main" id="{FE9EB958-598E-40B2-95B3-6DB11B4144A7}"/>
                  </a:ext>
                </a:extLst>
              </p:cNvPr>
              <p:cNvCxnSpPr>
                <a:cxnSpLocks/>
                <a:stCxn id="14" idx="4"/>
                <a:endCxn id="15" idx="0"/>
              </p:cNvCxnSpPr>
              <p:nvPr/>
            </p:nvCxnSpPr>
            <p:spPr>
              <a:xfrm>
                <a:off x="556402" y="583335"/>
                <a:ext cx="0" cy="45505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DA58C3B4-7C0E-419A-898B-B883A286949C}"/>
                </a:ext>
              </a:extLst>
            </p:cNvPr>
            <p:cNvSpPr/>
            <p:nvPr/>
          </p:nvSpPr>
          <p:spPr>
            <a:xfrm>
              <a:off x="2600846" y="4898263"/>
              <a:ext cx="81810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Acyclic</a:t>
              </a:r>
            </a:p>
          </p:txBody>
        </p: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9A4672D0-ED99-4F77-A708-E2EC82AF1F29}"/>
              </a:ext>
            </a:extLst>
          </p:cNvPr>
          <p:cNvGrpSpPr/>
          <p:nvPr/>
        </p:nvGrpSpPr>
        <p:grpSpPr>
          <a:xfrm>
            <a:off x="660181" y="4105230"/>
            <a:ext cx="1243446" cy="1588927"/>
            <a:chOff x="628650" y="4903946"/>
            <a:chExt cx="1243446" cy="1588927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2A6F879A-D499-4453-83A8-AB3D274DDBB5}"/>
                </a:ext>
              </a:extLst>
            </p:cNvPr>
            <p:cNvGrpSpPr/>
            <p:nvPr/>
          </p:nvGrpSpPr>
          <p:grpSpPr>
            <a:xfrm>
              <a:off x="628650" y="5310456"/>
              <a:ext cx="1243446" cy="1182417"/>
              <a:chOff x="374561" y="219653"/>
              <a:chExt cx="1243446" cy="1182417"/>
            </a:xfrm>
          </p:grpSpPr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71985DC7-ADF2-4405-BB8E-A19C4999EB3E}"/>
                  </a:ext>
                </a:extLst>
              </p:cNvPr>
              <p:cNvSpPr/>
              <p:nvPr/>
            </p:nvSpPr>
            <p:spPr>
              <a:xfrm>
                <a:off x="374561" y="219653"/>
                <a:ext cx="363682" cy="3636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B95BFC93-29F2-4206-AFC5-CC43D1FE5091}"/>
                  </a:ext>
                </a:extLst>
              </p:cNvPr>
              <p:cNvSpPr/>
              <p:nvPr/>
            </p:nvSpPr>
            <p:spPr>
              <a:xfrm>
                <a:off x="374561" y="1038388"/>
                <a:ext cx="363682" cy="3636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D</a:t>
                </a:r>
              </a:p>
            </p:txBody>
          </p:sp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895CD2ED-2032-4E92-BB7C-A93131ECD7DB}"/>
                  </a:ext>
                </a:extLst>
              </p:cNvPr>
              <p:cNvSpPr/>
              <p:nvPr/>
            </p:nvSpPr>
            <p:spPr>
              <a:xfrm>
                <a:off x="1254325" y="219653"/>
                <a:ext cx="363682" cy="3636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B</a:t>
                </a:r>
              </a:p>
            </p:txBody>
          </p:sp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C87AB088-4D07-40AE-9ACF-8FE61E5E931E}"/>
                  </a:ext>
                </a:extLst>
              </p:cNvPr>
              <p:cNvSpPr/>
              <p:nvPr/>
            </p:nvSpPr>
            <p:spPr>
              <a:xfrm>
                <a:off x="1254325" y="1038388"/>
                <a:ext cx="363682" cy="3636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cxnSp>
            <p:nvCxnSpPr>
              <p:cNvPr id="9" name="直接箭头连接符 8">
                <a:extLst>
                  <a:ext uri="{FF2B5EF4-FFF2-40B4-BE49-F238E27FC236}">
                    <a16:creationId xmlns:a16="http://schemas.microsoft.com/office/drawing/2014/main" id="{C12605D8-E491-49A8-9648-938C3FDB9D6E}"/>
                  </a:ext>
                </a:extLst>
              </p:cNvPr>
              <p:cNvCxnSpPr>
                <a:stCxn id="5" idx="6"/>
                <a:endCxn id="7" idx="2"/>
              </p:cNvCxnSpPr>
              <p:nvPr/>
            </p:nvCxnSpPr>
            <p:spPr>
              <a:xfrm>
                <a:off x="738243" y="401494"/>
                <a:ext cx="516082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箭头连接符 9">
                <a:extLst>
                  <a:ext uri="{FF2B5EF4-FFF2-40B4-BE49-F238E27FC236}">
                    <a16:creationId xmlns:a16="http://schemas.microsoft.com/office/drawing/2014/main" id="{810C81BF-5324-4302-9942-3031FC9A85CB}"/>
                  </a:ext>
                </a:extLst>
              </p:cNvPr>
              <p:cNvCxnSpPr>
                <a:cxnSpLocks/>
                <a:stCxn id="7" idx="4"/>
                <a:endCxn id="8" idx="0"/>
              </p:cNvCxnSpPr>
              <p:nvPr/>
            </p:nvCxnSpPr>
            <p:spPr>
              <a:xfrm>
                <a:off x="1436166" y="583335"/>
                <a:ext cx="0" cy="45505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箭头连接符 10">
                <a:extLst>
                  <a:ext uri="{FF2B5EF4-FFF2-40B4-BE49-F238E27FC236}">
                    <a16:creationId xmlns:a16="http://schemas.microsoft.com/office/drawing/2014/main" id="{0844F303-EA3C-4E71-A44B-7ABE4444E744}"/>
                  </a:ext>
                </a:extLst>
              </p:cNvPr>
              <p:cNvCxnSpPr>
                <a:cxnSpLocks/>
                <a:stCxn id="5" idx="4"/>
                <a:endCxn id="6" idx="0"/>
              </p:cNvCxnSpPr>
              <p:nvPr/>
            </p:nvCxnSpPr>
            <p:spPr>
              <a:xfrm>
                <a:off x="556402" y="583335"/>
                <a:ext cx="0" cy="45505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箭头连接符 11">
                <a:extLst>
                  <a:ext uri="{FF2B5EF4-FFF2-40B4-BE49-F238E27FC236}">
                    <a16:creationId xmlns:a16="http://schemas.microsoft.com/office/drawing/2014/main" id="{6297B5F6-10DD-4814-9E67-EAE27E60A13A}"/>
                  </a:ext>
                </a:extLst>
              </p:cNvPr>
              <p:cNvCxnSpPr>
                <a:cxnSpLocks/>
                <a:stCxn id="5" idx="5"/>
                <a:endCxn id="8" idx="1"/>
              </p:cNvCxnSpPr>
              <p:nvPr/>
            </p:nvCxnSpPr>
            <p:spPr>
              <a:xfrm>
                <a:off x="684983" y="530075"/>
                <a:ext cx="622602" cy="56157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500AD266-E1F2-4275-B97E-5AE9FD6E3774}"/>
                </a:ext>
              </a:extLst>
            </p:cNvPr>
            <p:cNvSpPr/>
            <p:nvPr/>
          </p:nvSpPr>
          <p:spPr>
            <a:xfrm>
              <a:off x="939072" y="4903946"/>
              <a:ext cx="71070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Cyclic</a:t>
              </a:r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1E432E78-592B-45AD-A084-C9147FC20A16}"/>
              </a:ext>
            </a:extLst>
          </p:cNvPr>
          <p:cNvGrpSpPr/>
          <p:nvPr/>
        </p:nvGrpSpPr>
        <p:grpSpPr>
          <a:xfrm>
            <a:off x="4179237" y="4105230"/>
            <a:ext cx="1243446" cy="1588926"/>
            <a:chOff x="4147706" y="4903946"/>
            <a:chExt cx="1243446" cy="1588926"/>
          </a:xfrm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AADE39EA-F2EB-4B6A-9D77-D5A3DAFA9B7F}"/>
                </a:ext>
              </a:extLst>
            </p:cNvPr>
            <p:cNvGrpSpPr/>
            <p:nvPr/>
          </p:nvGrpSpPr>
          <p:grpSpPr>
            <a:xfrm>
              <a:off x="4147706" y="5310455"/>
              <a:ext cx="1243446" cy="1182417"/>
              <a:chOff x="374561" y="219653"/>
              <a:chExt cx="1243446" cy="1182417"/>
            </a:xfrm>
          </p:grpSpPr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09B1476C-16E4-47B9-9DD6-179A34C341E4}"/>
                  </a:ext>
                </a:extLst>
              </p:cNvPr>
              <p:cNvSpPr/>
              <p:nvPr/>
            </p:nvSpPr>
            <p:spPr>
              <a:xfrm>
                <a:off x="374561" y="219653"/>
                <a:ext cx="363682" cy="3636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AF8EA4DF-8A2F-4143-B132-D64AB6124187}"/>
                  </a:ext>
                </a:extLst>
              </p:cNvPr>
              <p:cNvSpPr/>
              <p:nvPr/>
            </p:nvSpPr>
            <p:spPr>
              <a:xfrm>
                <a:off x="374561" y="1038388"/>
                <a:ext cx="363682" cy="3636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D</a:t>
                </a:r>
              </a:p>
            </p:txBody>
          </p:sp>
          <p:sp>
            <p:nvSpPr>
              <p:cNvPr id="25" name="椭圆 24">
                <a:extLst>
                  <a:ext uri="{FF2B5EF4-FFF2-40B4-BE49-F238E27FC236}">
                    <a16:creationId xmlns:a16="http://schemas.microsoft.com/office/drawing/2014/main" id="{F154BEE0-4872-465F-8F33-60AF2DA423C1}"/>
                  </a:ext>
                </a:extLst>
              </p:cNvPr>
              <p:cNvSpPr/>
              <p:nvPr/>
            </p:nvSpPr>
            <p:spPr>
              <a:xfrm>
                <a:off x="1254325" y="219653"/>
                <a:ext cx="363682" cy="3636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B</a:t>
                </a:r>
              </a:p>
            </p:txBody>
          </p:sp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1BBA4C3D-DC7F-4422-A1A0-97D8CA048BCE}"/>
                  </a:ext>
                </a:extLst>
              </p:cNvPr>
              <p:cNvSpPr/>
              <p:nvPr/>
            </p:nvSpPr>
            <p:spPr>
              <a:xfrm>
                <a:off x="1254325" y="1038388"/>
                <a:ext cx="363682" cy="3636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cxnSp>
            <p:nvCxnSpPr>
              <p:cNvPr id="27" name="直接箭头连接符 26">
                <a:extLst>
                  <a:ext uri="{FF2B5EF4-FFF2-40B4-BE49-F238E27FC236}">
                    <a16:creationId xmlns:a16="http://schemas.microsoft.com/office/drawing/2014/main" id="{62B8A037-47D5-4044-9084-C8FCA92CC7A9}"/>
                  </a:ext>
                </a:extLst>
              </p:cNvPr>
              <p:cNvCxnSpPr>
                <a:stCxn id="23" idx="6"/>
                <a:endCxn id="25" idx="2"/>
              </p:cNvCxnSpPr>
              <p:nvPr/>
            </p:nvCxnSpPr>
            <p:spPr>
              <a:xfrm>
                <a:off x="738243" y="401494"/>
                <a:ext cx="516082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箭头连接符 27">
                <a:extLst>
                  <a:ext uri="{FF2B5EF4-FFF2-40B4-BE49-F238E27FC236}">
                    <a16:creationId xmlns:a16="http://schemas.microsoft.com/office/drawing/2014/main" id="{978ACAB3-656F-4696-878B-894F0FACB2B3}"/>
                  </a:ext>
                </a:extLst>
              </p:cNvPr>
              <p:cNvCxnSpPr>
                <a:cxnSpLocks/>
                <a:stCxn id="25" idx="4"/>
                <a:endCxn id="26" idx="0"/>
              </p:cNvCxnSpPr>
              <p:nvPr/>
            </p:nvCxnSpPr>
            <p:spPr>
              <a:xfrm>
                <a:off x="1436166" y="583335"/>
                <a:ext cx="0" cy="45505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箭头连接符 28">
                <a:extLst>
                  <a:ext uri="{FF2B5EF4-FFF2-40B4-BE49-F238E27FC236}">
                    <a16:creationId xmlns:a16="http://schemas.microsoft.com/office/drawing/2014/main" id="{D2654179-45B4-4378-808B-91DE577CAEC5}"/>
                  </a:ext>
                </a:extLst>
              </p:cNvPr>
              <p:cNvCxnSpPr>
                <a:cxnSpLocks/>
                <a:stCxn id="23" idx="4"/>
                <a:endCxn id="24" idx="0"/>
              </p:cNvCxnSpPr>
              <p:nvPr/>
            </p:nvCxnSpPr>
            <p:spPr>
              <a:xfrm>
                <a:off x="556402" y="583335"/>
                <a:ext cx="0" cy="45505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箭头连接符 29">
                <a:extLst>
                  <a:ext uri="{FF2B5EF4-FFF2-40B4-BE49-F238E27FC236}">
                    <a16:creationId xmlns:a16="http://schemas.microsoft.com/office/drawing/2014/main" id="{B012B321-6FEA-4B72-ADAC-0773FBDD4E40}"/>
                  </a:ext>
                </a:extLst>
              </p:cNvPr>
              <p:cNvCxnSpPr>
                <a:cxnSpLocks/>
                <a:stCxn id="23" idx="5"/>
                <a:endCxn id="26" idx="1"/>
              </p:cNvCxnSpPr>
              <p:nvPr/>
            </p:nvCxnSpPr>
            <p:spPr>
              <a:xfrm>
                <a:off x="684983" y="530075"/>
                <a:ext cx="622602" cy="56157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0730DC46-004C-4E21-A5BD-B1AC701D2571}"/>
                </a:ext>
              </a:extLst>
            </p:cNvPr>
            <p:cNvSpPr/>
            <p:nvPr/>
          </p:nvSpPr>
          <p:spPr>
            <a:xfrm>
              <a:off x="4409707" y="4903946"/>
              <a:ext cx="71070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Cyclic</a:t>
              </a:r>
            </a:p>
          </p:txBody>
        </p: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C637AF0C-E203-49B6-BBFB-3150DD5E3C36}"/>
              </a:ext>
            </a:extLst>
          </p:cNvPr>
          <p:cNvGrpSpPr/>
          <p:nvPr/>
        </p:nvGrpSpPr>
        <p:grpSpPr>
          <a:xfrm>
            <a:off x="5938765" y="4096722"/>
            <a:ext cx="1243446" cy="1597434"/>
            <a:chOff x="5907234" y="4895438"/>
            <a:chExt cx="1243446" cy="1597434"/>
          </a:xfrm>
        </p:grpSpPr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7768A678-BCF9-43C1-8A62-A7443797DD0C}"/>
                </a:ext>
              </a:extLst>
            </p:cNvPr>
            <p:cNvGrpSpPr/>
            <p:nvPr/>
          </p:nvGrpSpPr>
          <p:grpSpPr>
            <a:xfrm>
              <a:off x="5907234" y="5310455"/>
              <a:ext cx="1243446" cy="1182417"/>
              <a:chOff x="374561" y="219653"/>
              <a:chExt cx="1243446" cy="1182417"/>
            </a:xfrm>
          </p:grpSpPr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C280D63A-EEA7-4802-B9BC-4D443D532EE9}"/>
                  </a:ext>
                </a:extLst>
              </p:cNvPr>
              <p:cNvSpPr/>
              <p:nvPr/>
            </p:nvSpPr>
            <p:spPr>
              <a:xfrm>
                <a:off x="374561" y="219653"/>
                <a:ext cx="363682" cy="3636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AECC4B95-9E02-4089-9AC3-443CB943425D}"/>
                  </a:ext>
                </a:extLst>
              </p:cNvPr>
              <p:cNvSpPr/>
              <p:nvPr/>
            </p:nvSpPr>
            <p:spPr>
              <a:xfrm>
                <a:off x="374561" y="1038388"/>
                <a:ext cx="363682" cy="3636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D</a:t>
                </a:r>
              </a:p>
            </p:txBody>
          </p:sp>
          <p:sp>
            <p:nvSpPr>
              <p:cNvPr id="34" name="椭圆 33">
                <a:extLst>
                  <a:ext uri="{FF2B5EF4-FFF2-40B4-BE49-F238E27FC236}">
                    <a16:creationId xmlns:a16="http://schemas.microsoft.com/office/drawing/2014/main" id="{60B47AFB-38C2-44F9-81BF-78C68DCD20B0}"/>
                  </a:ext>
                </a:extLst>
              </p:cNvPr>
              <p:cNvSpPr/>
              <p:nvPr/>
            </p:nvSpPr>
            <p:spPr>
              <a:xfrm>
                <a:off x="1254325" y="219653"/>
                <a:ext cx="363682" cy="3636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B</a:t>
                </a:r>
              </a:p>
            </p:txBody>
          </p:sp>
          <p:sp>
            <p:nvSpPr>
              <p:cNvPr id="35" name="椭圆 34">
                <a:extLst>
                  <a:ext uri="{FF2B5EF4-FFF2-40B4-BE49-F238E27FC236}">
                    <a16:creationId xmlns:a16="http://schemas.microsoft.com/office/drawing/2014/main" id="{5D4D849E-EB15-4494-AB6D-2858830019A9}"/>
                  </a:ext>
                </a:extLst>
              </p:cNvPr>
              <p:cNvSpPr/>
              <p:nvPr/>
            </p:nvSpPr>
            <p:spPr>
              <a:xfrm>
                <a:off x="1254325" y="1038388"/>
                <a:ext cx="363682" cy="3636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cxnSp>
            <p:nvCxnSpPr>
              <p:cNvPr id="36" name="直接箭头连接符 35">
                <a:extLst>
                  <a:ext uri="{FF2B5EF4-FFF2-40B4-BE49-F238E27FC236}">
                    <a16:creationId xmlns:a16="http://schemas.microsoft.com/office/drawing/2014/main" id="{C01E012A-926C-42B6-AD10-189113C55F15}"/>
                  </a:ext>
                </a:extLst>
              </p:cNvPr>
              <p:cNvCxnSpPr>
                <a:stCxn id="32" idx="6"/>
                <a:endCxn id="34" idx="2"/>
              </p:cNvCxnSpPr>
              <p:nvPr/>
            </p:nvCxnSpPr>
            <p:spPr>
              <a:xfrm>
                <a:off x="738243" y="401494"/>
                <a:ext cx="516082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箭头连接符 36">
                <a:extLst>
                  <a:ext uri="{FF2B5EF4-FFF2-40B4-BE49-F238E27FC236}">
                    <a16:creationId xmlns:a16="http://schemas.microsoft.com/office/drawing/2014/main" id="{D8AC525E-D508-405D-AE1B-E01309721CA1}"/>
                  </a:ext>
                </a:extLst>
              </p:cNvPr>
              <p:cNvCxnSpPr>
                <a:cxnSpLocks/>
                <a:stCxn id="34" idx="4"/>
                <a:endCxn id="35" idx="0"/>
              </p:cNvCxnSpPr>
              <p:nvPr/>
            </p:nvCxnSpPr>
            <p:spPr>
              <a:xfrm>
                <a:off x="1436166" y="583335"/>
                <a:ext cx="0" cy="45505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箭头连接符 37">
                <a:extLst>
                  <a:ext uri="{FF2B5EF4-FFF2-40B4-BE49-F238E27FC236}">
                    <a16:creationId xmlns:a16="http://schemas.microsoft.com/office/drawing/2014/main" id="{5CE71B19-E1AC-458B-8678-6B2526F7990C}"/>
                  </a:ext>
                </a:extLst>
              </p:cNvPr>
              <p:cNvCxnSpPr>
                <a:cxnSpLocks/>
                <a:stCxn id="32" idx="4"/>
                <a:endCxn id="33" idx="0"/>
              </p:cNvCxnSpPr>
              <p:nvPr/>
            </p:nvCxnSpPr>
            <p:spPr>
              <a:xfrm>
                <a:off x="556402" y="583335"/>
                <a:ext cx="0" cy="45505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箭头连接符 38">
                <a:extLst>
                  <a:ext uri="{FF2B5EF4-FFF2-40B4-BE49-F238E27FC236}">
                    <a16:creationId xmlns:a16="http://schemas.microsoft.com/office/drawing/2014/main" id="{D27E07D1-663E-4382-B13F-0D55BF7076B0}"/>
                  </a:ext>
                </a:extLst>
              </p:cNvPr>
              <p:cNvCxnSpPr>
                <a:cxnSpLocks/>
                <a:stCxn id="32" idx="5"/>
                <a:endCxn id="35" idx="1"/>
              </p:cNvCxnSpPr>
              <p:nvPr/>
            </p:nvCxnSpPr>
            <p:spPr>
              <a:xfrm>
                <a:off x="684983" y="530075"/>
                <a:ext cx="622602" cy="56157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D68CA88C-AD17-4855-B311-0B1557315461}"/>
                </a:ext>
              </a:extLst>
            </p:cNvPr>
            <p:cNvSpPr/>
            <p:nvPr/>
          </p:nvSpPr>
          <p:spPr>
            <a:xfrm>
              <a:off x="6228362" y="4895438"/>
              <a:ext cx="60119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DAG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65775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EBB5A1-7E4E-46AB-8B94-0A0944DCF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SCC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D24E085-48F1-489D-B526-079C76D3A8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1" y="1690688"/>
                <a:ext cx="5279513" cy="4802185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400"/>
                  </a:spcBef>
                </a:pPr>
                <a:r>
                  <a:rPr lang="en-US" sz="2400" b="1" dirty="0"/>
                  <a:t>Algorithm Description:</a:t>
                </a:r>
              </a:p>
              <a:p>
                <a:pPr>
                  <a:spcBef>
                    <a:spcPts val="400"/>
                  </a:spcBef>
                </a:pPr>
                <a:r>
                  <a:rPr lang="en-US" sz="2000" dirty="0"/>
                  <a:t>Compute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</m:oMath>
                </a14:m>
                <a:r>
                  <a:rPr lang="en-US" sz="2000" dirty="0"/>
                  <a:t>.</a:t>
                </a:r>
              </a:p>
              <a:p>
                <a:pPr>
                  <a:spcBef>
                    <a:spcPts val="400"/>
                  </a:spcBef>
                </a:pPr>
                <a:r>
                  <a:rPr lang="en-US" sz="2000" dirty="0"/>
                  <a:t>Run DFS 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</m:oMath>
                </a14:m>
                <a:r>
                  <a:rPr lang="en-US" sz="2000" dirty="0"/>
                  <a:t> and record finish times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>
                  <a:spcBef>
                    <a:spcPts val="400"/>
                  </a:spcBef>
                </a:pPr>
                <a:r>
                  <a:rPr lang="en-US" sz="2000" dirty="0"/>
                  <a:t>Run DFS 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/>
                  <a:t>, but in 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DFSAall</a:t>
                </a:r>
                <a:r>
                  <a:rPr lang="en-US" sz="2000" dirty="0"/>
                  <a:t>, </a:t>
                </a:r>
                <a:br>
                  <a:rPr lang="en-US" sz="2000" dirty="0"/>
                </a:br>
                <a:r>
                  <a:rPr lang="en-US" sz="2000" dirty="0"/>
                  <a:t>process nodes in decreasing order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>
                  <a:spcBef>
                    <a:spcPts val="400"/>
                  </a:spcBef>
                </a:pPr>
                <a:r>
                  <a:rPr lang="en-US" sz="2000" dirty="0"/>
                  <a:t>Each DFS tree is a SCC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400" b="1" dirty="0"/>
                  <a:t>Time Complexity:</a:t>
                </a:r>
              </a:p>
              <a:p>
                <a:pPr>
                  <a:spcBef>
                    <a:spcPts val="400"/>
                  </a:spcBef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sz="2000" dirty="0"/>
                  <a:t> for computing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</m:oMath>
                </a14:m>
                <a:r>
                  <a:rPr lang="en-US" sz="2000" dirty="0"/>
                  <a:t>.</a:t>
                </a:r>
              </a:p>
              <a:p>
                <a:pPr>
                  <a:spcBef>
                    <a:spcPts val="400"/>
                  </a:spcBef>
                </a:pPr>
                <a:r>
                  <a:rPr lang="en-US" sz="2000" dirty="0"/>
                  <a:t>Two passes of DFS, each costing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sz="2000" dirty="0"/>
                  <a:t>.</a:t>
                </a:r>
              </a:p>
              <a:p>
                <a:pPr>
                  <a:spcBef>
                    <a:spcPts val="400"/>
                  </a:spcBef>
                </a:pPr>
                <a:r>
                  <a:rPr lang="en-US" sz="2000" dirty="0"/>
                  <a:t>Thus total runtime is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sz="2000" dirty="0"/>
                  <a:t>.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400" b="1" dirty="0"/>
                  <a:t>There are faster algorithms!</a:t>
                </a:r>
              </a:p>
              <a:p>
                <a:pPr>
                  <a:spcBef>
                    <a:spcPts val="400"/>
                  </a:spcBef>
                </a:pPr>
                <a:r>
                  <a:rPr lang="en-US" sz="2000" dirty="0" err="1"/>
                  <a:t>Tarjan’s</a:t>
                </a:r>
                <a:r>
                  <a:rPr lang="en-US" sz="2000" dirty="0"/>
                  <a:t> algorithm uses DFS only once.</a:t>
                </a:r>
              </a:p>
              <a:p>
                <a:pPr>
                  <a:spcBef>
                    <a:spcPts val="400"/>
                  </a:spcBef>
                </a:pPr>
                <a:r>
                  <a:rPr lang="en-US" sz="2000" dirty="0"/>
                  <a:t>Still takes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sz="2000" dirty="0"/>
                  <a:t>, but smaller constant.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D24E085-48F1-489D-B526-079C76D3A8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1" y="1690688"/>
                <a:ext cx="5279513" cy="4802185"/>
              </a:xfrm>
              <a:blipFill>
                <a:blip r:embed="rId2"/>
                <a:stretch>
                  <a:fillRect l="-1501" t="-17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组合 4">
            <a:extLst>
              <a:ext uri="{FF2B5EF4-FFF2-40B4-BE49-F238E27FC236}">
                <a16:creationId xmlns:a16="http://schemas.microsoft.com/office/drawing/2014/main" id="{44351A82-5DE1-4D3B-875A-DBA3CBF66F14}"/>
              </a:ext>
            </a:extLst>
          </p:cNvPr>
          <p:cNvGrpSpPr/>
          <p:nvPr/>
        </p:nvGrpSpPr>
        <p:grpSpPr>
          <a:xfrm>
            <a:off x="6147590" y="801535"/>
            <a:ext cx="2367759" cy="2908845"/>
            <a:chOff x="6147590" y="2001111"/>
            <a:chExt cx="2367759" cy="2908845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C08886D3-03A8-49F3-8791-A3500AEF5F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47590" y="2001111"/>
              <a:ext cx="2367759" cy="2908845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F45592F3-5115-40DE-A7C0-48C0816552ED}"/>
                    </a:ext>
                  </a:extLst>
                </p:cNvPr>
                <p:cNvSpPr txBox="1"/>
                <p:nvPr/>
              </p:nvSpPr>
              <p:spPr>
                <a:xfrm>
                  <a:off x="6162965" y="4536949"/>
                  <a:ext cx="276422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F45592F3-5115-40DE-A7C0-48C0816552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62965" y="4536949"/>
                  <a:ext cx="276422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26667" r="-22222"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8430CC67-18FC-46A2-AEDD-F043FEFDA18F}"/>
              </a:ext>
            </a:extLst>
          </p:cNvPr>
          <p:cNvGrpSpPr/>
          <p:nvPr/>
        </p:nvGrpSpPr>
        <p:grpSpPr>
          <a:xfrm>
            <a:off x="5900383" y="3915321"/>
            <a:ext cx="2861322" cy="1251991"/>
            <a:chOff x="5900383" y="5348461"/>
            <a:chExt cx="2861322" cy="1251991"/>
          </a:xfrm>
        </p:grpSpPr>
        <p:sp>
          <p:nvSpPr>
            <p:cNvPr id="36" name="矩形: 圆角 35">
              <a:extLst>
                <a:ext uri="{FF2B5EF4-FFF2-40B4-BE49-F238E27FC236}">
                  <a16:creationId xmlns:a16="http://schemas.microsoft.com/office/drawing/2014/main" id="{D879964C-AE19-490C-AC6F-E8F4FBC868AB}"/>
                </a:ext>
              </a:extLst>
            </p:cNvPr>
            <p:cNvSpPr/>
            <p:nvPr/>
          </p:nvSpPr>
          <p:spPr>
            <a:xfrm>
              <a:off x="5900383" y="5348461"/>
              <a:ext cx="2861322" cy="125199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AFC6D4C9-E172-4092-B3E3-B87CB1086AF8}"/>
                </a:ext>
              </a:extLst>
            </p:cNvPr>
            <p:cNvGrpSpPr/>
            <p:nvPr/>
          </p:nvGrpSpPr>
          <p:grpSpPr>
            <a:xfrm>
              <a:off x="5981124" y="5453778"/>
              <a:ext cx="2700690" cy="1039096"/>
              <a:chOff x="2122785" y="5296780"/>
              <a:chExt cx="2700690" cy="1039096"/>
            </a:xfrm>
          </p:grpSpPr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871B654E-CAE8-40ED-AF19-595D3CA5F9EA}"/>
                  </a:ext>
                </a:extLst>
              </p:cNvPr>
              <p:cNvSpPr/>
              <p:nvPr/>
            </p:nvSpPr>
            <p:spPr>
              <a:xfrm>
                <a:off x="2122785" y="5296780"/>
                <a:ext cx="363682" cy="3636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A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C6378330-EF93-4BB3-B89D-61CEF8036A23}"/>
                  </a:ext>
                </a:extLst>
              </p:cNvPr>
              <p:cNvSpPr/>
              <p:nvPr/>
            </p:nvSpPr>
            <p:spPr>
              <a:xfrm>
                <a:off x="2542336" y="5956355"/>
                <a:ext cx="363682" cy="3636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D</a:t>
                </a:r>
              </a:p>
            </p:txBody>
          </p:sp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9B5FC1CF-E427-4C7F-8F29-D49CCFC7CC89}"/>
                  </a:ext>
                </a:extLst>
              </p:cNvPr>
              <p:cNvSpPr/>
              <p:nvPr/>
            </p:nvSpPr>
            <p:spPr>
              <a:xfrm>
                <a:off x="3002548" y="5296780"/>
                <a:ext cx="655051" cy="3636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B,E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椭圆 13">
                <a:extLst>
                  <a:ext uri="{FF2B5EF4-FFF2-40B4-BE49-F238E27FC236}">
                    <a16:creationId xmlns:a16="http://schemas.microsoft.com/office/drawing/2014/main" id="{DCDA609A-CCDA-47B3-8A90-558D3B6695E8}"/>
                  </a:ext>
                </a:extLst>
              </p:cNvPr>
              <p:cNvSpPr/>
              <p:nvPr/>
            </p:nvSpPr>
            <p:spPr>
              <a:xfrm>
                <a:off x="3407534" y="5817459"/>
                <a:ext cx="886280" cy="518417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G,H,I</a:t>
                </a:r>
                <a:br>
                  <a:rPr lang="en-US" sz="1600" dirty="0">
                    <a:solidFill>
                      <a:schemeClr val="tx1"/>
                    </a:solidFill>
                  </a:rPr>
                </a:br>
                <a:r>
                  <a:rPr lang="en-US" sz="1600" dirty="0">
                    <a:solidFill>
                      <a:schemeClr val="tx1"/>
                    </a:solidFill>
                  </a:rPr>
                  <a:t>J,K,L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椭圆 14">
                <a:extLst>
                  <a:ext uri="{FF2B5EF4-FFF2-40B4-BE49-F238E27FC236}">
                    <a16:creationId xmlns:a16="http://schemas.microsoft.com/office/drawing/2014/main" id="{A41AE039-E0C0-4B12-A46E-EB841180FA9D}"/>
                  </a:ext>
                </a:extLst>
              </p:cNvPr>
              <p:cNvSpPr/>
              <p:nvPr/>
            </p:nvSpPr>
            <p:spPr>
              <a:xfrm>
                <a:off x="4168424" y="5296780"/>
                <a:ext cx="655051" cy="3636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C,F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6" name="直接箭头连接符 15">
                <a:extLst>
                  <a:ext uri="{FF2B5EF4-FFF2-40B4-BE49-F238E27FC236}">
                    <a16:creationId xmlns:a16="http://schemas.microsoft.com/office/drawing/2014/main" id="{3EB1CC32-2F80-4EDA-AAFF-C7F1F4F8E9EE}"/>
                  </a:ext>
                </a:extLst>
              </p:cNvPr>
              <p:cNvCxnSpPr>
                <a:stCxn id="11" idx="6"/>
                <a:endCxn id="13" idx="2"/>
              </p:cNvCxnSpPr>
              <p:nvPr/>
            </p:nvCxnSpPr>
            <p:spPr>
              <a:xfrm>
                <a:off x="2486467" y="5478621"/>
                <a:ext cx="516081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箭头连接符 16">
                <a:extLst>
                  <a:ext uri="{FF2B5EF4-FFF2-40B4-BE49-F238E27FC236}">
                    <a16:creationId xmlns:a16="http://schemas.microsoft.com/office/drawing/2014/main" id="{24B7D2E7-B5CC-437A-814E-1B3B42A1658D}"/>
                  </a:ext>
                </a:extLst>
              </p:cNvPr>
              <p:cNvCxnSpPr>
                <a:cxnSpLocks/>
                <a:stCxn id="13" idx="6"/>
                <a:endCxn id="15" idx="2"/>
              </p:cNvCxnSpPr>
              <p:nvPr/>
            </p:nvCxnSpPr>
            <p:spPr>
              <a:xfrm>
                <a:off x="3657599" y="5478621"/>
                <a:ext cx="510825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箭头连接符 17">
                <a:extLst>
                  <a:ext uri="{FF2B5EF4-FFF2-40B4-BE49-F238E27FC236}">
                    <a16:creationId xmlns:a16="http://schemas.microsoft.com/office/drawing/2014/main" id="{66615B96-71D9-4448-88DE-126DC46564F5}"/>
                  </a:ext>
                </a:extLst>
              </p:cNvPr>
              <p:cNvCxnSpPr>
                <a:cxnSpLocks/>
                <a:stCxn id="13" idx="3"/>
                <a:endCxn id="12" idx="7"/>
              </p:cNvCxnSpPr>
              <p:nvPr/>
            </p:nvCxnSpPr>
            <p:spPr>
              <a:xfrm flipH="1">
                <a:off x="2852758" y="5607202"/>
                <a:ext cx="245720" cy="4024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箭头连接符 18">
                <a:extLst>
                  <a:ext uri="{FF2B5EF4-FFF2-40B4-BE49-F238E27FC236}">
                    <a16:creationId xmlns:a16="http://schemas.microsoft.com/office/drawing/2014/main" id="{A49C8E68-6E91-4B5E-8CFB-585A1BE42BF1}"/>
                  </a:ext>
                </a:extLst>
              </p:cNvPr>
              <p:cNvCxnSpPr>
                <a:cxnSpLocks/>
                <a:stCxn id="13" idx="4"/>
                <a:endCxn id="14" idx="1"/>
              </p:cNvCxnSpPr>
              <p:nvPr/>
            </p:nvCxnSpPr>
            <p:spPr>
              <a:xfrm>
                <a:off x="3330074" y="5660462"/>
                <a:ext cx="207253" cy="23291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箭头连接符 19">
                <a:extLst>
                  <a:ext uri="{FF2B5EF4-FFF2-40B4-BE49-F238E27FC236}">
                    <a16:creationId xmlns:a16="http://schemas.microsoft.com/office/drawing/2014/main" id="{92185AB9-A5FA-4B7C-A2DA-CA599F474EF5}"/>
                  </a:ext>
                </a:extLst>
              </p:cNvPr>
              <p:cNvCxnSpPr>
                <a:cxnSpLocks/>
                <a:stCxn id="15" idx="4"/>
                <a:endCxn id="14" idx="7"/>
              </p:cNvCxnSpPr>
              <p:nvPr/>
            </p:nvCxnSpPr>
            <p:spPr>
              <a:xfrm flipH="1">
                <a:off x="4164021" y="5660462"/>
                <a:ext cx="331929" cy="23291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DEA3369F-2147-442D-9B4D-784A7C98F131}"/>
                    </a:ext>
                  </a:extLst>
                </p:cNvPr>
                <p:cNvSpPr txBox="1"/>
                <p:nvPr/>
              </p:nvSpPr>
              <p:spPr>
                <a:xfrm>
                  <a:off x="8242261" y="6122322"/>
                  <a:ext cx="440570" cy="37055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p>
                        </m:sSup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DEA3369F-2147-442D-9B4D-784A7C98F1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42261" y="6122322"/>
                  <a:ext cx="440570" cy="370551"/>
                </a:xfrm>
                <a:prstGeom prst="rect">
                  <a:avLst/>
                </a:prstGeom>
                <a:blipFill>
                  <a:blip r:embed="rId5"/>
                  <a:stretch>
                    <a:fillRect l="-15278" t="-1639" r="-5556"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2A635C3B-5CB9-4C92-932F-FF28507640B5}"/>
              </a:ext>
            </a:extLst>
          </p:cNvPr>
          <p:cNvGrpSpPr/>
          <p:nvPr/>
        </p:nvGrpSpPr>
        <p:grpSpPr>
          <a:xfrm>
            <a:off x="5722535" y="5348461"/>
            <a:ext cx="3217018" cy="1251991"/>
            <a:chOff x="2532510" y="5348461"/>
            <a:chExt cx="3217018" cy="1251991"/>
          </a:xfrm>
        </p:grpSpPr>
        <p:sp>
          <p:nvSpPr>
            <p:cNvPr id="37" name="矩形: 圆角 36">
              <a:extLst>
                <a:ext uri="{FF2B5EF4-FFF2-40B4-BE49-F238E27FC236}">
                  <a16:creationId xmlns:a16="http://schemas.microsoft.com/office/drawing/2014/main" id="{F19172E4-3946-4083-BDB6-926E25FF6AC5}"/>
                </a:ext>
              </a:extLst>
            </p:cNvPr>
            <p:cNvSpPr/>
            <p:nvPr/>
          </p:nvSpPr>
          <p:spPr>
            <a:xfrm>
              <a:off x="2532510" y="5348461"/>
              <a:ext cx="3217018" cy="125199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EE61B26D-A3E5-43CF-A220-BA3C200920E3}"/>
                </a:ext>
              </a:extLst>
            </p:cNvPr>
            <p:cNvGrpSpPr/>
            <p:nvPr/>
          </p:nvGrpSpPr>
          <p:grpSpPr>
            <a:xfrm>
              <a:off x="2614860" y="5453778"/>
              <a:ext cx="2700690" cy="1039096"/>
              <a:chOff x="2122785" y="5296780"/>
              <a:chExt cx="2700690" cy="1039096"/>
            </a:xfrm>
          </p:grpSpPr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2F86D55A-AF97-47C8-865D-B99571C943FE}"/>
                  </a:ext>
                </a:extLst>
              </p:cNvPr>
              <p:cNvSpPr/>
              <p:nvPr/>
            </p:nvSpPr>
            <p:spPr>
              <a:xfrm>
                <a:off x="2122785" y="5296780"/>
                <a:ext cx="363682" cy="3636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A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E208FF75-6AD5-4A81-BB8E-088E1BAEFF9C}"/>
                  </a:ext>
                </a:extLst>
              </p:cNvPr>
              <p:cNvSpPr/>
              <p:nvPr/>
            </p:nvSpPr>
            <p:spPr>
              <a:xfrm>
                <a:off x="2542336" y="5956355"/>
                <a:ext cx="363682" cy="3636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D</a:t>
                </a:r>
              </a:p>
            </p:txBody>
          </p:sp>
          <p:sp>
            <p:nvSpPr>
              <p:cNvPr id="25" name="椭圆 24">
                <a:extLst>
                  <a:ext uri="{FF2B5EF4-FFF2-40B4-BE49-F238E27FC236}">
                    <a16:creationId xmlns:a16="http://schemas.microsoft.com/office/drawing/2014/main" id="{159CFABC-326B-4AF2-AAAA-3C905A55B9BA}"/>
                  </a:ext>
                </a:extLst>
              </p:cNvPr>
              <p:cNvSpPr/>
              <p:nvPr/>
            </p:nvSpPr>
            <p:spPr>
              <a:xfrm>
                <a:off x="3002548" y="5296780"/>
                <a:ext cx="655051" cy="3636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B,E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CCE4E3A8-FAD5-4D40-A9A0-565B0C046F70}"/>
                  </a:ext>
                </a:extLst>
              </p:cNvPr>
              <p:cNvSpPr/>
              <p:nvPr/>
            </p:nvSpPr>
            <p:spPr>
              <a:xfrm>
                <a:off x="3407534" y="5817459"/>
                <a:ext cx="886280" cy="518417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G,H,I</a:t>
                </a:r>
                <a:br>
                  <a:rPr lang="en-US" sz="1600" dirty="0">
                    <a:solidFill>
                      <a:schemeClr val="tx1"/>
                    </a:solidFill>
                  </a:rPr>
                </a:br>
                <a:r>
                  <a:rPr lang="en-US" sz="1600" dirty="0">
                    <a:solidFill>
                      <a:schemeClr val="tx1"/>
                    </a:solidFill>
                  </a:rPr>
                  <a:t>J,K,L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6B9B5C4A-569D-46A3-8340-0CDE13D18624}"/>
                  </a:ext>
                </a:extLst>
              </p:cNvPr>
              <p:cNvSpPr/>
              <p:nvPr/>
            </p:nvSpPr>
            <p:spPr>
              <a:xfrm>
                <a:off x="4168424" y="5296780"/>
                <a:ext cx="655051" cy="3636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C,F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8" name="直接箭头连接符 27">
                <a:extLst>
                  <a:ext uri="{FF2B5EF4-FFF2-40B4-BE49-F238E27FC236}">
                    <a16:creationId xmlns:a16="http://schemas.microsoft.com/office/drawing/2014/main" id="{3244B7C0-7FCD-41AB-B58A-B1F72737A713}"/>
                  </a:ext>
                </a:extLst>
              </p:cNvPr>
              <p:cNvCxnSpPr>
                <a:stCxn id="23" idx="6"/>
                <a:endCxn id="25" idx="2"/>
              </p:cNvCxnSpPr>
              <p:nvPr/>
            </p:nvCxnSpPr>
            <p:spPr>
              <a:xfrm>
                <a:off x="2486467" y="5478621"/>
                <a:ext cx="516081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箭头连接符 28">
                <a:extLst>
                  <a:ext uri="{FF2B5EF4-FFF2-40B4-BE49-F238E27FC236}">
                    <a16:creationId xmlns:a16="http://schemas.microsoft.com/office/drawing/2014/main" id="{21C525CA-AA0D-4840-85BD-DCEF90F05FC4}"/>
                  </a:ext>
                </a:extLst>
              </p:cNvPr>
              <p:cNvCxnSpPr>
                <a:cxnSpLocks/>
                <a:stCxn id="25" idx="6"/>
                <a:endCxn id="27" idx="2"/>
              </p:cNvCxnSpPr>
              <p:nvPr/>
            </p:nvCxnSpPr>
            <p:spPr>
              <a:xfrm>
                <a:off x="3657599" y="5478621"/>
                <a:ext cx="510825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箭头连接符 29">
                <a:extLst>
                  <a:ext uri="{FF2B5EF4-FFF2-40B4-BE49-F238E27FC236}">
                    <a16:creationId xmlns:a16="http://schemas.microsoft.com/office/drawing/2014/main" id="{484B689E-6172-4D59-BBE9-047EE73B74BB}"/>
                  </a:ext>
                </a:extLst>
              </p:cNvPr>
              <p:cNvCxnSpPr>
                <a:cxnSpLocks/>
                <a:stCxn id="25" idx="3"/>
                <a:endCxn id="24" idx="7"/>
              </p:cNvCxnSpPr>
              <p:nvPr/>
            </p:nvCxnSpPr>
            <p:spPr>
              <a:xfrm flipH="1">
                <a:off x="2852758" y="5607202"/>
                <a:ext cx="245720" cy="4024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箭头连接符 30">
                <a:extLst>
                  <a:ext uri="{FF2B5EF4-FFF2-40B4-BE49-F238E27FC236}">
                    <a16:creationId xmlns:a16="http://schemas.microsoft.com/office/drawing/2014/main" id="{A7233EA9-1BFB-481E-82D4-14187B9F1C43}"/>
                  </a:ext>
                </a:extLst>
              </p:cNvPr>
              <p:cNvCxnSpPr>
                <a:cxnSpLocks/>
                <a:stCxn id="25" idx="4"/>
                <a:endCxn id="26" idx="1"/>
              </p:cNvCxnSpPr>
              <p:nvPr/>
            </p:nvCxnSpPr>
            <p:spPr>
              <a:xfrm>
                <a:off x="3330074" y="5660462"/>
                <a:ext cx="207253" cy="23291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箭头连接符 31">
                <a:extLst>
                  <a:ext uri="{FF2B5EF4-FFF2-40B4-BE49-F238E27FC236}">
                    <a16:creationId xmlns:a16="http://schemas.microsoft.com/office/drawing/2014/main" id="{E7D6E906-2527-43A5-BADA-62F38A1521CD}"/>
                  </a:ext>
                </a:extLst>
              </p:cNvPr>
              <p:cNvCxnSpPr>
                <a:cxnSpLocks/>
                <a:stCxn id="27" idx="4"/>
                <a:endCxn id="26" idx="7"/>
              </p:cNvCxnSpPr>
              <p:nvPr/>
            </p:nvCxnSpPr>
            <p:spPr>
              <a:xfrm flipH="1">
                <a:off x="4164021" y="5660462"/>
                <a:ext cx="331929" cy="23291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文本框 34">
                  <a:extLst>
                    <a:ext uri="{FF2B5EF4-FFF2-40B4-BE49-F238E27FC236}">
                      <a16:creationId xmlns:a16="http://schemas.microsoft.com/office/drawing/2014/main" id="{9B740121-37CD-4901-9BE4-AF460FB8DDB7}"/>
                    </a:ext>
                  </a:extLst>
                </p:cNvPr>
                <p:cNvSpPr txBox="1"/>
                <p:nvPr/>
              </p:nvSpPr>
              <p:spPr>
                <a:xfrm>
                  <a:off x="4874660" y="6168302"/>
                  <a:ext cx="863057" cy="37055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b="0" i="1" smtClean="0">
                                    <a:solidFill>
                                      <a:schemeClr val="accent4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400" b="0" i="1" smtClean="0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p>
                        </m:sSup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5" name="文本框 34">
                  <a:extLst>
                    <a:ext uri="{FF2B5EF4-FFF2-40B4-BE49-F238E27FC236}">
                      <a16:creationId xmlns:a16="http://schemas.microsoft.com/office/drawing/2014/main" id="{9B740121-37CD-4901-9BE4-AF460FB8DD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4660" y="6168302"/>
                  <a:ext cx="863057" cy="370551"/>
                </a:xfrm>
                <a:prstGeom prst="rect">
                  <a:avLst/>
                </a:prstGeom>
                <a:blipFill>
                  <a:blip r:embed="rId6"/>
                  <a:stretch>
                    <a:fillRect t="-3279" r="-1408" b="-49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82473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166AD-BEA5-449A-93D1-582E7DB45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aseline="30000" dirty="0"/>
              <a:t>*</a:t>
            </a:r>
            <a:r>
              <a:rPr lang="en-US" dirty="0" err="1"/>
              <a:t>Tarjan’s</a:t>
            </a:r>
            <a:r>
              <a:rPr lang="en-US" dirty="0"/>
              <a:t> SCC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1A461C-A553-4289-B2DC-192F466ACC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200" dirty="0">
                    <a:solidFill>
                      <a:schemeClr val="accent2">
                        <a:lumMod val="50000"/>
                      </a:schemeClr>
                    </a:solidFill>
                  </a:rPr>
                  <a:t>If we start from a node in a sink SCC, then we </a:t>
                </a:r>
                <a:br>
                  <a:rPr lang="en-US" sz="2200" dirty="0">
                    <a:solidFill>
                      <a:schemeClr val="accent2">
                        <a:lumMod val="50000"/>
                      </a:schemeClr>
                    </a:solidFill>
                  </a:rPr>
                </a:br>
                <a:r>
                  <a:rPr lang="en-US" sz="2200" dirty="0">
                    <a:solidFill>
                      <a:schemeClr val="accent2">
                        <a:lumMod val="50000"/>
                      </a:schemeClr>
                    </a:solidFill>
                  </a:rPr>
                  <a:t>explore exactly nodes in that SCC and stop!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200" dirty="0">
                    <a:solidFill>
                      <a:srgbClr val="C00000"/>
                    </a:solidFill>
                  </a:rPr>
                  <a:t>But how to find such a node?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200" dirty="0">
                    <a:solidFill>
                      <a:schemeClr val="tx1"/>
                    </a:solidFill>
                  </a:rPr>
                  <a:t>Previous algorithm’s approach:</a:t>
                </a:r>
                <a:br>
                  <a:rPr lang="en-US" sz="2200" dirty="0">
                    <a:solidFill>
                      <a:schemeClr val="tx1"/>
                    </a:solidFill>
                  </a:rPr>
                </a:br>
                <a:r>
                  <a:rPr lang="en-US" sz="2000" dirty="0">
                    <a:solidFill>
                      <a:schemeClr val="tx1"/>
                    </a:solidFill>
                  </a:rPr>
                  <a:t>A node in a source SCC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must be in a sink SCC in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200" dirty="0" err="1"/>
                  <a:t>Tarjan</a:t>
                </a:r>
                <a:r>
                  <a:rPr lang="en-US" sz="2200" dirty="0"/>
                  <a:t> comes up with a method </a:t>
                </a:r>
                <a:br>
                  <a:rPr lang="en-US" sz="2200" dirty="0"/>
                </a:br>
                <a:r>
                  <a:rPr lang="en-US" sz="2200" dirty="0"/>
                  <a:t>to identify a node in some sink SCC directly!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1A461C-A553-4289-B2DC-192F466ACC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>
                <a:blip r:embed="rId2"/>
                <a:stretch>
                  <a:fillRect l="-850" t="-15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B9EAC1DF-0B8A-4F12-B024-9CDD6661A5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51" t="4036" r="9134" b="24566"/>
          <a:stretch/>
        </p:blipFill>
        <p:spPr bwMode="auto">
          <a:xfrm>
            <a:off x="7035405" y="2475660"/>
            <a:ext cx="1479945" cy="190667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86FBE7C-D30D-4D2E-833A-709DAC6D8C19}"/>
              </a:ext>
            </a:extLst>
          </p:cNvPr>
          <p:cNvSpPr txBox="1"/>
          <p:nvPr/>
        </p:nvSpPr>
        <p:spPr>
          <a:xfrm>
            <a:off x="2658141" y="4614869"/>
            <a:ext cx="58572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Robert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</a:rPr>
              <a:t>Tarjan</a:t>
            </a:r>
            <a:endParaRPr lang="en-US" sz="2000" b="1" dirty="0">
              <a:solidFill>
                <a:schemeClr val="accent1">
                  <a:lumMod val="50000"/>
                </a:schemeClr>
              </a:solidFill>
            </a:endParaRPr>
          </a:p>
          <a:p>
            <a:pPr algn="r"/>
            <a:r>
              <a:rPr lang="en-US" sz="1600" i="1" dirty="0">
                <a:solidFill>
                  <a:schemeClr val="accent1">
                    <a:lumMod val="75000"/>
                  </a:schemeClr>
                </a:solidFill>
              </a:rPr>
              <a:t>American computer scientist and mathematician</a:t>
            </a:r>
          </a:p>
          <a:p>
            <a:pPr algn="r"/>
            <a:r>
              <a:rPr lang="en-US" sz="1600" i="1" dirty="0">
                <a:solidFill>
                  <a:schemeClr val="accent1">
                    <a:lumMod val="75000"/>
                  </a:schemeClr>
                </a:solidFill>
              </a:rPr>
              <a:t>Recipient of the 1986 Turing Award for “</a:t>
            </a:r>
            <a:r>
              <a:rPr lang="en-US" sz="1600" b="0" i="1" dirty="0">
                <a:solidFill>
                  <a:schemeClr val="accent1">
                    <a:lumMod val="75000"/>
                  </a:schemeClr>
                </a:solidFill>
                <a:effectLst/>
              </a:rPr>
              <a:t>fundamental achievements </a:t>
            </a:r>
            <a:br>
              <a:rPr lang="en-US" sz="1600" b="0" i="1" dirty="0">
                <a:solidFill>
                  <a:schemeClr val="accent1">
                    <a:lumMod val="75000"/>
                  </a:schemeClr>
                </a:solidFill>
                <a:effectLst/>
              </a:rPr>
            </a:br>
            <a:r>
              <a:rPr lang="en-US" sz="1600" b="0" i="1" dirty="0">
                <a:solidFill>
                  <a:schemeClr val="accent1">
                    <a:lumMod val="75000"/>
                  </a:schemeClr>
                </a:solidFill>
                <a:effectLst/>
              </a:rPr>
              <a:t>in the design and analysis of algorithms and data structures</a:t>
            </a:r>
            <a:r>
              <a:rPr lang="en-US" sz="1600" i="1" dirty="0">
                <a:solidFill>
                  <a:schemeClr val="accent1">
                    <a:lumMod val="75000"/>
                  </a:schemeClr>
                </a:solidFill>
              </a:rPr>
              <a:t>”</a:t>
            </a:r>
          </a:p>
          <a:p>
            <a:pPr algn="r"/>
            <a:r>
              <a:rPr lang="en-US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(Such as linear time selection using median of medians, Fibonacci heap,</a:t>
            </a:r>
            <a:br>
              <a:rPr lang="en-US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first optimal analysis of the </a:t>
            </a:r>
            <a:r>
              <a:rPr lang="en-US" sz="14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UnionFind</a:t>
            </a:r>
            <a:r>
              <a:rPr lang="en-US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data structure.)</a:t>
            </a:r>
          </a:p>
        </p:txBody>
      </p:sp>
    </p:spTree>
    <p:extLst>
      <p:ext uri="{BB962C8B-B14F-4D97-AF65-F5344CB8AC3E}">
        <p14:creationId xmlns:p14="http://schemas.microsoft.com/office/powerpoint/2010/main" val="4079110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166AD-BEA5-449A-93D1-582E7DB45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Tarjan’s</a:t>
            </a:r>
            <a:r>
              <a:rPr lang="en-US" dirty="0"/>
              <a:t> SCC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1A461C-A553-4289-B2DC-192F466ACC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200" dirty="0">
                    <a:solidFill>
                      <a:schemeClr val="accent1">
                        <a:lumMod val="50000"/>
                      </a:schemeClr>
                    </a:solidFill>
                  </a:rPr>
                  <a:t>Let’s have a closer look at the order that DFS examines nodes: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/>
                  <a:t>First node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 (root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)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/>
                  <a:t>Some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/>
                  <a:t>First node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dirty="0"/>
                  <a:t> (root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dirty="0"/>
                  <a:t>)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/>
                  <a:t>Some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/>
                  <a:t>First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2000" dirty="0"/>
                  <a:t> (root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2000" dirty="0"/>
                  <a:t>)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/>
                  <a:t>All other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2000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2000" dirty="0"/>
                  <a:t> is a sink SCC)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/>
                  <a:t>All other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dirty="0"/>
                  <a:t> becomes a sink SCC by then)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/>
                  <a:t>Some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/>
                  <a:t>First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000" dirty="0"/>
                  <a:t> (root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000" dirty="0"/>
                  <a:t>)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/>
                  <a:t>All other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000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000" dirty="0"/>
                  <a:t> is a sink SCC)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/>
                  <a:t>All other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 becomes a sink SCC by then)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/>
                  <a:t>First node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 (root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)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/>
                  <a:t>All other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 becomes a sink SCC by then)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1A461C-A553-4289-B2DC-192F466ACC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>
                <a:blip r:embed="rId2"/>
                <a:stretch>
                  <a:fillRect l="-850" t="-15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: 圆角 35">
            <a:extLst>
              <a:ext uri="{FF2B5EF4-FFF2-40B4-BE49-F238E27FC236}">
                <a16:creationId xmlns:a16="http://schemas.microsoft.com/office/drawing/2014/main" id="{5BF69884-95B4-4D5A-9E2A-D05BFDBDC264}"/>
              </a:ext>
            </a:extLst>
          </p:cNvPr>
          <p:cNvSpPr/>
          <p:nvPr/>
        </p:nvSpPr>
        <p:spPr>
          <a:xfrm>
            <a:off x="5654028" y="2426445"/>
            <a:ext cx="2861322" cy="125199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椭圆 10">
                <a:extLst>
                  <a:ext uri="{FF2B5EF4-FFF2-40B4-BE49-F238E27FC236}">
                    <a16:creationId xmlns:a16="http://schemas.microsoft.com/office/drawing/2014/main" id="{B6221DAC-9393-483A-A577-45B3B19A8A91}"/>
                  </a:ext>
                </a:extLst>
              </p:cNvPr>
              <p:cNvSpPr/>
              <p:nvPr/>
            </p:nvSpPr>
            <p:spPr>
              <a:xfrm>
                <a:off x="5734769" y="2531762"/>
                <a:ext cx="363682" cy="3636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椭圆 10">
                <a:extLst>
                  <a:ext uri="{FF2B5EF4-FFF2-40B4-BE49-F238E27FC236}">
                    <a16:creationId xmlns:a16="http://schemas.microsoft.com/office/drawing/2014/main" id="{B6221DAC-9393-483A-A577-45B3B19A8A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4769" y="2531762"/>
                <a:ext cx="363682" cy="363682"/>
              </a:xfrm>
              <a:prstGeom prst="ellipse">
                <a:avLst/>
              </a:prstGeom>
              <a:blipFill>
                <a:blip r:embed="rId3"/>
                <a:stretch>
                  <a:fillRect l="-163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椭圆 11">
                <a:extLst>
                  <a:ext uri="{FF2B5EF4-FFF2-40B4-BE49-F238E27FC236}">
                    <a16:creationId xmlns:a16="http://schemas.microsoft.com/office/drawing/2014/main" id="{E1FD5C72-E19D-4194-AC93-DB83F3376571}"/>
                  </a:ext>
                </a:extLst>
              </p:cNvPr>
              <p:cNvSpPr/>
              <p:nvPr/>
            </p:nvSpPr>
            <p:spPr>
              <a:xfrm>
                <a:off x="6154320" y="3191337"/>
                <a:ext cx="363682" cy="3636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椭圆 11">
                <a:extLst>
                  <a:ext uri="{FF2B5EF4-FFF2-40B4-BE49-F238E27FC236}">
                    <a16:creationId xmlns:a16="http://schemas.microsoft.com/office/drawing/2014/main" id="{E1FD5C72-E19D-4194-AC93-DB83F33765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4320" y="3191337"/>
                <a:ext cx="363682" cy="363682"/>
              </a:xfrm>
              <a:prstGeom prst="ellipse">
                <a:avLst/>
              </a:prstGeom>
              <a:blipFill>
                <a:blip r:embed="rId4"/>
                <a:stretch>
                  <a:fillRect l="-327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椭圆 12">
                <a:extLst>
                  <a:ext uri="{FF2B5EF4-FFF2-40B4-BE49-F238E27FC236}">
                    <a16:creationId xmlns:a16="http://schemas.microsoft.com/office/drawing/2014/main" id="{61E52305-139C-46E0-8752-6A1800529DC2}"/>
                  </a:ext>
                </a:extLst>
              </p:cNvPr>
              <p:cNvSpPr/>
              <p:nvPr/>
            </p:nvSpPr>
            <p:spPr>
              <a:xfrm>
                <a:off x="6614532" y="2531762"/>
                <a:ext cx="655051" cy="3636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椭圆 12">
                <a:extLst>
                  <a:ext uri="{FF2B5EF4-FFF2-40B4-BE49-F238E27FC236}">
                    <a16:creationId xmlns:a16="http://schemas.microsoft.com/office/drawing/2014/main" id="{61E52305-139C-46E0-8752-6A1800529D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4532" y="2531762"/>
                <a:ext cx="655051" cy="363682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椭圆 13">
                <a:extLst>
                  <a:ext uri="{FF2B5EF4-FFF2-40B4-BE49-F238E27FC236}">
                    <a16:creationId xmlns:a16="http://schemas.microsoft.com/office/drawing/2014/main" id="{135D0D46-006C-4E4E-B655-42496479FC24}"/>
                  </a:ext>
                </a:extLst>
              </p:cNvPr>
              <p:cNvSpPr/>
              <p:nvPr/>
            </p:nvSpPr>
            <p:spPr>
              <a:xfrm>
                <a:off x="7019518" y="3052441"/>
                <a:ext cx="886280" cy="51841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椭圆 13">
                <a:extLst>
                  <a:ext uri="{FF2B5EF4-FFF2-40B4-BE49-F238E27FC236}">
                    <a16:creationId xmlns:a16="http://schemas.microsoft.com/office/drawing/2014/main" id="{135D0D46-006C-4E4E-B655-42496479FC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9518" y="3052441"/>
                <a:ext cx="886280" cy="518417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椭圆 14">
                <a:extLst>
                  <a:ext uri="{FF2B5EF4-FFF2-40B4-BE49-F238E27FC236}">
                    <a16:creationId xmlns:a16="http://schemas.microsoft.com/office/drawing/2014/main" id="{51524F61-CF7E-4481-8FFB-29859370105F}"/>
                  </a:ext>
                </a:extLst>
              </p:cNvPr>
              <p:cNvSpPr/>
              <p:nvPr/>
            </p:nvSpPr>
            <p:spPr>
              <a:xfrm>
                <a:off x="7780408" y="2531762"/>
                <a:ext cx="655051" cy="3636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椭圆 14">
                <a:extLst>
                  <a:ext uri="{FF2B5EF4-FFF2-40B4-BE49-F238E27FC236}">
                    <a16:creationId xmlns:a16="http://schemas.microsoft.com/office/drawing/2014/main" id="{51524F61-CF7E-4481-8FFB-2985937010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0408" y="2531762"/>
                <a:ext cx="655051" cy="363682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接箭头连接符 15">
            <a:extLst>
              <a:ext uri="{FF2B5EF4-FFF2-40B4-BE49-F238E27FC236}">
                <a16:creationId xmlns:a16="http://schemas.microsoft.com/office/drawing/2014/main" id="{F3ED3678-BAF1-4C96-AD5D-62098E8CED62}"/>
              </a:ext>
            </a:extLst>
          </p:cNvPr>
          <p:cNvCxnSpPr>
            <a:stCxn id="10" idx="6"/>
            <a:endCxn id="12" idx="2"/>
          </p:cNvCxnSpPr>
          <p:nvPr/>
        </p:nvCxnSpPr>
        <p:spPr>
          <a:xfrm>
            <a:off x="6098451" y="2713603"/>
            <a:ext cx="51608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6">
            <a:extLst>
              <a:ext uri="{FF2B5EF4-FFF2-40B4-BE49-F238E27FC236}">
                <a16:creationId xmlns:a16="http://schemas.microsoft.com/office/drawing/2014/main" id="{06C31EFA-2346-436E-90C8-ECA02CB4D62B}"/>
              </a:ext>
            </a:extLst>
          </p:cNvPr>
          <p:cNvCxnSpPr>
            <a:cxnSpLocks/>
            <a:stCxn id="12" idx="6"/>
            <a:endCxn id="14" idx="2"/>
          </p:cNvCxnSpPr>
          <p:nvPr/>
        </p:nvCxnSpPr>
        <p:spPr>
          <a:xfrm>
            <a:off x="7269583" y="2713603"/>
            <a:ext cx="51082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7">
            <a:extLst>
              <a:ext uri="{FF2B5EF4-FFF2-40B4-BE49-F238E27FC236}">
                <a16:creationId xmlns:a16="http://schemas.microsoft.com/office/drawing/2014/main" id="{6CF64F67-C938-4102-8A73-5BB8DE3F5853}"/>
              </a:ext>
            </a:extLst>
          </p:cNvPr>
          <p:cNvCxnSpPr>
            <a:cxnSpLocks/>
            <a:stCxn id="12" idx="3"/>
            <a:endCxn id="11" idx="7"/>
          </p:cNvCxnSpPr>
          <p:nvPr/>
        </p:nvCxnSpPr>
        <p:spPr>
          <a:xfrm flipH="1">
            <a:off x="6464742" y="2842184"/>
            <a:ext cx="245720" cy="40241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8">
            <a:extLst>
              <a:ext uri="{FF2B5EF4-FFF2-40B4-BE49-F238E27FC236}">
                <a16:creationId xmlns:a16="http://schemas.microsoft.com/office/drawing/2014/main" id="{AA700E38-B93B-423A-B072-F5C2FA195ABB}"/>
              </a:ext>
            </a:extLst>
          </p:cNvPr>
          <p:cNvCxnSpPr>
            <a:cxnSpLocks/>
            <a:stCxn id="12" idx="4"/>
            <a:endCxn id="13" idx="1"/>
          </p:cNvCxnSpPr>
          <p:nvPr/>
        </p:nvCxnSpPr>
        <p:spPr>
          <a:xfrm>
            <a:off x="6942058" y="2895444"/>
            <a:ext cx="207253" cy="232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9">
            <a:extLst>
              <a:ext uri="{FF2B5EF4-FFF2-40B4-BE49-F238E27FC236}">
                <a16:creationId xmlns:a16="http://schemas.microsoft.com/office/drawing/2014/main" id="{4D0E40AF-8C4D-40E5-B119-62F3B2CCD7A3}"/>
              </a:ext>
            </a:extLst>
          </p:cNvPr>
          <p:cNvCxnSpPr>
            <a:cxnSpLocks/>
            <a:stCxn id="14" idx="4"/>
            <a:endCxn id="13" idx="7"/>
          </p:cNvCxnSpPr>
          <p:nvPr/>
        </p:nvCxnSpPr>
        <p:spPr>
          <a:xfrm flipH="1">
            <a:off x="7776005" y="2895444"/>
            <a:ext cx="331929" cy="232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16">
            <a:extLst>
              <a:ext uri="{FF2B5EF4-FFF2-40B4-BE49-F238E27FC236}">
                <a16:creationId xmlns:a16="http://schemas.microsoft.com/office/drawing/2014/main" id="{1BD3D858-AE46-4C6E-91B1-04AFF2A9F41B}"/>
              </a:ext>
            </a:extLst>
          </p:cNvPr>
          <p:cNvCxnSpPr>
            <a:cxnSpLocks/>
          </p:cNvCxnSpPr>
          <p:nvPr/>
        </p:nvCxnSpPr>
        <p:spPr>
          <a:xfrm>
            <a:off x="7269583" y="2621454"/>
            <a:ext cx="510825" cy="0"/>
          </a:xfrm>
          <a:prstGeom prst="straightConnector1">
            <a:avLst/>
          </a:prstGeom>
          <a:ln w="1905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16">
            <a:extLst>
              <a:ext uri="{FF2B5EF4-FFF2-40B4-BE49-F238E27FC236}">
                <a16:creationId xmlns:a16="http://schemas.microsoft.com/office/drawing/2014/main" id="{5C1306C9-D3F1-422E-8AD3-9A2DECD4896B}"/>
              </a:ext>
            </a:extLst>
          </p:cNvPr>
          <p:cNvCxnSpPr>
            <a:cxnSpLocks/>
          </p:cNvCxnSpPr>
          <p:nvPr/>
        </p:nvCxnSpPr>
        <p:spPr>
          <a:xfrm flipH="1">
            <a:off x="7888456" y="2950090"/>
            <a:ext cx="282124" cy="217363"/>
          </a:xfrm>
          <a:prstGeom prst="straightConnector1">
            <a:avLst/>
          </a:prstGeom>
          <a:ln w="1905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16">
            <a:extLst>
              <a:ext uri="{FF2B5EF4-FFF2-40B4-BE49-F238E27FC236}">
                <a16:creationId xmlns:a16="http://schemas.microsoft.com/office/drawing/2014/main" id="{A875CCC0-0862-4366-A387-6D6B403F9D41}"/>
              </a:ext>
            </a:extLst>
          </p:cNvPr>
          <p:cNvCxnSpPr>
            <a:cxnSpLocks/>
          </p:cNvCxnSpPr>
          <p:nvPr/>
        </p:nvCxnSpPr>
        <p:spPr>
          <a:xfrm flipH="1">
            <a:off x="7675301" y="2877683"/>
            <a:ext cx="282124" cy="217363"/>
          </a:xfrm>
          <a:prstGeom prst="straightConnector1">
            <a:avLst/>
          </a:prstGeom>
          <a:ln w="19050">
            <a:solidFill>
              <a:srgbClr val="002060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16">
            <a:extLst>
              <a:ext uri="{FF2B5EF4-FFF2-40B4-BE49-F238E27FC236}">
                <a16:creationId xmlns:a16="http://schemas.microsoft.com/office/drawing/2014/main" id="{E9022562-A4CB-4DC5-81DF-05923F78C0BF}"/>
              </a:ext>
            </a:extLst>
          </p:cNvPr>
          <p:cNvCxnSpPr>
            <a:cxnSpLocks/>
          </p:cNvCxnSpPr>
          <p:nvPr/>
        </p:nvCxnSpPr>
        <p:spPr>
          <a:xfrm>
            <a:off x="7269583" y="2822038"/>
            <a:ext cx="510825" cy="0"/>
          </a:xfrm>
          <a:prstGeom prst="straightConnector1">
            <a:avLst/>
          </a:prstGeom>
          <a:ln w="19050">
            <a:solidFill>
              <a:srgbClr val="002060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16">
            <a:extLst>
              <a:ext uri="{FF2B5EF4-FFF2-40B4-BE49-F238E27FC236}">
                <a16:creationId xmlns:a16="http://schemas.microsoft.com/office/drawing/2014/main" id="{32D3A67C-CB57-4909-9214-B0A0AA0CE6BE}"/>
              </a:ext>
            </a:extLst>
          </p:cNvPr>
          <p:cNvCxnSpPr>
            <a:cxnSpLocks/>
          </p:cNvCxnSpPr>
          <p:nvPr/>
        </p:nvCxnSpPr>
        <p:spPr>
          <a:xfrm flipH="1">
            <a:off x="6416559" y="2827987"/>
            <a:ext cx="220379" cy="367829"/>
          </a:xfrm>
          <a:prstGeom prst="straightConnector1">
            <a:avLst/>
          </a:prstGeom>
          <a:ln w="1905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16">
            <a:extLst>
              <a:ext uri="{FF2B5EF4-FFF2-40B4-BE49-F238E27FC236}">
                <a16:creationId xmlns:a16="http://schemas.microsoft.com/office/drawing/2014/main" id="{9C9E84BF-66D3-447F-AEB1-47B40927C8CC}"/>
              </a:ext>
            </a:extLst>
          </p:cNvPr>
          <p:cNvCxnSpPr>
            <a:cxnSpLocks/>
          </p:cNvCxnSpPr>
          <p:nvPr/>
        </p:nvCxnSpPr>
        <p:spPr>
          <a:xfrm flipH="1">
            <a:off x="6536144" y="2886106"/>
            <a:ext cx="220379" cy="367829"/>
          </a:xfrm>
          <a:prstGeom prst="straightConnector1">
            <a:avLst/>
          </a:prstGeom>
          <a:ln w="19050">
            <a:solidFill>
              <a:srgbClr val="002060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3252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7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CC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1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CC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3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9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0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CC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9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CC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7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8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5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6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CC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3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4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166AD-BEA5-449A-93D1-582E7DB45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Tarjan’s</a:t>
            </a:r>
            <a:r>
              <a:rPr lang="en-US" dirty="0"/>
              <a:t> SCC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1A461C-A553-4289-B2DC-192F466ACC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200" dirty="0">
                    <a:solidFill>
                      <a:schemeClr val="accent1">
                        <a:lumMod val="50000"/>
                      </a:schemeClr>
                    </a:solidFill>
                  </a:rPr>
                  <a:t>Let’s have a closer look at the order that DFS examines nodes: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First node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 (root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)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Some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000" dirty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First node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 (root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)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Some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000" dirty="0">
                  <a:solidFill>
                    <a:schemeClr val="bg1">
                      <a:lumMod val="65000"/>
                    </a:schemeClr>
                  </a:solidFill>
                </a:endParaRP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First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(root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)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/>
                  <a:t>All other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2000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2000" dirty="0"/>
                  <a:t> is a sink SCC)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All other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 becomes a sink SCC by then)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Some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000" dirty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First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 (root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)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All other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 is a sink SCC)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All other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 becomes a sink SCC by then)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First node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 (root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)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All other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 becomes a sink SCC by then)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1A461C-A553-4289-B2DC-192F466ACC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>
                <a:blip r:embed="rId2"/>
                <a:stretch>
                  <a:fillRect l="-850" t="-15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: 圆角 35">
            <a:extLst>
              <a:ext uri="{FF2B5EF4-FFF2-40B4-BE49-F238E27FC236}">
                <a16:creationId xmlns:a16="http://schemas.microsoft.com/office/drawing/2014/main" id="{5BF69884-95B4-4D5A-9E2A-D05BFDBDC264}"/>
              </a:ext>
            </a:extLst>
          </p:cNvPr>
          <p:cNvSpPr/>
          <p:nvPr/>
        </p:nvSpPr>
        <p:spPr>
          <a:xfrm>
            <a:off x="5654028" y="2426445"/>
            <a:ext cx="2861322" cy="125199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椭圆 10">
                <a:extLst>
                  <a:ext uri="{FF2B5EF4-FFF2-40B4-BE49-F238E27FC236}">
                    <a16:creationId xmlns:a16="http://schemas.microsoft.com/office/drawing/2014/main" id="{B6221DAC-9393-483A-A577-45B3B19A8A91}"/>
                  </a:ext>
                </a:extLst>
              </p:cNvPr>
              <p:cNvSpPr/>
              <p:nvPr/>
            </p:nvSpPr>
            <p:spPr>
              <a:xfrm>
                <a:off x="5734769" y="2531762"/>
                <a:ext cx="363682" cy="3636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椭圆 10">
                <a:extLst>
                  <a:ext uri="{FF2B5EF4-FFF2-40B4-BE49-F238E27FC236}">
                    <a16:creationId xmlns:a16="http://schemas.microsoft.com/office/drawing/2014/main" id="{B6221DAC-9393-483A-A577-45B3B19A8A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4769" y="2531762"/>
                <a:ext cx="363682" cy="363682"/>
              </a:xfrm>
              <a:prstGeom prst="ellipse">
                <a:avLst/>
              </a:prstGeom>
              <a:blipFill>
                <a:blip r:embed="rId3"/>
                <a:stretch>
                  <a:fillRect l="-163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椭圆 11">
                <a:extLst>
                  <a:ext uri="{FF2B5EF4-FFF2-40B4-BE49-F238E27FC236}">
                    <a16:creationId xmlns:a16="http://schemas.microsoft.com/office/drawing/2014/main" id="{E1FD5C72-E19D-4194-AC93-DB83F3376571}"/>
                  </a:ext>
                </a:extLst>
              </p:cNvPr>
              <p:cNvSpPr/>
              <p:nvPr/>
            </p:nvSpPr>
            <p:spPr>
              <a:xfrm>
                <a:off x="6154320" y="3191337"/>
                <a:ext cx="363682" cy="3636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椭圆 11">
                <a:extLst>
                  <a:ext uri="{FF2B5EF4-FFF2-40B4-BE49-F238E27FC236}">
                    <a16:creationId xmlns:a16="http://schemas.microsoft.com/office/drawing/2014/main" id="{E1FD5C72-E19D-4194-AC93-DB83F33765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4320" y="3191337"/>
                <a:ext cx="363682" cy="363682"/>
              </a:xfrm>
              <a:prstGeom prst="ellipse">
                <a:avLst/>
              </a:prstGeom>
              <a:blipFill>
                <a:blip r:embed="rId4"/>
                <a:stretch>
                  <a:fillRect l="-327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椭圆 12">
                <a:extLst>
                  <a:ext uri="{FF2B5EF4-FFF2-40B4-BE49-F238E27FC236}">
                    <a16:creationId xmlns:a16="http://schemas.microsoft.com/office/drawing/2014/main" id="{61E52305-139C-46E0-8752-6A1800529DC2}"/>
                  </a:ext>
                </a:extLst>
              </p:cNvPr>
              <p:cNvSpPr/>
              <p:nvPr/>
            </p:nvSpPr>
            <p:spPr>
              <a:xfrm>
                <a:off x="6614532" y="2531762"/>
                <a:ext cx="655051" cy="363682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椭圆 12">
                <a:extLst>
                  <a:ext uri="{FF2B5EF4-FFF2-40B4-BE49-F238E27FC236}">
                    <a16:creationId xmlns:a16="http://schemas.microsoft.com/office/drawing/2014/main" id="{61E52305-139C-46E0-8752-6A1800529D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4532" y="2531762"/>
                <a:ext cx="655051" cy="363682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椭圆 13">
                <a:extLst>
                  <a:ext uri="{FF2B5EF4-FFF2-40B4-BE49-F238E27FC236}">
                    <a16:creationId xmlns:a16="http://schemas.microsoft.com/office/drawing/2014/main" id="{135D0D46-006C-4E4E-B655-42496479FC24}"/>
                  </a:ext>
                </a:extLst>
              </p:cNvPr>
              <p:cNvSpPr/>
              <p:nvPr/>
            </p:nvSpPr>
            <p:spPr>
              <a:xfrm>
                <a:off x="7019518" y="3052441"/>
                <a:ext cx="886280" cy="518417"/>
              </a:xfrm>
              <a:prstGeom prst="ellipse">
                <a:avLst/>
              </a:prstGeom>
              <a:solidFill>
                <a:srgbClr val="00206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椭圆 13">
                <a:extLst>
                  <a:ext uri="{FF2B5EF4-FFF2-40B4-BE49-F238E27FC236}">
                    <a16:creationId xmlns:a16="http://schemas.microsoft.com/office/drawing/2014/main" id="{135D0D46-006C-4E4E-B655-42496479FC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9518" y="3052441"/>
                <a:ext cx="886280" cy="518417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椭圆 14">
                <a:extLst>
                  <a:ext uri="{FF2B5EF4-FFF2-40B4-BE49-F238E27FC236}">
                    <a16:creationId xmlns:a16="http://schemas.microsoft.com/office/drawing/2014/main" id="{51524F61-CF7E-4481-8FFB-29859370105F}"/>
                  </a:ext>
                </a:extLst>
              </p:cNvPr>
              <p:cNvSpPr/>
              <p:nvPr/>
            </p:nvSpPr>
            <p:spPr>
              <a:xfrm>
                <a:off x="7780408" y="2531762"/>
                <a:ext cx="655051" cy="363682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椭圆 14">
                <a:extLst>
                  <a:ext uri="{FF2B5EF4-FFF2-40B4-BE49-F238E27FC236}">
                    <a16:creationId xmlns:a16="http://schemas.microsoft.com/office/drawing/2014/main" id="{51524F61-CF7E-4481-8FFB-2985937010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0408" y="2531762"/>
                <a:ext cx="655051" cy="363682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接箭头连接符 15">
            <a:extLst>
              <a:ext uri="{FF2B5EF4-FFF2-40B4-BE49-F238E27FC236}">
                <a16:creationId xmlns:a16="http://schemas.microsoft.com/office/drawing/2014/main" id="{F3ED3678-BAF1-4C96-AD5D-62098E8CED62}"/>
              </a:ext>
            </a:extLst>
          </p:cNvPr>
          <p:cNvCxnSpPr>
            <a:stCxn id="10" idx="6"/>
            <a:endCxn id="12" idx="2"/>
          </p:cNvCxnSpPr>
          <p:nvPr/>
        </p:nvCxnSpPr>
        <p:spPr>
          <a:xfrm>
            <a:off x="6098451" y="2713603"/>
            <a:ext cx="51608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6">
            <a:extLst>
              <a:ext uri="{FF2B5EF4-FFF2-40B4-BE49-F238E27FC236}">
                <a16:creationId xmlns:a16="http://schemas.microsoft.com/office/drawing/2014/main" id="{06C31EFA-2346-436E-90C8-ECA02CB4D62B}"/>
              </a:ext>
            </a:extLst>
          </p:cNvPr>
          <p:cNvCxnSpPr>
            <a:cxnSpLocks/>
            <a:stCxn id="12" idx="6"/>
            <a:endCxn id="14" idx="2"/>
          </p:cNvCxnSpPr>
          <p:nvPr/>
        </p:nvCxnSpPr>
        <p:spPr>
          <a:xfrm>
            <a:off x="7269583" y="2713603"/>
            <a:ext cx="51082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7">
            <a:extLst>
              <a:ext uri="{FF2B5EF4-FFF2-40B4-BE49-F238E27FC236}">
                <a16:creationId xmlns:a16="http://schemas.microsoft.com/office/drawing/2014/main" id="{6CF64F67-C938-4102-8A73-5BB8DE3F5853}"/>
              </a:ext>
            </a:extLst>
          </p:cNvPr>
          <p:cNvCxnSpPr>
            <a:cxnSpLocks/>
            <a:stCxn id="12" idx="3"/>
            <a:endCxn id="11" idx="7"/>
          </p:cNvCxnSpPr>
          <p:nvPr/>
        </p:nvCxnSpPr>
        <p:spPr>
          <a:xfrm flipH="1">
            <a:off x="6464742" y="2842184"/>
            <a:ext cx="245720" cy="40241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8">
            <a:extLst>
              <a:ext uri="{FF2B5EF4-FFF2-40B4-BE49-F238E27FC236}">
                <a16:creationId xmlns:a16="http://schemas.microsoft.com/office/drawing/2014/main" id="{AA700E38-B93B-423A-B072-F5C2FA195ABB}"/>
              </a:ext>
            </a:extLst>
          </p:cNvPr>
          <p:cNvCxnSpPr>
            <a:cxnSpLocks/>
            <a:stCxn id="12" idx="4"/>
            <a:endCxn id="13" idx="1"/>
          </p:cNvCxnSpPr>
          <p:nvPr/>
        </p:nvCxnSpPr>
        <p:spPr>
          <a:xfrm>
            <a:off x="6942058" y="2895444"/>
            <a:ext cx="207253" cy="232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9">
            <a:extLst>
              <a:ext uri="{FF2B5EF4-FFF2-40B4-BE49-F238E27FC236}">
                <a16:creationId xmlns:a16="http://schemas.microsoft.com/office/drawing/2014/main" id="{4D0E40AF-8C4D-40E5-B119-62F3B2CCD7A3}"/>
              </a:ext>
            </a:extLst>
          </p:cNvPr>
          <p:cNvCxnSpPr>
            <a:cxnSpLocks/>
            <a:stCxn id="14" idx="4"/>
            <a:endCxn id="13" idx="7"/>
          </p:cNvCxnSpPr>
          <p:nvPr/>
        </p:nvCxnSpPr>
        <p:spPr>
          <a:xfrm flipH="1">
            <a:off x="7776005" y="2895444"/>
            <a:ext cx="331929" cy="232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16">
            <a:extLst>
              <a:ext uri="{FF2B5EF4-FFF2-40B4-BE49-F238E27FC236}">
                <a16:creationId xmlns:a16="http://schemas.microsoft.com/office/drawing/2014/main" id="{1BD3D858-AE46-4C6E-91B1-04AFF2A9F41B}"/>
              </a:ext>
            </a:extLst>
          </p:cNvPr>
          <p:cNvCxnSpPr>
            <a:cxnSpLocks/>
          </p:cNvCxnSpPr>
          <p:nvPr/>
        </p:nvCxnSpPr>
        <p:spPr>
          <a:xfrm>
            <a:off x="7269583" y="2621454"/>
            <a:ext cx="510825" cy="0"/>
          </a:xfrm>
          <a:prstGeom prst="straightConnector1">
            <a:avLst/>
          </a:prstGeom>
          <a:ln w="1905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16">
            <a:extLst>
              <a:ext uri="{FF2B5EF4-FFF2-40B4-BE49-F238E27FC236}">
                <a16:creationId xmlns:a16="http://schemas.microsoft.com/office/drawing/2014/main" id="{5C1306C9-D3F1-422E-8AD3-9A2DECD4896B}"/>
              </a:ext>
            </a:extLst>
          </p:cNvPr>
          <p:cNvCxnSpPr>
            <a:cxnSpLocks/>
          </p:cNvCxnSpPr>
          <p:nvPr/>
        </p:nvCxnSpPr>
        <p:spPr>
          <a:xfrm flipH="1">
            <a:off x="7888456" y="2950090"/>
            <a:ext cx="282124" cy="217363"/>
          </a:xfrm>
          <a:prstGeom prst="straightConnector1">
            <a:avLst/>
          </a:prstGeom>
          <a:ln w="1905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16">
            <a:extLst>
              <a:ext uri="{FF2B5EF4-FFF2-40B4-BE49-F238E27FC236}">
                <a16:creationId xmlns:a16="http://schemas.microsoft.com/office/drawing/2014/main" id="{A875CCC0-0862-4366-A387-6D6B403F9D41}"/>
              </a:ext>
            </a:extLst>
          </p:cNvPr>
          <p:cNvCxnSpPr>
            <a:cxnSpLocks/>
          </p:cNvCxnSpPr>
          <p:nvPr/>
        </p:nvCxnSpPr>
        <p:spPr>
          <a:xfrm flipH="1">
            <a:off x="7675301" y="2877683"/>
            <a:ext cx="282124" cy="217363"/>
          </a:xfrm>
          <a:prstGeom prst="straightConnector1">
            <a:avLst/>
          </a:prstGeom>
          <a:ln w="19050">
            <a:solidFill>
              <a:srgbClr val="002060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077B9EE-3210-4FB9-8561-A0C280646951}"/>
                  </a:ext>
                </a:extLst>
              </p:cNvPr>
              <p:cNvSpPr txBox="1"/>
              <p:nvPr/>
            </p:nvSpPr>
            <p:spPr>
              <a:xfrm>
                <a:off x="4572000" y="4091780"/>
                <a:ext cx="3943350" cy="1021556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If we can identify root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, call 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, then all nodes visited during DFS starting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are the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077B9EE-3210-4FB9-8561-A0C2806469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4091780"/>
                <a:ext cx="3943350" cy="1021556"/>
              </a:xfrm>
              <a:prstGeom prst="roundRect">
                <a:avLst/>
              </a:prstGeom>
              <a:blipFill>
                <a:blip r:embed="rId8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2332A771-5E50-4828-984E-24AD75ED95F2}"/>
              </a:ext>
            </a:extLst>
          </p:cNvPr>
          <p:cNvSpPr/>
          <p:nvPr/>
        </p:nvSpPr>
        <p:spPr>
          <a:xfrm>
            <a:off x="1122296" y="3372929"/>
            <a:ext cx="4266949" cy="646178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A83C71F-BC45-40C2-9103-00309FD8676C}"/>
                  </a:ext>
                </a:extLst>
              </p:cNvPr>
              <p:cNvSpPr txBox="1"/>
              <p:nvPr/>
            </p:nvSpPr>
            <p:spPr>
              <a:xfrm>
                <a:off x="3572540" y="5292326"/>
                <a:ext cx="4942810" cy="1021556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If we push a node to a stack when it is discovered, when DFS returns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, all nodes above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in the stack are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and can be popped!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A83C71F-BC45-40C2-9103-00309FD867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2540" y="5292326"/>
                <a:ext cx="4942810" cy="1021556"/>
              </a:xfrm>
              <a:prstGeom prst="roundRect">
                <a:avLst/>
              </a:prstGeom>
              <a:blipFill>
                <a:blip r:embed="rId9"/>
                <a:stretch>
                  <a:fillRect r="-617"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9C01153C-69D5-41F3-AAFE-5A88804F234B}"/>
              </a:ext>
            </a:extLst>
          </p:cNvPr>
          <p:cNvGrpSpPr/>
          <p:nvPr/>
        </p:nvGrpSpPr>
        <p:grpSpPr>
          <a:xfrm>
            <a:off x="254103" y="1968980"/>
            <a:ext cx="882870" cy="4668067"/>
            <a:chOff x="254103" y="1968980"/>
            <a:chExt cx="882870" cy="4668067"/>
          </a:xfrm>
        </p:grpSpPr>
        <p:sp>
          <p:nvSpPr>
            <p:cNvPr id="6" name="Arrow: Down 5">
              <a:extLst>
                <a:ext uri="{FF2B5EF4-FFF2-40B4-BE49-F238E27FC236}">
                  <a16:creationId xmlns:a16="http://schemas.microsoft.com/office/drawing/2014/main" id="{C4023F75-E47C-407B-845A-CC2ABA1F859B}"/>
                </a:ext>
              </a:extLst>
            </p:cNvPr>
            <p:cNvSpPr/>
            <p:nvPr/>
          </p:nvSpPr>
          <p:spPr>
            <a:xfrm>
              <a:off x="596306" y="2621454"/>
              <a:ext cx="198465" cy="3369262"/>
            </a:xfrm>
            <a:prstGeom prst="downArrow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1985CC1-F6B0-4842-949F-7D6F87E1B235}"/>
                </a:ext>
              </a:extLst>
            </p:cNvPr>
            <p:cNvSpPr txBox="1"/>
            <p:nvPr/>
          </p:nvSpPr>
          <p:spPr>
            <a:xfrm>
              <a:off x="366249" y="5990716"/>
              <a:ext cx="65857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stack</a:t>
              </a:r>
              <a:b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</a:br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top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983F2DA-78F2-4B6A-AED4-58BB1FEBE024}"/>
                </a:ext>
              </a:extLst>
            </p:cNvPr>
            <p:cNvSpPr txBox="1"/>
            <p:nvPr/>
          </p:nvSpPr>
          <p:spPr>
            <a:xfrm>
              <a:off x="254103" y="1968980"/>
              <a:ext cx="88287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stack</a:t>
              </a:r>
              <a:b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</a:br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bottom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3078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4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3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6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3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0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3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2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folHlink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3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4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25B2B46-8092-4681-916E-C3D571011532}"/>
              </a:ext>
            </a:extLst>
          </p:cNvPr>
          <p:cNvSpPr/>
          <p:nvPr/>
        </p:nvSpPr>
        <p:spPr>
          <a:xfrm>
            <a:off x="1072019" y="2688813"/>
            <a:ext cx="5867608" cy="1628006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A166AD-BEA5-449A-93D1-582E7DB45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Tarjan’s</a:t>
            </a:r>
            <a:r>
              <a:rPr lang="en-US" dirty="0"/>
              <a:t> SCC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1A461C-A553-4289-B2DC-192F466ACC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200" dirty="0">
                    <a:solidFill>
                      <a:schemeClr val="accent1">
                        <a:lumMod val="50000"/>
                      </a:schemeClr>
                    </a:solidFill>
                  </a:rPr>
                  <a:t>Let’s have a closer look at the order that DFS examines nodes: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tx2"/>
                    </a:solidFill>
                  </a:rPr>
                  <a:t>First node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2"/>
                    </a:solidFill>
                  </a:rPr>
                  <a:t> (root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2"/>
                    </a:solidFill>
                  </a:rPr>
                  <a:t>)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tx2"/>
                    </a:solidFill>
                  </a:rPr>
                  <a:t>Some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000" dirty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rgbClr val="7030A0"/>
                    </a:solidFill>
                  </a:rPr>
                  <a:t>First node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7030A0"/>
                    </a:solidFill>
                  </a:rPr>
                  <a:t> (root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7030A0"/>
                    </a:solidFill>
                  </a:rPr>
                  <a:t>)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accent2"/>
                    </a:solidFill>
                  </a:rPr>
                  <a:t>Some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First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 (root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)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All other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 is a sink SCC)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accent2"/>
                    </a:solidFill>
                  </a:rPr>
                  <a:t>All other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2"/>
                    </a:solidFill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2"/>
                    </a:solidFill>
                  </a:rPr>
                  <a:t> becomes a sink SCC by then)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Some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000" dirty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First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 (root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)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All other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 is a sink SCC)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All other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 becomes a sink SCC by then)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First node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 (root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)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All other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 becomes a sink SCC by then)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1A461C-A553-4289-B2DC-192F466ACC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>
                <a:blip r:embed="rId2"/>
                <a:stretch>
                  <a:fillRect l="-850" t="-15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: 圆角 35">
            <a:extLst>
              <a:ext uri="{FF2B5EF4-FFF2-40B4-BE49-F238E27FC236}">
                <a16:creationId xmlns:a16="http://schemas.microsoft.com/office/drawing/2014/main" id="{5BF69884-95B4-4D5A-9E2A-D05BFDBDC264}"/>
              </a:ext>
            </a:extLst>
          </p:cNvPr>
          <p:cNvSpPr/>
          <p:nvPr/>
        </p:nvSpPr>
        <p:spPr>
          <a:xfrm>
            <a:off x="5654028" y="2426445"/>
            <a:ext cx="2861322" cy="125199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椭圆 10">
                <a:extLst>
                  <a:ext uri="{FF2B5EF4-FFF2-40B4-BE49-F238E27FC236}">
                    <a16:creationId xmlns:a16="http://schemas.microsoft.com/office/drawing/2014/main" id="{B6221DAC-9393-483A-A577-45B3B19A8A91}"/>
                  </a:ext>
                </a:extLst>
              </p:cNvPr>
              <p:cNvSpPr/>
              <p:nvPr/>
            </p:nvSpPr>
            <p:spPr>
              <a:xfrm>
                <a:off x="5734769" y="2531762"/>
                <a:ext cx="363682" cy="3636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椭圆 10">
                <a:extLst>
                  <a:ext uri="{FF2B5EF4-FFF2-40B4-BE49-F238E27FC236}">
                    <a16:creationId xmlns:a16="http://schemas.microsoft.com/office/drawing/2014/main" id="{B6221DAC-9393-483A-A577-45B3B19A8A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4769" y="2531762"/>
                <a:ext cx="363682" cy="363682"/>
              </a:xfrm>
              <a:prstGeom prst="ellipse">
                <a:avLst/>
              </a:prstGeom>
              <a:blipFill>
                <a:blip r:embed="rId3"/>
                <a:stretch>
                  <a:fillRect l="-163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椭圆 11">
                <a:extLst>
                  <a:ext uri="{FF2B5EF4-FFF2-40B4-BE49-F238E27FC236}">
                    <a16:creationId xmlns:a16="http://schemas.microsoft.com/office/drawing/2014/main" id="{E1FD5C72-E19D-4194-AC93-DB83F3376571}"/>
                  </a:ext>
                </a:extLst>
              </p:cNvPr>
              <p:cNvSpPr/>
              <p:nvPr/>
            </p:nvSpPr>
            <p:spPr>
              <a:xfrm>
                <a:off x="6154320" y="3191337"/>
                <a:ext cx="363682" cy="3636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椭圆 11">
                <a:extLst>
                  <a:ext uri="{FF2B5EF4-FFF2-40B4-BE49-F238E27FC236}">
                    <a16:creationId xmlns:a16="http://schemas.microsoft.com/office/drawing/2014/main" id="{E1FD5C72-E19D-4194-AC93-DB83F33765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4320" y="3191337"/>
                <a:ext cx="363682" cy="363682"/>
              </a:xfrm>
              <a:prstGeom prst="ellipse">
                <a:avLst/>
              </a:prstGeom>
              <a:blipFill>
                <a:blip r:embed="rId4"/>
                <a:stretch>
                  <a:fillRect l="-327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椭圆 12">
                <a:extLst>
                  <a:ext uri="{FF2B5EF4-FFF2-40B4-BE49-F238E27FC236}">
                    <a16:creationId xmlns:a16="http://schemas.microsoft.com/office/drawing/2014/main" id="{61E52305-139C-46E0-8752-6A1800529DC2}"/>
                  </a:ext>
                </a:extLst>
              </p:cNvPr>
              <p:cNvSpPr/>
              <p:nvPr/>
            </p:nvSpPr>
            <p:spPr>
              <a:xfrm>
                <a:off x="6614532" y="2531762"/>
                <a:ext cx="655051" cy="363682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椭圆 12">
                <a:extLst>
                  <a:ext uri="{FF2B5EF4-FFF2-40B4-BE49-F238E27FC236}">
                    <a16:creationId xmlns:a16="http://schemas.microsoft.com/office/drawing/2014/main" id="{61E52305-139C-46E0-8752-6A1800529D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4532" y="2531762"/>
                <a:ext cx="655051" cy="363682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椭圆 13">
                <a:extLst>
                  <a:ext uri="{FF2B5EF4-FFF2-40B4-BE49-F238E27FC236}">
                    <a16:creationId xmlns:a16="http://schemas.microsoft.com/office/drawing/2014/main" id="{135D0D46-006C-4E4E-B655-42496479FC24}"/>
                  </a:ext>
                </a:extLst>
              </p:cNvPr>
              <p:cNvSpPr/>
              <p:nvPr/>
            </p:nvSpPr>
            <p:spPr>
              <a:xfrm>
                <a:off x="7019518" y="3052441"/>
                <a:ext cx="886280" cy="518417"/>
              </a:xfrm>
              <a:prstGeom prst="ellipse">
                <a:avLst/>
              </a:prstGeom>
              <a:solidFill>
                <a:srgbClr val="00206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椭圆 13">
                <a:extLst>
                  <a:ext uri="{FF2B5EF4-FFF2-40B4-BE49-F238E27FC236}">
                    <a16:creationId xmlns:a16="http://schemas.microsoft.com/office/drawing/2014/main" id="{135D0D46-006C-4E4E-B655-42496479FC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9518" y="3052441"/>
                <a:ext cx="886280" cy="518417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椭圆 14">
                <a:extLst>
                  <a:ext uri="{FF2B5EF4-FFF2-40B4-BE49-F238E27FC236}">
                    <a16:creationId xmlns:a16="http://schemas.microsoft.com/office/drawing/2014/main" id="{51524F61-CF7E-4481-8FFB-29859370105F}"/>
                  </a:ext>
                </a:extLst>
              </p:cNvPr>
              <p:cNvSpPr/>
              <p:nvPr/>
            </p:nvSpPr>
            <p:spPr>
              <a:xfrm>
                <a:off x="7780408" y="2531762"/>
                <a:ext cx="655051" cy="363682"/>
              </a:xfrm>
              <a:prstGeom prst="ellipse">
                <a:avLst/>
              </a:prstGeom>
              <a:solidFill>
                <a:srgbClr val="00206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椭圆 14">
                <a:extLst>
                  <a:ext uri="{FF2B5EF4-FFF2-40B4-BE49-F238E27FC236}">
                    <a16:creationId xmlns:a16="http://schemas.microsoft.com/office/drawing/2014/main" id="{51524F61-CF7E-4481-8FFB-2985937010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0408" y="2531762"/>
                <a:ext cx="655051" cy="363682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接箭头连接符 15">
            <a:extLst>
              <a:ext uri="{FF2B5EF4-FFF2-40B4-BE49-F238E27FC236}">
                <a16:creationId xmlns:a16="http://schemas.microsoft.com/office/drawing/2014/main" id="{F3ED3678-BAF1-4C96-AD5D-62098E8CED62}"/>
              </a:ext>
            </a:extLst>
          </p:cNvPr>
          <p:cNvCxnSpPr>
            <a:stCxn id="10" idx="6"/>
            <a:endCxn id="12" idx="2"/>
          </p:cNvCxnSpPr>
          <p:nvPr/>
        </p:nvCxnSpPr>
        <p:spPr>
          <a:xfrm>
            <a:off x="6098451" y="2713603"/>
            <a:ext cx="51608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6">
            <a:extLst>
              <a:ext uri="{FF2B5EF4-FFF2-40B4-BE49-F238E27FC236}">
                <a16:creationId xmlns:a16="http://schemas.microsoft.com/office/drawing/2014/main" id="{06C31EFA-2346-436E-90C8-ECA02CB4D62B}"/>
              </a:ext>
            </a:extLst>
          </p:cNvPr>
          <p:cNvCxnSpPr>
            <a:cxnSpLocks/>
            <a:stCxn id="12" idx="6"/>
            <a:endCxn id="14" idx="2"/>
          </p:cNvCxnSpPr>
          <p:nvPr/>
        </p:nvCxnSpPr>
        <p:spPr>
          <a:xfrm>
            <a:off x="7269583" y="2713603"/>
            <a:ext cx="51082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7">
            <a:extLst>
              <a:ext uri="{FF2B5EF4-FFF2-40B4-BE49-F238E27FC236}">
                <a16:creationId xmlns:a16="http://schemas.microsoft.com/office/drawing/2014/main" id="{6CF64F67-C938-4102-8A73-5BB8DE3F5853}"/>
              </a:ext>
            </a:extLst>
          </p:cNvPr>
          <p:cNvCxnSpPr>
            <a:cxnSpLocks/>
            <a:stCxn id="12" idx="3"/>
            <a:endCxn id="11" idx="7"/>
          </p:cNvCxnSpPr>
          <p:nvPr/>
        </p:nvCxnSpPr>
        <p:spPr>
          <a:xfrm flipH="1">
            <a:off x="6464742" y="2842184"/>
            <a:ext cx="245720" cy="40241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8">
            <a:extLst>
              <a:ext uri="{FF2B5EF4-FFF2-40B4-BE49-F238E27FC236}">
                <a16:creationId xmlns:a16="http://schemas.microsoft.com/office/drawing/2014/main" id="{AA700E38-B93B-423A-B072-F5C2FA195ABB}"/>
              </a:ext>
            </a:extLst>
          </p:cNvPr>
          <p:cNvCxnSpPr>
            <a:cxnSpLocks/>
            <a:stCxn id="12" idx="4"/>
            <a:endCxn id="13" idx="1"/>
          </p:cNvCxnSpPr>
          <p:nvPr/>
        </p:nvCxnSpPr>
        <p:spPr>
          <a:xfrm>
            <a:off x="6942058" y="2895444"/>
            <a:ext cx="207253" cy="232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9">
            <a:extLst>
              <a:ext uri="{FF2B5EF4-FFF2-40B4-BE49-F238E27FC236}">
                <a16:creationId xmlns:a16="http://schemas.microsoft.com/office/drawing/2014/main" id="{4D0E40AF-8C4D-40E5-B119-62F3B2CCD7A3}"/>
              </a:ext>
            </a:extLst>
          </p:cNvPr>
          <p:cNvCxnSpPr>
            <a:cxnSpLocks/>
            <a:stCxn id="14" idx="4"/>
            <a:endCxn id="13" idx="7"/>
          </p:cNvCxnSpPr>
          <p:nvPr/>
        </p:nvCxnSpPr>
        <p:spPr>
          <a:xfrm flipH="1">
            <a:off x="7776005" y="2895444"/>
            <a:ext cx="331929" cy="232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16">
            <a:extLst>
              <a:ext uri="{FF2B5EF4-FFF2-40B4-BE49-F238E27FC236}">
                <a16:creationId xmlns:a16="http://schemas.microsoft.com/office/drawing/2014/main" id="{1BD3D858-AE46-4C6E-91B1-04AFF2A9F41B}"/>
              </a:ext>
            </a:extLst>
          </p:cNvPr>
          <p:cNvCxnSpPr>
            <a:cxnSpLocks/>
          </p:cNvCxnSpPr>
          <p:nvPr/>
        </p:nvCxnSpPr>
        <p:spPr>
          <a:xfrm>
            <a:off x="7269583" y="2621454"/>
            <a:ext cx="510825" cy="0"/>
          </a:xfrm>
          <a:prstGeom prst="straightConnector1">
            <a:avLst/>
          </a:prstGeom>
          <a:ln w="1905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16">
            <a:extLst>
              <a:ext uri="{FF2B5EF4-FFF2-40B4-BE49-F238E27FC236}">
                <a16:creationId xmlns:a16="http://schemas.microsoft.com/office/drawing/2014/main" id="{5C1306C9-D3F1-422E-8AD3-9A2DECD4896B}"/>
              </a:ext>
            </a:extLst>
          </p:cNvPr>
          <p:cNvCxnSpPr>
            <a:cxnSpLocks/>
          </p:cNvCxnSpPr>
          <p:nvPr/>
        </p:nvCxnSpPr>
        <p:spPr>
          <a:xfrm flipH="1">
            <a:off x="7888456" y="2950090"/>
            <a:ext cx="282124" cy="217363"/>
          </a:xfrm>
          <a:prstGeom prst="straightConnector1">
            <a:avLst/>
          </a:prstGeom>
          <a:ln w="1905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16">
            <a:extLst>
              <a:ext uri="{FF2B5EF4-FFF2-40B4-BE49-F238E27FC236}">
                <a16:creationId xmlns:a16="http://schemas.microsoft.com/office/drawing/2014/main" id="{A875CCC0-0862-4366-A387-6D6B403F9D41}"/>
              </a:ext>
            </a:extLst>
          </p:cNvPr>
          <p:cNvCxnSpPr>
            <a:cxnSpLocks/>
          </p:cNvCxnSpPr>
          <p:nvPr/>
        </p:nvCxnSpPr>
        <p:spPr>
          <a:xfrm flipH="1">
            <a:off x="7675301" y="2877683"/>
            <a:ext cx="282124" cy="217363"/>
          </a:xfrm>
          <a:prstGeom prst="straightConnector1">
            <a:avLst/>
          </a:prstGeom>
          <a:ln w="19050">
            <a:solidFill>
              <a:srgbClr val="002060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2332A771-5E50-4828-984E-24AD75ED95F2}"/>
              </a:ext>
            </a:extLst>
          </p:cNvPr>
          <p:cNvSpPr/>
          <p:nvPr/>
        </p:nvSpPr>
        <p:spPr>
          <a:xfrm>
            <a:off x="1122296" y="3372929"/>
            <a:ext cx="4266949" cy="646178"/>
          </a:xfrm>
          <a:prstGeom prst="rect">
            <a:avLst/>
          </a:prstGeom>
          <a:noFill/>
          <a:ln w="1905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直接箭头连接符 16">
            <a:extLst>
              <a:ext uri="{FF2B5EF4-FFF2-40B4-BE49-F238E27FC236}">
                <a16:creationId xmlns:a16="http://schemas.microsoft.com/office/drawing/2014/main" id="{6A6222FD-58BC-4D01-B7A9-CE45406EEBDA}"/>
              </a:ext>
            </a:extLst>
          </p:cNvPr>
          <p:cNvCxnSpPr>
            <a:cxnSpLocks/>
          </p:cNvCxnSpPr>
          <p:nvPr/>
        </p:nvCxnSpPr>
        <p:spPr>
          <a:xfrm>
            <a:off x="7269583" y="2822038"/>
            <a:ext cx="510825" cy="0"/>
          </a:xfrm>
          <a:prstGeom prst="straightConnector1">
            <a:avLst/>
          </a:prstGeom>
          <a:ln w="19050">
            <a:solidFill>
              <a:srgbClr val="002060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EDAA2AB-A845-4AF5-907B-92D7FB6EB251}"/>
                  </a:ext>
                </a:extLst>
              </p:cNvPr>
              <p:cNvSpPr txBox="1"/>
              <p:nvPr/>
            </p:nvSpPr>
            <p:spPr>
              <a:xfrm>
                <a:off x="3345288" y="4408967"/>
                <a:ext cx="5170062" cy="1021556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Given that we know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, if we can identify root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, call 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, then all nodes not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visited during DFS starting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are the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EDAA2AB-A845-4AF5-907B-92D7FB6EB2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5288" y="4408967"/>
                <a:ext cx="5170062" cy="1021556"/>
              </a:xfrm>
              <a:prstGeom prst="roundRect">
                <a:avLst/>
              </a:prstGeom>
              <a:blipFill>
                <a:blip r:embed="rId8"/>
                <a:stretch>
                  <a:fillRect l="-118"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897DBB1-C9C0-4BC2-A472-34A90AF63B65}"/>
                  </a:ext>
                </a:extLst>
              </p:cNvPr>
              <p:cNvSpPr txBox="1"/>
              <p:nvPr/>
            </p:nvSpPr>
            <p:spPr>
              <a:xfrm>
                <a:off x="3572540" y="5508020"/>
                <a:ext cx="4942810" cy="1021556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If we push a node to a stack when it is discovered, when DFS returns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, all nodes above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in the stack are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and can be popped!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897DBB1-C9C0-4BC2-A472-34A90AF63B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2540" y="5508020"/>
                <a:ext cx="4942810" cy="1021556"/>
              </a:xfrm>
              <a:prstGeom prst="roundRect">
                <a:avLst/>
              </a:prstGeom>
              <a:blipFill>
                <a:blip r:embed="rId9"/>
                <a:stretch>
                  <a:fillRect r="-617" b="-41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 28">
            <a:extLst>
              <a:ext uri="{FF2B5EF4-FFF2-40B4-BE49-F238E27FC236}">
                <a16:creationId xmlns:a16="http://schemas.microsoft.com/office/drawing/2014/main" id="{C88B3C04-CEB0-47F8-B409-ABC9C800F0C4}"/>
              </a:ext>
            </a:extLst>
          </p:cNvPr>
          <p:cNvGrpSpPr/>
          <p:nvPr/>
        </p:nvGrpSpPr>
        <p:grpSpPr>
          <a:xfrm>
            <a:off x="254103" y="1968980"/>
            <a:ext cx="882870" cy="4668067"/>
            <a:chOff x="254103" y="1968980"/>
            <a:chExt cx="882870" cy="4668067"/>
          </a:xfrm>
        </p:grpSpPr>
        <p:sp>
          <p:nvSpPr>
            <p:cNvPr id="30" name="Arrow: Down 29">
              <a:extLst>
                <a:ext uri="{FF2B5EF4-FFF2-40B4-BE49-F238E27FC236}">
                  <a16:creationId xmlns:a16="http://schemas.microsoft.com/office/drawing/2014/main" id="{F6D3346D-6383-42A4-BD32-EC766BDE6D6F}"/>
                </a:ext>
              </a:extLst>
            </p:cNvPr>
            <p:cNvSpPr/>
            <p:nvPr/>
          </p:nvSpPr>
          <p:spPr>
            <a:xfrm>
              <a:off x="596306" y="2621454"/>
              <a:ext cx="198465" cy="3369262"/>
            </a:xfrm>
            <a:prstGeom prst="downArrow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34DE64C-E1EA-402E-8DCB-4FE96B8F0A66}"/>
                </a:ext>
              </a:extLst>
            </p:cNvPr>
            <p:cNvSpPr txBox="1"/>
            <p:nvPr/>
          </p:nvSpPr>
          <p:spPr>
            <a:xfrm>
              <a:off x="366249" y="5990716"/>
              <a:ext cx="65857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stack</a:t>
              </a:r>
              <a:b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</a:br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top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BD6D25E-E96E-4F3B-AFFB-27379F5C9D1C}"/>
                </a:ext>
              </a:extLst>
            </p:cNvPr>
            <p:cNvSpPr txBox="1"/>
            <p:nvPr/>
          </p:nvSpPr>
          <p:spPr>
            <a:xfrm>
              <a:off x="254103" y="1968980"/>
              <a:ext cx="88287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stack</a:t>
              </a:r>
              <a:b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</a:br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bottom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339156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25B2B46-8092-4681-916E-C3D571011532}"/>
              </a:ext>
            </a:extLst>
          </p:cNvPr>
          <p:cNvSpPr/>
          <p:nvPr/>
        </p:nvSpPr>
        <p:spPr>
          <a:xfrm>
            <a:off x="1072019" y="2688813"/>
            <a:ext cx="5867608" cy="1628006"/>
          </a:xfrm>
          <a:prstGeom prst="rect">
            <a:avLst/>
          </a:prstGeom>
          <a:noFill/>
          <a:ln w="1905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A166AD-BEA5-449A-93D1-582E7DB45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Tarjan’s</a:t>
            </a:r>
            <a:r>
              <a:rPr lang="en-US" dirty="0"/>
              <a:t> SCC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1A461C-A553-4289-B2DC-192F466ACC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200" dirty="0">
                    <a:solidFill>
                      <a:schemeClr val="accent1">
                        <a:lumMod val="50000"/>
                      </a:schemeClr>
                    </a:solidFill>
                  </a:rPr>
                  <a:t>Let’s have a closer look at the order that DFS examines nodes: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tx2"/>
                    </a:solidFill>
                  </a:rPr>
                  <a:t>First node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2"/>
                    </a:solidFill>
                  </a:rPr>
                  <a:t> (root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2"/>
                    </a:solidFill>
                  </a:rPr>
                  <a:t>)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tx2"/>
                    </a:solidFill>
                  </a:rPr>
                  <a:t>Some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000" dirty="0">
                  <a:solidFill>
                    <a:schemeClr val="tx2"/>
                  </a:solidFill>
                </a:endParaRP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First node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 (root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)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Some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000" dirty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First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 (root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)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All other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 is a sink SCC)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All other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 becomes a sink SCC by then)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tx2"/>
                    </a:solidFill>
                  </a:rPr>
                  <a:t>Some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000" dirty="0">
                  <a:solidFill>
                    <a:schemeClr val="tx2"/>
                  </a:solidFill>
                </a:endParaRP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rgbClr val="7030A0"/>
                    </a:solidFill>
                  </a:rPr>
                  <a:t>First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7030A0"/>
                    </a:solidFill>
                  </a:rPr>
                  <a:t> (root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7030A0"/>
                    </a:solidFill>
                  </a:rPr>
                  <a:t>)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accent2"/>
                    </a:solidFill>
                  </a:rPr>
                  <a:t>All other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2"/>
                    </a:solidFill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2"/>
                    </a:solidFill>
                  </a:rPr>
                  <a:t> is a sink SCC)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All other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 becomes a sink SCC by then)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First node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 (root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)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All other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 becomes a sink SCC by then)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1A461C-A553-4289-B2DC-192F466ACC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>
                <a:blip r:embed="rId2"/>
                <a:stretch>
                  <a:fillRect l="-850" t="-15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: 圆角 35">
            <a:extLst>
              <a:ext uri="{FF2B5EF4-FFF2-40B4-BE49-F238E27FC236}">
                <a16:creationId xmlns:a16="http://schemas.microsoft.com/office/drawing/2014/main" id="{5BF69884-95B4-4D5A-9E2A-D05BFDBDC264}"/>
              </a:ext>
            </a:extLst>
          </p:cNvPr>
          <p:cNvSpPr/>
          <p:nvPr/>
        </p:nvSpPr>
        <p:spPr>
          <a:xfrm>
            <a:off x="5654028" y="2426445"/>
            <a:ext cx="2861322" cy="125199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椭圆 10">
                <a:extLst>
                  <a:ext uri="{FF2B5EF4-FFF2-40B4-BE49-F238E27FC236}">
                    <a16:creationId xmlns:a16="http://schemas.microsoft.com/office/drawing/2014/main" id="{B6221DAC-9393-483A-A577-45B3B19A8A91}"/>
                  </a:ext>
                </a:extLst>
              </p:cNvPr>
              <p:cNvSpPr/>
              <p:nvPr/>
            </p:nvSpPr>
            <p:spPr>
              <a:xfrm>
                <a:off x="5734769" y="2531762"/>
                <a:ext cx="363682" cy="3636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椭圆 10">
                <a:extLst>
                  <a:ext uri="{FF2B5EF4-FFF2-40B4-BE49-F238E27FC236}">
                    <a16:creationId xmlns:a16="http://schemas.microsoft.com/office/drawing/2014/main" id="{B6221DAC-9393-483A-A577-45B3B19A8A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4769" y="2531762"/>
                <a:ext cx="363682" cy="363682"/>
              </a:xfrm>
              <a:prstGeom prst="ellipse">
                <a:avLst/>
              </a:prstGeom>
              <a:blipFill>
                <a:blip r:embed="rId3"/>
                <a:stretch>
                  <a:fillRect l="-163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椭圆 11">
                <a:extLst>
                  <a:ext uri="{FF2B5EF4-FFF2-40B4-BE49-F238E27FC236}">
                    <a16:creationId xmlns:a16="http://schemas.microsoft.com/office/drawing/2014/main" id="{E1FD5C72-E19D-4194-AC93-DB83F3376571}"/>
                  </a:ext>
                </a:extLst>
              </p:cNvPr>
              <p:cNvSpPr/>
              <p:nvPr/>
            </p:nvSpPr>
            <p:spPr>
              <a:xfrm>
                <a:off x="6154320" y="3191337"/>
                <a:ext cx="363682" cy="363682"/>
              </a:xfrm>
              <a:prstGeom prst="ellipse">
                <a:avLst/>
              </a:prstGeom>
              <a:solidFill>
                <a:srgbClr val="00206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椭圆 11">
                <a:extLst>
                  <a:ext uri="{FF2B5EF4-FFF2-40B4-BE49-F238E27FC236}">
                    <a16:creationId xmlns:a16="http://schemas.microsoft.com/office/drawing/2014/main" id="{E1FD5C72-E19D-4194-AC93-DB83F33765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4320" y="3191337"/>
                <a:ext cx="363682" cy="363682"/>
              </a:xfrm>
              <a:prstGeom prst="ellipse">
                <a:avLst/>
              </a:prstGeom>
              <a:blipFill>
                <a:blip r:embed="rId4"/>
                <a:stretch>
                  <a:fillRect l="-327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椭圆 12">
                <a:extLst>
                  <a:ext uri="{FF2B5EF4-FFF2-40B4-BE49-F238E27FC236}">
                    <a16:creationId xmlns:a16="http://schemas.microsoft.com/office/drawing/2014/main" id="{61E52305-139C-46E0-8752-6A1800529DC2}"/>
                  </a:ext>
                </a:extLst>
              </p:cNvPr>
              <p:cNvSpPr/>
              <p:nvPr/>
            </p:nvSpPr>
            <p:spPr>
              <a:xfrm>
                <a:off x="6614532" y="2531762"/>
                <a:ext cx="655051" cy="363682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椭圆 12">
                <a:extLst>
                  <a:ext uri="{FF2B5EF4-FFF2-40B4-BE49-F238E27FC236}">
                    <a16:creationId xmlns:a16="http://schemas.microsoft.com/office/drawing/2014/main" id="{61E52305-139C-46E0-8752-6A1800529D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4532" y="2531762"/>
                <a:ext cx="655051" cy="363682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椭圆 13">
                <a:extLst>
                  <a:ext uri="{FF2B5EF4-FFF2-40B4-BE49-F238E27FC236}">
                    <a16:creationId xmlns:a16="http://schemas.microsoft.com/office/drawing/2014/main" id="{135D0D46-006C-4E4E-B655-42496479FC24}"/>
                  </a:ext>
                </a:extLst>
              </p:cNvPr>
              <p:cNvSpPr/>
              <p:nvPr/>
            </p:nvSpPr>
            <p:spPr>
              <a:xfrm>
                <a:off x="7019518" y="3052441"/>
                <a:ext cx="886280" cy="518417"/>
              </a:xfrm>
              <a:prstGeom prst="ellipse">
                <a:avLst/>
              </a:prstGeom>
              <a:solidFill>
                <a:srgbClr val="00206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椭圆 13">
                <a:extLst>
                  <a:ext uri="{FF2B5EF4-FFF2-40B4-BE49-F238E27FC236}">
                    <a16:creationId xmlns:a16="http://schemas.microsoft.com/office/drawing/2014/main" id="{135D0D46-006C-4E4E-B655-42496479FC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9518" y="3052441"/>
                <a:ext cx="886280" cy="518417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椭圆 14">
                <a:extLst>
                  <a:ext uri="{FF2B5EF4-FFF2-40B4-BE49-F238E27FC236}">
                    <a16:creationId xmlns:a16="http://schemas.microsoft.com/office/drawing/2014/main" id="{51524F61-CF7E-4481-8FFB-29859370105F}"/>
                  </a:ext>
                </a:extLst>
              </p:cNvPr>
              <p:cNvSpPr/>
              <p:nvPr/>
            </p:nvSpPr>
            <p:spPr>
              <a:xfrm>
                <a:off x="7780408" y="2531762"/>
                <a:ext cx="655051" cy="363682"/>
              </a:xfrm>
              <a:prstGeom prst="ellipse">
                <a:avLst/>
              </a:prstGeom>
              <a:solidFill>
                <a:srgbClr val="00206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椭圆 14">
                <a:extLst>
                  <a:ext uri="{FF2B5EF4-FFF2-40B4-BE49-F238E27FC236}">
                    <a16:creationId xmlns:a16="http://schemas.microsoft.com/office/drawing/2014/main" id="{51524F61-CF7E-4481-8FFB-2985937010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0408" y="2531762"/>
                <a:ext cx="655051" cy="363682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接箭头连接符 15">
            <a:extLst>
              <a:ext uri="{FF2B5EF4-FFF2-40B4-BE49-F238E27FC236}">
                <a16:creationId xmlns:a16="http://schemas.microsoft.com/office/drawing/2014/main" id="{F3ED3678-BAF1-4C96-AD5D-62098E8CED62}"/>
              </a:ext>
            </a:extLst>
          </p:cNvPr>
          <p:cNvCxnSpPr>
            <a:stCxn id="10" idx="6"/>
            <a:endCxn id="12" idx="2"/>
          </p:cNvCxnSpPr>
          <p:nvPr/>
        </p:nvCxnSpPr>
        <p:spPr>
          <a:xfrm>
            <a:off x="6098451" y="2713603"/>
            <a:ext cx="51608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6">
            <a:extLst>
              <a:ext uri="{FF2B5EF4-FFF2-40B4-BE49-F238E27FC236}">
                <a16:creationId xmlns:a16="http://schemas.microsoft.com/office/drawing/2014/main" id="{06C31EFA-2346-436E-90C8-ECA02CB4D62B}"/>
              </a:ext>
            </a:extLst>
          </p:cNvPr>
          <p:cNvCxnSpPr>
            <a:cxnSpLocks/>
            <a:stCxn id="12" idx="6"/>
            <a:endCxn id="14" idx="2"/>
          </p:cNvCxnSpPr>
          <p:nvPr/>
        </p:nvCxnSpPr>
        <p:spPr>
          <a:xfrm>
            <a:off x="7269583" y="2713603"/>
            <a:ext cx="51082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7">
            <a:extLst>
              <a:ext uri="{FF2B5EF4-FFF2-40B4-BE49-F238E27FC236}">
                <a16:creationId xmlns:a16="http://schemas.microsoft.com/office/drawing/2014/main" id="{6CF64F67-C938-4102-8A73-5BB8DE3F5853}"/>
              </a:ext>
            </a:extLst>
          </p:cNvPr>
          <p:cNvCxnSpPr>
            <a:cxnSpLocks/>
            <a:stCxn id="12" idx="3"/>
            <a:endCxn id="11" idx="7"/>
          </p:cNvCxnSpPr>
          <p:nvPr/>
        </p:nvCxnSpPr>
        <p:spPr>
          <a:xfrm flipH="1">
            <a:off x="6464742" y="2842184"/>
            <a:ext cx="245720" cy="40241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8">
            <a:extLst>
              <a:ext uri="{FF2B5EF4-FFF2-40B4-BE49-F238E27FC236}">
                <a16:creationId xmlns:a16="http://schemas.microsoft.com/office/drawing/2014/main" id="{AA700E38-B93B-423A-B072-F5C2FA195ABB}"/>
              </a:ext>
            </a:extLst>
          </p:cNvPr>
          <p:cNvCxnSpPr>
            <a:cxnSpLocks/>
            <a:stCxn id="12" idx="4"/>
            <a:endCxn id="13" idx="1"/>
          </p:cNvCxnSpPr>
          <p:nvPr/>
        </p:nvCxnSpPr>
        <p:spPr>
          <a:xfrm>
            <a:off x="6942058" y="2895444"/>
            <a:ext cx="207253" cy="232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9">
            <a:extLst>
              <a:ext uri="{FF2B5EF4-FFF2-40B4-BE49-F238E27FC236}">
                <a16:creationId xmlns:a16="http://schemas.microsoft.com/office/drawing/2014/main" id="{4D0E40AF-8C4D-40E5-B119-62F3B2CCD7A3}"/>
              </a:ext>
            </a:extLst>
          </p:cNvPr>
          <p:cNvCxnSpPr>
            <a:cxnSpLocks/>
            <a:stCxn id="14" idx="4"/>
            <a:endCxn id="13" idx="7"/>
          </p:cNvCxnSpPr>
          <p:nvPr/>
        </p:nvCxnSpPr>
        <p:spPr>
          <a:xfrm flipH="1">
            <a:off x="7776005" y="2895444"/>
            <a:ext cx="331929" cy="232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16">
            <a:extLst>
              <a:ext uri="{FF2B5EF4-FFF2-40B4-BE49-F238E27FC236}">
                <a16:creationId xmlns:a16="http://schemas.microsoft.com/office/drawing/2014/main" id="{1BD3D858-AE46-4C6E-91B1-04AFF2A9F41B}"/>
              </a:ext>
            </a:extLst>
          </p:cNvPr>
          <p:cNvCxnSpPr>
            <a:cxnSpLocks/>
          </p:cNvCxnSpPr>
          <p:nvPr/>
        </p:nvCxnSpPr>
        <p:spPr>
          <a:xfrm>
            <a:off x="7269583" y="2621454"/>
            <a:ext cx="510825" cy="0"/>
          </a:xfrm>
          <a:prstGeom prst="straightConnector1">
            <a:avLst/>
          </a:prstGeom>
          <a:ln w="1905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16">
            <a:extLst>
              <a:ext uri="{FF2B5EF4-FFF2-40B4-BE49-F238E27FC236}">
                <a16:creationId xmlns:a16="http://schemas.microsoft.com/office/drawing/2014/main" id="{5C1306C9-D3F1-422E-8AD3-9A2DECD4896B}"/>
              </a:ext>
            </a:extLst>
          </p:cNvPr>
          <p:cNvCxnSpPr>
            <a:cxnSpLocks/>
          </p:cNvCxnSpPr>
          <p:nvPr/>
        </p:nvCxnSpPr>
        <p:spPr>
          <a:xfrm flipH="1">
            <a:off x="7888456" y="2950090"/>
            <a:ext cx="282124" cy="217363"/>
          </a:xfrm>
          <a:prstGeom prst="straightConnector1">
            <a:avLst/>
          </a:prstGeom>
          <a:ln w="1905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16">
            <a:extLst>
              <a:ext uri="{FF2B5EF4-FFF2-40B4-BE49-F238E27FC236}">
                <a16:creationId xmlns:a16="http://schemas.microsoft.com/office/drawing/2014/main" id="{A875CCC0-0862-4366-A387-6D6B403F9D41}"/>
              </a:ext>
            </a:extLst>
          </p:cNvPr>
          <p:cNvCxnSpPr>
            <a:cxnSpLocks/>
          </p:cNvCxnSpPr>
          <p:nvPr/>
        </p:nvCxnSpPr>
        <p:spPr>
          <a:xfrm flipH="1">
            <a:off x="7675301" y="2877683"/>
            <a:ext cx="282124" cy="217363"/>
          </a:xfrm>
          <a:prstGeom prst="straightConnector1">
            <a:avLst/>
          </a:prstGeom>
          <a:ln w="19050">
            <a:solidFill>
              <a:srgbClr val="002060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2332A771-5E50-4828-984E-24AD75ED95F2}"/>
              </a:ext>
            </a:extLst>
          </p:cNvPr>
          <p:cNvSpPr/>
          <p:nvPr/>
        </p:nvSpPr>
        <p:spPr>
          <a:xfrm>
            <a:off x="1122296" y="3372929"/>
            <a:ext cx="4266949" cy="646178"/>
          </a:xfrm>
          <a:prstGeom prst="rect">
            <a:avLst/>
          </a:prstGeom>
          <a:noFill/>
          <a:ln w="1905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直接箭头连接符 16">
            <a:extLst>
              <a:ext uri="{FF2B5EF4-FFF2-40B4-BE49-F238E27FC236}">
                <a16:creationId xmlns:a16="http://schemas.microsoft.com/office/drawing/2014/main" id="{6A6222FD-58BC-4D01-B7A9-CE45406EEBDA}"/>
              </a:ext>
            </a:extLst>
          </p:cNvPr>
          <p:cNvCxnSpPr>
            <a:cxnSpLocks/>
          </p:cNvCxnSpPr>
          <p:nvPr/>
        </p:nvCxnSpPr>
        <p:spPr>
          <a:xfrm>
            <a:off x="7269583" y="2822038"/>
            <a:ext cx="510825" cy="0"/>
          </a:xfrm>
          <a:prstGeom prst="straightConnector1">
            <a:avLst/>
          </a:prstGeom>
          <a:ln w="19050">
            <a:solidFill>
              <a:srgbClr val="002060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16">
            <a:extLst>
              <a:ext uri="{FF2B5EF4-FFF2-40B4-BE49-F238E27FC236}">
                <a16:creationId xmlns:a16="http://schemas.microsoft.com/office/drawing/2014/main" id="{6C9E3EE9-CEDA-4634-B314-042494F200D6}"/>
              </a:ext>
            </a:extLst>
          </p:cNvPr>
          <p:cNvCxnSpPr>
            <a:cxnSpLocks/>
          </p:cNvCxnSpPr>
          <p:nvPr/>
        </p:nvCxnSpPr>
        <p:spPr>
          <a:xfrm flipH="1">
            <a:off x="6416559" y="2827987"/>
            <a:ext cx="220379" cy="367829"/>
          </a:xfrm>
          <a:prstGeom prst="straightConnector1">
            <a:avLst/>
          </a:prstGeom>
          <a:ln w="1905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16">
            <a:extLst>
              <a:ext uri="{FF2B5EF4-FFF2-40B4-BE49-F238E27FC236}">
                <a16:creationId xmlns:a16="http://schemas.microsoft.com/office/drawing/2014/main" id="{1F322F1C-D14B-42D3-9299-4F4EB82375D8}"/>
              </a:ext>
            </a:extLst>
          </p:cNvPr>
          <p:cNvCxnSpPr>
            <a:cxnSpLocks/>
          </p:cNvCxnSpPr>
          <p:nvPr/>
        </p:nvCxnSpPr>
        <p:spPr>
          <a:xfrm flipH="1">
            <a:off x="6536144" y="2886106"/>
            <a:ext cx="220379" cy="367829"/>
          </a:xfrm>
          <a:prstGeom prst="straightConnector1">
            <a:avLst/>
          </a:prstGeom>
          <a:ln w="19050">
            <a:solidFill>
              <a:srgbClr val="002060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31ED2AF3-BFAB-4611-B74A-F1EACF25268A}"/>
              </a:ext>
            </a:extLst>
          </p:cNvPr>
          <p:cNvSpPr/>
          <p:nvPr/>
        </p:nvSpPr>
        <p:spPr>
          <a:xfrm>
            <a:off x="1122296" y="4668765"/>
            <a:ext cx="4266949" cy="646178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46F4AFD-A9A9-4797-A4C2-3B6D34701EA1}"/>
                  </a:ext>
                </a:extLst>
              </p:cNvPr>
              <p:cNvSpPr txBox="1"/>
              <p:nvPr/>
            </p:nvSpPr>
            <p:spPr>
              <a:xfrm>
                <a:off x="3175167" y="3837007"/>
                <a:ext cx="5340183" cy="715089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If we can identify root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, call 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, then all nodes visited during DFS starting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are the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46F4AFD-A9A9-4797-A4C2-3B6D34701E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167" y="3837007"/>
                <a:ext cx="5340183" cy="715089"/>
              </a:xfrm>
              <a:prstGeom prst="roundRect">
                <a:avLst/>
              </a:prstGeom>
              <a:blipFill>
                <a:blip r:embed="rId8"/>
                <a:stretch>
                  <a:fillRect l="-342" b="-76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0C34690B-EEEC-40DD-BFDA-88C8E36839F2}"/>
              </a:ext>
            </a:extLst>
          </p:cNvPr>
          <p:cNvGrpSpPr/>
          <p:nvPr/>
        </p:nvGrpSpPr>
        <p:grpSpPr>
          <a:xfrm>
            <a:off x="254103" y="1968980"/>
            <a:ext cx="882870" cy="4668067"/>
            <a:chOff x="254103" y="1968980"/>
            <a:chExt cx="882870" cy="4668067"/>
          </a:xfrm>
        </p:grpSpPr>
        <p:sp>
          <p:nvSpPr>
            <p:cNvPr id="31" name="Arrow: Down 30">
              <a:extLst>
                <a:ext uri="{FF2B5EF4-FFF2-40B4-BE49-F238E27FC236}">
                  <a16:creationId xmlns:a16="http://schemas.microsoft.com/office/drawing/2014/main" id="{EEE21DD0-2A4A-4B3F-9034-F89CF5A41117}"/>
                </a:ext>
              </a:extLst>
            </p:cNvPr>
            <p:cNvSpPr/>
            <p:nvPr/>
          </p:nvSpPr>
          <p:spPr>
            <a:xfrm>
              <a:off x="596306" y="2621454"/>
              <a:ext cx="198465" cy="3369262"/>
            </a:xfrm>
            <a:prstGeom prst="downArrow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216CE65-5A38-436F-BB81-3904573C36F4}"/>
                </a:ext>
              </a:extLst>
            </p:cNvPr>
            <p:cNvSpPr txBox="1"/>
            <p:nvPr/>
          </p:nvSpPr>
          <p:spPr>
            <a:xfrm>
              <a:off x="366249" y="5990716"/>
              <a:ext cx="65857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stack</a:t>
              </a:r>
              <a:b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</a:br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top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7C1E092-F924-41BC-9E1C-8CF0C4003023}"/>
                </a:ext>
              </a:extLst>
            </p:cNvPr>
            <p:cNvSpPr txBox="1"/>
            <p:nvPr/>
          </p:nvSpPr>
          <p:spPr>
            <a:xfrm>
              <a:off x="254103" y="1968980"/>
              <a:ext cx="88287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stack</a:t>
              </a:r>
              <a:b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</a:br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bottom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EA67ADE-EB9C-4C35-8114-7804B60C76BF}"/>
                  </a:ext>
                </a:extLst>
              </p:cNvPr>
              <p:cNvSpPr txBox="1"/>
              <p:nvPr/>
            </p:nvSpPr>
            <p:spPr>
              <a:xfrm>
                <a:off x="3584937" y="5393130"/>
                <a:ext cx="4942810" cy="1021556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If we push a node to a stack when it is discovered, when DFS returns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, all nodes above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in the stack are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and can be popped!</a:t>
                </a: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EA67ADE-EB9C-4C35-8114-7804B60C76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4937" y="5393130"/>
                <a:ext cx="4942810" cy="1021556"/>
              </a:xfrm>
              <a:prstGeom prst="roundRect">
                <a:avLst/>
              </a:prstGeom>
              <a:blipFill>
                <a:blip r:embed="rId9"/>
                <a:stretch>
                  <a:fillRect r="-617" b="-41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70739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8C8169F-9781-44CE-A4C7-709A12897B6B}"/>
              </a:ext>
            </a:extLst>
          </p:cNvPr>
          <p:cNvSpPr/>
          <p:nvPr/>
        </p:nvSpPr>
        <p:spPr>
          <a:xfrm>
            <a:off x="992128" y="2103356"/>
            <a:ext cx="6157183" cy="3542532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5B2B46-8092-4681-916E-C3D571011532}"/>
              </a:ext>
            </a:extLst>
          </p:cNvPr>
          <p:cNvSpPr/>
          <p:nvPr/>
        </p:nvSpPr>
        <p:spPr>
          <a:xfrm>
            <a:off x="1072019" y="2688813"/>
            <a:ext cx="5867608" cy="1628006"/>
          </a:xfrm>
          <a:prstGeom prst="rect">
            <a:avLst/>
          </a:prstGeom>
          <a:noFill/>
          <a:ln w="1905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A166AD-BEA5-449A-93D1-582E7DB45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Tarjan’s</a:t>
            </a:r>
            <a:r>
              <a:rPr lang="en-US" dirty="0"/>
              <a:t> SCC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1A461C-A553-4289-B2DC-192F466ACC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200" dirty="0">
                    <a:solidFill>
                      <a:schemeClr val="accent1">
                        <a:lumMod val="50000"/>
                      </a:schemeClr>
                    </a:solidFill>
                  </a:rPr>
                  <a:t>Let’s have a closer look at the order that DFS examines nodes: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rgbClr val="7030A0"/>
                    </a:solidFill>
                  </a:rPr>
                  <a:t>First node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7030A0"/>
                    </a:solidFill>
                  </a:rPr>
                  <a:t> (root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7030A0"/>
                    </a:solidFill>
                  </a:rPr>
                  <a:t>)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accent2"/>
                    </a:solidFill>
                  </a:rPr>
                  <a:t>Some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000" dirty="0">
                  <a:solidFill>
                    <a:schemeClr val="accent2"/>
                  </a:solidFill>
                </a:endParaRP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First node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 (root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)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Some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000" dirty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First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 (root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)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All other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 is a sink SCC)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All other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 becomes a sink SCC by then)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accent2"/>
                    </a:solidFill>
                  </a:rPr>
                  <a:t>Some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000" dirty="0">
                  <a:solidFill>
                    <a:schemeClr val="accent2"/>
                  </a:solidFill>
                </a:endParaRP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First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 (root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)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All other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 is a sink SCC)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accent2"/>
                    </a:solidFill>
                  </a:rPr>
                  <a:t>All other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2"/>
                    </a:solidFill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2"/>
                    </a:solidFill>
                  </a:rPr>
                  <a:t> becomes a sink SCC by then)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First node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 (root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)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All other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 becomes a sink SCC by then)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1A461C-A553-4289-B2DC-192F466ACC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>
                <a:blip r:embed="rId2"/>
                <a:stretch>
                  <a:fillRect l="-850" t="-15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: 圆角 35">
            <a:extLst>
              <a:ext uri="{FF2B5EF4-FFF2-40B4-BE49-F238E27FC236}">
                <a16:creationId xmlns:a16="http://schemas.microsoft.com/office/drawing/2014/main" id="{5BF69884-95B4-4D5A-9E2A-D05BFDBDC264}"/>
              </a:ext>
            </a:extLst>
          </p:cNvPr>
          <p:cNvSpPr/>
          <p:nvPr/>
        </p:nvSpPr>
        <p:spPr>
          <a:xfrm>
            <a:off x="5654028" y="2426445"/>
            <a:ext cx="2861322" cy="125199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椭圆 10">
                <a:extLst>
                  <a:ext uri="{FF2B5EF4-FFF2-40B4-BE49-F238E27FC236}">
                    <a16:creationId xmlns:a16="http://schemas.microsoft.com/office/drawing/2014/main" id="{B6221DAC-9393-483A-A577-45B3B19A8A91}"/>
                  </a:ext>
                </a:extLst>
              </p:cNvPr>
              <p:cNvSpPr/>
              <p:nvPr/>
            </p:nvSpPr>
            <p:spPr>
              <a:xfrm>
                <a:off x="5734769" y="2531762"/>
                <a:ext cx="363682" cy="3636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椭圆 10">
                <a:extLst>
                  <a:ext uri="{FF2B5EF4-FFF2-40B4-BE49-F238E27FC236}">
                    <a16:creationId xmlns:a16="http://schemas.microsoft.com/office/drawing/2014/main" id="{B6221DAC-9393-483A-A577-45B3B19A8A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4769" y="2531762"/>
                <a:ext cx="363682" cy="363682"/>
              </a:xfrm>
              <a:prstGeom prst="ellipse">
                <a:avLst/>
              </a:prstGeom>
              <a:blipFill>
                <a:blip r:embed="rId3"/>
                <a:stretch>
                  <a:fillRect l="-163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椭圆 11">
                <a:extLst>
                  <a:ext uri="{FF2B5EF4-FFF2-40B4-BE49-F238E27FC236}">
                    <a16:creationId xmlns:a16="http://schemas.microsoft.com/office/drawing/2014/main" id="{E1FD5C72-E19D-4194-AC93-DB83F3376571}"/>
                  </a:ext>
                </a:extLst>
              </p:cNvPr>
              <p:cNvSpPr/>
              <p:nvPr/>
            </p:nvSpPr>
            <p:spPr>
              <a:xfrm>
                <a:off x="6154320" y="3191337"/>
                <a:ext cx="363682" cy="363682"/>
              </a:xfrm>
              <a:prstGeom prst="ellipse">
                <a:avLst/>
              </a:prstGeom>
              <a:solidFill>
                <a:srgbClr val="00206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椭圆 11">
                <a:extLst>
                  <a:ext uri="{FF2B5EF4-FFF2-40B4-BE49-F238E27FC236}">
                    <a16:creationId xmlns:a16="http://schemas.microsoft.com/office/drawing/2014/main" id="{E1FD5C72-E19D-4194-AC93-DB83F33765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4320" y="3191337"/>
                <a:ext cx="363682" cy="363682"/>
              </a:xfrm>
              <a:prstGeom prst="ellipse">
                <a:avLst/>
              </a:prstGeom>
              <a:blipFill>
                <a:blip r:embed="rId4"/>
                <a:stretch>
                  <a:fillRect l="-327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椭圆 12">
                <a:extLst>
                  <a:ext uri="{FF2B5EF4-FFF2-40B4-BE49-F238E27FC236}">
                    <a16:creationId xmlns:a16="http://schemas.microsoft.com/office/drawing/2014/main" id="{61E52305-139C-46E0-8752-6A1800529DC2}"/>
                  </a:ext>
                </a:extLst>
              </p:cNvPr>
              <p:cNvSpPr/>
              <p:nvPr/>
            </p:nvSpPr>
            <p:spPr>
              <a:xfrm>
                <a:off x="6614532" y="2531762"/>
                <a:ext cx="655051" cy="363682"/>
              </a:xfrm>
              <a:prstGeom prst="ellipse">
                <a:avLst/>
              </a:prstGeom>
              <a:solidFill>
                <a:srgbClr val="00206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椭圆 12">
                <a:extLst>
                  <a:ext uri="{FF2B5EF4-FFF2-40B4-BE49-F238E27FC236}">
                    <a16:creationId xmlns:a16="http://schemas.microsoft.com/office/drawing/2014/main" id="{61E52305-139C-46E0-8752-6A1800529D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4532" y="2531762"/>
                <a:ext cx="655051" cy="363682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椭圆 13">
                <a:extLst>
                  <a:ext uri="{FF2B5EF4-FFF2-40B4-BE49-F238E27FC236}">
                    <a16:creationId xmlns:a16="http://schemas.microsoft.com/office/drawing/2014/main" id="{135D0D46-006C-4E4E-B655-42496479FC24}"/>
                  </a:ext>
                </a:extLst>
              </p:cNvPr>
              <p:cNvSpPr/>
              <p:nvPr/>
            </p:nvSpPr>
            <p:spPr>
              <a:xfrm>
                <a:off x="7019518" y="3052441"/>
                <a:ext cx="886280" cy="518417"/>
              </a:xfrm>
              <a:prstGeom prst="ellipse">
                <a:avLst/>
              </a:prstGeom>
              <a:solidFill>
                <a:srgbClr val="00206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椭圆 13">
                <a:extLst>
                  <a:ext uri="{FF2B5EF4-FFF2-40B4-BE49-F238E27FC236}">
                    <a16:creationId xmlns:a16="http://schemas.microsoft.com/office/drawing/2014/main" id="{135D0D46-006C-4E4E-B655-42496479FC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9518" y="3052441"/>
                <a:ext cx="886280" cy="518417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椭圆 14">
                <a:extLst>
                  <a:ext uri="{FF2B5EF4-FFF2-40B4-BE49-F238E27FC236}">
                    <a16:creationId xmlns:a16="http://schemas.microsoft.com/office/drawing/2014/main" id="{51524F61-CF7E-4481-8FFB-29859370105F}"/>
                  </a:ext>
                </a:extLst>
              </p:cNvPr>
              <p:cNvSpPr/>
              <p:nvPr/>
            </p:nvSpPr>
            <p:spPr>
              <a:xfrm>
                <a:off x="7780408" y="2531762"/>
                <a:ext cx="655051" cy="363682"/>
              </a:xfrm>
              <a:prstGeom prst="ellipse">
                <a:avLst/>
              </a:prstGeom>
              <a:solidFill>
                <a:srgbClr val="00206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椭圆 14">
                <a:extLst>
                  <a:ext uri="{FF2B5EF4-FFF2-40B4-BE49-F238E27FC236}">
                    <a16:creationId xmlns:a16="http://schemas.microsoft.com/office/drawing/2014/main" id="{51524F61-CF7E-4481-8FFB-2985937010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0408" y="2531762"/>
                <a:ext cx="655051" cy="363682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接箭头连接符 15">
            <a:extLst>
              <a:ext uri="{FF2B5EF4-FFF2-40B4-BE49-F238E27FC236}">
                <a16:creationId xmlns:a16="http://schemas.microsoft.com/office/drawing/2014/main" id="{F3ED3678-BAF1-4C96-AD5D-62098E8CED62}"/>
              </a:ext>
            </a:extLst>
          </p:cNvPr>
          <p:cNvCxnSpPr>
            <a:stCxn id="10" idx="6"/>
            <a:endCxn id="12" idx="2"/>
          </p:cNvCxnSpPr>
          <p:nvPr/>
        </p:nvCxnSpPr>
        <p:spPr>
          <a:xfrm>
            <a:off x="6098451" y="2713603"/>
            <a:ext cx="51608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6">
            <a:extLst>
              <a:ext uri="{FF2B5EF4-FFF2-40B4-BE49-F238E27FC236}">
                <a16:creationId xmlns:a16="http://schemas.microsoft.com/office/drawing/2014/main" id="{06C31EFA-2346-436E-90C8-ECA02CB4D62B}"/>
              </a:ext>
            </a:extLst>
          </p:cNvPr>
          <p:cNvCxnSpPr>
            <a:cxnSpLocks/>
            <a:stCxn id="12" idx="6"/>
            <a:endCxn id="14" idx="2"/>
          </p:cNvCxnSpPr>
          <p:nvPr/>
        </p:nvCxnSpPr>
        <p:spPr>
          <a:xfrm>
            <a:off x="7269583" y="2713603"/>
            <a:ext cx="51082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7">
            <a:extLst>
              <a:ext uri="{FF2B5EF4-FFF2-40B4-BE49-F238E27FC236}">
                <a16:creationId xmlns:a16="http://schemas.microsoft.com/office/drawing/2014/main" id="{6CF64F67-C938-4102-8A73-5BB8DE3F5853}"/>
              </a:ext>
            </a:extLst>
          </p:cNvPr>
          <p:cNvCxnSpPr>
            <a:cxnSpLocks/>
            <a:stCxn id="12" idx="3"/>
            <a:endCxn id="11" idx="7"/>
          </p:cNvCxnSpPr>
          <p:nvPr/>
        </p:nvCxnSpPr>
        <p:spPr>
          <a:xfrm flipH="1">
            <a:off x="6464742" y="2842184"/>
            <a:ext cx="245720" cy="40241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8">
            <a:extLst>
              <a:ext uri="{FF2B5EF4-FFF2-40B4-BE49-F238E27FC236}">
                <a16:creationId xmlns:a16="http://schemas.microsoft.com/office/drawing/2014/main" id="{AA700E38-B93B-423A-B072-F5C2FA195ABB}"/>
              </a:ext>
            </a:extLst>
          </p:cNvPr>
          <p:cNvCxnSpPr>
            <a:cxnSpLocks/>
            <a:stCxn id="12" idx="4"/>
            <a:endCxn id="13" idx="1"/>
          </p:cNvCxnSpPr>
          <p:nvPr/>
        </p:nvCxnSpPr>
        <p:spPr>
          <a:xfrm>
            <a:off x="6942058" y="2895444"/>
            <a:ext cx="207253" cy="232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9">
            <a:extLst>
              <a:ext uri="{FF2B5EF4-FFF2-40B4-BE49-F238E27FC236}">
                <a16:creationId xmlns:a16="http://schemas.microsoft.com/office/drawing/2014/main" id="{4D0E40AF-8C4D-40E5-B119-62F3B2CCD7A3}"/>
              </a:ext>
            </a:extLst>
          </p:cNvPr>
          <p:cNvCxnSpPr>
            <a:cxnSpLocks/>
            <a:stCxn id="14" idx="4"/>
            <a:endCxn id="13" idx="7"/>
          </p:cNvCxnSpPr>
          <p:nvPr/>
        </p:nvCxnSpPr>
        <p:spPr>
          <a:xfrm flipH="1">
            <a:off x="7776005" y="2895444"/>
            <a:ext cx="331929" cy="232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16">
            <a:extLst>
              <a:ext uri="{FF2B5EF4-FFF2-40B4-BE49-F238E27FC236}">
                <a16:creationId xmlns:a16="http://schemas.microsoft.com/office/drawing/2014/main" id="{1BD3D858-AE46-4C6E-91B1-04AFF2A9F41B}"/>
              </a:ext>
            </a:extLst>
          </p:cNvPr>
          <p:cNvCxnSpPr>
            <a:cxnSpLocks/>
          </p:cNvCxnSpPr>
          <p:nvPr/>
        </p:nvCxnSpPr>
        <p:spPr>
          <a:xfrm>
            <a:off x="7269583" y="2621454"/>
            <a:ext cx="510825" cy="0"/>
          </a:xfrm>
          <a:prstGeom prst="straightConnector1">
            <a:avLst/>
          </a:prstGeom>
          <a:ln w="1905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16">
            <a:extLst>
              <a:ext uri="{FF2B5EF4-FFF2-40B4-BE49-F238E27FC236}">
                <a16:creationId xmlns:a16="http://schemas.microsoft.com/office/drawing/2014/main" id="{5C1306C9-D3F1-422E-8AD3-9A2DECD4896B}"/>
              </a:ext>
            </a:extLst>
          </p:cNvPr>
          <p:cNvCxnSpPr>
            <a:cxnSpLocks/>
          </p:cNvCxnSpPr>
          <p:nvPr/>
        </p:nvCxnSpPr>
        <p:spPr>
          <a:xfrm flipH="1">
            <a:off x="7888456" y="2950090"/>
            <a:ext cx="282124" cy="217363"/>
          </a:xfrm>
          <a:prstGeom prst="straightConnector1">
            <a:avLst/>
          </a:prstGeom>
          <a:ln w="1905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16">
            <a:extLst>
              <a:ext uri="{FF2B5EF4-FFF2-40B4-BE49-F238E27FC236}">
                <a16:creationId xmlns:a16="http://schemas.microsoft.com/office/drawing/2014/main" id="{A875CCC0-0862-4366-A387-6D6B403F9D41}"/>
              </a:ext>
            </a:extLst>
          </p:cNvPr>
          <p:cNvCxnSpPr>
            <a:cxnSpLocks/>
          </p:cNvCxnSpPr>
          <p:nvPr/>
        </p:nvCxnSpPr>
        <p:spPr>
          <a:xfrm flipH="1">
            <a:off x="7675301" y="2877683"/>
            <a:ext cx="282124" cy="217363"/>
          </a:xfrm>
          <a:prstGeom prst="straightConnector1">
            <a:avLst/>
          </a:prstGeom>
          <a:ln w="19050">
            <a:solidFill>
              <a:srgbClr val="002060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2332A771-5E50-4828-984E-24AD75ED95F2}"/>
              </a:ext>
            </a:extLst>
          </p:cNvPr>
          <p:cNvSpPr/>
          <p:nvPr/>
        </p:nvSpPr>
        <p:spPr>
          <a:xfrm>
            <a:off x="1122296" y="3372929"/>
            <a:ext cx="4266949" cy="646178"/>
          </a:xfrm>
          <a:prstGeom prst="rect">
            <a:avLst/>
          </a:prstGeom>
          <a:noFill/>
          <a:ln w="1905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直接箭头连接符 16">
            <a:extLst>
              <a:ext uri="{FF2B5EF4-FFF2-40B4-BE49-F238E27FC236}">
                <a16:creationId xmlns:a16="http://schemas.microsoft.com/office/drawing/2014/main" id="{6A6222FD-58BC-4D01-B7A9-CE45406EEBDA}"/>
              </a:ext>
            </a:extLst>
          </p:cNvPr>
          <p:cNvCxnSpPr>
            <a:cxnSpLocks/>
          </p:cNvCxnSpPr>
          <p:nvPr/>
        </p:nvCxnSpPr>
        <p:spPr>
          <a:xfrm>
            <a:off x="7269583" y="2822038"/>
            <a:ext cx="510825" cy="0"/>
          </a:xfrm>
          <a:prstGeom prst="straightConnector1">
            <a:avLst/>
          </a:prstGeom>
          <a:ln w="19050">
            <a:solidFill>
              <a:srgbClr val="002060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16">
            <a:extLst>
              <a:ext uri="{FF2B5EF4-FFF2-40B4-BE49-F238E27FC236}">
                <a16:creationId xmlns:a16="http://schemas.microsoft.com/office/drawing/2014/main" id="{6C9E3EE9-CEDA-4634-B314-042494F200D6}"/>
              </a:ext>
            </a:extLst>
          </p:cNvPr>
          <p:cNvCxnSpPr>
            <a:cxnSpLocks/>
          </p:cNvCxnSpPr>
          <p:nvPr/>
        </p:nvCxnSpPr>
        <p:spPr>
          <a:xfrm flipH="1">
            <a:off x="6416559" y="2827987"/>
            <a:ext cx="220379" cy="367829"/>
          </a:xfrm>
          <a:prstGeom prst="straightConnector1">
            <a:avLst/>
          </a:prstGeom>
          <a:ln w="1905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16">
            <a:extLst>
              <a:ext uri="{FF2B5EF4-FFF2-40B4-BE49-F238E27FC236}">
                <a16:creationId xmlns:a16="http://schemas.microsoft.com/office/drawing/2014/main" id="{1F322F1C-D14B-42D3-9299-4F4EB82375D8}"/>
              </a:ext>
            </a:extLst>
          </p:cNvPr>
          <p:cNvCxnSpPr>
            <a:cxnSpLocks/>
          </p:cNvCxnSpPr>
          <p:nvPr/>
        </p:nvCxnSpPr>
        <p:spPr>
          <a:xfrm flipH="1">
            <a:off x="6536144" y="2886106"/>
            <a:ext cx="220379" cy="367829"/>
          </a:xfrm>
          <a:prstGeom prst="straightConnector1">
            <a:avLst/>
          </a:prstGeom>
          <a:ln w="19050">
            <a:solidFill>
              <a:srgbClr val="002060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31ED2AF3-BFAB-4611-B74A-F1EACF25268A}"/>
              </a:ext>
            </a:extLst>
          </p:cNvPr>
          <p:cNvSpPr/>
          <p:nvPr/>
        </p:nvSpPr>
        <p:spPr>
          <a:xfrm>
            <a:off x="1122296" y="4668765"/>
            <a:ext cx="4266949" cy="646178"/>
          </a:xfrm>
          <a:prstGeom prst="rect">
            <a:avLst/>
          </a:prstGeom>
          <a:noFill/>
          <a:ln w="1905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A465AED-4A79-4E6B-AB96-D4B7B558741C}"/>
                  </a:ext>
                </a:extLst>
              </p:cNvPr>
              <p:cNvSpPr txBox="1"/>
              <p:nvPr/>
            </p:nvSpPr>
            <p:spPr>
              <a:xfrm>
                <a:off x="4157330" y="3771881"/>
                <a:ext cx="4358020" cy="1328023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Given that we know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&amp;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&amp;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, if we can identify root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, call 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, then all nodes not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&amp;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&amp;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visited during DFS starting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are the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A465AED-4A79-4E6B-AB96-D4B7B55874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7330" y="3771881"/>
                <a:ext cx="4358020" cy="1328023"/>
              </a:xfrm>
              <a:prstGeom prst="roundRect">
                <a:avLst/>
              </a:prstGeom>
              <a:blipFill>
                <a:blip r:embed="rId8"/>
                <a:stretch>
                  <a:fillRect r="-699" b="-13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F0F87102-2722-44A3-B793-6CD82A419CC6}"/>
              </a:ext>
            </a:extLst>
          </p:cNvPr>
          <p:cNvGrpSpPr/>
          <p:nvPr/>
        </p:nvGrpSpPr>
        <p:grpSpPr>
          <a:xfrm>
            <a:off x="254103" y="1968980"/>
            <a:ext cx="882870" cy="4668067"/>
            <a:chOff x="254103" y="1968980"/>
            <a:chExt cx="882870" cy="4668067"/>
          </a:xfrm>
        </p:grpSpPr>
        <p:sp>
          <p:nvSpPr>
            <p:cNvPr id="31" name="Arrow: Down 30">
              <a:extLst>
                <a:ext uri="{FF2B5EF4-FFF2-40B4-BE49-F238E27FC236}">
                  <a16:creationId xmlns:a16="http://schemas.microsoft.com/office/drawing/2014/main" id="{BFC74A16-65AF-4686-90B4-BC4493699AD8}"/>
                </a:ext>
              </a:extLst>
            </p:cNvPr>
            <p:cNvSpPr/>
            <p:nvPr/>
          </p:nvSpPr>
          <p:spPr>
            <a:xfrm>
              <a:off x="596306" y="2621454"/>
              <a:ext cx="198465" cy="3369262"/>
            </a:xfrm>
            <a:prstGeom prst="downArrow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7EB179C-DC8D-4AF5-BE6D-B53B346D2F48}"/>
                </a:ext>
              </a:extLst>
            </p:cNvPr>
            <p:cNvSpPr txBox="1"/>
            <p:nvPr/>
          </p:nvSpPr>
          <p:spPr>
            <a:xfrm>
              <a:off x="366249" y="5990716"/>
              <a:ext cx="65857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stack</a:t>
              </a:r>
              <a:b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</a:br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top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047A0A5-FA0F-4782-B34F-1F078F4186AD}"/>
                </a:ext>
              </a:extLst>
            </p:cNvPr>
            <p:cNvSpPr txBox="1"/>
            <p:nvPr/>
          </p:nvSpPr>
          <p:spPr>
            <a:xfrm>
              <a:off x="254103" y="1968980"/>
              <a:ext cx="88287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stack</a:t>
              </a:r>
              <a:b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</a:br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bottom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2D2F71A-7159-4F6C-9C7E-471881A07CE6}"/>
                  </a:ext>
                </a:extLst>
              </p:cNvPr>
              <p:cNvSpPr txBox="1"/>
              <p:nvPr/>
            </p:nvSpPr>
            <p:spPr>
              <a:xfrm>
                <a:off x="3584937" y="5744309"/>
                <a:ext cx="4942810" cy="1021556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If we push a node to a stack when it is discovered, when DFS returns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, all nodes above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in the stack are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and can be popped!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2D2F71A-7159-4F6C-9C7E-471881A07C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4937" y="5744309"/>
                <a:ext cx="4942810" cy="1021556"/>
              </a:xfrm>
              <a:prstGeom prst="roundRect">
                <a:avLst/>
              </a:prstGeom>
              <a:blipFill>
                <a:blip r:embed="rId9"/>
                <a:stretch>
                  <a:fillRect r="-617"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39626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8C8169F-9781-44CE-A4C7-709A12897B6B}"/>
              </a:ext>
            </a:extLst>
          </p:cNvPr>
          <p:cNvSpPr/>
          <p:nvPr/>
        </p:nvSpPr>
        <p:spPr>
          <a:xfrm>
            <a:off x="992128" y="2103356"/>
            <a:ext cx="6157183" cy="3542532"/>
          </a:xfrm>
          <a:prstGeom prst="rect">
            <a:avLst/>
          </a:prstGeom>
          <a:noFill/>
          <a:ln w="1905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5B2B46-8092-4681-916E-C3D571011532}"/>
              </a:ext>
            </a:extLst>
          </p:cNvPr>
          <p:cNvSpPr/>
          <p:nvPr/>
        </p:nvSpPr>
        <p:spPr>
          <a:xfrm>
            <a:off x="1072019" y="2688813"/>
            <a:ext cx="5867608" cy="1628006"/>
          </a:xfrm>
          <a:prstGeom prst="rect">
            <a:avLst/>
          </a:prstGeom>
          <a:noFill/>
          <a:ln w="1905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A166AD-BEA5-449A-93D1-582E7DB45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Tarjan’s</a:t>
            </a:r>
            <a:r>
              <a:rPr lang="en-US" dirty="0"/>
              <a:t> SCC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1A461C-A553-4289-B2DC-192F466ACC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200" dirty="0">
                    <a:solidFill>
                      <a:schemeClr val="accent1">
                        <a:lumMod val="50000"/>
                      </a:schemeClr>
                    </a:solidFill>
                  </a:rPr>
                  <a:t>Let’s have a closer look at the order that DFS examines nodes: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First node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 (root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)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Some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000" dirty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First node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 (root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)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Some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000" dirty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First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 (root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)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All other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 is a sink SCC)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All other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 becomes a sink SCC by then)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Some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000" dirty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First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 (root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)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All other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 is a sink SCC)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All other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 becomes a sink SCC by then)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rgbClr val="7030A0"/>
                    </a:solidFill>
                  </a:rPr>
                  <a:t>First node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7030A0"/>
                    </a:solidFill>
                  </a:rPr>
                  <a:t> (root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7030A0"/>
                    </a:solidFill>
                  </a:rPr>
                  <a:t>)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accent2"/>
                    </a:solidFill>
                  </a:rPr>
                  <a:t>All other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2"/>
                    </a:solidFill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2"/>
                    </a:solidFill>
                  </a:rPr>
                  <a:t> becomes a sink SCC by then)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1A461C-A553-4289-B2DC-192F466ACC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>
                <a:blip r:embed="rId2"/>
                <a:stretch>
                  <a:fillRect l="-850" t="-15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: 圆角 35">
            <a:extLst>
              <a:ext uri="{FF2B5EF4-FFF2-40B4-BE49-F238E27FC236}">
                <a16:creationId xmlns:a16="http://schemas.microsoft.com/office/drawing/2014/main" id="{5BF69884-95B4-4D5A-9E2A-D05BFDBDC264}"/>
              </a:ext>
            </a:extLst>
          </p:cNvPr>
          <p:cNvSpPr/>
          <p:nvPr/>
        </p:nvSpPr>
        <p:spPr>
          <a:xfrm>
            <a:off x="5654028" y="2426445"/>
            <a:ext cx="2861322" cy="125199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椭圆 10">
                <a:extLst>
                  <a:ext uri="{FF2B5EF4-FFF2-40B4-BE49-F238E27FC236}">
                    <a16:creationId xmlns:a16="http://schemas.microsoft.com/office/drawing/2014/main" id="{B6221DAC-9393-483A-A577-45B3B19A8A91}"/>
                  </a:ext>
                </a:extLst>
              </p:cNvPr>
              <p:cNvSpPr/>
              <p:nvPr/>
            </p:nvSpPr>
            <p:spPr>
              <a:xfrm>
                <a:off x="5734769" y="2531762"/>
                <a:ext cx="363682" cy="363682"/>
              </a:xfrm>
              <a:prstGeom prst="ellipse">
                <a:avLst/>
              </a:prstGeom>
              <a:solidFill>
                <a:srgbClr val="00206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椭圆 10">
                <a:extLst>
                  <a:ext uri="{FF2B5EF4-FFF2-40B4-BE49-F238E27FC236}">
                    <a16:creationId xmlns:a16="http://schemas.microsoft.com/office/drawing/2014/main" id="{B6221DAC-9393-483A-A577-45B3B19A8A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4769" y="2531762"/>
                <a:ext cx="363682" cy="363682"/>
              </a:xfrm>
              <a:prstGeom prst="ellipse">
                <a:avLst/>
              </a:prstGeom>
              <a:blipFill>
                <a:blip r:embed="rId3"/>
                <a:stretch>
                  <a:fillRect l="-163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椭圆 11">
                <a:extLst>
                  <a:ext uri="{FF2B5EF4-FFF2-40B4-BE49-F238E27FC236}">
                    <a16:creationId xmlns:a16="http://schemas.microsoft.com/office/drawing/2014/main" id="{E1FD5C72-E19D-4194-AC93-DB83F3376571}"/>
                  </a:ext>
                </a:extLst>
              </p:cNvPr>
              <p:cNvSpPr/>
              <p:nvPr/>
            </p:nvSpPr>
            <p:spPr>
              <a:xfrm>
                <a:off x="6154320" y="3191337"/>
                <a:ext cx="363682" cy="363682"/>
              </a:xfrm>
              <a:prstGeom prst="ellipse">
                <a:avLst/>
              </a:prstGeom>
              <a:solidFill>
                <a:srgbClr val="00206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椭圆 11">
                <a:extLst>
                  <a:ext uri="{FF2B5EF4-FFF2-40B4-BE49-F238E27FC236}">
                    <a16:creationId xmlns:a16="http://schemas.microsoft.com/office/drawing/2014/main" id="{E1FD5C72-E19D-4194-AC93-DB83F33765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4320" y="3191337"/>
                <a:ext cx="363682" cy="363682"/>
              </a:xfrm>
              <a:prstGeom prst="ellipse">
                <a:avLst/>
              </a:prstGeom>
              <a:blipFill>
                <a:blip r:embed="rId4"/>
                <a:stretch>
                  <a:fillRect l="-327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椭圆 12">
                <a:extLst>
                  <a:ext uri="{FF2B5EF4-FFF2-40B4-BE49-F238E27FC236}">
                    <a16:creationId xmlns:a16="http://schemas.microsoft.com/office/drawing/2014/main" id="{61E52305-139C-46E0-8752-6A1800529DC2}"/>
                  </a:ext>
                </a:extLst>
              </p:cNvPr>
              <p:cNvSpPr/>
              <p:nvPr/>
            </p:nvSpPr>
            <p:spPr>
              <a:xfrm>
                <a:off x="6614532" y="2531762"/>
                <a:ext cx="655051" cy="363682"/>
              </a:xfrm>
              <a:prstGeom prst="ellipse">
                <a:avLst/>
              </a:prstGeom>
              <a:solidFill>
                <a:srgbClr val="00206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椭圆 12">
                <a:extLst>
                  <a:ext uri="{FF2B5EF4-FFF2-40B4-BE49-F238E27FC236}">
                    <a16:creationId xmlns:a16="http://schemas.microsoft.com/office/drawing/2014/main" id="{61E52305-139C-46E0-8752-6A1800529D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4532" y="2531762"/>
                <a:ext cx="655051" cy="363682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椭圆 13">
                <a:extLst>
                  <a:ext uri="{FF2B5EF4-FFF2-40B4-BE49-F238E27FC236}">
                    <a16:creationId xmlns:a16="http://schemas.microsoft.com/office/drawing/2014/main" id="{135D0D46-006C-4E4E-B655-42496479FC24}"/>
                  </a:ext>
                </a:extLst>
              </p:cNvPr>
              <p:cNvSpPr/>
              <p:nvPr/>
            </p:nvSpPr>
            <p:spPr>
              <a:xfrm>
                <a:off x="7019518" y="3052441"/>
                <a:ext cx="886280" cy="518417"/>
              </a:xfrm>
              <a:prstGeom prst="ellipse">
                <a:avLst/>
              </a:prstGeom>
              <a:solidFill>
                <a:srgbClr val="00206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椭圆 13">
                <a:extLst>
                  <a:ext uri="{FF2B5EF4-FFF2-40B4-BE49-F238E27FC236}">
                    <a16:creationId xmlns:a16="http://schemas.microsoft.com/office/drawing/2014/main" id="{135D0D46-006C-4E4E-B655-42496479FC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9518" y="3052441"/>
                <a:ext cx="886280" cy="518417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椭圆 14">
                <a:extLst>
                  <a:ext uri="{FF2B5EF4-FFF2-40B4-BE49-F238E27FC236}">
                    <a16:creationId xmlns:a16="http://schemas.microsoft.com/office/drawing/2014/main" id="{51524F61-CF7E-4481-8FFB-29859370105F}"/>
                  </a:ext>
                </a:extLst>
              </p:cNvPr>
              <p:cNvSpPr/>
              <p:nvPr/>
            </p:nvSpPr>
            <p:spPr>
              <a:xfrm>
                <a:off x="7780408" y="2531762"/>
                <a:ext cx="655051" cy="363682"/>
              </a:xfrm>
              <a:prstGeom prst="ellipse">
                <a:avLst/>
              </a:prstGeom>
              <a:solidFill>
                <a:srgbClr val="00206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椭圆 14">
                <a:extLst>
                  <a:ext uri="{FF2B5EF4-FFF2-40B4-BE49-F238E27FC236}">
                    <a16:creationId xmlns:a16="http://schemas.microsoft.com/office/drawing/2014/main" id="{51524F61-CF7E-4481-8FFB-2985937010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0408" y="2531762"/>
                <a:ext cx="655051" cy="363682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接箭头连接符 15">
            <a:extLst>
              <a:ext uri="{FF2B5EF4-FFF2-40B4-BE49-F238E27FC236}">
                <a16:creationId xmlns:a16="http://schemas.microsoft.com/office/drawing/2014/main" id="{F3ED3678-BAF1-4C96-AD5D-62098E8CED62}"/>
              </a:ext>
            </a:extLst>
          </p:cNvPr>
          <p:cNvCxnSpPr>
            <a:stCxn id="10" idx="6"/>
            <a:endCxn id="12" idx="2"/>
          </p:cNvCxnSpPr>
          <p:nvPr/>
        </p:nvCxnSpPr>
        <p:spPr>
          <a:xfrm>
            <a:off x="6098451" y="2713603"/>
            <a:ext cx="51608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6">
            <a:extLst>
              <a:ext uri="{FF2B5EF4-FFF2-40B4-BE49-F238E27FC236}">
                <a16:creationId xmlns:a16="http://schemas.microsoft.com/office/drawing/2014/main" id="{06C31EFA-2346-436E-90C8-ECA02CB4D62B}"/>
              </a:ext>
            </a:extLst>
          </p:cNvPr>
          <p:cNvCxnSpPr>
            <a:cxnSpLocks/>
            <a:stCxn id="12" idx="6"/>
            <a:endCxn id="14" idx="2"/>
          </p:cNvCxnSpPr>
          <p:nvPr/>
        </p:nvCxnSpPr>
        <p:spPr>
          <a:xfrm>
            <a:off x="7269583" y="2713603"/>
            <a:ext cx="51082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7">
            <a:extLst>
              <a:ext uri="{FF2B5EF4-FFF2-40B4-BE49-F238E27FC236}">
                <a16:creationId xmlns:a16="http://schemas.microsoft.com/office/drawing/2014/main" id="{6CF64F67-C938-4102-8A73-5BB8DE3F5853}"/>
              </a:ext>
            </a:extLst>
          </p:cNvPr>
          <p:cNvCxnSpPr>
            <a:cxnSpLocks/>
            <a:stCxn id="12" idx="3"/>
            <a:endCxn id="11" idx="7"/>
          </p:cNvCxnSpPr>
          <p:nvPr/>
        </p:nvCxnSpPr>
        <p:spPr>
          <a:xfrm flipH="1">
            <a:off x="6464742" y="2842184"/>
            <a:ext cx="245720" cy="40241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8">
            <a:extLst>
              <a:ext uri="{FF2B5EF4-FFF2-40B4-BE49-F238E27FC236}">
                <a16:creationId xmlns:a16="http://schemas.microsoft.com/office/drawing/2014/main" id="{AA700E38-B93B-423A-B072-F5C2FA195ABB}"/>
              </a:ext>
            </a:extLst>
          </p:cNvPr>
          <p:cNvCxnSpPr>
            <a:cxnSpLocks/>
            <a:stCxn id="12" idx="4"/>
            <a:endCxn id="13" idx="1"/>
          </p:cNvCxnSpPr>
          <p:nvPr/>
        </p:nvCxnSpPr>
        <p:spPr>
          <a:xfrm>
            <a:off x="6942058" y="2895444"/>
            <a:ext cx="207253" cy="232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9">
            <a:extLst>
              <a:ext uri="{FF2B5EF4-FFF2-40B4-BE49-F238E27FC236}">
                <a16:creationId xmlns:a16="http://schemas.microsoft.com/office/drawing/2014/main" id="{4D0E40AF-8C4D-40E5-B119-62F3B2CCD7A3}"/>
              </a:ext>
            </a:extLst>
          </p:cNvPr>
          <p:cNvCxnSpPr>
            <a:cxnSpLocks/>
            <a:stCxn id="14" idx="4"/>
            <a:endCxn id="13" idx="7"/>
          </p:cNvCxnSpPr>
          <p:nvPr/>
        </p:nvCxnSpPr>
        <p:spPr>
          <a:xfrm flipH="1">
            <a:off x="7776005" y="2895444"/>
            <a:ext cx="331929" cy="232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16">
            <a:extLst>
              <a:ext uri="{FF2B5EF4-FFF2-40B4-BE49-F238E27FC236}">
                <a16:creationId xmlns:a16="http://schemas.microsoft.com/office/drawing/2014/main" id="{1BD3D858-AE46-4C6E-91B1-04AFF2A9F41B}"/>
              </a:ext>
            </a:extLst>
          </p:cNvPr>
          <p:cNvCxnSpPr>
            <a:cxnSpLocks/>
          </p:cNvCxnSpPr>
          <p:nvPr/>
        </p:nvCxnSpPr>
        <p:spPr>
          <a:xfrm>
            <a:off x="7269583" y="2621454"/>
            <a:ext cx="510825" cy="0"/>
          </a:xfrm>
          <a:prstGeom prst="straightConnector1">
            <a:avLst/>
          </a:prstGeom>
          <a:ln w="1905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16">
            <a:extLst>
              <a:ext uri="{FF2B5EF4-FFF2-40B4-BE49-F238E27FC236}">
                <a16:creationId xmlns:a16="http://schemas.microsoft.com/office/drawing/2014/main" id="{5C1306C9-D3F1-422E-8AD3-9A2DECD4896B}"/>
              </a:ext>
            </a:extLst>
          </p:cNvPr>
          <p:cNvCxnSpPr>
            <a:cxnSpLocks/>
          </p:cNvCxnSpPr>
          <p:nvPr/>
        </p:nvCxnSpPr>
        <p:spPr>
          <a:xfrm flipH="1">
            <a:off x="7888456" y="2950090"/>
            <a:ext cx="282124" cy="217363"/>
          </a:xfrm>
          <a:prstGeom prst="straightConnector1">
            <a:avLst/>
          </a:prstGeom>
          <a:ln w="1905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16">
            <a:extLst>
              <a:ext uri="{FF2B5EF4-FFF2-40B4-BE49-F238E27FC236}">
                <a16:creationId xmlns:a16="http://schemas.microsoft.com/office/drawing/2014/main" id="{A875CCC0-0862-4366-A387-6D6B403F9D41}"/>
              </a:ext>
            </a:extLst>
          </p:cNvPr>
          <p:cNvCxnSpPr>
            <a:cxnSpLocks/>
          </p:cNvCxnSpPr>
          <p:nvPr/>
        </p:nvCxnSpPr>
        <p:spPr>
          <a:xfrm flipH="1">
            <a:off x="7675301" y="2877683"/>
            <a:ext cx="282124" cy="217363"/>
          </a:xfrm>
          <a:prstGeom prst="straightConnector1">
            <a:avLst/>
          </a:prstGeom>
          <a:ln w="19050">
            <a:solidFill>
              <a:srgbClr val="002060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2332A771-5E50-4828-984E-24AD75ED95F2}"/>
              </a:ext>
            </a:extLst>
          </p:cNvPr>
          <p:cNvSpPr/>
          <p:nvPr/>
        </p:nvSpPr>
        <p:spPr>
          <a:xfrm>
            <a:off x="1122296" y="3372929"/>
            <a:ext cx="4266949" cy="646178"/>
          </a:xfrm>
          <a:prstGeom prst="rect">
            <a:avLst/>
          </a:prstGeom>
          <a:noFill/>
          <a:ln w="1905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直接箭头连接符 16">
            <a:extLst>
              <a:ext uri="{FF2B5EF4-FFF2-40B4-BE49-F238E27FC236}">
                <a16:creationId xmlns:a16="http://schemas.microsoft.com/office/drawing/2014/main" id="{6A6222FD-58BC-4D01-B7A9-CE45406EEBDA}"/>
              </a:ext>
            </a:extLst>
          </p:cNvPr>
          <p:cNvCxnSpPr>
            <a:cxnSpLocks/>
          </p:cNvCxnSpPr>
          <p:nvPr/>
        </p:nvCxnSpPr>
        <p:spPr>
          <a:xfrm>
            <a:off x="7269583" y="2822038"/>
            <a:ext cx="510825" cy="0"/>
          </a:xfrm>
          <a:prstGeom prst="straightConnector1">
            <a:avLst/>
          </a:prstGeom>
          <a:ln w="19050">
            <a:solidFill>
              <a:srgbClr val="002060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16">
            <a:extLst>
              <a:ext uri="{FF2B5EF4-FFF2-40B4-BE49-F238E27FC236}">
                <a16:creationId xmlns:a16="http://schemas.microsoft.com/office/drawing/2014/main" id="{6C9E3EE9-CEDA-4634-B314-042494F200D6}"/>
              </a:ext>
            </a:extLst>
          </p:cNvPr>
          <p:cNvCxnSpPr>
            <a:cxnSpLocks/>
          </p:cNvCxnSpPr>
          <p:nvPr/>
        </p:nvCxnSpPr>
        <p:spPr>
          <a:xfrm flipH="1">
            <a:off x="6416559" y="2827987"/>
            <a:ext cx="220379" cy="367829"/>
          </a:xfrm>
          <a:prstGeom prst="straightConnector1">
            <a:avLst/>
          </a:prstGeom>
          <a:ln w="1905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16">
            <a:extLst>
              <a:ext uri="{FF2B5EF4-FFF2-40B4-BE49-F238E27FC236}">
                <a16:creationId xmlns:a16="http://schemas.microsoft.com/office/drawing/2014/main" id="{1F322F1C-D14B-42D3-9299-4F4EB82375D8}"/>
              </a:ext>
            </a:extLst>
          </p:cNvPr>
          <p:cNvCxnSpPr>
            <a:cxnSpLocks/>
          </p:cNvCxnSpPr>
          <p:nvPr/>
        </p:nvCxnSpPr>
        <p:spPr>
          <a:xfrm flipH="1">
            <a:off x="6536144" y="2886106"/>
            <a:ext cx="220379" cy="367829"/>
          </a:xfrm>
          <a:prstGeom prst="straightConnector1">
            <a:avLst/>
          </a:prstGeom>
          <a:ln w="19050">
            <a:solidFill>
              <a:srgbClr val="002060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31ED2AF3-BFAB-4611-B74A-F1EACF25268A}"/>
              </a:ext>
            </a:extLst>
          </p:cNvPr>
          <p:cNvSpPr/>
          <p:nvPr/>
        </p:nvSpPr>
        <p:spPr>
          <a:xfrm>
            <a:off x="1122296" y="4668765"/>
            <a:ext cx="4266949" cy="646178"/>
          </a:xfrm>
          <a:prstGeom prst="rect">
            <a:avLst/>
          </a:prstGeom>
          <a:noFill/>
          <a:ln w="1905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36A30D-4469-4241-861F-4391F9122F68}"/>
              </a:ext>
            </a:extLst>
          </p:cNvPr>
          <p:cNvSpPr/>
          <p:nvPr/>
        </p:nvSpPr>
        <p:spPr>
          <a:xfrm>
            <a:off x="1122295" y="5672462"/>
            <a:ext cx="5897223" cy="646178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2BAF916-58CF-4FD0-890D-BA0BCF64162E}"/>
                  </a:ext>
                </a:extLst>
              </p:cNvPr>
              <p:cNvSpPr txBox="1"/>
              <p:nvPr/>
            </p:nvSpPr>
            <p:spPr>
              <a:xfrm>
                <a:off x="3476848" y="3728357"/>
                <a:ext cx="5039718" cy="1021556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Given that we know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, if we can identify root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, call 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, then all nodes not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visited during DFS starting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are the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2BAF916-58CF-4FD0-890D-BA0BCF6416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6848" y="3728357"/>
                <a:ext cx="5039718" cy="1021556"/>
              </a:xfrm>
              <a:prstGeom prst="roundRect">
                <a:avLst/>
              </a:prstGeom>
              <a:blipFill>
                <a:blip r:embed="rId8"/>
                <a:stretch>
                  <a:fillRect r="-121" b="-41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4D433D83-5977-49FD-B477-7A922E4AFFEB}"/>
              </a:ext>
            </a:extLst>
          </p:cNvPr>
          <p:cNvGrpSpPr/>
          <p:nvPr/>
        </p:nvGrpSpPr>
        <p:grpSpPr>
          <a:xfrm>
            <a:off x="254103" y="1968980"/>
            <a:ext cx="882870" cy="4668067"/>
            <a:chOff x="254103" y="1968980"/>
            <a:chExt cx="882870" cy="4668067"/>
          </a:xfrm>
        </p:grpSpPr>
        <p:sp>
          <p:nvSpPr>
            <p:cNvPr id="32" name="Arrow: Down 31">
              <a:extLst>
                <a:ext uri="{FF2B5EF4-FFF2-40B4-BE49-F238E27FC236}">
                  <a16:creationId xmlns:a16="http://schemas.microsoft.com/office/drawing/2014/main" id="{7AE40BCF-FEE8-4070-B2CB-03EF8E67A086}"/>
                </a:ext>
              </a:extLst>
            </p:cNvPr>
            <p:cNvSpPr/>
            <p:nvPr/>
          </p:nvSpPr>
          <p:spPr>
            <a:xfrm>
              <a:off x="596306" y="2621454"/>
              <a:ext cx="198465" cy="3369262"/>
            </a:xfrm>
            <a:prstGeom prst="downArrow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41E42A1-271A-4EC7-8627-94207FAFF050}"/>
                </a:ext>
              </a:extLst>
            </p:cNvPr>
            <p:cNvSpPr txBox="1"/>
            <p:nvPr/>
          </p:nvSpPr>
          <p:spPr>
            <a:xfrm>
              <a:off x="366249" y="5990716"/>
              <a:ext cx="65857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stack</a:t>
              </a:r>
              <a:b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</a:br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top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53900B0-0E11-4384-A9AD-B4DD1C4BE537}"/>
                </a:ext>
              </a:extLst>
            </p:cNvPr>
            <p:cNvSpPr txBox="1"/>
            <p:nvPr/>
          </p:nvSpPr>
          <p:spPr>
            <a:xfrm>
              <a:off x="254103" y="1968980"/>
              <a:ext cx="88287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stack</a:t>
              </a:r>
              <a:b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</a:br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bottom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13C3F4B-69BD-40DB-8372-6AC44D8DD33A}"/>
                  </a:ext>
                </a:extLst>
              </p:cNvPr>
              <p:cNvSpPr txBox="1"/>
              <p:nvPr/>
            </p:nvSpPr>
            <p:spPr>
              <a:xfrm>
                <a:off x="3584937" y="4800972"/>
                <a:ext cx="4942810" cy="1021556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If we push a node to a stack when it is discovered, when DFS returns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, all nodes above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in the stack are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and can be popped!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13C3F4B-69BD-40DB-8372-6AC44D8DD3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4937" y="4800972"/>
                <a:ext cx="4942810" cy="1021556"/>
              </a:xfrm>
              <a:prstGeom prst="roundRect">
                <a:avLst/>
              </a:prstGeom>
              <a:blipFill>
                <a:blip r:embed="rId9"/>
                <a:stretch>
                  <a:fillRect r="-617" b="-41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67723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8C8169F-9781-44CE-A4C7-709A12897B6B}"/>
              </a:ext>
            </a:extLst>
          </p:cNvPr>
          <p:cNvSpPr/>
          <p:nvPr/>
        </p:nvSpPr>
        <p:spPr>
          <a:xfrm>
            <a:off x="992128" y="2103356"/>
            <a:ext cx="6157183" cy="3542532"/>
          </a:xfrm>
          <a:prstGeom prst="rect">
            <a:avLst/>
          </a:prstGeom>
          <a:noFill/>
          <a:ln w="1905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5B2B46-8092-4681-916E-C3D571011532}"/>
              </a:ext>
            </a:extLst>
          </p:cNvPr>
          <p:cNvSpPr/>
          <p:nvPr/>
        </p:nvSpPr>
        <p:spPr>
          <a:xfrm>
            <a:off x="1072019" y="2688813"/>
            <a:ext cx="5867608" cy="1628006"/>
          </a:xfrm>
          <a:prstGeom prst="rect">
            <a:avLst/>
          </a:prstGeom>
          <a:noFill/>
          <a:ln w="1905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A166AD-BEA5-449A-93D1-582E7DB45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Tarjan’s</a:t>
            </a:r>
            <a:r>
              <a:rPr lang="en-US" dirty="0"/>
              <a:t> SCC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1A461C-A553-4289-B2DC-192F466ACC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200" dirty="0">
                    <a:solidFill>
                      <a:schemeClr val="accent1">
                        <a:lumMod val="50000"/>
                      </a:schemeClr>
                    </a:solidFill>
                  </a:rPr>
                  <a:t>Let’s have a closer look at the order that DFS examines nodes: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First node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(root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)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Some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First node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(root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)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Some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First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(root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)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All other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is a sink SCC)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All other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becomes a sink SCC by then)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Some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First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(root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)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All other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is a sink SCC)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All other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becomes a sink SCC by then)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First node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(root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)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All other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becomes a sink SCC by then)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1A461C-A553-4289-B2DC-192F466ACC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>
                <a:blip r:embed="rId2"/>
                <a:stretch>
                  <a:fillRect l="-850" t="-15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: 圆角 35">
            <a:extLst>
              <a:ext uri="{FF2B5EF4-FFF2-40B4-BE49-F238E27FC236}">
                <a16:creationId xmlns:a16="http://schemas.microsoft.com/office/drawing/2014/main" id="{5BF69884-95B4-4D5A-9E2A-D05BFDBDC264}"/>
              </a:ext>
            </a:extLst>
          </p:cNvPr>
          <p:cNvSpPr/>
          <p:nvPr/>
        </p:nvSpPr>
        <p:spPr>
          <a:xfrm>
            <a:off x="5654028" y="2426445"/>
            <a:ext cx="2861322" cy="125199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椭圆 10">
                <a:extLst>
                  <a:ext uri="{FF2B5EF4-FFF2-40B4-BE49-F238E27FC236}">
                    <a16:creationId xmlns:a16="http://schemas.microsoft.com/office/drawing/2014/main" id="{B6221DAC-9393-483A-A577-45B3B19A8A91}"/>
                  </a:ext>
                </a:extLst>
              </p:cNvPr>
              <p:cNvSpPr/>
              <p:nvPr/>
            </p:nvSpPr>
            <p:spPr>
              <a:xfrm>
                <a:off x="5734769" y="2531762"/>
                <a:ext cx="363682" cy="3636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椭圆 10">
                <a:extLst>
                  <a:ext uri="{FF2B5EF4-FFF2-40B4-BE49-F238E27FC236}">
                    <a16:creationId xmlns:a16="http://schemas.microsoft.com/office/drawing/2014/main" id="{B6221DAC-9393-483A-A577-45B3B19A8A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4769" y="2531762"/>
                <a:ext cx="363682" cy="363682"/>
              </a:xfrm>
              <a:prstGeom prst="ellipse">
                <a:avLst/>
              </a:prstGeom>
              <a:blipFill>
                <a:blip r:embed="rId3"/>
                <a:stretch>
                  <a:fillRect l="-163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椭圆 11">
                <a:extLst>
                  <a:ext uri="{FF2B5EF4-FFF2-40B4-BE49-F238E27FC236}">
                    <a16:creationId xmlns:a16="http://schemas.microsoft.com/office/drawing/2014/main" id="{E1FD5C72-E19D-4194-AC93-DB83F3376571}"/>
                  </a:ext>
                </a:extLst>
              </p:cNvPr>
              <p:cNvSpPr/>
              <p:nvPr/>
            </p:nvSpPr>
            <p:spPr>
              <a:xfrm>
                <a:off x="6154320" y="3191337"/>
                <a:ext cx="363682" cy="3636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椭圆 11">
                <a:extLst>
                  <a:ext uri="{FF2B5EF4-FFF2-40B4-BE49-F238E27FC236}">
                    <a16:creationId xmlns:a16="http://schemas.microsoft.com/office/drawing/2014/main" id="{E1FD5C72-E19D-4194-AC93-DB83F33765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4320" y="3191337"/>
                <a:ext cx="363682" cy="363682"/>
              </a:xfrm>
              <a:prstGeom prst="ellipse">
                <a:avLst/>
              </a:prstGeom>
              <a:blipFill>
                <a:blip r:embed="rId4"/>
                <a:stretch>
                  <a:fillRect l="-327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椭圆 12">
                <a:extLst>
                  <a:ext uri="{FF2B5EF4-FFF2-40B4-BE49-F238E27FC236}">
                    <a16:creationId xmlns:a16="http://schemas.microsoft.com/office/drawing/2014/main" id="{61E52305-139C-46E0-8752-6A1800529DC2}"/>
                  </a:ext>
                </a:extLst>
              </p:cNvPr>
              <p:cNvSpPr/>
              <p:nvPr/>
            </p:nvSpPr>
            <p:spPr>
              <a:xfrm>
                <a:off x="6614532" y="2531762"/>
                <a:ext cx="655051" cy="3636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椭圆 12">
                <a:extLst>
                  <a:ext uri="{FF2B5EF4-FFF2-40B4-BE49-F238E27FC236}">
                    <a16:creationId xmlns:a16="http://schemas.microsoft.com/office/drawing/2014/main" id="{61E52305-139C-46E0-8752-6A1800529D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4532" y="2531762"/>
                <a:ext cx="655051" cy="363682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椭圆 13">
                <a:extLst>
                  <a:ext uri="{FF2B5EF4-FFF2-40B4-BE49-F238E27FC236}">
                    <a16:creationId xmlns:a16="http://schemas.microsoft.com/office/drawing/2014/main" id="{135D0D46-006C-4E4E-B655-42496479FC24}"/>
                  </a:ext>
                </a:extLst>
              </p:cNvPr>
              <p:cNvSpPr/>
              <p:nvPr/>
            </p:nvSpPr>
            <p:spPr>
              <a:xfrm>
                <a:off x="7019518" y="3052441"/>
                <a:ext cx="886280" cy="51841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椭圆 13">
                <a:extLst>
                  <a:ext uri="{FF2B5EF4-FFF2-40B4-BE49-F238E27FC236}">
                    <a16:creationId xmlns:a16="http://schemas.microsoft.com/office/drawing/2014/main" id="{135D0D46-006C-4E4E-B655-42496479FC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9518" y="3052441"/>
                <a:ext cx="886280" cy="518417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椭圆 14">
                <a:extLst>
                  <a:ext uri="{FF2B5EF4-FFF2-40B4-BE49-F238E27FC236}">
                    <a16:creationId xmlns:a16="http://schemas.microsoft.com/office/drawing/2014/main" id="{51524F61-CF7E-4481-8FFB-29859370105F}"/>
                  </a:ext>
                </a:extLst>
              </p:cNvPr>
              <p:cNvSpPr/>
              <p:nvPr/>
            </p:nvSpPr>
            <p:spPr>
              <a:xfrm>
                <a:off x="7780408" y="2531762"/>
                <a:ext cx="655051" cy="3636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椭圆 14">
                <a:extLst>
                  <a:ext uri="{FF2B5EF4-FFF2-40B4-BE49-F238E27FC236}">
                    <a16:creationId xmlns:a16="http://schemas.microsoft.com/office/drawing/2014/main" id="{51524F61-CF7E-4481-8FFB-2985937010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0408" y="2531762"/>
                <a:ext cx="655051" cy="363682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接箭头连接符 15">
            <a:extLst>
              <a:ext uri="{FF2B5EF4-FFF2-40B4-BE49-F238E27FC236}">
                <a16:creationId xmlns:a16="http://schemas.microsoft.com/office/drawing/2014/main" id="{F3ED3678-BAF1-4C96-AD5D-62098E8CED62}"/>
              </a:ext>
            </a:extLst>
          </p:cNvPr>
          <p:cNvCxnSpPr>
            <a:stCxn id="10" idx="6"/>
            <a:endCxn id="12" idx="2"/>
          </p:cNvCxnSpPr>
          <p:nvPr/>
        </p:nvCxnSpPr>
        <p:spPr>
          <a:xfrm>
            <a:off x="6098451" y="2713603"/>
            <a:ext cx="51608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6">
            <a:extLst>
              <a:ext uri="{FF2B5EF4-FFF2-40B4-BE49-F238E27FC236}">
                <a16:creationId xmlns:a16="http://schemas.microsoft.com/office/drawing/2014/main" id="{06C31EFA-2346-436E-90C8-ECA02CB4D62B}"/>
              </a:ext>
            </a:extLst>
          </p:cNvPr>
          <p:cNvCxnSpPr>
            <a:cxnSpLocks/>
            <a:stCxn id="12" idx="6"/>
            <a:endCxn id="14" idx="2"/>
          </p:cNvCxnSpPr>
          <p:nvPr/>
        </p:nvCxnSpPr>
        <p:spPr>
          <a:xfrm>
            <a:off x="7269583" y="2713603"/>
            <a:ext cx="51082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7">
            <a:extLst>
              <a:ext uri="{FF2B5EF4-FFF2-40B4-BE49-F238E27FC236}">
                <a16:creationId xmlns:a16="http://schemas.microsoft.com/office/drawing/2014/main" id="{6CF64F67-C938-4102-8A73-5BB8DE3F5853}"/>
              </a:ext>
            </a:extLst>
          </p:cNvPr>
          <p:cNvCxnSpPr>
            <a:cxnSpLocks/>
            <a:stCxn id="12" idx="3"/>
            <a:endCxn id="11" idx="7"/>
          </p:cNvCxnSpPr>
          <p:nvPr/>
        </p:nvCxnSpPr>
        <p:spPr>
          <a:xfrm flipH="1">
            <a:off x="6464742" y="2842184"/>
            <a:ext cx="245720" cy="40241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8">
            <a:extLst>
              <a:ext uri="{FF2B5EF4-FFF2-40B4-BE49-F238E27FC236}">
                <a16:creationId xmlns:a16="http://schemas.microsoft.com/office/drawing/2014/main" id="{AA700E38-B93B-423A-B072-F5C2FA195ABB}"/>
              </a:ext>
            </a:extLst>
          </p:cNvPr>
          <p:cNvCxnSpPr>
            <a:cxnSpLocks/>
            <a:stCxn id="12" idx="4"/>
            <a:endCxn id="13" idx="1"/>
          </p:cNvCxnSpPr>
          <p:nvPr/>
        </p:nvCxnSpPr>
        <p:spPr>
          <a:xfrm>
            <a:off x="6942058" y="2895444"/>
            <a:ext cx="207253" cy="232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9">
            <a:extLst>
              <a:ext uri="{FF2B5EF4-FFF2-40B4-BE49-F238E27FC236}">
                <a16:creationId xmlns:a16="http://schemas.microsoft.com/office/drawing/2014/main" id="{4D0E40AF-8C4D-40E5-B119-62F3B2CCD7A3}"/>
              </a:ext>
            </a:extLst>
          </p:cNvPr>
          <p:cNvCxnSpPr>
            <a:cxnSpLocks/>
            <a:stCxn id="14" idx="4"/>
            <a:endCxn id="13" idx="7"/>
          </p:cNvCxnSpPr>
          <p:nvPr/>
        </p:nvCxnSpPr>
        <p:spPr>
          <a:xfrm flipH="1">
            <a:off x="7776005" y="2895444"/>
            <a:ext cx="331929" cy="232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2332A771-5E50-4828-984E-24AD75ED95F2}"/>
              </a:ext>
            </a:extLst>
          </p:cNvPr>
          <p:cNvSpPr/>
          <p:nvPr/>
        </p:nvSpPr>
        <p:spPr>
          <a:xfrm>
            <a:off x="1122296" y="3372929"/>
            <a:ext cx="4266949" cy="646178"/>
          </a:xfrm>
          <a:prstGeom prst="rect">
            <a:avLst/>
          </a:prstGeom>
          <a:noFill/>
          <a:ln w="1905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ED2AF3-BFAB-4611-B74A-F1EACF25268A}"/>
              </a:ext>
            </a:extLst>
          </p:cNvPr>
          <p:cNvSpPr/>
          <p:nvPr/>
        </p:nvSpPr>
        <p:spPr>
          <a:xfrm>
            <a:off x="1122296" y="4668765"/>
            <a:ext cx="4266949" cy="646178"/>
          </a:xfrm>
          <a:prstGeom prst="rect">
            <a:avLst/>
          </a:prstGeom>
          <a:noFill/>
          <a:ln w="1905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36A30D-4469-4241-861F-4391F9122F68}"/>
              </a:ext>
            </a:extLst>
          </p:cNvPr>
          <p:cNvSpPr/>
          <p:nvPr/>
        </p:nvSpPr>
        <p:spPr>
          <a:xfrm>
            <a:off x="1122295" y="5672462"/>
            <a:ext cx="5897223" cy="646178"/>
          </a:xfrm>
          <a:prstGeom prst="rect">
            <a:avLst/>
          </a:prstGeom>
          <a:noFill/>
          <a:ln w="1905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488C48C-D9AC-4E47-92F0-2A82D48F0F7B}"/>
              </a:ext>
            </a:extLst>
          </p:cNvPr>
          <p:cNvGrpSpPr/>
          <p:nvPr/>
        </p:nvGrpSpPr>
        <p:grpSpPr>
          <a:xfrm>
            <a:off x="254103" y="1968980"/>
            <a:ext cx="882870" cy="4668067"/>
            <a:chOff x="254103" y="1968980"/>
            <a:chExt cx="882870" cy="4668067"/>
          </a:xfrm>
        </p:grpSpPr>
        <p:sp>
          <p:nvSpPr>
            <p:cNvPr id="29" name="Arrow: Down 28">
              <a:extLst>
                <a:ext uri="{FF2B5EF4-FFF2-40B4-BE49-F238E27FC236}">
                  <a16:creationId xmlns:a16="http://schemas.microsoft.com/office/drawing/2014/main" id="{DED7DA0E-41CF-485C-864D-2F72D8410608}"/>
                </a:ext>
              </a:extLst>
            </p:cNvPr>
            <p:cNvSpPr/>
            <p:nvPr/>
          </p:nvSpPr>
          <p:spPr>
            <a:xfrm>
              <a:off x="596306" y="2621454"/>
              <a:ext cx="198465" cy="3369262"/>
            </a:xfrm>
            <a:prstGeom prst="downArrow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7D70834-1059-4035-8F05-4A57CA604916}"/>
                </a:ext>
              </a:extLst>
            </p:cNvPr>
            <p:cNvSpPr txBox="1"/>
            <p:nvPr/>
          </p:nvSpPr>
          <p:spPr>
            <a:xfrm>
              <a:off x="366249" y="5990716"/>
              <a:ext cx="65857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stack</a:t>
              </a:r>
              <a:b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</a:br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top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A73C9DF-5821-4B54-8F00-13F1160D6D0D}"/>
                </a:ext>
              </a:extLst>
            </p:cNvPr>
            <p:cNvSpPr txBox="1"/>
            <p:nvPr/>
          </p:nvSpPr>
          <p:spPr>
            <a:xfrm>
              <a:off x="254103" y="1968980"/>
              <a:ext cx="88287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stack</a:t>
              </a:r>
              <a:b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</a:br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bottom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6BD0518-971D-4E22-B89A-2F11117AE4B7}"/>
                  </a:ext>
                </a:extLst>
              </p:cNvPr>
              <p:cNvSpPr txBox="1"/>
              <p:nvPr/>
            </p:nvSpPr>
            <p:spPr>
              <a:xfrm>
                <a:off x="3466214" y="3939379"/>
                <a:ext cx="5050352" cy="1328023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For each SCC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be its root.</a:t>
                </a:r>
              </a:p>
              <a:p>
                <a:r>
                  <a:rPr lang="en-US" dirty="0">
                    <a:solidFill>
                      <a:srgbClr val="C00000"/>
                    </a:solidFill>
                  </a:rPr>
                  <a:t>If we push a node to a stack when it is discovered, when DFS returns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, all nodes above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in the stack are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and can be popped!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6BD0518-971D-4E22-B89A-2F11117AE4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6214" y="3939379"/>
                <a:ext cx="5050352" cy="1328023"/>
              </a:xfrm>
              <a:prstGeom prst="roundRect">
                <a:avLst/>
              </a:prstGeom>
              <a:blipFill>
                <a:blip r:embed="rId8"/>
                <a:stretch>
                  <a:fillRect r="-362" b="-18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9299E85-009D-48D9-BDA6-ABABD9D4B58C}"/>
                  </a:ext>
                </a:extLst>
              </p:cNvPr>
              <p:cNvSpPr txBox="1"/>
              <p:nvPr/>
            </p:nvSpPr>
            <p:spPr>
              <a:xfrm>
                <a:off x="4136065" y="5552474"/>
                <a:ext cx="4379285" cy="510778"/>
              </a:xfrm>
              <a:prstGeom prst="round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bg1"/>
                    </a:solidFill>
                  </a:rPr>
                  <a:t>But how to identify each root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bg1"/>
                    </a:solidFill>
                  </a:rPr>
                  <a:t>?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9299E85-009D-48D9-BDA6-ABABD9D4B5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6065" y="5552474"/>
                <a:ext cx="4379285" cy="510778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0103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E1BBE-34CB-4996-A427-DBDD038B4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>
            <a:normAutofit/>
          </a:bodyPr>
          <a:lstStyle/>
          <a:p>
            <a:r>
              <a:rPr lang="en-US" sz="4000" dirty="0" err="1"/>
              <a:t>Tarjan’s</a:t>
            </a:r>
            <a:r>
              <a:rPr lang="en-US" sz="4000" dirty="0"/>
              <a:t> method to identify root of SCC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2F3C16-62D4-457D-A371-289E59416D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200" dirty="0">
                    <a:solidFill>
                      <a:schemeClr val="accent1">
                        <a:lumMod val="75000"/>
                      </a:schemeClr>
                    </a:solidFill>
                  </a:rPr>
                  <a:t>Fix some DFS process, for each vertex </a:t>
                </a:r>
                <a14:m>
                  <m:oMath xmlns:m="http://schemas.openxmlformats.org/officeDocument/2006/math">
                    <m:r>
                      <a:rPr lang="en-US" sz="22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200" dirty="0">
                    <a:solidFill>
                      <a:schemeClr val="accent1">
                        <a:lumMod val="75000"/>
                      </a:schemeClr>
                    </a:solidFill>
                  </a:rPr>
                  <a:t>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2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chemeClr val="accent1">
                        <a:lumMod val="75000"/>
                      </a:schemeClr>
                    </a:solidFill>
                  </a:rPr>
                  <a:t> be the SCC that </a:t>
                </a:r>
                <a14:m>
                  <m:oMath xmlns:m="http://schemas.openxmlformats.org/officeDocument/2006/math">
                    <m:r>
                      <a:rPr lang="en-US" sz="22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200" dirty="0">
                    <a:solidFill>
                      <a:schemeClr val="accent1">
                        <a:lumMod val="75000"/>
                      </a:schemeClr>
                    </a:solidFill>
                  </a:rPr>
                  <a:t> is in. Then,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𝑙𝑜𝑤</m:t>
                    </m:r>
                    <m:d>
                      <m:dPr>
                        <m:ctrlPr>
                          <a:rPr lang="en-US" sz="2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2200" dirty="0">
                    <a:solidFill>
                      <a:schemeClr val="accent1">
                        <a:lumMod val="75000"/>
                      </a:schemeClr>
                    </a:solidFill>
                  </a:rPr>
                  <a:t> is the smallest discovery time among all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2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sz="22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 dirty="0">
                    <a:solidFill>
                      <a:schemeClr val="accent1">
                        <a:lumMod val="75000"/>
                      </a:schemeClr>
                    </a:solidFill>
                  </a:rPr>
                  <a:t>that are reachable from </a:t>
                </a:r>
                <a14:m>
                  <m:oMath xmlns:m="http://schemas.openxmlformats.org/officeDocument/2006/math">
                    <m:r>
                      <a:rPr lang="en-US" sz="22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200" dirty="0">
                    <a:solidFill>
                      <a:schemeClr val="accent1">
                        <a:lumMod val="75000"/>
                      </a:schemeClr>
                    </a:solidFill>
                  </a:rPr>
                  <a:t> via a path of tree edges followed by at most one non-tree edge.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200" b="0" dirty="0">
                    <a:solidFill>
                      <a:schemeClr val="tx1"/>
                    </a:solidFill>
                  </a:rPr>
                  <a:t>By definition,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𝑙𝑜𝑤</m:t>
                    </m:r>
                    <m:d>
                      <m:dPr>
                        <m:ctrlP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 as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 is reachable from itself.</a:t>
                </a:r>
              </a:p>
              <a:p>
                <a:pPr>
                  <a:spcBef>
                    <a:spcPts val="600"/>
                  </a:spcBef>
                </a:pPr>
                <a:endParaRPr lang="en-US" sz="2200" b="1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accent6">
                        <a:lumMod val="75000"/>
                      </a:schemeClr>
                    </a:solidFill>
                  </a:rPr>
                  <a:t>Lemma:</a:t>
                </a:r>
                <a:r>
                  <a:rPr lang="en-US" sz="2400" dirty="0">
                    <a:solidFill>
                      <a:schemeClr val="accent6">
                        <a:lumMod val="50000"/>
                      </a:schemeClr>
                    </a:solidFill>
                  </a:rPr>
                  <a:t> Node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400" dirty="0">
                    <a:solidFill>
                      <a:schemeClr val="accent6">
                        <a:lumMod val="50000"/>
                      </a:schemeClr>
                    </a:solidFill>
                  </a:rPr>
                  <a:t> is the root of a SCC </a:t>
                </a:r>
                <a:r>
                  <a:rPr lang="en-US" sz="2400" dirty="0" err="1">
                    <a:solidFill>
                      <a:schemeClr val="accent6">
                        <a:lumMod val="50000"/>
                      </a:schemeClr>
                    </a:solidFill>
                  </a:rPr>
                  <a:t>iff</a:t>
                </a:r>
                <a:r>
                  <a:rPr lang="en-US" sz="2400" dirty="0">
                    <a:solidFill>
                      <a:schemeClr val="accent6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𝑙𝑜𝑤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400" dirty="0">
                    <a:solidFill>
                      <a:schemeClr val="accent6">
                        <a:lumMod val="50000"/>
                      </a:schemeClr>
                    </a:solidFill>
                  </a:rPr>
                  <a:t>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2F3C16-62D4-457D-A371-289E59416D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>
                <a:blip r:embed="rId2"/>
                <a:stretch>
                  <a:fillRect l="-1005" t="-1396" r="-1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7906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D5C750-C64D-4E5B-9114-724F759B6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of DAG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FA78B3-063D-44C4-B225-2011771E80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8"/>
            <a:ext cx="7886700" cy="4802185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400" dirty="0"/>
              <a:t>DAGs are good for modeling relations such as: </a:t>
            </a:r>
            <a:br>
              <a:rPr lang="en-US" sz="2400" dirty="0"/>
            </a:br>
            <a:r>
              <a:rPr lang="en-US" sz="2400" i="1" dirty="0"/>
              <a:t>causalities</a:t>
            </a:r>
            <a:r>
              <a:rPr lang="en-US" sz="2400" dirty="0"/>
              <a:t>, </a:t>
            </a:r>
            <a:r>
              <a:rPr lang="en-US" sz="2400" i="1" dirty="0"/>
              <a:t>hierarchies</a:t>
            </a:r>
            <a:r>
              <a:rPr lang="en-US" sz="2400" dirty="0"/>
              <a:t>, and </a:t>
            </a:r>
            <a:r>
              <a:rPr lang="en-US" sz="2400" i="1" dirty="0"/>
              <a:t>temporal dependencies</a:t>
            </a:r>
            <a:r>
              <a:rPr lang="en-US" sz="2400" dirty="0"/>
              <a:t>.</a:t>
            </a:r>
          </a:p>
          <a:p>
            <a:pPr>
              <a:spcBef>
                <a:spcPts val="600"/>
              </a:spcBef>
            </a:pPr>
            <a:r>
              <a:rPr lang="en-US" sz="2400" b="1" dirty="0"/>
              <a:t>Example: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Consider how you get dressed in the morning.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Must don certain garments before others 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(e.g., socks before shoes)</a:t>
            </a:r>
            <a:r>
              <a:rPr lang="en-US" sz="2000" dirty="0"/>
              <a:t>.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Other items may be put on in any order 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(e.g., socks and pants)</a:t>
            </a:r>
            <a:r>
              <a:rPr lang="en-US" sz="2000" dirty="0"/>
              <a:t>.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This process can be modeled by a DAG!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DDAAAE0-3D02-4893-A69B-B7D7E97534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64" t="2590" r="1954" b="2084"/>
          <a:stretch/>
        </p:blipFill>
        <p:spPr>
          <a:xfrm>
            <a:off x="4246179" y="4094633"/>
            <a:ext cx="4269170" cy="239823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F5F93AF5-BB2C-4374-87DB-48E9F2AD69D3}"/>
              </a:ext>
            </a:extLst>
          </p:cNvPr>
          <p:cNvSpPr txBox="1"/>
          <p:nvPr/>
        </p:nvSpPr>
        <p:spPr>
          <a:xfrm>
            <a:off x="628649" y="4462756"/>
            <a:ext cx="33127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What is a valid order to perform all the task?</a:t>
            </a:r>
          </a:p>
        </p:txBody>
      </p:sp>
    </p:spTree>
    <p:extLst>
      <p:ext uri="{BB962C8B-B14F-4D97-AF65-F5344CB8AC3E}">
        <p14:creationId xmlns:p14="http://schemas.microsoft.com/office/powerpoint/2010/main" val="3104610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E1BBE-34CB-4996-A427-DBDD038B4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>
            <a:normAutofit/>
          </a:bodyPr>
          <a:lstStyle/>
          <a:p>
            <a:r>
              <a:rPr lang="en-US" sz="4000" dirty="0" err="1"/>
              <a:t>Tarjan’s</a:t>
            </a:r>
            <a:r>
              <a:rPr lang="en-US" sz="4000" dirty="0"/>
              <a:t> method to identify root of SCC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2F3C16-62D4-457D-A371-289E59416D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200" b="0" dirty="0">
                    <a:solidFill>
                      <a:schemeClr val="accent1">
                        <a:lumMod val="75000"/>
                      </a:schemeClr>
                    </a:solidFill>
                  </a:rPr>
                  <a:t>Fix some DFS process, for each vertex </a:t>
                </a:r>
                <a14:m>
                  <m:oMath xmlns:m="http://schemas.openxmlformats.org/officeDocument/2006/math">
                    <m:r>
                      <a:rPr lang="en-US" sz="2200" b="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200" b="0" dirty="0">
                    <a:solidFill>
                      <a:schemeClr val="accent1">
                        <a:lumMod val="75000"/>
                      </a:schemeClr>
                    </a:solidFill>
                  </a:rPr>
                  <a:t>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sz="2200" b="0" dirty="0">
                    <a:solidFill>
                      <a:schemeClr val="accent1">
                        <a:lumMod val="75000"/>
                      </a:schemeClr>
                    </a:solidFill>
                  </a:rPr>
                  <a:t> be the SCC that </a:t>
                </a:r>
                <a14:m>
                  <m:oMath xmlns:m="http://schemas.openxmlformats.org/officeDocument/2006/math">
                    <m:r>
                      <a:rPr lang="en-US" sz="2200" b="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200" b="0" dirty="0">
                    <a:solidFill>
                      <a:schemeClr val="accent1">
                        <a:lumMod val="75000"/>
                      </a:schemeClr>
                    </a:solidFill>
                  </a:rPr>
                  <a:t> is in. Then,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𝑙𝑜𝑤</m:t>
                    </m:r>
                    <m:d>
                      <m:dPr>
                        <m:ctrlPr>
                          <a:rPr lang="en-US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2200" dirty="0">
                    <a:solidFill>
                      <a:schemeClr val="accent1">
                        <a:lumMod val="75000"/>
                      </a:schemeClr>
                    </a:solidFill>
                  </a:rPr>
                  <a:t> is the smallest discovery time among all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2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sz="22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 dirty="0">
                    <a:solidFill>
                      <a:schemeClr val="accent1">
                        <a:lumMod val="75000"/>
                      </a:schemeClr>
                    </a:solidFill>
                  </a:rPr>
                  <a:t>that are reachable from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200" dirty="0">
                    <a:solidFill>
                      <a:schemeClr val="accent1">
                        <a:lumMod val="75000"/>
                      </a:schemeClr>
                    </a:solidFill>
                  </a:rPr>
                  <a:t> via a path of tree edges followed by at most one non-tree edge.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accent6">
                        <a:lumMod val="75000"/>
                      </a:schemeClr>
                    </a:solidFill>
                  </a:rPr>
                  <a:t>Lemma:</a:t>
                </a:r>
                <a:r>
                  <a:rPr lang="en-US" sz="2400" dirty="0">
                    <a:solidFill>
                      <a:schemeClr val="accent6">
                        <a:lumMod val="50000"/>
                      </a:schemeClr>
                    </a:solidFill>
                  </a:rPr>
                  <a:t> Node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400" dirty="0">
                    <a:solidFill>
                      <a:schemeClr val="accent6">
                        <a:lumMod val="50000"/>
                      </a:schemeClr>
                    </a:solidFill>
                  </a:rPr>
                  <a:t> is the root of a SCC </a:t>
                </a:r>
                <a:r>
                  <a:rPr lang="en-US" sz="2400" dirty="0" err="1">
                    <a:solidFill>
                      <a:schemeClr val="accent6">
                        <a:lumMod val="50000"/>
                      </a:schemeClr>
                    </a:solidFill>
                  </a:rPr>
                  <a:t>iff</a:t>
                </a:r>
                <a:r>
                  <a:rPr lang="en-US" sz="2400" dirty="0">
                    <a:solidFill>
                      <a:schemeClr val="accent6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𝑙𝑜𝑤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400" dirty="0">
                    <a:solidFill>
                      <a:schemeClr val="accent6">
                        <a:lumMod val="50000"/>
                      </a:schemeClr>
                    </a:solidFill>
                  </a:rPr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b="1" dirty="0"/>
                  <a:t>Proof: [==&gt;] </a:t>
                </a:r>
                <a:r>
                  <a:rPr lang="en-US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(the easy direction)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1800" dirty="0"/>
                  <a:t>If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1800" dirty="0"/>
                  <a:t> is the root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sz="1800" dirty="0"/>
                  <a:t>, then it is the first discovered node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sz="1800" dirty="0"/>
                  <a:t>.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1800" dirty="0"/>
                  <a:t>Hence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1800" dirty="0"/>
                  <a:t> has the smallest discovery time among all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sz="1800" dirty="0"/>
                  <a:t>.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1800"/>
                  <a:t>By the definition </a:t>
                </a:r>
                <a:r>
                  <a:rPr lang="en-US" sz="1800" dirty="0"/>
                  <a:t>of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𝑙𝑜𝑤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1800" dirty="0"/>
                  <a:t>, clearly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𝑙𝑜𝑤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1800" dirty="0"/>
                  <a:t>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2F3C16-62D4-457D-A371-289E59416D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>
                <a:blip r:embed="rId2"/>
                <a:stretch>
                  <a:fillRect l="-1005" t="-1396" r="-1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182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E1BBE-34CB-4996-A427-DBDD038B4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>
            <a:normAutofit/>
          </a:bodyPr>
          <a:lstStyle/>
          <a:p>
            <a:r>
              <a:rPr lang="en-US" sz="4000" dirty="0" err="1"/>
              <a:t>Tarjan’s</a:t>
            </a:r>
            <a:r>
              <a:rPr lang="en-US" sz="4000" dirty="0"/>
              <a:t> method to identify root of SCC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2F3C16-62D4-457D-A371-289E59416D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200" b="0" dirty="0">
                    <a:solidFill>
                      <a:schemeClr val="accent1">
                        <a:lumMod val="75000"/>
                      </a:schemeClr>
                    </a:solidFill>
                  </a:rPr>
                  <a:t>Fix some DFS process, for each vertex </a:t>
                </a:r>
                <a14:m>
                  <m:oMath xmlns:m="http://schemas.openxmlformats.org/officeDocument/2006/math">
                    <m:r>
                      <a:rPr lang="en-US" sz="2200" b="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200" b="0" dirty="0">
                    <a:solidFill>
                      <a:schemeClr val="accent1">
                        <a:lumMod val="75000"/>
                      </a:schemeClr>
                    </a:solidFill>
                  </a:rPr>
                  <a:t>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sz="2200" b="0" dirty="0">
                    <a:solidFill>
                      <a:schemeClr val="accent1">
                        <a:lumMod val="75000"/>
                      </a:schemeClr>
                    </a:solidFill>
                  </a:rPr>
                  <a:t> be the SCC that </a:t>
                </a:r>
                <a14:m>
                  <m:oMath xmlns:m="http://schemas.openxmlformats.org/officeDocument/2006/math">
                    <m:r>
                      <a:rPr lang="en-US" sz="2200" b="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200" b="0" dirty="0">
                    <a:solidFill>
                      <a:schemeClr val="accent1">
                        <a:lumMod val="75000"/>
                      </a:schemeClr>
                    </a:solidFill>
                  </a:rPr>
                  <a:t> is in. Then,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𝑙𝑜𝑤</m:t>
                    </m:r>
                    <m:d>
                      <m:dPr>
                        <m:ctrlPr>
                          <a:rPr lang="en-US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2200" dirty="0">
                    <a:solidFill>
                      <a:schemeClr val="accent1">
                        <a:lumMod val="75000"/>
                      </a:schemeClr>
                    </a:solidFill>
                  </a:rPr>
                  <a:t> is the smallest discovery time among all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2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sz="22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 dirty="0">
                    <a:solidFill>
                      <a:schemeClr val="accent1">
                        <a:lumMod val="75000"/>
                      </a:schemeClr>
                    </a:solidFill>
                  </a:rPr>
                  <a:t>that are reachable from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200" dirty="0">
                    <a:solidFill>
                      <a:schemeClr val="accent1">
                        <a:lumMod val="75000"/>
                      </a:schemeClr>
                    </a:solidFill>
                  </a:rPr>
                  <a:t> via a path of tree edges followed by at most one non-tree edge.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accent6">
                        <a:lumMod val="75000"/>
                      </a:schemeClr>
                    </a:solidFill>
                  </a:rPr>
                  <a:t>Lemma:</a:t>
                </a:r>
                <a:r>
                  <a:rPr lang="en-US" sz="2400" dirty="0">
                    <a:solidFill>
                      <a:schemeClr val="accent6">
                        <a:lumMod val="50000"/>
                      </a:schemeClr>
                    </a:solidFill>
                  </a:rPr>
                  <a:t> Node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400" dirty="0">
                    <a:solidFill>
                      <a:schemeClr val="accent6">
                        <a:lumMod val="50000"/>
                      </a:schemeClr>
                    </a:solidFill>
                  </a:rPr>
                  <a:t> is the root of a SCC </a:t>
                </a:r>
                <a:r>
                  <a:rPr lang="en-US" sz="2400" dirty="0" err="1">
                    <a:solidFill>
                      <a:schemeClr val="accent6">
                        <a:lumMod val="50000"/>
                      </a:schemeClr>
                    </a:solidFill>
                  </a:rPr>
                  <a:t>iff</a:t>
                </a:r>
                <a:r>
                  <a:rPr lang="en-US" sz="2400" dirty="0">
                    <a:solidFill>
                      <a:schemeClr val="accent6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𝑙𝑜𝑤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400" dirty="0">
                    <a:solidFill>
                      <a:schemeClr val="accent6">
                        <a:lumMod val="50000"/>
                      </a:schemeClr>
                    </a:solidFill>
                  </a:rPr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b="1" dirty="0"/>
                  <a:t>Proof: [&lt;==] </a:t>
                </a:r>
                <a:r>
                  <a:rPr lang="en-US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(the hard direction)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1800" dirty="0"/>
                  <a:t>For the sake of contradiction assume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1800" dirty="0"/>
                  <a:t> is the root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sz="1800" dirty="0"/>
                  <a:t>.</a:t>
                </a:r>
                <a:br>
                  <a:rPr lang="en-US" sz="1800" dirty="0"/>
                </a:br>
                <a:r>
                  <a:rPr lang="en-US" sz="1800" dirty="0"/>
                  <a:t>(I.e.,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800" dirty="0"/>
                  <a:t> is the first discovered node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sz="1800" dirty="0"/>
                  <a:t>.)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1800" dirty="0"/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1800" dirty="0"/>
                  <a:t> be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1800" dirty="0"/>
                  <a:t>’s parent in the DFS tree.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sz="1800" dirty="0"/>
                  <a:t> is a SCC,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1800" dirty="0"/>
                  <a:t> can reach all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sz="1800" dirty="0"/>
                  <a:t>, including the ones on path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1800" dirty="0"/>
                  <a:t>. Thus, when executing DFS from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1800" dirty="0"/>
                  <a:t>, it will examine a path containing zero or more tree edges and then a back edge pointing to some node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</m:oMath>
                </a14:m>
                <a:r>
                  <a:rPr lang="en-US" sz="1800" dirty="0"/>
                  <a:t> in path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1800" dirty="0"/>
                  <a:t>.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1800" dirty="0"/>
                  <a:t>But this means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𝑙𝑜𝑤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1800" dirty="0"/>
                  <a:t> since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𝑙𝑜𝑤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1800" dirty="0"/>
                  <a:t>. Contradiction!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2F3C16-62D4-457D-A371-289E59416D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>
                <a:blip r:embed="rId2"/>
                <a:stretch>
                  <a:fillRect l="-1005" t="-1396" r="-1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9115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0DF99-87C0-49AE-8C96-BA22A08B4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Tarjan’s</a:t>
            </a:r>
            <a:r>
              <a:rPr lang="en-US" dirty="0"/>
              <a:t> SCC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8512BF2-C01C-4EE1-A5D9-9CC8B89AE353}"/>
                  </a:ext>
                </a:extLst>
              </p:cNvPr>
              <p:cNvSpPr txBox="1"/>
              <p:nvPr/>
            </p:nvSpPr>
            <p:spPr>
              <a:xfrm>
                <a:off x="628649" y="1495448"/>
                <a:ext cx="7962458" cy="64633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800" dirty="0">
                    <a:solidFill>
                      <a:schemeClr val="accent1">
                        <a:lumMod val="50000"/>
                      </a:schemeClr>
                    </a:solidFill>
                  </a:rPr>
                  <a:t>For each SCC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accent1">
                        <a:lumMod val="50000"/>
                      </a:schemeClr>
                    </a:solidFill>
                  </a:rPr>
                  <a:t>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8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accent1">
                        <a:lumMod val="50000"/>
                      </a:schemeClr>
                    </a:solidFill>
                  </a:rPr>
                  <a:t> be its root. If we push a node to a stack when it is discovered, when DFS returns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800" b="0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accent1">
                        <a:lumMod val="50000"/>
                      </a:schemeClr>
                    </a:solidFill>
                  </a:rPr>
                  <a:t>, all nodes above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800" b="0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accent1">
                        <a:lumMod val="50000"/>
                      </a:schemeClr>
                    </a:solidFill>
                  </a:rPr>
                  <a:t> in the stack are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800" b="0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accent1">
                        <a:lumMod val="50000"/>
                      </a:schemeClr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8512BF2-C01C-4EE1-A5D9-9CC8B89AE3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49" y="1495448"/>
                <a:ext cx="7962458" cy="646331"/>
              </a:xfrm>
              <a:prstGeom prst="rect">
                <a:avLst/>
              </a:prstGeom>
              <a:blipFill>
                <a:blip r:embed="rId2"/>
                <a:stretch>
                  <a:fillRect l="-613" t="-4717" r="-689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7E6F985-380E-4551-8CF5-E2A3224276DA}"/>
                  </a:ext>
                </a:extLst>
              </p:cNvPr>
              <p:cNvSpPr txBox="1"/>
              <p:nvPr/>
            </p:nvSpPr>
            <p:spPr>
              <a:xfrm>
                <a:off x="628649" y="2267995"/>
                <a:ext cx="7962458" cy="92333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dirty="0">
                    <a:solidFill>
                      <a:schemeClr val="accent6">
                        <a:lumMod val="50000"/>
                      </a:schemeClr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𝑙𝑜𝑤</m:t>
                    </m:r>
                    <m:d>
                      <m:dPr>
                        <m:ctrlPr>
                          <a:rPr lang="en-US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6">
                        <a:lumMod val="50000"/>
                      </a:schemeClr>
                    </a:solidFill>
                  </a:rPr>
                  <a:t> be the smallest discovery time among all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6">
                        <a:lumMod val="50000"/>
                      </a:schemeClr>
                    </a:solidFill>
                  </a:rPr>
                  <a:t>that are reachable from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accent6">
                        <a:lumMod val="50000"/>
                      </a:schemeClr>
                    </a:solidFill>
                  </a:rPr>
                  <a:t> via a path of tree edges followed by at most one non-tree edge.</a:t>
                </a:r>
                <a:br>
                  <a:rPr lang="en-US" dirty="0">
                    <a:solidFill>
                      <a:schemeClr val="accent6">
                        <a:lumMod val="50000"/>
                      </a:schemeClr>
                    </a:solidFill>
                  </a:rPr>
                </a:br>
                <a:r>
                  <a:rPr lang="en-US" b="1" dirty="0">
                    <a:solidFill>
                      <a:schemeClr val="accent6">
                        <a:lumMod val="50000"/>
                      </a:schemeClr>
                    </a:solidFill>
                  </a:rPr>
                  <a:t>Lemma: </a:t>
                </a:r>
                <a:r>
                  <a:rPr lang="en-US" dirty="0">
                    <a:solidFill>
                      <a:schemeClr val="accent6">
                        <a:lumMod val="50000"/>
                      </a:schemeClr>
                    </a:solidFill>
                  </a:rPr>
                  <a:t>Node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accent6">
                        <a:lumMod val="50000"/>
                      </a:schemeClr>
                    </a:solidFill>
                  </a:rPr>
                  <a:t> is the root of a SCC </a:t>
                </a:r>
                <a:r>
                  <a:rPr lang="en-US" dirty="0" err="1">
                    <a:solidFill>
                      <a:schemeClr val="accent6">
                        <a:lumMod val="50000"/>
                      </a:schemeClr>
                    </a:solidFill>
                  </a:rPr>
                  <a:t>iff</a:t>
                </a:r>
                <a:r>
                  <a:rPr lang="en-US" dirty="0">
                    <a:solidFill>
                      <a:schemeClr val="accent6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𝑙𝑜𝑤</m:t>
                    </m:r>
                    <m:d>
                      <m:dPr>
                        <m:ctrlPr>
                          <a:rPr lang="en-US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>
                    <a:solidFill>
                      <a:schemeClr val="accent6">
                        <a:lumMod val="50000"/>
                      </a:schemeClr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7E6F985-380E-4551-8CF5-E2A3224276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49" y="2267995"/>
                <a:ext cx="7962458" cy="923330"/>
              </a:xfrm>
              <a:prstGeom prst="rect">
                <a:avLst/>
              </a:prstGeom>
              <a:blipFill>
                <a:blip r:embed="rId3"/>
                <a:stretch>
                  <a:fillRect l="-613" t="-3289" r="-842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5">
            <a:extLst>
              <a:ext uri="{FF2B5EF4-FFF2-40B4-BE49-F238E27FC236}">
                <a16:creationId xmlns:a16="http://schemas.microsoft.com/office/drawing/2014/main" id="{44C159CE-F1F6-4313-98C0-798E01C573FC}"/>
              </a:ext>
            </a:extLst>
          </p:cNvPr>
          <p:cNvSpPr/>
          <p:nvPr/>
        </p:nvSpPr>
        <p:spPr>
          <a:xfrm>
            <a:off x="320306" y="3317541"/>
            <a:ext cx="2731239" cy="21911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sz="1600" b="1" u="sng" dirty="0" err="1">
                <a:solidFill>
                  <a:schemeClr val="tx1"/>
                </a:solidFill>
              </a:rPr>
              <a:t>Tarjan</a:t>
            </a:r>
            <a:r>
              <a:rPr lang="en-GB" sz="1600" b="1" u="sng" dirty="0">
                <a:solidFill>
                  <a:schemeClr val="tx1"/>
                </a:solidFill>
              </a:rPr>
              <a:t>(G):</a:t>
            </a:r>
            <a:endParaRPr lang="en-GB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 = 0</a:t>
            </a:r>
            <a:endParaRPr lang="en-GB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 S be a stack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(each node v)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v.root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NIL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v.visited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false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(each node v)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(!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v.visited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TarjanDFS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(v)</a:t>
            </a:r>
            <a:endParaRPr lang="en-GB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5">
                <a:extLst>
                  <a:ext uri="{FF2B5EF4-FFF2-40B4-BE49-F238E27FC236}">
                    <a16:creationId xmlns:a16="http://schemas.microsoft.com/office/drawing/2014/main" id="{A8A27AA1-74E4-4A08-9B03-0C087E2C6EBE}"/>
                  </a:ext>
                </a:extLst>
              </p:cNvPr>
              <p:cNvSpPr/>
              <p:nvPr/>
            </p:nvSpPr>
            <p:spPr>
              <a:xfrm>
                <a:off x="3519377" y="3317541"/>
                <a:ext cx="5304317" cy="326401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spcAft>
                    <a:spcPts val="600"/>
                  </a:spcAft>
                </a:pPr>
                <a:r>
                  <a:rPr lang="en-GB" sz="1600" b="1" u="sng" dirty="0">
                    <a:solidFill>
                      <a:schemeClr val="tx1"/>
                    </a:solidFill>
                  </a:rPr>
                  <a:t>TarjanDFS(v):</a:t>
                </a:r>
                <a:endParaRPr lang="en-GB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v.visited</a:t>
                </a: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= true, time = time+1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v.d</a:t>
                </a: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= time, </a:t>
                </a:r>
                <a:r>
                  <a:rPr lang="en-US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v.low</a:t>
                </a: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= </a:t>
                </a:r>
                <a:r>
                  <a:rPr lang="en-US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v.d</a:t>
                </a:r>
                <a:endParaRPr lang="en-GB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S.push</a:t>
                </a: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(v)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for (each edge (</a:t>
                </a:r>
                <a:r>
                  <a:rPr lang="en-US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v,w</a:t>
                </a: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))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if (!</a:t>
                </a:r>
                <a:r>
                  <a:rPr lang="en-US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w.visited</a:t>
                </a: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 </a:t>
                </a:r>
                <a:r>
                  <a:rPr lang="en-US" sz="1600" dirty="0">
                    <a:solidFill>
                      <a:schemeClr val="tx1"/>
                    </a:solidFill>
                    <a:cs typeface="Courier New" panose="02070309020205020404" pitchFamily="49" charset="0"/>
                  </a:rPr>
                  <a:t>// tree edge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:r>
                  <a:rPr lang="en-US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TarjanDFS</a:t>
                </a: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(w)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:r>
                  <a:rPr lang="en-US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v.low</a:t>
                </a: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= min(</a:t>
                </a:r>
                <a:r>
                  <a:rPr lang="en-US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v.low</a:t>
                </a: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, </a:t>
                </a:r>
                <a:r>
                  <a:rPr lang="en-US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w.low</a:t>
                </a: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else if (</a:t>
                </a:r>
                <a:r>
                  <a:rPr lang="en-US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w.root</a:t>
                </a: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== NIL) </a:t>
                </a:r>
                <a:r>
                  <a:rPr lang="en-US" sz="1600" dirty="0">
                    <a:solidFill>
                      <a:schemeClr val="tx1"/>
                    </a:solidFill>
                    <a:cs typeface="Courier New" panose="02070309020205020404" pitchFamily="49" charset="0"/>
                  </a:rPr>
                  <a:t>// non tree edge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endParaRPr lang="en-US" sz="1600" dirty="0">
                  <a:solidFill>
                    <a:schemeClr val="tx1"/>
                  </a:solidFill>
                  <a:cs typeface="Courier New" panose="02070309020205020404" pitchFamily="49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:r>
                  <a:rPr lang="en-US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v.low</a:t>
                </a: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= min(</a:t>
                </a:r>
                <a:r>
                  <a:rPr lang="en-US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v.low</a:t>
                </a: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, </a:t>
                </a:r>
                <a:r>
                  <a:rPr lang="en-US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w.d</a:t>
                </a: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if (</a:t>
                </a:r>
                <a:r>
                  <a:rPr lang="en-US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v.low</a:t>
                </a: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== </a:t>
                </a:r>
                <a:r>
                  <a:rPr lang="en-US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v.d</a:t>
                </a: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repeat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w = </a:t>
                </a:r>
                <a:r>
                  <a:rPr lang="en-US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S.pop</a:t>
                </a: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(), </a:t>
                </a:r>
                <a:r>
                  <a:rPr lang="en-US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w.root</a:t>
                </a: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= v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until (w==v)</a:t>
                </a:r>
                <a:endParaRPr lang="en-GB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9" name="矩形 5">
                <a:extLst>
                  <a:ext uri="{FF2B5EF4-FFF2-40B4-BE49-F238E27FC236}">
                    <a16:creationId xmlns:a16="http://schemas.microsoft.com/office/drawing/2014/main" id="{A8A27AA1-74E4-4A08-9B03-0C087E2C6E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9377" y="3317541"/>
                <a:ext cx="5304317" cy="3264012"/>
              </a:xfrm>
              <a:prstGeom prst="rect">
                <a:avLst/>
              </a:prstGeom>
              <a:blipFill>
                <a:blip r:embed="rId4"/>
                <a:stretch>
                  <a:fillRect l="-459" t="-558" b="-241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A48961A-40F6-425E-BE68-37BAC8B7C522}"/>
                  </a:ext>
                </a:extLst>
              </p:cNvPr>
              <p:cNvSpPr txBox="1"/>
              <p:nvPr/>
            </p:nvSpPr>
            <p:spPr>
              <a:xfrm>
                <a:off x="320306" y="5675629"/>
                <a:ext cx="4980337" cy="817245"/>
              </a:xfrm>
              <a:prstGeom prst="round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Time complexity is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400" dirty="0"/>
                  <a:t>.</a:t>
                </a:r>
              </a:p>
              <a:p>
                <a:r>
                  <a:rPr lang="en-US" dirty="0"/>
                  <a:t>(One DFS pass, and push/pop once for each node.)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A48961A-40F6-425E-BE68-37BAC8B7C5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06" y="5675629"/>
                <a:ext cx="4980337" cy="817245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9544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672A32-D3AF-46A0-B548-4CBBB23E5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1531AD-1593-46BE-9E30-047A1682D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[CLRS] Ch.22 (22.4-22.5)</a:t>
            </a:r>
          </a:p>
          <a:p>
            <a:r>
              <a:rPr lang="en-GB" sz="2400" baseline="30000" dirty="0"/>
              <a:t>*</a:t>
            </a:r>
            <a:r>
              <a:rPr lang="en-GB" sz="2400" dirty="0"/>
              <a:t>If you want to know more about </a:t>
            </a:r>
            <a:r>
              <a:rPr lang="en-GB" sz="2400" dirty="0" err="1"/>
              <a:t>Tarjan’s</a:t>
            </a:r>
            <a:r>
              <a:rPr lang="en-GB" sz="2400" dirty="0"/>
              <a:t> SCC algorithm:</a:t>
            </a:r>
          </a:p>
          <a:p>
            <a:pPr lvl="1"/>
            <a:r>
              <a:rPr lang="en-GB" sz="2000" dirty="0"/>
              <a:t>[</a:t>
            </a:r>
            <a:r>
              <a:rPr lang="en-US" sz="2000" dirty="0"/>
              <a:t>Erickson v1</a:t>
            </a:r>
            <a:r>
              <a:rPr lang="en-GB" sz="2000" dirty="0"/>
              <a:t>] Ch.6 (6.6)</a:t>
            </a:r>
          </a:p>
          <a:p>
            <a:pPr lvl="1"/>
            <a:r>
              <a:rPr lang="en-GB" sz="2000" dirty="0" err="1"/>
              <a:t>Tarjan’s</a:t>
            </a:r>
            <a:r>
              <a:rPr lang="en-GB" sz="2000" dirty="0"/>
              <a:t> original paper entitled “</a:t>
            </a:r>
            <a:r>
              <a:rPr lang="en-US" sz="2000" dirty="0"/>
              <a:t>Depth-First Search and Linear Graph Algorithms</a:t>
            </a:r>
            <a:r>
              <a:rPr lang="en-GB" sz="2000" dirty="0"/>
              <a:t>” (</a:t>
            </a:r>
            <a:r>
              <a:rPr lang="en-GB" sz="2000" dirty="0">
                <a:hlinkClick r:id="rId2"/>
              </a:rPr>
              <a:t>https://doi.org/10.1137/0201010</a:t>
            </a:r>
            <a:r>
              <a:rPr lang="en-GB" sz="2000" dirty="0"/>
              <a:t>)</a:t>
            </a:r>
            <a:endParaRPr lang="en-US" sz="16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A104740-4E27-4469-9283-3FC2276BC0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1243" y="3927535"/>
            <a:ext cx="1564107" cy="22494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25216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834E22-56D9-436C-8001-E90F1BAF0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Topological Sort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1426BF5-B04D-42FB-BCD3-22CB2A6419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dirty="0"/>
                  <a:t>A </a:t>
                </a: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topological sort</a:t>
                </a:r>
                <a:r>
                  <a:rPr lang="en-US" sz="2400" dirty="0"/>
                  <a:t> of a DAG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/>
                  <a:t> is a </a:t>
                </a:r>
                <a:r>
                  <a:rPr lang="en-US" sz="2400" dirty="0">
                    <a:solidFill>
                      <a:srgbClr val="C00000"/>
                    </a:solidFill>
                  </a:rPr>
                  <a:t>linear ordering of its vertices</a:t>
                </a:r>
                <a:r>
                  <a:rPr lang="en-US" sz="2400" dirty="0"/>
                  <a:t> such that if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/>
                  <a:t> contains an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2400" dirty="0"/>
                  <a:t> then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400" dirty="0"/>
                  <a:t> appears before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400" dirty="0"/>
                  <a:t> in the ordering.</a:t>
                </a:r>
              </a:p>
              <a:p>
                <a:pPr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</m:oMath>
                </a14:m>
                <a:r>
                  <a:rPr lang="en-US" sz="2400" dirty="0"/>
                  <a:t> defines a </a:t>
                </a:r>
                <a:r>
                  <a:rPr lang="en-US" sz="2400" i="1" u="sng" dirty="0"/>
                  <a:t>partial order</a:t>
                </a:r>
                <a:r>
                  <a:rPr lang="en-US" sz="2400" dirty="0"/>
                  <a:t> over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</m:oMath>
                </a14:m>
                <a:r>
                  <a:rPr lang="en-US" sz="2400" dirty="0"/>
                  <a:t>, a </a:t>
                </a: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topological sort </a:t>
                </a:r>
                <a:r>
                  <a:rPr lang="en-US" sz="2400" dirty="0"/>
                  <a:t>gives a </a:t>
                </a:r>
                <a:r>
                  <a:rPr lang="en-US" sz="2400" i="1" u="sng" dirty="0"/>
                  <a:t>total order</a:t>
                </a:r>
                <a:r>
                  <a:rPr lang="en-US" sz="2400" dirty="0"/>
                  <a:t> over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</m:oMath>
                </a14:m>
                <a:r>
                  <a:rPr lang="en-US" sz="2400" dirty="0"/>
                  <a:t> satisfying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</m:oMath>
                </a14:m>
                <a:r>
                  <a:rPr lang="en-US" sz="2400" dirty="0"/>
                  <a:t>.</a:t>
                </a:r>
              </a:p>
              <a:p>
                <a:pPr>
                  <a:spcBef>
                    <a:spcPts val="2400"/>
                  </a:spcBef>
                </a:pPr>
                <a:r>
                  <a:rPr lang="en-US" sz="2000" dirty="0"/>
                  <a:t>Topological sort is impossible if the graph contains a cycle.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A given graph may have multiple different valid topological ordering.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1426BF5-B04D-42FB-BCD3-22CB2A6419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>
                <a:blip r:embed="rId2"/>
                <a:stretch>
                  <a:fillRect l="-1005" t="-17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F77A5217-8B98-404D-B227-BD1A503877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269" y="5929875"/>
            <a:ext cx="5507422" cy="56299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7B5BBC4-8DF6-477D-99D0-51FB591C625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87" t="2590" r="1953" b="2084"/>
          <a:stretch/>
        </p:blipFill>
        <p:spPr>
          <a:xfrm>
            <a:off x="5931745" y="4824248"/>
            <a:ext cx="2938986" cy="16686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63FC2084-1FEC-427F-8FD0-58B14ED4534E}"/>
              </a:ext>
            </a:extLst>
          </p:cNvPr>
          <p:cNvSpPr/>
          <p:nvPr/>
        </p:nvSpPr>
        <p:spPr>
          <a:xfrm>
            <a:off x="273269" y="5167312"/>
            <a:ext cx="52709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A topological ordering arranges the vertices along a horizontal line so that all edges go “from left to right”.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D1C9788-8700-453B-9BBD-5D881D4EE602}"/>
              </a:ext>
            </a:extLst>
          </p:cNvPr>
          <p:cNvSpPr txBox="1"/>
          <p:nvPr/>
        </p:nvSpPr>
        <p:spPr>
          <a:xfrm>
            <a:off x="273269" y="4593415"/>
            <a:ext cx="55074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How to generate a topological ordering?</a:t>
            </a:r>
          </a:p>
        </p:txBody>
      </p:sp>
    </p:spTree>
    <p:extLst>
      <p:ext uri="{BB962C8B-B14F-4D97-AF65-F5344CB8AC3E}">
        <p14:creationId xmlns:p14="http://schemas.microsoft.com/office/powerpoint/2010/main" val="28240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01AF0E-A79B-40E0-8102-B96B5C68E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Topological Sort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59EE189-A4DA-4E30-94C1-4EF8DB7575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000" dirty="0"/>
                  <a:t>A </a:t>
                </a:r>
                <a:r>
                  <a:rPr lang="en-US" sz="2000" b="1" dirty="0">
                    <a:solidFill>
                      <a:schemeClr val="accent1">
                        <a:lumMod val="75000"/>
                      </a:schemeClr>
                    </a:solidFill>
                  </a:rPr>
                  <a:t>topological sort</a:t>
                </a:r>
                <a:r>
                  <a:rPr lang="en-US" sz="2000" dirty="0"/>
                  <a:t> of a DAG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is a linear ordering of its vertices such </a:t>
                </a:r>
                <a:r>
                  <a:rPr lang="en-US" sz="2000" dirty="0"/>
                  <a:t>that:</a:t>
                </a:r>
                <a:br>
                  <a:rPr lang="en-US" sz="2000" dirty="0"/>
                </a:b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/>
                  <a:t> contains an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2000" dirty="0"/>
                  <a:t> then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/>
                  <a:t> appears before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/>
                  <a:t> in the ordering.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Directed graphs containing cycles have no topological ordering.</a:t>
                </a:r>
                <a:br>
                  <a:rPr lang="en-US" sz="2000" dirty="0"/>
                </a:br>
                <a:r>
                  <a:rPr lang="en-US" sz="2000" b="1" dirty="0">
                    <a:solidFill>
                      <a:srgbClr val="C00000"/>
                    </a:solidFill>
                  </a:rPr>
                  <a:t>Q</a:t>
                </a:r>
                <a:r>
                  <a:rPr lang="en-US" sz="2000" dirty="0"/>
                  <a:t>: Does every DAG has a topological ordering?</a:t>
                </a:r>
                <a:br>
                  <a:rPr lang="en-US" sz="2000" dirty="0"/>
                </a:br>
                <a:r>
                  <a:rPr lang="en-US" sz="2000" b="1" dirty="0">
                    <a:solidFill>
                      <a:srgbClr val="C00000"/>
                    </a:solidFill>
                  </a:rPr>
                  <a:t>Q</a:t>
                </a:r>
                <a:r>
                  <a:rPr lang="en-US" sz="2000" dirty="0"/>
                  <a:t>: How to tell if a directed graph is acyclic? If acyclic, how to do topo-sort?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b="1" dirty="0">
                    <a:solidFill>
                      <a:schemeClr val="accent6">
                        <a:lumMod val="75000"/>
                      </a:schemeClr>
                    </a:solidFill>
                  </a:rPr>
                  <a:t>Lemma 1</a:t>
                </a:r>
                <a:r>
                  <a:rPr lang="en-US" sz="2000" b="1" dirty="0"/>
                  <a:t>:</a:t>
                </a:r>
                <a:r>
                  <a:rPr lang="en-US" sz="2000" dirty="0"/>
                  <a:t> </a:t>
                </a:r>
                <a:r>
                  <a:rPr lang="en-US" sz="2000" u="sng" dirty="0">
                    <a:solidFill>
                      <a:schemeClr val="accent6">
                        <a:lumMod val="50000"/>
                      </a:schemeClr>
                    </a:solidFill>
                  </a:rPr>
                  <a:t>Directed graph </a:t>
                </a:r>
                <a14:m>
                  <m:oMath xmlns:m="http://schemas.openxmlformats.org/officeDocument/2006/math">
                    <m:r>
                      <a:rPr lang="en-US" sz="2000" i="1" u="sng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u="sng" dirty="0">
                    <a:solidFill>
                      <a:schemeClr val="accent6">
                        <a:lumMod val="50000"/>
                      </a:schemeClr>
                    </a:solidFill>
                  </a:rPr>
                  <a:t> is acyclic </a:t>
                </a:r>
                <a:r>
                  <a:rPr lang="en-US" sz="2000" u="sng" dirty="0" err="1">
                    <a:solidFill>
                      <a:schemeClr val="accent6">
                        <a:lumMod val="50000"/>
                      </a:schemeClr>
                    </a:solidFill>
                  </a:rPr>
                  <a:t>iff</a:t>
                </a:r>
                <a:r>
                  <a:rPr lang="en-US" sz="2000" u="sng" dirty="0">
                    <a:solidFill>
                      <a:schemeClr val="accent6">
                        <a:lumMod val="50000"/>
                      </a:schemeClr>
                    </a:solidFill>
                  </a:rPr>
                  <a:t> a DFS of </a:t>
                </a:r>
                <a14:m>
                  <m:oMath xmlns:m="http://schemas.openxmlformats.org/officeDocument/2006/math">
                    <m:r>
                      <a:rPr lang="en-US" sz="2000" i="1" u="sng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u="sng" dirty="0">
                    <a:solidFill>
                      <a:schemeClr val="accent6">
                        <a:lumMod val="50000"/>
                      </a:schemeClr>
                    </a:solidFill>
                  </a:rPr>
                  <a:t> yields no back edges</a:t>
                </a:r>
                <a:r>
                  <a:rPr lang="en-US" sz="20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b="1" dirty="0"/>
                  <a:t>Proof of [==&gt;]: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For the sake of contradiction, assume DFS yields back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20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So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/>
                  <a:t> is ancestor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/>
                  <a:t> in DFS forest, meaning a path from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/>
                  <a:t> in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But together with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2000" dirty="0"/>
                  <a:t> this creates a cycle. Contradiction!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59EE189-A4DA-4E30-94C1-4EF8DB7575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  <a:blipFill>
                <a:blip r:embed="rId2"/>
                <a:stretch>
                  <a:fillRect l="-644" t="-12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组合 17">
            <a:extLst>
              <a:ext uri="{FF2B5EF4-FFF2-40B4-BE49-F238E27FC236}">
                <a16:creationId xmlns:a16="http://schemas.microsoft.com/office/drawing/2014/main" id="{994CEBED-05FA-4F02-BC6B-DED9EC2E9820}"/>
              </a:ext>
            </a:extLst>
          </p:cNvPr>
          <p:cNvGrpSpPr/>
          <p:nvPr/>
        </p:nvGrpSpPr>
        <p:grpSpPr>
          <a:xfrm>
            <a:off x="2891706" y="5167312"/>
            <a:ext cx="3360587" cy="461665"/>
            <a:chOff x="2891706" y="5167312"/>
            <a:chExt cx="3360587" cy="4616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椭圆 6">
                  <a:extLst>
                    <a:ext uri="{FF2B5EF4-FFF2-40B4-BE49-F238E27FC236}">
                      <a16:creationId xmlns:a16="http://schemas.microsoft.com/office/drawing/2014/main" id="{09227016-CF2B-470F-AE46-26C239CF1D42}"/>
                    </a:ext>
                  </a:extLst>
                </p:cNvPr>
                <p:cNvSpPr/>
                <p:nvPr/>
              </p:nvSpPr>
              <p:spPr>
                <a:xfrm>
                  <a:off x="3407788" y="5265295"/>
                  <a:ext cx="363682" cy="363682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椭圆 6">
                  <a:extLst>
                    <a:ext uri="{FF2B5EF4-FFF2-40B4-BE49-F238E27FC236}">
                      <a16:creationId xmlns:a16="http://schemas.microsoft.com/office/drawing/2014/main" id="{09227016-CF2B-470F-AE46-26C239CF1D4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7788" y="5265295"/>
                  <a:ext cx="363682" cy="363682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椭圆 7">
                  <a:extLst>
                    <a:ext uri="{FF2B5EF4-FFF2-40B4-BE49-F238E27FC236}">
                      <a16:creationId xmlns:a16="http://schemas.microsoft.com/office/drawing/2014/main" id="{1C0F26EE-8918-43F2-9122-E22CA1722F02}"/>
                    </a:ext>
                  </a:extLst>
                </p:cNvPr>
                <p:cNvSpPr/>
                <p:nvPr/>
              </p:nvSpPr>
              <p:spPr>
                <a:xfrm>
                  <a:off x="4287552" y="5265295"/>
                  <a:ext cx="363682" cy="363682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椭圆 7">
                  <a:extLst>
                    <a:ext uri="{FF2B5EF4-FFF2-40B4-BE49-F238E27FC236}">
                      <a16:creationId xmlns:a16="http://schemas.microsoft.com/office/drawing/2014/main" id="{1C0F26EE-8918-43F2-9122-E22CA1722F0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87552" y="5265295"/>
                  <a:ext cx="363682" cy="363682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3F789AFC-730A-4052-A30F-56E40685DE35}"/>
                </a:ext>
              </a:extLst>
            </p:cNvPr>
            <p:cNvCxnSpPr>
              <a:stCxn id="5" idx="6"/>
              <a:endCxn id="7" idx="2"/>
            </p:cNvCxnSpPr>
            <p:nvPr/>
          </p:nvCxnSpPr>
          <p:spPr>
            <a:xfrm>
              <a:off x="2891706" y="5447136"/>
              <a:ext cx="51608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56BB6B00-E29D-479C-9DBC-064BE6921BCA}"/>
                </a:ext>
              </a:extLst>
            </p:cNvPr>
            <p:cNvCxnSpPr>
              <a:cxnSpLocks/>
              <a:stCxn id="7" idx="6"/>
              <a:endCxn id="8" idx="2"/>
            </p:cNvCxnSpPr>
            <p:nvPr/>
          </p:nvCxnSpPr>
          <p:spPr>
            <a:xfrm>
              <a:off x="3771470" y="5447136"/>
              <a:ext cx="51608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F7D7DED5-8C39-44D6-9446-7409B4665FA0}"/>
                </a:ext>
              </a:extLst>
            </p:cNvPr>
            <p:cNvCxnSpPr>
              <a:cxnSpLocks/>
              <a:stCxn id="8" idx="6"/>
            </p:cNvCxnSpPr>
            <p:nvPr/>
          </p:nvCxnSpPr>
          <p:spPr>
            <a:xfrm>
              <a:off x="4651234" y="5447136"/>
              <a:ext cx="516082" cy="147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5D05CB3F-AD73-4A14-AC15-F7569A4871EE}"/>
                </a:ext>
              </a:extLst>
            </p:cNvPr>
            <p:cNvCxnSpPr>
              <a:cxnSpLocks/>
              <a:endCxn id="6" idx="2"/>
            </p:cNvCxnSpPr>
            <p:nvPr/>
          </p:nvCxnSpPr>
          <p:spPr>
            <a:xfrm>
              <a:off x="5782100" y="5452074"/>
              <a:ext cx="47019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F090B0A9-8306-498D-856A-7C30B8A3F88C}"/>
                </a:ext>
              </a:extLst>
            </p:cNvPr>
            <p:cNvSpPr txBox="1"/>
            <p:nvPr/>
          </p:nvSpPr>
          <p:spPr>
            <a:xfrm>
              <a:off x="5162764" y="5167312"/>
              <a:ext cx="62388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……</a:t>
              </a: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587E0C45-B484-43E1-BA6A-14E4C060D4EB}"/>
              </a:ext>
            </a:extLst>
          </p:cNvPr>
          <p:cNvGrpSpPr/>
          <p:nvPr/>
        </p:nvGrpSpPr>
        <p:grpSpPr>
          <a:xfrm>
            <a:off x="2528024" y="5265295"/>
            <a:ext cx="4087951" cy="368621"/>
            <a:chOff x="2528024" y="5265295"/>
            <a:chExt cx="4087951" cy="36862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椭圆 4">
                  <a:extLst>
                    <a:ext uri="{FF2B5EF4-FFF2-40B4-BE49-F238E27FC236}">
                      <a16:creationId xmlns:a16="http://schemas.microsoft.com/office/drawing/2014/main" id="{4AD229A7-25DD-4714-93D5-E56EC6340111}"/>
                    </a:ext>
                  </a:extLst>
                </p:cNvPr>
                <p:cNvSpPr/>
                <p:nvPr/>
              </p:nvSpPr>
              <p:spPr>
                <a:xfrm>
                  <a:off x="2528024" y="5265295"/>
                  <a:ext cx="363682" cy="363682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椭圆 4">
                  <a:extLst>
                    <a:ext uri="{FF2B5EF4-FFF2-40B4-BE49-F238E27FC236}">
                      <a16:creationId xmlns:a16="http://schemas.microsoft.com/office/drawing/2014/main" id="{4AD229A7-25DD-4714-93D5-E56EC634011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8024" y="5265295"/>
                  <a:ext cx="363682" cy="363682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椭圆 5">
                  <a:extLst>
                    <a:ext uri="{FF2B5EF4-FFF2-40B4-BE49-F238E27FC236}">
                      <a16:creationId xmlns:a16="http://schemas.microsoft.com/office/drawing/2014/main" id="{21D43D78-4C97-4A80-976D-35481F4995B5}"/>
                    </a:ext>
                  </a:extLst>
                </p:cNvPr>
                <p:cNvSpPr/>
                <p:nvPr/>
              </p:nvSpPr>
              <p:spPr>
                <a:xfrm>
                  <a:off x="6252293" y="5270233"/>
                  <a:ext cx="363682" cy="363682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椭圆 5">
                  <a:extLst>
                    <a:ext uri="{FF2B5EF4-FFF2-40B4-BE49-F238E27FC236}">
                      <a16:creationId xmlns:a16="http://schemas.microsoft.com/office/drawing/2014/main" id="{21D43D78-4C97-4A80-976D-35481F4995B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2293" y="5270233"/>
                  <a:ext cx="363682" cy="363682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连接符: 曲线 15">
              <a:extLst>
                <a:ext uri="{FF2B5EF4-FFF2-40B4-BE49-F238E27FC236}">
                  <a16:creationId xmlns:a16="http://schemas.microsoft.com/office/drawing/2014/main" id="{3053E9CE-CC1C-4884-8B47-1B20583F69E1}"/>
                </a:ext>
              </a:extLst>
            </p:cNvPr>
            <p:cNvCxnSpPr>
              <a:stCxn id="6" idx="4"/>
              <a:endCxn id="5" idx="4"/>
            </p:cNvCxnSpPr>
            <p:nvPr/>
          </p:nvCxnSpPr>
          <p:spPr>
            <a:xfrm rot="5400000" flipH="1">
              <a:off x="4569531" y="3769312"/>
              <a:ext cx="4938" cy="3724269"/>
            </a:xfrm>
            <a:prstGeom prst="curvedConnector3">
              <a:avLst>
                <a:gd name="adj1" fmla="val -4629405"/>
              </a:avLst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7117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01AF0E-A79B-40E0-8102-B96B5C68E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Topological Sort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59EE189-A4DA-4E30-94C1-4EF8DB7575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000" dirty="0"/>
                  <a:t>A </a:t>
                </a:r>
                <a:r>
                  <a:rPr lang="en-US" sz="2000" b="1" dirty="0">
                    <a:solidFill>
                      <a:schemeClr val="accent1">
                        <a:lumMod val="75000"/>
                      </a:schemeClr>
                    </a:solidFill>
                  </a:rPr>
                  <a:t>topological sort</a:t>
                </a:r>
                <a:r>
                  <a:rPr lang="en-US" sz="2000" dirty="0"/>
                  <a:t> of a DAG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is a linear ordering of its vertices such </a:t>
                </a:r>
                <a:r>
                  <a:rPr lang="en-US" sz="2000" dirty="0"/>
                  <a:t>that:</a:t>
                </a:r>
                <a:br>
                  <a:rPr lang="en-US" sz="2000" dirty="0"/>
                </a:b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/>
                  <a:t> contains an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2000" dirty="0"/>
                  <a:t> then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/>
                  <a:t> appears before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/>
                  <a:t> in the ordering.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Directed graphs containing cycles have no topological ordering.</a:t>
                </a:r>
                <a:br>
                  <a:rPr lang="en-US" sz="2000" dirty="0"/>
                </a:br>
                <a:r>
                  <a:rPr lang="en-US" sz="2000" b="1" dirty="0">
                    <a:solidFill>
                      <a:srgbClr val="C00000"/>
                    </a:solidFill>
                  </a:rPr>
                  <a:t>Q</a:t>
                </a:r>
                <a:r>
                  <a:rPr lang="en-US" sz="2000" dirty="0"/>
                  <a:t>: Does every DAG has a topological ordering?</a:t>
                </a:r>
                <a:br>
                  <a:rPr lang="en-US" sz="2000" dirty="0"/>
                </a:br>
                <a:r>
                  <a:rPr lang="en-US" sz="2000" b="1" dirty="0">
                    <a:solidFill>
                      <a:srgbClr val="C00000"/>
                    </a:solidFill>
                  </a:rPr>
                  <a:t>Q</a:t>
                </a:r>
                <a:r>
                  <a:rPr lang="en-US" sz="2000" dirty="0"/>
                  <a:t>: How to tell if a directed graph is acyclic? If acyclic, how to do topo-sort?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b="1" dirty="0">
                    <a:solidFill>
                      <a:schemeClr val="accent6">
                        <a:lumMod val="75000"/>
                      </a:schemeClr>
                    </a:solidFill>
                  </a:rPr>
                  <a:t>Lemma 1</a:t>
                </a:r>
                <a:r>
                  <a:rPr lang="en-US" sz="2000" b="1" dirty="0"/>
                  <a:t>:</a:t>
                </a:r>
                <a:r>
                  <a:rPr lang="en-US" sz="2000" dirty="0"/>
                  <a:t> </a:t>
                </a:r>
                <a:r>
                  <a:rPr lang="en-US" sz="2000" u="sng" dirty="0">
                    <a:solidFill>
                      <a:schemeClr val="accent6">
                        <a:lumMod val="50000"/>
                      </a:schemeClr>
                    </a:solidFill>
                  </a:rPr>
                  <a:t>Directed graph </a:t>
                </a:r>
                <a14:m>
                  <m:oMath xmlns:m="http://schemas.openxmlformats.org/officeDocument/2006/math">
                    <m:r>
                      <a:rPr lang="en-US" sz="2000" i="1" u="sng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u="sng" dirty="0">
                    <a:solidFill>
                      <a:schemeClr val="accent6">
                        <a:lumMod val="50000"/>
                      </a:schemeClr>
                    </a:solidFill>
                  </a:rPr>
                  <a:t> is acyclic </a:t>
                </a:r>
                <a:r>
                  <a:rPr lang="en-US" sz="2000" u="sng" dirty="0" err="1">
                    <a:solidFill>
                      <a:schemeClr val="accent6">
                        <a:lumMod val="50000"/>
                      </a:schemeClr>
                    </a:solidFill>
                  </a:rPr>
                  <a:t>iff</a:t>
                </a:r>
                <a:r>
                  <a:rPr lang="en-US" sz="2000" u="sng" dirty="0">
                    <a:solidFill>
                      <a:schemeClr val="accent6">
                        <a:lumMod val="50000"/>
                      </a:schemeClr>
                    </a:solidFill>
                  </a:rPr>
                  <a:t> a DFS of </a:t>
                </a:r>
                <a14:m>
                  <m:oMath xmlns:m="http://schemas.openxmlformats.org/officeDocument/2006/math">
                    <m:r>
                      <a:rPr lang="en-US" sz="2000" i="1" u="sng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u="sng" dirty="0">
                    <a:solidFill>
                      <a:schemeClr val="accent6">
                        <a:lumMod val="50000"/>
                      </a:schemeClr>
                    </a:solidFill>
                  </a:rPr>
                  <a:t> yields no back edges</a:t>
                </a:r>
                <a:r>
                  <a:rPr lang="en-US" sz="20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b="1" dirty="0"/>
                  <a:t>Proof of [&lt;==]: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For the sake of contradiction, assume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/>
                  <a:t> contains a cycle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/>
                  <a:t> be the first node to be discovered in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By the White-path theorem,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/>
                  <a:t> is a descendant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/>
                  <a:t> in DFS forest.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But then when processing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2000" dirty="0"/>
                  <a:t> becomes a back edge!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59EE189-A4DA-4E30-94C1-4EF8DB7575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  <a:blipFill>
                <a:blip r:embed="rId2"/>
                <a:stretch>
                  <a:fillRect l="-644" t="-12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6" name="组合 55">
            <a:extLst>
              <a:ext uri="{FF2B5EF4-FFF2-40B4-BE49-F238E27FC236}">
                <a16:creationId xmlns:a16="http://schemas.microsoft.com/office/drawing/2014/main" id="{79B0FA1A-7410-4977-804B-5C00349E2C8A}"/>
              </a:ext>
            </a:extLst>
          </p:cNvPr>
          <p:cNvGrpSpPr/>
          <p:nvPr/>
        </p:nvGrpSpPr>
        <p:grpSpPr>
          <a:xfrm>
            <a:off x="6618401" y="5283589"/>
            <a:ext cx="1896949" cy="1209284"/>
            <a:chOff x="6618401" y="5261493"/>
            <a:chExt cx="1896949" cy="120928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椭圆 19">
                  <a:extLst>
                    <a:ext uri="{FF2B5EF4-FFF2-40B4-BE49-F238E27FC236}">
                      <a16:creationId xmlns:a16="http://schemas.microsoft.com/office/drawing/2014/main" id="{B091DC44-2907-41B4-962D-691FB62929A0}"/>
                    </a:ext>
                  </a:extLst>
                </p:cNvPr>
                <p:cNvSpPr/>
                <p:nvPr/>
              </p:nvSpPr>
              <p:spPr>
                <a:xfrm>
                  <a:off x="8151668" y="5645430"/>
                  <a:ext cx="363682" cy="36368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椭圆 19">
                  <a:extLst>
                    <a:ext uri="{FF2B5EF4-FFF2-40B4-BE49-F238E27FC236}">
                      <a16:creationId xmlns:a16="http://schemas.microsoft.com/office/drawing/2014/main" id="{B091DC44-2907-41B4-962D-691FB62929A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51668" y="5645430"/>
                  <a:ext cx="363682" cy="363682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98E7827A-743E-4664-8818-A30737C7D32D}"/>
                </a:ext>
              </a:extLst>
            </p:cNvPr>
            <p:cNvCxnSpPr>
              <a:cxnSpLocks/>
              <a:stCxn id="28" idx="6"/>
              <a:endCxn id="20" idx="0"/>
            </p:cNvCxnSpPr>
            <p:nvPr/>
          </p:nvCxnSpPr>
          <p:spPr>
            <a:xfrm>
              <a:off x="7748716" y="5443334"/>
              <a:ext cx="584793" cy="20209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D032CB92-1832-4906-AC98-F74304948DF2}"/>
                </a:ext>
              </a:extLst>
            </p:cNvPr>
            <p:cNvCxnSpPr>
              <a:cxnSpLocks/>
              <a:stCxn id="20" idx="4"/>
              <a:endCxn id="26" idx="3"/>
            </p:cNvCxnSpPr>
            <p:nvPr/>
          </p:nvCxnSpPr>
          <p:spPr>
            <a:xfrm flipH="1">
              <a:off x="7878820" y="6009112"/>
              <a:ext cx="454689" cy="23083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8D7A455C-CF9A-4826-90C8-60BD43E01281}"/>
                </a:ext>
              </a:extLst>
            </p:cNvPr>
            <p:cNvSpPr txBox="1"/>
            <p:nvPr/>
          </p:nvSpPr>
          <p:spPr>
            <a:xfrm>
              <a:off x="7254931" y="6009112"/>
              <a:ext cx="62388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……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椭圆 27">
                  <a:extLst>
                    <a:ext uri="{FF2B5EF4-FFF2-40B4-BE49-F238E27FC236}">
                      <a16:creationId xmlns:a16="http://schemas.microsoft.com/office/drawing/2014/main" id="{32612E07-9071-4F68-BEDB-5650A88763C1}"/>
                    </a:ext>
                  </a:extLst>
                </p:cNvPr>
                <p:cNvSpPr/>
                <p:nvPr/>
              </p:nvSpPr>
              <p:spPr>
                <a:xfrm>
                  <a:off x="7385034" y="5261493"/>
                  <a:ext cx="363682" cy="363682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椭圆 27">
                  <a:extLst>
                    <a:ext uri="{FF2B5EF4-FFF2-40B4-BE49-F238E27FC236}">
                      <a16:creationId xmlns:a16="http://schemas.microsoft.com/office/drawing/2014/main" id="{32612E07-9071-4F68-BEDB-5650A88763C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85034" y="5261493"/>
                  <a:ext cx="363682" cy="363682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椭圆 28">
                  <a:extLst>
                    <a:ext uri="{FF2B5EF4-FFF2-40B4-BE49-F238E27FC236}">
                      <a16:creationId xmlns:a16="http://schemas.microsoft.com/office/drawing/2014/main" id="{3C0294F2-3CDD-4FD9-B190-C6C90C65D2DC}"/>
                    </a:ext>
                  </a:extLst>
                </p:cNvPr>
                <p:cNvSpPr/>
                <p:nvPr/>
              </p:nvSpPr>
              <p:spPr>
                <a:xfrm>
                  <a:off x="6618401" y="5645430"/>
                  <a:ext cx="363682" cy="36368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椭圆 28">
                  <a:extLst>
                    <a:ext uri="{FF2B5EF4-FFF2-40B4-BE49-F238E27FC236}">
                      <a16:creationId xmlns:a16="http://schemas.microsoft.com/office/drawing/2014/main" id="{3C0294F2-3CDD-4FD9-B190-C6C90C65D2D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18401" y="5645430"/>
                  <a:ext cx="363682" cy="363682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086E61E8-4645-43D5-82AC-A1D9C8B67F22}"/>
                </a:ext>
              </a:extLst>
            </p:cNvPr>
            <p:cNvCxnSpPr>
              <a:cxnSpLocks/>
              <a:stCxn id="26" idx="1"/>
              <a:endCxn id="29" idx="4"/>
            </p:cNvCxnSpPr>
            <p:nvPr/>
          </p:nvCxnSpPr>
          <p:spPr>
            <a:xfrm flipH="1" flipV="1">
              <a:off x="6800242" y="6009112"/>
              <a:ext cx="454689" cy="23083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A559DE51-B045-43F7-B072-3F4665B990D0}"/>
                </a:ext>
              </a:extLst>
            </p:cNvPr>
            <p:cNvCxnSpPr>
              <a:cxnSpLocks/>
              <a:stCxn id="29" idx="0"/>
              <a:endCxn id="28" idx="2"/>
            </p:cNvCxnSpPr>
            <p:nvPr/>
          </p:nvCxnSpPr>
          <p:spPr>
            <a:xfrm flipV="1">
              <a:off x="6800242" y="5443334"/>
              <a:ext cx="584792" cy="20209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15774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01AF0E-A79B-40E0-8102-B96B5C68E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Topological Sort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59EE189-A4DA-4E30-94C1-4EF8DB7575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000" dirty="0"/>
                  <a:t>A </a:t>
                </a:r>
                <a:r>
                  <a:rPr lang="en-US" sz="2000" b="1" dirty="0">
                    <a:solidFill>
                      <a:schemeClr val="accent1">
                        <a:lumMod val="75000"/>
                      </a:schemeClr>
                    </a:solidFill>
                  </a:rPr>
                  <a:t>topological sort</a:t>
                </a:r>
                <a:r>
                  <a:rPr lang="en-US" sz="2000" dirty="0"/>
                  <a:t> of a DAG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is a linear ordering of its vertices such </a:t>
                </a:r>
                <a:r>
                  <a:rPr lang="en-US" sz="2000" dirty="0"/>
                  <a:t>that:</a:t>
                </a:r>
                <a:br>
                  <a:rPr lang="en-US" sz="2000" dirty="0"/>
                </a:b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/>
                  <a:t> contains an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2000" dirty="0"/>
                  <a:t> then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/>
                  <a:t> appears before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/>
                  <a:t> in the ordering.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Directed graphs containing cycles have no topological ordering.</a:t>
                </a:r>
                <a:br>
                  <a:rPr lang="en-US" sz="2000" dirty="0"/>
                </a:br>
                <a:r>
                  <a:rPr lang="en-US" sz="2000" b="1" dirty="0">
                    <a:solidFill>
                      <a:srgbClr val="C00000"/>
                    </a:solidFill>
                  </a:rPr>
                  <a:t>Q</a:t>
                </a:r>
                <a:r>
                  <a:rPr lang="en-US" sz="2000" dirty="0"/>
                  <a:t>: Does every DAG has a topological ordering?</a:t>
                </a:r>
                <a:br>
                  <a:rPr lang="en-US" sz="2000" dirty="0"/>
                </a:br>
                <a:r>
                  <a:rPr lang="en-US" sz="2000" b="1" dirty="0">
                    <a:solidFill>
                      <a:srgbClr val="C00000"/>
                    </a:solidFill>
                  </a:rPr>
                  <a:t>Q</a:t>
                </a:r>
                <a:r>
                  <a:rPr lang="en-US" sz="2000" dirty="0"/>
                  <a:t>: How to tell if a directed graph is acyclic? If acyclic, how to do topo-sort?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b="1" dirty="0">
                    <a:solidFill>
                      <a:schemeClr val="accent6">
                        <a:lumMod val="75000"/>
                      </a:schemeClr>
                    </a:solidFill>
                  </a:rPr>
                  <a:t>Lemma 1</a:t>
                </a:r>
                <a:r>
                  <a:rPr lang="en-US" sz="2000" b="1" dirty="0"/>
                  <a:t>:</a:t>
                </a:r>
                <a:r>
                  <a:rPr lang="en-US" sz="2000" dirty="0"/>
                  <a:t> Directed graph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/>
                  <a:t> is acyclic </a:t>
                </a:r>
                <a:r>
                  <a:rPr lang="en-US" sz="2000" u="sng" dirty="0" err="1"/>
                  <a:t>iff</a:t>
                </a:r>
                <a:r>
                  <a:rPr lang="en-US" sz="2000" dirty="0"/>
                  <a:t> a DFS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/>
                  <a:t> yields no back edges.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b="1" dirty="0">
                    <a:solidFill>
                      <a:schemeClr val="accent6">
                        <a:lumMod val="75000"/>
                      </a:schemeClr>
                    </a:solidFill>
                  </a:rPr>
                  <a:t>Lemma 2</a:t>
                </a:r>
                <a:r>
                  <a:rPr lang="en-US" sz="2000" b="1" dirty="0"/>
                  <a:t>:</a:t>
                </a:r>
                <a:r>
                  <a:rPr lang="en-US" sz="2000" dirty="0"/>
                  <a:t> </a:t>
                </a:r>
                <a:r>
                  <a:rPr lang="en-US" sz="2000" u="sng" dirty="0">
                    <a:solidFill>
                      <a:schemeClr val="accent6">
                        <a:lumMod val="50000"/>
                      </a:schemeClr>
                    </a:solidFill>
                  </a:rPr>
                  <a:t>If we do a DFS in DAG </a:t>
                </a:r>
                <a14:m>
                  <m:oMath xmlns:m="http://schemas.openxmlformats.org/officeDocument/2006/math">
                    <m:r>
                      <a:rPr lang="en-US" sz="2000" i="1" u="sng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u="sng" dirty="0">
                    <a:solidFill>
                      <a:schemeClr val="accent6">
                        <a:lumMod val="50000"/>
                      </a:schemeClr>
                    </a:solidFill>
                  </a:rPr>
                  <a:t>, then </a:t>
                </a:r>
                <a14:m>
                  <m:oMath xmlns:m="http://schemas.openxmlformats.org/officeDocument/2006/math">
                    <m:r>
                      <a:rPr lang="en-US" sz="2000" b="0" i="1" u="sng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b="0" i="1" u="sng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u="sng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b="0" i="1" u="sng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000" b="0" i="1" u="sng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b="0" i="1" u="sng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u="sng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000" u="sng" dirty="0">
                    <a:solidFill>
                      <a:schemeClr val="accent6">
                        <a:lumMod val="50000"/>
                      </a:schemeClr>
                    </a:solidFill>
                  </a:rPr>
                  <a:t> for every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u="sng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u="sng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b="0" i="1" u="sng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u="sng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2000" u="sng" dirty="0">
                    <a:solidFill>
                      <a:schemeClr val="accent6">
                        <a:lumMod val="50000"/>
                      </a:schemeClr>
                    </a:solidFill>
                  </a:rPr>
                  <a:t> in </a:t>
                </a:r>
                <a14:m>
                  <m:oMath xmlns:m="http://schemas.openxmlformats.org/officeDocument/2006/math">
                    <m:r>
                      <a:rPr lang="en-US" sz="2000" i="1" u="sng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b="1" dirty="0"/>
                  <a:t>Proof: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When exploring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/>
                  <a:t> cannot be GRAY. </a:t>
                </a:r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(Otherwise we have a back edge.)</a:t>
                </a:r>
                <a:endPara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/>
                  <a:t> is WHITE, </a:t>
                </a:r>
                <a:r>
                  <a:rPr lang="en-US" sz="2000" dirty="0">
                    <a:solidFill>
                      <a:schemeClr val="tx1"/>
                    </a:solidFill>
                  </a:rPr>
                  <a:t>then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becomes a descendant of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, </a:t>
                </a:r>
                <a:r>
                  <a:rPr lang="en-US" sz="2000" dirty="0"/>
                  <a:t>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/>
                  <a:t> is BLACK, then trivially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59EE189-A4DA-4E30-94C1-4EF8DB7575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  <a:blipFill>
                <a:blip r:embed="rId2"/>
                <a:stretch>
                  <a:fillRect l="-644" t="-1269" r="-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9005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01AF0E-A79B-40E0-8102-B96B5C68E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Topological Sort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59EE189-A4DA-4E30-94C1-4EF8DB7575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000" dirty="0"/>
                  <a:t>A </a:t>
                </a:r>
                <a:r>
                  <a:rPr lang="en-US" sz="2000" b="1" dirty="0">
                    <a:solidFill>
                      <a:schemeClr val="accent1">
                        <a:lumMod val="75000"/>
                      </a:schemeClr>
                    </a:solidFill>
                  </a:rPr>
                  <a:t>topological sort</a:t>
                </a:r>
                <a:r>
                  <a:rPr lang="en-US" sz="2000" dirty="0"/>
                  <a:t> of a DAG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is a linear ordering of its vertices such </a:t>
                </a:r>
                <a:r>
                  <a:rPr lang="en-US" sz="2000" dirty="0"/>
                  <a:t>that:</a:t>
                </a:r>
                <a:br>
                  <a:rPr lang="en-US" sz="2000" dirty="0"/>
                </a:b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/>
                  <a:t> contains an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2000" dirty="0"/>
                  <a:t> then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/>
                  <a:t> appears before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/>
                  <a:t> in the ordering.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Directed graphs containing cycles have no topological ordering.</a:t>
                </a:r>
                <a:br>
                  <a:rPr lang="en-US" sz="2000" dirty="0"/>
                </a:br>
                <a:r>
                  <a:rPr lang="en-US" sz="2000" b="1" dirty="0">
                    <a:solidFill>
                      <a:srgbClr val="C00000"/>
                    </a:solidFill>
                  </a:rPr>
                  <a:t>Q</a:t>
                </a:r>
                <a:r>
                  <a:rPr lang="en-US" sz="2000" dirty="0"/>
                  <a:t>: Does every DAG has a topological ordering?</a:t>
                </a:r>
                <a:br>
                  <a:rPr lang="en-US" sz="2000" dirty="0"/>
                </a:br>
                <a:r>
                  <a:rPr lang="en-US" sz="2000" b="1" dirty="0">
                    <a:solidFill>
                      <a:srgbClr val="C00000"/>
                    </a:solidFill>
                  </a:rPr>
                  <a:t>Q</a:t>
                </a:r>
                <a:r>
                  <a:rPr lang="en-US" sz="2000" dirty="0"/>
                  <a:t>: How to tell if a directed graph is acyclic? If acyclic, how to do topo-sort?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b="1" dirty="0">
                    <a:solidFill>
                      <a:schemeClr val="accent6">
                        <a:lumMod val="75000"/>
                      </a:schemeClr>
                    </a:solidFill>
                  </a:rPr>
                  <a:t>Lemma 1</a:t>
                </a:r>
                <a:r>
                  <a:rPr lang="en-US" sz="2000" b="1" dirty="0"/>
                  <a:t>:</a:t>
                </a:r>
                <a:r>
                  <a:rPr lang="en-US" sz="2000" dirty="0"/>
                  <a:t> Directed graph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/>
                  <a:t> is acyclic </a:t>
                </a:r>
                <a:r>
                  <a:rPr lang="en-US" sz="2000" u="sng" dirty="0" err="1"/>
                  <a:t>iff</a:t>
                </a:r>
                <a:r>
                  <a:rPr lang="en-US" sz="2000" dirty="0"/>
                  <a:t> a DFS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/>
                  <a:t> yields no back edges.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b="1" dirty="0">
                    <a:solidFill>
                      <a:schemeClr val="accent6">
                        <a:lumMod val="75000"/>
                      </a:schemeClr>
                    </a:solidFill>
                  </a:rPr>
                  <a:t>Lemma 2</a:t>
                </a:r>
                <a:r>
                  <a:rPr lang="en-US" sz="2000" b="1" dirty="0"/>
                  <a:t>:</a:t>
                </a:r>
                <a:r>
                  <a:rPr lang="en-US" sz="2000" dirty="0"/>
                  <a:t> </a:t>
                </a:r>
                <a:r>
                  <a:rPr lang="en-US" sz="2000" dirty="0">
                    <a:solidFill>
                      <a:schemeClr val="tx1"/>
                    </a:solidFill>
                  </a:rPr>
                  <a:t>If we do a DFS in DAG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, then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for every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in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b="1" dirty="0"/>
                  <a:t>Topo-Sort of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en-US" sz="2000" b="1" dirty="0"/>
                  <a:t>:</a:t>
                </a:r>
                <a:br>
                  <a:rPr lang="en-US" sz="2000" b="1" dirty="0"/>
                </a:br>
                <a:r>
                  <a:rPr lang="en-US" sz="2000" dirty="0"/>
                  <a:t>(</a:t>
                </a:r>
                <a:r>
                  <a:rPr lang="en-US" sz="2000" b="1" dirty="0"/>
                  <a:t>a</a:t>
                </a:r>
                <a:r>
                  <a:rPr lang="en-US" sz="2000" dirty="0"/>
                  <a:t>) Do DFS on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/>
                  <a:t>, compute finish times for each node along the way.</a:t>
                </a:r>
                <a:br>
                  <a:rPr lang="en-US" sz="2000" dirty="0"/>
                </a:br>
                <a:r>
                  <a:rPr lang="en-US" sz="2000" dirty="0"/>
                  <a:t>(</a:t>
                </a:r>
                <a:r>
                  <a:rPr lang="en-US" sz="2000" b="1" dirty="0"/>
                  <a:t>b</a:t>
                </a:r>
                <a:r>
                  <a:rPr lang="en-US" sz="2000" dirty="0"/>
                  <a:t>) When a node finishes, insert it to the </a:t>
                </a:r>
                <a:r>
                  <a:rPr lang="en-US" sz="2000" i="1" dirty="0"/>
                  <a:t>head</a:t>
                </a:r>
                <a:r>
                  <a:rPr lang="en-US" sz="2000" dirty="0"/>
                  <a:t> of a list.</a:t>
                </a:r>
                <a:br>
                  <a:rPr lang="en-US" sz="2000" dirty="0"/>
                </a:br>
                <a:r>
                  <a:rPr lang="en-US" sz="2000" dirty="0"/>
                  <a:t>(</a:t>
                </a:r>
                <a:r>
                  <a:rPr lang="en-US" sz="2000" b="1" dirty="0"/>
                  <a:t>c</a:t>
                </a:r>
                <a:r>
                  <a:rPr lang="en-US" sz="2000" dirty="0"/>
                  <a:t>) If no back edge is found, then the list eventually gives a topo-ordering.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b="1" dirty="0" err="1">
                    <a:solidFill>
                      <a:schemeClr val="accent6">
                        <a:lumMod val="75000"/>
                      </a:schemeClr>
                    </a:solidFill>
                  </a:rPr>
                  <a:t>Thm</a:t>
                </a:r>
                <a:r>
                  <a:rPr lang="en-US" sz="2000" b="1" dirty="0"/>
                  <a:t>:</a:t>
                </a:r>
                <a:r>
                  <a:rPr lang="en-US" sz="2000" dirty="0"/>
                  <a:t> Every DAG has a topological ordering.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b="1" dirty="0" err="1">
                    <a:solidFill>
                      <a:schemeClr val="accent6">
                        <a:lumMod val="75000"/>
                      </a:schemeClr>
                    </a:solidFill>
                  </a:rPr>
                  <a:t>Thm</a:t>
                </a:r>
                <a:r>
                  <a:rPr lang="en-US" sz="2000" b="1" dirty="0"/>
                  <a:t>:</a:t>
                </a:r>
                <a:r>
                  <a:rPr lang="en-US" sz="2000" dirty="0"/>
                  <a:t> </a:t>
                </a:r>
                <a:r>
                  <a:rPr lang="en-US" sz="2000" dirty="0" err="1"/>
                  <a:t>Descreasing</a:t>
                </a:r>
                <a:r>
                  <a:rPr lang="en-US" sz="2000" dirty="0"/>
                  <a:t> order of finish times of DFS on DAG gives a topo-ordering.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59EE189-A4DA-4E30-94C1-4EF8DB7575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  <a:blipFill>
                <a:blip r:embed="rId2"/>
                <a:stretch>
                  <a:fillRect l="-644" t="-1269" r="-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: 圆角 3">
            <a:extLst>
              <a:ext uri="{FF2B5EF4-FFF2-40B4-BE49-F238E27FC236}">
                <a16:creationId xmlns:a16="http://schemas.microsoft.com/office/drawing/2014/main" id="{5A671117-58F5-432F-9EFA-B3D17FF1F43A}"/>
              </a:ext>
            </a:extLst>
          </p:cNvPr>
          <p:cNvSpPr/>
          <p:nvPr/>
        </p:nvSpPr>
        <p:spPr>
          <a:xfrm>
            <a:off x="865042" y="2605424"/>
            <a:ext cx="7795481" cy="600231"/>
          </a:xfrm>
          <a:prstGeom prst="roundRect">
            <a:avLst>
              <a:gd name="adj" fmla="val 7555"/>
            </a:avLst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1FB1B454-61A1-4AFA-8FDB-09B7BAF88035}"/>
              </a:ext>
            </a:extLst>
          </p:cNvPr>
          <p:cNvSpPr/>
          <p:nvPr/>
        </p:nvSpPr>
        <p:spPr>
          <a:xfrm>
            <a:off x="865042" y="3562201"/>
            <a:ext cx="8173855" cy="358158"/>
          </a:xfrm>
          <a:prstGeom prst="roundRect">
            <a:avLst>
              <a:gd name="adj" fmla="val 7555"/>
            </a:avLst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5E793EB9-934B-4F78-9D8F-947CEFBD13C9}"/>
              </a:ext>
            </a:extLst>
          </p:cNvPr>
          <p:cNvSpPr/>
          <p:nvPr/>
        </p:nvSpPr>
        <p:spPr>
          <a:xfrm>
            <a:off x="865043" y="1689882"/>
            <a:ext cx="7650308" cy="600231"/>
          </a:xfrm>
          <a:prstGeom prst="roundRect">
            <a:avLst>
              <a:gd name="adj" fmla="val 7555"/>
            </a:avLst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0AFC1A6A-6EFE-4D8E-8AE7-2BF9095C17B1}"/>
                  </a:ext>
                </a:extLst>
              </p:cNvPr>
              <p:cNvSpPr txBox="1"/>
              <p:nvPr/>
            </p:nvSpPr>
            <p:spPr>
              <a:xfrm>
                <a:off x="2659117" y="3876795"/>
                <a:ext cx="330654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Time complexity is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0AFC1A6A-6EFE-4D8E-8AE7-2BF9095C17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9117" y="3876795"/>
                <a:ext cx="3306546" cy="400110"/>
              </a:xfrm>
              <a:prstGeom prst="rect">
                <a:avLst/>
              </a:prstGeom>
              <a:blipFill>
                <a:blip r:embed="rId3"/>
                <a:stretch>
                  <a:fillRect l="-1842" t="-9091" r="-1105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0448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01AF0E-A79B-40E0-8102-B96B5C68E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Topological Sort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59EE189-A4DA-4E30-94C1-4EF8DB7575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000" dirty="0"/>
                  <a:t>A </a:t>
                </a:r>
                <a:r>
                  <a:rPr lang="en-US" sz="2000" b="1" dirty="0">
                    <a:solidFill>
                      <a:schemeClr val="accent1">
                        <a:lumMod val="75000"/>
                      </a:schemeClr>
                    </a:solidFill>
                  </a:rPr>
                  <a:t>topological sort</a:t>
                </a:r>
                <a:r>
                  <a:rPr lang="en-US" sz="2000" dirty="0"/>
                  <a:t> of a DAG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is a linear ordering of its vertices such </a:t>
                </a:r>
                <a:r>
                  <a:rPr lang="en-US" sz="2000" dirty="0"/>
                  <a:t>that:</a:t>
                </a:r>
                <a:br>
                  <a:rPr lang="en-US" sz="2000" dirty="0"/>
                </a:b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/>
                  <a:t> contains an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2000" dirty="0"/>
                  <a:t> then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/>
                  <a:t> appears before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/>
                  <a:t> in the ordering.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b="1" dirty="0" err="1">
                    <a:solidFill>
                      <a:schemeClr val="accent6">
                        <a:lumMod val="75000"/>
                      </a:schemeClr>
                    </a:solidFill>
                  </a:rPr>
                  <a:t>Thm</a:t>
                </a:r>
                <a:r>
                  <a:rPr lang="en-US" sz="2000" b="1" dirty="0"/>
                  <a:t>:</a:t>
                </a:r>
                <a:r>
                  <a:rPr lang="en-US" sz="2000" dirty="0"/>
                  <a:t> Every DAG has a topological ordering.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b="1" dirty="0" err="1">
                    <a:solidFill>
                      <a:schemeClr val="accent6">
                        <a:lumMod val="75000"/>
                      </a:schemeClr>
                    </a:solidFill>
                  </a:rPr>
                  <a:t>Thm</a:t>
                </a:r>
                <a:r>
                  <a:rPr lang="en-US" sz="2000" b="1" dirty="0"/>
                  <a:t>:</a:t>
                </a:r>
                <a:r>
                  <a:rPr lang="en-US" sz="2000" dirty="0"/>
                  <a:t> </a:t>
                </a:r>
                <a:r>
                  <a:rPr lang="en-US" sz="2000" dirty="0" err="1"/>
                  <a:t>Descreasing</a:t>
                </a:r>
                <a:r>
                  <a:rPr lang="en-US" sz="2000" dirty="0"/>
                  <a:t> order of finish times of DFS on DAG gives a topo-ordering.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b="1" dirty="0"/>
                  <a:t>Topo-Sort of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en-US" sz="2000" b="1" dirty="0"/>
                  <a:t>:</a:t>
                </a:r>
                <a:br>
                  <a:rPr lang="en-US" sz="2000" b="1" dirty="0"/>
                </a:br>
                <a:r>
                  <a:rPr lang="en-US" sz="2000" dirty="0"/>
                  <a:t>(</a:t>
                </a:r>
                <a:r>
                  <a:rPr lang="en-US" sz="2000" b="1" dirty="0"/>
                  <a:t>a</a:t>
                </a:r>
                <a:r>
                  <a:rPr lang="en-US" sz="2000" dirty="0"/>
                  <a:t>) Do DFS on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/>
                  <a:t>, compute finish times for each node along the way.</a:t>
                </a:r>
                <a:br>
                  <a:rPr lang="en-US" sz="2000" dirty="0"/>
                </a:br>
                <a:r>
                  <a:rPr lang="en-US" sz="2000" dirty="0"/>
                  <a:t>(</a:t>
                </a:r>
                <a:r>
                  <a:rPr lang="en-US" sz="2000" b="1" dirty="0"/>
                  <a:t>b</a:t>
                </a:r>
                <a:r>
                  <a:rPr lang="en-US" sz="2000" dirty="0"/>
                  <a:t>) When a node finishes, insert it to the </a:t>
                </a:r>
                <a:r>
                  <a:rPr lang="en-US" sz="2000" i="1" dirty="0"/>
                  <a:t>head</a:t>
                </a:r>
                <a:r>
                  <a:rPr lang="en-US" sz="2000" dirty="0"/>
                  <a:t> of a list.</a:t>
                </a:r>
                <a:br>
                  <a:rPr lang="en-US" sz="2000" dirty="0"/>
                </a:br>
                <a:r>
                  <a:rPr lang="en-US" sz="2000" dirty="0"/>
                  <a:t>(</a:t>
                </a:r>
                <a:r>
                  <a:rPr lang="en-US" sz="2000" b="1" dirty="0"/>
                  <a:t>c</a:t>
                </a:r>
                <a:r>
                  <a:rPr lang="en-US" sz="2000" dirty="0"/>
                  <a:t>) If no back edge is found, then the list eventually gives a topo-ordering.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59EE189-A4DA-4E30-94C1-4EF8DB7575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  <a:blipFill>
                <a:blip r:embed="rId2"/>
                <a:stretch>
                  <a:fillRect l="-644" t="-12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1209547D-7400-4A5E-BD33-C4FC821F094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34" t="1617" r="31839" b="38803"/>
          <a:stretch/>
        </p:blipFill>
        <p:spPr>
          <a:xfrm>
            <a:off x="178676" y="4485468"/>
            <a:ext cx="4099035" cy="2007405"/>
          </a:xfrm>
          <a:prstGeom prst="rect">
            <a:avLst/>
          </a:prstGeom>
        </p:spPr>
      </p:pic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4DF86010-7F31-4AB9-AD56-FE5C829BEF0C}"/>
              </a:ext>
            </a:extLst>
          </p:cNvPr>
          <p:cNvCxnSpPr/>
          <p:nvPr/>
        </p:nvCxnSpPr>
        <p:spPr>
          <a:xfrm flipH="1">
            <a:off x="2028496" y="5093739"/>
            <a:ext cx="199697" cy="14714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9048F924-B3F4-41B3-B3EE-AAA40403B659}"/>
              </a:ext>
            </a:extLst>
          </p:cNvPr>
          <p:cNvCxnSpPr/>
          <p:nvPr/>
        </p:nvCxnSpPr>
        <p:spPr>
          <a:xfrm flipH="1">
            <a:off x="3914446" y="4642889"/>
            <a:ext cx="199697" cy="14714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F5EAA42E-BB03-42F6-A9E5-F9A4F50280C5}"/>
              </a:ext>
            </a:extLst>
          </p:cNvPr>
          <p:cNvCxnSpPr/>
          <p:nvPr/>
        </p:nvCxnSpPr>
        <p:spPr>
          <a:xfrm flipH="1">
            <a:off x="1355396" y="4411895"/>
            <a:ext cx="199697" cy="14714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4800A343-182C-4B6C-AC98-D3108BA818C4}"/>
              </a:ext>
            </a:extLst>
          </p:cNvPr>
          <p:cNvCxnSpPr/>
          <p:nvPr/>
        </p:nvCxnSpPr>
        <p:spPr>
          <a:xfrm flipH="1">
            <a:off x="3019096" y="4411895"/>
            <a:ext cx="199697" cy="14714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2C476745-8AE6-4110-B704-E6C87813BD2C}"/>
              </a:ext>
            </a:extLst>
          </p:cNvPr>
          <p:cNvGrpSpPr/>
          <p:nvPr/>
        </p:nvGrpSpPr>
        <p:grpSpPr>
          <a:xfrm>
            <a:off x="2931400" y="5616737"/>
            <a:ext cx="6033924" cy="876136"/>
            <a:chOff x="2931400" y="5616737"/>
            <a:chExt cx="6033924" cy="876136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2D15E9F4-1AC3-42B2-B932-688D58097E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034" t="73481" r="153" b="515"/>
            <a:stretch/>
          </p:blipFill>
          <p:spPr>
            <a:xfrm>
              <a:off x="2931400" y="5616737"/>
              <a:ext cx="6033924" cy="876136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C7B20E69-D707-4DE1-B9F8-2EE203E5B238}"/>
                </a:ext>
              </a:extLst>
            </p:cNvPr>
            <p:cNvSpPr/>
            <p:nvPr/>
          </p:nvSpPr>
          <p:spPr>
            <a:xfrm>
              <a:off x="3218793" y="6266091"/>
              <a:ext cx="172107" cy="134709"/>
            </a:xfrm>
            <a:prstGeom prst="roundRect">
              <a:avLst>
                <a:gd name="adj" fmla="val 7555"/>
              </a:avLst>
            </a:prstGeom>
            <a:solidFill>
              <a:schemeClr val="accent2">
                <a:lumMod val="75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CCD6F363-6CE3-48F4-90C3-637199A4245A}"/>
                </a:ext>
              </a:extLst>
            </p:cNvPr>
            <p:cNvSpPr/>
            <p:nvPr/>
          </p:nvSpPr>
          <p:spPr>
            <a:xfrm>
              <a:off x="4063343" y="6266090"/>
              <a:ext cx="172107" cy="134709"/>
            </a:xfrm>
            <a:prstGeom prst="roundRect">
              <a:avLst>
                <a:gd name="adj" fmla="val 7555"/>
              </a:avLst>
            </a:prstGeom>
            <a:solidFill>
              <a:schemeClr val="accent2">
                <a:lumMod val="75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CD69BCD0-F716-4661-A760-CE7B612CB695}"/>
                </a:ext>
              </a:extLst>
            </p:cNvPr>
            <p:cNvSpPr/>
            <p:nvPr/>
          </p:nvSpPr>
          <p:spPr>
            <a:xfrm>
              <a:off x="4907893" y="6266089"/>
              <a:ext cx="172107" cy="134709"/>
            </a:xfrm>
            <a:prstGeom prst="roundRect">
              <a:avLst>
                <a:gd name="adj" fmla="val 7555"/>
              </a:avLst>
            </a:prstGeom>
            <a:solidFill>
              <a:schemeClr val="accent2">
                <a:lumMod val="75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EAEE7950-206E-4122-868E-CFEFBDDF0655}"/>
                </a:ext>
              </a:extLst>
            </p:cNvPr>
            <p:cNvSpPr/>
            <p:nvPr/>
          </p:nvSpPr>
          <p:spPr>
            <a:xfrm>
              <a:off x="5585371" y="6266089"/>
              <a:ext cx="172107" cy="134709"/>
            </a:xfrm>
            <a:prstGeom prst="roundRect">
              <a:avLst>
                <a:gd name="adj" fmla="val 7555"/>
              </a:avLst>
            </a:prstGeom>
            <a:solidFill>
              <a:schemeClr val="accent2">
                <a:lumMod val="75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12C17098-427F-44F7-A073-24CC3B120EFA}"/>
                </a:ext>
              </a:extLst>
            </p:cNvPr>
            <p:cNvSpPr/>
            <p:nvPr/>
          </p:nvSpPr>
          <p:spPr>
            <a:xfrm>
              <a:off x="6235043" y="6266088"/>
              <a:ext cx="172107" cy="134709"/>
            </a:xfrm>
            <a:prstGeom prst="roundRect">
              <a:avLst>
                <a:gd name="adj" fmla="val 7555"/>
              </a:avLst>
            </a:prstGeom>
            <a:solidFill>
              <a:schemeClr val="accent2">
                <a:lumMod val="75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76EB199F-D6EF-4BC1-BBA0-E495DFFDB69C}"/>
                </a:ext>
              </a:extLst>
            </p:cNvPr>
            <p:cNvSpPr/>
            <p:nvPr/>
          </p:nvSpPr>
          <p:spPr>
            <a:xfrm>
              <a:off x="6898618" y="6266088"/>
              <a:ext cx="83207" cy="134709"/>
            </a:xfrm>
            <a:prstGeom prst="roundRect">
              <a:avLst>
                <a:gd name="adj" fmla="val 7555"/>
              </a:avLst>
            </a:prstGeom>
            <a:solidFill>
              <a:schemeClr val="accent2">
                <a:lumMod val="75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3A57D064-3047-4BDF-A572-39FA2E0E8F47}"/>
                </a:ext>
              </a:extLst>
            </p:cNvPr>
            <p:cNvSpPr/>
            <p:nvPr/>
          </p:nvSpPr>
          <p:spPr>
            <a:xfrm>
              <a:off x="7466943" y="6266087"/>
              <a:ext cx="83207" cy="134709"/>
            </a:xfrm>
            <a:prstGeom prst="roundRect">
              <a:avLst>
                <a:gd name="adj" fmla="val 7555"/>
              </a:avLst>
            </a:prstGeom>
            <a:solidFill>
              <a:schemeClr val="accent2">
                <a:lumMod val="75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矩形: 圆角 20">
              <a:extLst>
                <a:ext uri="{FF2B5EF4-FFF2-40B4-BE49-F238E27FC236}">
                  <a16:creationId xmlns:a16="http://schemas.microsoft.com/office/drawing/2014/main" id="{2775789B-2DDA-42E5-9B69-D2EA9FCEFE76}"/>
                </a:ext>
              </a:extLst>
            </p:cNvPr>
            <p:cNvSpPr/>
            <p:nvPr/>
          </p:nvSpPr>
          <p:spPr>
            <a:xfrm>
              <a:off x="8027058" y="6266086"/>
              <a:ext cx="83207" cy="134709"/>
            </a:xfrm>
            <a:prstGeom prst="roundRect">
              <a:avLst>
                <a:gd name="adj" fmla="val 7555"/>
              </a:avLst>
            </a:prstGeom>
            <a:solidFill>
              <a:schemeClr val="accent2">
                <a:lumMod val="75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F78076C2-0B91-4AAC-9149-B7CF74D99575}"/>
                </a:ext>
              </a:extLst>
            </p:cNvPr>
            <p:cNvSpPr/>
            <p:nvPr/>
          </p:nvSpPr>
          <p:spPr>
            <a:xfrm>
              <a:off x="8649686" y="6266085"/>
              <a:ext cx="83207" cy="134709"/>
            </a:xfrm>
            <a:prstGeom prst="roundRect">
              <a:avLst>
                <a:gd name="adj" fmla="val 7555"/>
              </a:avLst>
            </a:prstGeom>
            <a:solidFill>
              <a:schemeClr val="accent2">
                <a:lumMod val="75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70280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3404</TotalTime>
  <Words>4951</Words>
  <Application>Microsoft Office PowerPoint</Application>
  <PresentationFormat>全屏显示(4:3)</PresentationFormat>
  <Paragraphs>479</Paragraphs>
  <Slides>33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39" baseType="lpstr">
      <vt:lpstr>Arial</vt:lpstr>
      <vt:lpstr>Calibri Light</vt:lpstr>
      <vt:lpstr>Courier New</vt:lpstr>
      <vt:lpstr>Calibri</vt:lpstr>
      <vt:lpstr>Cambria Math</vt:lpstr>
      <vt:lpstr>Office 主题​​</vt:lpstr>
      <vt:lpstr>(Some) Applications of DFS</vt:lpstr>
      <vt:lpstr>Directed Acyclic Graphs (DAG)</vt:lpstr>
      <vt:lpstr>Application of DAG</vt:lpstr>
      <vt:lpstr>Topological Sort</vt:lpstr>
      <vt:lpstr>Topological Sort</vt:lpstr>
      <vt:lpstr>Topological Sort</vt:lpstr>
      <vt:lpstr>Topological Sort</vt:lpstr>
      <vt:lpstr>Topological Sort</vt:lpstr>
      <vt:lpstr>Topological Sort</vt:lpstr>
      <vt:lpstr>Source and Sink in DAG</vt:lpstr>
      <vt:lpstr>Alt Algorithm for Topo-Sort</vt:lpstr>
      <vt:lpstr>(Strongly) Connected Components</vt:lpstr>
      <vt:lpstr>Computing CC and SCC</vt:lpstr>
      <vt:lpstr>Component Graph</vt:lpstr>
      <vt:lpstr>Computing SCC</vt:lpstr>
      <vt:lpstr>Computing SCC</vt:lpstr>
      <vt:lpstr>Computing SCC</vt:lpstr>
      <vt:lpstr>Computing SCC</vt:lpstr>
      <vt:lpstr>Computing SCC</vt:lpstr>
      <vt:lpstr>Computing SCC</vt:lpstr>
      <vt:lpstr>*Tarjan’s SCC Algorithm</vt:lpstr>
      <vt:lpstr>Tarjan’s SCC Algorithm</vt:lpstr>
      <vt:lpstr>Tarjan’s SCC Algorithm</vt:lpstr>
      <vt:lpstr>Tarjan’s SCC Algorithm</vt:lpstr>
      <vt:lpstr>Tarjan’s SCC Algorithm</vt:lpstr>
      <vt:lpstr>Tarjan’s SCC Algorithm</vt:lpstr>
      <vt:lpstr>Tarjan’s SCC Algorithm</vt:lpstr>
      <vt:lpstr>Tarjan’s SCC Algorithm</vt:lpstr>
      <vt:lpstr>Tarjan’s method to identify root of SCC</vt:lpstr>
      <vt:lpstr>Tarjan’s method to identify root of SCC</vt:lpstr>
      <vt:lpstr>Tarjan’s method to identify root of SCC</vt:lpstr>
      <vt:lpstr>Tarjan’s SCC Algorithm</vt:lpstr>
      <vt:lpstr>Reading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of DFS</dc:title>
  <dc:creator>Chaodong</dc:creator>
  <cp:lastModifiedBy>ZHENG Chaodong</cp:lastModifiedBy>
  <cp:revision>97</cp:revision>
  <dcterms:created xsi:type="dcterms:W3CDTF">2019-11-13T12:15:45Z</dcterms:created>
  <dcterms:modified xsi:type="dcterms:W3CDTF">2022-11-09T15:29:09Z</dcterms:modified>
</cp:coreProperties>
</file>