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90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8" autoAdjust="0"/>
  </p:normalViewPr>
  <p:slideViewPr>
    <p:cSldViewPr snapToGrid="0">
      <p:cViewPr varScale="1">
        <p:scale>
          <a:sx n="113" d="100"/>
          <a:sy n="113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94AD-0E81-48C4-9016-9DDF62304B6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2D1B-C699-4181-8511-15E794D8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ED19-B77C-4AEF-A199-B6DFD61222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Greedy Algorithms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some optimal solution of the problem.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The greedy algorithm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By induction on size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the algorithm clearly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Due to Lemma 2,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By </a:t>
                </a:r>
                <a:r>
                  <a:rPr lang="en-US" sz="1800" dirty="0"/>
                  <a:t>induction </a:t>
                </a:r>
                <a:r>
                  <a:rPr lang="en-US" sz="1800" dirty="0">
                    <a:solidFill>
                      <a:schemeClr val="tx1"/>
                    </a:solidFill>
                  </a:rPr>
                  <a:t>hypothesis, the algorithm correctly finds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So we are done.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BD05-2B87-4541-B38F-89B1E992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If an (optimization) problem has following two properties,</a:t>
            </a:r>
            <a:br>
              <a:rPr lang="en-US" sz="2400" dirty="0"/>
            </a:br>
            <a:r>
              <a:rPr lang="en-US" sz="2400" dirty="0"/>
              <a:t>then the greedy strategy usually works for it: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Optimal substructure;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Greedy property.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1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 problem exhibits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if an optimal solution to the problem contains within it optimal solution(s) to subproblem(s).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and 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Solving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needs to solve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subproblem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contains a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 Property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br>
                  <a:rPr lang="en-US" altLang="zh-CN" sz="2000" dirty="0"/>
                </a:b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(Or these two solutions provide same “utility” under certain metric.)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/>
                  <a:t>Example:</a:t>
                </a:r>
                <a:r>
                  <a:rPr lang="en-US" altLang="zh-CN" sz="1800" dirty="0"/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altLang="zh-CN" sz="1800" dirty="0"/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some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There are problems that do NOT exhibit optimal substructure property!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0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Greedy-Choice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 when building a solution, make the choice that looks best for the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current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problem,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without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considering results from subproblems. That is, make local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To solve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currently have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choices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. 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the problem is reduced to a smaller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subproblem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If the problem only admits optimal structure: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Find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that maximize,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>
                        <a:latin typeface="Cambria Math" panose="02040503050406030204" pitchFamily="18" charset="0"/>
                      </a:rPr>
                      <m:t>Utility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𝑂𝑃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have to compute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first.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With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</a:t>
                </a:r>
                <a:r>
                  <a:rPr lang="en-US" altLang="zh-CN" sz="1800" i="1" u="sng" dirty="0"/>
                  <a:t>have a way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/>
                  <a:t>to pick correct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, without knowing any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 some optimal solution of the problem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00E93C-FD84-4D9D-914F-10F93800D54A}"/>
              </a:ext>
            </a:extLst>
          </p:cNvPr>
          <p:cNvSpPr/>
          <p:nvPr/>
        </p:nvSpPr>
        <p:spPr>
          <a:xfrm>
            <a:off x="1723315" y="4805895"/>
            <a:ext cx="1141805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9B025-B58E-4925-9D09-7CBF6A69B133}"/>
              </a:ext>
            </a:extLst>
          </p:cNvPr>
          <p:cNvSpPr txBox="1"/>
          <p:nvPr/>
        </p:nvSpPr>
        <p:spPr>
          <a:xfrm>
            <a:off x="2294217" y="5080912"/>
            <a:ext cx="6546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Identifying a greedy-choice property is the challenging part!</a:t>
            </a:r>
          </a:p>
        </p:txBody>
      </p:sp>
    </p:spTree>
    <p:extLst>
      <p:ext uri="{BB962C8B-B14F-4D97-AF65-F5344CB8AC3E}">
        <p14:creationId xmlns:p14="http://schemas.microsoft.com/office/powerpoint/2010/main" val="40867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warehouse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fraction of items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optimal!</a:t>
                </a:r>
              </a:p>
            </p:txBody>
          </p:sp>
        </mc:Choice>
        <mc:Fallback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362D66-42B9-4CBD-8E4D-E4E3174BCD4F}"/>
              </a:ext>
            </a:extLst>
          </p:cNvPr>
          <p:cNvGrpSpPr/>
          <p:nvPr/>
        </p:nvGrpSpPr>
        <p:grpSpPr>
          <a:xfrm>
            <a:off x="6427489" y="4368796"/>
            <a:ext cx="2087860" cy="2124077"/>
            <a:chOff x="6427489" y="4368796"/>
            <a:chExt cx="2087860" cy="2124077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13" name="内容占位符 11">
              <a:extLst>
                <a:ext uri="{FF2B5EF4-FFF2-40B4-BE49-F238E27FC236}">
                  <a16:creationId xmlns:a16="http://schemas.microsoft.com/office/drawing/2014/main" id="{BB43363F-BA16-4060-82CB-61B149786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7893011" y="4368797"/>
              <a:ext cx="622338" cy="278505"/>
            </a:xfrm>
            <a:prstGeom prst="rect">
              <a:avLst/>
            </a:prstGeom>
          </p:spPr>
        </p:pic>
        <p:pic>
          <p:nvPicPr>
            <p:cNvPr id="14" name="内容占位符 11">
              <a:extLst>
                <a:ext uri="{FF2B5EF4-FFF2-40B4-BE49-F238E27FC236}">
                  <a16:creationId xmlns:a16="http://schemas.microsoft.com/office/drawing/2014/main" id="{E8530AF1-BDE7-4174-B40E-B1FC0AF7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7161909" y="4368796"/>
              <a:ext cx="622338" cy="278505"/>
            </a:xfrm>
            <a:prstGeom prst="rect">
              <a:avLst/>
            </a:prstGeom>
          </p:spPr>
        </p:pic>
        <p:pic>
          <p:nvPicPr>
            <p:cNvPr id="15" name="内容占位符 11">
              <a:extLst>
                <a:ext uri="{FF2B5EF4-FFF2-40B4-BE49-F238E27FC236}">
                  <a16:creationId xmlns:a16="http://schemas.microsoft.com/office/drawing/2014/main" id="{DB0439D3-DC6D-493A-BA38-29B4C420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4872036"/>
              <a:ext cx="622338" cy="278505"/>
            </a:xfrm>
            <a:prstGeom prst="rect">
              <a:avLst/>
            </a:prstGeom>
          </p:spPr>
        </p:pic>
        <p:pic>
          <p:nvPicPr>
            <p:cNvPr id="16" name="内容占位符 11">
              <a:extLst>
                <a:ext uri="{FF2B5EF4-FFF2-40B4-BE49-F238E27FC236}">
                  <a16:creationId xmlns:a16="http://schemas.microsoft.com/office/drawing/2014/main" id="{205F0A77-81AC-4B4C-A4C5-0D10F9EEB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5430834"/>
              <a:ext cx="622338" cy="278505"/>
            </a:xfrm>
            <a:prstGeom prst="rect">
              <a:avLst/>
            </a:prstGeom>
          </p:spPr>
        </p:pic>
        <p:pic>
          <p:nvPicPr>
            <p:cNvPr id="17" name="内容占位符 11">
              <a:extLst>
                <a:ext uri="{FF2B5EF4-FFF2-40B4-BE49-F238E27FC236}">
                  <a16:creationId xmlns:a16="http://schemas.microsoft.com/office/drawing/2014/main" id="{740DB95A-8B9C-4648-96AC-E79BB97F5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5989632"/>
              <a:ext cx="622338" cy="278505"/>
            </a:xfrm>
            <a:prstGeom prst="rect">
              <a:avLst/>
            </a:prstGeom>
          </p:spPr>
        </p:pic>
        <p:pic>
          <p:nvPicPr>
            <p:cNvPr id="20" name="内容占位符 11">
              <a:extLst>
                <a:ext uri="{FF2B5EF4-FFF2-40B4-BE49-F238E27FC236}">
                  <a16:creationId xmlns:a16="http://schemas.microsoft.com/office/drawing/2014/main" id="{56495598-18EA-4F8A-919D-B5A1D035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4368796"/>
              <a:ext cx="622338" cy="278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5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4F21-2563-4F38-B2C9-C655D6E9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Fractional Knapsack Problem</a:t>
            </a:r>
            <a:br>
              <a:rPr lang="en-US" dirty="0"/>
            </a:br>
            <a:r>
              <a:rPr lang="en-US" sz="4000" dirty="0"/>
              <a:t>Correctness of the greedy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item, then in some optimal solution,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are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are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/>
                  <a:t>is most </a:t>
                </a:r>
                <a:r>
                  <a:rPr lang="en-US" sz="2000" dirty="0"/>
                  <a:t>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then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”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optimal substructure does not hold,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this contradicts the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CANNOT</a:t>
                </a:r>
                <a:r>
                  <a:rPr lang="en-US" sz="2400" dirty="0"/>
                  <a:t> carry fraction of items!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27552-948D-4E71-83AD-76F87A42E5A1}"/>
              </a:ext>
            </a:extLst>
          </p:cNvPr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D57924-AB5E-4787-8D61-0E8D911D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65EBC8-2980-4DD6-B276-9226716F0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51F9F5-2416-4D45-A2A9-3BABAFFB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910C18-3AB3-43E2-9833-3BAFD3D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E3850F-302F-4A7D-8990-54918F3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AB417A6-DD44-4AFB-A59F-CB29E1D8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5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 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 simple counterexample: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There are only two items.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One has value 2 and weighs 1 pound.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Two has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weighs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pounds.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can be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arbitrarily bad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5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27552-948D-4E71-83AD-76F87A42E5A1}"/>
              </a:ext>
            </a:extLst>
          </p:cNvPr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D57924-AB5E-4787-8D61-0E8D911D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65EBC8-2980-4DD6-B276-9226716F0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51F9F5-2416-4D45-A2A9-3BABAFFB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910C18-3AB3-43E2-9833-3BAFD3D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E3850F-302F-4A7D-8990-54918F3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AB417A6-DD44-4AFB-A59F-CB29E1D8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72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4F21-2563-4F38-B2C9-C655D6E9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0-1 Knapsack Problem</a:t>
            </a:r>
            <a:br>
              <a:rPr lang="en-US" dirty="0"/>
            </a:br>
            <a:r>
              <a:rPr lang="en-US" sz="4000" dirty="0"/>
              <a:t>Why greedy strategy fail?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that can fit into the bag, then in some optimal solution, this item is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NOT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the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pounds of items may have aggregate value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total value of 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items.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Indeed,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but it could happen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optimal substructure property still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  <a:blipFill>
                <a:blip r:embed="rId2"/>
                <a:stretch>
                  <a:fillRect l="-702" t="-1269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8154D2B-2677-4E31-B632-A6669DD17332}"/>
              </a:ext>
            </a:extLst>
          </p:cNvPr>
          <p:cNvCxnSpPr>
            <a:cxnSpLocks/>
          </p:cNvCxnSpPr>
          <p:nvPr/>
        </p:nvCxnSpPr>
        <p:spPr>
          <a:xfrm>
            <a:off x="628650" y="35661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180C5BD-A8FA-432B-824B-9EBEE818BFE7}"/>
              </a:ext>
            </a:extLst>
          </p:cNvPr>
          <p:cNvCxnSpPr>
            <a:cxnSpLocks/>
          </p:cNvCxnSpPr>
          <p:nvPr/>
        </p:nvCxnSpPr>
        <p:spPr>
          <a:xfrm>
            <a:off x="664845" y="18897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35B24D-0CD5-4945-9A28-FB9317D732FD}"/>
              </a:ext>
            </a:extLst>
          </p:cNvPr>
          <p:cNvCxnSpPr>
            <a:cxnSpLocks/>
          </p:cNvCxnSpPr>
          <p:nvPr/>
        </p:nvCxnSpPr>
        <p:spPr>
          <a:xfrm>
            <a:off x="664845" y="215392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3">
            <a:extLst>
              <a:ext uri="{FF2B5EF4-FFF2-40B4-BE49-F238E27FC236}">
                <a16:creationId xmlns:a16="http://schemas.microsoft.com/office/drawing/2014/main" id="{425BAE94-82C4-4714-891A-E9E2AE75E05D}"/>
              </a:ext>
            </a:extLst>
          </p:cNvPr>
          <p:cNvSpPr/>
          <p:nvPr/>
        </p:nvSpPr>
        <p:spPr>
          <a:xfrm>
            <a:off x="2882515" y="3026986"/>
            <a:ext cx="328685" cy="34010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containing 100k characters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uses 6 characters</a:t>
            </a:r>
            <a:r>
              <a:rPr lang="en-US" sz="2400" dirty="0"/>
              <a:t>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Simplest way: use 3 bits to encode each char.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a=000,b=001,…,f=101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This costs 300k bits in total.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Can we do better?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76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E79AA-33E6-412E-91E1-BDF177BB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674"/>
            <a:ext cx="7886700" cy="4795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For many games, you should </a:t>
            </a:r>
            <a:r>
              <a:rPr lang="en-US" sz="2400" i="1" dirty="0">
                <a:solidFill>
                  <a:srgbClr val="C00000"/>
                </a:solidFill>
              </a:rPr>
              <a:t>think ahead</a:t>
            </a:r>
            <a:r>
              <a:rPr lang="en-US" sz="2400" dirty="0"/>
              <a:t>, a strategy which focuses on immediate advantage could easily lead to defeat.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Such as playing chess.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But for many other games, you can do quite well by simply making whichever move </a:t>
            </a:r>
            <a:r>
              <a:rPr lang="en-US" sz="2400" i="1" dirty="0">
                <a:solidFill>
                  <a:srgbClr val="C00000"/>
                </a:solidFill>
              </a:rPr>
              <a:t>seems best at the moment</a:t>
            </a:r>
            <a:r>
              <a:rPr lang="en-US" sz="2400" dirty="0"/>
              <a:t>, without worrying too much about future consequences.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Such as building an MST.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Greedy Algorithmic Strategy</a:t>
            </a:r>
            <a:r>
              <a:rPr lang="en-US" sz="2400" dirty="0"/>
              <a:t>: given a problem, build up a solution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piece by piece</a:t>
            </a:r>
            <a:r>
              <a:rPr lang="en-US" sz="2400" dirty="0"/>
              <a:t>, always choosing the next piece that offers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obvious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immediate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benefit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optimal solution.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near-optimal solution.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Or, it simply fails…</a:t>
            </a:r>
          </a:p>
        </p:txBody>
      </p:sp>
    </p:spTree>
    <p:extLst>
      <p:ext uri="{BB962C8B-B14F-4D97-AF65-F5344CB8AC3E}">
        <p14:creationId xmlns:p14="http://schemas.microsoft.com/office/powerpoint/2010/main" val="9711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Instead of using fixed-length codeword for each char,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That is, use 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variable-length code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F8486B-EF58-43A7-B24D-59B26924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58456"/>
              </p:ext>
            </p:extLst>
          </p:nvPr>
        </p:nvGraphicFramePr>
        <p:xfrm>
          <a:off x="628650" y="426783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A714410-6660-454A-9813-50704FE7E926}"/>
              </a:ext>
            </a:extLst>
          </p:cNvPr>
          <p:cNvSpPr txBox="1"/>
          <p:nvPr/>
        </p:nvSpPr>
        <p:spPr>
          <a:xfrm>
            <a:off x="1409446" y="5891201"/>
            <a:ext cx="401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decode bit string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0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Instead of using fixed-length codeword for each char,</a:t>
            </a:r>
            <a:br>
              <a:rPr lang="en-US" sz="2400" dirty="0"/>
            </a:br>
            <a:r>
              <a:rPr lang="en-US" sz="2400" dirty="0"/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That is, use a </a:t>
            </a:r>
            <a:r>
              <a:rPr lang="en-US" sz="2400" i="1" u="sng" dirty="0"/>
              <a:t>variable-length code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avoid ambiguity in decoding, variable-length code should be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prefix-free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no codeword is also a prefix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of some other codeword</a:t>
            </a:r>
            <a:r>
              <a:rPr lang="en-US" sz="2400" dirty="0"/>
              <a:t>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86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Use (prefix-free) variable-length code.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A52897-1D7B-4DA8-82B9-220ECCCE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0508"/>
              </p:ext>
            </p:extLst>
          </p:nvPr>
        </p:nvGraphicFramePr>
        <p:xfrm>
          <a:off x="628650" y="3429000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71BE7C-D4B8-4EE2-8ECE-ECF3DE42EE35}"/>
                  </a:ext>
                </a:extLst>
              </p:cNvPr>
              <p:cNvSpPr txBox="1"/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Fixed-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 vs Var-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code: 300k vs 224k.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≈25%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saving.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71BE7C-D4B8-4EE2-8ECE-ECF3DE42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blipFill>
                <a:blip r:embed="rId3"/>
                <a:stretch>
                  <a:fillRect l="-1253" t="-4310" r="-5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90A358A-A370-4F1A-B649-D515B7807068}"/>
              </a:ext>
            </a:extLst>
          </p:cNvPr>
          <p:cNvSpPr txBox="1"/>
          <p:nvPr/>
        </p:nvSpPr>
        <p:spPr>
          <a:xfrm>
            <a:off x="628650" y="5743801"/>
            <a:ext cx="505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Given data file, how to generate optimal code?</a:t>
            </a:r>
          </a:p>
        </p:txBody>
      </p:sp>
    </p:spTree>
    <p:extLst>
      <p:ext uri="{BB962C8B-B14F-4D97-AF65-F5344CB8AC3E}">
        <p14:creationId xmlns:p14="http://schemas.microsoft.com/office/powerpoint/2010/main" val="21900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prefix-free 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a binary tree to visualize a prefix-free code.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Each leaf denotes a char.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Each internal node: left branch is 0, right branch is 1.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Path from root to leaf is the codeword of that char.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Optimal code must be represented by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full binary tree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a tree each node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having zero or two children.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CECE46-4A73-4C03-8670-E2DB71B9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01541"/>
              </p:ext>
            </p:extLst>
          </p:nvPr>
        </p:nvGraphicFramePr>
        <p:xfrm>
          <a:off x="628650" y="4833896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30FBDE3-45B5-490C-A2FA-AF0206FB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6" y="2263615"/>
            <a:ext cx="2539854" cy="1483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761B69-2A05-4B5D-A1A9-4D39F1C4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78" y="4091780"/>
            <a:ext cx="2113372" cy="222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encoded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file using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alphabet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For each character,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 the frequency of char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be a full binary tree representing a prefix-free code.</a:t>
                </a:r>
                <a:br>
                  <a:rPr lang="en-US" sz="2400" dirty="0"/>
                </a:br>
                <a:r>
                  <a:rPr lang="en-US" sz="2400" dirty="0"/>
                  <a:t>For each character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be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Alternatively, recursively (bottom-up) define each internal node’s frequency to be sum of its two children.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CECE46-4A73-4C03-8670-E2DB71B9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89183"/>
              </p:ext>
            </p:extLst>
          </p:nvPr>
        </p:nvGraphicFramePr>
        <p:xfrm>
          <a:off x="628650" y="500951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E761B69-2A05-4B5D-A1A9-4D39F1C4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2" y="4317999"/>
            <a:ext cx="2065318" cy="217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0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construct optimal prefix-free code?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Huffman Codes: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Merge the two least frequent chars and recurse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332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F0F7E0-7EB1-41DB-9C8C-944200B42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56" b="88558"/>
          <a:stretch/>
        </p:blipFill>
        <p:spPr>
          <a:xfrm>
            <a:off x="628650" y="3428999"/>
            <a:ext cx="2397760" cy="472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294F4E-8DE7-49A8-A91D-D31E40489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2" t="1" r="533" b="81176"/>
          <a:stretch/>
        </p:blipFill>
        <p:spPr>
          <a:xfrm>
            <a:off x="339344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B02BC8-F8E0-4A19-90FF-0E4240A0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22014" r="58867" b="59163"/>
          <a:stretch/>
        </p:blipFill>
        <p:spPr>
          <a:xfrm>
            <a:off x="611759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47CA0E-8166-4C59-8F04-0A5609BAD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1" t="23275" r="534" b="48329"/>
          <a:stretch/>
        </p:blipFill>
        <p:spPr>
          <a:xfrm>
            <a:off x="628650" y="4610890"/>
            <a:ext cx="2357120" cy="117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C5EB3D-91FC-46BD-85D6-4C891D69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" t="53700" r="62746" b="8381"/>
          <a:stretch/>
        </p:blipFill>
        <p:spPr>
          <a:xfrm>
            <a:off x="3524885" y="4566679"/>
            <a:ext cx="2094230" cy="1565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0BF10F-ADDB-48D1-903A-C21A9649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88" t="53756" r="9552" b="520"/>
          <a:stretch/>
        </p:blipFill>
        <p:spPr>
          <a:xfrm>
            <a:off x="6391910" y="4566679"/>
            <a:ext cx="1808480" cy="188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061F65-6EF7-43B0-9EB5-7F9211D67B7D}"/>
              </a:ext>
            </a:extLst>
          </p:cNvPr>
          <p:cNvSpPr/>
          <p:nvPr/>
        </p:nvSpPr>
        <p:spPr>
          <a:xfrm>
            <a:off x="1498282" y="3574727"/>
            <a:ext cx="6147435" cy="244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Huffman(C):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frequency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Allocate new node z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z.frequency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x.frequency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y.frequency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Q.Insert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3058E-5D04-4153-8320-DAB30D363DFB}"/>
                  </a:ext>
                </a:extLst>
              </p:cNvPr>
              <p:cNvSpPr txBox="1"/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3058E-5D04-4153-8320-DAB30D363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blipFill>
                <a:blip r:embed="rId4"/>
                <a:stretch>
                  <a:fillRect l="-20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tree</m:t>
                            </m:r>
                            <m:r>
                              <m:rPr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root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 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chars, then in some optimal code tree,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siblings and have largest depth.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an optimal code tree with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be siblings with depth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full binary tree.)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i="1" u="sng" dirty="0"/>
                  <a:t>not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are done.)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code tree obtained by swapping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, further reduces the total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 must also be an optimal code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  <a:blipFill>
                <a:blip r:embed="rId2"/>
                <a:stretch>
                  <a:fillRect l="-696" t="-11348" r="-850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64FF56D-74BC-4115-98B2-51BFCAA2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60" y="301628"/>
            <a:ext cx="4428490" cy="138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3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code tree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 code </a:t>
                </a:r>
                <a:r>
                  <a:rPr lang="en-US" sz="2000" dirty="0"/>
                  <a:t>tree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by replacing leaf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with an internal node 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 children. 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an optimal code tree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being sibling leaves.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root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nd</m:t>
                        </m:r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be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Set Cover</a:t>
                </a:r>
                <a:r>
                  <a:rPr lang="en-US" sz="2400" b="1" dirty="0"/>
                  <a:t> Problem: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elements; and </a:t>
                </a:r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Output: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a subset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“covers”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Goal:</a:t>
                </a:r>
                <a:r>
                  <a:rPr lang="en-US" sz="2000" dirty="0"/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8DE567-B1A0-4C56-B29A-CD01700E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5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BB6FDBBE-0FDA-4171-A15B-6BBFDFE2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Can we do better?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DD3D309-DB58-4F06-BC3E-ECADE9AF9980}"/>
              </a:ext>
            </a:extLst>
          </p:cNvPr>
          <p:cNvSpPr/>
          <p:nvPr/>
        </p:nvSpPr>
        <p:spPr>
          <a:xfrm>
            <a:off x="5807634" y="395217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8E36EC-8D79-4AB3-B27E-F01116526A5F}"/>
              </a:ext>
            </a:extLst>
          </p:cNvPr>
          <p:cNvSpPr/>
          <p:nvPr/>
        </p:nvSpPr>
        <p:spPr>
          <a:xfrm>
            <a:off x="5492674" y="280313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50E44A-919D-4CFE-B717-D77B77FC3583}"/>
              </a:ext>
            </a:extLst>
          </p:cNvPr>
          <p:cNvSpPr/>
          <p:nvPr/>
        </p:nvSpPr>
        <p:spPr>
          <a:xfrm>
            <a:off x="5492674" y="520960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D27C8B-5DBE-4902-AFE0-15B1A52F86D4}"/>
              </a:ext>
            </a:extLst>
          </p:cNvPr>
          <p:cNvSpPr/>
          <p:nvPr/>
        </p:nvSpPr>
        <p:spPr>
          <a:xfrm>
            <a:off x="7223251" y="3800761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A0A96C9-CE86-4D03-9145-EAC00F0F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55" y="5160326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C864F1-DF86-47B0-80E7-9A94830FA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0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48BAF2-0B29-493B-84C4-2E06B3D9E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54" y="3429000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D185F3-65C2-4943-BB31-FBDD2276C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160326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8DE567-B1A0-4C56-B29A-CD01700E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DD3D309-DB58-4F06-BC3E-ECADE9AF9980}"/>
              </a:ext>
            </a:extLst>
          </p:cNvPr>
          <p:cNvSpPr/>
          <p:nvPr/>
        </p:nvSpPr>
        <p:spPr>
          <a:xfrm>
            <a:off x="5611852" y="3323076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8E36EC-8D79-4AB3-B27E-F01116526A5F}"/>
              </a:ext>
            </a:extLst>
          </p:cNvPr>
          <p:cNvSpPr/>
          <p:nvPr/>
        </p:nvSpPr>
        <p:spPr>
          <a:xfrm>
            <a:off x="6567018" y="3910352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50E44A-919D-4CFE-B717-D77B77FC3583}"/>
              </a:ext>
            </a:extLst>
          </p:cNvPr>
          <p:cNvSpPr/>
          <p:nvPr/>
        </p:nvSpPr>
        <p:spPr>
          <a:xfrm>
            <a:off x="5450096" y="4683145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 Set Cover Problem: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elements, 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Output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subsets of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“cover”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Goal is to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that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sets, </a:t>
                </a:r>
                <a:br>
                  <a:rPr lang="en-US" sz="2400" dirty="0"/>
                </a:br>
                <a:r>
                  <a:rPr lang="en-US" sz="24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be number of uncovered elements 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iterations.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elements can be covered by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sets.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optimal solution will do.)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So one of the remaining sets will cover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/>
                  <a:t> of these uncovered elements.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/>
                  <a:t>, by then we must have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b="-5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CD0F87-372C-42C7-8355-7E952CBF5B13}"/>
                  </a:ext>
                </a:extLst>
              </p:cNvPr>
              <p:cNvSpPr txBox="1"/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CD0F87-372C-42C7-8355-7E952CBF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blipFill>
                <a:blip r:embed="rId3"/>
                <a:stretch>
                  <a:fillRect l="-3581" t="-28889" r="-23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the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sets, </a:t>
                </a:r>
                <a:br>
                  <a:rPr lang="en-US" sz="2000" dirty="0"/>
                </a:br>
                <a:r>
                  <a:rPr lang="en-US" sz="20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So the greedy strategy gives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approximation algorithm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and it has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efficient implementation</a:t>
                </a:r>
                <a:r>
                  <a:rPr lang="en-US" sz="2400" dirty="0"/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(Polynomial runtime.)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Can we do better?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Most likely,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/>
                  <a:t>! If we only care about efficient algorithms.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Dinur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&amp; 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Steuer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14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There is no poly-time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approx. alg. unless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NP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288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9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64ED-A88B-4E94-A768-8EF0B8D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43BB7-70DD-4A73-A03A-DD7D6C8E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 of greedy strategy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altLang="zh-CN" sz="1800" dirty="0"/>
              <a:t>At each step when building a solution, make the choice that looks best at that moment, based on some metric.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Properties that make greedy strategy work</a:t>
            </a:r>
            <a:r>
              <a:rPr lang="en-US" sz="2000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Optimal substructure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usually easy to prove</a:t>
            </a:r>
            <a:r>
              <a:rPr lang="en-US" sz="2000" b="1" dirty="0"/>
              <a:t>]:</a:t>
            </a:r>
            <a:r>
              <a:rPr lang="en-US" sz="2000" dirty="0"/>
              <a:t> </a:t>
            </a:r>
            <a:r>
              <a:rPr lang="en-US" altLang="zh-CN" sz="1800" dirty="0"/>
              <a:t>optimal solution to the problem contains within it optimal solution(s) to subproblem(s).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sz="2000" b="1" dirty="0"/>
              <a:t>Greedy choice</a:t>
            </a:r>
            <a:r>
              <a:rPr lang="en-US" sz="2000" dirty="0"/>
              <a:t>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could be hard to identify and prove</a:t>
            </a:r>
            <a:r>
              <a:rPr lang="en-US" sz="2000" dirty="0"/>
              <a:t>]: </a:t>
            </a:r>
            <a:r>
              <a:rPr lang="en-US" sz="1800" dirty="0"/>
              <a:t>the greedy choice is contained within some optimal solution.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MST, Huffman codes, …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near-optimal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Set cover, …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arbitrarily bad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0-1 knapsack, …</a:t>
            </a:r>
          </a:p>
        </p:txBody>
      </p:sp>
    </p:spTree>
    <p:extLst>
      <p:ext uri="{BB962C8B-B14F-4D97-AF65-F5344CB8AC3E}">
        <p14:creationId xmlns:p14="http://schemas.microsoft.com/office/powerpoint/2010/main" val="4215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Ch.16 (16.1-16.3)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Ch.35 (35.3) of [CLRS] discusses the set cover problem.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[</a:t>
            </a:r>
            <a:r>
              <a:rPr lang="en-GB" sz="1800" dirty="0" err="1"/>
              <a:t>Vazirani</a:t>
            </a:r>
            <a:r>
              <a:rPr lang="en-GB" sz="1800" dirty="0"/>
              <a:t>] and [</a:t>
            </a:r>
            <a:r>
              <a:rPr lang="en-US" sz="1800" dirty="0"/>
              <a:t>Williamson &amp; </a:t>
            </a:r>
            <a:r>
              <a:rPr lang="en-US" sz="1800" dirty="0" err="1"/>
              <a:t>Shmoys</a:t>
            </a:r>
            <a:r>
              <a:rPr lang="en-GB" sz="1800" dirty="0"/>
              <a:t>] are two standard textbooks on approximation algorithms. Both of them introduce several hard problems that have efficient approximation algorithms using the greedy strategy.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Greedy strategy can also be used to solve non-optimization problems, such as the “stable matching” problem. See [</a:t>
            </a:r>
            <a:r>
              <a:rPr lang="en-US" sz="1800" dirty="0"/>
              <a:t>Erickson v1</a:t>
            </a:r>
            <a:r>
              <a:rPr lang="en-GB" sz="1800" dirty="0"/>
              <a:t>] Ch.4 (4.5).</a:t>
            </a:r>
            <a:endParaRPr 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95915-B94E-4837-AFA9-FCDCCF0E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0" y="4643120"/>
            <a:ext cx="1286200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0A673F3-6737-47EF-8F24-6BBFA604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21" y="4643120"/>
            <a:ext cx="1224537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ver art for The Design of Approximation Algorithms">
            <a:extLst>
              <a:ext uri="{FF2B5EF4-FFF2-40B4-BE49-F238E27FC236}">
                <a16:creationId xmlns:a16="http://schemas.microsoft.com/office/drawing/2014/main" id="{8944373C-36B4-4FA3-9F71-DA4AC5C2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8" y="4643120"/>
            <a:ext cx="1265232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 any solution, some activity is the first to finish.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: To make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as large as possible, the activity that finishes first should finish as early as possible!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2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greedy</a:t>
                </a:r>
                <a:r>
                  <a:rPr lang="en-US" sz="2400" dirty="0"/>
                  <a:t>” strategy: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Find the activity that finishes first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Greedy Step!</a:t>
                </a:r>
                <a:r>
                  <a:rPr lang="en-US" sz="18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the solution, remove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the activities that overlap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Repeat above two steps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empty.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Complexity: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, implying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But we can have a better implementation!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866477-58B6-43DE-8E38-6E0C1E72ED8F}"/>
                  </a:ext>
                </a:extLst>
              </p:cNvPr>
              <p:cNvSpPr/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20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866477-58B6-43DE-8E38-6E0C1E72E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blipFill>
                <a:blip r:embed="rId3"/>
                <a:stretch>
                  <a:fillRect l="-719" t="-1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D0A823-DBB3-4A9E-A5D7-D4B31B5C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911530"/>
            <a:ext cx="6367631" cy="5644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FDC112-E81E-4079-BDC9-E1EF2D6D04E4}"/>
                  </a:ext>
                </a:extLst>
              </p:cNvPr>
              <p:cNvSpPr/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FDC112-E81E-4079-BDC9-E1EF2D6D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blipFill>
                <a:blip r:embed="rId3"/>
                <a:stretch>
                  <a:fillRect l="-439" t="-621" b="-4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CEE4009-5E3E-4EC8-A9AC-C81B6E63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6" y="2361095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00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in some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be an optimal solution to the problem, 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, otherwise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is also a feasible solution, </a:t>
                </a:r>
                <a:br>
                  <a:rPr lang="en-US" sz="2000" dirty="0"/>
                </a:br>
                <a:r>
                  <a:rPr lang="en-US" sz="2000" dirty="0"/>
                  <a:t>and it has same size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is also an optimal solution.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solution to the original problem,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(Lemma 1 ensures such solution exists.)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not an optimal solution to the original problem,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then it must be the case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𝑆𝑂𝐿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But this contradicts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for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46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1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4744</TotalTime>
  <Words>3819</Words>
  <Application>Microsoft Office PowerPoint</Application>
  <PresentationFormat>全屏显示(4:3)</PresentationFormat>
  <Paragraphs>427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Calibri Light</vt:lpstr>
      <vt:lpstr>Courier New</vt:lpstr>
      <vt:lpstr>Calibri</vt:lpstr>
      <vt:lpstr>Cambria Math</vt:lpstr>
      <vt:lpstr>Office 主题​​</vt:lpstr>
      <vt:lpstr>Greedy Algorithms</vt:lpstr>
      <vt:lpstr>The Greedy Strategy</vt:lpstr>
      <vt:lpstr>An Activity-Selection Problem</vt:lpstr>
      <vt:lpstr>An Activity-Selection Problem</vt:lpstr>
      <vt:lpstr>An Activity-Selection Problem</vt:lpstr>
      <vt:lpstr>An Activity-Selection Problem</vt:lpstr>
      <vt:lpstr>PowerPoint 演示文稿</vt:lpstr>
      <vt:lpstr>Greedy strategy for the activity-selection problem Correctness</vt:lpstr>
      <vt:lpstr>Greedy strategy for the activity-selection problem Correctness</vt:lpstr>
      <vt:lpstr>Greedy strategy for the activity-selection problem Correctness</vt:lpstr>
      <vt:lpstr>Elements of the Greedy Strategy</vt:lpstr>
      <vt:lpstr>Elements of the Greedy Strategy Optimal Substructure</vt:lpstr>
      <vt:lpstr>Elements of the Greedy Strategy Greedy-Choice Property</vt:lpstr>
      <vt:lpstr>Fractional Knapsack Problem</vt:lpstr>
      <vt:lpstr>Fractional Knapsack Problem Correctness of the greedy algorithm</vt:lpstr>
      <vt:lpstr>0-1 Knapsack Problem</vt:lpstr>
      <vt:lpstr>0-1 Knapsack Problem</vt:lpstr>
      <vt:lpstr>0-1 Knapsack Problem Why greedy strategy fail?</vt:lpstr>
      <vt:lpstr>A data compression problem</vt:lpstr>
      <vt:lpstr>A data compression problem</vt:lpstr>
      <vt:lpstr>A data compression problem</vt:lpstr>
      <vt:lpstr>A data compression problem</vt:lpstr>
      <vt:lpstr>Properties of prefix-free code</vt:lpstr>
      <vt:lpstr>Length of encoded message</vt:lpstr>
      <vt:lpstr>Huffman Codes</vt:lpstr>
      <vt:lpstr>Huffman Codes Correctness</vt:lpstr>
      <vt:lpstr>Huffman Codes Correctness</vt:lpstr>
      <vt:lpstr>Set Cover</vt:lpstr>
      <vt:lpstr>Set Cover</vt:lpstr>
      <vt:lpstr>Set Cover</vt:lpstr>
      <vt:lpstr>Set Cover Greedy solution is close to optimal</vt:lpstr>
      <vt:lpstr>Set Cover Greedy solution is close to optimal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Chaodong</dc:creator>
  <cp:lastModifiedBy>ZHENG Chaodong</cp:lastModifiedBy>
  <cp:revision>105</cp:revision>
  <dcterms:created xsi:type="dcterms:W3CDTF">2019-11-19T15:16:23Z</dcterms:created>
  <dcterms:modified xsi:type="dcterms:W3CDTF">2022-11-22T01:21:17Z</dcterms:modified>
</cp:coreProperties>
</file>