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9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2811" autoAdjust="0"/>
  </p:normalViewPr>
  <p:slideViewPr>
    <p:cSldViewPr snapToGrid="0">
      <p:cViewPr varScale="1">
        <p:scale>
          <a:sx n="115" d="100"/>
          <a:sy n="115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683B-C2DD-4CA9-A9EF-38221D6441C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7499-A094-4354-9E75-33E41697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031B-8D7C-4842-88D8-919F45541C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All-Pairs Shortest Path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from multiple SSSP</a:t>
            </a:r>
            <a:br>
              <a:rPr lang="en-US" dirty="0"/>
            </a:br>
            <a:r>
              <a:rPr lang="en-US" dirty="0"/>
              <a:t>Johnson’s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Johnson’s Alg.</a:t>
                </a:r>
                <a:r>
                  <a:rPr lang="en-US" sz="2200" b="1" dirty="0"/>
                  <a:t>:</a:t>
                </a:r>
                <a:r>
                  <a:rPr lang="en-US" sz="2200" dirty="0"/>
                  <a:t>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reweight</a:t>
                </a:r>
                <a:r>
                  <a:rPr lang="en-US" sz="2200" dirty="0"/>
                  <a:t> edges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Johnson’s algorithm combines Dijkstra and Bellman-Ford,</a:t>
                </a:r>
                <a:b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resulting a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, for </a:t>
                </a:r>
                <a:r>
                  <a:rPr lang="en-US" sz="2200" b="0" dirty="0">
                    <a:solidFill>
                      <a:srgbClr val="C00000"/>
                    </a:solidFill>
                  </a:rPr>
                  <a:t>arbitrary weight graphs</a:t>
                </a: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  <a:blipFill>
                <a:blip r:embed="rId2"/>
                <a:stretch>
                  <a:fillRect l="-879" t="-139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blipFill>
                <a:blip r:embed="rId3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12">
            <a:extLst>
              <a:ext uri="{FF2B5EF4-FFF2-40B4-BE49-F238E27FC236}">
                <a16:creationId xmlns:a16="http://schemas.microsoft.com/office/drawing/2014/main" id="{2617E216-6156-4F63-9955-154890D0D1B1}"/>
              </a:ext>
            </a:extLst>
          </p:cNvPr>
          <p:cNvSpPr/>
          <p:nvPr/>
        </p:nvSpPr>
        <p:spPr>
          <a:xfrm>
            <a:off x="882057" y="1690688"/>
            <a:ext cx="7379886" cy="69077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Introduce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additional parameter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recurrence: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uses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edges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>
                <a:blip r:embed="rId2"/>
                <a:stretch>
                  <a:fillRect l="-931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075361-B330-47E9-BA6A-7FEA59392851}"/>
              </a:ext>
            </a:extLst>
          </p:cNvPr>
          <p:cNvGrpSpPr/>
          <p:nvPr/>
        </p:nvGrpSpPr>
        <p:grpSpPr>
          <a:xfrm>
            <a:off x="3583101" y="4159248"/>
            <a:ext cx="1977798" cy="1167330"/>
            <a:chOff x="4406830" y="4671562"/>
            <a:chExt cx="1977798" cy="1167330"/>
          </a:xfrm>
        </p:grpSpPr>
        <p:sp>
          <p:nvSpPr>
            <p:cNvPr id="5" name="椭圆 61">
              <a:extLst>
                <a:ext uri="{FF2B5EF4-FFF2-40B4-BE49-F238E27FC236}">
                  <a16:creationId xmlns:a16="http://schemas.microsoft.com/office/drawing/2014/main" id="{7C4F0BA5-9D1E-494E-B337-918A32681CA5}"/>
                </a:ext>
              </a:extLst>
            </p:cNvPr>
            <p:cNvSpPr/>
            <p:nvPr/>
          </p:nvSpPr>
          <p:spPr>
            <a:xfrm>
              <a:off x="4406830" y="5533045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" name="直接箭头连接符 63">
              <a:extLst>
                <a:ext uri="{FF2B5EF4-FFF2-40B4-BE49-F238E27FC236}">
                  <a16:creationId xmlns:a16="http://schemas.microsoft.com/office/drawing/2014/main" id="{020DCD85-3F75-4D24-8E9C-A0740C360A62}"/>
                </a:ext>
              </a:extLst>
            </p:cNvPr>
            <p:cNvCxnSpPr>
              <a:cxnSpLocks/>
              <a:stCxn id="17" idx="1"/>
              <a:endCxn id="18" idx="5"/>
            </p:cNvCxnSpPr>
            <p:nvPr/>
          </p:nvCxnSpPr>
          <p:spPr>
            <a:xfrm flipH="1" flipV="1">
              <a:off x="5791789" y="4932619"/>
              <a:ext cx="331782" cy="20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66">
              <a:extLst>
                <a:ext uri="{FF2B5EF4-FFF2-40B4-BE49-F238E27FC236}">
                  <a16:creationId xmlns:a16="http://schemas.microsoft.com/office/drawing/2014/main" id="{B21D66B6-1573-4674-B783-67798E2DEE4C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12677" y="5685969"/>
              <a:ext cx="818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61">
              <a:extLst>
                <a:ext uri="{FF2B5EF4-FFF2-40B4-BE49-F238E27FC236}">
                  <a16:creationId xmlns:a16="http://schemas.microsoft.com/office/drawing/2014/main" id="{1568BEA3-1852-4768-BDFB-38AFFBCF9566}"/>
                </a:ext>
              </a:extLst>
            </p:cNvPr>
            <p:cNvSpPr/>
            <p:nvPr/>
          </p:nvSpPr>
          <p:spPr>
            <a:xfrm>
              <a:off x="5530733" y="5533045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7" name="椭圆 61">
              <a:extLst>
                <a:ext uri="{FF2B5EF4-FFF2-40B4-BE49-F238E27FC236}">
                  <a16:creationId xmlns:a16="http://schemas.microsoft.com/office/drawing/2014/main" id="{6F361A4A-02B4-4753-9C7A-186CD8A3D93A}"/>
                </a:ext>
              </a:extLst>
            </p:cNvPr>
            <p:cNvSpPr/>
            <p:nvPr/>
          </p:nvSpPr>
          <p:spPr>
            <a:xfrm>
              <a:off x="6078781" y="50922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椭圆 61">
              <a:extLst>
                <a:ext uri="{FF2B5EF4-FFF2-40B4-BE49-F238E27FC236}">
                  <a16:creationId xmlns:a16="http://schemas.microsoft.com/office/drawing/2014/main" id="{290E350F-550C-4A6E-B241-96B729F130E6}"/>
                </a:ext>
              </a:extLst>
            </p:cNvPr>
            <p:cNvSpPr/>
            <p:nvPr/>
          </p:nvSpPr>
          <p:spPr>
            <a:xfrm>
              <a:off x="5530732" y="46715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椭圆 61">
              <a:extLst>
                <a:ext uri="{FF2B5EF4-FFF2-40B4-BE49-F238E27FC236}">
                  <a16:creationId xmlns:a16="http://schemas.microsoft.com/office/drawing/2014/main" id="{0A57418A-3686-4B0C-8A1E-8790D789244B}"/>
                </a:ext>
              </a:extLst>
            </p:cNvPr>
            <p:cNvSpPr/>
            <p:nvPr/>
          </p:nvSpPr>
          <p:spPr>
            <a:xfrm>
              <a:off x="5013419" y="5096081"/>
              <a:ext cx="305847" cy="3020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2" name="直接箭头连接符 66">
              <a:extLst>
                <a:ext uri="{FF2B5EF4-FFF2-40B4-BE49-F238E27FC236}">
                  <a16:creationId xmlns:a16="http://schemas.microsoft.com/office/drawing/2014/main" id="{33281CB6-7502-470F-90B1-E2AE7070F50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5791790" y="5353319"/>
              <a:ext cx="331781" cy="224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3">
              <a:extLst>
                <a:ext uri="{FF2B5EF4-FFF2-40B4-BE49-F238E27FC236}">
                  <a16:creationId xmlns:a16="http://schemas.microsoft.com/office/drawing/2014/main" id="{67ADEA52-8B5F-4FBB-ABC4-5DEBC8A26027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5274476" y="4932619"/>
              <a:ext cx="301046" cy="207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3">
              <a:extLst>
                <a:ext uri="{FF2B5EF4-FFF2-40B4-BE49-F238E27FC236}">
                  <a16:creationId xmlns:a16="http://schemas.microsoft.com/office/drawing/2014/main" id="{B200958B-775A-47FC-8C68-9A789612A245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5274476" y="5353878"/>
              <a:ext cx="301047" cy="223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given input graph.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what we want!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Don’t always need a recursive algorithm to evaluate recurrence,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often an iterative alternative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1F7457DB-C5A8-466D-9913-61D6855E1575}"/>
              </a:ext>
            </a:extLst>
          </p:cNvPr>
          <p:cNvSpPr/>
          <p:nvPr/>
        </p:nvSpPr>
        <p:spPr>
          <a:xfrm>
            <a:off x="1320592" y="3647321"/>
            <a:ext cx="6502815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(u=v)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[u,v,l-1]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going to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 + 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[u,x,l-1]+w(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/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987F94-92BA-47B1-A131-305EC37649C2}"/>
              </a:ext>
            </a:extLst>
          </p:cNvPr>
          <p:cNvSpPr txBox="1"/>
          <p:nvPr/>
        </p:nvSpPr>
        <p:spPr>
          <a:xfrm>
            <a:off x="2037161" y="4635254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394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recursion is like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 in divide-and-conquer.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about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”?</a:t>
                </a:r>
                <a:b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(You might have noticed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 is usually better than “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908B6258-8D93-42F3-9B1F-97C452347C94}"/>
              </a:ext>
            </a:extLst>
          </p:cNvPr>
          <p:cNvSpPr/>
          <p:nvPr/>
        </p:nvSpPr>
        <p:spPr>
          <a:xfrm>
            <a:off x="928707" y="3429000"/>
            <a:ext cx="7286586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FasterRecursiveAPSP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Ceil(lg(n)))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node x)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/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  <a:blipFill>
                <a:blip r:embed="rId3"/>
                <a:stretch>
                  <a:fillRect l="-3086" t="-10667" r="-267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FF7CA-B2F5-4881-939A-39E799CEB6A1}"/>
              </a:ext>
            </a:extLst>
          </p:cNvPr>
          <p:cNvSpPr txBox="1"/>
          <p:nvPr/>
        </p:nvSpPr>
        <p:spPr>
          <a:xfrm>
            <a:off x="2037161" y="4416933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28881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(Previous algorithms recuse on # of edges the shortest paths use.)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Let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such a shortest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  <a:blipFill>
                <a:blip r:embed="rId2"/>
                <a:stretch>
                  <a:fillRect l="-1005" t="-1754" b="-3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5FD8D85-A2CD-4812-90C0-808C15150298}"/>
              </a:ext>
            </a:extLst>
          </p:cNvPr>
          <p:cNvGrpSpPr/>
          <p:nvPr/>
        </p:nvGrpSpPr>
        <p:grpSpPr>
          <a:xfrm>
            <a:off x="628650" y="4442358"/>
            <a:ext cx="2840264" cy="1935365"/>
            <a:chOff x="965505" y="4367195"/>
            <a:chExt cx="2840264" cy="1935365"/>
          </a:xfrm>
        </p:grpSpPr>
        <p:sp>
          <p:nvSpPr>
            <p:cNvPr id="8" name="椭圆 61">
              <a:extLst>
                <a:ext uri="{FF2B5EF4-FFF2-40B4-BE49-F238E27FC236}">
                  <a16:creationId xmlns:a16="http://schemas.microsoft.com/office/drawing/2014/main" id="{FB8A3CD7-E17C-4AFE-82FB-B373972F6A55}"/>
                </a:ext>
              </a:extLst>
            </p:cNvPr>
            <p:cNvSpPr/>
            <p:nvPr/>
          </p:nvSpPr>
          <p:spPr>
            <a:xfrm>
              <a:off x="965505" y="5210328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" name="椭圆 61">
              <a:extLst>
                <a:ext uri="{FF2B5EF4-FFF2-40B4-BE49-F238E27FC236}">
                  <a16:creationId xmlns:a16="http://schemas.microsoft.com/office/drawing/2014/main" id="{F36B4924-28ED-4E38-AA11-1F05283C5586}"/>
                </a:ext>
              </a:extLst>
            </p:cNvPr>
            <p:cNvSpPr/>
            <p:nvPr/>
          </p:nvSpPr>
          <p:spPr>
            <a:xfrm>
              <a:off x="3499922" y="5196856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/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/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/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/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/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547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/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62FA75-31B4-43DC-ADC5-505D580AD1BA}"/>
                </a:ext>
              </a:extLst>
            </p:cNvPr>
            <p:cNvSpPr/>
            <p:nvPr/>
          </p:nvSpPr>
          <p:spPr>
            <a:xfrm>
              <a:off x="1193286" y="4903596"/>
              <a:ext cx="639336" cy="331595"/>
            </a:xfrm>
            <a:custGeom>
              <a:avLst/>
              <a:gdLst>
                <a:gd name="connsiteX0" fmla="*/ 42661 w 639336"/>
                <a:gd name="connsiteY0" fmla="*/ 331595 h 331595"/>
                <a:gd name="connsiteX1" fmla="*/ 52710 w 639336"/>
                <a:gd name="connsiteY1" fmla="*/ 30145 h 331595"/>
                <a:gd name="connsiteX2" fmla="*/ 565176 w 639336"/>
                <a:gd name="connsiteY2" fmla="*/ 281353 h 331595"/>
                <a:gd name="connsiteX3" fmla="*/ 625466 w 639336"/>
                <a:gd name="connsiteY3" fmla="*/ 0 h 33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336" h="331595">
                  <a:moveTo>
                    <a:pt x="42661" y="331595"/>
                  </a:moveTo>
                  <a:cubicBezTo>
                    <a:pt x="4142" y="185057"/>
                    <a:pt x="-34376" y="38519"/>
                    <a:pt x="52710" y="30145"/>
                  </a:cubicBezTo>
                  <a:cubicBezTo>
                    <a:pt x="139796" y="21771"/>
                    <a:pt x="469717" y="286377"/>
                    <a:pt x="565176" y="281353"/>
                  </a:cubicBezTo>
                  <a:cubicBezTo>
                    <a:pt x="660635" y="276329"/>
                    <a:pt x="643050" y="138164"/>
                    <a:pt x="6254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D71525-6F16-4404-A142-35AA0CBC39A5}"/>
                </a:ext>
              </a:extLst>
            </p:cNvPr>
            <p:cNvSpPr/>
            <p:nvPr/>
          </p:nvSpPr>
          <p:spPr>
            <a:xfrm>
              <a:off x="1919235" y="4367195"/>
              <a:ext cx="683288" cy="415820"/>
            </a:xfrm>
            <a:custGeom>
              <a:avLst/>
              <a:gdLst>
                <a:gd name="connsiteX0" fmla="*/ 0 w 683288"/>
                <a:gd name="connsiteY0" fmla="*/ 244998 h 415820"/>
                <a:gd name="connsiteX1" fmla="*/ 271306 w 683288"/>
                <a:gd name="connsiteY1" fmla="*/ 3838 h 415820"/>
                <a:gd name="connsiteX2" fmla="*/ 683288 w 683288"/>
                <a:gd name="connsiteY2" fmla="*/ 415820 h 4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415820">
                  <a:moveTo>
                    <a:pt x="0" y="244998"/>
                  </a:moveTo>
                  <a:cubicBezTo>
                    <a:pt x="78712" y="110183"/>
                    <a:pt x="157425" y="-24632"/>
                    <a:pt x="271306" y="3838"/>
                  </a:cubicBezTo>
                  <a:cubicBezTo>
                    <a:pt x="385187" y="32308"/>
                    <a:pt x="534237" y="224064"/>
                    <a:pt x="683288" y="4158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956E6-6465-4B60-8F1C-A55793FFE944}"/>
                </a:ext>
              </a:extLst>
            </p:cNvPr>
            <p:cNvSpPr/>
            <p:nvPr/>
          </p:nvSpPr>
          <p:spPr>
            <a:xfrm>
              <a:off x="2803490" y="4983982"/>
              <a:ext cx="703385" cy="306826"/>
            </a:xfrm>
            <a:custGeom>
              <a:avLst/>
              <a:gdLst>
                <a:gd name="connsiteX0" fmla="*/ 0 w 703385"/>
                <a:gd name="connsiteY0" fmla="*/ 0 h 306826"/>
                <a:gd name="connsiteX1" fmla="*/ 180870 w 703385"/>
                <a:gd name="connsiteY1" fmla="*/ 301451 h 306826"/>
                <a:gd name="connsiteX2" fmla="*/ 482321 w 703385"/>
                <a:gd name="connsiteY2" fmla="*/ 200967 h 306826"/>
                <a:gd name="connsiteX3" fmla="*/ 703385 w 703385"/>
                <a:gd name="connsiteY3" fmla="*/ 301451 h 30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85" h="306826">
                  <a:moveTo>
                    <a:pt x="0" y="0"/>
                  </a:moveTo>
                  <a:cubicBezTo>
                    <a:pt x="50241" y="133978"/>
                    <a:pt x="100483" y="267957"/>
                    <a:pt x="180870" y="301451"/>
                  </a:cubicBezTo>
                  <a:cubicBezTo>
                    <a:pt x="261257" y="334946"/>
                    <a:pt x="395235" y="200967"/>
                    <a:pt x="482321" y="200967"/>
                  </a:cubicBezTo>
                  <a:cubicBezTo>
                    <a:pt x="569407" y="200967"/>
                    <a:pt x="636396" y="251209"/>
                    <a:pt x="703385" y="30145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AA0606-91E7-4152-AD21-A3336854971B}"/>
                </a:ext>
              </a:extLst>
            </p:cNvPr>
            <p:cNvSpPr/>
            <p:nvPr/>
          </p:nvSpPr>
          <p:spPr>
            <a:xfrm>
              <a:off x="1188548" y="5486400"/>
              <a:ext cx="228270" cy="351692"/>
            </a:xfrm>
            <a:custGeom>
              <a:avLst/>
              <a:gdLst>
                <a:gd name="connsiteX0" fmla="*/ 7206 w 228270"/>
                <a:gd name="connsiteY0" fmla="*/ 0 h 351692"/>
                <a:gd name="connsiteX1" fmla="*/ 27303 w 228270"/>
                <a:gd name="connsiteY1" fmla="*/ 291402 h 351692"/>
                <a:gd name="connsiteX2" fmla="*/ 228270 w 228270"/>
                <a:gd name="connsiteY2" fmla="*/ 351692 h 3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270" h="351692">
                  <a:moveTo>
                    <a:pt x="7206" y="0"/>
                  </a:moveTo>
                  <a:cubicBezTo>
                    <a:pt x="-1168" y="116393"/>
                    <a:pt x="-9541" y="232787"/>
                    <a:pt x="27303" y="291402"/>
                  </a:cubicBezTo>
                  <a:cubicBezTo>
                    <a:pt x="64147" y="350017"/>
                    <a:pt x="146208" y="350854"/>
                    <a:pt x="228270" y="351692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C52CFD-13BC-4934-87B9-727484A18019}"/>
                </a:ext>
              </a:extLst>
            </p:cNvPr>
            <p:cNvSpPr/>
            <p:nvPr/>
          </p:nvSpPr>
          <p:spPr>
            <a:xfrm>
              <a:off x="1668026" y="5459124"/>
              <a:ext cx="452176" cy="228243"/>
            </a:xfrm>
            <a:custGeom>
              <a:avLst/>
              <a:gdLst>
                <a:gd name="connsiteX0" fmla="*/ 0 w 452176"/>
                <a:gd name="connsiteY0" fmla="*/ 228243 h 228243"/>
                <a:gd name="connsiteX1" fmla="*/ 221064 w 452176"/>
                <a:gd name="connsiteY1" fmla="*/ 17228 h 228243"/>
                <a:gd name="connsiteX2" fmla="*/ 452176 w 452176"/>
                <a:gd name="connsiteY2" fmla="*/ 17228 h 2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76" h="228243">
                  <a:moveTo>
                    <a:pt x="0" y="228243"/>
                  </a:moveTo>
                  <a:cubicBezTo>
                    <a:pt x="72850" y="140320"/>
                    <a:pt x="145701" y="52397"/>
                    <a:pt x="221064" y="17228"/>
                  </a:cubicBezTo>
                  <a:cubicBezTo>
                    <a:pt x="296427" y="-17941"/>
                    <a:pt x="408633" y="10529"/>
                    <a:pt x="452176" y="1722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F8B2D7-15E0-41BD-BBCC-943A8F78A044}"/>
                </a:ext>
              </a:extLst>
            </p:cNvPr>
            <p:cNvSpPr/>
            <p:nvPr/>
          </p:nvSpPr>
          <p:spPr>
            <a:xfrm>
              <a:off x="2431701" y="5432201"/>
              <a:ext cx="482321" cy="265214"/>
            </a:xfrm>
            <a:custGeom>
              <a:avLst/>
              <a:gdLst>
                <a:gd name="connsiteX0" fmla="*/ 0 w 482321"/>
                <a:gd name="connsiteY0" fmla="*/ 54199 h 265214"/>
                <a:gd name="connsiteX1" fmla="*/ 311499 w 482321"/>
                <a:gd name="connsiteY1" fmla="*/ 14006 h 265214"/>
                <a:gd name="connsiteX2" fmla="*/ 482321 w 482321"/>
                <a:gd name="connsiteY2" fmla="*/ 265214 h 2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21" h="265214">
                  <a:moveTo>
                    <a:pt x="0" y="54199"/>
                  </a:moveTo>
                  <a:cubicBezTo>
                    <a:pt x="115556" y="16518"/>
                    <a:pt x="231112" y="-21163"/>
                    <a:pt x="311499" y="14006"/>
                  </a:cubicBezTo>
                  <a:cubicBezTo>
                    <a:pt x="391886" y="49175"/>
                    <a:pt x="437103" y="157194"/>
                    <a:pt x="482321" y="265214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D04BAE-40B6-47A3-8373-D000E2F60D01}"/>
                </a:ext>
              </a:extLst>
            </p:cNvPr>
            <p:cNvSpPr/>
            <p:nvPr/>
          </p:nvSpPr>
          <p:spPr>
            <a:xfrm>
              <a:off x="1708220" y="5888334"/>
              <a:ext cx="291402" cy="223901"/>
            </a:xfrm>
            <a:custGeom>
              <a:avLst/>
              <a:gdLst>
                <a:gd name="connsiteX0" fmla="*/ 0 w 291402"/>
                <a:gd name="connsiteY0" fmla="*/ 0 h 223901"/>
                <a:gd name="connsiteX1" fmla="*/ 120580 w 291402"/>
                <a:gd name="connsiteY1" fmla="*/ 200967 h 223901"/>
                <a:gd name="connsiteX2" fmla="*/ 291402 w 291402"/>
                <a:gd name="connsiteY2" fmla="*/ 211015 h 22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402" h="223901">
                  <a:moveTo>
                    <a:pt x="0" y="0"/>
                  </a:moveTo>
                  <a:cubicBezTo>
                    <a:pt x="36006" y="82899"/>
                    <a:pt x="72013" y="165798"/>
                    <a:pt x="120580" y="200967"/>
                  </a:cubicBezTo>
                  <a:cubicBezTo>
                    <a:pt x="169147" y="236136"/>
                    <a:pt x="230274" y="223575"/>
                    <a:pt x="291402" y="2110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F8114C-0306-4901-9072-06A8FE58A72B}"/>
                </a:ext>
              </a:extLst>
            </p:cNvPr>
            <p:cNvSpPr/>
            <p:nvPr/>
          </p:nvSpPr>
          <p:spPr>
            <a:xfrm>
              <a:off x="2291024" y="6018963"/>
              <a:ext cx="683288" cy="214425"/>
            </a:xfrm>
            <a:custGeom>
              <a:avLst/>
              <a:gdLst>
                <a:gd name="connsiteX0" fmla="*/ 0 w 683288"/>
                <a:gd name="connsiteY0" fmla="*/ 110532 h 214425"/>
                <a:gd name="connsiteX1" fmla="*/ 422031 w 683288"/>
                <a:gd name="connsiteY1" fmla="*/ 211015 h 214425"/>
                <a:gd name="connsiteX2" fmla="*/ 683288 w 683288"/>
                <a:gd name="connsiteY2" fmla="*/ 0 h 2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214425">
                  <a:moveTo>
                    <a:pt x="0" y="110532"/>
                  </a:moveTo>
                  <a:cubicBezTo>
                    <a:pt x="154075" y="169984"/>
                    <a:pt x="308150" y="229437"/>
                    <a:pt x="422031" y="211015"/>
                  </a:cubicBezTo>
                  <a:cubicBezTo>
                    <a:pt x="535912" y="192593"/>
                    <a:pt x="609600" y="96296"/>
                    <a:pt x="68328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B186CA-94EC-4CCF-8FEC-7AC753601FE7}"/>
                </a:ext>
              </a:extLst>
            </p:cNvPr>
            <p:cNvSpPr/>
            <p:nvPr/>
          </p:nvSpPr>
          <p:spPr>
            <a:xfrm>
              <a:off x="3125037" y="5496448"/>
              <a:ext cx="582805" cy="301451"/>
            </a:xfrm>
            <a:custGeom>
              <a:avLst/>
              <a:gdLst>
                <a:gd name="connsiteX0" fmla="*/ 0 w 582805"/>
                <a:gd name="connsiteY0" fmla="*/ 301451 h 301451"/>
                <a:gd name="connsiteX1" fmla="*/ 120581 w 582805"/>
                <a:gd name="connsiteY1" fmla="*/ 80387 h 301451"/>
                <a:gd name="connsiteX2" fmla="*/ 482321 w 582805"/>
                <a:gd name="connsiteY2" fmla="*/ 180871 h 301451"/>
                <a:gd name="connsiteX3" fmla="*/ 582805 w 582805"/>
                <a:gd name="connsiteY3" fmla="*/ 0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805" h="301451">
                  <a:moveTo>
                    <a:pt x="0" y="301451"/>
                  </a:moveTo>
                  <a:cubicBezTo>
                    <a:pt x="20097" y="200967"/>
                    <a:pt x="40194" y="100484"/>
                    <a:pt x="120581" y="80387"/>
                  </a:cubicBezTo>
                  <a:cubicBezTo>
                    <a:pt x="200968" y="60290"/>
                    <a:pt x="405284" y="194269"/>
                    <a:pt x="482321" y="180871"/>
                  </a:cubicBezTo>
                  <a:cubicBezTo>
                    <a:pt x="559358" y="167473"/>
                    <a:pt x="571081" y="83736"/>
                    <a:pt x="58280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EA210FCA-3DE4-4302-B8D8-1D1C7D8BC138}"/>
              </a:ext>
            </a:extLst>
          </p:cNvPr>
          <p:cNvSpPr/>
          <p:nvPr/>
        </p:nvSpPr>
        <p:spPr>
          <a:xfrm>
            <a:off x="952992" y="5354125"/>
            <a:ext cx="1882670" cy="110771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/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blipFill>
                <a:blip r:embed="rId9"/>
                <a:stretch>
                  <a:fillRect l="-9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/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blipFill>
                <a:blip r:embed="rId10"/>
                <a:stretch>
                  <a:fillRect l="-113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/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not.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  <a:blipFill>
                <a:blip r:embed="rId2"/>
                <a:stretch>
                  <a:fillRect l="-931" t="-162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E3B8DDF-035C-4838-A7D5-FB0E0A94EBA9}"/>
              </a:ext>
            </a:extLst>
          </p:cNvPr>
          <p:cNvGrpSpPr/>
          <p:nvPr/>
        </p:nvGrpSpPr>
        <p:grpSpPr>
          <a:xfrm>
            <a:off x="1989018" y="4903503"/>
            <a:ext cx="4011979" cy="785347"/>
            <a:chOff x="1989018" y="4903503"/>
            <a:chExt cx="4011979" cy="785347"/>
          </a:xfrm>
        </p:grpSpPr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65A7A02-8143-4273-9E08-8FA0FEE2CAD3}"/>
                </a:ext>
              </a:extLst>
            </p:cNvPr>
            <p:cNvSpPr/>
            <p:nvPr/>
          </p:nvSpPr>
          <p:spPr>
            <a:xfrm>
              <a:off x="1989018" y="5383003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9" name="椭圆 61">
              <a:extLst>
                <a:ext uri="{FF2B5EF4-FFF2-40B4-BE49-F238E27FC236}">
                  <a16:creationId xmlns:a16="http://schemas.microsoft.com/office/drawing/2014/main" id="{0D38A9E4-08DB-44A1-B236-4A3022EDC21B}"/>
                </a:ext>
              </a:extLst>
            </p:cNvPr>
            <p:cNvSpPr/>
            <p:nvPr/>
          </p:nvSpPr>
          <p:spPr>
            <a:xfrm>
              <a:off x="5695150" y="5157258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/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9615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/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2E1A0E-E98E-4256-9459-68DB0C235FDA}"/>
                </a:ext>
              </a:extLst>
            </p:cNvPr>
            <p:cNvSpPr/>
            <p:nvPr/>
          </p:nvSpPr>
          <p:spPr>
            <a:xfrm>
              <a:off x="2256904" y="5099256"/>
              <a:ext cx="1286189" cy="319263"/>
            </a:xfrm>
            <a:custGeom>
              <a:avLst/>
              <a:gdLst>
                <a:gd name="connsiteX0" fmla="*/ 0 w 1286189"/>
                <a:gd name="connsiteY0" fmla="*/ 319263 h 319263"/>
                <a:gd name="connsiteX1" fmla="*/ 361741 w 1286189"/>
                <a:gd name="connsiteY1" fmla="*/ 7764 h 319263"/>
                <a:gd name="connsiteX2" fmla="*/ 834013 w 1286189"/>
                <a:gd name="connsiteY2" fmla="*/ 88151 h 319263"/>
                <a:gd name="connsiteX3" fmla="*/ 1286189 w 1286189"/>
                <a:gd name="connsiteY3" fmla="*/ 17813 h 3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189" h="319263">
                  <a:moveTo>
                    <a:pt x="0" y="319263"/>
                  </a:moveTo>
                  <a:cubicBezTo>
                    <a:pt x="111369" y="182773"/>
                    <a:pt x="222739" y="46283"/>
                    <a:pt x="361741" y="7764"/>
                  </a:cubicBezTo>
                  <a:cubicBezTo>
                    <a:pt x="500743" y="-30755"/>
                    <a:pt x="679938" y="86476"/>
                    <a:pt x="834013" y="88151"/>
                  </a:cubicBezTo>
                  <a:cubicBezTo>
                    <a:pt x="988088" y="89826"/>
                    <a:pt x="1137138" y="53819"/>
                    <a:pt x="1286189" y="17813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2D6585-818B-4556-B76C-C35E29D99CA8}"/>
                </a:ext>
              </a:extLst>
            </p:cNvPr>
            <p:cNvSpPr/>
            <p:nvPr/>
          </p:nvSpPr>
          <p:spPr>
            <a:xfrm>
              <a:off x="3854592" y="4903503"/>
              <a:ext cx="663191" cy="273658"/>
            </a:xfrm>
            <a:custGeom>
              <a:avLst/>
              <a:gdLst>
                <a:gd name="connsiteX0" fmla="*/ 0 w 663191"/>
                <a:gd name="connsiteY0" fmla="*/ 153276 h 273658"/>
                <a:gd name="connsiteX1" fmla="*/ 231112 w 663191"/>
                <a:gd name="connsiteY1" fmla="*/ 2550 h 273658"/>
                <a:gd name="connsiteX2" fmla="*/ 452176 w 663191"/>
                <a:gd name="connsiteY2" fmla="*/ 263807 h 273658"/>
                <a:gd name="connsiteX3" fmla="*/ 663191 w 663191"/>
                <a:gd name="connsiteY3" fmla="*/ 193469 h 27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191" h="273658">
                  <a:moveTo>
                    <a:pt x="0" y="153276"/>
                  </a:moveTo>
                  <a:cubicBezTo>
                    <a:pt x="77874" y="68702"/>
                    <a:pt x="155749" y="-15872"/>
                    <a:pt x="231112" y="2550"/>
                  </a:cubicBezTo>
                  <a:cubicBezTo>
                    <a:pt x="306475" y="20972"/>
                    <a:pt x="380163" y="231987"/>
                    <a:pt x="452176" y="263807"/>
                  </a:cubicBezTo>
                  <a:cubicBezTo>
                    <a:pt x="524189" y="295627"/>
                    <a:pt x="593690" y="244548"/>
                    <a:pt x="663191" y="193469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C2F299-CD64-4FE5-9AEE-593C0B286B37}"/>
                </a:ext>
              </a:extLst>
            </p:cNvPr>
            <p:cNvSpPr/>
            <p:nvPr/>
          </p:nvSpPr>
          <p:spPr>
            <a:xfrm>
              <a:off x="4819234" y="4922665"/>
              <a:ext cx="1004835" cy="244645"/>
            </a:xfrm>
            <a:custGeom>
              <a:avLst/>
              <a:gdLst>
                <a:gd name="connsiteX0" fmla="*/ 0 w 1004835"/>
                <a:gd name="connsiteY0" fmla="*/ 124065 h 244645"/>
                <a:gd name="connsiteX1" fmla="*/ 582804 w 1004835"/>
                <a:gd name="connsiteY1" fmla="*/ 3485 h 244645"/>
                <a:gd name="connsiteX2" fmla="*/ 1004835 w 1004835"/>
                <a:gd name="connsiteY2" fmla="*/ 244645 h 24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835" h="244645">
                  <a:moveTo>
                    <a:pt x="0" y="124065"/>
                  </a:moveTo>
                  <a:cubicBezTo>
                    <a:pt x="207666" y="53726"/>
                    <a:pt x="415332" y="-16612"/>
                    <a:pt x="582804" y="3485"/>
                  </a:cubicBezTo>
                  <a:cubicBezTo>
                    <a:pt x="750276" y="23582"/>
                    <a:pt x="914400" y="207801"/>
                    <a:pt x="1004835" y="244645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0B5CF-A658-4F41-BAC1-B8E5C539E6CB}"/>
              </a:ext>
            </a:extLst>
          </p:cNvPr>
          <p:cNvGrpSpPr/>
          <p:nvPr/>
        </p:nvGrpSpPr>
        <p:grpSpPr>
          <a:xfrm>
            <a:off x="2266952" y="5458713"/>
            <a:ext cx="3705530" cy="756961"/>
            <a:chOff x="2266952" y="5458713"/>
            <a:chExt cx="3705530" cy="756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/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5660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/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/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/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/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blipFill>
                  <a:blip r:embed="rId9"/>
                  <a:stretch>
                    <a:fillRect r="-3846" b="-37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F226B4-C51C-4080-B6F6-35D6A3DB737B}"/>
                </a:ext>
              </a:extLst>
            </p:cNvPr>
            <p:cNvSpPr/>
            <p:nvPr/>
          </p:nvSpPr>
          <p:spPr>
            <a:xfrm>
              <a:off x="2266952" y="5629535"/>
              <a:ext cx="231112" cy="251208"/>
            </a:xfrm>
            <a:custGeom>
              <a:avLst/>
              <a:gdLst>
                <a:gd name="connsiteX0" fmla="*/ 0 w 231112"/>
                <a:gd name="connsiteY0" fmla="*/ 0 h 251208"/>
                <a:gd name="connsiteX1" fmla="*/ 50242 w 231112"/>
                <a:gd name="connsiteY1" fmla="*/ 190918 h 251208"/>
                <a:gd name="connsiteX2" fmla="*/ 231112 w 231112"/>
                <a:gd name="connsiteY2" fmla="*/ 251208 h 25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2" h="251208">
                  <a:moveTo>
                    <a:pt x="0" y="0"/>
                  </a:moveTo>
                  <a:cubicBezTo>
                    <a:pt x="5861" y="74525"/>
                    <a:pt x="11723" y="149050"/>
                    <a:pt x="50242" y="190918"/>
                  </a:cubicBezTo>
                  <a:cubicBezTo>
                    <a:pt x="88761" y="232786"/>
                    <a:pt x="159936" y="241997"/>
                    <a:pt x="231112" y="25120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017DA-EAAE-43EC-8424-29BABB9114DA}"/>
                </a:ext>
              </a:extLst>
            </p:cNvPr>
            <p:cNvSpPr/>
            <p:nvPr/>
          </p:nvSpPr>
          <p:spPr>
            <a:xfrm>
              <a:off x="2678935" y="5629867"/>
              <a:ext cx="472272" cy="230780"/>
            </a:xfrm>
            <a:custGeom>
              <a:avLst/>
              <a:gdLst>
                <a:gd name="connsiteX0" fmla="*/ 0 w 472272"/>
                <a:gd name="connsiteY0" fmla="*/ 230780 h 230780"/>
                <a:gd name="connsiteX1" fmla="*/ 150725 w 472272"/>
                <a:gd name="connsiteY1" fmla="*/ 9716 h 230780"/>
                <a:gd name="connsiteX2" fmla="*/ 472272 w 472272"/>
                <a:gd name="connsiteY2" fmla="*/ 59958 h 23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272" h="230780">
                  <a:moveTo>
                    <a:pt x="0" y="230780"/>
                  </a:moveTo>
                  <a:cubicBezTo>
                    <a:pt x="36006" y="134483"/>
                    <a:pt x="72013" y="38186"/>
                    <a:pt x="150725" y="9716"/>
                  </a:cubicBezTo>
                  <a:cubicBezTo>
                    <a:pt x="229437" y="-18754"/>
                    <a:pt x="350854" y="20602"/>
                    <a:pt x="472272" y="5995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3CAF0B-1294-4E4E-8486-5F9B9466C051}"/>
                </a:ext>
              </a:extLst>
            </p:cNvPr>
            <p:cNvSpPr/>
            <p:nvPr/>
          </p:nvSpPr>
          <p:spPr>
            <a:xfrm>
              <a:off x="3462706" y="5719970"/>
              <a:ext cx="462224" cy="180870"/>
            </a:xfrm>
            <a:custGeom>
              <a:avLst/>
              <a:gdLst>
                <a:gd name="connsiteX0" fmla="*/ 0 w 462224"/>
                <a:gd name="connsiteY0" fmla="*/ 0 h 180870"/>
                <a:gd name="connsiteX1" fmla="*/ 311499 w 462224"/>
                <a:gd name="connsiteY1" fmla="*/ 30145 h 180870"/>
                <a:gd name="connsiteX2" fmla="*/ 462224 w 462224"/>
                <a:gd name="connsiteY2" fmla="*/ 180870 h 1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24" h="180870">
                  <a:moveTo>
                    <a:pt x="0" y="0"/>
                  </a:moveTo>
                  <a:cubicBezTo>
                    <a:pt x="117231" y="0"/>
                    <a:pt x="234462" y="0"/>
                    <a:pt x="311499" y="30145"/>
                  </a:cubicBezTo>
                  <a:cubicBezTo>
                    <a:pt x="388536" y="60290"/>
                    <a:pt x="425380" y="120580"/>
                    <a:pt x="462224" y="18087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EB46-EAED-4FE7-91B3-8C54D67AB11F}"/>
                </a:ext>
              </a:extLst>
            </p:cNvPr>
            <p:cNvSpPr/>
            <p:nvPr/>
          </p:nvSpPr>
          <p:spPr>
            <a:xfrm>
              <a:off x="4095752" y="6041517"/>
              <a:ext cx="592853" cy="120616"/>
            </a:xfrm>
            <a:custGeom>
              <a:avLst/>
              <a:gdLst>
                <a:gd name="connsiteX0" fmla="*/ 0 w 592853"/>
                <a:gd name="connsiteY0" fmla="*/ 10048 h 120616"/>
                <a:gd name="connsiteX1" fmla="*/ 241161 w 592853"/>
                <a:gd name="connsiteY1" fmla="*/ 120580 h 120616"/>
                <a:gd name="connsiteX2" fmla="*/ 592853 w 592853"/>
                <a:gd name="connsiteY2" fmla="*/ 0 h 12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53" h="120616">
                  <a:moveTo>
                    <a:pt x="0" y="10048"/>
                  </a:moveTo>
                  <a:cubicBezTo>
                    <a:pt x="71176" y="66151"/>
                    <a:pt x="142352" y="122255"/>
                    <a:pt x="241161" y="120580"/>
                  </a:cubicBezTo>
                  <a:cubicBezTo>
                    <a:pt x="339970" y="118905"/>
                    <a:pt x="466411" y="59452"/>
                    <a:pt x="59285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2853"/>
                        <a:gd name="connsiteY0" fmla="*/ 10048 h 120616"/>
                        <a:gd name="connsiteX1" fmla="*/ 241161 w 592853"/>
                        <a:gd name="connsiteY1" fmla="*/ 120580 h 120616"/>
                        <a:gd name="connsiteX2" fmla="*/ 592853 w 592853"/>
                        <a:gd name="connsiteY2" fmla="*/ 0 h 120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853" h="120616" extrusionOk="0">
                          <a:moveTo>
                            <a:pt x="0" y="10048"/>
                          </a:moveTo>
                          <a:cubicBezTo>
                            <a:pt x="58256" y="58182"/>
                            <a:pt x="127553" y="127809"/>
                            <a:pt x="241161" y="120580"/>
                          </a:cubicBezTo>
                          <a:cubicBezTo>
                            <a:pt x="357167" y="122525"/>
                            <a:pt x="445016" y="60132"/>
                            <a:pt x="592853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619EB1-FC64-433F-858C-8491792D9633}"/>
                </a:ext>
              </a:extLst>
            </p:cNvPr>
            <p:cNvSpPr/>
            <p:nvPr/>
          </p:nvSpPr>
          <p:spPr>
            <a:xfrm>
              <a:off x="4919717" y="5686126"/>
              <a:ext cx="522514" cy="234811"/>
            </a:xfrm>
            <a:custGeom>
              <a:avLst/>
              <a:gdLst>
                <a:gd name="connsiteX0" fmla="*/ 0 w 522514"/>
                <a:gd name="connsiteY0" fmla="*/ 234811 h 234811"/>
                <a:gd name="connsiteX1" fmla="*/ 281354 w 522514"/>
                <a:gd name="connsiteY1" fmla="*/ 3699 h 234811"/>
                <a:gd name="connsiteX2" fmla="*/ 522514 w 522514"/>
                <a:gd name="connsiteY2" fmla="*/ 114231 h 2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234811">
                  <a:moveTo>
                    <a:pt x="0" y="234811"/>
                  </a:moveTo>
                  <a:cubicBezTo>
                    <a:pt x="97134" y="129303"/>
                    <a:pt x="194268" y="23796"/>
                    <a:pt x="281354" y="3699"/>
                  </a:cubicBezTo>
                  <a:cubicBezTo>
                    <a:pt x="368440" y="-16398"/>
                    <a:pt x="445477" y="48916"/>
                    <a:pt x="522514" y="114231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522514"/>
                        <a:gd name="connsiteY0" fmla="*/ 234811 h 234811"/>
                        <a:gd name="connsiteX1" fmla="*/ 281354 w 522514"/>
                        <a:gd name="connsiteY1" fmla="*/ 3699 h 234811"/>
                        <a:gd name="connsiteX2" fmla="*/ 522514 w 522514"/>
                        <a:gd name="connsiteY2" fmla="*/ 114231 h 2348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22514" h="234811" extrusionOk="0">
                          <a:moveTo>
                            <a:pt x="0" y="234811"/>
                          </a:moveTo>
                          <a:cubicBezTo>
                            <a:pt x="80559" y="127970"/>
                            <a:pt x="181180" y="32354"/>
                            <a:pt x="281354" y="3699"/>
                          </a:cubicBezTo>
                          <a:cubicBezTo>
                            <a:pt x="365468" y="-27770"/>
                            <a:pt x="449539" y="37675"/>
                            <a:pt x="522514" y="11423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F26DE8-703E-4EA6-AD81-7449317BFF4F}"/>
                </a:ext>
              </a:extLst>
            </p:cNvPr>
            <p:cNvSpPr/>
            <p:nvPr/>
          </p:nvSpPr>
          <p:spPr>
            <a:xfrm>
              <a:off x="5623102" y="5458713"/>
              <a:ext cx="349380" cy="251442"/>
            </a:xfrm>
            <a:custGeom>
              <a:avLst/>
              <a:gdLst>
                <a:gd name="connsiteX0" fmla="*/ 0 w 349380"/>
                <a:gd name="connsiteY0" fmla="*/ 251208 h 251442"/>
                <a:gd name="connsiteX1" fmla="*/ 321547 w 349380"/>
                <a:gd name="connsiteY1" fmla="*/ 211015 h 251442"/>
                <a:gd name="connsiteX2" fmla="*/ 311499 w 349380"/>
                <a:gd name="connsiteY2" fmla="*/ 0 h 25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80" h="251442">
                  <a:moveTo>
                    <a:pt x="0" y="251208"/>
                  </a:moveTo>
                  <a:cubicBezTo>
                    <a:pt x="134815" y="252045"/>
                    <a:pt x="269631" y="252883"/>
                    <a:pt x="321547" y="211015"/>
                  </a:cubicBezTo>
                  <a:cubicBezTo>
                    <a:pt x="373463" y="169147"/>
                    <a:pt x="342481" y="84573"/>
                    <a:pt x="31149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349380"/>
                        <a:gd name="connsiteY0" fmla="*/ 251208 h 251442"/>
                        <a:gd name="connsiteX1" fmla="*/ 321547 w 349380"/>
                        <a:gd name="connsiteY1" fmla="*/ 211015 h 251442"/>
                        <a:gd name="connsiteX2" fmla="*/ 311499 w 349380"/>
                        <a:gd name="connsiteY2" fmla="*/ 0 h 251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9380" h="251442" extrusionOk="0">
                          <a:moveTo>
                            <a:pt x="0" y="251208"/>
                          </a:moveTo>
                          <a:cubicBezTo>
                            <a:pt x="140449" y="259198"/>
                            <a:pt x="272790" y="262400"/>
                            <a:pt x="321547" y="211015"/>
                          </a:cubicBezTo>
                          <a:cubicBezTo>
                            <a:pt x="360318" y="157023"/>
                            <a:pt x="348865" y="84463"/>
                            <a:pt x="311499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/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/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/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D87677A5-C4D0-4226-AC08-FFA4B827D046}"/>
              </a:ext>
            </a:extLst>
          </p:cNvPr>
          <p:cNvSpPr/>
          <p:nvPr/>
        </p:nvSpPr>
        <p:spPr>
          <a:xfrm>
            <a:off x="2254863" y="5487659"/>
            <a:ext cx="1504229" cy="72338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87A1151C-0A8D-47FA-A871-BFB15256AC59}"/>
              </a:ext>
            </a:extLst>
          </p:cNvPr>
          <p:cNvSpPr/>
          <p:nvPr/>
        </p:nvSpPr>
        <p:spPr>
          <a:xfrm>
            <a:off x="4118874" y="5429854"/>
            <a:ext cx="1990524" cy="84203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4C89A6C7-DDB9-4158-8B9F-2ACEB8EB5368}"/>
              </a:ext>
            </a:extLst>
          </p:cNvPr>
          <p:cNvSpPr/>
          <p:nvPr/>
        </p:nvSpPr>
        <p:spPr>
          <a:xfrm>
            <a:off x="2928103" y="5688628"/>
            <a:ext cx="3392310" cy="29014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FA17-F36C-4DC9-B258-C0011038B3AB}"/>
              </a:ext>
            </a:extLst>
          </p:cNvPr>
          <p:cNvSpPr txBox="1"/>
          <p:nvPr/>
        </p:nvSpPr>
        <p:spPr>
          <a:xfrm>
            <a:off x="2823587" y="6037863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longer needs to enumerate multiple potential choices!</a:t>
            </a:r>
          </a:p>
        </p:txBody>
      </p:sp>
    </p:spTree>
    <p:extLst>
      <p:ext uri="{BB962C8B-B14F-4D97-AF65-F5344CB8AC3E}">
        <p14:creationId xmlns:p14="http://schemas.microsoft.com/office/powerpoint/2010/main" val="1863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Recursion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/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D3ED-FC4C-48C5-B56D-36E2827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and APSP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Single-Source Shortest Paths (SSSP) Problem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source node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All-Pairs Shortest Paths (APSP) Problem</a:t>
                </a:r>
                <a:r>
                  <a:rPr lang="en-US" b="1" dirty="0"/>
                  <a:t>: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of APSP</a:t>
            </a:r>
            <a:br>
              <a:rPr lang="en-US" dirty="0"/>
            </a:br>
            <a:r>
              <a:rPr lang="en-US" dirty="0"/>
              <a:t>Compute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What if we don’t care exact distance, but only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reachability</a:t>
                </a:r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transitive closure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exists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Simple, any APSP algorithm will do! (Check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we can save a lot of space if a bit cleverer.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  <a:blipFill>
                <a:blip r:embed="rId2"/>
                <a:stretch>
                  <a:fillRect l="-69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4">
            <a:extLst>
              <a:ext uri="{FF2B5EF4-FFF2-40B4-BE49-F238E27FC236}">
                <a16:creationId xmlns:a16="http://schemas.microsoft.com/office/drawing/2014/main" id="{6CF79B66-FFC6-4A1A-B742-30E7BC4B412F}"/>
              </a:ext>
            </a:extLst>
          </p:cNvPr>
          <p:cNvSpPr/>
          <p:nvPr/>
        </p:nvSpPr>
        <p:spPr>
          <a:xfrm>
            <a:off x="628649" y="4091782"/>
            <a:ext cx="7530611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FloydWarshallTransitiveClosure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51829C3F-D56C-4AE6-B0D7-4C72A11172EA}"/>
              </a:ext>
            </a:extLst>
          </p:cNvPr>
          <p:cNvSpPr/>
          <p:nvPr/>
        </p:nvSpPr>
        <p:spPr>
          <a:xfrm>
            <a:off x="628650" y="1583694"/>
            <a:ext cx="7530612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/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Ch.25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[Erickson v1] Ch.9</a:t>
            </a:r>
            <a:endParaRPr lang="en-GB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B201A7-25BD-450C-8C46-D8644545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CD8-DAB3-43EA-BC1A-FB848AB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Straightforward solution for APSP: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execute SSSP algorithm once!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blipFill>
                <a:blip r:embed="rId2"/>
                <a:stretch>
                  <a:fillRect l="-1553" t="-5839" r="-5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(using binary heap for priority queue)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69167" r="-4238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69167" r="-8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167769" r="-42382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167769" r="-833" b="-2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270000" r="-42382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270000" r="-833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370000" r="-4238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370000" r="-833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ADE5989-73BB-4C8C-ABE9-A01AF509822C}"/>
              </a:ext>
            </a:extLst>
          </p:cNvPr>
          <p:cNvSpPr/>
          <p:nvPr/>
        </p:nvSpPr>
        <p:spPr>
          <a:xfrm>
            <a:off x="651510" y="3989196"/>
            <a:ext cx="7840980" cy="141681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−1⋅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 each edge?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srgbClr val="C00000"/>
                    </a:solidFill>
                  </a:rPr>
                  <a:t> Shortest paths may change!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different paths may change by different amount!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F03869-33E5-4570-8F88-FBCACEE38D88}"/>
              </a:ext>
            </a:extLst>
          </p:cNvPr>
          <p:cNvGrpSpPr/>
          <p:nvPr/>
        </p:nvGrpSpPr>
        <p:grpSpPr>
          <a:xfrm>
            <a:off x="4933093" y="4889829"/>
            <a:ext cx="2751226" cy="1190259"/>
            <a:chOff x="798215" y="4933968"/>
            <a:chExt cx="2751226" cy="1190259"/>
          </a:xfrm>
        </p:grpSpPr>
        <p:sp>
          <p:nvSpPr>
            <p:cNvPr id="126" name="椭圆 8">
              <a:extLst>
                <a:ext uri="{FF2B5EF4-FFF2-40B4-BE49-F238E27FC236}">
                  <a16:creationId xmlns:a16="http://schemas.microsoft.com/office/drawing/2014/main" id="{F56722CE-2421-43F0-826A-4DFBA3CD8246}"/>
                </a:ext>
              </a:extLst>
            </p:cNvPr>
            <p:cNvSpPr/>
            <p:nvPr/>
          </p:nvSpPr>
          <p:spPr>
            <a:xfrm>
              <a:off x="798215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7" name="椭圆 16">
              <a:extLst>
                <a:ext uri="{FF2B5EF4-FFF2-40B4-BE49-F238E27FC236}">
                  <a16:creationId xmlns:a16="http://schemas.microsoft.com/office/drawing/2014/main" id="{779820CD-B9FD-4E6D-AFAB-3B09EB638658}"/>
                </a:ext>
              </a:extLst>
            </p:cNvPr>
            <p:cNvSpPr/>
            <p:nvPr/>
          </p:nvSpPr>
          <p:spPr>
            <a:xfrm>
              <a:off x="1594063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8" name="椭圆 24">
              <a:extLst>
                <a:ext uri="{FF2B5EF4-FFF2-40B4-BE49-F238E27FC236}">
                  <a16:creationId xmlns:a16="http://schemas.microsoft.com/office/drawing/2014/main" id="{8551734F-6066-485F-8CC2-79FDC2A92CA9}"/>
                </a:ext>
              </a:extLst>
            </p:cNvPr>
            <p:cNvSpPr/>
            <p:nvPr/>
          </p:nvSpPr>
          <p:spPr>
            <a:xfrm>
              <a:off x="2389911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9" name="直接箭头连接符 36">
              <a:extLst>
                <a:ext uri="{FF2B5EF4-FFF2-40B4-BE49-F238E27FC236}">
                  <a16:creationId xmlns:a16="http://schemas.microsoft.com/office/drawing/2014/main" id="{08A82484-580D-4374-8D2B-10D2CA4B10BF}"/>
                </a:ext>
              </a:extLst>
            </p:cNvPr>
            <p:cNvCxnSpPr>
              <a:cxnSpLocks/>
              <a:stCxn id="126" idx="7"/>
              <a:endCxn id="131" idx="2"/>
            </p:cNvCxnSpPr>
            <p:nvPr/>
          </p:nvCxnSpPr>
          <p:spPr>
            <a:xfrm flipV="1">
              <a:off x="1108637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24">
              <a:extLst>
                <a:ext uri="{FF2B5EF4-FFF2-40B4-BE49-F238E27FC236}">
                  <a16:creationId xmlns:a16="http://schemas.microsoft.com/office/drawing/2014/main" id="{10F42938-692C-4620-9829-29473ABC36D2}"/>
                </a:ext>
              </a:extLst>
            </p:cNvPr>
            <p:cNvSpPr/>
            <p:nvPr/>
          </p:nvSpPr>
          <p:spPr>
            <a:xfrm>
              <a:off x="3185759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1" name="椭圆 24">
              <a:extLst>
                <a:ext uri="{FF2B5EF4-FFF2-40B4-BE49-F238E27FC236}">
                  <a16:creationId xmlns:a16="http://schemas.microsoft.com/office/drawing/2014/main" id="{1C3A0D6F-30B4-46F4-AC69-00E3DFCDB60E}"/>
                </a:ext>
              </a:extLst>
            </p:cNvPr>
            <p:cNvSpPr/>
            <p:nvPr/>
          </p:nvSpPr>
          <p:spPr>
            <a:xfrm>
              <a:off x="1991987" y="496571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2" name="直接箭头连接符 36">
              <a:extLst>
                <a:ext uri="{FF2B5EF4-FFF2-40B4-BE49-F238E27FC236}">
                  <a16:creationId xmlns:a16="http://schemas.microsoft.com/office/drawing/2014/main" id="{39D77CB9-11EE-419C-821E-0A150BF0685A}"/>
                </a:ext>
              </a:extLst>
            </p:cNvPr>
            <p:cNvCxnSpPr>
              <a:cxnSpLocks/>
              <a:stCxn id="131" idx="6"/>
              <a:endCxn id="130" idx="1"/>
            </p:cNvCxnSpPr>
            <p:nvPr/>
          </p:nvCxnSpPr>
          <p:spPr>
            <a:xfrm>
              <a:off x="2355669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36">
              <a:extLst>
                <a:ext uri="{FF2B5EF4-FFF2-40B4-BE49-F238E27FC236}">
                  <a16:creationId xmlns:a16="http://schemas.microsoft.com/office/drawing/2014/main" id="{65889A47-827D-4806-9CE4-8FA5BEE45AC2}"/>
                </a:ext>
              </a:extLst>
            </p:cNvPr>
            <p:cNvCxnSpPr>
              <a:cxnSpLocks/>
              <a:stCxn id="126" idx="5"/>
              <a:endCxn id="127" idx="2"/>
            </p:cNvCxnSpPr>
            <p:nvPr/>
          </p:nvCxnSpPr>
          <p:spPr>
            <a:xfrm>
              <a:off x="1108637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36">
              <a:extLst>
                <a:ext uri="{FF2B5EF4-FFF2-40B4-BE49-F238E27FC236}">
                  <a16:creationId xmlns:a16="http://schemas.microsoft.com/office/drawing/2014/main" id="{141564CD-0E0B-4873-BF99-37D5987F31D8}"/>
                </a:ext>
              </a:extLst>
            </p:cNvPr>
            <p:cNvCxnSpPr>
              <a:cxnSpLocks/>
              <a:stCxn id="128" idx="6"/>
              <a:endCxn id="130" idx="3"/>
            </p:cNvCxnSpPr>
            <p:nvPr/>
          </p:nvCxnSpPr>
          <p:spPr>
            <a:xfrm flipV="1">
              <a:off x="2753593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36">
              <a:extLst>
                <a:ext uri="{FF2B5EF4-FFF2-40B4-BE49-F238E27FC236}">
                  <a16:creationId xmlns:a16="http://schemas.microsoft.com/office/drawing/2014/main" id="{4BAD31D4-DB9D-45C5-8312-84FA6E97A396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7745" y="5942386"/>
              <a:ext cx="432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43">
              <a:extLst>
                <a:ext uri="{FF2B5EF4-FFF2-40B4-BE49-F238E27FC236}">
                  <a16:creationId xmlns:a16="http://schemas.microsoft.com/office/drawing/2014/main" id="{42A74735-6F97-4A95-B02D-47BE70957E75}"/>
                </a:ext>
              </a:extLst>
            </p:cNvPr>
            <p:cNvSpPr txBox="1"/>
            <p:nvPr/>
          </p:nvSpPr>
          <p:spPr>
            <a:xfrm>
              <a:off x="1449632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7" name="文本框 43">
              <a:extLst>
                <a:ext uri="{FF2B5EF4-FFF2-40B4-BE49-F238E27FC236}">
                  <a16:creationId xmlns:a16="http://schemas.microsoft.com/office/drawing/2014/main" id="{CAA4A8DE-55D2-4EFF-A3BA-1AFA68464C8F}"/>
                </a:ext>
              </a:extLst>
            </p:cNvPr>
            <p:cNvSpPr txBox="1"/>
            <p:nvPr/>
          </p:nvSpPr>
          <p:spPr>
            <a:xfrm>
              <a:off x="2652913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8" name="文本框 43">
              <a:extLst>
                <a:ext uri="{FF2B5EF4-FFF2-40B4-BE49-F238E27FC236}">
                  <a16:creationId xmlns:a16="http://schemas.microsoft.com/office/drawing/2014/main" id="{552FE865-DD6A-4833-87D2-1C8A6E342854}"/>
                </a:ext>
              </a:extLst>
            </p:cNvPr>
            <p:cNvSpPr txBox="1"/>
            <p:nvPr/>
          </p:nvSpPr>
          <p:spPr>
            <a:xfrm>
              <a:off x="2029397" y="562878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139" name="文本框 43">
              <a:extLst>
                <a:ext uri="{FF2B5EF4-FFF2-40B4-BE49-F238E27FC236}">
                  <a16:creationId xmlns:a16="http://schemas.microsoft.com/office/drawing/2014/main" id="{AE18B8EF-39D3-4BF3-A743-A30A636987E4}"/>
                </a:ext>
              </a:extLst>
            </p:cNvPr>
            <p:cNvSpPr txBox="1"/>
            <p:nvPr/>
          </p:nvSpPr>
          <p:spPr>
            <a:xfrm>
              <a:off x="1206919" y="54844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140" name="文本框 43">
              <a:extLst>
                <a:ext uri="{FF2B5EF4-FFF2-40B4-BE49-F238E27FC236}">
                  <a16:creationId xmlns:a16="http://schemas.microsoft.com/office/drawing/2014/main" id="{D7629679-7F09-40C1-AB80-A76D4E86BBB3}"/>
                </a:ext>
              </a:extLst>
            </p:cNvPr>
            <p:cNvSpPr txBox="1"/>
            <p:nvPr/>
          </p:nvSpPr>
          <p:spPr>
            <a:xfrm>
              <a:off x="2822573" y="55002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</p:grp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B13C9E58-FF5F-4917-8896-C5BA00727659}"/>
              </a:ext>
            </a:extLst>
          </p:cNvPr>
          <p:cNvSpPr/>
          <p:nvPr/>
        </p:nvSpPr>
        <p:spPr>
          <a:xfrm>
            <a:off x="4036394" y="5299173"/>
            <a:ext cx="643703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E0C9CB-40B8-4A23-8907-9C86357262B8}"/>
              </a:ext>
            </a:extLst>
          </p:cNvPr>
          <p:cNvGrpSpPr/>
          <p:nvPr/>
        </p:nvGrpSpPr>
        <p:grpSpPr>
          <a:xfrm>
            <a:off x="1033117" y="4893774"/>
            <a:ext cx="2751226" cy="1190259"/>
            <a:chOff x="1033117" y="4893774"/>
            <a:chExt cx="2751226" cy="11902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408DA0C-8CE4-47D1-A599-29A9CA4FABB2}"/>
                </a:ext>
              </a:extLst>
            </p:cNvPr>
            <p:cNvGrpSpPr/>
            <p:nvPr/>
          </p:nvGrpSpPr>
          <p:grpSpPr>
            <a:xfrm>
              <a:off x="1033117" y="4893774"/>
              <a:ext cx="2751226" cy="1190259"/>
              <a:chOff x="798215" y="4933968"/>
              <a:chExt cx="2751226" cy="1190259"/>
            </a:xfrm>
          </p:grpSpPr>
          <p:sp>
            <p:nvSpPr>
              <p:cNvPr id="5" name="椭圆 8">
                <a:extLst>
                  <a:ext uri="{FF2B5EF4-FFF2-40B4-BE49-F238E27FC236}">
                    <a16:creationId xmlns:a16="http://schemas.microsoft.com/office/drawing/2014/main" id="{8D203F54-EE36-4938-8F67-2AB58C7DC95E}"/>
                  </a:ext>
                </a:extLst>
              </p:cNvPr>
              <p:cNvSpPr/>
              <p:nvPr/>
            </p:nvSpPr>
            <p:spPr>
              <a:xfrm>
                <a:off x="798215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3" name="椭圆 16">
                <a:extLst>
                  <a:ext uri="{FF2B5EF4-FFF2-40B4-BE49-F238E27FC236}">
                    <a16:creationId xmlns:a16="http://schemas.microsoft.com/office/drawing/2014/main" id="{C0D1B3F2-93EF-44AF-A327-0C93AB4E5525}"/>
                  </a:ext>
                </a:extLst>
              </p:cNvPr>
              <p:cNvSpPr/>
              <p:nvPr/>
            </p:nvSpPr>
            <p:spPr>
              <a:xfrm>
                <a:off x="1594063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" name="椭圆 24">
                <a:extLst>
                  <a:ext uri="{FF2B5EF4-FFF2-40B4-BE49-F238E27FC236}">
                    <a16:creationId xmlns:a16="http://schemas.microsoft.com/office/drawing/2014/main" id="{C6AF7AE6-032A-4369-911C-E94CEC8B9151}"/>
                  </a:ext>
                </a:extLst>
              </p:cNvPr>
              <p:cNvSpPr/>
              <p:nvPr/>
            </p:nvSpPr>
            <p:spPr>
              <a:xfrm>
                <a:off x="2389911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7" name="直接箭头连接符 36">
                <a:extLst>
                  <a:ext uri="{FF2B5EF4-FFF2-40B4-BE49-F238E27FC236}">
                    <a16:creationId xmlns:a16="http://schemas.microsoft.com/office/drawing/2014/main" id="{A619F0A0-E190-4E03-8FA3-F7F99D5F24CD}"/>
                  </a:ext>
                </a:extLst>
              </p:cNvPr>
              <p:cNvCxnSpPr>
                <a:cxnSpLocks/>
                <a:stCxn id="5" idx="7"/>
                <a:endCxn id="78" idx="2"/>
              </p:cNvCxnSpPr>
              <p:nvPr/>
            </p:nvCxnSpPr>
            <p:spPr>
              <a:xfrm flipV="1">
                <a:off x="1108637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24">
                <a:extLst>
                  <a:ext uri="{FF2B5EF4-FFF2-40B4-BE49-F238E27FC236}">
                    <a16:creationId xmlns:a16="http://schemas.microsoft.com/office/drawing/2014/main" id="{F1B98BAC-A397-4916-99DE-2866FAE50CFF}"/>
                  </a:ext>
                </a:extLst>
              </p:cNvPr>
              <p:cNvSpPr/>
              <p:nvPr/>
            </p:nvSpPr>
            <p:spPr>
              <a:xfrm>
                <a:off x="3185759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椭圆 24">
                <a:extLst>
                  <a:ext uri="{FF2B5EF4-FFF2-40B4-BE49-F238E27FC236}">
                    <a16:creationId xmlns:a16="http://schemas.microsoft.com/office/drawing/2014/main" id="{CA298C5B-7E8D-4FF8-BD32-9A1922AD341C}"/>
                  </a:ext>
                </a:extLst>
              </p:cNvPr>
              <p:cNvSpPr/>
              <p:nvPr/>
            </p:nvSpPr>
            <p:spPr>
              <a:xfrm>
                <a:off x="1991987" y="4965714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2" name="直接箭头连接符 36">
                <a:extLst>
                  <a:ext uri="{FF2B5EF4-FFF2-40B4-BE49-F238E27FC236}">
                    <a16:creationId xmlns:a16="http://schemas.microsoft.com/office/drawing/2014/main" id="{BC5522A1-4593-4363-A6CD-203FD88EC934}"/>
                  </a:ext>
                </a:extLst>
              </p:cNvPr>
              <p:cNvCxnSpPr>
                <a:cxnSpLocks/>
                <a:stCxn id="78" idx="6"/>
                <a:endCxn id="77" idx="1"/>
              </p:cNvCxnSpPr>
              <p:nvPr/>
            </p:nvCxnSpPr>
            <p:spPr>
              <a:xfrm>
                <a:off x="2355669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36">
                <a:extLst>
                  <a:ext uri="{FF2B5EF4-FFF2-40B4-BE49-F238E27FC236}">
                    <a16:creationId xmlns:a16="http://schemas.microsoft.com/office/drawing/2014/main" id="{E6F62C9A-2984-4407-A91D-584B51C33FB4}"/>
                  </a:ext>
                </a:extLst>
              </p:cNvPr>
              <p:cNvCxnSpPr>
                <a:cxnSpLocks/>
                <a:stCxn id="5" idx="5"/>
                <a:endCxn id="13" idx="2"/>
              </p:cNvCxnSpPr>
              <p:nvPr/>
            </p:nvCxnSpPr>
            <p:spPr>
              <a:xfrm>
                <a:off x="1108637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>
                <a:extLst>
                  <a:ext uri="{FF2B5EF4-FFF2-40B4-BE49-F238E27FC236}">
                    <a16:creationId xmlns:a16="http://schemas.microsoft.com/office/drawing/2014/main" id="{85E7D794-3E40-4C1D-BB32-2FBFCEE8DD93}"/>
                  </a:ext>
                </a:extLst>
              </p:cNvPr>
              <p:cNvCxnSpPr>
                <a:cxnSpLocks/>
                <a:stCxn id="14" idx="6"/>
                <a:endCxn id="77" idx="3"/>
              </p:cNvCxnSpPr>
              <p:nvPr/>
            </p:nvCxnSpPr>
            <p:spPr>
              <a:xfrm flipV="1">
                <a:off x="2753593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6">
                <a:extLst>
                  <a:ext uri="{FF2B5EF4-FFF2-40B4-BE49-F238E27FC236}">
                    <a16:creationId xmlns:a16="http://schemas.microsoft.com/office/drawing/2014/main" id="{51BEBF38-731D-4712-BB22-27A20A606C6E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957745" y="5942386"/>
                <a:ext cx="4321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43">
                <a:extLst>
                  <a:ext uri="{FF2B5EF4-FFF2-40B4-BE49-F238E27FC236}">
                    <a16:creationId xmlns:a16="http://schemas.microsoft.com/office/drawing/2014/main" id="{C4DED30F-472F-43E8-A056-32F094EB2F1E}"/>
                  </a:ext>
                </a:extLst>
              </p:cNvPr>
              <p:cNvSpPr txBox="1"/>
              <p:nvPr/>
            </p:nvSpPr>
            <p:spPr>
              <a:xfrm>
                <a:off x="1449632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4" name="文本框 43">
                <a:extLst>
                  <a:ext uri="{FF2B5EF4-FFF2-40B4-BE49-F238E27FC236}">
                    <a16:creationId xmlns:a16="http://schemas.microsoft.com/office/drawing/2014/main" id="{0367701C-3840-40E2-B55F-58E3D0C9403E}"/>
                  </a:ext>
                </a:extLst>
              </p:cNvPr>
              <p:cNvSpPr txBox="1"/>
              <p:nvPr/>
            </p:nvSpPr>
            <p:spPr>
              <a:xfrm>
                <a:off x="2652913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5" name="文本框 43">
                <a:extLst>
                  <a:ext uri="{FF2B5EF4-FFF2-40B4-BE49-F238E27FC236}">
                    <a16:creationId xmlns:a16="http://schemas.microsoft.com/office/drawing/2014/main" id="{786CB75E-6E2A-4069-9133-4AC2146B95AB}"/>
                  </a:ext>
                </a:extLst>
              </p:cNvPr>
              <p:cNvSpPr txBox="1"/>
              <p:nvPr/>
            </p:nvSpPr>
            <p:spPr>
              <a:xfrm>
                <a:off x="1998139" y="562878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-3</a:t>
                </a:r>
              </a:p>
            </p:txBody>
          </p:sp>
          <p:sp>
            <p:nvSpPr>
              <p:cNvPr id="106" name="文本框 43">
                <a:extLst>
                  <a:ext uri="{FF2B5EF4-FFF2-40B4-BE49-F238E27FC236}">
                    <a16:creationId xmlns:a16="http://schemas.microsoft.com/office/drawing/2014/main" id="{56CD91B8-75F6-40D8-A7B0-D6BDA107F788}"/>
                  </a:ext>
                </a:extLst>
              </p:cNvPr>
              <p:cNvSpPr txBox="1"/>
              <p:nvPr/>
            </p:nvSpPr>
            <p:spPr>
              <a:xfrm>
                <a:off x="1206919" y="54844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107" name="文本框 43">
                <a:extLst>
                  <a:ext uri="{FF2B5EF4-FFF2-40B4-BE49-F238E27FC236}">
                    <a16:creationId xmlns:a16="http://schemas.microsoft.com/office/drawing/2014/main" id="{EDC13875-8F2E-422F-A297-9E3A8D697850}"/>
                  </a:ext>
                </a:extLst>
              </p:cNvPr>
              <p:cNvSpPr txBox="1"/>
              <p:nvPr/>
            </p:nvSpPr>
            <p:spPr>
              <a:xfrm>
                <a:off x="2822573" y="55002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DE7C99C-59CF-45A5-9CC1-CDCEE554FB8E}"/>
                </a:ext>
              </a:extLst>
            </p:cNvPr>
            <p:cNvGrpSpPr/>
            <p:nvPr/>
          </p:nvGrpSpPr>
          <p:grpSpPr>
            <a:xfrm>
              <a:off x="1292183" y="5675474"/>
              <a:ext cx="2224322" cy="311588"/>
              <a:chOff x="1292183" y="5675474"/>
              <a:chExt cx="2224322" cy="311588"/>
            </a:xfrm>
          </p:grpSpPr>
          <p:sp>
            <p:nvSpPr>
              <p:cNvPr id="142" name="矩形: 圆角 12">
                <a:extLst>
                  <a:ext uri="{FF2B5EF4-FFF2-40B4-BE49-F238E27FC236}">
                    <a16:creationId xmlns:a16="http://schemas.microsoft.com/office/drawing/2014/main" id="{F2A7D850-B40F-405D-A8A2-8A526D34561E}"/>
                  </a:ext>
                </a:extLst>
              </p:cNvPr>
              <p:cNvSpPr/>
              <p:nvPr/>
            </p:nvSpPr>
            <p:spPr>
              <a:xfrm rot="1810622">
                <a:off x="1292183" y="567924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矩形: 圆角 12">
                <a:extLst>
                  <a:ext uri="{FF2B5EF4-FFF2-40B4-BE49-F238E27FC236}">
                    <a16:creationId xmlns:a16="http://schemas.microsoft.com/office/drawing/2014/main" id="{0A0DBDCA-9615-480C-A783-ED586D5E40B3}"/>
                  </a:ext>
                </a:extLst>
              </p:cNvPr>
              <p:cNvSpPr/>
              <p:nvPr/>
            </p:nvSpPr>
            <p:spPr>
              <a:xfrm rot="19812626">
                <a:off x="2936823" y="5675474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矩形: 圆角 12">
                <a:extLst>
                  <a:ext uri="{FF2B5EF4-FFF2-40B4-BE49-F238E27FC236}">
                    <a16:creationId xmlns:a16="http://schemas.microsoft.com/office/drawing/2014/main" id="{1B7F5CC6-F523-45F3-9603-09EFE40CEF3C}"/>
                  </a:ext>
                </a:extLst>
              </p:cNvPr>
              <p:cNvSpPr/>
              <p:nvPr/>
            </p:nvSpPr>
            <p:spPr>
              <a:xfrm>
                <a:off x="2106602" y="580943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3B536E-A434-4143-AE14-403FF30C003E}"/>
              </a:ext>
            </a:extLst>
          </p:cNvPr>
          <p:cNvGrpSpPr/>
          <p:nvPr/>
        </p:nvGrpSpPr>
        <p:grpSpPr>
          <a:xfrm>
            <a:off x="5203088" y="5136720"/>
            <a:ext cx="2219575" cy="192455"/>
            <a:chOff x="5203088" y="5136720"/>
            <a:chExt cx="2219575" cy="192455"/>
          </a:xfrm>
        </p:grpSpPr>
        <p:sp>
          <p:nvSpPr>
            <p:cNvPr id="145" name="矩形: 圆角 12">
              <a:extLst>
                <a:ext uri="{FF2B5EF4-FFF2-40B4-BE49-F238E27FC236}">
                  <a16:creationId xmlns:a16="http://schemas.microsoft.com/office/drawing/2014/main" id="{9EF0B5A0-28B4-49E4-99D5-E59CCF0123F0}"/>
                </a:ext>
              </a:extLst>
            </p:cNvPr>
            <p:cNvSpPr/>
            <p:nvPr/>
          </p:nvSpPr>
          <p:spPr>
            <a:xfrm rot="1007619">
              <a:off x="6454590" y="5151545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>
              <a:extLst>
                <a:ext uri="{FF2B5EF4-FFF2-40B4-BE49-F238E27FC236}">
                  <a16:creationId xmlns:a16="http://schemas.microsoft.com/office/drawing/2014/main" id="{A61C5996-4812-4402-B0B4-F10F9B8C236D}"/>
                </a:ext>
              </a:extLst>
            </p:cNvPr>
            <p:cNvSpPr/>
            <p:nvPr/>
          </p:nvSpPr>
          <p:spPr>
            <a:xfrm rot="20619268">
              <a:off x="5203088" y="5136720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change it by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amount!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Imagine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entry gift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4">
                        <a:lumMod val="75000"/>
                      </a:schemeClr>
                    </a:solidFill>
                  </a:rPr>
                  <a:t>exit tax</a:t>
                </a:r>
                <a:r>
                  <a:rPr lang="en-US" sz="2000" dirty="0"/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for traveling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12">
            <a:extLst>
              <a:ext uri="{FF2B5EF4-FFF2-40B4-BE49-F238E27FC236}">
                <a16:creationId xmlns:a16="http://schemas.microsoft.com/office/drawing/2014/main" id="{EF7D6D00-D3B2-46C1-8D5A-62E50552097F}"/>
              </a:ext>
            </a:extLst>
          </p:cNvPr>
          <p:cNvSpPr/>
          <p:nvPr/>
        </p:nvSpPr>
        <p:spPr>
          <a:xfrm>
            <a:off x="842429" y="4612195"/>
            <a:ext cx="1317967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: 圆角 12">
            <a:extLst>
              <a:ext uri="{FF2B5EF4-FFF2-40B4-BE49-F238E27FC236}">
                <a16:creationId xmlns:a16="http://schemas.microsoft.com/office/drawing/2014/main" id="{F77D430B-8FBE-4038-8AB4-18B2152F1400}"/>
              </a:ext>
            </a:extLst>
          </p:cNvPr>
          <p:cNvSpPr/>
          <p:nvPr/>
        </p:nvSpPr>
        <p:spPr>
          <a:xfrm>
            <a:off x="5637167" y="6070844"/>
            <a:ext cx="2713013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: 圆角 12">
            <a:extLst>
              <a:ext uri="{FF2B5EF4-FFF2-40B4-BE49-F238E27FC236}">
                <a16:creationId xmlns:a16="http://schemas.microsoft.com/office/drawing/2014/main" id="{748B4FEA-D42B-4895-9453-C9E801164B33}"/>
              </a:ext>
            </a:extLst>
          </p:cNvPr>
          <p:cNvSpPr/>
          <p:nvPr/>
        </p:nvSpPr>
        <p:spPr>
          <a:xfrm>
            <a:off x="842429" y="3429000"/>
            <a:ext cx="7869492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change it by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same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amount!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fixed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It is possible that we cannot find such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reaches every node!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912767" y="3850623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with a weight 0 edge.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882622" y="2956730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0C91F0-0E41-4346-8C24-63DB8D5B4063}"/>
              </a:ext>
            </a:extLst>
          </p:cNvPr>
          <p:cNvGrpSpPr/>
          <p:nvPr/>
        </p:nvGrpSpPr>
        <p:grpSpPr>
          <a:xfrm>
            <a:off x="1384223" y="4360985"/>
            <a:ext cx="5710642" cy="2131889"/>
            <a:chOff x="1384223" y="4360985"/>
            <a:chExt cx="5710642" cy="21318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55252F-E107-4846-8264-E234C129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223" y="4644801"/>
              <a:ext cx="1981976" cy="16845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EC099C-5030-4E52-A6F6-D7B142D7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740" y="4360985"/>
              <a:ext cx="2634125" cy="2131889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0D21AF7-ABE1-4DDD-8BA4-3DFD1456607E}"/>
                </a:ext>
              </a:extLst>
            </p:cNvPr>
            <p:cNvSpPr/>
            <p:nvPr/>
          </p:nvSpPr>
          <p:spPr>
            <a:xfrm>
              <a:off x="3591618" y="5305082"/>
              <a:ext cx="643703" cy="363973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Strategy</a:t>
                </a:r>
                <a:r>
                  <a:rPr lang="en-US" sz="2200" b="1" dirty="0"/>
                  <a:t>:</a:t>
                </a:r>
                <a:r>
                  <a:rPr lang="en-US" sz="2200" dirty="0"/>
                  <a:t> modify edge weights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with a weight 0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Reweight edges</a:t>
                </a:r>
                <a:r>
                  <a:rPr lang="en-US" sz="2200" b="1" dirty="0"/>
                  <a:t>: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b="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addition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</a:t>
                </a:r>
                <a:r>
                  <a:rPr 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oes not create new shortest path.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path is shortest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iff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this path is shortest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787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blipFill>
                <a:blip r:embed="rId3"/>
                <a:stretch>
                  <a:fillRect l="-693" t="-1235" b="-24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46DE9C-AFFF-4EAC-9D9A-66CBAB28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19" y="5245695"/>
            <a:ext cx="1829681" cy="1497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C98AC6-FCC8-4CEC-BD8D-734603106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"/>
          <a:stretch/>
        </p:blipFill>
        <p:spPr>
          <a:xfrm>
            <a:off x="2463623" y="5167312"/>
            <a:ext cx="2072076" cy="1669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7D56-7943-4706-A1FE-8A80AD61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633293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C00000"/>
                </a:solidFill>
              </a:rPr>
              <a:t>Faster algorithms for arbitrary-weight graphs?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reweight</a:t>
            </a:r>
            <a:r>
              <a:rPr lang="en-US" sz="2200" dirty="0"/>
              <a:t> edges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200" dirty="0"/>
              <a:t> changing shortest path, </a:t>
            </a:r>
            <a:br>
              <a:rPr lang="en-US" sz="2200" dirty="0"/>
            </a:br>
            <a:r>
              <a:rPr lang="en-US" sz="2200" dirty="0"/>
              <a:t>so that Dijkstra’s algorithm can work.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blipFill>
                <a:blip r:embed="rId4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73DF36-7113-432E-A503-810059FE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" y="5152164"/>
            <a:ext cx="1981976" cy="1684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9BBE4CB-A394-40ED-864B-78566E999C09}"/>
              </a:ext>
            </a:extLst>
          </p:cNvPr>
          <p:cNvSpPr/>
          <p:nvPr/>
        </p:nvSpPr>
        <p:spPr>
          <a:xfrm>
            <a:off x="2073327" y="5812445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3269-57A8-47ED-B06E-43B6EF015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00"/>
          <a:stretch/>
        </p:blipFill>
        <p:spPr>
          <a:xfrm>
            <a:off x="4925995" y="5139656"/>
            <a:ext cx="2072076" cy="169704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F28A53-5231-4AB1-B42B-144E7A2AC3F3}"/>
              </a:ext>
            </a:extLst>
          </p:cNvPr>
          <p:cNvSpPr/>
          <p:nvPr/>
        </p:nvSpPr>
        <p:spPr>
          <a:xfrm>
            <a:off x="4535699" y="5806191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31DD73-8D66-4313-B7A4-A06AF39F7339}"/>
              </a:ext>
            </a:extLst>
          </p:cNvPr>
          <p:cNvSpPr/>
          <p:nvPr/>
        </p:nvSpPr>
        <p:spPr>
          <a:xfrm>
            <a:off x="6998071" y="5806190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04F977BB-0001-47CF-8110-634F3A5AE728}"/>
              </a:ext>
            </a:extLst>
          </p:cNvPr>
          <p:cNvSpPr/>
          <p:nvPr/>
        </p:nvSpPr>
        <p:spPr>
          <a:xfrm>
            <a:off x="1433853" y="3046162"/>
            <a:ext cx="5564218" cy="5411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C8715173-B09D-4090-8969-6F2C9648A62B}"/>
              </a:ext>
            </a:extLst>
          </p:cNvPr>
          <p:cNvSpPr/>
          <p:nvPr/>
        </p:nvSpPr>
        <p:spPr>
          <a:xfrm>
            <a:off x="1433853" y="3558063"/>
            <a:ext cx="5564218" cy="4512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2">
            <a:extLst>
              <a:ext uri="{FF2B5EF4-FFF2-40B4-BE49-F238E27FC236}">
                <a16:creationId xmlns:a16="http://schemas.microsoft.com/office/drawing/2014/main" id="{83447EFB-35EB-4C94-98AB-9ADCD970163A}"/>
              </a:ext>
            </a:extLst>
          </p:cNvPr>
          <p:cNvSpPr/>
          <p:nvPr/>
        </p:nvSpPr>
        <p:spPr>
          <a:xfrm rot="19655403">
            <a:off x="5498740" y="5588977"/>
            <a:ext cx="9197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2">
            <a:extLst>
              <a:ext uri="{FF2B5EF4-FFF2-40B4-BE49-F238E27FC236}">
                <a16:creationId xmlns:a16="http://schemas.microsoft.com/office/drawing/2014/main" id="{D693905A-CAE3-4CB1-88B1-AC94CD21C002}"/>
              </a:ext>
            </a:extLst>
          </p:cNvPr>
          <p:cNvSpPr/>
          <p:nvPr/>
        </p:nvSpPr>
        <p:spPr>
          <a:xfrm>
            <a:off x="1750101" y="4167902"/>
            <a:ext cx="5866550" cy="7557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2">
            <a:extLst>
              <a:ext uri="{FF2B5EF4-FFF2-40B4-BE49-F238E27FC236}">
                <a16:creationId xmlns:a16="http://schemas.microsoft.com/office/drawing/2014/main" id="{73DAC7CD-7095-49AD-A522-B1E6E8C7F4C1}"/>
              </a:ext>
            </a:extLst>
          </p:cNvPr>
          <p:cNvSpPr/>
          <p:nvPr/>
        </p:nvSpPr>
        <p:spPr>
          <a:xfrm>
            <a:off x="7980745" y="5258039"/>
            <a:ext cx="562395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F3C9B0AA-D296-416F-A71B-B5CEEC4284C7}"/>
              </a:ext>
            </a:extLst>
          </p:cNvPr>
          <p:cNvSpPr/>
          <p:nvPr/>
        </p:nvSpPr>
        <p:spPr>
          <a:xfrm>
            <a:off x="5458448" y="5731073"/>
            <a:ext cx="390296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2349369D-7476-4839-B856-DD056B1D10B8}"/>
              </a:ext>
            </a:extLst>
          </p:cNvPr>
          <p:cNvSpPr/>
          <p:nvPr/>
        </p:nvSpPr>
        <p:spPr>
          <a:xfrm rot="3939199">
            <a:off x="64015" y="6108980"/>
            <a:ext cx="757022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F8F65D7B-1B2C-4952-8238-CAFFBFBBE056}"/>
              </a:ext>
            </a:extLst>
          </p:cNvPr>
          <p:cNvSpPr/>
          <p:nvPr/>
        </p:nvSpPr>
        <p:spPr>
          <a:xfrm rot="17786748">
            <a:off x="1358044" y="6164881"/>
            <a:ext cx="746638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id="{CA043C0C-F290-465E-A70D-02CBDF720333}"/>
              </a:ext>
            </a:extLst>
          </p:cNvPr>
          <p:cNvSpPr/>
          <p:nvPr/>
        </p:nvSpPr>
        <p:spPr>
          <a:xfrm rot="1900523">
            <a:off x="1094379" y="5445913"/>
            <a:ext cx="772253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12">
            <a:extLst>
              <a:ext uri="{FF2B5EF4-FFF2-40B4-BE49-F238E27FC236}">
                <a16:creationId xmlns:a16="http://schemas.microsoft.com/office/drawing/2014/main" id="{5E0FD733-BD81-4AD0-86B6-D6C097A5260A}"/>
              </a:ext>
            </a:extLst>
          </p:cNvPr>
          <p:cNvSpPr/>
          <p:nvPr/>
        </p:nvSpPr>
        <p:spPr>
          <a:xfrm>
            <a:off x="715728" y="6554542"/>
            <a:ext cx="7181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2722</Words>
  <Application>Microsoft Office PowerPoint</Application>
  <PresentationFormat>全屏显示(4:3)</PresentationFormat>
  <Paragraphs>268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Arial</vt:lpstr>
      <vt:lpstr>Calibri Light</vt:lpstr>
      <vt:lpstr>Courier New</vt:lpstr>
      <vt:lpstr>Office Theme</vt:lpstr>
      <vt:lpstr>All-Pairs Shortest Path</vt:lpstr>
      <vt:lpstr>SSSP and APSP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 Johnson’s algorithm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 The Floyd-Warshall Algorithm</vt:lpstr>
      <vt:lpstr>Application of APSP Compute Transitive Closure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</dc:title>
  <dc:creator>ZHENG Chaodong</dc:creator>
  <cp:lastModifiedBy>ZHENG Chaodong</cp:lastModifiedBy>
  <cp:revision>67</cp:revision>
  <dcterms:created xsi:type="dcterms:W3CDTF">2019-11-27T10:41:12Z</dcterms:created>
  <dcterms:modified xsi:type="dcterms:W3CDTF">2022-12-06T01:25:51Z</dcterms:modified>
</cp:coreProperties>
</file>