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3" r:id="rId2"/>
  </p:sldMasterIdLst>
  <p:notesMasterIdLst>
    <p:notesMasterId r:id="rId17"/>
  </p:notesMasterIdLst>
  <p:sldIdLst>
    <p:sldId id="256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74" r:id="rId12"/>
    <p:sldId id="275" r:id="rId13"/>
    <p:sldId id="277" r:id="rId14"/>
    <p:sldId id="279" r:id="rId15"/>
    <p:sldId id="276" r:id="rId16"/>
  </p:sldIdLst>
  <p:sldSz cx="9151938" cy="5148263"/>
  <p:notesSz cx="6858000" cy="9144000"/>
  <p:defaultTextStyle>
    <a:defPPr>
      <a:defRPr lang="zh-CN"/>
    </a:defPPr>
    <a:lvl1pPr marL="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141" autoAdjust="0"/>
  </p:normalViewPr>
  <p:slideViewPr>
    <p:cSldViewPr snapToGrid="0">
      <p:cViewPr varScale="1">
        <p:scale>
          <a:sx n="84" d="100"/>
          <a:sy n="84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7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995" y="1472400"/>
            <a:ext cx="6863954" cy="1152000"/>
          </a:xfrm>
        </p:spPr>
        <p:txBody>
          <a:bodyPr anchor="b"/>
          <a:lstStyle>
            <a:lvl1pPr algn="ctr">
              <a:defRPr sz="3378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995" y="2689200"/>
            <a:ext cx="6863954" cy="666000"/>
          </a:xfrm>
        </p:spPr>
        <p:txBody>
          <a:bodyPr/>
          <a:lstStyle>
            <a:lvl1pPr marL="0" indent="0" algn="ctr">
              <a:buNone/>
              <a:defRPr sz="1351" baseline="0">
                <a:solidFill>
                  <a:schemeClr val="tx1"/>
                </a:solidFill>
              </a:defRPr>
            </a:lvl1pPr>
            <a:lvl2pPr marL="257415" indent="0" algn="ctr">
              <a:buNone/>
              <a:defRPr sz="1126"/>
            </a:lvl2pPr>
            <a:lvl3pPr marL="514830" indent="0" algn="ctr">
              <a:buNone/>
              <a:defRPr sz="1013"/>
            </a:lvl3pPr>
            <a:lvl4pPr marL="772245" indent="0" algn="ctr">
              <a:buNone/>
              <a:defRPr sz="901"/>
            </a:lvl4pPr>
            <a:lvl5pPr marL="1029660" indent="0" algn="ctr">
              <a:buNone/>
              <a:defRPr sz="901"/>
            </a:lvl5pPr>
            <a:lvl6pPr marL="1287075" indent="0" algn="ctr">
              <a:buNone/>
              <a:defRPr sz="901"/>
            </a:lvl6pPr>
            <a:lvl7pPr marL="1544490" indent="0" algn="ctr">
              <a:buNone/>
              <a:defRPr sz="901"/>
            </a:lvl7pPr>
            <a:lvl8pPr marL="1801905" indent="0" algn="ctr">
              <a:buNone/>
              <a:defRPr sz="901"/>
            </a:lvl8pPr>
            <a:lvl9pPr marL="2059320" indent="0" algn="ctr">
              <a:buNone/>
              <a:defRPr sz="901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5" y="223201"/>
            <a:ext cx="2110711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788" y="342900"/>
            <a:ext cx="2952136" cy="1201738"/>
          </a:xfrm>
        </p:spPr>
        <p:txBody>
          <a:bodyPr anchor="b">
            <a:normAutofit/>
          </a:bodyPr>
          <a:lstStyle>
            <a:lvl1pPr>
              <a:defRPr sz="2102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91165" y="741368"/>
            <a:ext cx="4633168" cy="3659187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sz="2402"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sz="2102"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sz="1802"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sz="1501"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788" y="1544643"/>
            <a:ext cx="2952136" cy="2860675"/>
          </a:xfrm>
        </p:spPr>
        <p:txBody>
          <a:bodyPr/>
          <a:lstStyle>
            <a:lvl1pPr marL="0" indent="0">
              <a:buNone/>
              <a:defRPr sz="12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788" y="342900"/>
            <a:ext cx="2952136" cy="1201738"/>
          </a:xfrm>
        </p:spPr>
        <p:txBody>
          <a:bodyPr anchor="b">
            <a:normAutofit/>
          </a:bodyPr>
          <a:lstStyle>
            <a:lvl1pPr>
              <a:defRPr sz="2102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91165" y="741368"/>
            <a:ext cx="4633168" cy="3659187"/>
          </a:xfrm>
        </p:spPr>
        <p:txBody>
          <a:bodyPr>
            <a:normAutofit/>
          </a:bodyPr>
          <a:lstStyle>
            <a:lvl1pPr marL="0" indent="0">
              <a:buNone/>
              <a:defRPr sz="1576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3220" indent="0">
              <a:buNone/>
              <a:defRPr sz="2102"/>
            </a:lvl2pPr>
            <a:lvl3pPr marL="686440" indent="0">
              <a:buNone/>
              <a:defRPr sz="1802"/>
            </a:lvl3pPr>
            <a:lvl4pPr marL="1029660" indent="0">
              <a:buNone/>
              <a:defRPr sz="1501"/>
            </a:lvl4pPr>
            <a:lvl5pPr marL="1372880" indent="0">
              <a:buNone/>
              <a:defRPr sz="1501"/>
            </a:lvl5pPr>
            <a:lvl6pPr marL="1716100" indent="0">
              <a:buNone/>
              <a:defRPr sz="1501"/>
            </a:lvl6pPr>
            <a:lvl7pPr marL="2059320" indent="0">
              <a:buNone/>
              <a:defRPr sz="1501"/>
            </a:lvl7pPr>
            <a:lvl8pPr marL="2402540" indent="0">
              <a:buNone/>
              <a:defRPr sz="1501"/>
            </a:lvl8pPr>
            <a:lvl9pPr marL="2745760" indent="0">
              <a:buNone/>
              <a:defRPr sz="1501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788" y="1544643"/>
            <a:ext cx="2952136" cy="2860675"/>
          </a:xfrm>
        </p:spPr>
        <p:txBody>
          <a:bodyPr/>
          <a:lstStyle>
            <a:lvl1pPr marL="0" indent="0">
              <a:buNone/>
              <a:defRPr sz="12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2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9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20747" y="274639"/>
            <a:ext cx="844769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9199" y="274639"/>
            <a:ext cx="7032083" cy="4362450"/>
          </a:xfrm>
        </p:spPr>
        <p:txBody>
          <a:bodyPr vert="eaVert"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8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992" y="842552"/>
            <a:ext cx="6863954" cy="1792358"/>
          </a:xfrm>
        </p:spPr>
        <p:txBody>
          <a:bodyPr anchor="b"/>
          <a:lstStyle>
            <a:lvl1pPr algn="ctr">
              <a:defRPr sz="4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992" y="2704030"/>
            <a:ext cx="6863954" cy="1242971"/>
          </a:xfrm>
        </p:spPr>
        <p:txBody>
          <a:bodyPr/>
          <a:lstStyle>
            <a:lvl1pPr marL="0" indent="0" algn="ctr">
              <a:buNone/>
              <a:defRPr sz="1802"/>
            </a:lvl1pPr>
            <a:lvl2pPr marL="343220" indent="0" algn="ctr">
              <a:buNone/>
              <a:defRPr sz="1501"/>
            </a:lvl2pPr>
            <a:lvl3pPr marL="686440" indent="0" algn="ctr">
              <a:buNone/>
              <a:defRPr sz="1351"/>
            </a:lvl3pPr>
            <a:lvl4pPr marL="1029660" indent="0" algn="ctr">
              <a:buNone/>
              <a:defRPr sz="1201"/>
            </a:lvl4pPr>
            <a:lvl5pPr marL="1372880" indent="0" algn="ctr">
              <a:buNone/>
              <a:defRPr sz="1201"/>
            </a:lvl5pPr>
            <a:lvl6pPr marL="1716100" indent="0" algn="ctr">
              <a:buNone/>
              <a:defRPr sz="1201"/>
            </a:lvl6pPr>
            <a:lvl7pPr marL="2059320" indent="0" algn="ctr">
              <a:buNone/>
              <a:defRPr sz="1201"/>
            </a:lvl7pPr>
            <a:lvl8pPr marL="2402540" indent="0" algn="ctr">
              <a:buNone/>
              <a:defRPr sz="1201"/>
            </a:lvl8pPr>
            <a:lvl9pPr marL="2745760" indent="0" algn="ctr">
              <a:buNone/>
              <a:defRPr sz="120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0DDBA0-A99E-4EAB-B7CD-8A63B46E80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4" y="223201"/>
            <a:ext cx="2110711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88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10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29" y="1283491"/>
            <a:ext cx="7893547" cy="2141534"/>
          </a:xfrm>
        </p:spPr>
        <p:txBody>
          <a:bodyPr anchor="b"/>
          <a:lstStyle>
            <a:lvl1pPr>
              <a:defRPr sz="4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9" y="3445285"/>
            <a:ext cx="7893547" cy="1126182"/>
          </a:xfrm>
        </p:spPr>
        <p:txBody>
          <a:bodyPr/>
          <a:lstStyle>
            <a:lvl1pPr marL="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1pPr>
            <a:lvl2pPr marL="34322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644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96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288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610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932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254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57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3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196" y="1370486"/>
            <a:ext cx="3889574" cy="32665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168" y="1370486"/>
            <a:ext cx="3889574" cy="32665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480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8" y="274098"/>
            <a:ext cx="7893547" cy="99509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388" y="1262040"/>
            <a:ext cx="3871698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88" y="1880546"/>
            <a:ext cx="3871698" cy="276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3168" y="1262040"/>
            <a:ext cx="3890766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3168" y="1880546"/>
            <a:ext cx="3890766" cy="276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610F-3C03-4981-BC45-48C127B3AC92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207104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9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416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8" y="343218"/>
            <a:ext cx="2951738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765" y="741255"/>
            <a:ext cx="4633169" cy="3658604"/>
          </a:xfrm>
        </p:spPr>
        <p:txBody>
          <a:bodyPr/>
          <a:lstStyle>
            <a:lvl1pPr>
              <a:defRPr sz="2402"/>
            </a:lvl1pPr>
            <a:lvl2pPr>
              <a:defRPr sz="2102"/>
            </a:lvl2pPr>
            <a:lvl3pPr>
              <a:defRPr sz="1802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388" y="1544479"/>
            <a:ext cx="2951738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01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8" y="343218"/>
            <a:ext cx="2951738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90765" y="741255"/>
            <a:ext cx="4633169" cy="3658604"/>
          </a:xfrm>
        </p:spPr>
        <p:txBody>
          <a:bodyPr anchor="t"/>
          <a:lstStyle>
            <a:lvl1pPr marL="0" indent="0">
              <a:buNone/>
              <a:defRPr sz="2402"/>
            </a:lvl1pPr>
            <a:lvl2pPr marL="343220" indent="0">
              <a:buNone/>
              <a:defRPr sz="2102"/>
            </a:lvl2pPr>
            <a:lvl3pPr marL="686440" indent="0">
              <a:buNone/>
              <a:defRPr sz="1802"/>
            </a:lvl3pPr>
            <a:lvl4pPr marL="1029660" indent="0">
              <a:buNone/>
              <a:defRPr sz="1501"/>
            </a:lvl4pPr>
            <a:lvl5pPr marL="1372880" indent="0">
              <a:buNone/>
              <a:defRPr sz="1501"/>
            </a:lvl5pPr>
            <a:lvl6pPr marL="1716100" indent="0">
              <a:buNone/>
              <a:defRPr sz="1501"/>
            </a:lvl6pPr>
            <a:lvl7pPr marL="2059320" indent="0">
              <a:buNone/>
              <a:defRPr sz="1501"/>
            </a:lvl7pPr>
            <a:lvl8pPr marL="2402540" indent="0">
              <a:buNone/>
              <a:defRPr sz="1501"/>
            </a:lvl8pPr>
            <a:lvl9pPr marL="2745760" indent="0">
              <a:buNone/>
              <a:defRPr sz="15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388" y="1544479"/>
            <a:ext cx="2951738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60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610F-3C03-4981-BC45-48C127B3AC92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842241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9355" y="274097"/>
            <a:ext cx="1973387" cy="43629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96" y="274097"/>
            <a:ext cx="5805761" cy="43629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610F-3C03-4981-BC45-48C127B3AC92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69798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9196" y="979201"/>
            <a:ext cx="7893547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9196" y="360000"/>
            <a:ext cx="7893547" cy="489600"/>
          </a:xfrm>
        </p:spPr>
        <p:txBody>
          <a:bodyPr/>
          <a:lstStyle>
            <a:lvl1pPr>
              <a:defRPr sz="2102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9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387" y="360000"/>
            <a:ext cx="7893547" cy="489600"/>
          </a:xfrm>
        </p:spPr>
        <p:txBody>
          <a:bodyPr>
            <a:normAutofit/>
          </a:bodyPr>
          <a:lstStyle>
            <a:lvl1pPr>
              <a:defRPr sz="2102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0389" y="1004400"/>
            <a:ext cx="3891375" cy="615600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415" indent="0">
              <a:buNone/>
              <a:defRPr sz="1126" b="1"/>
            </a:lvl2pPr>
            <a:lvl3pPr marL="514830" indent="0">
              <a:buNone/>
              <a:defRPr sz="1013" b="1"/>
            </a:lvl3pPr>
            <a:lvl4pPr marL="772245" indent="0">
              <a:buNone/>
              <a:defRPr sz="901" b="1"/>
            </a:lvl4pPr>
            <a:lvl5pPr marL="1029660" indent="0">
              <a:buNone/>
              <a:defRPr sz="901" b="1"/>
            </a:lvl5pPr>
            <a:lvl6pPr marL="1287075" indent="0">
              <a:buNone/>
              <a:defRPr sz="901" b="1"/>
            </a:lvl6pPr>
            <a:lvl7pPr marL="1544490" indent="0">
              <a:buNone/>
              <a:defRPr sz="901" b="1"/>
            </a:lvl7pPr>
            <a:lvl8pPr marL="1801905" indent="0">
              <a:buNone/>
              <a:defRPr sz="901" b="1"/>
            </a:lvl8pPr>
            <a:lvl9pPr marL="2059320" indent="0">
              <a:buNone/>
              <a:defRPr sz="901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0391" y="1674000"/>
            <a:ext cx="3884169" cy="29484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33168" y="1004400"/>
            <a:ext cx="3891375" cy="615600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415" indent="0">
              <a:buNone/>
              <a:defRPr sz="1126" b="1"/>
            </a:lvl2pPr>
            <a:lvl3pPr marL="514830" indent="0">
              <a:buNone/>
              <a:defRPr sz="1013" b="1"/>
            </a:lvl3pPr>
            <a:lvl4pPr marL="772245" indent="0">
              <a:buNone/>
              <a:defRPr sz="901" b="1"/>
            </a:lvl4pPr>
            <a:lvl5pPr marL="1029660" indent="0">
              <a:buNone/>
              <a:defRPr sz="901" b="1"/>
            </a:lvl5pPr>
            <a:lvl6pPr marL="1287075" indent="0">
              <a:buNone/>
              <a:defRPr sz="901" b="1"/>
            </a:lvl6pPr>
            <a:lvl7pPr marL="1544490" indent="0">
              <a:buNone/>
              <a:defRPr sz="901" b="1"/>
            </a:lvl7pPr>
            <a:lvl8pPr marL="1801905" indent="0">
              <a:buNone/>
              <a:defRPr sz="901" b="1"/>
            </a:lvl8pPr>
            <a:lvl9pPr marL="2059320" indent="0">
              <a:buNone/>
              <a:defRPr sz="901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31369" y="1674000"/>
            <a:ext cx="3891375" cy="29484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4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387" y="360000"/>
            <a:ext cx="7893547" cy="489600"/>
          </a:xfrm>
        </p:spPr>
        <p:txBody>
          <a:bodyPr>
            <a:normAutofit/>
          </a:bodyPr>
          <a:lstStyle>
            <a:lvl1pPr>
              <a:defRPr sz="2102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0389" y="986128"/>
            <a:ext cx="7894448" cy="18180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8297" y="2890800"/>
            <a:ext cx="7894448" cy="18180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4429" y="1282700"/>
            <a:ext cx="7893547" cy="2141538"/>
          </a:xfrm>
        </p:spPr>
        <p:txBody>
          <a:bodyPr anchor="b">
            <a:normAutofit/>
          </a:bodyPr>
          <a:lstStyle>
            <a:lvl1pPr>
              <a:defRPr sz="3378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4429" y="3444880"/>
            <a:ext cx="7893547" cy="1127125"/>
          </a:xfrm>
        </p:spPr>
        <p:txBody>
          <a:bodyPr/>
          <a:lstStyle>
            <a:lvl1pPr marL="0" indent="0">
              <a:buNone/>
              <a:defRPr sz="180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322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644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96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288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610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932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254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57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17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1225" y="907200"/>
            <a:ext cx="3790488" cy="37584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5029" y="907200"/>
            <a:ext cx="3790488" cy="37584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58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1225" y="907200"/>
            <a:ext cx="3790488" cy="37584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5029" y="907200"/>
            <a:ext cx="3790488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5029" y="2844000"/>
            <a:ext cx="3790488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40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1227" y="907200"/>
            <a:ext cx="7714292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1227" y="2840400"/>
            <a:ext cx="7714292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1225" y="907200"/>
            <a:ext cx="3790488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1227" y="360000"/>
            <a:ext cx="7714292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5029" y="907200"/>
            <a:ext cx="3790488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1225" y="2840400"/>
            <a:ext cx="3790488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5029" y="2840618"/>
            <a:ext cx="3790488" cy="1821600"/>
          </a:xfrm>
        </p:spPr>
        <p:txBody>
          <a:bodyPr/>
          <a:lstStyle>
            <a:lvl1pPr marL="257415" marR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47192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729343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986758" marR="0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158368" marR="0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1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15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1227" y="360000"/>
            <a:ext cx="7714292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1227" y="972000"/>
            <a:ext cx="7714292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7415" marR="0" lvl="0" indent="-257415" algn="l" defTabSz="51483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57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15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71928" marR="0" lvl="1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29343" marR="0" lvl="2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12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12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86758" marR="0" lvl="3" indent="-214513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58368" marR="0" lvl="4" indent="-128708" algn="l" defTabSz="514830" rtl="0" eaLnBrk="1" fontAlgn="auto" latinLnBrk="0" hangingPunct="1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" y="-2"/>
            <a:ext cx="454104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6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" y="154800"/>
            <a:ext cx="453994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84579" y="4744800"/>
            <a:ext cx="108093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20" r:id="rId5"/>
    <p:sldLayoutId id="2147483719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686440" rtl="0" eaLnBrk="1" latinLnBrk="0" hangingPunct="1">
        <a:lnSpc>
          <a:spcPct val="90000"/>
        </a:lnSpc>
        <a:spcBef>
          <a:spcPct val="0"/>
        </a:spcBef>
        <a:buNone/>
        <a:defRPr sz="2102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415" marR="0" indent="-257415" algn="l" defTabSz="514830" rtl="0" eaLnBrk="1" fontAlgn="auto" latinLnBrk="0" hangingPunct="1">
        <a:lnSpc>
          <a:spcPct val="90000"/>
        </a:lnSpc>
        <a:spcBef>
          <a:spcPts val="563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tabLst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471928" marR="0" indent="-214513" algn="l" defTabSz="514830" rtl="0" eaLnBrk="1" fontAlgn="auto" latinLnBrk="0" hangingPunct="1">
        <a:lnSpc>
          <a:spcPct val="90000"/>
        </a:lnSpc>
        <a:spcBef>
          <a:spcPts val="282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tabLst/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729343" marR="0" indent="-214513" algn="l" defTabSz="514830" rtl="0" eaLnBrk="1" fontAlgn="auto" latinLnBrk="0" hangingPunct="1">
        <a:lnSpc>
          <a:spcPct val="90000"/>
        </a:lnSpc>
        <a:spcBef>
          <a:spcPts val="282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tabLst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986758" marR="0" indent="-214513" algn="l" defTabSz="514830" rtl="0" eaLnBrk="1" fontAlgn="auto" latinLnBrk="0" hangingPunct="1">
        <a:lnSpc>
          <a:spcPct val="90000"/>
        </a:lnSpc>
        <a:spcBef>
          <a:spcPts val="282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158368" marR="0" indent="-128708" algn="l" defTabSz="514830" rtl="0" eaLnBrk="1" fontAlgn="auto" latinLnBrk="0" hangingPunct="1">
        <a:lnSpc>
          <a:spcPct val="90000"/>
        </a:lnSpc>
        <a:spcBef>
          <a:spcPts val="282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1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41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73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88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0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5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7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196" y="274098"/>
            <a:ext cx="7893547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96" y="1370486"/>
            <a:ext cx="7893547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9196" y="4771678"/>
            <a:ext cx="2059186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pPr/>
              <a:t>2021/12/31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80" y="4771678"/>
            <a:ext cx="308877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556" y="4771678"/>
            <a:ext cx="2059186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7C863B-5782-4B8A-9B0A-B85DBC48F559}"/>
              </a:ext>
            </a:extLst>
          </p:cNvPr>
          <p:cNvSpPr/>
          <p:nvPr userDrawn="1"/>
        </p:nvSpPr>
        <p:spPr>
          <a:xfrm>
            <a:off x="6" y="4809601"/>
            <a:ext cx="9151937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6"/>
          </a:p>
        </p:txBody>
      </p:sp>
    </p:spTree>
    <p:extLst>
      <p:ext uri="{BB962C8B-B14F-4D97-AF65-F5344CB8AC3E}">
        <p14:creationId xmlns:p14="http://schemas.microsoft.com/office/powerpoint/2010/main" val="31305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698" r:id="rId12"/>
    <p:sldLayoutId id="2147483701" r:id="rId13"/>
    <p:sldLayoutId id="2147483706" r:id="rId14"/>
  </p:sldLayoutIdLst>
  <p:txStyles>
    <p:titleStyle>
      <a:lvl1pPr algn="l" defTabSz="686440" rtl="0" eaLnBrk="1" latinLnBrk="0" hangingPunct="1">
        <a:lnSpc>
          <a:spcPct val="90000"/>
        </a:lnSpc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610" indent="-171610" algn="l" defTabSz="68644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8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12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449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1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41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73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88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0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5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7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9C335-083A-4339-B9EC-FF3E7171C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3" dirty="0"/>
              <a:t>期末复习课</a:t>
            </a:r>
            <a:endParaRPr lang="zh-CN" altLang="en-US" sz="3453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035BE-90E0-40CD-B8C7-C07A3F64A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人工智能学院  郑博文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0D074-8AD5-4037-ABDE-5979F210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ED08A9-2F25-4BF3-BFB4-31648325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2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02802-CDB7-4F11-A723-AA32B7D3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PS19 Problem1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F6E688-6895-4C72-9033-F1D2EA714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阶简单图一个顶点的最大度为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，又根据题设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dirty="0"/>
                  <a:t>只有两种情况：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，于是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：考虑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删去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CN" altLang="en-US" dirty="0"/>
                  <a:t>个顶点后剩下的图。若此时不连通，则剩下三点中必有一孤立点，该孤立点在图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中的度最大只能为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CN" altLang="en-US" dirty="0"/>
                  <a:t>，与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zh-CN" altLang="en-US" dirty="0"/>
                  <a:t>矛盾。所以此时必连通，因此得到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又因为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dirty="0"/>
                  <a:t>（定理），所以有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F6E688-6895-4C72-9033-F1D2EA714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48ABB5-5C76-48E9-904B-DACC5DC3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38" y="172803"/>
            <a:ext cx="6066667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1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9B61-0B8E-45A1-9623-DB862491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PS20A Problem1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9EC28-95BE-42BF-A89C-A2762EBAB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均为偶数。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均为偶数。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中一个为奇数，另一个为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均为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89EC28-95BE-42BF-A89C-A2762EBAB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22BB385-4018-47B4-A1D5-53BA1956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21" y="34125"/>
            <a:ext cx="3990476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1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EAB8F-A4F6-4FFD-867A-3045D59F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PS20A Problem3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FA32F2-72C9-42A0-9AB8-4DD10D56C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96" y="2366010"/>
                <a:ext cx="7893547" cy="2271002"/>
              </a:xfrm>
            </p:spPr>
            <p:txBody>
              <a:bodyPr/>
              <a:lstStyle/>
              <a:p>
                <a:r>
                  <a:rPr lang="zh-CN" altLang="en-US" dirty="0"/>
                  <a:t>证明</a:t>
                </a:r>
                <a:r>
                  <a:rPr lang="zh-CN" altLang="en-US" dirty="0">
                    <a:latin typeface="+mj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是欧拉图，则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的顶点的度均为偶数，又因为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的顶点数是奇数，那么在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图中，每个顶点的度数为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减去原来的度数，仍为偶数，则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中存在欧拉通路。</a:t>
                </a:r>
                <a:endParaRPr lang="en-US" altLang="zh-CN" dirty="0"/>
              </a:p>
              <a:p>
                <a:r>
                  <a:rPr lang="zh-CN" altLang="en-US" dirty="0"/>
                  <a:t>反驳：根据上述过程，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的顶点数是偶数时在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图中，每个顶点的度数为奇数，并不一定存在欧拉通路。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FA32F2-72C9-42A0-9AB8-4DD10D56C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96" y="2366010"/>
                <a:ext cx="7893547" cy="2271002"/>
              </a:xfrm>
              <a:blipFill>
                <a:blip r:embed="rId2"/>
                <a:stretch>
                  <a:fillRect l="-772" t="-2949" r="-4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4FC2C3E-61F4-418D-BF45-47754F45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90" y="109522"/>
            <a:ext cx="4936016" cy="16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9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9D15-0037-4628-BE61-D0C17B8A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PS20B Problem2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8AFA51-E81F-47E4-848D-01B3DD257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用反证法证明满足充分条件。假设不满足充分条件，与已知条件推出矛盾。</a:t>
                </a:r>
                <a:endParaRPr lang="en-US" altLang="zh-CN" dirty="0"/>
              </a:p>
              <a:p>
                <a:r>
                  <a:rPr lang="zh-CN" altLang="en-US" dirty="0"/>
                  <a:t>如果存在不相邻的两点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，则删去这两点及其关联的边。剩下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个顶点，边数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个顶点的图最多有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条边，所以一定满足充分条件。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8AFA51-E81F-47E4-848D-01B3DD257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2052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2FE8B7B-1C3C-4DFA-8118-38D87670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83" y="0"/>
            <a:ext cx="5266667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0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A7EFF-0963-46E9-B529-7730EE2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PS20B Problem5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3DEB0-EBA5-4E83-8CB4-9DAA20748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注意实际概念到数学概念的对应问题。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定义图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：设图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个顶点，每个顶点对应一门课程考试，两顶点之间有边当且仅当两门课程是由不同老师所担任。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将问题对应到数学概念</a:t>
                </a:r>
                <a:r>
                  <a:rPr lang="zh-CN" altLang="en-US" dirty="0"/>
                  <a:t>：则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中的哈密顿通路可以看作满足要求的考试安排。</a:t>
                </a:r>
                <a:endParaRPr lang="en-US" altLang="zh-CN" dirty="0"/>
              </a:p>
              <a:p>
                <a:r>
                  <a:rPr lang="zh-CN" altLang="en-US" dirty="0"/>
                  <a:t>由于没有老师担任多于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门课程，所以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中每个顶点的度数至少为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，任两个不相邻结点的度数之和至少是</a:t>
                </a:r>
                <a:r>
                  <a:rPr lang="en-US" altLang="zh-CN" dirty="0"/>
                  <a:t>14</a:t>
                </a:r>
                <a:r>
                  <a:rPr lang="zh-CN" altLang="en-US" dirty="0"/>
                  <a:t>，根据</a:t>
                </a:r>
                <a:r>
                  <a:rPr lang="en-US" altLang="zh-CN" dirty="0"/>
                  <a:t>Ore</a:t>
                </a:r>
                <a:r>
                  <a:rPr lang="zh-CN" altLang="en-US" dirty="0"/>
                  <a:t>定理的推论，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总是包含一条哈密顿通路。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B3DEB0-EBA5-4E83-8CB4-9DAA20748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2052" r="-3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381BABD-BA24-48C9-912A-C1E796A2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358" y="75248"/>
            <a:ext cx="5123809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02718-2396-4A54-8C9E-80618462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PS18A Prob1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10116C-232E-43BF-AC04-25944A856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是简单图，由于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各个顶点度数均不相同，则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的度序列为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−2,…,1,0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其中度数为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的顶点与其他所有顶点相连，与存在度为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的顶点矛盾。因此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不是简单图。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10116C-232E-43BF-AC04-25944A856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7B323-DC8E-4869-B73F-A5266F82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6FFAF-70D4-4900-A5FA-1A65C042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1F6192-2F66-46A9-AF17-3643F0E0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83" y="403534"/>
            <a:ext cx="6167167" cy="7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064E6-8DD2-47BB-A668-D894C729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PS18A Prob3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88A7E0-15B8-44D9-8BA7-8C96030E7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a) </a:t>
                </a:r>
                <a:r>
                  <a:rPr lang="zh-CN" altLang="en-US" dirty="0"/>
                  <a:t>没有，根据</a:t>
                </a:r>
                <a:r>
                  <a:rPr lang="en-US" altLang="zh-CN" dirty="0"/>
                  <a:t>Prob1</a:t>
                </a:r>
                <a:r>
                  <a:rPr lang="zh-CN" altLang="en-US" dirty="0"/>
                  <a:t>的结论。</a:t>
                </a:r>
                <a:endParaRPr lang="en-US" altLang="zh-CN" dirty="0"/>
              </a:p>
              <a:p>
                <a:r>
                  <a:rPr lang="en-US" altLang="zh-CN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c) </a:t>
                </a:r>
                <a:r>
                  <a:rPr lang="zh-CN" altLang="en-US" dirty="0"/>
                  <a:t>没有，度为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的顶点与其他各顶点均有一条边。去掉度为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的顶点之后，剩下的顶点各损失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度。此时最大度为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，而其他度非零的顶点仅剩一个，无法构成简单图。</a:t>
                </a:r>
                <a:endParaRPr lang="en-US" altLang="zh-CN" dirty="0"/>
              </a:p>
              <a:p>
                <a:r>
                  <a:rPr lang="en-US" altLang="zh-CN" dirty="0"/>
                  <a:t>d) </a:t>
                </a:r>
                <a:r>
                  <a:rPr lang="zh-CN" altLang="en-US" dirty="0"/>
                  <a:t>没有，顶点数为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的简单图最大度不会超过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88A7E0-15B8-44D9-8BA7-8C96030E7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5" t="-2326" r="-4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8C15E-12D4-44F4-8A2B-871A9D55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4DD27-8C04-4C2E-98FD-D88A3AA2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A21EB5-FFE6-47CC-B3A5-C328A9FE8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27" y="87634"/>
            <a:ext cx="6064085" cy="13680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FF1E40-FABC-4BE7-884E-B9624E2B3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679" y="987253"/>
            <a:ext cx="933333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23259-89FA-471D-A767-E725CAAB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PS18A Prob5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63F9FE-160B-40E1-A895-E4CD1801C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96" y="1370486"/>
                <a:ext cx="7893546" cy="3266526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100" dirty="0"/>
                  <a:t>a) </a:t>
                </a:r>
                <a:r>
                  <a:rPr lang="zh-CN" altLang="en-US" sz="2100" dirty="0"/>
                  <a:t>记删顶点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100" dirty="0"/>
                  <a:t>得到的新图为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100" dirty="0"/>
                  <a:t>，由题意有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100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10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/>
                  <a:t>。</a:t>
                </a:r>
                <a:endParaRPr lang="en-US" altLang="zh-CN" sz="2100" dirty="0"/>
              </a:p>
              <a:p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100" dirty="0"/>
                  <a:t>的平均度数至少为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100" dirty="0"/>
                  <a:t>：</a:t>
                </a:r>
                <a:endParaRPr lang="en-US" altLang="zh-C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100">
                                      <a:latin typeface="Cambria Math" panose="02040503050406030204" pitchFamily="18" charset="0"/>
                                    </a:rPr>
                                    <m:t>deg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⇔</m:t>
                      </m:r>
                      <m:func>
                        <m:func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1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100" dirty="0"/>
              </a:p>
              <a:p>
                <a:r>
                  <a:rPr lang="en-US" altLang="zh-CN" sz="2100" dirty="0"/>
                  <a:t>b) </a:t>
                </a:r>
                <a:r>
                  <a:rPr lang="zh-CN" altLang="en-US" sz="21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100" dirty="0"/>
                  <a:t>的顶点个数做归纳。要使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100" dirty="0"/>
                  <a:t>，必</a:t>
                </a:r>
                <a:r>
                  <a:rPr lang="zh-CN" altLang="en-US" sz="2100" dirty="0">
                    <a:latin typeface="+mj-lt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100" dirty="0"/>
                  <a:t>。</a:t>
                </a:r>
                <a:endParaRPr lang="en-US" altLang="zh-CN" sz="2100" dirty="0"/>
              </a:p>
              <a:p>
                <a:r>
                  <a:rPr lang="zh-CN" altLang="en-US" sz="2100" dirty="0"/>
                  <a:t>奠基：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100" dirty="0"/>
                  <a:t>时，要使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100" dirty="0"/>
                  <a:t>，只有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1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100" dirty="0"/>
                  <a:t>本身就满足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100" dirty="0"/>
                  <a:t>。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63F9FE-160B-40E1-A895-E4CD1801C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96" y="1370486"/>
                <a:ext cx="7893546" cy="3266526"/>
              </a:xfrm>
              <a:blipFill>
                <a:blip r:embed="rId2"/>
                <a:stretch>
                  <a:fillRect l="-772" t="-2052" r="-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FEDED-D640-4F0F-8FCB-0252EF41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99C27-5FFB-484A-B296-986AD6CB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D4DBA4-2D8A-48F8-A041-AC596373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81" y="0"/>
            <a:ext cx="4600000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82DB-9B4A-48F0-B9F1-2E0E27C7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PS18A Prob5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B5575-99A1-46D1-BDA2-C7C04D486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96" y="1370486"/>
                <a:ext cx="7893546" cy="34011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时题设成立，即若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有一个满足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的子图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那么考虑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时。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本身就是满足该条件的子图。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，根据</a:t>
                </a:r>
                <a:r>
                  <a:rPr lang="en-US" altLang="zh-CN" dirty="0"/>
                  <a:t>a)</a:t>
                </a:r>
                <a:r>
                  <a:rPr lang="zh-CN" altLang="en-US" dirty="0"/>
                  <a:t>中已证明的定理，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b="0" dirty="0"/>
                  <a:t>删去一个顶点后得到的子图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0" dirty="0"/>
                  <a:t>的平均度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。再根据归纳假设，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0" dirty="0"/>
                  <a:t>有一个满足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的子图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dirty="0"/>
                  <a:t>。所以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CN" altLang="en-US" b="0" dirty="0"/>
                  <a:t>即为满足题设的子图。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B5575-99A1-46D1-BDA2-C7C04D486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96" y="1370486"/>
                <a:ext cx="7893546" cy="3401192"/>
              </a:xfrm>
              <a:blipFill>
                <a:blip r:embed="rId2"/>
                <a:stretch>
                  <a:fillRect l="-772" t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CD265-F36A-421A-AA58-1FE5AE07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50FD4-89D8-4628-A5B6-D95AD314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3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AA579-0F9C-4F36-9AEE-8747365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PS18A Prob6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79F5D4-FFD4-426F-90B1-E2912A47E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把球队看作顶点，两个球队进行了一场比赛为一条边。那么该图应该为总边数为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的简单图。</a:t>
                </a:r>
                <a:endParaRPr lang="en-US" altLang="zh-CN" dirty="0"/>
              </a:p>
              <a:p>
                <a:r>
                  <a:rPr lang="zh-CN" altLang="en-US" dirty="0"/>
                  <a:t>那么总度数为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，一共有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个顶点，根据鸽笼原理，至少有一个顶点度数大于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所以至少有一个球队比赛了至少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79F5D4-FFD4-426F-90B1-E2912A47E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2052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61247-CCD8-43F3-B906-FDDBAD97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0F710-4BA2-467A-B006-DBDE8C17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71637C-73C2-47E9-824C-54254953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23" y="274098"/>
            <a:ext cx="5858210" cy="8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FCB6-597A-48AE-98EF-391D58F5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PS18B Prob2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970223-BFF9-401F-AF83-E3E98E679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95" y="1094669"/>
                <a:ext cx="7893546" cy="367528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2) </a:t>
                </a:r>
                <a:r>
                  <a:rPr lang="zh-CN" altLang="en-US" dirty="0"/>
                  <a:t>关联矩阵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的一行是一个顶点与哪些边关联的信息。设顶点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对应的列向量为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zh-CN" altLang="en-US" dirty="0"/>
                  <a:t>的对角线元素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关联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zh-CN" altLang="en-US" dirty="0"/>
                  <a:t>的非对角线元素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关联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关联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相邻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注：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真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为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假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970223-BFF9-401F-AF83-E3E98E679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95" y="1094669"/>
                <a:ext cx="7893546" cy="3675289"/>
              </a:xfrm>
              <a:blipFill>
                <a:blip r:embed="rId2"/>
                <a:stretch>
                  <a:fillRect l="-927" t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93427-C555-434B-85F7-F4DEE8ED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D933ED-DEED-4D0D-BA82-E1E8F5B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955ECE-D6BF-4C1B-A556-7E1A493F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08" y="0"/>
            <a:ext cx="3911285" cy="10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9E849-7901-4B80-8A96-87574B9E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PS18B Prob4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4BFE4-62CA-4B3F-90C2-3E9DADA8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97" y="1370486"/>
                <a:ext cx="5488690" cy="3266526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100" dirty="0"/>
                  <a:t>1) 4</a:t>
                </a:r>
                <a:r>
                  <a:rPr lang="zh-CN" altLang="en-US" sz="2100" dirty="0"/>
                  <a:t>个。枚举剩余的一个顶点的度数，可以为</a:t>
                </a:r>
                <a:r>
                  <a:rPr lang="en-US" altLang="zh-CN" sz="2100" dirty="0"/>
                  <a:t>0</a:t>
                </a:r>
                <a:r>
                  <a:rPr lang="zh-CN" altLang="en-US" sz="2100" dirty="0"/>
                  <a:t>，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，</a:t>
                </a:r>
                <a:r>
                  <a:rPr lang="en-US" altLang="zh-CN" sz="2100" dirty="0"/>
                  <a:t>2</a:t>
                </a:r>
                <a:r>
                  <a:rPr lang="zh-CN" altLang="en-US" sz="2100" dirty="0"/>
                  <a:t>，</a:t>
                </a:r>
                <a:r>
                  <a:rPr lang="en-US" altLang="zh-CN" sz="2100" dirty="0"/>
                  <a:t>3</a:t>
                </a:r>
                <a:r>
                  <a:rPr lang="zh-CN" altLang="en-US" sz="2100" dirty="0"/>
                  <a:t>。</a:t>
                </a:r>
                <a:endParaRPr lang="en-US" altLang="zh-CN" sz="2100" dirty="0"/>
              </a:p>
              <a:p>
                <a:r>
                  <a:rPr lang="en-US" altLang="zh-CN" sz="2100" dirty="0"/>
                  <a:t>2) 7</a:t>
                </a:r>
                <a:r>
                  <a:rPr lang="zh-CN" altLang="en-US" sz="2100" dirty="0"/>
                  <a:t>个。枚举总边数，总边数为</a:t>
                </a:r>
                <a:endParaRPr lang="en-US" altLang="zh-CN" sz="2100" dirty="0"/>
              </a:p>
              <a:p>
                <a:pPr marL="0" indent="0">
                  <a:buNone/>
                </a:pPr>
                <a:r>
                  <a:rPr lang="en-US" altLang="zh-CN" sz="2100" dirty="0"/>
                  <a:t>2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种（两个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100" dirty="0"/>
                  <a:t>），</a:t>
                </a:r>
                <a:r>
                  <a:rPr lang="en-US" altLang="zh-CN" sz="2100" dirty="0"/>
                  <a:t>3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2</a:t>
                </a:r>
                <a:r>
                  <a:rPr lang="zh-CN" altLang="en-US" sz="2100" dirty="0"/>
                  <a:t>种，</a:t>
                </a:r>
                <a:r>
                  <a:rPr lang="en-US" altLang="zh-CN" sz="2100" dirty="0"/>
                  <a:t>4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2</a:t>
                </a:r>
                <a:r>
                  <a:rPr lang="zh-CN" altLang="en-US" sz="2100" dirty="0"/>
                  <a:t>种，</a:t>
                </a:r>
                <a:r>
                  <a:rPr lang="en-US" altLang="zh-CN" sz="2100" dirty="0"/>
                  <a:t>5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种，</a:t>
                </a:r>
                <a:r>
                  <a:rPr lang="en-US" altLang="zh-CN" sz="2100" dirty="0"/>
                  <a:t>6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100" dirty="0"/>
                  <a:t>）。</a:t>
                </a:r>
                <a:endParaRPr lang="en-US" altLang="zh-CN" sz="2100" dirty="0"/>
              </a:p>
              <a:p>
                <a:r>
                  <a:rPr lang="en-US" altLang="zh-CN" sz="2100" dirty="0"/>
                  <a:t>3) 7</a:t>
                </a:r>
                <a:r>
                  <a:rPr lang="zh-CN" altLang="en-US" sz="2100" dirty="0"/>
                  <a:t>个。枚举总边数，总边数为</a:t>
                </a:r>
                <a:endParaRPr lang="en-US" altLang="zh-CN" sz="2100" dirty="0"/>
              </a:p>
              <a:p>
                <a:pPr marL="0" indent="0">
                  <a:buNone/>
                </a:pPr>
                <a:r>
                  <a:rPr lang="en-US" altLang="zh-CN" sz="2100" dirty="0"/>
                  <a:t>0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种，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种，</a:t>
                </a:r>
                <a:r>
                  <a:rPr lang="en-US" altLang="zh-CN" sz="2100" dirty="0"/>
                  <a:t>2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2</a:t>
                </a:r>
                <a:r>
                  <a:rPr lang="zh-CN" altLang="en-US" sz="2100" dirty="0"/>
                  <a:t>种，</a:t>
                </a:r>
                <a:r>
                  <a:rPr lang="en-US" altLang="zh-CN" sz="2100" dirty="0"/>
                  <a:t>3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2</a:t>
                </a:r>
                <a:r>
                  <a:rPr lang="zh-CN" altLang="en-US" sz="2100" dirty="0"/>
                  <a:t>种，</a:t>
                </a:r>
                <a:r>
                  <a:rPr lang="en-US" altLang="zh-CN" sz="2100" dirty="0"/>
                  <a:t>4</a:t>
                </a:r>
                <a:r>
                  <a:rPr lang="zh-CN" altLang="en-US" sz="2100" dirty="0"/>
                  <a:t>：</a:t>
                </a:r>
                <a:r>
                  <a:rPr lang="en-US" altLang="zh-CN" sz="2100" dirty="0"/>
                  <a:t>1</a:t>
                </a:r>
                <a:r>
                  <a:rPr lang="zh-CN" altLang="en-US" sz="2100" dirty="0"/>
                  <a:t>种。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4BFE4-62CA-4B3F-90C2-3E9DADA8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97" y="1370486"/>
                <a:ext cx="5488690" cy="3266526"/>
              </a:xfrm>
              <a:blipFill>
                <a:blip r:embed="rId2"/>
                <a:stretch>
                  <a:fillRect l="-1332" t="-2052" r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596C2-DAD8-4164-929B-9977BCFA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3C5E2-A6E8-4309-BB1F-BF62754E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004F9A-9CD7-418D-8464-36833C05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86" y="33514"/>
            <a:ext cx="2904762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2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86822-1EF7-497D-9D73-494641AE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PS18B Prob5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BC3AA2-2D44-4AA2-A98C-92C1294CC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边数之和为完全图的边数。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自补，所以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同构，那么它们边数相等，即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/>
                  <a:t>。由于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互质，所以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整除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于是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≡0,1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BC3AA2-2D44-4AA2-A98C-92C1294CC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2052" r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0B4A1-861B-46D4-B9A6-80B141F9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2021/12/31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F797B-F7C2-4A84-BADE-4EAF47BE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E709C9-DC0B-47FA-BDFE-ECC996F0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55" y="102488"/>
            <a:ext cx="5287628" cy="1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261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7132</TotalTime>
  <Words>1237</Words>
  <Application>Microsoft Office PowerPoint</Application>
  <PresentationFormat>自定义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Cambria Math</vt:lpstr>
      <vt:lpstr>Wingdings</vt:lpstr>
      <vt:lpstr>自定义设计方案</vt:lpstr>
      <vt:lpstr>Office 主题​​</vt:lpstr>
      <vt:lpstr>期末复习课</vt:lpstr>
      <vt:lpstr>PS18A Prob1</vt:lpstr>
      <vt:lpstr>PS18A Prob3</vt:lpstr>
      <vt:lpstr>PS18A Prob5</vt:lpstr>
      <vt:lpstr>PS18A Prob5</vt:lpstr>
      <vt:lpstr>PS18A Prob6</vt:lpstr>
      <vt:lpstr>PS18B Prob2</vt:lpstr>
      <vt:lpstr>PS18B Prob4</vt:lpstr>
      <vt:lpstr>PS18B Prob5</vt:lpstr>
      <vt:lpstr>PS19 Problem1</vt:lpstr>
      <vt:lpstr>PS20A Problem1</vt:lpstr>
      <vt:lpstr>PS20A Problem3</vt:lpstr>
      <vt:lpstr>PS20B Problem2</vt:lpstr>
      <vt:lpstr>PS20B Problem5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zheng</cp:lastModifiedBy>
  <cp:revision>407</cp:revision>
  <dcterms:created xsi:type="dcterms:W3CDTF">2019-07-23T07:18:13Z</dcterms:created>
  <dcterms:modified xsi:type="dcterms:W3CDTF">2021-12-31T07:01:57Z</dcterms:modified>
</cp:coreProperties>
</file>