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78"/>
  </p:notesMasterIdLst>
  <p:handoutMasterIdLst>
    <p:handoutMasterId r:id="rId79"/>
  </p:handoutMasterIdLst>
  <p:sldIdLst>
    <p:sldId id="296" r:id="rId2"/>
    <p:sldId id="295" r:id="rId3"/>
    <p:sldId id="343" r:id="rId4"/>
    <p:sldId id="257" r:id="rId5"/>
    <p:sldId id="261" r:id="rId6"/>
    <p:sldId id="260" r:id="rId7"/>
    <p:sldId id="353" r:id="rId8"/>
    <p:sldId id="315" r:id="rId9"/>
    <p:sldId id="258" r:id="rId10"/>
    <p:sldId id="324" r:id="rId11"/>
    <p:sldId id="314" r:id="rId12"/>
    <p:sldId id="262" r:id="rId13"/>
    <p:sldId id="263" r:id="rId14"/>
    <p:sldId id="323" r:id="rId15"/>
    <p:sldId id="336" r:id="rId16"/>
    <p:sldId id="308" r:id="rId17"/>
    <p:sldId id="338" r:id="rId18"/>
    <p:sldId id="309" r:id="rId19"/>
    <p:sldId id="310" r:id="rId20"/>
    <p:sldId id="311" r:id="rId21"/>
    <p:sldId id="347" r:id="rId22"/>
    <p:sldId id="312" r:id="rId23"/>
    <p:sldId id="365" r:id="rId24"/>
    <p:sldId id="366" r:id="rId25"/>
    <p:sldId id="367" r:id="rId26"/>
    <p:sldId id="368" r:id="rId27"/>
    <p:sldId id="369" r:id="rId28"/>
    <p:sldId id="370" r:id="rId29"/>
    <p:sldId id="371" r:id="rId30"/>
    <p:sldId id="299" r:id="rId31"/>
    <p:sldId id="344" r:id="rId32"/>
    <p:sldId id="268" r:id="rId33"/>
    <p:sldId id="348" r:id="rId34"/>
    <p:sldId id="269" r:id="rId35"/>
    <p:sldId id="297" r:id="rId36"/>
    <p:sldId id="271" r:id="rId37"/>
    <p:sldId id="318" r:id="rId38"/>
    <p:sldId id="319" r:id="rId39"/>
    <p:sldId id="272" r:id="rId40"/>
    <p:sldId id="273" r:id="rId41"/>
    <p:sldId id="355" r:id="rId42"/>
    <p:sldId id="275" r:id="rId43"/>
    <p:sldId id="316" r:id="rId44"/>
    <p:sldId id="276" r:id="rId45"/>
    <p:sldId id="354" r:id="rId46"/>
    <p:sldId id="337" r:id="rId47"/>
    <p:sldId id="349" r:id="rId48"/>
    <p:sldId id="278" r:id="rId49"/>
    <p:sldId id="372" r:id="rId50"/>
    <p:sldId id="283" r:id="rId51"/>
    <p:sldId id="350" r:id="rId52"/>
    <p:sldId id="339" r:id="rId53"/>
    <p:sldId id="340" r:id="rId54"/>
    <p:sldId id="328" r:id="rId55"/>
    <p:sldId id="284" r:id="rId56"/>
    <p:sldId id="282" r:id="rId57"/>
    <p:sldId id="329" r:id="rId58"/>
    <p:sldId id="346" r:id="rId59"/>
    <p:sldId id="300" r:id="rId60"/>
    <p:sldId id="320" r:id="rId61"/>
    <p:sldId id="321" r:id="rId62"/>
    <p:sldId id="322" r:id="rId63"/>
    <p:sldId id="325" r:id="rId64"/>
    <p:sldId id="288" r:id="rId65"/>
    <p:sldId id="291" r:id="rId66"/>
    <p:sldId id="301" r:id="rId67"/>
    <p:sldId id="292" r:id="rId68"/>
    <p:sldId id="293" r:id="rId69"/>
    <p:sldId id="302" r:id="rId70"/>
    <p:sldId id="303" r:id="rId71"/>
    <p:sldId id="304" r:id="rId72"/>
    <p:sldId id="317" r:id="rId73"/>
    <p:sldId id="298" r:id="rId74"/>
    <p:sldId id="305" r:id="rId75"/>
    <p:sldId id="290" r:id="rId76"/>
    <p:sldId id="364" r:id="rId7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725" y="67"/>
      </p:cViewPr>
      <p:guideLst>
        <p:guide orient="horz" pos="2160"/>
        <p:guide pos="288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11A6BC-E67A-44EE-84FC-223B23A29AE1}" type="slidenum">
              <a:rPr lang="en-US" altLang="zh-CN"/>
              <a:pPr>
                <a:defRPr/>
              </a:pPr>
              <a:t>‹#›</a:t>
            </a:fld>
            <a:endParaRPr lang="en-US" altLang="zh-CN"/>
          </a:p>
        </p:txBody>
      </p:sp>
    </p:spTree>
    <p:extLst>
      <p:ext uri="{BB962C8B-B14F-4D97-AF65-F5344CB8AC3E}">
        <p14:creationId xmlns:p14="http://schemas.microsoft.com/office/powerpoint/2010/main" val="284876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FB669E7-BE37-4B96-B4DF-711B375E83D7}" type="slidenum">
              <a:rPr lang="en-US" altLang="zh-CN"/>
              <a:pPr>
                <a:defRPr/>
              </a:pPr>
              <a:t>‹#›</a:t>
            </a:fld>
            <a:endParaRPr lang="en-US" altLang="zh-CN"/>
          </a:p>
        </p:txBody>
      </p:sp>
    </p:spTree>
    <p:extLst>
      <p:ext uri="{BB962C8B-B14F-4D97-AF65-F5344CB8AC3E}">
        <p14:creationId xmlns:p14="http://schemas.microsoft.com/office/powerpoint/2010/main" val="257206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1</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706A1FC-01FC-480C-B48C-411CC4F4B349}" type="slidenum">
              <a:rPr lang="en-US" altLang="zh-CN" smtClean="0"/>
              <a:pPr algn="r" eaLnBrk="1" hangingPunct="1">
                <a:spcBef>
                  <a:spcPct val="0"/>
                </a:spcBef>
              </a:pPr>
              <a:t>12</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2EC528-34E7-4FE6-8C83-A13727DC6830}" type="slidenum">
              <a:rPr lang="en-US" altLang="zh-CN" smtClean="0"/>
              <a:pPr algn="r" eaLnBrk="1" hangingPunct="1">
                <a:spcBef>
                  <a:spcPct val="0"/>
                </a:spcBef>
              </a:pPr>
              <a:t>13</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E6798D-3B0D-4A21-8074-EF9BBB86CF4F}" type="slidenum">
              <a:rPr lang="en-US" altLang="zh-CN" smtClean="0"/>
              <a:pPr algn="r" eaLnBrk="1" hangingPunct="1">
                <a:spcBef>
                  <a:spcPct val="0"/>
                </a:spcBef>
              </a:pPr>
              <a:t>14</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5D10BF6-B293-4626-AED1-B31DEB165D70}" type="slidenum">
              <a:rPr lang="en-US" altLang="zh-CN" smtClean="0"/>
              <a:pPr algn="r" eaLnBrk="1" hangingPunct="1">
                <a:spcBef>
                  <a:spcPct val="0"/>
                </a:spcBef>
              </a:pPr>
              <a:t>16</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C3828A-C9FE-4687-A85E-11EC8D517C96}" type="slidenum">
              <a:rPr lang="en-US" altLang="zh-CN" smtClean="0"/>
              <a:pPr algn="r" eaLnBrk="1" hangingPunct="1">
                <a:spcBef>
                  <a:spcPct val="0"/>
                </a:spcBef>
              </a:pPr>
              <a:t>18</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187B62-2774-4744-9AAD-D5533C62171D}" type="slidenum">
              <a:rPr lang="en-US" altLang="zh-CN" smtClean="0"/>
              <a:pPr algn="r" eaLnBrk="1" hangingPunct="1">
                <a:spcBef>
                  <a:spcPct val="0"/>
                </a:spcBef>
              </a:pPr>
              <a:t>19</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50EFB7E-0486-40DD-AD79-0072DE2A9872}" type="slidenum">
              <a:rPr lang="en-US" altLang="zh-CN" smtClean="0"/>
              <a:pPr algn="r" eaLnBrk="1" hangingPunct="1">
                <a:spcBef>
                  <a:spcPct val="0"/>
                </a:spcBef>
              </a:pPr>
              <a:t>20</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7DDDF2-0A08-4ED7-A390-624C0A7D7EC8}" type="slidenum">
              <a:rPr lang="en-US" altLang="zh-CN" smtClean="0"/>
              <a:pPr algn="r" eaLnBrk="1" hangingPunct="1">
                <a:spcBef>
                  <a:spcPct val="0"/>
                </a:spcBef>
              </a:pPr>
              <a:t>22</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28</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A721021-8CBD-4DE7-97AF-D620A8277251}" type="slidenum">
              <a:rPr lang="en-US" altLang="zh-CN" smtClean="0"/>
              <a:pPr algn="r" eaLnBrk="1" hangingPunct="1">
                <a:spcBef>
                  <a:spcPct val="0"/>
                </a:spcBef>
              </a:pPr>
              <a:t>30</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2</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24ECE48-81CD-4697-B3D6-620919396B29}" type="slidenum">
              <a:rPr lang="en-US" altLang="zh-CN" smtClean="0"/>
              <a:pPr algn="r" eaLnBrk="1" hangingPunct="1">
                <a:spcBef>
                  <a:spcPct val="0"/>
                </a:spcBef>
              </a:pPr>
              <a:t>32</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17C24F-1E6D-444C-9F82-30513E4A8B29}" type="slidenum">
              <a:rPr lang="en-US" altLang="zh-CN" smtClean="0"/>
              <a:pPr algn="r" eaLnBrk="1" hangingPunct="1">
                <a:spcBef>
                  <a:spcPct val="0"/>
                </a:spcBef>
              </a:pPr>
              <a:t>34</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F3E5D45-3996-4352-ACBB-A2D3E7EB98A0}" type="slidenum">
              <a:rPr lang="en-US" altLang="zh-CN" smtClean="0"/>
              <a:pPr algn="r" eaLnBrk="1" hangingPunct="1">
                <a:spcBef>
                  <a:spcPct val="0"/>
                </a:spcBef>
              </a:pPr>
              <a:t>35</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F0852B2-A95E-450F-B605-8DF6E642D33D}" type="slidenum">
              <a:rPr lang="en-US" altLang="zh-CN" smtClean="0"/>
              <a:pPr algn="r" eaLnBrk="1" hangingPunct="1">
                <a:spcBef>
                  <a:spcPct val="0"/>
                </a:spcBef>
              </a:pPr>
              <a:t>36</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AACCFD2-4DF5-4C4F-A2CC-FD5DDCC7ECA6}" type="slidenum">
              <a:rPr lang="en-US" altLang="zh-CN" smtClean="0"/>
              <a:pPr algn="r" eaLnBrk="1" hangingPunct="1">
                <a:spcBef>
                  <a:spcPct val="0"/>
                </a:spcBef>
              </a:pPr>
              <a:t>37</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EC9B372-751F-4B41-BAD2-9FB7128621DB}" type="slidenum">
              <a:rPr lang="en-US" altLang="zh-CN" smtClean="0"/>
              <a:pPr algn="r" eaLnBrk="1" hangingPunct="1">
                <a:spcBef>
                  <a:spcPct val="0"/>
                </a:spcBef>
              </a:pPr>
              <a:t>38</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FE10B67-5337-4223-B732-B8AB963DAD95}" type="slidenum">
              <a:rPr lang="en-US" altLang="zh-CN" smtClean="0"/>
              <a:pPr algn="r" eaLnBrk="1" hangingPunct="1">
                <a:spcBef>
                  <a:spcPct val="0"/>
                </a:spcBef>
              </a:pPr>
              <a:t>39</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E530C5-0B99-4B78-99C1-686E30F2B912}" type="slidenum">
              <a:rPr lang="en-US" altLang="zh-CN" smtClean="0"/>
              <a:pPr algn="r" eaLnBrk="1" hangingPunct="1">
                <a:spcBef>
                  <a:spcPct val="0"/>
                </a:spcBef>
              </a:pPr>
              <a:t>40</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4BAA066-3A1A-4910-8C48-1291EE5A8DA8}" type="slidenum">
              <a:rPr lang="en-US" altLang="zh-CN" smtClean="0"/>
              <a:pPr algn="r" eaLnBrk="1" hangingPunct="1">
                <a:spcBef>
                  <a:spcPct val="0"/>
                </a:spcBef>
              </a:pPr>
              <a:t>42</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9606E-2954-4485-B57A-9075A98694CC}" type="slidenum">
              <a:rPr lang="en-US" altLang="zh-CN" smtClean="0"/>
              <a:pPr algn="r" eaLnBrk="1" hangingPunct="1">
                <a:spcBef>
                  <a:spcPct val="0"/>
                </a:spcBef>
              </a:pPr>
              <a:t>43</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9D5D594-6470-4283-AF07-BA396F23E957}" type="slidenum">
              <a:rPr lang="en-US" altLang="zh-CN" smtClean="0"/>
              <a:pPr algn="r" eaLnBrk="1" hangingPunct="1">
                <a:spcBef>
                  <a:spcPct val="0"/>
                </a:spcBef>
              </a:pPr>
              <a:t>4</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BB3B0D6-43A7-4F13-9927-D50BFB0C7D35}" type="slidenum">
              <a:rPr lang="en-US" altLang="zh-CN" smtClean="0"/>
              <a:pPr algn="r" eaLnBrk="1" hangingPunct="1">
                <a:spcBef>
                  <a:spcPct val="0"/>
                </a:spcBef>
              </a:pPr>
              <a:t>44</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1993DF9-BF2B-483B-A0C3-38325238915E}" type="slidenum">
              <a:rPr lang="en-US" altLang="zh-CN" smtClean="0"/>
              <a:pPr algn="r" eaLnBrk="1" hangingPunct="1">
                <a:spcBef>
                  <a:spcPct val="0"/>
                </a:spcBef>
              </a:pPr>
              <a:t>48</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50</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C5D1658-1E75-4945-A710-84CC9B1DEE29}" type="slidenum">
              <a:rPr lang="en-US" altLang="zh-CN" smtClean="0"/>
              <a:pPr algn="r" eaLnBrk="1" hangingPunct="1">
                <a:spcBef>
                  <a:spcPct val="0"/>
                </a:spcBef>
              </a:pPr>
              <a:t>54</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7CE819-AAB4-416E-B26F-445E290AE941}" type="slidenum">
              <a:rPr lang="en-US" altLang="zh-CN" smtClean="0"/>
              <a:pPr algn="r" eaLnBrk="1" hangingPunct="1">
                <a:spcBef>
                  <a:spcPct val="0"/>
                </a:spcBef>
              </a:pPr>
              <a:t>55</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56</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577B3A-34DB-4471-98CF-A1F5C930FE9E}" type="slidenum">
              <a:rPr lang="en-US" altLang="zh-CN" smtClean="0"/>
              <a:pPr algn="r" eaLnBrk="1" hangingPunct="1">
                <a:spcBef>
                  <a:spcPct val="0"/>
                </a:spcBef>
              </a:pPr>
              <a:t>57</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58</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AFC4C27-3F0C-4CE7-B7B9-4BC7D8001BB7}" type="slidenum">
              <a:rPr lang="en-US" altLang="zh-CN" smtClean="0"/>
              <a:pPr algn="r" eaLnBrk="1" hangingPunct="1">
                <a:spcBef>
                  <a:spcPct val="0"/>
                </a:spcBef>
              </a:pPr>
              <a:t>59</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9A18A14-E7CD-486B-A1B0-2C4FC74CD56B}" type="slidenum">
              <a:rPr lang="en-US" altLang="zh-CN" smtClean="0"/>
              <a:pPr algn="r" eaLnBrk="1" hangingPunct="1">
                <a:spcBef>
                  <a:spcPct val="0"/>
                </a:spcBef>
              </a:pPr>
              <a:t>60</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AF30FC4-3BFB-4A88-9287-87667CAF2D7C}" type="slidenum">
              <a:rPr lang="en-US" altLang="zh-CN" smtClean="0"/>
              <a:pPr algn="r" eaLnBrk="1" hangingPunct="1">
                <a:spcBef>
                  <a:spcPct val="0"/>
                </a:spcBef>
              </a:pPr>
              <a:t>5</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7C51D9-03FA-415A-9B32-477427F7CDF4}" type="slidenum">
              <a:rPr lang="en-US" altLang="zh-CN" smtClean="0"/>
              <a:pPr algn="r" eaLnBrk="1" hangingPunct="1">
                <a:spcBef>
                  <a:spcPct val="0"/>
                </a:spcBef>
              </a:pPr>
              <a:t>61</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24C6BD8-BDD1-46E3-B638-9BD8EA6678E8}" type="slidenum">
              <a:rPr lang="en-US" altLang="zh-CN" smtClean="0"/>
              <a:pPr algn="r" eaLnBrk="1" hangingPunct="1">
                <a:spcBef>
                  <a:spcPct val="0"/>
                </a:spcBef>
              </a:pPr>
              <a:t>62</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9AE842-E4F1-41F9-8AF2-C5B3372BDACE}" type="slidenum">
              <a:rPr lang="en-US" altLang="zh-CN" smtClean="0"/>
              <a:pPr algn="r" eaLnBrk="1" hangingPunct="1">
                <a:spcBef>
                  <a:spcPct val="0"/>
                </a:spcBef>
              </a:pPr>
              <a:t>63</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68362FF-02B3-4A3D-98A5-572322C22AB4}" type="slidenum">
              <a:rPr lang="en-US" altLang="zh-CN" smtClean="0"/>
              <a:pPr algn="r" eaLnBrk="1" hangingPunct="1">
                <a:spcBef>
                  <a:spcPct val="0"/>
                </a:spcBef>
              </a:pPr>
              <a:t>64</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D22FDA0-4E42-4088-88A3-DF0DBDEACAA6}" type="slidenum">
              <a:rPr lang="en-US" altLang="zh-CN" smtClean="0"/>
              <a:pPr algn="r" eaLnBrk="1" hangingPunct="1">
                <a:spcBef>
                  <a:spcPct val="0"/>
                </a:spcBef>
              </a:pPr>
              <a:t>65</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812BA12-92E0-4A10-A372-985A7733E926}" type="slidenum">
              <a:rPr lang="en-US" altLang="zh-CN" smtClean="0"/>
              <a:pPr algn="r" eaLnBrk="1" hangingPunct="1">
                <a:spcBef>
                  <a:spcPct val="0"/>
                </a:spcBef>
              </a:pPr>
              <a:t>66</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392B2C-5DD3-4B73-9A61-061AADEB560D}" type="slidenum">
              <a:rPr lang="en-US" altLang="zh-CN" smtClean="0"/>
              <a:pPr algn="r" eaLnBrk="1" hangingPunct="1">
                <a:spcBef>
                  <a:spcPct val="0"/>
                </a:spcBef>
              </a:pPr>
              <a:t>67</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AFCFEDA-16D1-4BDF-8C8B-702C26FA1A59}" type="slidenum">
              <a:rPr lang="en-US" altLang="zh-CN" smtClean="0"/>
              <a:pPr algn="r" eaLnBrk="1" hangingPunct="1">
                <a:spcBef>
                  <a:spcPct val="0"/>
                </a:spcBef>
              </a:pPr>
              <a:t>68</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A1A3FD-1AC1-4B23-96A8-CEC6252DDB12}" type="slidenum">
              <a:rPr lang="en-US" altLang="zh-CN" smtClean="0"/>
              <a:pPr algn="r" eaLnBrk="1" hangingPunct="1">
                <a:spcBef>
                  <a:spcPct val="0"/>
                </a:spcBef>
              </a:pPr>
              <a:t>69</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2FF1DD3-E47C-4F08-94E9-53BC49E3799D}" type="slidenum">
              <a:rPr lang="en-US" altLang="zh-CN" smtClean="0"/>
              <a:pPr algn="r" eaLnBrk="1" hangingPunct="1">
                <a:spcBef>
                  <a:spcPct val="0"/>
                </a:spcBef>
              </a:pPr>
              <a:t>70</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68542E-7F3D-484E-B282-D022B21CFA5C}" type="slidenum">
              <a:rPr lang="en-US" altLang="zh-CN" smtClean="0"/>
              <a:pPr algn="r" eaLnBrk="1" hangingPunct="1">
                <a:spcBef>
                  <a:spcPct val="0"/>
                </a:spcBef>
              </a:pPr>
              <a:t>6</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40AAF25-5624-4CCD-B342-2215EDFAC7C4}" type="slidenum">
              <a:rPr lang="en-US" altLang="zh-CN" smtClean="0"/>
              <a:pPr algn="r" eaLnBrk="1" hangingPunct="1">
                <a:spcBef>
                  <a:spcPct val="0"/>
                </a:spcBef>
              </a:pPr>
              <a:t>71</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E4486C8-8A8C-4E0B-A211-1175981DB091}" type="slidenum">
              <a:rPr lang="en-US" altLang="zh-CN" smtClean="0"/>
              <a:pPr algn="r" eaLnBrk="1" hangingPunct="1">
                <a:spcBef>
                  <a:spcPct val="0"/>
                </a:spcBef>
              </a:pPr>
              <a:t>72</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F6E15-A34C-4AFD-B365-A2069AA32720}" type="slidenum">
              <a:rPr lang="en-US" altLang="zh-CN" smtClean="0"/>
              <a:pPr algn="r" eaLnBrk="1" hangingPunct="1">
                <a:spcBef>
                  <a:spcPct val="0"/>
                </a:spcBef>
              </a:pPr>
              <a:t>73</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01CBF-3E1C-4558-B9A7-6C38E60B720B}" type="slidenum">
              <a:rPr lang="en-US" altLang="zh-CN" smtClean="0"/>
              <a:pPr algn="r" eaLnBrk="1" hangingPunct="1">
                <a:spcBef>
                  <a:spcPct val="0"/>
                </a:spcBef>
              </a:pPr>
              <a:t>74</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2A22D-CD5B-428D-83D2-2ABFA937E8CF}" type="slidenum">
              <a:rPr lang="en-US" altLang="zh-CN" smtClean="0"/>
              <a:pPr algn="r" eaLnBrk="1" hangingPunct="1">
                <a:spcBef>
                  <a:spcPct val="0"/>
                </a:spcBef>
              </a:pPr>
              <a:t>75</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228F59-5790-4BCA-8788-30DA68A9E5D2}" type="slidenum">
              <a:rPr lang="en-US" altLang="zh-CN" smtClean="0"/>
              <a:pPr algn="r" eaLnBrk="1" hangingPunct="1">
                <a:spcBef>
                  <a:spcPct val="0"/>
                </a:spcBef>
              </a:pPr>
              <a:t>8</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83AC37-4524-4C73-8E71-89CB70079C0E}" type="slidenum">
              <a:rPr lang="en-US" altLang="zh-CN" smtClean="0"/>
              <a:pPr algn="r" eaLnBrk="1" hangingPunct="1">
                <a:spcBef>
                  <a:spcPct val="0"/>
                </a:spcBef>
              </a:pPr>
              <a:t>9</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4FA8949-CF1C-4F74-B4A1-FF274786242B}" type="slidenum">
              <a:rPr lang="en-US" altLang="zh-CN" smtClean="0"/>
              <a:pPr algn="r" eaLnBrk="1" hangingPunct="1">
                <a:spcBef>
                  <a:spcPct val="0"/>
                </a:spcBef>
              </a:pPr>
              <a:t>10</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7420330-B6B1-408B-81C0-AEEF4CD776C9}" type="slidenum">
              <a:rPr lang="en-US" altLang="zh-CN" smtClean="0"/>
              <a:pPr algn="r" eaLnBrk="1" hangingPunct="1">
                <a:spcBef>
                  <a:spcPct val="0"/>
                </a:spcBef>
              </a:pPr>
              <a:t>11</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231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18231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F077A95-F7B2-4ED3-99FF-0D67A1696145}" type="slidenum">
              <a:rPr lang="en-US" altLang="zh-CN"/>
              <a:pPr>
                <a:defRPr/>
              </a:pPr>
              <a:t>‹#›</a:t>
            </a:fld>
            <a:endParaRPr lang="en-US" altLang="zh-CN"/>
          </a:p>
        </p:txBody>
      </p:sp>
    </p:spTree>
    <p:extLst>
      <p:ext uri="{BB962C8B-B14F-4D97-AF65-F5344CB8AC3E}">
        <p14:creationId xmlns:p14="http://schemas.microsoft.com/office/powerpoint/2010/main" val="12072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34CEB86-CDF0-4D24-8D89-440C53158E23}" type="slidenum">
              <a:rPr lang="en-US" altLang="zh-CN"/>
              <a:pPr>
                <a:defRPr/>
              </a:pPr>
              <a:t>‹#›</a:t>
            </a:fld>
            <a:endParaRPr lang="en-US" altLang="zh-CN"/>
          </a:p>
        </p:txBody>
      </p:sp>
    </p:spTree>
    <p:extLst>
      <p:ext uri="{BB962C8B-B14F-4D97-AF65-F5344CB8AC3E}">
        <p14:creationId xmlns:p14="http://schemas.microsoft.com/office/powerpoint/2010/main" val="33687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6B6234-A516-440E-9EA5-DA6DCE3BF4E7}" type="slidenum">
              <a:rPr lang="en-US" altLang="zh-CN"/>
              <a:pPr>
                <a:defRPr/>
              </a:pPr>
              <a:t>‹#›</a:t>
            </a:fld>
            <a:endParaRPr lang="en-US" altLang="zh-CN"/>
          </a:p>
        </p:txBody>
      </p:sp>
    </p:spTree>
    <p:extLst>
      <p:ext uri="{BB962C8B-B14F-4D97-AF65-F5344CB8AC3E}">
        <p14:creationId xmlns:p14="http://schemas.microsoft.com/office/powerpoint/2010/main" val="198459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CFF9D8A-9DC0-4D69-8518-70DAC50E02B1}" type="slidenum">
              <a:rPr lang="en-US" altLang="zh-CN"/>
              <a:pPr>
                <a:defRPr/>
              </a:pPr>
              <a:t>‹#›</a:t>
            </a:fld>
            <a:endParaRPr lang="en-US" altLang="zh-CN"/>
          </a:p>
        </p:txBody>
      </p:sp>
    </p:spTree>
    <p:extLst>
      <p:ext uri="{BB962C8B-B14F-4D97-AF65-F5344CB8AC3E}">
        <p14:creationId xmlns:p14="http://schemas.microsoft.com/office/powerpoint/2010/main" val="8013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633C663-9117-46D0-9789-D5619FE2B8A0}" type="slidenum">
              <a:rPr lang="en-US" altLang="zh-CN"/>
              <a:pPr>
                <a:defRPr/>
              </a:pPr>
              <a:t>‹#›</a:t>
            </a:fld>
            <a:endParaRPr lang="en-US" altLang="zh-CN"/>
          </a:p>
        </p:txBody>
      </p:sp>
    </p:spTree>
    <p:extLst>
      <p:ext uri="{BB962C8B-B14F-4D97-AF65-F5344CB8AC3E}">
        <p14:creationId xmlns:p14="http://schemas.microsoft.com/office/powerpoint/2010/main" val="15059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F13B85D-2992-4DFB-83D6-51CB1C834B37}" type="slidenum">
              <a:rPr lang="en-US" altLang="zh-CN"/>
              <a:pPr>
                <a:defRPr/>
              </a:pPr>
              <a:t>‹#›</a:t>
            </a:fld>
            <a:endParaRPr lang="en-US" altLang="zh-CN"/>
          </a:p>
        </p:txBody>
      </p:sp>
    </p:spTree>
    <p:extLst>
      <p:ext uri="{BB962C8B-B14F-4D97-AF65-F5344CB8AC3E}">
        <p14:creationId xmlns:p14="http://schemas.microsoft.com/office/powerpoint/2010/main" val="211766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7AAD6E0C-F80F-49F4-8C8C-7F9E6D0ECD63}" type="slidenum">
              <a:rPr lang="en-US" altLang="zh-CN"/>
              <a:pPr>
                <a:defRPr/>
              </a:pPr>
              <a:t>‹#›</a:t>
            </a:fld>
            <a:endParaRPr lang="en-US" altLang="zh-CN"/>
          </a:p>
        </p:txBody>
      </p:sp>
    </p:spTree>
    <p:extLst>
      <p:ext uri="{BB962C8B-B14F-4D97-AF65-F5344CB8AC3E}">
        <p14:creationId xmlns:p14="http://schemas.microsoft.com/office/powerpoint/2010/main" val="18472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0D330E0-7745-4ED6-8FBB-23F99CC5CA35}" type="slidenum">
              <a:rPr lang="en-US" altLang="zh-CN"/>
              <a:pPr>
                <a:defRPr/>
              </a:pPr>
              <a:t>‹#›</a:t>
            </a:fld>
            <a:endParaRPr lang="en-US" altLang="zh-CN"/>
          </a:p>
        </p:txBody>
      </p:sp>
    </p:spTree>
    <p:extLst>
      <p:ext uri="{BB962C8B-B14F-4D97-AF65-F5344CB8AC3E}">
        <p14:creationId xmlns:p14="http://schemas.microsoft.com/office/powerpoint/2010/main" val="210856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03EFB96D-3462-4B06-A9CA-C60B793F2960}" type="slidenum">
              <a:rPr lang="en-US" altLang="zh-CN"/>
              <a:pPr>
                <a:defRPr/>
              </a:pPr>
              <a:t>‹#›</a:t>
            </a:fld>
            <a:endParaRPr lang="en-US" altLang="zh-CN"/>
          </a:p>
        </p:txBody>
      </p:sp>
    </p:spTree>
    <p:extLst>
      <p:ext uri="{BB962C8B-B14F-4D97-AF65-F5344CB8AC3E}">
        <p14:creationId xmlns:p14="http://schemas.microsoft.com/office/powerpoint/2010/main" val="73738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ADCE4DCF-1570-460A-A8CA-8C8649290F56}" type="slidenum">
              <a:rPr lang="en-US" altLang="zh-CN"/>
              <a:pPr>
                <a:defRPr/>
              </a:pPr>
              <a:t>‹#›</a:t>
            </a:fld>
            <a:endParaRPr lang="en-US" altLang="zh-CN"/>
          </a:p>
        </p:txBody>
      </p:sp>
    </p:spTree>
    <p:extLst>
      <p:ext uri="{BB962C8B-B14F-4D97-AF65-F5344CB8AC3E}">
        <p14:creationId xmlns:p14="http://schemas.microsoft.com/office/powerpoint/2010/main" val="28163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7E6D502-E51D-45FE-B1DA-4830384FD9CC}" type="slidenum">
              <a:rPr lang="en-US" altLang="zh-CN"/>
              <a:pPr>
                <a:defRPr/>
              </a:pPr>
              <a:t>‹#›</a:t>
            </a:fld>
            <a:endParaRPr lang="en-US" altLang="zh-CN"/>
          </a:p>
        </p:txBody>
      </p:sp>
    </p:spTree>
    <p:extLst>
      <p:ext uri="{BB962C8B-B14F-4D97-AF65-F5344CB8AC3E}">
        <p14:creationId xmlns:p14="http://schemas.microsoft.com/office/powerpoint/2010/main" val="183938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10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18125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18125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18126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6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7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27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87" name="Rectangle 39"/>
          <p:cNvSpPr>
            <a:spLocks noGrp="1" noChangeArrowheads="1"/>
          </p:cNvSpPr>
          <p:nvPr>
            <p:ph type="title"/>
          </p:nvPr>
        </p:nvSpPr>
        <p:spPr bwMode="auto">
          <a:xfrm>
            <a:off x="457200" y="277813"/>
            <a:ext cx="8229600" cy="1139825"/>
          </a:xfrm>
          <a:prstGeom prst="rect">
            <a:avLst/>
          </a:prstGeom>
          <a:noFill/>
          <a:ln>
            <a:noFill/>
          </a:ln>
          <a:effectLs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81288" name="Rectangle 40"/>
          <p:cNvSpPr>
            <a:spLocks noGrp="1" noChangeArrowheads="1"/>
          </p:cNvSpPr>
          <p:nvPr>
            <p:ph type="dt" sz="half" idx="2"/>
          </p:nvPr>
        </p:nvSpPr>
        <p:spPr bwMode="auto">
          <a:xfrm>
            <a:off x="457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89" name="Rectangle 41"/>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90" name="Rectangle 42"/>
          <p:cNvSpPr>
            <a:spLocks noGrp="1" noChangeArrowheads="1"/>
          </p:cNvSpPr>
          <p:nvPr>
            <p:ph type="sldNum" sz="quarter" idx="4"/>
          </p:nvPr>
        </p:nvSpPr>
        <p:spPr bwMode="auto">
          <a:xfrm>
            <a:off x="6553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43955B6-121D-4605-991E-437CBD3DEA0A}" type="slidenum">
              <a:rPr lang="en-US" altLang="zh-CN"/>
              <a:pPr>
                <a:defRPr/>
              </a:pPr>
              <a:t>‹#›</a:t>
            </a:fld>
            <a:endParaRPr lang="en-US" altLang="zh-CN"/>
          </a:p>
        </p:txBody>
      </p:sp>
      <p:sp>
        <p:nvSpPr>
          <p:cNvPr id="181291" name="Rectangle 43"/>
          <p:cNvSpPr>
            <a:spLocks noGrp="1" noChangeArrowheads="1"/>
          </p:cNvSpPr>
          <p:nvPr>
            <p:ph type="body" idx="1"/>
          </p:nvPr>
        </p:nvSpPr>
        <p:spPr bwMode="auto">
          <a:xfrm>
            <a:off x="457200" y="1600200"/>
            <a:ext cx="8229600" cy="45307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zh-CN" altLang="en-US" smtClean="0"/>
              <a:t>一、概述</a:t>
            </a:r>
            <a:endParaRPr lang="zh-CN" altLang="en-US" dirty="0" smtClean="0"/>
          </a:p>
        </p:txBody>
      </p:sp>
      <p:sp>
        <p:nvSpPr>
          <p:cNvPr id="18432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诺依曼计算机的瓶颈</a:t>
            </a:r>
          </a:p>
        </p:txBody>
      </p:sp>
      <p:sp>
        <p:nvSpPr>
          <p:cNvPr id="221187" name="Rectangle 3"/>
          <p:cNvSpPr>
            <a:spLocks noGrp="1" noChangeArrowheads="1"/>
          </p:cNvSpPr>
          <p:nvPr>
            <p:ph type="body" idx="1"/>
          </p:nvPr>
        </p:nvSpPr>
        <p:spPr>
          <a:xfrm>
            <a:off x="457200" y="1600200"/>
            <a:ext cx="8229600" cy="4924425"/>
          </a:xfrm>
        </p:spPr>
        <p:txBody>
          <a:bodyPr>
            <a:normAutofit lnSpcReduction="10000"/>
          </a:bodyPr>
          <a:lstStyle/>
          <a:p>
            <a:pPr eaLnBrk="1" hangingPunct="1">
              <a:defRPr/>
            </a:pPr>
            <a:r>
              <a:rPr lang="zh-CN" altLang="en-US" dirty="0" smtClean="0"/>
              <a:t>设备之间速度不匹配：高速设备等待低速设备。</a:t>
            </a:r>
          </a:p>
          <a:p>
            <a:pPr lvl="1" eaLnBrk="1" hangingPunct="1">
              <a:defRPr/>
            </a:pPr>
            <a:r>
              <a:rPr lang="en-US" altLang="zh-CN" dirty="0" smtClean="0"/>
              <a:t>CPU</a:t>
            </a:r>
            <a:r>
              <a:rPr lang="zh-CN" altLang="en-US" dirty="0" smtClean="0"/>
              <a:t>与内存</a:t>
            </a:r>
          </a:p>
          <a:p>
            <a:pPr lvl="1" eaLnBrk="1" hangingPunct="1">
              <a:defRPr/>
            </a:pPr>
            <a:r>
              <a:rPr lang="zh-CN" altLang="en-US" dirty="0" smtClean="0"/>
              <a:t>内存与外存</a:t>
            </a:r>
          </a:p>
          <a:p>
            <a:pPr eaLnBrk="1" hangingPunct="1">
              <a:defRPr/>
            </a:pPr>
            <a:r>
              <a:rPr lang="zh-CN" altLang="en-US" dirty="0" smtClean="0"/>
              <a:t>解决方案：利用程序运行以及程序对数据的访问（</a:t>
            </a:r>
            <a:r>
              <a:rPr lang="zh-CN" altLang="en-US" dirty="0"/>
              <a:t>存取</a:t>
            </a:r>
            <a:r>
              <a:rPr lang="zh-CN" altLang="en-US" dirty="0" smtClean="0"/>
              <a:t>）所具有的</a:t>
            </a:r>
            <a:r>
              <a:rPr lang="zh-CN" altLang="en-US" dirty="0" smtClean="0">
                <a:solidFill>
                  <a:schemeClr val="folHlink"/>
                </a:solidFill>
              </a:rPr>
              <a:t>局部性</a:t>
            </a:r>
            <a:r>
              <a:rPr lang="zh-CN" altLang="en-US" dirty="0" smtClean="0"/>
              <a:t>特征，在高速设备中为低速设备设置一个</a:t>
            </a:r>
            <a:r>
              <a:rPr lang="zh-CN" altLang="en-US" dirty="0" smtClean="0">
                <a:solidFill>
                  <a:schemeClr val="folHlink"/>
                </a:solidFill>
              </a:rPr>
              <a:t>高速缓存</a:t>
            </a:r>
            <a:r>
              <a:rPr lang="zh-CN" altLang="en-US" dirty="0" smtClean="0"/>
              <a:t>（</a:t>
            </a:r>
            <a:r>
              <a:rPr lang="en-US" altLang="zh-CN" dirty="0" smtClean="0"/>
              <a:t>cache</a:t>
            </a:r>
            <a:r>
              <a:rPr lang="zh-CN" altLang="en-US" dirty="0" smtClean="0"/>
              <a:t>）：</a:t>
            </a:r>
          </a:p>
          <a:p>
            <a:pPr lvl="1" eaLnBrk="1" hangingPunct="1">
              <a:defRPr/>
            </a:pPr>
            <a:r>
              <a:rPr lang="en-US" altLang="zh-CN" dirty="0" smtClean="0"/>
              <a:t>CPU</a:t>
            </a:r>
            <a:r>
              <a:rPr lang="zh-CN" altLang="en-US" dirty="0" smtClean="0"/>
              <a:t>中的内存高速缓存（</a:t>
            </a:r>
            <a:r>
              <a:rPr lang="en-US" altLang="zh-CN" dirty="0" smtClean="0"/>
              <a:t>cache memory</a:t>
            </a:r>
            <a:r>
              <a:rPr lang="zh-CN" altLang="en-US" dirty="0" smtClean="0"/>
              <a:t>）</a:t>
            </a:r>
          </a:p>
          <a:p>
            <a:pPr lvl="1" eaLnBrk="1" hangingPunct="1">
              <a:defRPr/>
            </a:pPr>
            <a:r>
              <a:rPr lang="zh-CN" altLang="en-US" smtClean="0"/>
              <a:t>内存中的磁盘</a:t>
            </a:r>
            <a:r>
              <a:rPr lang="zh-CN" altLang="en-US" dirty="0" smtClean="0"/>
              <a:t>高速缓存（</a:t>
            </a:r>
            <a:r>
              <a:rPr lang="en-US" altLang="zh-CN" dirty="0" smtClean="0"/>
              <a:t>disk cache</a:t>
            </a:r>
            <a:r>
              <a:rPr lang="zh-CN" alt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smtClean="0"/>
              <a:t>软件概述</a:t>
            </a:r>
          </a:p>
        </p:txBody>
      </p:sp>
      <p:sp>
        <p:nvSpPr>
          <p:cNvPr id="209923" name="Rectangle 3"/>
          <p:cNvSpPr>
            <a:spLocks noGrp="1" noChangeArrowheads="1"/>
          </p:cNvSpPr>
          <p:nvPr>
            <p:ph type="body" idx="1"/>
          </p:nvPr>
        </p:nvSpPr>
        <p:spPr>
          <a:xfrm>
            <a:off x="457200" y="1600200"/>
            <a:ext cx="8229600" cy="4853136"/>
          </a:xfrm>
        </p:spPr>
        <p:txBody>
          <a:bodyPr>
            <a:normAutofit fontScale="92500" lnSpcReduction="10000"/>
          </a:bodyPr>
          <a:lstStyle/>
          <a:p>
            <a:pPr eaLnBrk="1" hangingPunct="1">
              <a:lnSpc>
                <a:spcPct val="110000"/>
              </a:lnSpc>
              <a:defRPr/>
            </a:pPr>
            <a:r>
              <a:rPr lang="zh-CN" altLang="en-US" dirty="0" smtClean="0"/>
              <a:t>计算机硬件只是提供了执行存储在内存中指令的能力，而执行的指令（软件）是需要人来提供的。</a:t>
            </a:r>
          </a:p>
          <a:p>
            <a:pPr eaLnBrk="1" hangingPunct="1">
              <a:lnSpc>
                <a:spcPct val="110000"/>
              </a:lnSpc>
              <a:defRPr/>
            </a:pPr>
            <a:r>
              <a:rPr lang="zh-CN" altLang="en-US" dirty="0" smtClean="0"/>
              <a:t>计算机</a:t>
            </a:r>
            <a:r>
              <a:rPr lang="zh-CN" altLang="en-US" dirty="0" smtClean="0">
                <a:solidFill>
                  <a:schemeClr val="folHlink"/>
                </a:solidFill>
              </a:rPr>
              <a:t>软件</a:t>
            </a:r>
            <a:r>
              <a:rPr lang="zh-CN" altLang="en-US" dirty="0" smtClean="0"/>
              <a:t>是计算机系统中的程序以及相关的文档。</a:t>
            </a:r>
          </a:p>
          <a:p>
            <a:pPr lvl="1" eaLnBrk="1" hangingPunct="1">
              <a:lnSpc>
                <a:spcPct val="110000"/>
              </a:lnSpc>
              <a:defRPr/>
            </a:pPr>
            <a:r>
              <a:rPr lang="zh-CN" altLang="en-US" dirty="0" smtClean="0">
                <a:solidFill>
                  <a:schemeClr val="folHlink"/>
                </a:solidFill>
              </a:rPr>
              <a:t>程序</a:t>
            </a:r>
            <a:r>
              <a:rPr lang="zh-CN" altLang="en-US" dirty="0" smtClean="0"/>
              <a:t>：计算任务的处理对象（</a:t>
            </a:r>
            <a:r>
              <a:rPr lang="zh-CN" altLang="en-US" dirty="0" smtClean="0">
                <a:solidFill>
                  <a:schemeClr val="folHlink"/>
                </a:solidFill>
              </a:rPr>
              <a:t>数据</a:t>
            </a:r>
            <a:r>
              <a:rPr lang="zh-CN" altLang="en-US" dirty="0" smtClean="0"/>
              <a:t>）与处理规则（</a:t>
            </a:r>
            <a:r>
              <a:rPr lang="zh-CN" altLang="en-US" dirty="0" smtClean="0">
                <a:solidFill>
                  <a:schemeClr val="folHlink"/>
                </a:solidFill>
              </a:rPr>
              <a:t>算法</a:t>
            </a:r>
            <a:r>
              <a:rPr lang="zh-CN" altLang="en-US" dirty="0" smtClean="0"/>
              <a:t>）的描述</a:t>
            </a:r>
            <a:r>
              <a:rPr lang="zh-CN" altLang="en-US" dirty="0"/>
              <a:t>，处理</a:t>
            </a:r>
            <a:r>
              <a:rPr lang="zh-CN" altLang="en-US" dirty="0" smtClean="0"/>
              <a:t>规则体现为指令，由计算机执行。</a:t>
            </a:r>
          </a:p>
          <a:p>
            <a:pPr lvl="1" eaLnBrk="1" hangingPunct="1">
              <a:lnSpc>
                <a:spcPct val="110000"/>
              </a:lnSpc>
              <a:defRPr/>
            </a:pPr>
            <a:r>
              <a:rPr lang="zh-CN" altLang="en-US" dirty="0" smtClean="0">
                <a:solidFill>
                  <a:schemeClr val="folHlink"/>
                </a:solidFill>
              </a:rPr>
              <a:t>文档</a:t>
            </a:r>
            <a:r>
              <a:rPr lang="zh-CN" altLang="en-US" dirty="0" smtClean="0"/>
              <a:t>：便于人理解程序所需</a:t>
            </a:r>
            <a:r>
              <a:rPr lang="zh-CN" altLang="en-US" dirty="0"/>
              <a:t>的说明资料，</a:t>
            </a:r>
            <a:r>
              <a:rPr lang="zh-CN" altLang="en-US" dirty="0" smtClean="0"/>
              <a:t>供程序开发与维护使用。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软件的分类</a:t>
            </a:r>
          </a:p>
        </p:txBody>
      </p:sp>
      <p:sp>
        <p:nvSpPr>
          <p:cNvPr id="11267" name="Rectangle 3"/>
          <p:cNvSpPr>
            <a:spLocks noGrp="1" noChangeArrowheads="1"/>
          </p:cNvSpPr>
          <p:nvPr>
            <p:ph type="body" idx="1"/>
          </p:nvPr>
        </p:nvSpPr>
        <p:spPr>
          <a:xfrm>
            <a:off x="288925" y="1296988"/>
            <a:ext cx="8675688" cy="5156348"/>
          </a:xfrm>
        </p:spPr>
        <p:txBody>
          <a:bodyPr>
            <a:normAutofit fontScale="85000" lnSpcReduction="20000"/>
          </a:bodyPr>
          <a:lstStyle/>
          <a:p>
            <a:pPr eaLnBrk="1" hangingPunct="1">
              <a:lnSpc>
                <a:spcPct val="120000"/>
              </a:lnSpc>
              <a:defRPr/>
            </a:pPr>
            <a:r>
              <a:rPr lang="zh-CN" altLang="en-US" dirty="0" smtClean="0"/>
              <a:t>系统软件</a:t>
            </a:r>
          </a:p>
          <a:p>
            <a:pPr lvl="1" eaLnBrk="1" hangingPunct="1">
              <a:lnSpc>
                <a:spcPct val="120000"/>
              </a:lnSpc>
              <a:defRPr/>
            </a:pPr>
            <a:r>
              <a:rPr lang="zh-CN" altLang="en-US" dirty="0" smtClean="0"/>
              <a:t>计算机系统中完成最基本功</a:t>
            </a:r>
            <a:r>
              <a:rPr lang="zh-CN" altLang="en-US" dirty="0"/>
              <a:t>能</a:t>
            </a:r>
            <a:r>
              <a:rPr lang="zh-CN" altLang="en-US" dirty="0" smtClean="0"/>
              <a:t>的和直接让硬件发挥作用的软件。</a:t>
            </a:r>
            <a:endParaRPr lang="en-US" altLang="zh-CN" dirty="0" smtClean="0"/>
          </a:p>
          <a:p>
            <a:pPr lvl="1" eaLnBrk="1" hangingPunct="1">
              <a:lnSpc>
                <a:spcPct val="120000"/>
              </a:lnSpc>
              <a:defRPr/>
            </a:pPr>
            <a:r>
              <a:rPr lang="zh-CN" altLang="en-US" dirty="0" smtClean="0"/>
              <a:t>它与具体的应用领域无关，其它软件一般要通过系统软件发挥作用。如：操作系统和设备驱动程序就属于系统软件。</a:t>
            </a:r>
          </a:p>
          <a:p>
            <a:pPr eaLnBrk="1" hangingPunct="1">
              <a:lnSpc>
                <a:spcPct val="120000"/>
              </a:lnSpc>
              <a:defRPr/>
            </a:pPr>
            <a:r>
              <a:rPr lang="zh-CN" altLang="en-US" dirty="0" smtClean="0"/>
              <a:t>应用软件</a:t>
            </a:r>
          </a:p>
          <a:p>
            <a:pPr lvl="1" eaLnBrk="1" hangingPunct="1">
              <a:lnSpc>
                <a:spcPct val="120000"/>
              </a:lnSpc>
              <a:defRPr/>
            </a:pPr>
            <a:r>
              <a:rPr lang="zh-CN" altLang="en-US" dirty="0" smtClean="0"/>
              <a:t>用于特定领域的专用软件，如：文字处理软件、人口普查软件、财务软件、游戏软件、</a:t>
            </a:r>
            <a:r>
              <a:rPr lang="en-US" altLang="zh-CN" dirty="0" smtClean="0"/>
              <a:t>......</a:t>
            </a:r>
            <a:r>
              <a:rPr lang="zh-CN" altLang="en-US" dirty="0" smtClean="0"/>
              <a:t>、等。</a:t>
            </a:r>
          </a:p>
          <a:p>
            <a:pPr eaLnBrk="1" hangingPunct="1">
              <a:lnSpc>
                <a:spcPct val="120000"/>
              </a:lnSpc>
              <a:defRPr/>
            </a:pPr>
            <a:r>
              <a:rPr lang="zh-CN" altLang="en-US" dirty="0" smtClean="0"/>
              <a:t>支撑软件</a:t>
            </a:r>
          </a:p>
          <a:p>
            <a:pPr lvl="1" eaLnBrk="1" hangingPunct="1">
              <a:lnSpc>
                <a:spcPct val="120000"/>
              </a:lnSpc>
              <a:defRPr/>
            </a:pPr>
            <a:r>
              <a:rPr lang="zh-CN" altLang="en-US" dirty="0" smtClean="0"/>
              <a:t>支持软件开发与维护的软件，一般由软件开发人员使用。如：软件开发环境</a:t>
            </a:r>
            <a:r>
              <a:rPr lang="en-US" altLang="zh-CN" dirty="0" smtClean="0"/>
              <a:t>VC++</a:t>
            </a:r>
            <a:r>
              <a:rPr lang="zh-CN" altLang="en-US" dirty="0" smtClean="0"/>
              <a:t>就是典型的支撑软件。</a:t>
            </a:r>
            <a:endParaRPr lang="en-US" altLang="zh-CN" dirty="0" smtClean="0"/>
          </a:p>
          <a:p>
            <a:pPr lvl="1" eaLnBrk="1" hangingPunct="1">
              <a:lnSpc>
                <a:spcPct val="120000"/>
              </a:lnSpc>
              <a:defRPr/>
            </a:pPr>
            <a:r>
              <a:rPr lang="zh-CN" altLang="en-US" dirty="0" smtClean="0">
                <a:solidFill>
                  <a:srgbClr val="FFC000"/>
                </a:solidFill>
              </a:rPr>
              <a:t>支撑软件有时也归入系统软件</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smtClean="0"/>
              <a:t>各类软件与硬件之间的关系</a:t>
            </a:r>
          </a:p>
        </p:txBody>
      </p:sp>
      <p:sp>
        <p:nvSpPr>
          <p:cNvPr id="15363" name="Rectangle 1"/>
          <p:cNvSpPr>
            <a:spLocks noChangeArrowheads="1"/>
          </p:cNvSpPr>
          <p:nvPr/>
        </p:nvSpPr>
        <p:spPr bwMode="auto">
          <a:xfrm>
            <a:off x="1331764" y="1916113"/>
            <a:ext cx="4824412" cy="43211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p>
        </p:txBody>
      </p:sp>
      <p:sp>
        <p:nvSpPr>
          <p:cNvPr id="15364" name="Line 3"/>
          <p:cNvSpPr>
            <a:spLocks noChangeShapeType="1"/>
          </p:cNvSpPr>
          <p:nvPr/>
        </p:nvSpPr>
        <p:spPr bwMode="auto">
          <a:xfrm>
            <a:off x="1331764" y="5300663"/>
            <a:ext cx="482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5" name="Rectangle 4"/>
          <p:cNvSpPr>
            <a:spLocks noChangeArrowheads="1"/>
          </p:cNvSpPr>
          <p:nvPr/>
        </p:nvSpPr>
        <p:spPr bwMode="auto">
          <a:xfrm>
            <a:off x="1331763" y="4292600"/>
            <a:ext cx="4248696" cy="1008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p>
        </p:txBody>
      </p:sp>
      <p:sp>
        <p:nvSpPr>
          <p:cNvPr id="15366" name="Line 5"/>
          <p:cNvSpPr>
            <a:spLocks noChangeShapeType="1"/>
          </p:cNvSpPr>
          <p:nvPr/>
        </p:nvSpPr>
        <p:spPr bwMode="auto">
          <a:xfrm flipV="1">
            <a:off x="3204195" y="3141663"/>
            <a:ext cx="0"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Line 6"/>
          <p:cNvSpPr>
            <a:spLocks noChangeShapeType="1"/>
          </p:cNvSpPr>
          <p:nvPr/>
        </p:nvSpPr>
        <p:spPr bwMode="auto">
          <a:xfrm>
            <a:off x="3204195" y="3141663"/>
            <a:ext cx="2664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Line 7"/>
          <p:cNvSpPr>
            <a:spLocks noChangeShapeType="1"/>
          </p:cNvSpPr>
          <p:nvPr/>
        </p:nvSpPr>
        <p:spPr bwMode="auto">
          <a:xfrm>
            <a:off x="5868491" y="3141663"/>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8"/>
          <p:cNvSpPr txBox="1">
            <a:spLocks noChangeArrowheads="1"/>
          </p:cNvSpPr>
          <p:nvPr/>
        </p:nvSpPr>
        <p:spPr bwMode="auto">
          <a:xfrm>
            <a:off x="2247602" y="5492750"/>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dirty="0">
                <a:latin typeface="Arial Black" pitchFamily="34" charset="0"/>
              </a:rPr>
              <a:t>硬   件</a:t>
            </a:r>
          </a:p>
        </p:txBody>
      </p:sp>
      <p:sp>
        <p:nvSpPr>
          <p:cNvPr id="15370" name="Text Box 9"/>
          <p:cNvSpPr txBox="1">
            <a:spLocks noChangeArrowheads="1"/>
          </p:cNvSpPr>
          <p:nvPr/>
        </p:nvSpPr>
        <p:spPr bwMode="auto">
          <a:xfrm>
            <a:off x="1836043" y="4581525"/>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dirty="0">
                <a:latin typeface="Arial Black" pitchFamily="34" charset="0"/>
              </a:rPr>
              <a:t>系统软件</a:t>
            </a:r>
          </a:p>
        </p:txBody>
      </p:sp>
      <p:sp>
        <p:nvSpPr>
          <p:cNvPr id="15371" name="Text Box 10"/>
          <p:cNvSpPr txBox="1">
            <a:spLocks noChangeArrowheads="1"/>
          </p:cNvSpPr>
          <p:nvPr/>
        </p:nvSpPr>
        <p:spPr bwMode="auto">
          <a:xfrm>
            <a:off x="2895674" y="3500438"/>
            <a:ext cx="304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dirty="0">
                <a:latin typeface="Arial Black" pitchFamily="34" charset="0"/>
              </a:rPr>
              <a:t>支撑软件</a:t>
            </a:r>
          </a:p>
        </p:txBody>
      </p:sp>
      <p:sp>
        <p:nvSpPr>
          <p:cNvPr id="15372" name="Text Box 11"/>
          <p:cNvSpPr txBox="1">
            <a:spLocks noChangeArrowheads="1"/>
          </p:cNvSpPr>
          <p:nvPr/>
        </p:nvSpPr>
        <p:spPr bwMode="auto">
          <a:xfrm>
            <a:off x="2390800" y="2276475"/>
            <a:ext cx="2541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dirty="0">
                <a:latin typeface="Arial Black" pitchFamily="34" charset="0"/>
              </a:rPr>
              <a:t>应用软件</a:t>
            </a:r>
          </a:p>
        </p:txBody>
      </p:sp>
      <p:sp>
        <p:nvSpPr>
          <p:cNvPr id="2" name="TextBox 1"/>
          <p:cNvSpPr txBox="1"/>
          <p:nvPr/>
        </p:nvSpPr>
        <p:spPr bwMode="auto">
          <a:xfrm>
            <a:off x="6372200" y="2924944"/>
            <a:ext cx="2736304" cy="1200329"/>
          </a:xfrm>
          <a:prstGeom prst="rect">
            <a:avLst/>
          </a:prstGeom>
          <a:solidFill>
            <a:schemeClr val="bg2">
              <a:lumMod val="75000"/>
            </a:schemeClr>
          </a:solidFill>
          <a:ln>
            <a:noFill/>
          </a:ln>
          <a:effectLst/>
          <a:extLst/>
        </p:spPr>
        <p:txBody>
          <a:bodyPr wrap="square" rtlCol="0">
            <a:spAutoFit/>
          </a:bodyPr>
          <a:lstStyle/>
          <a:p>
            <a:pPr marL="342900" indent="-342900" algn="l" eaLnBrk="1" hangingPunct="1">
              <a:lnSpc>
                <a:spcPct val="90000"/>
              </a:lnSpc>
              <a:buFont typeface="Arial" panose="020B0604020202020204" pitchFamily="34" charset="0"/>
              <a:buChar char="•"/>
            </a:pPr>
            <a:r>
              <a:rPr lang="zh-CN" altLang="en-US" sz="2000" dirty="0" smtClean="0">
                <a:effectLst>
                  <a:outerShdw blurRad="38100" dist="38100" dir="2700000" algn="tl">
                    <a:srgbClr val="000000">
                      <a:alpha val="43137"/>
                    </a:srgbClr>
                  </a:outerShdw>
                </a:effectLst>
              </a:rPr>
              <a:t>为了提高灵活性，这里开了一些小口子，但这些口子越来越小！</a:t>
            </a:r>
          </a:p>
        </p:txBody>
      </p:sp>
      <p:cxnSp>
        <p:nvCxnSpPr>
          <p:cNvPr id="4" name="直接箭头连接符 3"/>
          <p:cNvCxnSpPr/>
          <p:nvPr/>
        </p:nvCxnSpPr>
        <p:spPr bwMode="auto">
          <a:xfrm flipH="1">
            <a:off x="5724128" y="3429000"/>
            <a:ext cx="1080120" cy="1671638"/>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flipH="1">
            <a:off x="6012160" y="3429000"/>
            <a:ext cx="792088" cy="1671539"/>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smtClean="0"/>
              <a:t>虚拟机</a:t>
            </a:r>
          </a:p>
        </p:txBody>
      </p:sp>
      <p:sp>
        <p:nvSpPr>
          <p:cNvPr id="220163" name="Rectangle 3"/>
          <p:cNvSpPr>
            <a:spLocks noGrp="1" noChangeArrowheads="1"/>
          </p:cNvSpPr>
          <p:nvPr>
            <p:ph type="body" idx="1"/>
          </p:nvPr>
        </p:nvSpPr>
        <p:spPr>
          <a:xfrm>
            <a:off x="457200" y="1600200"/>
            <a:ext cx="8229600" cy="4997450"/>
          </a:xfrm>
        </p:spPr>
        <p:txBody>
          <a:bodyPr>
            <a:normAutofit fontScale="77500" lnSpcReduction="20000"/>
          </a:bodyPr>
          <a:lstStyle/>
          <a:p>
            <a:pPr eaLnBrk="1" hangingPunct="1">
              <a:lnSpc>
                <a:spcPct val="120000"/>
              </a:lnSpc>
              <a:defRPr/>
            </a:pPr>
            <a:r>
              <a:rPr lang="zh-CN" altLang="en-US" dirty="0" smtClean="0"/>
              <a:t>由硬件构成的计算机常常被称为</a:t>
            </a:r>
            <a:r>
              <a:rPr lang="zh-CN" altLang="en-US" dirty="0" smtClean="0">
                <a:latin typeface="Arial"/>
              </a:rPr>
              <a:t>“</a:t>
            </a:r>
            <a:r>
              <a:rPr lang="zh-CN" altLang="en-US" dirty="0" smtClean="0">
                <a:solidFill>
                  <a:schemeClr val="folHlink"/>
                </a:solidFill>
              </a:rPr>
              <a:t>裸机</a:t>
            </a:r>
            <a:r>
              <a:rPr lang="zh-CN" altLang="en-US" dirty="0" smtClean="0">
                <a:latin typeface="Arial"/>
              </a:rPr>
              <a:t>”</a:t>
            </a:r>
            <a:r>
              <a:rPr lang="zh-CN" altLang="en-US" dirty="0" smtClean="0"/>
              <a:t>。</a:t>
            </a:r>
            <a:endParaRPr lang="en-US" altLang="zh-CN" dirty="0" smtClean="0"/>
          </a:p>
          <a:p>
            <a:pPr eaLnBrk="1" hangingPunct="1">
              <a:lnSpc>
                <a:spcPct val="120000"/>
              </a:lnSpc>
              <a:defRPr/>
            </a:pPr>
            <a:r>
              <a:rPr lang="zh-CN" altLang="en-US" dirty="0" smtClean="0"/>
              <a:t>在</a:t>
            </a:r>
            <a:r>
              <a:rPr lang="zh-CN" altLang="en-US" dirty="0" smtClean="0">
                <a:latin typeface="Arial"/>
              </a:rPr>
              <a:t>“</a:t>
            </a:r>
            <a:r>
              <a:rPr lang="zh-CN" altLang="en-US" dirty="0" smtClean="0"/>
              <a:t>裸机</a:t>
            </a:r>
            <a:r>
              <a:rPr lang="zh-CN" altLang="en-US" dirty="0" smtClean="0">
                <a:latin typeface="Arial"/>
              </a:rPr>
              <a:t>”</a:t>
            </a:r>
            <a:r>
              <a:rPr lang="zh-CN" altLang="en-US" dirty="0" smtClean="0"/>
              <a:t>之上，每加上一层软件就得到了一个功能更强的计算机－－</a:t>
            </a:r>
            <a:r>
              <a:rPr lang="zh-CN" altLang="en-US" dirty="0" smtClean="0">
                <a:latin typeface="Arial"/>
              </a:rPr>
              <a:t>“</a:t>
            </a:r>
            <a:r>
              <a:rPr lang="zh-CN" altLang="en-US" dirty="0" smtClean="0">
                <a:solidFill>
                  <a:srgbClr val="FFCC66"/>
                </a:solidFill>
              </a:rPr>
              <a:t>虚拟机</a:t>
            </a:r>
            <a:r>
              <a:rPr lang="zh-CN" altLang="en-US" dirty="0" smtClean="0">
                <a:latin typeface="Arial"/>
              </a:rPr>
              <a:t>”</a:t>
            </a:r>
            <a:r>
              <a:rPr lang="zh-CN" altLang="en-US" dirty="0" smtClean="0"/>
              <a:t>。例如，</a:t>
            </a:r>
          </a:p>
          <a:p>
            <a:pPr lvl="1" eaLnBrk="1" hangingPunct="1">
              <a:lnSpc>
                <a:spcPct val="120000"/>
              </a:lnSpc>
              <a:defRPr/>
            </a:pPr>
            <a:r>
              <a:rPr lang="zh-CN" altLang="en-US" dirty="0" smtClean="0"/>
              <a:t>硬件加上操作系统就构成了最基本的虚拟机。</a:t>
            </a:r>
          </a:p>
          <a:p>
            <a:pPr lvl="1" eaLnBrk="1" hangingPunct="1">
              <a:lnSpc>
                <a:spcPct val="120000"/>
              </a:lnSpc>
              <a:defRPr/>
            </a:pPr>
            <a:r>
              <a:rPr lang="zh-CN" altLang="en-US" dirty="0" smtClean="0"/>
              <a:t>硬件构成的裸机只能识别用机器语言表示的指令，在加上了</a:t>
            </a:r>
            <a:r>
              <a:rPr lang="en-US" altLang="zh-CN" dirty="0" smtClean="0"/>
              <a:t>C/C++</a:t>
            </a:r>
            <a:r>
              <a:rPr lang="zh-CN" altLang="en-US" dirty="0" smtClean="0"/>
              <a:t>的编译程序之后，则这个虚拟机就能执行由</a:t>
            </a:r>
            <a:r>
              <a:rPr lang="en-US" altLang="zh-CN" dirty="0" smtClean="0"/>
              <a:t>C/C++</a:t>
            </a:r>
            <a:r>
              <a:rPr lang="zh-CN" altLang="en-US" dirty="0" smtClean="0"/>
              <a:t>语言所表示的指令（语句）了。</a:t>
            </a:r>
            <a:endParaRPr lang="en-US" altLang="zh-CN" dirty="0" smtClean="0"/>
          </a:p>
          <a:p>
            <a:pPr eaLnBrk="1" hangingPunct="1">
              <a:lnSpc>
                <a:spcPct val="120000"/>
              </a:lnSpc>
              <a:defRPr/>
            </a:pPr>
            <a:r>
              <a:rPr lang="zh-CN" altLang="en-US" dirty="0"/>
              <a:t>目前，虚拟机又有新的含义</a:t>
            </a:r>
            <a:r>
              <a:rPr lang="zh-CN" altLang="en-US" dirty="0" smtClean="0"/>
              <a:t>：</a:t>
            </a:r>
            <a:endParaRPr lang="en-US" altLang="zh-CN" dirty="0" smtClean="0"/>
          </a:p>
          <a:p>
            <a:pPr lvl="1" eaLnBrk="1" hangingPunct="1">
              <a:lnSpc>
                <a:spcPct val="120000"/>
              </a:lnSpc>
              <a:defRPr/>
            </a:pPr>
            <a:r>
              <a:rPr lang="zh-CN" altLang="en-US" dirty="0" smtClean="0"/>
              <a:t>指</a:t>
            </a:r>
            <a:r>
              <a:rPr lang="zh-CN" altLang="en-US" dirty="0"/>
              <a:t>通过</a:t>
            </a:r>
            <a:r>
              <a:rPr lang="zh-CN" altLang="en-US" dirty="0">
                <a:solidFill>
                  <a:srgbClr val="FFCC66"/>
                </a:solidFill>
              </a:rPr>
              <a:t>软件模拟</a:t>
            </a:r>
            <a:r>
              <a:rPr lang="zh-CN" altLang="en-US" dirty="0"/>
              <a:t>的具有</a:t>
            </a:r>
            <a:r>
              <a:rPr lang="zh-CN" altLang="en-US" dirty="0">
                <a:solidFill>
                  <a:srgbClr val="FFCC66"/>
                </a:solidFill>
              </a:rPr>
              <a:t>完整硬件系统功能</a:t>
            </a:r>
            <a:r>
              <a:rPr lang="zh-CN" altLang="en-US" dirty="0"/>
              <a:t>的计算机系统，它运行在一台</a:t>
            </a:r>
            <a:r>
              <a:rPr lang="zh-CN" altLang="en-US" dirty="0">
                <a:solidFill>
                  <a:srgbClr val="FFC000"/>
                </a:solidFill>
              </a:rPr>
              <a:t>宿主机</a:t>
            </a:r>
            <a:r>
              <a:rPr lang="zh-CN" altLang="en-US" dirty="0" smtClean="0"/>
              <a:t>上。</a:t>
            </a:r>
            <a:endParaRPr lang="en-US" altLang="zh-CN" dirty="0" smtClean="0"/>
          </a:p>
          <a:p>
            <a:pPr lvl="1" eaLnBrk="1" hangingPunct="1">
              <a:lnSpc>
                <a:spcPct val="120000"/>
              </a:lnSpc>
              <a:defRPr/>
            </a:pPr>
            <a:r>
              <a:rPr lang="zh-CN" altLang="en-US" dirty="0" smtClean="0"/>
              <a:t>虚拟机有自己的操作系统和应用软件。</a:t>
            </a:r>
            <a:endParaRPr lang="en-US" altLang="zh-CN" dirty="0" smtClean="0"/>
          </a:p>
          <a:p>
            <a:pPr lvl="1" eaLnBrk="1" hangingPunct="1">
              <a:lnSpc>
                <a:spcPct val="120000"/>
              </a:lnSpc>
              <a:defRPr/>
            </a:pPr>
            <a:r>
              <a:rPr lang="en-US" altLang="zh-CN" dirty="0" err="1" smtClean="0"/>
              <a:t>Vmware</a:t>
            </a:r>
            <a:r>
              <a:rPr lang="zh-CN" altLang="en-US" dirty="0"/>
              <a:t>，</a:t>
            </a:r>
            <a:r>
              <a:rPr lang="en-US" altLang="zh-CN" dirty="0" err="1"/>
              <a:t>VirtualBox</a:t>
            </a:r>
            <a:r>
              <a:rPr lang="zh-CN" altLang="en-US" dirty="0"/>
              <a:t>，</a:t>
            </a:r>
            <a:r>
              <a:rPr lang="en-US" altLang="zh-CN" dirty="0"/>
              <a:t>Virtual pc</a:t>
            </a:r>
            <a:r>
              <a:rPr lang="zh-CN" altLang="en-US" dirty="0" smtClean="0"/>
              <a:t>等构建虚拟机的软件。</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4763"/>
            <a:ext cx="9305926" cy="6867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bwMode="auto">
          <a:xfrm>
            <a:off x="827088" y="1196975"/>
            <a:ext cx="1262062"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宿主机</a:t>
            </a:r>
          </a:p>
        </p:txBody>
      </p:sp>
      <p:sp>
        <p:nvSpPr>
          <p:cNvPr id="4" name="TextBox 3"/>
          <p:cNvSpPr txBox="1"/>
          <p:nvPr/>
        </p:nvSpPr>
        <p:spPr bwMode="auto">
          <a:xfrm>
            <a:off x="5399088" y="1941513"/>
            <a:ext cx="1260475"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虚拟机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计算机中的信息表示</a:t>
            </a:r>
          </a:p>
        </p:txBody>
      </p:sp>
      <p:sp>
        <p:nvSpPr>
          <p:cNvPr id="203779" name="Rectangle 3"/>
          <p:cNvSpPr>
            <a:spLocks noGrp="1" noChangeArrowheads="1"/>
          </p:cNvSpPr>
          <p:nvPr>
            <p:ph type="body" idx="1"/>
          </p:nvPr>
        </p:nvSpPr>
        <p:spPr>
          <a:xfrm>
            <a:off x="457200" y="1484313"/>
            <a:ext cx="8229600" cy="4968875"/>
          </a:xfrm>
        </p:spPr>
        <p:txBody>
          <a:bodyPr/>
          <a:lstStyle/>
          <a:p>
            <a:pPr eaLnBrk="1" hangingPunct="1">
              <a:defRPr/>
            </a:pPr>
            <a:r>
              <a:rPr lang="zh-CN" altLang="en-US" sz="2800" dirty="0" smtClean="0"/>
              <a:t>在计算机中，任何</a:t>
            </a:r>
            <a:r>
              <a:rPr lang="zh-CN" altLang="en-US" sz="2800" dirty="0"/>
              <a:t>信息（指令、数据、</a:t>
            </a:r>
            <a:r>
              <a:rPr lang="zh-CN" altLang="en-US" sz="2800" dirty="0" smtClean="0"/>
              <a:t>地址）都是用</a:t>
            </a:r>
            <a:r>
              <a:rPr lang="zh-CN" altLang="en-US" sz="2800" dirty="0" smtClean="0">
                <a:latin typeface="Arial"/>
              </a:rPr>
              <a:t> “</a:t>
            </a:r>
            <a:r>
              <a:rPr lang="en-US" altLang="zh-CN" sz="2800" dirty="0" smtClean="0"/>
              <a:t>0</a:t>
            </a:r>
            <a:r>
              <a:rPr lang="zh-CN" altLang="en-US" sz="2800" dirty="0" smtClean="0"/>
              <a:t>”和</a:t>
            </a:r>
            <a:r>
              <a:rPr lang="zh-CN" altLang="en-US" sz="2800" dirty="0" smtClean="0">
                <a:latin typeface="Arial"/>
              </a:rPr>
              <a:t>“</a:t>
            </a:r>
            <a:r>
              <a:rPr lang="en-US" altLang="zh-CN" sz="2800" dirty="0" smtClean="0"/>
              <a:t>1</a:t>
            </a:r>
            <a:r>
              <a:rPr lang="zh-CN" altLang="en-US" sz="2800" dirty="0" smtClean="0"/>
              <a:t>”组成的</a:t>
            </a:r>
            <a:r>
              <a:rPr lang="zh-CN" altLang="en-US" sz="2800" dirty="0" smtClean="0">
                <a:latin typeface="Arial"/>
              </a:rPr>
              <a:t>二进制数</a:t>
            </a:r>
            <a:r>
              <a:rPr lang="zh-CN" altLang="en-US" sz="2800" dirty="0">
                <a:latin typeface="Arial"/>
              </a:rPr>
              <a:t>字序列</a:t>
            </a:r>
            <a:r>
              <a:rPr lang="zh-CN" altLang="en-US" sz="2800" dirty="0" smtClean="0"/>
              <a:t>来表示的。</a:t>
            </a:r>
            <a:endParaRPr lang="en-US" altLang="zh-CN" sz="2800" dirty="0" smtClean="0"/>
          </a:p>
          <a:p>
            <a:pPr eaLnBrk="1" hangingPunct="1">
              <a:defRPr/>
            </a:pPr>
            <a:r>
              <a:rPr lang="zh-CN" altLang="en-US" sz="2800" dirty="0" smtClean="0">
                <a:latin typeface="Arial"/>
              </a:rPr>
              <a:t> </a:t>
            </a:r>
            <a:r>
              <a:rPr lang="zh-CN" altLang="en-US" sz="2800" dirty="0">
                <a:latin typeface="Arial"/>
              </a:rPr>
              <a:t>“</a:t>
            </a:r>
            <a:r>
              <a:rPr lang="en-US" altLang="zh-CN" sz="2800" dirty="0"/>
              <a:t>0</a:t>
            </a:r>
            <a:r>
              <a:rPr lang="zh-CN" altLang="en-US" sz="2800" dirty="0"/>
              <a:t>”和</a:t>
            </a:r>
            <a:r>
              <a:rPr lang="zh-CN" altLang="en-US" sz="2800" dirty="0">
                <a:latin typeface="Arial"/>
              </a:rPr>
              <a:t>“</a:t>
            </a:r>
            <a:r>
              <a:rPr lang="en-US" altLang="zh-CN" sz="2800" dirty="0"/>
              <a:t>1</a:t>
            </a:r>
            <a:r>
              <a:rPr lang="zh-CN" altLang="en-US" sz="2800" dirty="0" smtClean="0"/>
              <a:t>”对应着电器设备的两个稳定状态：</a:t>
            </a:r>
            <a:endParaRPr lang="en-US" altLang="zh-CN" sz="2800" dirty="0" smtClean="0"/>
          </a:p>
          <a:p>
            <a:pPr lvl="1" eaLnBrk="1" hangingPunct="1">
              <a:defRPr/>
            </a:pPr>
            <a:r>
              <a:rPr lang="zh-CN" altLang="en-US" sz="2400" dirty="0" smtClean="0"/>
              <a:t>开关的关</a:t>
            </a:r>
            <a:r>
              <a:rPr lang="en-US" altLang="zh-CN" sz="2400" dirty="0" smtClean="0"/>
              <a:t>/</a:t>
            </a:r>
            <a:r>
              <a:rPr lang="zh-CN" altLang="en-US" sz="2400" dirty="0"/>
              <a:t>开</a:t>
            </a:r>
            <a:endParaRPr lang="en-US" altLang="zh-CN" sz="2400" dirty="0" smtClean="0"/>
          </a:p>
          <a:p>
            <a:pPr lvl="1" eaLnBrk="1" hangingPunct="1">
              <a:defRPr/>
            </a:pPr>
            <a:r>
              <a:rPr lang="zh-CN" altLang="en-US" sz="2400" dirty="0" smtClean="0"/>
              <a:t>电压的低</a:t>
            </a:r>
            <a:r>
              <a:rPr lang="en-US" altLang="zh-CN" sz="2400" dirty="0" smtClean="0"/>
              <a:t>/</a:t>
            </a:r>
            <a:r>
              <a:rPr lang="zh-CN" altLang="en-US" sz="2400" dirty="0"/>
              <a:t>高</a:t>
            </a:r>
            <a:endParaRPr lang="en-US" altLang="zh-CN" sz="2400" dirty="0" smtClean="0"/>
          </a:p>
          <a:p>
            <a:pPr lvl="1" eaLnBrk="1" hangingPunct="1">
              <a:defRPr/>
            </a:pPr>
            <a:r>
              <a:rPr lang="zh-CN" altLang="en-US" sz="2400" dirty="0" smtClean="0"/>
              <a:t>电流的</a:t>
            </a:r>
            <a:r>
              <a:rPr lang="zh-CN" altLang="en-US" sz="2400" dirty="0"/>
              <a:t>小</a:t>
            </a:r>
            <a:r>
              <a:rPr lang="en-US" altLang="zh-CN" sz="2400" dirty="0" smtClean="0"/>
              <a:t>/</a:t>
            </a:r>
            <a:r>
              <a:rPr lang="zh-CN" altLang="en-US" sz="2400" dirty="0" smtClean="0"/>
              <a:t>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信息单位</a:t>
            </a:r>
            <a:endParaRPr lang="zh-CN" altLang="en-US" dirty="0"/>
          </a:p>
        </p:txBody>
      </p:sp>
      <p:sp>
        <p:nvSpPr>
          <p:cNvPr id="3" name="内容占位符 2"/>
          <p:cNvSpPr>
            <a:spLocks noGrp="1"/>
          </p:cNvSpPr>
          <p:nvPr>
            <p:ph idx="1"/>
          </p:nvPr>
        </p:nvSpPr>
        <p:spPr/>
        <p:txBody>
          <a:bodyPr/>
          <a:lstStyle/>
          <a:p>
            <a:pPr eaLnBrk="1" hangingPunct="1">
              <a:lnSpc>
                <a:spcPct val="90000"/>
              </a:lnSpc>
              <a:defRPr/>
            </a:pPr>
            <a:r>
              <a:rPr lang="zh-CN" altLang="en-US" sz="2800" dirty="0"/>
              <a:t>计算机中的信息单位包括：</a:t>
            </a:r>
          </a:p>
          <a:p>
            <a:pPr lvl="1" eaLnBrk="1" hangingPunct="1">
              <a:lnSpc>
                <a:spcPct val="90000"/>
              </a:lnSpc>
              <a:defRPr/>
            </a:pPr>
            <a:r>
              <a:rPr lang="zh-CN" altLang="en-US" sz="2400" dirty="0"/>
              <a:t>一个</a:t>
            </a:r>
            <a:r>
              <a:rPr lang="zh-CN" altLang="en-US" sz="2400" dirty="0">
                <a:latin typeface="Arial"/>
              </a:rPr>
              <a:t>“</a:t>
            </a:r>
            <a:r>
              <a:rPr lang="en-US" altLang="zh-CN" sz="2400" dirty="0"/>
              <a:t>0</a:t>
            </a:r>
            <a:r>
              <a:rPr lang="en-US" altLang="zh-CN" sz="2400" dirty="0">
                <a:latin typeface="Arial"/>
              </a:rPr>
              <a:t>”</a:t>
            </a:r>
            <a:r>
              <a:rPr lang="zh-CN" altLang="en-US" sz="2400" dirty="0"/>
              <a:t>或</a:t>
            </a:r>
            <a:r>
              <a:rPr lang="zh-CN" altLang="en-US" sz="2400" dirty="0">
                <a:latin typeface="Arial"/>
              </a:rPr>
              <a:t>“</a:t>
            </a:r>
            <a:r>
              <a:rPr lang="en-US" altLang="zh-CN" sz="2400" dirty="0"/>
              <a:t>1</a:t>
            </a:r>
            <a:r>
              <a:rPr lang="en-US" altLang="zh-CN" sz="2400" dirty="0">
                <a:latin typeface="Arial"/>
              </a:rPr>
              <a:t>”</a:t>
            </a:r>
            <a:r>
              <a:rPr lang="zh-CN" altLang="en-US" sz="2400" dirty="0"/>
              <a:t>称为一个</a:t>
            </a:r>
            <a:r>
              <a:rPr lang="zh-CN" altLang="en-US" sz="2400" b="1" dirty="0">
                <a:solidFill>
                  <a:schemeClr val="folHlink"/>
                </a:solidFill>
              </a:rPr>
              <a:t>二进制位</a:t>
            </a:r>
            <a:r>
              <a:rPr lang="zh-CN" altLang="en-US" sz="2400" dirty="0"/>
              <a:t>（</a:t>
            </a:r>
            <a:r>
              <a:rPr lang="en-US" altLang="zh-CN" sz="2400" dirty="0" smtClean="0"/>
              <a:t>bit</a:t>
            </a:r>
            <a:r>
              <a:rPr lang="zh-CN" altLang="en-US" sz="2400" dirty="0" smtClean="0"/>
              <a:t>，</a:t>
            </a:r>
            <a:r>
              <a:rPr lang="en-US" altLang="zh-CN" sz="2400" dirty="0" smtClean="0">
                <a:solidFill>
                  <a:srgbClr val="FFC000"/>
                </a:solidFill>
              </a:rPr>
              <a:t>b</a:t>
            </a:r>
            <a:r>
              <a:rPr lang="zh-CN" altLang="en-US" sz="2400" dirty="0" smtClean="0"/>
              <a:t>）</a:t>
            </a:r>
            <a:endParaRPr lang="zh-CN" altLang="en-US" sz="2400" dirty="0"/>
          </a:p>
          <a:p>
            <a:pPr lvl="1" eaLnBrk="1" hangingPunct="1">
              <a:lnSpc>
                <a:spcPct val="90000"/>
              </a:lnSpc>
              <a:defRPr/>
            </a:pPr>
            <a:r>
              <a:rPr lang="en-US" altLang="zh-CN" sz="2400" dirty="0"/>
              <a:t>8</a:t>
            </a:r>
            <a:r>
              <a:rPr lang="zh-CN" altLang="en-US" sz="2400" dirty="0"/>
              <a:t>个二进制位称为一个</a:t>
            </a:r>
            <a:r>
              <a:rPr lang="zh-CN" altLang="en-US" sz="2400" b="1" dirty="0">
                <a:solidFill>
                  <a:schemeClr val="folHlink"/>
                </a:solidFill>
              </a:rPr>
              <a:t>字节</a:t>
            </a:r>
            <a:r>
              <a:rPr lang="zh-CN" altLang="en-US" sz="2400" dirty="0"/>
              <a:t>（</a:t>
            </a:r>
            <a:r>
              <a:rPr lang="en-US" altLang="zh-CN" sz="2400" dirty="0" smtClean="0"/>
              <a:t>Byte</a:t>
            </a:r>
            <a:r>
              <a:rPr lang="zh-CN" altLang="en-US" sz="2400" dirty="0" smtClean="0"/>
              <a:t>，</a:t>
            </a:r>
            <a:r>
              <a:rPr lang="en-US" altLang="zh-CN" sz="2400" dirty="0" smtClean="0">
                <a:solidFill>
                  <a:srgbClr val="FFC000"/>
                </a:solidFill>
              </a:rPr>
              <a:t>B</a:t>
            </a:r>
            <a:r>
              <a:rPr lang="zh-CN" altLang="en-US" sz="2400" dirty="0" smtClean="0"/>
              <a:t>）</a:t>
            </a:r>
            <a:endParaRPr lang="zh-CN" altLang="en-US" sz="2400" dirty="0"/>
          </a:p>
          <a:p>
            <a:pPr lvl="1" eaLnBrk="1" hangingPunct="1">
              <a:lnSpc>
                <a:spcPct val="90000"/>
              </a:lnSpc>
              <a:defRPr/>
            </a:pPr>
            <a:r>
              <a:rPr lang="en-US" altLang="zh-CN" sz="2400" dirty="0"/>
              <a:t>1024</a:t>
            </a:r>
            <a:r>
              <a:rPr lang="zh-CN" altLang="en-US" sz="2400" dirty="0" smtClean="0"/>
              <a:t>个字节称为</a:t>
            </a:r>
            <a:r>
              <a:rPr lang="zh-CN" altLang="en-US" sz="2400" dirty="0"/>
              <a:t>一</a:t>
            </a:r>
            <a:r>
              <a:rPr lang="zh-CN" altLang="en-US" sz="2400" b="1" dirty="0">
                <a:solidFill>
                  <a:schemeClr val="folHlink"/>
                </a:solidFill>
              </a:rPr>
              <a:t>千字节</a:t>
            </a:r>
            <a:r>
              <a:rPr lang="zh-CN" altLang="en-US" sz="2400" dirty="0"/>
              <a:t>（</a:t>
            </a:r>
            <a:r>
              <a:rPr lang="en-US" altLang="zh-CN" sz="2400" dirty="0" err="1"/>
              <a:t>KiloByte</a:t>
            </a:r>
            <a:r>
              <a:rPr lang="en-US" altLang="zh-CN" sz="2400" dirty="0"/>
              <a:t> </a:t>
            </a:r>
            <a:r>
              <a:rPr lang="zh-CN" altLang="en-US" sz="2400" dirty="0"/>
              <a:t>，</a:t>
            </a:r>
            <a:r>
              <a:rPr lang="en-US" altLang="zh-CN" sz="2400" i="1" dirty="0">
                <a:solidFill>
                  <a:schemeClr val="folHlink"/>
                </a:solidFill>
              </a:rPr>
              <a:t>KB</a:t>
            </a:r>
            <a:r>
              <a:rPr lang="en-US" altLang="zh-CN" sz="2400" dirty="0"/>
              <a:t> </a:t>
            </a:r>
            <a:r>
              <a:rPr lang="zh-CN" altLang="en-US" sz="2400" dirty="0"/>
              <a:t>）</a:t>
            </a:r>
          </a:p>
          <a:p>
            <a:pPr lvl="1" eaLnBrk="1" hangingPunct="1">
              <a:lnSpc>
                <a:spcPct val="90000"/>
              </a:lnSpc>
              <a:defRPr/>
            </a:pPr>
            <a:r>
              <a:rPr lang="en-US" altLang="zh-CN" sz="2400" dirty="0"/>
              <a:t>1024</a:t>
            </a:r>
            <a:r>
              <a:rPr lang="zh-CN" altLang="en-US" sz="2400" dirty="0" smtClean="0"/>
              <a:t>个千字节称为</a:t>
            </a:r>
            <a:r>
              <a:rPr lang="zh-CN" altLang="en-US" sz="2400" dirty="0"/>
              <a:t>一</a:t>
            </a:r>
            <a:r>
              <a:rPr lang="zh-CN" altLang="en-US" sz="2400" b="1" dirty="0">
                <a:solidFill>
                  <a:schemeClr val="folHlink"/>
                </a:solidFill>
              </a:rPr>
              <a:t>兆字节</a:t>
            </a:r>
            <a:r>
              <a:rPr lang="zh-CN" altLang="en-US" sz="2400" dirty="0"/>
              <a:t>（</a:t>
            </a:r>
            <a:r>
              <a:rPr lang="en-US" altLang="zh-CN" sz="2400" dirty="0" err="1"/>
              <a:t>MegaByte</a:t>
            </a:r>
            <a:r>
              <a:rPr lang="zh-CN" altLang="en-US" sz="2400" dirty="0"/>
              <a:t>， </a:t>
            </a:r>
            <a:r>
              <a:rPr lang="en-US" altLang="zh-CN" sz="2400" i="1" dirty="0">
                <a:solidFill>
                  <a:schemeClr val="folHlink"/>
                </a:solidFill>
              </a:rPr>
              <a:t>MB</a:t>
            </a:r>
            <a:r>
              <a:rPr lang="zh-CN" altLang="en-US" sz="2400" dirty="0"/>
              <a:t>）</a:t>
            </a:r>
          </a:p>
          <a:p>
            <a:pPr lvl="1" eaLnBrk="1" hangingPunct="1">
              <a:lnSpc>
                <a:spcPct val="90000"/>
              </a:lnSpc>
              <a:defRPr/>
            </a:pPr>
            <a:r>
              <a:rPr lang="en-US" altLang="zh-CN" sz="2400" dirty="0"/>
              <a:t>1024</a:t>
            </a:r>
            <a:r>
              <a:rPr lang="zh-CN" altLang="en-US" sz="2400" dirty="0" smtClean="0"/>
              <a:t>个兆字节称为</a:t>
            </a:r>
            <a:r>
              <a:rPr lang="zh-CN" altLang="en-US" sz="2400" dirty="0"/>
              <a:t>一</a:t>
            </a:r>
            <a:r>
              <a:rPr lang="zh-CN" altLang="en-US" sz="2400" b="1" dirty="0">
                <a:solidFill>
                  <a:schemeClr val="folHlink"/>
                </a:solidFill>
              </a:rPr>
              <a:t>吉字节</a:t>
            </a:r>
            <a:r>
              <a:rPr lang="zh-CN" altLang="en-US" sz="2400" dirty="0"/>
              <a:t>（</a:t>
            </a:r>
            <a:r>
              <a:rPr lang="en-US" altLang="zh-CN" sz="2400" dirty="0" err="1"/>
              <a:t>GigaByte</a:t>
            </a:r>
            <a:r>
              <a:rPr lang="zh-CN" altLang="en-US" sz="2400" dirty="0"/>
              <a:t>， </a:t>
            </a:r>
            <a:r>
              <a:rPr lang="en-US" altLang="zh-CN" sz="2400" i="1" dirty="0">
                <a:solidFill>
                  <a:schemeClr val="folHlink"/>
                </a:solidFill>
              </a:rPr>
              <a:t>GB</a:t>
            </a:r>
            <a:r>
              <a:rPr lang="zh-CN" altLang="en-US" sz="2400" dirty="0"/>
              <a:t>）</a:t>
            </a:r>
          </a:p>
          <a:p>
            <a:pPr lvl="1" eaLnBrk="1" hangingPunct="1">
              <a:lnSpc>
                <a:spcPct val="90000"/>
              </a:lnSpc>
              <a:defRPr/>
            </a:pPr>
            <a:r>
              <a:rPr lang="en-US" altLang="zh-CN" sz="2400" dirty="0"/>
              <a:t>1024</a:t>
            </a:r>
            <a:r>
              <a:rPr lang="zh-CN" altLang="en-US" sz="2400" dirty="0" smtClean="0"/>
              <a:t>个吉字节称为</a:t>
            </a:r>
            <a:r>
              <a:rPr lang="zh-CN" altLang="en-US" sz="2400" dirty="0"/>
              <a:t>一</a:t>
            </a:r>
            <a:r>
              <a:rPr lang="zh-CN" altLang="en-US" sz="2400" b="1" dirty="0">
                <a:solidFill>
                  <a:schemeClr val="folHlink"/>
                </a:solidFill>
              </a:rPr>
              <a:t>太字节</a:t>
            </a:r>
            <a:r>
              <a:rPr lang="zh-CN" altLang="en-US" sz="2400" dirty="0"/>
              <a:t>（</a:t>
            </a:r>
            <a:r>
              <a:rPr lang="en-US" altLang="zh-CN" sz="2400" dirty="0" err="1"/>
              <a:t>TeraByte</a:t>
            </a:r>
            <a:r>
              <a:rPr lang="zh-CN" altLang="en-US" sz="2400" dirty="0"/>
              <a:t>， </a:t>
            </a:r>
            <a:r>
              <a:rPr lang="en-US" altLang="zh-CN" sz="2400" i="1" dirty="0">
                <a:solidFill>
                  <a:schemeClr val="folHlink"/>
                </a:solidFill>
              </a:rPr>
              <a:t>TB</a:t>
            </a:r>
            <a:r>
              <a:rPr lang="zh-CN" altLang="en-US" sz="2400" dirty="0"/>
              <a:t>）</a:t>
            </a:r>
          </a:p>
          <a:p>
            <a:pPr eaLnBrk="1" hangingPunct="1">
              <a:lnSpc>
                <a:spcPct val="90000"/>
              </a:lnSpc>
              <a:defRPr/>
            </a:pPr>
            <a:r>
              <a:rPr lang="zh-CN" altLang="en-US" sz="2800" dirty="0"/>
              <a:t>在内存与外存中，</a:t>
            </a:r>
            <a:r>
              <a:rPr lang="zh-CN" altLang="en-US" sz="2800" dirty="0" smtClean="0"/>
              <a:t>通常把</a:t>
            </a:r>
            <a:r>
              <a:rPr lang="zh-CN" altLang="en-US" sz="2800" dirty="0" smtClean="0">
                <a:solidFill>
                  <a:schemeClr val="folHlink"/>
                </a:solidFill>
              </a:rPr>
              <a:t>字节</a:t>
            </a:r>
            <a:r>
              <a:rPr lang="zh-CN" altLang="en-US" sz="2800" dirty="0"/>
              <a:t>作为</a:t>
            </a:r>
            <a:r>
              <a:rPr lang="zh-CN" altLang="en-US" sz="2800" dirty="0">
                <a:solidFill>
                  <a:schemeClr val="folHlink"/>
                </a:solidFill>
              </a:rPr>
              <a:t>基本</a:t>
            </a:r>
            <a:r>
              <a:rPr lang="zh-CN" altLang="en-US" sz="2800" dirty="0" smtClean="0"/>
              <a:t>存储单位（具有独立的地址）：</a:t>
            </a:r>
            <a:endParaRPr lang="en-US" altLang="zh-CN" sz="2800" dirty="0" smtClean="0"/>
          </a:p>
          <a:p>
            <a:pPr lvl="1" eaLnBrk="1" hangingPunct="1">
              <a:lnSpc>
                <a:spcPct val="90000"/>
              </a:lnSpc>
              <a:defRPr/>
            </a:pPr>
            <a:r>
              <a:rPr lang="zh-CN" altLang="en-US" sz="2400" dirty="0" smtClean="0"/>
              <a:t>内存：</a:t>
            </a:r>
            <a:r>
              <a:rPr lang="en-US" altLang="zh-CN" sz="2400" dirty="0" smtClean="0"/>
              <a:t>4GB</a:t>
            </a:r>
            <a:r>
              <a:rPr lang="zh-CN" altLang="en-US" sz="2400" dirty="0" smtClean="0"/>
              <a:t>、</a:t>
            </a:r>
            <a:r>
              <a:rPr lang="en-US" altLang="zh-CN" sz="2400" dirty="0" smtClean="0"/>
              <a:t>8GB</a:t>
            </a:r>
            <a:r>
              <a:rPr lang="zh-CN" altLang="en-US" sz="2400" dirty="0" smtClean="0"/>
              <a:t> 、</a:t>
            </a:r>
            <a:r>
              <a:rPr lang="en-US" altLang="zh-CN" sz="2400" dirty="0" smtClean="0"/>
              <a:t>16GB</a:t>
            </a:r>
            <a:r>
              <a:rPr lang="zh-CN" altLang="en-US" sz="2400" dirty="0" smtClean="0"/>
              <a:t> </a:t>
            </a:r>
            <a:r>
              <a:rPr lang="zh-CN" altLang="en-US" sz="2400" dirty="0"/>
              <a:t>、</a:t>
            </a:r>
            <a:r>
              <a:rPr lang="en-US" altLang="zh-CN" sz="2400" dirty="0" smtClean="0"/>
              <a:t>......</a:t>
            </a:r>
          </a:p>
          <a:p>
            <a:pPr lvl="1" eaLnBrk="1" hangingPunct="1">
              <a:lnSpc>
                <a:spcPct val="90000"/>
              </a:lnSpc>
              <a:defRPr/>
            </a:pPr>
            <a:r>
              <a:rPr lang="zh-CN" altLang="en-US" sz="2400" dirty="0" smtClean="0"/>
              <a:t>硬盘：</a:t>
            </a:r>
            <a:r>
              <a:rPr lang="en-US" altLang="zh-CN" sz="2400" dirty="0" smtClean="0"/>
              <a:t>500GB</a:t>
            </a:r>
            <a:r>
              <a:rPr lang="zh-CN" altLang="en-US" sz="2400" dirty="0" smtClean="0"/>
              <a:t>、</a:t>
            </a:r>
            <a:r>
              <a:rPr lang="en-US" altLang="zh-CN" sz="2400" dirty="0" smtClean="0"/>
              <a:t>1TB</a:t>
            </a:r>
            <a:r>
              <a:rPr lang="zh-CN" altLang="en-US" sz="2400" dirty="0" smtClean="0"/>
              <a:t>、</a:t>
            </a:r>
            <a:r>
              <a:rPr lang="en-US" altLang="zh-CN" sz="2400" dirty="0" smtClean="0"/>
              <a:t>2TB</a:t>
            </a:r>
            <a:r>
              <a:rPr lang="zh-CN" altLang="en-US" sz="2400" dirty="0" smtClean="0"/>
              <a:t> </a:t>
            </a:r>
            <a:r>
              <a:rPr lang="zh-CN" altLang="en-US" sz="2400" dirty="0"/>
              <a:t>、</a:t>
            </a:r>
            <a:r>
              <a:rPr lang="en-US" altLang="zh-CN" sz="2400" dirty="0" smtClean="0"/>
              <a:t>......</a:t>
            </a:r>
            <a:endParaRPr lang="zh-CN" altLang="en-US" sz="2400" dirty="0"/>
          </a:p>
          <a:p>
            <a:pPr>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数的</a:t>
            </a:r>
            <a:r>
              <a:rPr lang="zh-CN" altLang="en-US" dirty="0"/>
              <a:t>几种</a:t>
            </a:r>
            <a:r>
              <a:rPr lang="zh-CN" altLang="en-US" dirty="0" smtClean="0"/>
              <a:t>进制表示</a:t>
            </a:r>
          </a:p>
        </p:txBody>
      </p:sp>
      <p:sp>
        <p:nvSpPr>
          <p:cNvPr id="204803" name="Rectangle 3"/>
          <p:cNvSpPr>
            <a:spLocks noGrp="1" noChangeArrowheads="1"/>
          </p:cNvSpPr>
          <p:nvPr>
            <p:ph type="body" idx="1"/>
          </p:nvPr>
        </p:nvSpPr>
        <p:spPr>
          <a:xfrm>
            <a:off x="251520" y="1268760"/>
            <a:ext cx="8712968" cy="3844925"/>
          </a:xfrm>
        </p:spPr>
        <p:txBody>
          <a:bodyPr/>
          <a:lstStyle/>
          <a:p>
            <a:pPr eaLnBrk="1" hangingPunct="1">
              <a:lnSpc>
                <a:spcPct val="80000"/>
              </a:lnSpc>
              <a:defRPr/>
            </a:pPr>
            <a:r>
              <a:rPr lang="zh-CN" altLang="en-US" sz="2800" dirty="0" smtClean="0"/>
              <a:t>一个数可以用不同的进制来表示。常用的进制有：</a:t>
            </a:r>
          </a:p>
          <a:p>
            <a:pPr lvl="1" eaLnBrk="1" hangingPunct="1">
              <a:lnSpc>
                <a:spcPct val="80000"/>
              </a:lnSpc>
              <a:defRPr/>
            </a:pPr>
            <a:r>
              <a:rPr lang="en-US" altLang="zh-CN" sz="2400" dirty="0" smtClean="0"/>
              <a:t>10</a:t>
            </a:r>
            <a:r>
              <a:rPr lang="zh-CN" altLang="en-US" sz="2400" dirty="0" smtClean="0"/>
              <a:t>进制（</a:t>
            </a:r>
            <a:r>
              <a:rPr lang="en-US" altLang="zh-CN" sz="2400" dirty="0" smtClean="0"/>
              <a:t>0</a:t>
            </a:r>
            <a:r>
              <a:rPr lang="zh-CN" altLang="en-US" sz="2400" dirty="0" smtClean="0"/>
              <a:t>～</a:t>
            </a:r>
            <a:r>
              <a:rPr lang="en-US" altLang="zh-CN" sz="2400" dirty="0" smtClean="0"/>
              <a:t>9</a:t>
            </a:r>
            <a:r>
              <a:rPr lang="zh-CN" altLang="en-US" sz="2400" dirty="0" smtClean="0"/>
              <a:t>，逢十进一）（日常生活及编程语言</a:t>
            </a:r>
            <a:r>
              <a:rPr lang="zh-CN" altLang="en-US" sz="2400" dirty="0"/>
              <a:t>中</a:t>
            </a:r>
            <a:r>
              <a:rPr lang="zh-CN" altLang="en-US" sz="2400" dirty="0" smtClean="0"/>
              <a:t>采用）</a:t>
            </a:r>
          </a:p>
          <a:p>
            <a:pPr lvl="1" eaLnBrk="1" hangingPunct="1">
              <a:lnSpc>
                <a:spcPct val="80000"/>
              </a:lnSpc>
              <a:defRPr/>
            </a:pPr>
            <a:r>
              <a:rPr lang="en-US" altLang="zh-CN" sz="2400" dirty="0" smtClean="0"/>
              <a:t>2</a:t>
            </a:r>
            <a:r>
              <a:rPr lang="zh-CN" altLang="en-US" sz="2400" dirty="0" smtClean="0"/>
              <a:t>进制（</a:t>
            </a:r>
            <a:r>
              <a:rPr lang="en-US" altLang="zh-CN" sz="2400" dirty="0" smtClean="0"/>
              <a:t>0</a:t>
            </a:r>
            <a:r>
              <a:rPr lang="zh-CN" altLang="en-US" sz="2400" dirty="0" smtClean="0"/>
              <a:t>～</a:t>
            </a:r>
            <a:r>
              <a:rPr lang="en-US" altLang="zh-CN" sz="2400" dirty="0" smtClean="0"/>
              <a:t>1</a:t>
            </a:r>
            <a:r>
              <a:rPr lang="zh-CN" altLang="en-US" sz="2400" dirty="0" smtClean="0"/>
              <a:t>，逢二进一）（</a:t>
            </a:r>
            <a:r>
              <a:rPr lang="zh-CN" altLang="en-US" sz="2400" dirty="0" smtClean="0">
                <a:solidFill>
                  <a:schemeClr val="folHlink"/>
                </a:solidFill>
              </a:rPr>
              <a:t>计算机内部采用</a:t>
            </a:r>
            <a:r>
              <a:rPr lang="zh-CN" altLang="en-US" sz="2400" dirty="0" smtClean="0"/>
              <a:t>）</a:t>
            </a:r>
          </a:p>
          <a:p>
            <a:pPr lvl="1" eaLnBrk="1" hangingPunct="1">
              <a:lnSpc>
                <a:spcPct val="80000"/>
              </a:lnSpc>
              <a:defRPr/>
            </a:pPr>
            <a:r>
              <a:rPr lang="en-US" altLang="zh-CN" sz="2400" dirty="0" smtClean="0"/>
              <a:t>8</a:t>
            </a:r>
            <a:r>
              <a:rPr lang="zh-CN" altLang="en-US" sz="2400" dirty="0" smtClean="0"/>
              <a:t>进制（</a:t>
            </a:r>
            <a:r>
              <a:rPr lang="en-US" altLang="zh-CN" sz="2400" dirty="0" smtClean="0"/>
              <a:t>0</a:t>
            </a:r>
            <a:r>
              <a:rPr lang="zh-CN" altLang="en-US" sz="2400" dirty="0" smtClean="0"/>
              <a:t>～</a:t>
            </a:r>
            <a:r>
              <a:rPr lang="en-US" altLang="zh-CN" sz="2400" dirty="0" smtClean="0"/>
              <a:t>7</a:t>
            </a:r>
            <a:r>
              <a:rPr lang="zh-CN" altLang="en-US" sz="2400" dirty="0" smtClean="0"/>
              <a:t>，逢八进一）（编程语言中采用）</a:t>
            </a:r>
          </a:p>
          <a:p>
            <a:pPr lvl="1" eaLnBrk="1" hangingPunct="1">
              <a:lnSpc>
                <a:spcPct val="80000"/>
              </a:lnSpc>
              <a:defRPr/>
            </a:pPr>
            <a:r>
              <a:rPr lang="en-US" altLang="zh-CN" sz="2400" dirty="0" smtClean="0"/>
              <a:t>16</a:t>
            </a:r>
            <a:r>
              <a:rPr lang="zh-CN" altLang="en-US" sz="2400" dirty="0" smtClean="0"/>
              <a:t>进制（ </a:t>
            </a:r>
            <a:r>
              <a:rPr lang="en-US" altLang="zh-CN" sz="2400" dirty="0" smtClean="0"/>
              <a:t>0</a:t>
            </a:r>
            <a:r>
              <a:rPr lang="zh-CN" altLang="en-US" sz="2400" dirty="0" smtClean="0"/>
              <a:t>～</a:t>
            </a:r>
            <a:r>
              <a:rPr lang="en-US" altLang="zh-CN" sz="2400" dirty="0" smtClean="0"/>
              <a:t>9</a:t>
            </a:r>
            <a:r>
              <a:rPr lang="zh-CN" altLang="en-US" sz="2400" dirty="0" smtClean="0"/>
              <a:t>、</a:t>
            </a:r>
            <a:r>
              <a:rPr lang="en-US" altLang="zh-CN" sz="2400" dirty="0" smtClean="0"/>
              <a:t>A</a:t>
            </a:r>
            <a:r>
              <a:rPr lang="zh-CN" altLang="en-US" sz="2400" dirty="0" smtClean="0"/>
              <a:t>～</a:t>
            </a:r>
            <a:r>
              <a:rPr lang="en-US" altLang="zh-CN" sz="2400" dirty="0" smtClean="0"/>
              <a:t>F</a:t>
            </a:r>
            <a:r>
              <a:rPr lang="zh-CN" altLang="en-US" sz="2400" dirty="0" smtClean="0"/>
              <a:t>，逢十六进一</a:t>
            </a:r>
            <a:r>
              <a:rPr lang="zh-CN" altLang="en-US" sz="2400" dirty="0"/>
              <a:t>）（编程语言中采用）</a:t>
            </a:r>
            <a:endParaRPr lang="zh-CN" altLang="en-US" sz="2400" dirty="0" smtClean="0"/>
          </a:p>
          <a:p>
            <a:pPr eaLnBrk="1" hangingPunct="1">
              <a:lnSpc>
                <a:spcPct val="80000"/>
              </a:lnSpc>
              <a:defRPr/>
            </a:pPr>
            <a:r>
              <a:rPr lang="zh-CN" altLang="en-US" sz="2800" dirty="0" smtClean="0"/>
              <a:t>例如，对于十进制数：</a:t>
            </a:r>
            <a:r>
              <a:rPr lang="en-US" altLang="zh-CN" sz="2800" dirty="0" smtClean="0"/>
              <a:t>29</a:t>
            </a:r>
          </a:p>
          <a:p>
            <a:pPr lvl="1" eaLnBrk="1" hangingPunct="1">
              <a:lnSpc>
                <a:spcPct val="80000"/>
              </a:lnSpc>
              <a:defRPr/>
            </a:pPr>
            <a:r>
              <a:rPr lang="en-US" altLang="zh-CN" sz="2400" dirty="0" smtClean="0"/>
              <a:t>2</a:t>
            </a:r>
            <a:r>
              <a:rPr lang="zh-CN" altLang="en-US" sz="2400" dirty="0" smtClean="0"/>
              <a:t>进制表示为：</a:t>
            </a:r>
            <a:r>
              <a:rPr lang="en-US" altLang="zh-CN" sz="2400" dirty="0" smtClean="0"/>
              <a:t>11101</a:t>
            </a:r>
          </a:p>
          <a:p>
            <a:pPr lvl="1" eaLnBrk="1" hangingPunct="1">
              <a:lnSpc>
                <a:spcPct val="80000"/>
              </a:lnSpc>
              <a:defRPr/>
            </a:pPr>
            <a:r>
              <a:rPr lang="en-US" altLang="zh-CN" sz="2400" dirty="0" smtClean="0"/>
              <a:t>8</a:t>
            </a:r>
            <a:r>
              <a:rPr lang="zh-CN" altLang="en-US" sz="2400" dirty="0" smtClean="0"/>
              <a:t>进制表示为：</a:t>
            </a:r>
            <a:r>
              <a:rPr lang="en-US" altLang="zh-CN" sz="2400" dirty="0" smtClean="0"/>
              <a:t>35</a:t>
            </a:r>
          </a:p>
          <a:p>
            <a:pPr lvl="1" eaLnBrk="1" hangingPunct="1">
              <a:lnSpc>
                <a:spcPct val="80000"/>
              </a:lnSpc>
              <a:defRPr/>
            </a:pPr>
            <a:r>
              <a:rPr lang="en-US" altLang="zh-CN" sz="2400" dirty="0" smtClean="0"/>
              <a:t>16</a:t>
            </a:r>
            <a:r>
              <a:rPr lang="zh-CN" altLang="en-US" sz="2400" dirty="0" smtClean="0"/>
              <a:t>进制表示为：</a:t>
            </a:r>
            <a:r>
              <a:rPr lang="en-US" altLang="zh-CN" sz="2400" dirty="0" smtClean="0"/>
              <a:t>1D</a:t>
            </a:r>
          </a:p>
          <a:p>
            <a:pPr eaLnBrk="1" hangingPunct="1">
              <a:lnSpc>
                <a:spcPct val="80000"/>
              </a:lnSpc>
              <a:defRPr/>
            </a:pPr>
            <a:r>
              <a:rPr lang="zh-CN" altLang="en-US" sz="2800" dirty="0" smtClean="0"/>
              <a:t>再例如，各种进制数的运算：</a:t>
            </a:r>
          </a:p>
        </p:txBody>
      </p:sp>
      <p:sp>
        <p:nvSpPr>
          <p:cNvPr id="20484" name="Text Box 4"/>
          <p:cNvSpPr txBox="1">
            <a:spLocks noChangeArrowheads="1"/>
          </p:cNvSpPr>
          <p:nvPr/>
        </p:nvSpPr>
        <p:spPr bwMode="auto">
          <a:xfrm>
            <a:off x="3373438" y="5312321"/>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3 5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 （</a:t>
            </a:r>
            <a:r>
              <a:rPr lang="en-US" altLang="zh-CN" sz="2400"/>
              <a:t>3</a:t>
            </a:r>
            <a:r>
              <a:rPr lang="en-US" altLang="zh-CN" sz="2400" baseline="-25000"/>
              <a:t>1</a:t>
            </a:r>
            <a:r>
              <a:rPr lang="en-US" altLang="zh-CN" sz="2400"/>
              <a:t>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a:t>
            </a:r>
            <a:r>
              <a:rPr lang="en-US" altLang="zh-CN" sz="2400"/>
              <a:t>7 2</a:t>
            </a:r>
            <a:r>
              <a:rPr lang="zh-CN" altLang="en-US" sz="2400"/>
              <a:t>）</a:t>
            </a:r>
            <a:r>
              <a:rPr lang="en-US" altLang="zh-CN" sz="2400" baseline="-25000"/>
              <a:t>8</a:t>
            </a:r>
            <a:r>
              <a:rPr lang="en-US" altLang="zh-CN" sz="2400"/>
              <a:t> 	</a:t>
            </a:r>
          </a:p>
        </p:txBody>
      </p:sp>
      <p:sp>
        <p:nvSpPr>
          <p:cNvPr id="20485" name="Line 5"/>
          <p:cNvSpPr>
            <a:spLocks noChangeShapeType="1"/>
          </p:cNvSpPr>
          <p:nvPr/>
        </p:nvSpPr>
        <p:spPr bwMode="auto">
          <a:xfrm>
            <a:off x="3490913" y="6139408"/>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Text Box 6"/>
          <p:cNvSpPr txBox="1">
            <a:spLocks noChangeArrowheads="1"/>
          </p:cNvSpPr>
          <p:nvPr/>
        </p:nvSpPr>
        <p:spPr bwMode="auto">
          <a:xfrm>
            <a:off x="6181725" y="5312321"/>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1 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 （</a:t>
            </a:r>
            <a:r>
              <a:rPr lang="en-US" altLang="zh-CN" sz="2400"/>
              <a:t>1</a:t>
            </a:r>
            <a:r>
              <a:rPr lang="en-US" altLang="zh-CN" sz="2400" baseline="-25000"/>
              <a:t>1</a:t>
            </a:r>
            <a:r>
              <a:rPr lang="en-US" altLang="zh-CN" sz="2400"/>
              <a:t>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a:t>
            </a:r>
            <a:r>
              <a:rPr lang="en-US" altLang="zh-CN" sz="2400"/>
              <a:t>3 A</a:t>
            </a:r>
            <a:r>
              <a:rPr lang="zh-CN" altLang="en-US" sz="2400"/>
              <a:t>）</a:t>
            </a:r>
            <a:r>
              <a:rPr lang="en-US" altLang="zh-CN" sz="2400" baseline="-25000"/>
              <a:t>16</a:t>
            </a:r>
            <a:r>
              <a:rPr lang="en-US" altLang="zh-CN" sz="2400"/>
              <a:t> 	</a:t>
            </a:r>
          </a:p>
        </p:txBody>
      </p:sp>
      <p:sp>
        <p:nvSpPr>
          <p:cNvPr id="20487" name="Line 7"/>
          <p:cNvSpPr>
            <a:spLocks noChangeShapeType="1"/>
          </p:cNvSpPr>
          <p:nvPr/>
        </p:nvSpPr>
        <p:spPr bwMode="auto">
          <a:xfrm>
            <a:off x="6227763" y="6139408"/>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 name="Text Box 8"/>
          <p:cNvSpPr txBox="1">
            <a:spLocks noChangeArrowheads="1"/>
          </p:cNvSpPr>
          <p:nvPr/>
        </p:nvSpPr>
        <p:spPr bwMode="auto">
          <a:xfrm>
            <a:off x="107950" y="5301208"/>
            <a:ext cx="3841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baseline="-25000">
                <a:latin typeface="宋体" charset="-122"/>
              </a:rPr>
              <a:t>1</a:t>
            </a:r>
            <a:r>
              <a:rPr lang="en-US" altLang="zh-CN" sz="2400">
                <a:latin typeface="宋体" charset="-122"/>
              </a:rPr>
              <a:t>1</a:t>
            </a:r>
            <a:r>
              <a:rPr lang="en-US" altLang="zh-CN" sz="2400" baseline="-25000">
                <a:latin typeface="宋体" charset="-122"/>
              </a:rPr>
              <a:t> 1</a:t>
            </a:r>
            <a:r>
              <a:rPr lang="en-US" altLang="zh-CN" sz="2400">
                <a:latin typeface="宋体" charset="-122"/>
              </a:rPr>
              <a:t>1</a:t>
            </a:r>
            <a:r>
              <a:rPr lang="en-US" altLang="zh-CN" sz="2400" baseline="-25000">
                <a:latin typeface="宋体" charset="-122"/>
              </a:rPr>
              <a:t> 1</a:t>
            </a:r>
            <a:r>
              <a:rPr lang="en-US" altLang="zh-CN" sz="2400">
                <a:latin typeface="宋体" charset="-122"/>
              </a:rPr>
              <a:t>1 0</a:t>
            </a:r>
            <a:r>
              <a:rPr lang="en-US" altLang="zh-CN" sz="2400" baseline="-25000">
                <a:latin typeface="宋体" charset="-122"/>
              </a:rPr>
              <a:t>1</a:t>
            </a:r>
            <a:r>
              <a:rPr lang="en-US" altLang="zh-CN" sz="2400">
                <a:latin typeface="宋体" charset="-122"/>
              </a:rPr>
              <a:t>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1 1 1 0 1 0</a:t>
            </a:r>
            <a:r>
              <a:rPr lang="zh-CN" altLang="en-US" sz="2400">
                <a:latin typeface="宋体" charset="-122"/>
              </a:rPr>
              <a:t>）</a:t>
            </a:r>
            <a:r>
              <a:rPr lang="en-US" altLang="zh-CN" sz="2400" baseline="-25000">
                <a:latin typeface="宋体" charset="-122"/>
              </a:rPr>
              <a:t>2</a:t>
            </a:r>
            <a:r>
              <a:rPr lang="en-US" altLang="zh-CN" sz="2400">
                <a:latin typeface="宋体" charset="-122"/>
              </a:rPr>
              <a:t> 	</a:t>
            </a:r>
          </a:p>
        </p:txBody>
      </p:sp>
      <p:sp>
        <p:nvSpPr>
          <p:cNvPr id="20489" name="Line 9"/>
          <p:cNvSpPr>
            <a:spLocks noChangeShapeType="1"/>
          </p:cNvSpPr>
          <p:nvPr/>
        </p:nvSpPr>
        <p:spPr bwMode="auto">
          <a:xfrm>
            <a:off x="179388" y="6139408"/>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44624"/>
            <a:ext cx="8229600" cy="1139825"/>
          </a:xfrm>
        </p:spPr>
        <p:txBody>
          <a:bodyPr/>
          <a:lstStyle/>
          <a:p>
            <a:pPr eaLnBrk="1" hangingPunct="1">
              <a:defRPr/>
            </a:pPr>
            <a:r>
              <a:rPr lang="zh-CN" altLang="en-US" sz="4000" dirty="0" smtClean="0">
                <a:effectLst>
                  <a:outerShdw blurRad="38100" dist="38100" dir="2700000" algn="tl">
                    <a:srgbClr val="000000">
                      <a:alpha val="43137"/>
                    </a:srgbClr>
                  </a:outerShdw>
                </a:effectLst>
              </a:rPr>
              <a:t>十进制转换成二进制</a:t>
            </a:r>
          </a:p>
        </p:txBody>
      </p:sp>
      <p:sp>
        <p:nvSpPr>
          <p:cNvPr id="205827" name="Rectangle 3"/>
          <p:cNvSpPr>
            <a:spLocks noGrp="1" noChangeArrowheads="1"/>
          </p:cNvSpPr>
          <p:nvPr>
            <p:ph type="body" idx="1"/>
          </p:nvPr>
        </p:nvSpPr>
        <p:spPr>
          <a:xfrm>
            <a:off x="468313" y="1412776"/>
            <a:ext cx="5615855" cy="1995487"/>
          </a:xfrm>
        </p:spPr>
        <p:txBody>
          <a:bodyPr>
            <a:normAutofit fontScale="85000" lnSpcReduction="10000"/>
          </a:bodyPr>
          <a:lstStyle/>
          <a:p>
            <a:pPr eaLnBrk="1" hangingPunct="1">
              <a:lnSpc>
                <a:spcPct val="110000"/>
              </a:lnSpc>
              <a:defRPr/>
            </a:pPr>
            <a:r>
              <a:rPr lang="zh-CN" altLang="en-US" sz="2800" dirty="0" smtClean="0">
                <a:effectLst>
                  <a:outerShdw blurRad="38100" dist="38100" dir="2700000" algn="tl">
                    <a:srgbClr val="000000">
                      <a:alpha val="43137"/>
                    </a:srgbClr>
                  </a:outerShdw>
                </a:effectLst>
              </a:rPr>
              <a:t>十进制整数转成二进制</a:t>
            </a:r>
            <a:endParaRPr lang="en-US" altLang="zh-CN" sz="2800" dirty="0" smtClean="0">
              <a:effectLst>
                <a:outerShdw blurRad="38100" dist="38100" dir="2700000" algn="tl">
                  <a:srgbClr val="000000">
                    <a:alpha val="43137"/>
                  </a:srgbClr>
                </a:outerShdw>
              </a:effectLst>
            </a:endParaRPr>
          </a:p>
          <a:p>
            <a:pPr lvl="1" algn="just" eaLnBrk="1" hangingPunct="1">
              <a:lnSpc>
                <a:spcPct val="110000"/>
              </a:lnSpc>
              <a:defRPr/>
            </a:pPr>
            <a:r>
              <a:rPr lang="zh-CN" altLang="en-US" sz="2400" dirty="0" smtClean="0">
                <a:effectLst>
                  <a:outerShdw blurRad="38100" dist="38100" dir="2700000" algn="tl">
                    <a:srgbClr val="000000">
                      <a:alpha val="43137"/>
                    </a:srgbClr>
                  </a:outerShdw>
                </a:effectLst>
              </a:rPr>
              <a:t>把</a:t>
            </a:r>
            <a:r>
              <a:rPr lang="zh-CN" altLang="en-US" sz="2400" dirty="0">
                <a:effectLst>
                  <a:outerShdw blurRad="38100" dist="38100" dir="2700000" algn="tl">
                    <a:srgbClr val="000000">
                      <a:alpha val="43137"/>
                    </a:srgbClr>
                  </a:outerShdw>
                </a:effectLst>
              </a:rPr>
              <a:t>它连续除以基数</a:t>
            </a:r>
            <a:r>
              <a:rPr lang="en-US" altLang="zh-CN" sz="2400" dirty="0">
                <a:effectLst>
                  <a:outerShdw blurRad="38100" dist="38100" dir="2700000" algn="tl">
                    <a:srgbClr val="000000">
                      <a:alpha val="43137"/>
                    </a:srgbClr>
                  </a:outerShdw>
                </a:effectLst>
              </a:rPr>
              <a:t>2</a:t>
            </a:r>
            <a:r>
              <a:rPr lang="zh-CN" altLang="en-US" sz="2400" dirty="0">
                <a:effectLst>
                  <a:outerShdw blurRad="38100" dist="38100" dir="2700000" algn="tl">
                    <a:srgbClr val="000000">
                      <a:alpha val="43137"/>
                    </a:srgbClr>
                  </a:outerShdw>
                </a:effectLst>
              </a:rPr>
              <a:t>，直到商为</a:t>
            </a:r>
            <a:r>
              <a:rPr lang="en-US" altLang="zh-CN" sz="2400" dirty="0">
                <a:effectLst>
                  <a:outerShdw blurRad="38100" dist="38100" dir="2700000" algn="tl">
                    <a:srgbClr val="000000">
                      <a:alpha val="43137"/>
                    </a:srgbClr>
                  </a:outerShdw>
                </a:effectLst>
              </a:rPr>
              <a:t>0</a:t>
            </a:r>
            <a:r>
              <a:rPr lang="zh-CN" altLang="en-US" sz="2400" dirty="0">
                <a:effectLst>
                  <a:outerShdw blurRad="38100" dist="38100" dir="2700000" algn="tl">
                    <a:srgbClr val="000000">
                      <a:alpha val="43137"/>
                    </a:srgbClr>
                  </a:outerShdw>
                </a:effectLst>
              </a:rPr>
              <a:t>，所得的各个余数的倒序即为对应的二进制数</a:t>
            </a:r>
            <a:r>
              <a:rPr lang="zh-CN" altLang="en-US" sz="2400" dirty="0" smtClean="0">
                <a:effectLst>
                  <a:outerShdw blurRad="38100" dist="38100" dir="2700000" algn="tl">
                    <a:srgbClr val="000000">
                      <a:alpha val="43137"/>
                    </a:srgbClr>
                  </a:outerShdw>
                </a:effectLst>
              </a:rPr>
              <a:t>。</a:t>
            </a:r>
            <a:endParaRPr lang="en-US" altLang="zh-CN" sz="2400" dirty="0" smtClean="0">
              <a:effectLst>
                <a:outerShdw blurRad="38100" dist="38100" dir="2700000" algn="tl">
                  <a:srgbClr val="000000">
                    <a:alpha val="43137"/>
                  </a:srgbClr>
                </a:outerShdw>
              </a:effectLst>
            </a:endParaRPr>
          </a:p>
          <a:p>
            <a:pPr lvl="1" algn="just" eaLnBrk="1" hangingPunct="1">
              <a:lnSpc>
                <a:spcPct val="110000"/>
              </a:lnSpc>
              <a:defRPr/>
            </a:pPr>
            <a:r>
              <a:rPr lang="zh-CN" altLang="en-US" sz="2400" dirty="0" smtClean="0">
                <a:effectLst>
                  <a:outerShdw blurRad="38100" dist="38100" dir="2700000" algn="tl">
                    <a:srgbClr val="000000">
                      <a:alpha val="43137"/>
                    </a:srgbClr>
                  </a:outerShdw>
                </a:effectLst>
              </a:rPr>
              <a:t>例如，十进制</a:t>
            </a:r>
            <a:r>
              <a:rPr lang="zh-CN" altLang="en-US" sz="2400" dirty="0">
                <a:effectLst>
                  <a:outerShdw blurRad="38100" dist="38100" dir="2700000" algn="tl">
                    <a:srgbClr val="000000">
                      <a:alpha val="43137"/>
                    </a:srgbClr>
                  </a:outerShdw>
                </a:effectLst>
              </a:rPr>
              <a:t>整数</a:t>
            </a:r>
            <a:r>
              <a:rPr lang="en-US" altLang="zh-CN" sz="2400" dirty="0" smtClean="0">
                <a:effectLst>
                  <a:outerShdw blurRad="38100" dist="38100" dir="2700000" algn="tl">
                    <a:srgbClr val="000000">
                      <a:alpha val="43137"/>
                    </a:srgbClr>
                  </a:outerShdw>
                </a:effectLst>
              </a:rPr>
              <a:t>29</a:t>
            </a:r>
            <a:r>
              <a:rPr lang="zh-CN" altLang="en-US" sz="2400" dirty="0" smtClean="0">
                <a:effectLst>
                  <a:outerShdw blurRad="38100" dist="38100" dir="2700000" algn="tl">
                    <a:srgbClr val="000000">
                      <a:alpha val="43137"/>
                    </a:srgbClr>
                  </a:outerShdw>
                </a:effectLst>
              </a:rPr>
              <a:t>的二进制表示为</a:t>
            </a:r>
            <a:r>
              <a:rPr lang="en-US" altLang="zh-CN" sz="2400" dirty="0" smtClean="0">
                <a:effectLst>
                  <a:outerShdw blurRad="38100" dist="38100" dir="2700000" algn="tl">
                    <a:srgbClr val="000000">
                      <a:alpha val="43137"/>
                    </a:srgbClr>
                  </a:outerShdw>
                </a:effectLst>
              </a:rPr>
              <a:t>11101</a:t>
            </a:r>
            <a:endParaRPr lang="zh-CN" altLang="en-US" sz="2400" dirty="0" smtClean="0">
              <a:effectLst>
                <a:outerShdw blurRad="38100" dist="38100" dir="2700000" algn="tl">
                  <a:srgbClr val="000000">
                    <a:alpha val="43137"/>
                  </a:srgbClr>
                </a:outerShdw>
              </a:effectLst>
            </a:endParaRPr>
          </a:p>
        </p:txBody>
      </p:sp>
      <p:grpSp>
        <p:nvGrpSpPr>
          <p:cNvPr id="21508" name="组合 2"/>
          <p:cNvGrpSpPr>
            <a:grpSpLocks/>
          </p:cNvGrpSpPr>
          <p:nvPr/>
        </p:nvGrpSpPr>
        <p:grpSpPr bwMode="auto">
          <a:xfrm>
            <a:off x="6684963" y="1628775"/>
            <a:ext cx="1703387" cy="2301875"/>
            <a:chOff x="1187625" y="1988840"/>
            <a:chExt cx="1703332" cy="2302170"/>
          </a:xfrm>
        </p:grpSpPr>
        <p:grpSp>
          <p:nvGrpSpPr>
            <p:cNvPr id="21527" name="Group 5"/>
            <p:cNvGrpSpPr>
              <a:grpSpLocks/>
            </p:cNvGrpSpPr>
            <p:nvPr/>
          </p:nvGrpSpPr>
          <p:grpSpPr bwMode="auto">
            <a:xfrm>
              <a:off x="1546909" y="1988840"/>
              <a:ext cx="824720" cy="515628"/>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3" name="Line 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2" name="Text Box 8"/>
            <p:cNvSpPr txBox="1">
              <a:spLocks noChangeArrowheads="1"/>
            </p:cNvSpPr>
            <p:nvPr/>
          </p:nvSpPr>
          <p:spPr bwMode="auto">
            <a:xfrm>
              <a:off x="1187625" y="1988840"/>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1733707" y="2419108"/>
              <a:ext cx="638154"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2446471" y="2419108"/>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smtClean="0">
                  <a:solidFill>
                    <a:srgbClr val="FFC000"/>
                  </a:solidFill>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1260648" y="2395292"/>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2446471" y="2762052"/>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smtClean="0">
                  <a:solidFill>
                    <a:srgbClr val="FFC000"/>
                  </a:solidFill>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1909914" y="2762052"/>
              <a:ext cx="312728"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1335257" y="2773166"/>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grpSp>
          <p:nvGrpSpPr>
            <p:cNvPr id="21535" name="Group 15"/>
            <p:cNvGrpSpPr>
              <a:grpSpLocks/>
            </p:cNvGrpSpPr>
            <p:nvPr/>
          </p:nvGrpSpPr>
          <p:grpSpPr bwMode="auto">
            <a:xfrm>
              <a:off x="1625298" y="2504468"/>
              <a:ext cx="746331" cy="343752"/>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1" name="Line 1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21536" name="Group 18"/>
            <p:cNvGrpSpPr>
              <a:grpSpLocks/>
            </p:cNvGrpSpPr>
            <p:nvPr/>
          </p:nvGrpSpPr>
          <p:grpSpPr bwMode="auto">
            <a:xfrm>
              <a:off x="1703687" y="2848220"/>
              <a:ext cx="667941" cy="343752"/>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9" name="Line 20"/>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21537" name="Group 21"/>
            <p:cNvGrpSpPr>
              <a:grpSpLocks/>
            </p:cNvGrpSpPr>
            <p:nvPr/>
          </p:nvGrpSpPr>
          <p:grpSpPr bwMode="auto">
            <a:xfrm>
              <a:off x="1782077" y="3191972"/>
              <a:ext cx="589552" cy="343752"/>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7" name="Line 23"/>
              <p:cNvSpPr>
                <a:spLocks noChangeShapeType="1"/>
              </p:cNvSpPr>
              <p:nvPr/>
            </p:nvSpPr>
            <p:spPr bwMode="auto">
              <a:xfrm>
                <a:off x="912" y="3504"/>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72" name="Text Box 24"/>
            <p:cNvSpPr txBox="1">
              <a:spLocks noChangeArrowheads="1"/>
            </p:cNvSpPr>
            <p:nvPr/>
          </p:nvSpPr>
          <p:spPr bwMode="auto">
            <a:xfrm>
              <a:off x="1927376"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2446471"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smtClean="0">
                  <a:solidFill>
                    <a:srgbClr val="FFC000"/>
                  </a:solidFill>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1557500" y="3503509"/>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1906739" y="3451115"/>
              <a:ext cx="317490"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2446471" y="3451115"/>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solidFill>
                    <a:srgbClr val="FFC000"/>
                  </a:solidFill>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2890957" y="2590580"/>
              <a:ext cx="0" cy="16718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5854" name="Text Box 30"/>
            <p:cNvSpPr txBox="1">
              <a:spLocks noChangeArrowheads="1"/>
            </p:cNvSpPr>
            <p:nvPr/>
          </p:nvSpPr>
          <p:spPr bwMode="auto">
            <a:xfrm>
              <a:off x="1705133" y="2012656"/>
              <a:ext cx="593706" cy="400101"/>
            </a:xfrm>
            <a:prstGeom prst="rect">
              <a:avLst/>
            </a:prstGeom>
            <a:noFill/>
            <a:ln>
              <a:noFill/>
            </a:ln>
            <a:effectLst/>
            <a:extLst/>
          </p:spPr>
          <p:txBody>
            <a:bodyPr>
              <a:spAutoFit/>
            </a:bodyPr>
            <a:lstStyle/>
            <a:p>
              <a:pPr algn="l">
                <a:spcBef>
                  <a:spcPct val="50000"/>
                </a:spcBef>
                <a:defRPr/>
              </a:pPr>
              <a:r>
                <a:rPr lang="en-US" altLang="zh-CN" sz="2000">
                  <a:effectLst>
                    <a:outerShdw blurRad="38100" dist="38100" dir="2700000" algn="tl">
                      <a:srgbClr val="000000">
                        <a:alpha val="43137"/>
                      </a:srgbClr>
                    </a:outerShdw>
                  </a:effectLst>
                  <a:ea typeface="宋体" pitchFamily="2" charset="-122"/>
                </a:rPr>
                <a:t>29</a:t>
              </a:r>
            </a:p>
          </p:txBody>
        </p:sp>
        <p:grpSp>
          <p:nvGrpSpPr>
            <p:cNvPr id="21545" name="Group 31"/>
            <p:cNvGrpSpPr>
              <a:grpSpLocks/>
            </p:cNvGrpSpPr>
            <p:nvPr/>
          </p:nvGrpSpPr>
          <p:grpSpPr bwMode="auto">
            <a:xfrm>
              <a:off x="1924157" y="3555418"/>
              <a:ext cx="447472" cy="343752"/>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5" name="Line 33"/>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80" name="Text Box 34"/>
            <p:cNvSpPr txBox="1">
              <a:spLocks noChangeArrowheads="1"/>
            </p:cNvSpPr>
            <p:nvPr/>
          </p:nvSpPr>
          <p:spPr bwMode="auto">
            <a:xfrm>
              <a:off x="1927376" y="3827401"/>
              <a:ext cx="392099"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1409868" y="3098645"/>
              <a:ext cx="312727"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2462346" y="3828989"/>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solidFill>
                    <a:srgbClr val="FFC000"/>
                  </a:solidFill>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468312" y="3429000"/>
            <a:ext cx="5615856" cy="2268539"/>
          </a:xfrm>
          <a:prstGeom prst="rect">
            <a:avLst/>
          </a:prstGeom>
          <a:noFill/>
          <a:ln>
            <a:noFill/>
          </a:ln>
          <a:effectLst/>
          <a:extLst/>
        </p:spPr>
        <p:txBody>
          <a:bodyPr>
            <a:normAutofit fontScale="925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sz="2600" dirty="0" smtClean="0">
                <a:effectLst>
                  <a:outerShdw blurRad="38100" dist="38100" dir="2700000" algn="tl">
                    <a:srgbClr val="000000">
                      <a:alpha val="43137"/>
                    </a:srgbClr>
                  </a:outerShdw>
                </a:effectLst>
              </a:rPr>
              <a:t>十进制小数转成二进制</a:t>
            </a:r>
            <a:endParaRPr lang="en-US" altLang="zh-CN" sz="2600" dirty="0" smtClean="0">
              <a:effectLst>
                <a:outerShdw blurRad="38100" dist="38100" dir="2700000" algn="tl">
                  <a:srgbClr val="000000">
                    <a:alpha val="43137"/>
                  </a:srgbClr>
                </a:outerShdw>
              </a:effectLst>
            </a:endParaRPr>
          </a:p>
          <a:p>
            <a:pPr lvl="1" algn="just" eaLnBrk="1" hangingPunct="1">
              <a:defRPr/>
            </a:pPr>
            <a:r>
              <a:rPr lang="zh-CN" altLang="en-US" sz="2200" dirty="0" smtClean="0">
                <a:effectLst>
                  <a:outerShdw blurRad="38100" dist="38100" dir="2700000" algn="tl">
                    <a:srgbClr val="000000">
                      <a:alpha val="43137"/>
                    </a:srgbClr>
                  </a:outerShdw>
                </a:effectLst>
              </a:rPr>
              <a:t>把</a:t>
            </a:r>
            <a:r>
              <a:rPr lang="zh-CN" altLang="en-US" sz="2200" dirty="0">
                <a:effectLst>
                  <a:outerShdw blurRad="38100" dist="38100" dir="2700000" algn="tl">
                    <a:srgbClr val="000000">
                      <a:alpha val="43137"/>
                    </a:srgbClr>
                  </a:outerShdw>
                </a:effectLst>
              </a:rPr>
              <a:t>它连续乘以基数</a:t>
            </a:r>
            <a:r>
              <a:rPr lang="en-US" altLang="zh-CN" sz="2200" dirty="0">
                <a:effectLst>
                  <a:outerShdw blurRad="38100" dist="38100" dir="2700000" algn="tl">
                    <a:srgbClr val="000000">
                      <a:alpha val="43137"/>
                    </a:srgbClr>
                  </a:outerShdw>
                </a:effectLst>
              </a:rPr>
              <a:t>2</a:t>
            </a:r>
            <a:r>
              <a:rPr lang="zh-CN" altLang="en-US" sz="2200" dirty="0">
                <a:effectLst>
                  <a:outerShdw blurRad="38100" dist="38100" dir="2700000" algn="tl">
                    <a:srgbClr val="000000">
                      <a:alpha val="43137"/>
                    </a:srgbClr>
                  </a:outerShdw>
                </a:effectLst>
              </a:rPr>
              <a:t>，每次去掉乘积的整数位，直到乘积只包含整数为止。最后的转换结果由各个乘积的整数位构成</a:t>
            </a:r>
            <a:r>
              <a:rPr lang="zh-CN" altLang="en-US" sz="2200" dirty="0" smtClean="0">
                <a:effectLst>
                  <a:outerShdw blurRad="38100" dist="38100" dir="2700000" algn="tl">
                    <a:srgbClr val="000000">
                      <a:alpha val="43137"/>
                    </a:srgbClr>
                  </a:outerShdw>
                </a:effectLst>
              </a:rPr>
              <a:t>。</a:t>
            </a:r>
            <a:endParaRPr lang="en-US" altLang="zh-CN" sz="2200" dirty="0" smtClean="0">
              <a:effectLst>
                <a:outerShdw blurRad="38100" dist="38100" dir="2700000" algn="tl">
                  <a:srgbClr val="000000">
                    <a:alpha val="43137"/>
                  </a:srgbClr>
                </a:outerShdw>
              </a:effectLst>
            </a:endParaRPr>
          </a:p>
          <a:p>
            <a:pPr lvl="1" algn="just" eaLnBrk="1" hangingPunct="1">
              <a:defRPr/>
            </a:pPr>
            <a:r>
              <a:rPr lang="zh-CN" altLang="en-US" sz="2200" dirty="0">
                <a:effectLst>
                  <a:outerShdw blurRad="38100" dist="38100" dir="2700000" algn="tl">
                    <a:srgbClr val="000000">
                      <a:alpha val="43137"/>
                    </a:srgbClr>
                  </a:outerShdw>
                </a:effectLst>
              </a:rPr>
              <a:t>例如</a:t>
            </a:r>
            <a:r>
              <a:rPr lang="zh-CN" altLang="en-US" sz="2200" dirty="0" smtClean="0">
                <a:effectLst>
                  <a:outerShdw blurRad="38100" dist="38100" dir="2700000" algn="tl">
                    <a:srgbClr val="000000">
                      <a:alpha val="43137"/>
                    </a:srgbClr>
                  </a:outerShdw>
                </a:effectLst>
              </a:rPr>
              <a:t>，十进制</a:t>
            </a:r>
            <a:r>
              <a:rPr lang="zh-CN" altLang="en-US" sz="2200" dirty="0">
                <a:effectLst>
                  <a:outerShdw blurRad="38100" dist="38100" dir="2700000" algn="tl">
                    <a:srgbClr val="000000">
                      <a:alpha val="43137"/>
                    </a:srgbClr>
                  </a:outerShdw>
                </a:effectLst>
              </a:rPr>
              <a:t>小数</a:t>
            </a:r>
            <a:r>
              <a:rPr lang="en-US" altLang="zh-CN" sz="2200" dirty="0" smtClean="0">
                <a:effectLst>
                  <a:outerShdw blurRad="38100" dist="38100" dir="2700000" algn="tl">
                    <a:srgbClr val="000000">
                      <a:alpha val="43137"/>
                    </a:srgbClr>
                  </a:outerShdw>
                </a:effectLst>
              </a:rPr>
              <a:t>0.8125</a:t>
            </a:r>
            <a:r>
              <a:rPr lang="zh-CN" altLang="en-US" sz="2200" dirty="0" smtClean="0">
                <a:effectLst>
                  <a:outerShdw blurRad="38100" dist="38100" dir="2700000" algn="tl">
                    <a:srgbClr val="000000">
                      <a:alpha val="43137"/>
                    </a:srgbClr>
                  </a:outerShdw>
                </a:effectLst>
              </a:rPr>
              <a:t>的二进制表示为</a:t>
            </a:r>
            <a:r>
              <a:rPr lang="en-US" altLang="zh-CN" sz="2200" dirty="0" smtClean="0">
                <a:effectLst>
                  <a:outerShdw blurRad="38100" dist="38100" dir="2700000" algn="tl">
                    <a:srgbClr val="000000">
                      <a:alpha val="43137"/>
                    </a:srgbClr>
                  </a:outerShdw>
                </a:effectLst>
              </a:rPr>
              <a:t>0.1101</a:t>
            </a:r>
          </a:p>
        </p:txBody>
      </p:sp>
      <p:grpSp>
        <p:nvGrpSpPr>
          <p:cNvPr id="21510" name="Group 20"/>
          <p:cNvGrpSpPr>
            <a:grpSpLocks/>
          </p:cNvGrpSpPr>
          <p:nvPr/>
        </p:nvGrpSpPr>
        <p:grpSpPr bwMode="auto">
          <a:xfrm>
            <a:off x="6640721" y="4221164"/>
            <a:ext cx="2323892" cy="2068992"/>
            <a:chOff x="657" y="2568"/>
            <a:chExt cx="1619" cy="1406"/>
          </a:xfrm>
        </p:grpSpPr>
        <p:sp>
          <p:nvSpPr>
            <p:cNvPr id="72" name="Text Box 2"/>
            <p:cNvSpPr txBox="1">
              <a:spLocks noChangeArrowheads="1"/>
            </p:cNvSpPr>
            <p:nvPr/>
          </p:nvSpPr>
          <p:spPr bwMode="auto">
            <a:xfrm>
              <a:off x="1690" y="25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657" y="2840"/>
              <a:ext cx="0" cy="108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4" name="Line 4"/>
            <p:cNvSpPr>
              <a:spLocks noChangeShapeType="1"/>
            </p:cNvSpPr>
            <p:nvPr/>
          </p:nvSpPr>
          <p:spPr bwMode="auto">
            <a:xfrm>
              <a:off x="826" y="285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5" name="Rectangle 5"/>
            <p:cNvSpPr>
              <a:spLocks noChangeArrowheads="1"/>
            </p:cNvSpPr>
            <p:nvPr/>
          </p:nvSpPr>
          <p:spPr bwMode="auto">
            <a:xfrm>
              <a:off x="730" y="2856"/>
              <a:ext cx="84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defRPr/>
              </a:pPr>
              <a:r>
                <a:rPr kumimoji="1" lang="en-US" altLang="zh-CN" sz="2400" dirty="0">
                  <a:solidFill>
                    <a:schemeClr val="folHlink"/>
                  </a:solidFill>
                  <a:effectLst>
                    <a:outerShdw blurRad="38100" dist="38100" dir="2700000" algn="tl">
                      <a:srgbClr val="000000">
                        <a:alpha val="43137"/>
                      </a:srgbClr>
                    </a:outerShdw>
                  </a:effectLst>
                  <a:ea typeface="宋体" pitchFamily="2" charset="-122"/>
                </a:rPr>
                <a:t>1</a:t>
              </a:r>
              <a:r>
                <a:rPr kumimoji="1" lang="en-US" altLang="zh-CN" sz="2400" dirty="0">
                  <a:effectLst>
                    <a:outerShdw blurRad="38100" dist="38100" dir="2700000" algn="tl">
                      <a:srgbClr val="000000">
                        <a:alpha val="43137"/>
                      </a:srgbClr>
                    </a:outerShdw>
                  </a:effectLst>
                  <a:ea typeface="宋体" pitchFamily="2" charset="-122"/>
                </a:rPr>
                <a:t>.625</a:t>
              </a:r>
            </a:p>
          </p:txBody>
        </p:sp>
        <p:sp>
          <p:nvSpPr>
            <p:cNvPr id="76" name="Rectangle 6"/>
            <p:cNvSpPr>
              <a:spLocks noChangeArrowheads="1"/>
            </p:cNvSpPr>
            <p:nvPr/>
          </p:nvSpPr>
          <p:spPr bwMode="auto">
            <a:xfrm>
              <a:off x="730" y="3144"/>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dirty="0">
                  <a:solidFill>
                    <a:schemeClr val="folHlink"/>
                  </a:solidFill>
                  <a:effectLst>
                    <a:outerShdw blurRad="38100" dist="38100" dir="2700000" algn="tl">
                      <a:srgbClr val="000000">
                        <a:alpha val="43137"/>
                      </a:srgbClr>
                    </a:outerShdw>
                  </a:effectLst>
                  <a:ea typeface="宋体" pitchFamily="2" charset="-122"/>
                </a:rPr>
                <a:t>1</a:t>
              </a:r>
              <a:r>
                <a:rPr kumimoji="1" lang="en-US" altLang="zh-CN" sz="2400" dirty="0">
                  <a:effectLst>
                    <a:outerShdw blurRad="38100" dist="38100" dir="2700000" algn="tl">
                      <a:srgbClr val="000000">
                        <a:alpha val="43137"/>
                      </a:srgbClr>
                    </a:outerShdw>
                  </a:effectLst>
                  <a:ea typeface="宋体" pitchFamily="2" charset="-122"/>
                </a:rPr>
                <a:t>.25</a:t>
              </a:r>
            </a:p>
          </p:txBody>
        </p:sp>
        <p:sp>
          <p:nvSpPr>
            <p:cNvPr id="77" name="Line 7"/>
            <p:cNvSpPr>
              <a:spLocks noChangeShapeType="1"/>
            </p:cNvSpPr>
            <p:nvPr/>
          </p:nvSpPr>
          <p:spPr bwMode="auto">
            <a:xfrm>
              <a:off x="922" y="2568"/>
              <a:ext cx="7"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8" name="Line 8"/>
            <p:cNvSpPr>
              <a:spLocks noChangeShapeType="1"/>
            </p:cNvSpPr>
            <p:nvPr/>
          </p:nvSpPr>
          <p:spPr bwMode="auto">
            <a:xfrm>
              <a:off x="826" y="314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9" name="Line 9"/>
            <p:cNvSpPr>
              <a:spLocks noChangeShapeType="1"/>
            </p:cNvSpPr>
            <p:nvPr/>
          </p:nvSpPr>
          <p:spPr bwMode="auto">
            <a:xfrm>
              <a:off x="826" y="343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0" name="Rectangle 10"/>
            <p:cNvSpPr>
              <a:spLocks noChangeArrowheads="1"/>
            </p:cNvSpPr>
            <p:nvPr/>
          </p:nvSpPr>
          <p:spPr bwMode="auto">
            <a:xfrm>
              <a:off x="730" y="3432"/>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0</a:t>
              </a:r>
              <a:r>
                <a:rPr kumimoji="1" lang="en-US" altLang="zh-CN" sz="2400">
                  <a:effectLst>
                    <a:outerShdw blurRad="38100" dist="38100" dir="2700000" algn="tl">
                      <a:srgbClr val="000000">
                        <a:alpha val="43137"/>
                      </a:srgbClr>
                    </a:outerShdw>
                  </a:effectLst>
                  <a:ea typeface="宋体" pitchFamily="2" charset="-122"/>
                </a:rPr>
                <a:t>.5</a:t>
              </a:r>
            </a:p>
          </p:txBody>
        </p:sp>
        <p:sp>
          <p:nvSpPr>
            <p:cNvPr id="81" name="Text Box 11"/>
            <p:cNvSpPr txBox="1">
              <a:spLocks noChangeArrowheads="1"/>
            </p:cNvSpPr>
            <p:nvPr/>
          </p:nvSpPr>
          <p:spPr bwMode="auto">
            <a:xfrm>
              <a:off x="1690" y="28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1690" y="31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729" y="2579"/>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dirty="0">
                  <a:effectLst>
                    <a:outerShdw blurRad="38100" dist="38100" dir="2700000" algn="tl">
                      <a:srgbClr val="000000">
                        <a:alpha val="43137"/>
                      </a:srgbClr>
                    </a:outerShdw>
                  </a:effectLst>
                  <a:ea typeface="宋体" pitchFamily="2" charset="-122"/>
                </a:rPr>
                <a:t>0.8125</a:t>
              </a:r>
            </a:p>
          </p:txBody>
        </p:sp>
        <p:sp>
          <p:nvSpPr>
            <p:cNvPr id="84" name="Text Box 15"/>
            <p:cNvSpPr txBox="1">
              <a:spLocks noChangeArrowheads="1"/>
            </p:cNvSpPr>
            <p:nvPr/>
          </p:nvSpPr>
          <p:spPr bwMode="auto">
            <a:xfrm>
              <a:off x="1700" y="34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5" y="370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6" name="Rectangle 17"/>
            <p:cNvSpPr>
              <a:spLocks noChangeArrowheads="1"/>
            </p:cNvSpPr>
            <p:nvPr/>
          </p:nvSpPr>
          <p:spPr bwMode="auto">
            <a:xfrm>
              <a:off x="744" y="368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.0</a:t>
              </a:r>
            </a:p>
          </p:txBody>
        </p:sp>
      </p:grpSp>
      <p:sp>
        <p:nvSpPr>
          <p:cNvPr id="87" name="Text Box 19"/>
          <p:cNvSpPr txBox="1">
            <a:spLocks noChangeArrowheads="1"/>
          </p:cNvSpPr>
          <p:nvPr/>
        </p:nvSpPr>
        <p:spPr bwMode="auto">
          <a:xfrm>
            <a:off x="323528" y="5517232"/>
            <a:ext cx="3488455" cy="400110"/>
          </a:xfrm>
          <a:prstGeom prst="rect">
            <a:avLst/>
          </a:prstGeom>
          <a:solidFill>
            <a:schemeClr val="bg1"/>
          </a:solidFill>
          <a:ln>
            <a:noFill/>
          </a:ln>
          <a:effectLst/>
          <a:extLst/>
        </p:spPr>
        <p:txBody>
          <a:bodyPr wrap="none">
            <a:spAutoFit/>
          </a:bodyPr>
          <a:lstStyle/>
          <a:p>
            <a:pPr algn="l">
              <a:defRPr/>
            </a:pPr>
            <a:r>
              <a:rPr lang="en-US" altLang="zh-CN" sz="2000" b="1" dirty="0">
                <a:solidFill>
                  <a:schemeClr val="folHlink"/>
                </a:solidFill>
                <a:effectLst>
                  <a:outerShdw blurRad="38100" dist="38100" dir="2700000" algn="tl">
                    <a:srgbClr val="000000"/>
                  </a:outerShdw>
                </a:effectLst>
                <a:ea typeface="宋体" pitchFamily="2" charset="-122"/>
              </a:rPr>
              <a:t>(0.1)</a:t>
            </a:r>
            <a:r>
              <a:rPr lang="en-US" altLang="zh-CN" sz="2000" b="1" baseline="-25000" dirty="0">
                <a:solidFill>
                  <a:schemeClr val="folHlink"/>
                </a:solidFill>
                <a:effectLst>
                  <a:outerShdw blurRad="38100" dist="38100" dir="2700000" algn="tl">
                    <a:srgbClr val="000000"/>
                  </a:outerShdw>
                </a:effectLst>
                <a:ea typeface="宋体" pitchFamily="2" charset="-122"/>
              </a:rPr>
              <a:t>10</a:t>
            </a:r>
            <a:r>
              <a:rPr lang="zh-CN" altLang="en-US" sz="2000" b="1" dirty="0">
                <a:effectLst>
                  <a:outerShdw blurRad="38100" dist="38100" dir="2700000" algn="tl">
                    <a:srgbClr val="000000"/>
                  </a:outerShdw>
                </a:effectLst>
                <a:ea typeface="宋体" pitchFamily="2" charset="-122"/>
              </a:rPr>
              <a:t>转成二进制是多少？</a:t>
            </a:r>
          </a:p>
        </p:txBody>
      </p:sp>
      <p:sp>
        <p:nvSpPr>
          <p:cNvPr id="55" name="Text Box 19"/>
          <p:cNvSpPr txBox="1">
            <a:spLocks noChangeArrowheads="1"/>
          </p:cNvSpPr>
          <p:nvPr/>
        </p:nvSpPr>
        <p:spPr bwMode="auto">
          <a:xfrm>
            <a:off x="331842" y="5949280"/>
            <a:ext cx="5210081" cy="400110"/>
          </a:xfrm>
          <a:prstGeom prst="rect">
            <a:avLst/>
          </a:prstGeom>
          <a:solidFill>
            <a:schemeClr val="bg1"/>
          </a:solidFill>
          <a:ln>
            <a:noFill/>
          </a:ln>
          <a:effectLst/>
          <a:extLst/>
        </p:spPr>
        <p:txBody>
          <a:bodyPr wrap="none">
            <a:spAutoFit/>
          </a:bodyPr>
          <a:lstStyle/>
          <a:p>
            <a:pPr algn="l">
              <a:defRPr/>
            </a:pPr>
            <a:r>
              <a:rPr lang="en-US" altLang="zh-CN" sz="2000" b="1" dirty="0">
                <a:solidFill>
                  <a:schemeClr val="folHlink"/>
                </a:solidFill>
                <a:effectLst>
                  <a:outerShdw blurRad="38100" dist="38100" dir="2700000" algn="tl">
                    <a:srgbClr val="000000"/>
                  </a:outerShdw>
                </a:effectLst>
                <a:ea typeface="宋体" pitchFamily="2" charset="-122"/>
              </a:rPr>
              <a:t>(</a:t>
            </a:r>
            <a:r>
              <a:rPr lang="en-US" altLang="zh-CN" sz="2000" b="1" dirty="0" smtClean="0">
                <a:solidFill>
                  <a:schemeClr val="folHlink"/>
                </a:solidFill>
                <a:effectLst>
                  <a:outerShdw blurRad="38100" dist="38100" dir="2700000" algn="tl">
                    <a:srgbClr val="000000"/>
                  </a:outerShdw>
                </a:effectLst>
                <a:ea typeface="宋体" pitchFamily="2" charset="-122"/>
              </a:rPr>
              <a:t>0.1)</a:t>
            </a:r>
            <a:r>
              <a:rPr lang="en-US" altLang="zh-CN" sz="2000" b="1" baseline="-25000" dirty="0" smtClean="0">
                <a:solidFill>
                  <a:schemeClr val="folHlink"/>
                </a:solidFill>
                <a:effectLst>
                  <a:outerShdw blurRad="38100" dist="38100" dir="2700000" algn="tl">
                    <a:srgbClr val="000000"/>
                  </a:outerShdw>
                </a:effectLst>
                <a:ea typeface="宋体" pitchFamily="2" charset="-122"/>
              </a:rPr>
              <a:t>10</a:t>
            </a:r>
            <a:r>
              <a:rPr lang="en-US" altLang="zh-CN" sz="2000" b="1" dirty="0" smtClean="0">
                <a:effectLst>
                  <a:outerShdw blurRad="38100" dist="38100" dir="2700000" algn="tl">
                    <a:srgbClr val="000000"/>
                  </a:outerShdw>
                </a:effectLst>
                <a:ea typeface="宋体" pitchFamily="2" charset="-122"/>
              </a:rPr>
              <a:t>=</a:t>
            </a:r>
            <a:r>
              <a:rPr lang="en-US" altLang="zh-CN" sz="2000" b="1" dirty="0" smtClean="0">
                <a:solidFill>
                  <a:srgbClr val="FFC000"/>
                </a:solidFill>
                <a:effectLst>
                  <a:outerShdw blurRad="38100" dist="38100" dir="2700000" algn="tl">
                    <a:srgbClr val="000000"/>
                  </a:outerShdw>
                </a:effectLst>
                <a:ea typeface="宋体" pitchFamily="2" charset="-122"/>
              </a:rPr>
              <a:t>(0.0</a:t>
            </a:r>
            <a:r>
              <a:rPr lang="en-US" altLang="zh-CN" sz="2000" b="1" u="sng" dirty="0" smtClean="0">
                <a:solidFill>
                  <a:srgbClr val="FFC000"/>
                </a:solidFill>
                <a:effectLst>
                  <a:outerShdw blurRad="38100" dist="38100" dir="2700000" algn="tl">
                    <a:srgbClr val="000000"/>
                  </a:outerShdw>
                </a:effectLst>
                <a:ea typeface="宋体" pitchFamily="2" charset="-122"/>
              </a:rPr>
              <a:t>0011</a:t>
            </a:r>
            <a:r>
              <a:rPr lang="en-US" altLang="zh-CN" sz="2000" b="1" dirty="0" smtClean="0">
                <a:solidFill>
                  <a:srgbClr val="FFC000"/>
                </a:solidFill>
                <a:effectLst>
                  <a:outerShdw blurRad="38100" dist="38100" dir="2700000" algn="tl">
                    <a:srgbClr val="000000"/>
                  </a:outerShdw>
                </a:effectLst>
                <a:ea typeface="宋体" pitchFamily="2" charset="-122"/>
              </a:rPr>
              <a:t>...)</a:t>
            </a:r>
            <a:r>
              <a:rPr lang="en-US" altLang="zh-CN" sz="2000" b="1" baseline="-25000" dirty="0" smtClean="0">
                <a:solidFill>
                  <a:srgbClr val="FFC000"/>
                </a:solidFill>
                <a:effectLst>
                  <a:outerShdw blurRad="38100" dist="38100" dir="2700000" algn="tl">
                    <a:srgbClr val="000000"/>
                  </a:outerShdw>
                </a:effectLst>
                <a:ea typeface="宋体" pitchFamily="2" charset="-122"/>
              </a:rPr>
              <a:t> </a:t>
            </a:r>
            <a:r>
              <a:rPr lang="en-US" altLang="zh-CN" sz="2000" b="1" baseline="-25000" dirty="0" smtClean="0">
                <a:solidFill>
                  <a:schemeClr val="folHlink"/>
                </a:solidFill>
                <a:effectLst>
                  <a:outerShdw blurRad="38100" dist="38100" dir="2700000" algn="tl">
                    <a:srgbClr val="000000"/>
                  </a:outerShdw>
                </a:effectLst>
                <a:ea typeface="宋体" pitchFamily="2" charset="-122"/>
              </a:rPr>
              <a:t>2</a:t>
            </a:r>
            <a:r>
              <a:rPr lang="zh-CN" altLang="en-US" sz="2000" b="1" dirty="0" smtClean="0">
                <a:effectLst>
                  <a:outerShdw blurRad="38100" dist="38100" dir="2700000" algn="tl">
                    <a:srgbClr val="000000"/>
                  </a:outerShdw>
                </a:effectLst>
                <a:ea typeface="宋体" pitchFamily="2" charset="-122"/>
              </a:rPr>
              <a:t> 这意味着什么？</a:t>
            </a:r>
            <a:endParaRPr lang="zh-CN" altLang="en-US" sz="2000" b="1" dirty="0">
              <a:effectLst>
                <a:outerShdw blurRad="38100" dist="38100" dir="2700000" algn="tl">
                  <a:srgbClr val="000000"/>
                </a:outerShdw>
              </a:effectLst>
              <a:ea typeface="宋体" pitchFamily="2" charset="-122"/>
            </a:endParaRPr>
          </a:p>
        </p:txBody>
      </p:sp>
      <p:sp>
        <p:nvSpPr>
          <p:cNvPr id="56" name="Text Box 19"/>
          <p:cNvSpPr txBox="1">
            <a:spLocks noChangeArrowheads="1"/>
          </p:cNvSpPr>
          <p:nvPr/>
        </p:nvSpPr>
        <p:spPr bwMode="auto">
          <a:xfrm>
            <a:off x="323528" y="6413266"/>
            <a:ext cx="5604419" cy="400110"/>
          </a:xfrm>
          <a:prstGeom prst="rect">
            <a:avLst/>
          </a:prstGeom>
          <a:solidFill>
            <a:schemeClr val="bg1"/>
          </a:solidFill>
          <a:ln>
            <a:noFill/>
          </a:ln>
          <a:effectLst/>
          <a:extLst/>
        </p:spPr>
        <p:txBody>
          <a:bodyPr wrap="none">
            <a:spAutoFit/>
          </a:bodyPr>
          <a:lstStyle/>
          <a:p>
            <a:pPr algn="l">
              <a:defRPr/>
            </a:pPr>
            <a:r>
              <a:rPr lang="zh-CN" altLang="en-US" sz="2000" b="1" dirty="0" smtClean="0">
                <a:solidFill>
                  <a:schemeClr val="folHlink"/>
                </a:solidFill>
                <a:effectLst>
                  <a:outerShdw blurRad="38100" dist="38100" dir="2700000" algn="tl">
                    <a:srgbClr val="000000"/>
                  </a:outerShdw>
                </a:effectLst>
                <a:ea typeface="宋体" pitchFamily="2" charset="-122"/>
              </a:rPr>
              <a:t>一些十进制小数无法精确地用纯二进制来表示！</a:t>
            </a:r>
            <a:endParaRPr lang="zh-CN" altLang="en-US" sz="2000" b="1" dirty="0">
              <a:effectLst>
                <a:outerShdw blurRad="38100" dist="38100" dir="2700000" algn="tl">
                  <a:srgbClr val="00000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主要内容</a:t>
            </a:r>
          </a:p>
        </p:txBody>
      </p:sp>
      <p:sp>
        <p:nvSpPr>
          <p:cNvPr id="183299" name="Rectangle 3"/>
          <p:cNvSpPr>
            <a:spLocks noGrp="1" noChangeArrowheads="1"/>
          </p:cNvSpPr>
          <p:nvPr>
            <p:ph type="body" idx="1"/>
          </p:nvPr>
        </p:nvSpPr>
        <p:spPr>
          <a:xfrm>
            <a:off x="457200" y="1600200"/>
            <a:ext cx="8229600" cy="4924425"/>
          </a:xfrm>
        </p:spPr>
        <p:txBody>
          <a:bodyPr>
            <a:normAutofit lnSpcReduction="10000"/>
          </a:bodyPr>
          <a:lstStyle/>
          <a:p>
            <a:pPr eaLnBrk="1" hangingPunct="1">
              <a:defRPr/>
            </a:pPr>
            <a:r>
              <a:rPr lang="zh-CN" altLang="en-US" sz="3600" dirty="0"/>
              <a:t>计算机的工作</a:t>
            </a:r>
            <a:r>
              <a:rPr lang="zh-CN" altLang="en-US" sz="3600" dirty="0" smtClean="0"/>
              <a:t>模型概述</a:t>
            </a:r>
            <a:endParaRPr lang="en-US" altLang="zh-CN" sz="3600" dirty="0"/>
          </a:p>
          <a:p>
            <a:pPr lvl="1" eaLnBrk="1" hangingPunct="1">
              <a:defRPr/>
            </a:pPr>
            <a:r>
              <a:rPr lang="zh-CN" altLang="en-US" dirty="0" smtClean="0"/>
              <a:t>冯诺依曼体系结构</a:t>
            </a:r>
            <a:r>
              <a:rPr lang="zh-CN" altLang="en-US" dirty="0"/>
              <a:t>、硬件、软件以及机内信息表示</a:t>
            </a:r>
          </a:p>
          <a:p>
            <a:pPr eaLnBrk="1" hangingPunct="1">
              <a:defRPr/>
            </a:pPr>
            <a:r>
              <a:rPr lang="zh-CN" altLang="en-US" sz="3600" dirty="0"/>
              <a:t>程序设计概述</a:t>
            </a:r>
            <a:endParaRPr lang="en-US" altLang="zh-CN" sz="3600" dirty="0"/>
          </a:p>
          <a:p>
            <a:pPr lvl="1" eaLnBrk="1" hangingPunct="1">
              <a:defRPr/>
            </a:pPr>
            <a:r>
              <a:rPr lang="zh-CN" altLang="en-US" dirty="0"/>
              <a:t>程序设计范式、步骤以及语言</a:t>
            </a:r>
          </a:p>
          <a:p>
            <a:pPr eaLnBrk="1" hangingPunct="1">
              <a:defRPr/>
            </a:pPr>
            <a:r>
              <a:rPr lang="en-US" altLang="zh-CN" sz="3600" dirty="0" smtClean="0"/>
              <a:t>C</a:t>
            </a:r>
            <a:r>
              <a:rPr lang="en-US" altLang="zh-CN" sz="3600" dirty="0"/>
              <a:t>++</a:t>
            </a:r>
            <a:r>
              <a:rPr lang="zh-CN" altLang="en-US" sz="3600" dirty="0"/>
              <a:t>语言概述</a:t>
            </a:r>
            <a:endParaRPr lang="en-US" altLang="zh-CN" sz="3600" dirty="0"/>
          </a:p>
          <a:p>
            <a:pPr lvl="1" eaLnBrk="1" hangingPunct="1">
              <a:defRPr/>
            </a:pPr>
            <a:r>
              <a:rPr lang="en-US" altLang="zh-CN" dirty="0" smtClean="0"/>
              <a:t>C++</a:t>
            </a:r>
            <a:r>
              <a:rPr lang="zh-CN" altLang="en-US" dirty="0" smtClean="0"/>
              <a:t>语言的特点</a:t>
            </a:r>
            <a:endParaRPr lang="en-US" altLang="zh-CN" dirty="0" smtClean="0"/>
          </a:p>
          <a:p>
            <a:pPr lvl="1" eaLnBrk="1" hangingPunct="1">
              <a:defRPr/>
            </a:pPr>
            <a:r>
              <a:rPr lang="en-US" altLang="zh-CN" dirty="0" smtClean="0"/>
              <a:t>C</a:t>
            </a:r>
            <a:r>
              <a:rPr lang="en-US" altLang="zh-CN" dirty="0"/>
              <a:t>++</a:t>
            </a:r>
            <a:r>
              <a:rPr lang="zh-CN" altLang="en-US" dirty="0" smtClean="0"/>
              <a:t>程序的构成</a:t>
            </a:r>
            <a:r>
              <a:rPr lang="zh-CN" altLang="en-US" dirty="0"/>
              <a:t>、运行步骤、开发</a:t>
            </a:r>
            <a:r>
              <a:rPr lang="zh-CN" altLang="en-US" dirty="0" smtClean="0"/>
              <a:t>环境</a:t>
            </a:r>
            <a:endParaRPr lang="en-US" altLang="zh-CN" dirty="0" smtClean="0"/>
          </a:p>
          <a:p>
            <a:pPr lvl="1" eaLnBrk="1" hangingPunct="1">
              <a:defRPr/>
            </a:pPr>
            <a:r>
              <a:rPr lang="en-US" altLang="zh-CN" dirty="0" smtClean="0"/>
              <a:t>C++</a:t>
            </a:r>
            <a:r>
              <a:rPr lang="zh-CN" altLang="en-US" dirty="0" smtClean="0"/>
              <a:t>语言的词法</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457200" y="201613"/>
            <a:ext cx="8229600" cy="1139825"/>
          </a:xfrm>
          <a:prstGeom prst="rect">
            <a:avLst/>
          </a:prstGeom>
          <a:noFill/>
          <a:ln>
            <a:noFill/>
          </a:ln>
          <a:effectLst/>
          <a:extLst/>
        </p:spPr>
        <p:txBody>
          <a:bodyPr anchor="ctr" anchorCtr="1"/>
          <a:lstStyle/>
          <a:p>
            <a:pPr>
              <a:defRPr/>
            </a:pPr>
            <a:r>
              <a:rPr lang="zh-CN" altLang="en-US" sz="3600">
                <a:solidFill>
                  <a:schemeClr val="tx2"/>
                </a:solidFill>
                <a:effectLst>
                  <a:outerShdw blurRad="38100" dist="38100" dir="2700000" algn="tl">
                    <a:srgbClr val="000000"/>
                  </a:outerShdw>
                </a:effectLst>
                <a:latin typeface="Arial" charset="0"/>
                <a:ea typeface="宋体" pitchFamily="2" charset="-122"/>
              </a:rPr>
              <a:t>二进制转换成十进制</a:t>
            </a:r>
          </a:p>
        </p:txBody>
      </p:sp>
      <p:sp>
        <p:nvSpPr>
          <p:cNvPr id="206866" name="Rectangle 18"/>
          <p:cNvSpPr>
            <a:spLocks noGrp="1" noChangeArrowheads="1"/>
          </p:cNvSpPr>
          <p:nvPr>
            <p:ph type="body" idx="1"/>
          </p:nvPr>
        </p:nvSpPr>
        <p:spPr>
          <a:xfrm>
            <a:off x="457200" y="1600200"/>
            <a:ext cx="8507413" cy="4565650"/>
          </a:xfrm>
        </p:spPr>
        <p:txBody>
          <a:bodyPr>
            <a:normAutofit/>
          </a:bodyPr>
          <a:lstStyle/>
          <a:p>
            <a:pPr eaLnBrk="1" hangingPunct="1">
              <a:lnSpc>
                <a:spcPct val="90000"/>
              </a:lnSpc>
              <a:defRPr/>
            </a:pPr>
            <a:r>
              <a:rPr lang="zh-CN" altLang="en-US" sz="2800" dirty="0" smtClean="0"/>
              <a:t>二进制整数转</a:t>
            </a:r>
            <a:r>
              <a:rPr lang="zh-CN" altLang="en-US" sz="2800" dirty="0"/>
              <a:t>成</a:t>
            </a:r>
            <a:r>
              <a:rPr lang="zh-CN" altLang="en-US" sz="2800" dirty="0" smtClean="0"/>
              <a:t>十进制</a:t>
            </a:r>
            <a:endParaRPr lang="zh-CN" altLang="en-US" sz="2800" dirty="0"/>
          </a:p>
          <a:p>
            <a:pPr lvl="1" eaLnBrk="1" hangingPunct="1">
              <a:lnSpc>
                <a:spcPct val="90000"/>
              </a:lnSpc>
              <a:defRPr/>
            </a:pPr>
            <a:r>
              <a:rPr lang="en-US" altLang="zh-CN" sz="2400" dirty="0"/>
              <a:t>(11101)</a:t>
            </a:r>
            <a:r>
              <a:rPr lang="en-US" altLang="zh-CN" sz="2400" baseline="-25000" dirty="0"/>
              <a:t>2</a:t>
            </a:r>
            <a:r>
              <a:rPr lang="en-US" altLang="zh-CN" sz="2400" dirty="0"/>
              <a:t>=</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4</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3</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2</a:t>
            </a:r>
            <a:r>
              <a:rPr kumimoji="1" lang="en-US" altLang="zh-CN" sz="2400" dirty="0"/>
              <a:t>+0×</a:t>
            </a:r>
            <a:r>
              <a:rPr kumimoji="1" lang="en-US" altLang="zh-CN" sz="2400" dirty="0">
                <a:solidFill>
                  <a:schemeClr val="folHlink"/>
                </a:solidFill>
              </a:rPr>
              <a:t>2</a:t>
            </a:r>
            <a:r>
              <a:rPr kumimoji="1" lang="en-US" altLang="zh-CN" sz="2400" baseline="30000" dirty="0">
                <a:solidFill>
                  <a:schemeClr val="folHlink"/>
                </a:solidFill>
              </a:rPr>
              <a:t>1</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0</a:t>
            </a:r>
            <a:r>
              <a:rPr kumimoji="1" lang="en-US" altLang="zh-CN" sz="2400" dirty="0"/>
              <a:t>=29</a:t>
            </a:r>
            <a:endParaRPr lang="en-US" altLang="zh-CN" sz="2400" dirty="0"/>
          </a:p>
          <a:p>
            <a:pPr eaLnBrk="1" hangingPunct="1">
              <a:lnSpc>
                <a:spcPct val="90000"/>
              </a:lnSpc>
              <a:defRPr/>
            </a:pPr>
            <a:endParaRPr lang="en-US" altLang="zh-CN" sz="2800" dirty="0" smtClean="0"/>
          </a:p>
          <a:p>
            <a:pPr eaLnBrk="1" hangingPunct="1">
              <a:lnSpc>
                <a:spcPct val="90000"/>
              </a:lnSpc>
              <a:defRPr/>
            </a:pPr>
            <a:r>
              <a:rPr lang="zh-CN" altLang="en-US" sz="2800" dirty="0" smtClean="0"/>
              <a:t>二进制小数转成十进制</a:t>
            </a:r>
          </a:p>
          <a:p>
            <a:pPr lvl="1" eaLnBrk="1" hangingPunct="1">
              <a:lnSpc>
                <a:spcPct val="90000"/>
              </a:lnSpc>
              <a:defRPr/>
            </a:pPr>
            <a:r>
              <a:rPr lang="en-US" altLang="zh-CN" sz="2400" dirty="0" smtClean="0"/>
              <a:t>(0.1101)</a:t>
            </a:r>
            <a:r>
              <a:rPr lang="en-US" altLang="zh-CN" sz="2400" baseline="-25000" dirty="0" smtClean="0"/>
              <a:t>2</a:t>
            </a:r>
            <a:r>
              <a:rPr lang="en-US" altLang="zh-CN" sz="2400" dirty="0" smtClean="0"/>
              <a:t>=1×</a:t>
            </a:r>
            <a:r>
              <a:rPr lang="en-US" altLang="zh-CN" sz="2400" dirty="0" smtClean="0">
                <a:solidFill>
                  <a:schemeClr val="folHlink"/>
                </a:solidFill>
              </a:rPr>
              <a:t>2</a:t>
            </a:r>
            <a:r>
              <a:rPr lang="en-US" altLang="zh-CN" sz="2400" baseline="30000" dirty="0" smtClean="0">
                <a:solidFill>
                  <a:schemeClr val="folHlink"/>
                </a:solidFill>
              </a:rPr>
              <a:t>-1</a:t>
            </a:r>
            <a:r>
              <a:rPr lang="en-US" altLang="zh-CN" sz="2400" dirty="0" smtClean="0"/>
              <a:t>+1×</a:t>
            </a:r>
            <a:r>
              <a:rPr lang="en-US" altLang="zh-CN" sz="2400" dirty="0" smtClean="0">
                <a:solidFill>
                  <a:schemeClr val="folHlink"/>
                </a:solidFill>
              </a:rPr>
              <a:t>2</a:t>
            </a:r>
            <a:r>
              <a:rPr lang="en-US" altLang="zh-CN" sz="2400" baseline="30000" dirty="0" smtClean="0">
                <a:solidFill>
                  <a:schemeClr val="folHlink"/>
                </a:solidFill>
              </a:rPr>
              <a:t>-2</a:t>
            </a:r>
            <a:r>
              <a:rPr lang="en-US" altLang="zh-CN" sz="2400" dirty="0" smtClean="0"/>
              <a:t>+0×</a:t>
            </a:r>
            <a:r>
              <a:rPr lang="en-US" altLang="zh-CN" sz="2400" dirty="0" smtClean="0">
                <a:solidFill>
                  <a:schemeClr val="folHlink"/>
                </a:solidFill>
              </a:rPr>
              <a:t>2</a:t>
            </a:r>
            <a:r>
              <a:rPr lang="en-US" altLang="zh-CN" sz="2400" baseline="30000" dirty="0" smtClean="0">
                <a:solidFill>
                  <a:schemeClr val="folHlink"/>
                </a:solidFill>
              </a:rPr>
              <a:t>-3</a:t>
            </a:r>
            <a:r>
              <a:rPr lang="en-US" altLang="zh-CN" sz="2400" dirty="0" smtClean="0"/>
              <a:t>+1×</a:t>
            </a:r>
            <a:r>
              <a:rPr lang="en-US" altLang="zh-CN" sz="2400" dirty="0" smtClean="0">
                <a:solidFill>
                  <a:schemeClr val="folHlink"/>
                </a:solidFill>
              </a:rPr>
              <a:t>2</a:t>
            </a:r>
            <a:r>
              <a:rPr lang="en-US" altLang="zh-CN" sz="2400" baseline="30000" dirty="0" smtClean="0">
                <a:solidFill>
                  <a:schemeClr val="folHlink"/>
                </a:solidFill>
              </a:rPr>
              <a:t>-4</a:t>
            </a:r>
            <a:r>
              <a:rPr lang="en-US" altLang="zh-CN" sz="2400" dirty="0" smtClean="0"/>
              <a:t> =0.8125</a:t>
            </a:r>
          </a:p>
          <a:p>
            <a:pPr eaLnBrk="1" hangingPunct="1">
              <a:lnSpc>
                <a:spcPct val="90000"/>
              </a:lnSpc>
              <a:defRPr/>
            </a:pPr>
            <a:endParaRPr lang="en-US" altLang="zh-CN"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十进制与八进制和十六进制之间的转换</a:t>
            </a:r>
          </a:p>
        </p:txBody>
      </p:sp>
      <p:sp>
        <p:nvSpPr>
          <p:cNvPr id="3" name="内容占位符 2"/>
          <p:cNvSpPr>
            <a:spLocks noGrp="1"/>
          </p:cNvSpPr>
          <p:nvPr>
            <p:ph idx="1"/>
          </p:nvPr>
        </p:nvSpPr>
        <p:spPr/>
        <p:txBody>
          <a:bodyPr/>
          <a:lstStyle/>
          <a:p>
            <a:pPr eaLnBrk="1" hangingPunct="1">
              <a:defRPr/>
            </a:pPr>
            <a:r>
              <a:rPr lang="zh-CN" altLang="en-US" dirty="0" smtClean="0"/>
              <a:t>转换</a:t>
            </a:r>
            <a:r>
              <a:rPr lang="zh-CN" altLang="en-US" dirty="0"/>
              <a:t>过程与上述的十进制与二进制之间的转换类似，只要把上面的基数</a:t>
            </a:r>
            <a:r>
              <a:rPr lang="en-US" altLang="zh-CN" dirty="0"/>
              <a:t>2</a:t>
            </a:r>
            <a:r>
              <a:rPr lang="zh-CN" altLang="en-US" dirty="0"/>
              <a:t>改成</a:t>
            </a:r>
            <a:r>
              <a:rPr lang="en-US" altLang="zh-CN" dirty="0"/>
              <a:t>8</a:t>
            </a:r>
            <a:r>
              <a:rPr lang="zh-CN" altLang="en-US" dirty="0"/>
              <a:t>或</a:t>
            </a:r>
            <a:r>
              <a:rPr lang="en-US" altLang="zh-CN" dirty="0"/>
              <a:t>16</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495662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dirty="0" smtClean="0"/>
              <a:t>二进制与八、十六进制之间的转换</a:t>
            </a:r>
          </a:p>
        </p:txBody>
      </p:sp>
      <p:sp>
        <p:nvSpPr>
          <p:cNvPr id="207875" name="Rectangle 3"/>
          <p:cNvSpPr>
            <a:spLocks noGrp="1" noChangeArrowheads="1"/>
          </p:cNvSpPr>
          <p:nvPr>
            <p:ph type="body" idx="1"/>
          </p:nvPr>
        </p:nvSpPr>
        <p:spPr/>
        <p:txBody>
          <a:bodyPr/>
          <a:lstStyle/>
          <a:p>
            <a:pPr eaLnBrk="1" hangingPunct="1">
              <a:defRPr/>
            </a:pPr>
            <a:r>
              <a:rPr lang="zh-CN" altLang="en-US" dirty="0" smtClean="0"/>
              <a:t>二进制</a:t>
            </a:r>
            <a:r>
              <a:rPr lang="zh-CN" altLang="en-US" dirty="0"/>
              <a:t>与八、十六进制之间的转换</a:t>
            </a:r>
            <a:endParaRPr lang="en-US" altLang="zh-CN" dirty="0" smtClean="0"/>
          </a:p>
          <a:p>
            <a:pPr eaLnBrk="1" hangingPunct="1">
              <a:buFont typeface="Wingdings" pitchFamily="2" charset="2"/>
              <a:buNone/>
              <a:defRPr/>
            </a:pPr>
            <a:r>
              <a:rPr lang="en-US" altLang="zh-CN" dirty="0" smtClean="0"/>
              <a:t>(11101.1101)</a:t>
            </a:r>
            <a:r>
              <a:rPr lang="en-US" altLang="zh-CN" baseline="-25000" dirty="0" smtClean="0"/>
              <a:t>2</a:t>
            </a:r>
          </a:p>
          <a:p>
            <a:pPr eaLnBrk="1" hangingPunct="1">
              <a:buFont typeface="Wingdings" pitchFamily="2" charset="2"/>
              <a:buNone/>
              <a:defRPr/>
            </a:pPr>
            <a:r>
              <a:rPr lang="en-US" altLang="zh-CN" dirty="0" smtClean="0"/>
              <a:t>= (</a:t>
            </a:r>
            <a:r>
              <a:rPr lang="en-US" altLang="zh-CN" u="sng" dirty="0" smtClean="0"/>
              <a:t>011</a:t>
            </a:r>
            <a:r>
              <a:rPr lang="en-US" altLang="zh-CN" dirty="0" smtClean="0"/>
              <a:t> </a:t>
            </a:r>
            <a:r>
              <a:rPr lang="en-US" altLang="zh-CN" u="sng" dirty="0" smtClean="0"/>
              <a:t>101</a:t>
            </a:r>
            <a:r>
              <a:rPr lang="en-US" altLang="zh-CN" dirty="0" smtClean="0"/>
              <a:t>.</a:t>
            </a:r>
            <a:r>
              <a:rPr lang="en-US" altLang="zh-CN" u="sng" dirty="0" smtClean="0"/>
              <a:t>110</a:t>
            </a:r>
            <a:r>
              <a:rPr lang="en-US" altLang="zh-CN" dirty="0" smtClean="0"/>
              <a:t> </a:t>
            </a:r>
            <a:r>
              <a:rPr lang="en-US" altLang="zh-CN" u="sng" dirty="0" smtClean="0"/>
              <a:t>100</a:t>
            </a:r>
            <a:r>
              <a:rPr lang="en-US" altLang="zh-CN" dirty="0" smtClean="0"/>
              <a:t>)</a:t>
            </a:r>
            <a:r>
              <a:rPr lang="en-US" altLang="zh-CN" baseline="-25000" dirty="0" smtClean="0"/>
              <a:t>2</a:t>
            </a:r>
            <a:r>
              <a:rPr lang="en-US" altLang="zh-CN" dirty="0" smtClean="0"/>
              <a:t> = (35.64)</a:t>
            </a:r>
            <a:r>
              <a:rPr lang="en-US" altLang="zh-CN" baseline="-25000" dirty="0" smtClean="0"/>
              <a:t>8</a:t>
            </a:r>
          </a:p>
          <a:p>
            <a:pPr eaLnBrk="1" hangingPunct="1">
              <a:buFont typeface="Wingdings" pitchFamily="2" charset="2"/>
              <a:buNone/>
              <a:defRPr/>
            </a:pPr>
            <a:r>
              <a:rPr lang="en-US" altLang="zh-CN" dirty="0" smtClean="0"/>
              <a:t>= (</a:t>
            </a:r>
            <a:r>
              <a:rPr lang="en-US" altLang="zh-CN" u="sng" dirty="0" smtClean="0"/>
              <a:t>0001</a:t>
            </a:r>
            <a:r>
              <a:rPr lang="en-US" altLang="zh-CN" dirty="0" smtClean="0"/>
              <a:t> </a:t>
            </a:r>
            <a:r>
              <a:rPr lang="en-US" altLang="zh-CN" u="sng" dirty="0" smtClean="0"/>
              <a:t>1101</a:t>
            </a:r>
            <a:r>
              <a:rPr lang="en-US" altLang="zh-CN" dirty="0" smtClean="0"/>
              <a:t>.</a:t>
            </a:r>
            <a:r>
              <a:rPr lang="en-US" altLang="zh-CN" u="sng" dirty="0" smtClean="0"/>
              <a:t>1101</a:t>
            </a:r>
            <a:r>
              <a:rPr lang="en-US" altLang="zh-CN" dirty="0" smtClean="0"/>
              <a:t>)</a:t>
            </a:r>
            <a:r>
              <a:rPr lang="en-US" altLang="zh-CN" baseline="-25000" dirty="0" smtClean="0"/>
              <a:t>2</a:t>
            </a:r>
            <a:r>
              <a:rPr lang="en-US" altLang="zh-CN" dirty="0" smtClean="0"/>
              <a:t> = (1D.D)</a:t>
            </a:r>
            <a:r>
              <a:rPr lang="en-US" altLang="zh-CN" baseline="-25000" dirty="0" smtClean="0"/>
              <a:t>16</a:t>
            </a:r>
          </a:p>
          <a:p>
            <a:pPr eaLnBrk="1" hangingPunct="1">
              <a:buFont typeface="Wingdings"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395288" y="1628800"/>
            <a:ext cx="8281987" cy="4508226"/>
          </a:xfrm>
        </p:spPr>
        <p:txBody>
          <a:bodyPr>
            <a:normAutofit fontScale="85000" lnSpcReduction="10000"/>
          </a:bodyPr>
          <a:lstStyle/>
          <a:p>
            <a:pPr marL="354013" indent="-354013" eaLnBrk="1" hangingPunct="1">
              <a:lnSpc>
                <a:spcPct val="120000"/>
              </a:lnSpc>
              <a:defRPr/>
            </a:pPr>
            <a:r>
              <a:rPr lang="zh-CN" altLang="en-US" dirty="0" smtClean="0"/>
              <a:t>在计算机内部，整数通常采用</a:t>
            </a:r>
            <a:r>
              <a:rPr lang="zh-CN" altLang="en-US" dirty="0" smtClean="0">
                <a:solidFill>
                  <a:srgbClr val="FFC000"/>
                </a:solidFill>
              </a:rPr>
              <a:t>固定长度</a:t>
            </a:r>
            <a:r>
              <a:rPr lang="zh-CN" altLang="en-US" dirty="0" smtClean="0"/>
              <a:t>的某种二进制形式来表示。</a:t>
            </a:r>
            <a:endParaRPr lang="en-US" altLang="zh-CN" dirty="0" smtClean="0"/>
          </a:p>
          <a:p>
            <a:pPr marL="354013" indent="-354013" eaLnBrk="1" hangingPunct="1">
              <a:lnSpc>
                <a:spcPct val="120000"/>
              </a:lnSpc>
              <a:defRPr/>
            </a:pPr>
            <a:r>
              <a:rPr lang="zh-CN" altLang="en-US" dirty="0" smtClean="0">
                <a:solidFill>
                  <a:srgbClr val="FFC000"/>
                </a:solidFill>
              </a:rPr>
              <a:t>原码</a:t>
            </a:r>
            <a:r>
              <a:rPr lang="zh-CN" altLang="en-US" dirty="0" smtClean="0"/>
              <a:t>表示</a:t>
            </a:r>
            <a:endParaRPr lang="en-US" altLang="zh-CN" dirty="0" smtClean="0"/>
          </a:p>
          <a:p>
            <a:pPr marL="754063" lvl="1" indent="-354013" eaLnBrk="1" hangingPunct="1">
              <a:lnSpc>
                <a:spcPct val="120000"/>
              </a:lnSpc>
              <a:defRPr/>
            </a:pPr>
            <a:r>
              <a:rPr lang="zh-CN" altLang="en-US" dirty="0" smtClean="0"/>
              <a:t>用一个二进制位表示符号（</a:t>
            </a:r>
            <a:r>
              <a:rPr lang="en-US" altLang="zh-CN" dirty="0" smtClean="0"/>
              <a:t>0</a:t>
            </a:r>
            <a:r>
              <a:rPr lang="zh-CN" altLang="en-US" dirty="0" smtClean="0"/>
              <a:t>表示正；</a:t>
            </a:r>
            <a:r>
              <a:rPr lang="en-US" altLang="zh-CN" dirty="0" smtClean="0"/>
              <a:t>1</a:t>
            </a:r>
            <a:r>
              <a:rPr lang="zh-CN" altLang="en-US" dirty="0" smtClean="0"/>
              <a:t>表示负），其它位为二进制表示的绝对值。</a:t>
            </a:r>
            <a:endParaRPr lang="en-US" altLang="zh-CN" dirty="0" smtClean="0"/>
          </a:p>
          <a:p>
            <a:pPr marL="754063" lvl="1" indent="-354013" eaLnBrk="1" hangingPunct="1">
              <a:lnSpc>
                <a:spcPct val="120000"/>
              </a:lnSpc>
              <a:defRPr/>
            </a:pPr>
            <a:r>
              <a:rPr lang="zh-CN" altLang="en-US" dirty="0" smtClean="0"/>
              <a:t>例如，</a:t>
            </a:r>
            <a:r>
              <a:rPr lang="zh-CN" altLang="en-US" dirty="0"/>
              <a:t>如果用一个字节存储</a:t>
            </a:r>
            <a:r>
              <a:rPr lang="zh-CN" altLang="en-US" dirty="0" smtClean="0"/>
              <a:t>整数的原码，则</a:t>
            </a:r>
            <a:endParaRPr lang="en-US" altLang="zh-CN" dirty="0" smtClean="0"/>
          </a:p>
          <a:p>
            <a:pPr marL="1154113" lvl="2" indent="-354013" eaLnBrk="1" hangingPunct="1">
              <a:lnSpc>
                <a:spcPct val="120000"/>
              </a:lnSpc>
              <a:defRPr/>
            </a:pPr>
            <a:r>
              <a:rPr lang="en-US" altLang="zh-CN" dirty="0" smtClean="0"/>
              <a:t>12</a:t>
            </a:r>
            <a:r>
              <a:rPr lang="zh-CN" altLang="en-US" dirty="0" smtClean="0"/>
              <a:t>表示为 </a:t>
            </a:r>
            <a:r>
              <a:rPr lang="en-US" altLang="zh-CN" dirty="0" smtClean="0">
                <a:solidFill>
                  <a:srgbClr val="FFC000"/>
                </a:solidFill>
              </a:rPr>
              <a:t>0</a:t>
            </a:r>
            <a:r>
              <a:rPr lang="en-US" altLang="zh-CN" dirty="0" smtClean="0"/>
              <a:t>0001100</a:t>
            </a:r>
            <a:r>
              <a:rPr lang="zh-CN" altLang="en-US" dirty="0" smtClean="0"/>
              <a:t>；</a:t>
            </a:r>
            <a:r>
              <a:rPr lang="en-US" altLang="zh-CN" dirty="0" smtClean="0"/>
              <a:t>-12</a:t>
            </a:r>
            <a:r>
              <a:rPr lang="zh-CN" altLang="en-US" dirty="0" smtClean="0"/>
              <a:t>表示为</a:t>
            </a:r>
            <a:r>
              <a:rPr lang="en-US" altLang="zh-CN" dirty="0" smtClean="0">
                <a:solidFill>
                  <a:srgbClr val="FFC000"/>
                </a:solidFill>
              </a:rPr>
              <a:t>1</a:t>
            </a:r>
            <a:r>
              <a:rPr lang="en-US" altLang="zh-CN" dirty="0" smtClean="0"/>
              <a:t>0001100</a:t>
            </a:r>
          </a:p>
          <a:p>
            <a:pPr marL="754063" lvl="1" indent="-354013" eaLnBrk="1" hangingPunct="1">
              <a:lnSpc>
                <a:spcPct val="120000"/>
              </a:lnSpc>
              <a:defRPr/>
            </a:pPr>
            <a:r>
              <a:rPr lang="zh-CN" altLang="en-US" dirty="0"/>
              <a:t>对于由</a:t>
            </a:r>
            <a:r>
              <a:rPr lang="en-US" altLang="zh-CN" dirty="0"/>
              <a:t>n</a:t>
            </a:r>
            <a:r>
              <a:rPr lang="zh-CN" altLang="en-US" dirty="0"/>
              <a:t>个二进位构成</a:t>
            </a:r>
            <a:r>
              <a:rPr lang="zh-CN" altLang="en-US" dirty="0" smtClean="0"/>
              <a:t>的原码，</a:t>
            </a:r>
            <a:r>
              <a:rPr lang="zh-CN" altLang="en-US" dirty="0"/>
              <a:t>它能表示的整数范围是</a:t>
            </a:r>
            <a:r>
              <a:rPr lang="zh-CN" altLang="en-US" dirty="0" smtClean="0"/>
              <a:t>：</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en-US" altLang="zh-CN" dirty="0" smtClean="0"/>
              <a:t>-1)</a:t>
            </a:r>
            <a:r>
              <a:rPr lang="zh-CN" altLang="en-US" dirty="0" smtClean="0"/>
              <a:t>～</a:t>
            </a:r>
            <a:r>
              <a:rPr lang="en-US" altLang="zh-CN" dirty="0" smtClean="0"/>
              <a:t>2</a:t>
            </a:r>
            <a:r>
              <a:rPr lang="en-US" altLang="zh-CN" baseline="30000" dirty="0" smtClean="0"/>
              <a:t>n-1</a:t>
            </a:r>
            <a:r>
              <a:rPr lang="en-US" altLang="zh-CN" dirty="0" smtClean="0"/>
              <a:t>-1</a:t>
            </a:r>
            <a:r>
              <a:rPr lang="zh-CN" altLang="en-US" dirty="0" smtClean="0"/>
              <a:t>，其中有两个零：</a:t>
            </a:r>
            <a:r>
              <a:rPr lang="en-US" altLang="zh-CN" dirty="0"/>
              <a:t>0</a:t>
            </a:r>
            <a:r>
              <a:rPr lang="en-US" altLang="zh-CN" dirty="0" smtClean="0"/>
              <a:t>0...0</a:t>
            </a:r>
            <a:r>
              <a:rPr lang="zh-CN" altLang="en-US" dirty="0" smtClean="0"/>
              <a:t>和</a:t>
            </a:r>
            <a:r>
              <a:rPr lang="en-US" altLang="zh-CN" dirty="0" smtClean="0"/>
              <a:t>10...0</a:t>
            </a:r>
            <a:r>
              <a:rPr lang="zh-CN" altLang="en-US" dirty="0" smtClean="0"/>
              <a:t>。 </a:t>
            </a:r>
            <a:endParaRPr lang="en-US" altLang="zh-CN" dirty="0" smtClean="0"/>
          </a:p>
        </p:txBody>
      </p:sp>
      <p:sp>
        <p:nvSpPr>
          <p:cNvPr id="285699" name="Rectangle 3"/>
          <p:cNvSpPr>
            <a:spLocks noGrp="1" noChangeArrowheads="1"/>
          </p:cNvSpPr>
          <p:nvPr>
            <p:ph type="title"/>
          </p:nvPr>
        </p:nvSpPr>
        <p:spPr>
          <a:xfrm>
            <a:off x="684213" y="230188"/>
            <a:ext cx="7772400" cy="895350"/>
          </a:xfrm>
        </p:spPr>
        <p:txBody>
          <a:bodyPr anchorCtr="0"/>
          <a:lstStyle/>
          <a:p>
            <a:pPr eaLnBrk="1" hangingPunct="1">
              <a:defRPr/>
            </a:pPr>
            <a:r>
              <a:rPr lang="zh-CN" altLang="en-US" dirty="0" smtClean="0"/>
              <a:t>整数的机内表示</a:t>
            </a:r>
          </a:p>
        </p:txBody>
      </p:sp>
    </p:spTree>
    <p:extLst>
      <p:ext uri="{BB962C8B-B14F-4D97-AF65-F5344CB8AC3E}">
        <p14:creationId xmlns:p14="http://schemas.microsoft.com/office/powerpoint/2010/main" val="562753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760640"/>
          </a:xfrm>
        </p:spPr>
        <p:txBody>
          <a:bodyPr>
            <a:normAutofit fontScale="85000" lnSpcReduction="10000"/>
          </a:bodyPr>
          <a:lstStyle/>
          <a:p>
            <a:pPr marL="354013" indent="-354013" eaLnBrk="1" hangingPunct="1">
              <a:lnSpc>
                <a:spcPct val="120000"/>
              </a:lnSpc>
              <a:defRPr/>
            </a:pPr>
            <a:r>
              <a:rPr lang="en-US" altLang="zh-CN" dirty="0" smtClean="0">
                <a:solidFill>
                  <a:schemeClr val="folHlink"/>
                </a:solidFill>
              </a:rPr>
              <a:t>2</a:t>
            </a:r>
            <a:r>
              <a:rPr lang="zh-CN" altLang="en-US" dirty="0" smtClean="0">
                <a:solidFill>
                  <a:schemeClr val="folHlink"/>
                </a:solidFill>
              </a:rPr>
              <a:t>的补码</a:t>
            </a:r>
            <a:r>
              <a:rPr lang="zh-CN" altLang="en-US" dirty="0" smtClean="0"/>
              <a:t>表示</a:t>
            </a:r>
            <a:endParaRPr lang="zh-CN" altLang="en-US" dirty="0"/>
          </a:p>
          <a:p>
            <a:pPr marL="754063" lvl="1" indent="-354013" eaLnBrk="1" hangingPunct="1">
              <a:lnSpc>
                <a:spcPct val="120000"/>
              </a:lnSpc>
              <a:defRPr/>
            </a:pPr>
            <a:r>
              <a:rPr lang="zh-CN" altLang="en-US" dirty="0"/>
              <a:t>正整数的补码为它的二进制原码表示；负整数的补码为把相应</a:t>
            </a:r>
            <a:r>
              <a:rPr lang="zh-CN" altLang="en-US" dirty="0" smtClean="0"/>
              <a:t>正整数</a:t>
            </a:r>
            <a:r>
              <a:rPr lang="zh-CN" altLang="en-US" dirty="0"/>
              <a:t>原码</a:t>
            </a:r>
            <a:r>
              <a:rPr lang="zh-CN" altLang="en-US" dirty="0" smtClean="0"/>
              <a:t>的</a:t>
            </a:r>
            <a:r>
              <a:rPr lang="zh-CN" altLang="en-US" dirty="0"/>
              <a:t>各个二进制位取反</a:t>
            </a:r>
            <a:r>
              <a:rPr lang="zh-CN" altLang="en-US" dirty="0" smtClean="0"/>
              <a:t>后得到的值加</a:t>
            </a:r>
            <a:r>
              <a:rPr lang="en-US" altLang="zh-CN" dirty="0"/>
              <a:t>1</a:t>
            </a:r>
            <a:r>
              <a:rPr lang="zh-CN" altLang="en-US" dirty="0" smtClean="0"/>
              <a:t>。</a:t>
            </a:r>
            <a:endParaRPr lang="en-US" altLang="zh-CN" dirty="0" smtClean="0"/>
          </a:p>
          <a:p>
            <a:pPr marL="754063" lvl="1" indent="-354013" eaLnBrk="1" hangingPunct="1">
              <a:lnSpc>
                <a:spcPct val="120000"/>
              </a:lnSpc>
              <a:defRPr/>
            </a:pPr>
            <a:r>
              <a:rPr lang="zh-CN" altLang="en-US" dirty="0" smtClean="0"/>
              <a:t>例如</a:t>
            </a:r>
            <a:r>
              <a:rPr lang="zh-CN" altLang="en-US" dirty="0"/>
              <a:t>：如果用一个字节存储</a:t>
            </a:r>
            <a:r>
              <a:rPr lang="zh-CN" altLang="en-US" dirty="0" smtClean="0"/>
              <a:t>整数的补码，</a:t>
            </a:r>
            <a:r>
              <a:rPr lang="zh-CN" altLang="en-US" dirty="0"/>
              <a:t>则</a:t>
            </a:r>
          </a:p>
          <a:p>
            <a:pPr marL="1154113" lvl="2" indent="-354013" eaLnBrk="1" hangingPunct="1">
              <a:lnSpc>
                <a:spcPct val="120000"/>
              </a:lnSpc>
              <a:defRPr/>
            </a:pPr>
            <a:r>
              <a:rPr lang="en-US" altLang="zh-CN" dirty="0"/>
              <a:t>12</a:t>
            </a:r>
            <a:r>
              <a:rPr lang="zh-CN" altLang="en-US" dirty="0"/>
              <a:t>表示为： </a:t>
            </a:r>
            <a:r>
              <a:rPr lang="en-US" altLang="zh-CN" dirty="0" smtClean="0"/>
              <a:t>00001100</a:t>
            </a:r>
          </a:p>
          <a:p>
            <a:pPr marL="1154113" lvl="2" indent="-354013" eaLnBrk="1" hangingPunct="1">
              <a:lnSpc>
                <a:spcPct val="120000"/>
              </a:lnSpc>
              <a:defRPr/>
            </a:pPr>
            <a:r>
              <a:rPr lang="en-US" altLang="zh-CN" dirty="0" smtClean="0"/>
              <a:t>-</a:t>
            </a:r>
            <a:r>
              <a:rPr lang="en-US" altLang="zh-CN" dirty="0"/>
              <a:t>12</a:t>
            </a:r>
            <a:r>
              <a:rPr lang="zh-CN" altLang="en-US" dirty="0"/>
              <a:t>表示为</a:t>
            </a:r>
            <a:r>
              <a:rPr lang="zh-CN" altLang="en-US" dirty="0" smtClean="0"/>
              <a:t>：</a:t>
            </a:r>
            <a:r>
              <a:rPr lang="en-US" altLang="zh-CN" dirty="0" smtClean="0"/>
              <a:t>11110100 </a:t>
            </a:r>
            <a:r>
              <a:rPr lang="zh-CN" altLang="en-US" dirty="0" smtClean="0"/>
              <a:t>（</a:t>
            </a:r>
            <a:r>
              <a:rPr lang="en-US" altLang="zh-CN" dirty="0" smtClean="0"/>
              <a:t>11110011+1</a:t>
            </a:r>
            <a:r>
              <a:rPr lang="zh-CN" altLang="en-US" dirty="0" smtClean="0"/>
              <a:t>）</a:t>
            </a:r>
            <a:endParaRPr lang="en-US" altLang="zh-CN" dirty="0"/>
          </a:p>
          <a:p>
            <a:pPr marL="754063" lvl="1" indent="-354013" eaLnBrk="1" hangingPunct="1">
              <a:lnSpc>
                <a:spcPct val="120000"/>
              </a:lnSpc>
              <a:defRPr/>
            </a:pPr>
            <a:r>
              <a:rPr lang="zh-CN" altLang="en-US" dirty="0"/>
              <a:t>在整数的补码表示中，负整数的补码最高位虽然也是</a:t>
            </a:r>
            <a:r>
              <a:rPr lang="en-US" altLang="zh-CN" dirty="0"/>
              <a:t>1</a:t>
            </a:r>
            <a:r>
              <a:rPr lang="zh-CN" altLang="en-US" dirty="0"/>
              <a:t>，但其余的二进制位不是它的绝对值。另外，对于负整数的补码，把其各个二进制位分别取反后加</a:t>
            </a:r>
            <a:r>
              <a:rPr lang="en-US" altLang="zh-CN" dirty="0"/>
              <a:t>1</a:t>
            </a:r>
            <a:r>
              <a:rPr lang="zh-CN" altLang="en-US" dirty="0"/>
              <a:t>则能得到对应正整数的补码。</a:t>
            </a:r>
            <a:endParaRPr lang="en-US" altLang="zh-CN" dirty="0" smtClean="0"/>
          </a:p>
          <a:p>
            <a:pPr marL="754063" lvl="1" indent="-354013" eaLnBrk="1" hangingPunct="1">
              <a:lnSpc>
                <a:spcPct val="120000"/>
              </a:lnSpc>
              <a:defRPr/>
            </a:pPr>
            <a:r>
              <a:rPr lang="zh-CN" altLang="en-US" dirty="0" smtClean="0"/>
              <a:t>对于</a:t>
            </a:r>
            <a:r>
              <a:rPr lang="zh-CN" altLang="en-US" dirty="0"/>
              <a:t>由</a:t>
            </a:r>
            <a:r>
              <a:rPr lang="en-US" altLang="zh-CN" dirty="0"/>
              <a:t>n</a:t>
            </a:r>
            <a:r>
              <a:rPr lang="zh-CN" altLang="en-US" dirty="0"/>
              <a:t>个二进位构成的补码，它能表示的整数范围是：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zh-CN" altLang="en-US" dirty="0"/>
              <a:t>～</a:t>
            </a:r>
            <a:r>
              <a:rPr lang="en-US" altLang="zh-CN" dirty="0"/>
              <a:t>2</a:t>
            </a:r>
            <a:r>
              <a:rPr lang="en-US" altLang="zh-CN" baseline="30000" dirty="0"/>
              <a:t>n-1</a:t>
            </a:r>
            <a:r>
              <a:rPr lang="en-US" altLang="zh-CN" dirty="0"/>
              <a:t>-1</a:t>
            </a:r>
            <a:r>
              <a:rPr lang="zh-CN" altLang="en-US" dirty="0"/>
              <a:t>，其中，</a:t>
            </a:r>
            <a:r>
              <a:rPr lang="en-US" altLang="zh-CN" dirty="0"/>
              <a:t>00...0</a:t>
            </a:r>
            <a:r>
              <a:rPr lang="zh-CN" altLang="en-US" dirty="0"/>
              <a:t>表示零，</a:t>
            </a:r>
            <a:r>
              <a:rPr lang="en-US" altLang="zh-CN" dirty="0"/>
              <a:t>10...0</a:t>
            </a:r>
            <a:r>
              <a:rPr lang="zh-CN" altLang="en-US" dirty="0"/>
              <a:t>表示</a:t>
            </a:r>
            <a:r>
              <a:rPr lang="en-US" altLang="zh-CN" dirty="0"/>
              <a:t>-2</a:t>
            </a:r>
            <a:r>
              <a:rPr lang="en-US" altLang="zh-CN" baseline="30000" dirty="0"/>
              <a:t>n-1 </a:t>
            </a:r>
            <a:r>
              <a:rPr lang="zh-CN" altLang="en-US" dirty="0" smtClean="0"/>
              <a:t>。</a:t>
            </a:r>
            <a:endParaRPr lang="en-US" altLang="zh-CN" dirty="0" smtClean="0"/>
          </a:p>
        </p:txBody>
      </p:sp>
    </p:spTree>
    <p:extLst>
      <p:ext uri="{BB962C8B-B14F-4D97-AF65-F5344CB8AC3E}">
        <p14:creationId xmlns:p14="http://schemas.microsoft.com/office/powerpoint/2010/main" val="1875773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457200" y="404664"/>
            <a:ext cx="8229600" cy="6120680"/>
          </a:xfrm>
        </p:spPr>
        <p:txBody>
          <a:bodyPr>
            <a:normAutofit fontScale="85000" lnSpcReduction="10000"/>
          </a:bodyPr>
          <a:lstStyle/>
          <a:p>
            <a:pPr eaLnBrk="1" hangingPunct="1">
              <a:lnSpc>
                <a:spcPct val="110000"/>
              </a:lnSpc>
              <a:defRPr/>
            </a:pPr>
            <a:r>
              <a:rPr lang="zh-CN" altLang="en-US" dirty="0" smtClean="0"/>
              <a:t>用补码表示整型数便于加、减运算，特别地，</a:t>
            </a:r>
            <a:r>
              <a:rPr lang="zh-CN" altLang="en-US" dirty="0" smtClean="0">
                <a:solidFill>
                  <a:schemeClr val="folHlink"/>
                </a:solidFill>
              </a:rPr>
              <a:t>减法可以转换成加法来做</a:t>
            </a:r>
            <a:r>
              <a:rPr lang="zh-CN" altLang="en-US" dirty="0"/>
              <a:t>（早期计算机的</a:t>
            </a:r>
            <a:r>
              <a:rPr lang="en-US" altLang="zh-CN" dirty="0"/>
              <a:t>CPU</a:t>
            </a:r>
            <a:r>
              <a:rPr lang="zh-CN" altLang="en-US" dirty="0"/>
              <a:t>中运算器只是一个加法器！）</a:t>
            </a:r>
            <a:r>
              <a:rPr lang="zh-CN" altLang="en-US" dirty="0" smtClean="0"/>
              <a:t>。例如：</a:t>
            </a: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r>
              <a:rPr lang="en-US" altLang="zh-CN" dirty="0" smtClean="0"/>
              <a:t>CPU</a:t>
            </a:r>
            <a:r>
              <a:rPr lang="zh-CN" altLang="en-US" dirty="0"/>
              <a:t>的整数运算指令一般是针对补码表示来设计的</a:t>
            </a:r>
            <a:r>
              <a:rPr lang="zh-CN" altLang="en-US" dirty="0" smtClean="0"/>
              <a:t>！</a:t>
            </a:r>
            <a:endParaRPr lang="en-US" altLang="zh-CN" dirty="0" smtClean="0"/>
          </a:p>
          <a:p>
            <a:pPr eaLnBrk="1" hangingPunct="1">
              <a:lnSpc>
                <a:spcPct val="110000"/>
              </a:lnSpc>
              <a:defRPr/>
            </a:pPr>
            <a:r>
              <a:rPr lang="en-US" altLang="zh-CN" dirty="0"/>
              <a:t>C++</a:t>
            </a:r>
            <a:r>
              <a:rPr lang="zh-CN" altLang="en-US" dirty="0"/>
              <a:t>的整数类型在计算机内部</a:t>
            </a:r>
            <a:r>
              <a:rPr lang="zh-CN" altLang="en-US" dirty="0" smtClean="0"/>
              <a:t>采用补码</a:t>
            </a:r>
            <a:r>
              <a:rPr lang="zh-CN" altLang="en-US" dirty="0"/>
              <a:t>表示</a:t>
            </a:r>
            <a:r>
              <a:rPr lang="zh-CN" altLang="en-US" dirty="0" smtClean="0"/>
              <a:t>！</a:t>
            </a:r>
            <a:endParaRPr lang="zh-CN" altLang="en-US" dirty="0"/>
          </a:p>
        </p:txBody>
      </p:sp>
      <p:sp>
        <p:nvSpPr>
          <p:cNvPr id="286723" name="Text Box 3"/>
          <p:cNvSpPr txBox="1">
            <a:spLocks noChangeArrowheads="1"/>
          </p:cNvSpPr>
          <p:nvPr/>
        </p:nvSpPr>
        <p:spPr bwMode="auto">
          <a:xfrm>
            <a:off x="539750" y="2204864"/>
            <a:ext cx="4134465" cy="2677656"/>
          </a:xfrm>
          <a:prstGeom prst="rect">
            <a:avLst/>
          </a:prstGeom>
          <a:noFill/>
          <a:ln>
            <a:noFill/>
          </a:ln>
          <a:effectLst/>
          <a:ex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ea typeface="宋体" pitchFamily="2" charset="-122"/>
              </a:rPr>
              <a:t>  5 </a:t>
            </a:r>
            <a:r>
              <a:rPr lang="zh-CN" altLang="en-US" sz="2800" dirty="0">
                <a:effectLst>
                  <a:outerShdw blurRad="38100" dist="38100" dir="2700000" algn="tl">
                    <a:srgbClr val="000000"/>
                  </a:outerShdw>
                </a:effectLst>
                <a:latin typeface="宋体" pitchFamily="2" charset="-122"/>
                <a:ea typeface="宋体" pitchFamily="2" charset="-122"/>
              </a:rPr>
              <a:t>加 </a:t>
            </a:r>
            <a:r>
              <a:rPr lang="en-US" altLang="zh-CN" sz="2800" dirty="0">
                <a:effectLst>
                  <a:outerShdw blurRad="38100" dist="38100" dir="2700000" algn="tl">
                    <a:srgbClr val="000000"/>
                  </a:outerShdw>
                </a:effectLst>
                <a:latin typeface="宋体" pitchFamily="2" charset="-122"/>
                <a:ea typeface="宋体" pitchFamily="2" charset="-122"/>
              </a:rPr>
              <a:t>-2</a:t>
            </a:r>
          </a:p>
          <a:p>
            <a:pPr algn="l">
              <a:defRPr/>
            </a:pPr>
            <a:endParaRPr lang="en-US" altLang="zh-CN" sz="2800" dirty="0">
              <a:effectLst>
                <a:outerShdw blurRad="38100" dist="38100" dir="2700000" algn="tl">
                  <a:srgbClr val="000000"/>
                </a:outerShdw>
              </a:effectLst>
              <a:latin typeface="宋体" pitchFamily="2" charset="-122"/>
              <a:ea typeface="宋体" pitchFamily="2" charset="-122"/>
            </a:endParaRPr>
          </a:p>
          <a:p>
            <a:pPr algn="l">
              <a:defRPr/>
            </a:pPr>
            <a:r>
              <a:rPr lang="en-US" altLang="zh-CN" sz="2800" dirty="0">
                <a:effectLst>
                  <a:outerShdw blurRad="38100" dist="38100" dir="2700000" algn="tl">
                    <a:srgbClr val="000000"/>
                  </a:outerShdw>
                </a:effectLst>
                <a:latin typeface="宋体" pitchFamily="2" charset="-122"/>
                <a:ea typeface="宋体" pitchFamily="2" charset="-122"/>
              </a:rPr>
              <a:t>  00000101  (5</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+ 11111110  (-2</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a:t>
            </a:r>
            <a:r>
              <a:rPr lang="en-US" altLang="zh-CN" sz="2800" u="sng" dirty="0">
                <a:effectLst>
                  <a:outerShdw blurRad="38100" dist="38100" dir="2700000" algn="tl">
                    <a:srgbClr val="000000"/>
                  </a:outerShdw>
                </a:effectLst>
                <a:latin typeface="宋体" pitchFamily="2" charset="-122"/>
                <a:ea typeface="宋体" pitchFamily="2" charset="-122"/>
              </a:rPr>
              <a:t>1</a:t>
            </a:r>
            <a:r>
              <a:rPr lang="en-US" altLang="zh-CN" sz="2800" dirty="0">
                <a:effectLst>
                  <a:outerShdw blurRad="38100" dist="38100" dir="2700000" algn="tl">
                    <a:srgbClr val="000000"/>
                  </a:outerShdw>
                </a:effectLst>
                <a:latin typeface="宋体" pitchFamily="2" charset="-122"/>
                <a:ea typeface="宋体" pitchFamily="2" charset="-122"/>
              </a:rPr>
              <a:t>00000011  (</a:t>
            </a:r>
            <a:r>
              <a:rPr lang="en-US" altLang="zh-CN" sz="2800" dirty="0" smtClean="0">
                <a:effectLst>
                  <a:outerShdw blurRad="38100" dist="38100" dir="2700000" algn="tl">
                    <a:srgbClr val="000000"/>
                  </a:outerShdw>
                </a:effectLst>
                <a:latin typeface="宋体" pitchFamily="2" charset="-122"/>
                <a:ea typeface="宋体" pitchFamily="2" charset="-122"/>
              </a:rPr>
              <a:t>3</a:t>
            </a:r>
            <a:r>
              <a:rPr lang="zh-CN" altLang="en-US" sz="2800" dirty="0" smtClean="0">
                <a:effectLst>
                  <a:outerShdw blurRad="38100" dist="38100" dir="2700000" algn="tl">
                    <a:srgbClr val="000000"/>
                  </a:outerShdw>
                </a:effectLst>
                <a:latin typeface="宋体" pitchFamily="2" charset="-122"/>
                <a:ea typeface="宋体" pitchFamily="2" charset="-122"/>
              </a:rPr>
              <a:t>的补码，</a:t>
            </a:r>
            <a:endParaRPr lang="en-US" altLang="zh-CN" sz="2800" dirty="0" smtClean="0">
              <a:effectLst>
                <a:outerShdw blurRad="38100" dist="38100" dir="2700000" algn="tl">
                  <a:srgbClr val="000000"/>
                </a:outerShdw>
              </a:effectLst>
              <a:latin typeface="宋体" pitchFamily="2" charset="-122"/>
              <a:ea typeface="宋体" pitchFamily="2" charset="-122"/>
            </a:endParaRPr>
          </a:p>
          <a:p>
            <a:pPr algn="l">
              <a:defRPr/>
            </a:pPr>
            <a:r>
              <a:rPr lang="zh-CN" altLang="en-US" sz="2800" dirty="0" smtClean="0">
                <a:solidFill>
                  <a:srgbClr val="FFC000"/>
                </a:solidFill>
                <a:effectLst>
                  <a:outerShdw blurRad="38100" dist="38100" dir="2700000" algn="tl">
                    <a:srgbClr val="000000"/>
                  </a:outerShdw>
                </a:effectLst>
                <a:latin typeface="宋体" pitchFamily="2" charset="-122"/>
                <a:ea typeface="宋体" pitchFamily="2" charset="-122"/>
              </a:rPr>
              <a:t>         最高进位舍去</a:t>
            </a:r>
            <a:r>
              <a:rPr lang="en-US" altLang="zh-CN" sz="2800" dirty="0" smtClean="0">
                <a:effectLst>
                  <a:outerShdw blurRad="38100" dist="38100" dir="2700000" algn="tl">
                    <a:srgbClr val="000000"/>
                  </a:outerShdw>
                </a:effectLst>
                <a:latin typeface="宋体" pitchFamily="2" charset="-122"/>
                <a:ea typeface="宋体" pitchFamily="2" charset="-122"/>
              </a:rPr>
              <a:t>)</a:t>
            </a:r>
            <a:endParaRPr lang="en-US" altLang="zh-CN" sz="2800" dirty="0">
              <a:effectLst>
                <a:outerShdw blurRad="38100" dist="38100" dir="2700000" algn="tl">
                  <a:srgbClr val="000000"/>
                </a:outerShdw>
              </a:effectLst>
              <a:latin typeface="宋体" pitchFamily="2" charset="-122"/>
              <a:ea typeface="宋体" pitchFamily="2" charset="-122"/>
            </a:endParaRPr>
          </a:p>
        </p:txBody>
      </p:sp>
      <p:sp>
        <p:nvSpPr>
          <p:cNvPr id="25604" name="Line 4"/>
          <p:cNvSpPr>
            <a:spLocks noChangeShapeType="1"/>
          </p:cNvSpPr>
          <p:nvPr/>
        </p:nvSpPr>
        <p:spPr bwMode="auto">
          <a:xfrm>
            <a:off x="539750" y="4005064"/>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5003800" y="2209850"/>
            <a:ext cx="4095750" cy="2227262"/>
          </a:xfrm>
          <a:prstGeom prst="rect">
            <a:avLst/>
          </a:prstGeom>
          <a:noFill/>
          <a:ln>
            <a:noFill/>
          </a:ln>
          <a:effectLst/>
          <a:ex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ea typeface="宋体" pitchFamily="2" charset="-122"/>
              </a:rPr>
              <a:t>   2 </a:t>
            </a:r>
            <a:r>
              <a:rPr lang="zh-CN" altLang="en-US" sz="2800" dirty="0">
                <a:effectLst>
                  <a:outerShdw blurRad="38100" dist="38100" dir="2700000" algn="tl">
                    <a:srgbClr val="000000"/>
                  </a:outerShdw>
                </a:effectLst>
                <a:latin typeface="宋体" pitchFamily="2" charset="-122"/>
                <a:ea typeface="宋体" pitchFamily="2" charset="-122"/>
              </a:rPr>
              <a:t>减 </a:t>
            </a:r>
            <a:r>
              <a:rPr lang="en-US" altLang="zh-CN" sz="2800" dirty="0">
                <a:effectLst>
                  <a:outerShdw blurRad="38100" dist="38100" dir="2700000" algn="tl">
                    <a:srgbClr val="000000"/>
                  </a:outerShdw>
                </a:effectLst>
                <a:latin typeface="宋体" pitchFamily="2" charset="-122"/>
                <a:ea typeface="宋体" pitchFamily="2" charset="-122"/>
              </a:rPr>
              <a:t>8</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 2 </a:t>
            </a:r>
            <a:r>
              <a:rPr lang="zh-CN" altLang="en-US" sz="2800" dirty="0">
                <a:effectLst>
                  <a:outerShdw blurRad="38100" dist="38100" dir="2700000" algn="tl">
                    <a:srgbClr val="000000"/>
                  </a:outerShdw>
                </a:effectLst>
                <a:latin typeface="宋体" pitchFamily="2" charset="-122"/>
                <a:ea typeface="宋体" pitchFamily="2" charset="-122"/>
              </a:rPr>
              <a:t>加 </a:t>
            </a:r>
            <a:r>
              <a:rPr lang="en-US" altLang="zh-CN" sz="2800" dirty="0">
                <a:effectLst>
                  <a:outerShdw blurRad="38100" dist="38100" dir="2700000" algn="tl">
                    <a:srgbClr val="000000"/>
                  </a:outerShdw>
                </a:effectLst>
                <a:latin typeface="宋体" pitchFamily="2" charset="-122"/>
                <a:ea typeface="宋体" pitchFamily="2" charset="-122"/>
              </a:rPr>
              <a:t>-8 </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00000010  (2</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+ 11111000  (-8</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11111010  (-</a:t>
            </a:r>
            <a:r>
              <a:rPr lang="en-US" altLang="zh-CN" sz="2800" dirty="0" smtClean="0">
                <a:effectLst>
                  <a:outerShdw blurRad="38100" dist="38100" dir="2700000" algn="tl">
                    <a:srgbClr val="000000"/>
                  </a:outerShdw>
                </a:effectLst>
                <a:latin typeface="宋体" pitchFamily="2" charset="-122"/>
                <a:ea typeface="宋体" pitchFamily="2" charset="-122"/>
              </a:rPr>
              <a:t>6</a:t>
            </a:r>
            <a:r>
              <a:rPr lang="zh-CN" altLang="en-US" sz="2800" dirty="0" smtClean="0">
                <a:effectLst>
                  <a:outerShdw blurRad="38100" dist="38100" dir="2700000" algn="tl">
                    <a:srgbClr val="000000"/>
                  </a:outerShdw>
                </a:effectLst>
                <a:latin typeface="宋体" pitchFamily="2" charset="-122"/>
                <a:ea typeface="宋体" pitchFamily="2" charset="-122"/>
              </a:rPr>
              <a:t>的补码</a:t>
            </a:r>
            <a:r>
              <a:rPr lang="en-US" altLang="zh-CN" sz="2800" dirty="0" smtClean="0">
                <a:effectLst>
                  <a:outerShdw blurRad="38100" dist="38100" dir="2700000" algn="tl">
                    <a:srgbClr val="000000"/>
                  </a:outerShdw>
                </a:effectLst>
                <a:latin typeface="宋体" pitchFamily="2" charset="-122"/>
                <a:ea typeface="宋体" pitchFamily="2" charset="-122"/>
              </a:rPr>
              <a:t>)</a:t>
            </a:r>
            <a:endParaRPr lang="en-US" altLang="zh-CN" sz="2800" dirty="0">
              <a:effectLst>
                <a:outerShdw blurRad="38100" dist="38100" dir="2700000" algn="tl">
                  <a:srgbClr val="000000"/>
                </a:outerShdw>
              </a:effectLst>
              <a:latin typeface="宋体" pitchFamily="2" charset="-122"/>
              <a:ea typeface="宋体" pitchFamily="2" charset="-122"/>
            </a:endParaRPr>
          </a:p>
        </p:txBody>
      </p:sp>
      <p:sp>
        <p:nvSpPr>
          <p:cNvPr id="25606" name="Line 6"/>
          <p:cNvSpPr>
            <a:spLocks noChangeShapeType="1"/>
          </p:cNvSpPr>
          <p:nvPr/>
        </p:nvSpPr>
        <p:spPr bwMode="auto">
          <a:xfrm>
            <a:off x="5005388" y="4005064"/>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85555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实数的机内表示</a:t>
            </a:r>
          </a:p>
        </p:txBody>
      </p:sp>
      <p:sp>
        <p:nvSpPr>
          <p:cNvPr id="287747" name="Rectangle 3"/>
          <p:cNvSpPr>
            <a:spLocks noGrp="1" noChangeArrowheads="1"/>
          </p:cNvSpPr>
          <p:nvPr>
            <p:ph type="body" idx="1"/>
          </p:nvPr>
        </p:nvSpPr>
        <p:spPr>
          <a:xfrm>
            <a:off x="179388" y="1268413"/>
            <a:ext cx="8820150" cy="5445125"/>
          </a:xfrm>
        </p:spPr>
        <p:txBody>
          <a:bodyPr>
            <a:normAutofit fontScale="77500" lnSpcReduction="20000"/>
          </a:bodyPr>
          <a:lstStyle/>
          <a:p>
            <a:pPr marL="354013" indent="-354013" eaLnBrk="1" hangingPunct="1">
              <a:lnSpc>
                <a:spcPct val="120000"/>
              </a:lnSpc>
              <a:defRPr/>
            </a:pPr>
            <a:r>
              <a:rPr lang="zh-CN" altLang="en-US" dirty="0" smtClean="0"/>
              <a:t>在计算机内部，</a:t>
            </a:r>
            <a:r>
              <a:rPr lang="en-US" altLang="zh-CN" dirty="0" smtClean="0"/>
              <a:t>C++</a:t>
            </a:r>
            <a:r>
              <a:rPr lang="zh-CN" altLang="en-US" dirty="0" smtClean="0"/>
              <a:t>的实数采用固定长度的科学记数法来表示：</a:t>
            </a:r>
          </a:p>
          <a:p>
            <a:pPr marL="354013" indent="-354013" eaLnBrk="1" hangingPunct="1">
              <a:buFont typeface="Wingdings" pitchFamily="2" charset="2"/>
              <a:buNone/>
              <a:defRPr/>
            </a:pPr>
            <a:r>
              <a:rPr lang="zh-CN" altLang="en-US" dirty="0" smtClean="0"/>
              <a:t>		</a:t>
            </a:r>
            <a:r>
              <a:rPr lang="en-US" altLang="zh-CN" sz="2300" dirty="0" smtClean="0"/>
              <a:t>±</a:t>
            </a:r>
            <a:r>
              <a:rPr lang="en-US" altLang="zh-CN" dirty="0" smtClean="0"/>
              <a:t>a</a:t>
            </a:r>
            <a:r>
              <a:rPr lang="en-GB" altLang="zh-CN" sz="2300" dirty="0" smtClean="0"/>
              <a:t>×</a:t>
            </a:r>
            <a:r>
              <a:rPr lang="en-US" altLang="zh-CN" dirty="0" smtClean="0"/>
              <a:t>2</a:t>
            </a:r>
            <a:r>
              <a:rPr lang="en-US" altLang="zh-CN" baseline="30000" dirty="0" smtClean="0"/>
              <a:t>b</a:t>
            </a:r>
            <a:endParaRPr lang="en-US" altLang="zh-CN" dirty="0" smtClean="0"/>
          </a:p>
          <a:p>
            <a:pPr marL="904875" lvl="1" indent="-371475" eaLnBrk="1" hangingPunct="1">
              <a:lnSpc>
                <a:spcPct val="120000"/>
              </a:lnSpc>
              <a:defRPr/>
            </a:pPr>
            <a:r>
              <a:rPr lang="en-US" altLang="zh-CN" dirty="0" smtClean="0"/>
              <a:t>a</a:t>
            </a:r>
            <a:r>
              <a:rPr lang="zh-CN" altLang="en-US" dirty="0"/>
              <a:t>是一个二进制小数</a:t>
            </a:r>
            <a:r>
              <a:rPr lang="zh-CN" altLang="en-US" dirty="0" smtClean="0"/>
              <a:t>，称为</a:t>
            </a:r>
            <a:r>
              <a:rPr lang="zh-CN" altLang="en-US" dirty="0" smtClean="0">
                <a:solidFill>
                  <a:srgbClr val="FFCC66"/>
                </a:solidFill>
              </a:rPr>
              <a:t>尾数</a:t>
            </a:r>
            <a:r>
              <a:rPr lang="en-US" altLang="zh-CN" dirty="0" smtClean="0"/>
              <a:t>(Mantissa)</a:t>
            </a:r>
            <a:r>
              <a:rPr lang="zh-CN" altLang="en-US" dirty="0" smtClean="0"/>
              <a:t>；</a:t>
            </a:r>
            <a:r>
              <a:rPr lang="en-US" altLang="zh-CN" dirty="0" smtClean="0"/>
              <a:t>b</a:t>
            </a:r>
            <a:r>
              <a:rPr lang="zh-CN" altLang="en-US" dirty="0"/>
              <a:t>是一个二进制整数</a:t>
            </a:r>
            <a:r>
              <a:rPr lang="zh-CN" altLang="en-US" dirty="0" smtClean="0"/>
              <a:t>，称为</a:t>
            </a:r>
            <a:r>
              <a:rPr lang="zh-CN" altLang="en-US" dirty="0" smtClean="0">
                <a:solidFill>
                  <a:srgbClr val="FFC000"/>
                </a:solidFill>
              </a:rPr>
              <a:t>阶码</a:t>
            </a:r>
            <a:r>
              <a:rPr lang="zh-CN" altLang="en-US" dirty="0" smtClean="0"/>
              <a:t>或</a:t>
            </a:r>
            <a:r>
              <a:rPr lang="zh-CN" altLang="en-US" dirty="0" smtClean="0">
                <a:solidFill>
                  <a:srgbClr val="FFCC66"/>
                </a:solidFill>
              </a:rPr>
              <a:t>指数</a:t>
            </a:r>
            <a:r>
              <a:rPr lang="en-US" altLang="zh-CN" dirty="0" smtClean="0"/>
              <a:t>(Exponent)</a:t>
            </a:r>
            <a:r>
              <a:rPr lang="zh-CN" altLang="en-US" dirty="0" smtClean="0"/>
              <a:t> 。</a:t>
            </a:r>
          </a:p>
          <a:p>
            <a:pPr marL="904875" lvl="1" indent="-371475" eaLnBrk="1" hangingPunct="1">
              <a:lnSpc>
                <a:spcPct val="120000"/>
              </a:lnSpc>
              <a:defRPr/>
            </a:pPr>
            <a:r>
              <a:rPr lang="zh-CN" altLang="en-US" dirty="0"/>
              <a:t>计算机</a:t>
            </a:r>
            <a:r>
              <a:rPr lang="zh-CN" altLang="en-US" dirty="0" smtClean="0"/>
              <a:t>内部只存储</a:t>
            </a:r>
            <a:r>
              <a:rPr lang="zh-CN" altLang="en-US" dirty="0" smtClean="0">
                <a:solidFill>
                  <a:srgbClr val="FFC000"/>
                </a:solidFill>
              </a:rPr>
              <a:t>符号</a:t>
            </a:r>
            <a:r>
              <a:rPr lang="zh-CN" altLang="en-US" dirty="0" smtClean="0"/>
              <a:t>以及</a:t>
            </a:r>
            <a:r>
              <a:rPr lang="en-US" altLang="zh-CN" dirty="0" smtClean="0">
                <a:solidFill>
                  <a:srgbClr val="FFC000"/>
                </a:solidFill>
              </a:rPr>
              <a:t>a</a:t>
            </a:r>
            <a:r>
              <a:rPr lang="zh-CN" altLang="en-US" dirty="0"/>
              <a:t>和</a:t>
            </a:r>
            <a:r>
              <a:rPr lang="en-US" altLang="zh-CN" dirty="0" smtClean="0">
                <a:solidFill>
                  <a:srgbClr val="FFC000"/>
                </a:solidFill>
              </a:rPr>
              <a:t>b</a:t>
            </a:r>
            <a:r>
              <a:rPr lang="zh-CN" altLang="en-US" dirty="0" smtClean="0"/>
              <a:t>，并且</a:t>
            </a:r>
            <a:r>
              <a:rPr lang="en-US" altLang="zh-CN" dirty="0" smtClean="0"/>
              <a:t>a</a:t>
            </a:r>
            <a:r>
              <a:rPr lang="zh-CN" altLang="en-US" dirty="0" smtClean="0"/>
              <a:t>和</a:t>
            </a:r>
            <a:r>
              <a:rPr lang="en-US" altLang="zh-CN" dirty="0" smtClean="0"/>
              <a:t>b</a:t>
            </a:r>
            <a:r>
              <a:rPr lang="zh-CN" altLang="en-US" dirty="0" smtClean="0"/>
              <a:t>具有</a:t>
            </a:r>
            <a:r>
              <a:rPr lang="zh-CN" altLang="en-US" dirty="0" smtClean="0">
                <a:solidFill>
                  <a:srgbClr val="FFC000"/>
                </a:solidFill>
              </a:rPr>
              <a:t>固定长度</a:t>
            </a:r>
            <a:r>
              <a:rPr lang="zh-CN" altLang="en-US" dirty="0" smtClean="0"/>
              <a:t>。</a:t>
            </a:r>
            <a:endParaRPr lang="en-US" altLang="zh-CN" dirty="0" smtClean="0"/>
          </a:p>
          <a:p>
            <a:pPr marL="904875" lvl="1" indent="-371475" eaLnBrk="1" hangingPunct="1">
              <a:lnSpc>
                <a:spcPct val="120000"/>
              </a:lnSpc>
              <a:defRPr/>
            </a:pPr>
            <a:r>
              <a:rPr lang="zh-CN" altLang="en-US" dirty="0" smtClean="0"/>
              <a:t>在存储实数前首先需要对其进行</a:t>
            </a:r>
            <a:r>
              <a:rPr lang="zh-CN" altLang="en-US" dirty="0" smtClean="0">
                <a:solidFill>
                  <a:schemeClr val="folHlink"/>
                </a:solidFill>
              </a:rPr>
              <a:t>规格化</a:t>
            </a:r>
            <a:r>
              <a:rPr lang="zh-CN" altLang="en-US" dirty="0" smtClean="0"/>
              <a:t>，即把尾数</a:t>
            </a:r>
            <a:r>
              <a:rPr lang="en-US" altLang="zh-CN" dirty="0" smtClean="0"/>
              <a:t>a</a:t>
            </a:r>
            <a:r>
              <a:rPr lang="zh-CN" altLang="en-US" dirty="0" smtClean="0"/>
              <a:t>调整为</a:t>
            </a:r>
            <a:r>
              <a:rPr lang="en-US" altLang="zh-CN" dirty="0" smtClean="0"/>
              <a:t>1.xxx...</a:t>
            </a:r>
            <a:r>
              <a:rPr lang="zh-CN" altLang="en-US" dirty="0" smtClean="0"/>
              <a:t>形式，其中的整数位“</a:t>
            </a:r>
            <a:r>
              <a:rPr lang="en-US" altLang="zh-CN" dirty="0" smtClean="0"/>
              <a:t>1”</a:t>
            </a:r>
            <a:r>
              <a:rPr lang="zh-CN" altLang="en-US" dirty="0" smtClean="0"/>
              <a:t>和小数点不存储。</a:t>
            </a:r>
            <a:endParaRPr lang="en-US" altLang="zh-CN" dirty="0" smtClean="0"/>
          </a:p>
          <a:p>
            <a:pPr marL="371475" indent="-371475" eaLnBrk="1" hangingPunct="1">
              <a:defRPr/>
            </a:pPr>
            <a:r>
              <a:rPr lang="zh-CN" altLang="en-US" dirty="0" smtClean="0"/>
              <a:t>例如，对于十进制实数</a:t>
            </a:r>
            <a:r>
              <a:rPr lang="en-US" altLang="zh-CN" dirty="0" smtClean="0"/>
              <a:t>12.5</a:t>
            </a:r>
            <a:r>
              <a:rPr lang="zh-CN" altLang="en-US" dirty="0" smtClean="0"/>
              <a:t>，</a:t>
            </a:r>
          </a:p>
          <a:p>
            <a:pPr marL="898525" lvl="1" indent="-358775" eaLnBrk="1" hangingPunct="1">
              <a:defRPr/>
            </a:pPr>
            <a:r>
              <a:rPr lang="zh-CN" altLang="en-US" dirty="0" smtClean="0"/>
              <a:t>规格化：</a:t>
            </a:r>
          </a:p>
          <a:p>
            <a:pPr marL="898525" lvl="2" indent="-358775" eaLnBrk="1" hangingPunct="1">
              <a:buFont typeface="Wingdings" pitchFamily="2" charset="2"/>
              <a:buNone/>
              <a:defRPr/>
            </a:pPr>
            <a:r>
              <a:rPr lang="zh-CN" altLang="en-US" dirty="0" smtClean="0"/>
              <a:t>	</a:t>
            </a:r>
            <a:r>
              <a:rPr lang="en-US" altLang="zh-CN" dirty="0"/>
              <a:t>(</a:t>
            </a:r>
            <a:r>
              <a:rPr lang="en-US" altLang="zh-CN" dirty="0" smtClean="0"/>
              <a:t>12.5)</a:t>
            </a:r>
            <a:r>
              <a:rPr lang="en-US" altLang="zh-CN" baseline="-25000" dirty="0"/>
              <a:t>10</a:t>
            </a:r>
            <a:r>
              <a:rPr lang="en-US" altLang="zh-CN" dirty="0" smtClean="0"/>
              <a:t> = (1100.1)</a:t>
            </a:r>
            <a:r>
              <a:rPr lang="en-US" altLang="zh-CN" baseline="-25000" dirty="0" smtClean="0"/>
              <a:t>2</a:t>
            </a:r>
            <a:r>
              <a:rPr lang="en-US" altLang="zh-CN" dirty="0" smtClean="0"/>
              <a:t> = (1.</a:t>
            </a:r>
            <a:r>
              <a:rPr lang="en-US" altLang="zh-CN" dirty="0" smtClean="0">
                <a:solidFill>
                  <a:schemeClr val="folHlink"/>
                </a:solidFill>
              </a:rPr>
              <a:t>1001</a:t>
            </a:r>
            <a:r>
              <a:rPr lang="en-US" altLang="zh-CN" dirty="0" smtClean="0"/>
              <a:t>)</a:t>
            </a:r>
            <a:r>
              <a:rPr lang="en-US" altLang="zh-CN" baseline="-25000" dirty="0" smtClean="0"/>
              <a:t>2</a:t>
            </a:r>
            <a:r>
              <a:rPr lang="en-US" altLang="zh-CN" dirty="0" smtClean="0"/>
              <a:t>×2</a:t>
            </a:r>
            <a:r>
              <a:rPr lang="en-US" altLang="zh-CN" baseline="30000" dirty="0" smtClean="0">
                <a:solidFill>
                  <a:srgbClr val="FFC000"/>
                </a:solidFill>
              </a:rPr>
              <a:t>3</a:t>
            </a:r>
            <a:r>
              <a:rPr lang="en-US" altLang="zh-CN" dirty="0" smtClean="0"/>
              <a:t> </a:t>
            </a:r>
          </a:p>
          <a:p>
            <a:pPr marL="898525" lvl="1" indent="-358775" eaLnBrk="1" hangingPunct="1">
              <a:lnSpc>
                <a:spcPct val="120000"/>
              </a:lnSpc>
              <a:defRPr/>
            </a:pPr>
            <a:r>
              <a:rPr lang="zh-CN" altLang="en-US" dirty="0" smtClean="0"/>
              <a:t>存储的是：</a:t>
            </a:r>
            <a:r>
              <a:rPr lang="en-US" altLang="zh-CN" dirty="0" smtClean="0"/>
              <a:t>0</a:t>
            </a:r>
            <a:r>
              <a:rPr lang="zh-CN" altLang="en-US" dirty="0" smtClean="0"/>
              <a:t>（符号）、</a:t>
            </a:r>
            <a:r>
              <a:rPr lang="en-US" altLang="zh-CN" dirty="0" smtClean="0"/>
              <a:t>1001</a:t>
            </a:r>
            <a:r>
              <a:rPr lang="zh-CN" altLang="en-US" dirty="0" smtClean="0"/>
              <a:t>（尾数）和</a:t>
            </a:r>
            <a:r>
              <a:rPr lang="en-US" altLang="zh-CN" dirty="0" smtClean="0"/>
              <a:t>3</a:t>
            </a:r>
            <a:r>
              <a:rPr lang="zh-CN" altLang="en-US" dirty="0" smtClean="0"/>
              <a:t>（指数，存储时将转化成某种二进制形式）三个部分（参见教材附录</a:t>
            </a:r>
            <a:r>
              <a:rPr lang="en-US" altLang="zh-CN" dirty="0" smtClean="0"/>
              <a:t>B</a:t>
            </a:r>
            <a:r>
              <a:rPr lang="zh-CN" altLang="en-US" dirty="0" smtClean="0"/>
              <a:t>）</a:t>
            </a:r>
            <a:endParaRPr lang="en-US" altLang="zh-CN" dirty="0" smtClean="0"/>
          </a:p>
        </p:txBody>
      </p:sp>
      <p:sp>
        <p:nvSpPr>
          <p:cNvPr id="5" name="Text Box 19"/>
          <p:cNvSpPr txBox="1">
            <a:spLocks noChangeArrowheads="1"/>
          </p:cNvSpPr>
          <p:nvPr/>
        </p:nvSpPr>
        <p:spPr bwMode="auto">
          <a:xfrm>
            <a:off x="331842" y="6207695"/>
            <a:ext cx="7087197" cy="461665"/>
          </a:xfrm>
          <a:prstGeom prst="rect">
            <a:avLst/>
          </a:prstGeom>
          <a:solidFill>
            <a:schemeClr val="bg1"/>
          </a:solidFill>
          <a:ln>
            <a:noFill/>
          </a:ln>
          <a:effectLst/>
          <a:extLst/>
        </p:spPr>
        <p:txBody>
          <a:bodyPr wrap="none">
            <a:spAutoFit/>
          </a:bodyPr>
          <a:lstStyle/>
          <a:p>
            <a:pPr algn="l">
              <a:defRPr/>
            </a:pPr>
            <a:r>
              <a:rPr lang="en-US" altLang="zh-CN" sz="2400" b="1" dirty="0" smtClean="0">
                <a:solidFill>
                  <a:schemeClr val="folHlink"/>
                </a:solidFill>
                <a:effectLst>
                  <a:outerShdw blurRad="38100" dist="38100" dir="2700000" algn="tl">
                    <a:srgbClr val="000000"/>
                  </a:outerShdw>
                </a:effectLst>
                <a:ea typeface="宋体" pitchFamily="2" charset="-122"/>
              </a:rPr>
              <a:t>(12.1)</a:t>
            </a:r>
            <a:r>
              <a:rPr lang="en-US" altLang="zh-CN" sz="2400" b="1" baseline="-25000" dirty="0" smtClean="0">
                <a:solidFill>
                  <a:schemeClr val="folHlink"/>
                </a:solidFill>
                <a:effectLst>
                  <a:outerShdw blurRad="38100" dist="38100" dir="2700000" algn="tl">
                    <a:srgbClr val="000000"/>
                  </a:outerShdw>
                </a:effectLst>
                <a:ea typeface="宋体" pitchFamily="2" charset="-122"/>
              </a:rPr>
              <a:t>10</a:t>
            </a:r>
            <a:r>
              <a:rPr lang="en-US" altLang="zh-CN" sz="2400" b="1" dirty="0" smtClean="0">
                <a:effectLst>
                  <a:outerShdw blurRad="38100" dist="38100" dir="2700000" algn="tl">
                    <a:srgbClr val="000000"/>
                  </a:outerShdw>
                </a:effectLst>
                <a:ea typeface="宋体" pitchFamily="2" charset="-122"/>
              </a:rPr>
              <a:t>=</a:t>
            </a:r>
            <a:r>
              <a:rPr lang="en-US" altLang="zh-CN" sz="2400" b="1" dirty="0" smtClean="0">
                <a:solidFill>
                  <a:srgbClr val="FFC000"/>
                </a:solidFill>
                <a:effectLst>
                  <a:outerShdw blurRad="38100" dist="38100" dir="2700000" algn="tl">
                    <a:srgbClr val="000000"/>
                  </a:outerShdw>
                </a:effectLst>
                <a:ea typeface="宋体" pitchFamily="2" charset="-122"/>
              </a:rPr>
              <a:t>(1100.0</a:t>
            </a:r>
            <a:r>
              <a:rPr lang="en-US" altLang="zh-CN" sz="2400" b="1" u="sng" dirty="0" smtClean="0">
                <a:solidFill>
                  <a:srgbClr val="FFC000"/>
                </a:solidFill>
                <a:effectLst>
                  <a:outerShdw blurRad="38100" dist="38100" dir="2700000" algn="tl">
                    <a:srgbClr val="000000"/>
                  </a:outerShdw>
                </a:effectLst>
                <a:ea typeface="宋体" pitchFamily="2" charset="-122"/>
              </a:rPr>
              <a:t>0011</a:t>
            </a:r>
            <a:r>
              <a:rPr lang="en-US" altLang="zh-CN" sz="2400" b="1" dirty="0" smtClean="0">
                <a:solidFill>
                  <a:srgbClr val="FFC000"/>
                </a:solidFill>
                <a:effectLst>
                  <a:outerShdw blurRad="38100" dist="38100" dir="2700000" algn="tl">
                    <a:srgbClr val="000000"/>
                  </a:outerShdw>
                </a:effectLst>
                <a:ea typeface="宋体" pitchFamily="2" charset="-122"/>
              </a:rPr>
              <a:t>...)</a:t>
            </a:r>
            <a:r>
              <a:rPr lang="en-US" altLang="zh-CN" sz="2400" b="1" baseline="-25000" dirty="0" smtClean="0">
                <a:solidFill>
                  <a:srgbClr val="FFC000"/>
                </a:solidFill>
                <a:effectLst>
                  <a:outerShdw blurRad="38100" dist="38100" dir="2700000" algn="tl">
                    <a:srgbClr val="000000"/>
                  </a:outerShdw>
                </a:effectLst>
                <a:ea typeface="宋体" pitchFamily="2" charset="-122"/>
              </a:rPr>
              <a:t> </a:t>
            </a:r>
            <a:r>
              <a:rPr lang="en-US" altLang="zh-CN" sz="2400" b="1" baseline="-25000" dirty="0" smtClean="0">
                <a:solidFill>
                  <a:schemeClr val="folHlink"/>
                </a:solidFill>
                <a:effectLst>
                  <a:outerShdw blurRad="38100" dist="38100" dir="2700000" algn="tl">
                    <a:srgbClr val="000000"/>
                  </a:outerShdw>
                </a:effectLst>
                <a:ea typeface="宋体" pitchFamily="2" charset="-122"/>
              </a:rPr>
              <a:t>2</a:t>
            </a:r>
            <a:r>
              <a:rPr lang="zh-CN" altLang="en-US" sz="2400" b="1" dirty="0" smtClean="0">
                <a:effectLst>
                  <a:outerShdw blurRad="38100" dist="38100" dir="2700000" algn="tl">
                    <a:srgbClr val="000000"/>
                  </a:outerShdw>
                </a:effectLst>
                <a:ea typeface="宋体" pitchFamily="2" charset="-122"/>
              </a:rPr>
              <a:t> 这意味着什么？</a:t>
            </a:r>
            <a:endParaRPr lang="zh-CN" altLang="en-US" sz="2400" b="1" dirty="0">
              <a:effectLst>
                <a:outerShdw blurRad="38100" dist="38100" dir="2700000" algn="tl">
                  <a:srgbClr val="000000"/>
                </a:outerShdw>
              </a:effectLst>
              <a:ea typeface="宋体" pitchFamily="2" charset="-122"/>
            </a:endParaRPr>
          </a:p>
        </p:txBody>
      </p:sp>
    </p:spTree>
    <p:extLst>
      <p:ext uri="{BB962C8B-B14F-4D97-AF65-F5344CB8AC3E}">
        <p14:creationId xmlns:p14="http://schemas.microsoft.com/office/powerpoint/2010/main" val="92225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在实数的这种表示中，小数点的位置并不表示它的实际位置，其真正位置是在“浮动”着的，要由尾数和指数共同来决定，因此</a:t>
            </a:r>
            <a:r>
              <a:rPr lang="zh-CN" altLang="en-US" dirty="0"/>
              <a:t>，实数的这种</a:t>
            </a:r>
            <a:r>
              <a:rPr lang="zh-CN" altLang="en-US" dirty="0" smtClean="0"/>
              <a:t>表示称作为浮点表示。</a:t>
            </a:r>
            <a:endParaRPr lang="en-US" altLang="zh-CN" dirty="0" smtClean="0"/>
          </a:p>
          <a:p>
            <a:pPr>
              <a:defRPr/>
            </a:pPr>
            <a:r>
              <a:rPr lang="en-US" altLang="zh-CN" dirty="0" smtClean="0"/>
              <a:t>CPU</a:t>
            </a:r>
            <a:r>
              <a:rPr lang="zh-CN" altLang="en-US" dirty="0" smtClean="0"/>
              <a:t>的实数运算指令一般是针对实数的浮点表示来设计的！</a:t>
            </a:r>
            <a:endParaRPr lang="en-US" altLang="zh-CN" dirty="0" smtClean="0"/>
          </a:p>
          <a:p>
            <a:pPr>
              <a:defRPr/>
            </a:pPr>
            <a:r>
              <a:rPr lang="en-US" altLang="zh-CN" dirty="0"/>
              <a:t>C++</a:t>
            </a:r>
            <a:r>
              <a:rPr lang="zh-CN" altLang="en-US" dirty="0" smtClean="0"/>
              <a:t>的实数类型</a:t>
            </a:r>
            <a:r>
              <a:rPr lang="zh-CN" altLang="en-US" dirty="0"/>
              <a:t>在计算机内部</a:t>
            </a:r>
            <a:r>
              <a:rPr lang="zh-CN" altLang="en-US" dirty="0" smtClean="0"/>
              <a:t>采用浮点表示！</a:t>
            </a:r>
            <a:endParaRPr lang="zh-CN" altLang="en-US" dirty="0"/>
          </a:p>
          <a:p>
            <a:pPr>
              <a:defRPr/>
            </a:pPr>
            <a:endParaRPr lang="zh-CN" altLang="en-US" dirty="0"/>
          </a:p>
        </p:txBody>
      </p:sp>
    </p:spTree>
    <p:extLst>
      <p:ext uri="{BB962C8B-B14F-4D97-AF65-F5344CB8AC3E}">
        <p14:creationId xmlns:p14="http://schemas.microsoft.com/office/powerpoint/2010/main" val="204622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dirty="0" smtClean="0"/>
              <a:t>实数的另一种二进制表示－－</a:t>
            </a:r>
            <a:r>
              <a:rPr lang="en-US" altLang="zh-CN" sz="3200" dirty="0" smtClean="0"/>
              <a:t>BCD</a:t>
            </a:r>
            <a:r>
              <a:rPr lang="zh-CN" altLang="en-US" sz="3200" dirty="0" smtClean="0"/>
              <a:t>码</a:t>
            </a:r>
          </a:p>
        </p:txBody>
      </p:sp>
      <p:sp>
        <p:nvSpPr>
          <p:cNvPr id="208899" name="Rectangle 3"/>
          <p:cNvSpPr>
            <a:spLocks noGrp="1" noChangeArrowheads="1"/>
          </p:cNvSpPr>
          <p:nvPr>
            <p:ph type="body" idx="1"/>
          </p:nvPr>
        </p:nvSpPr>
        <p:spPr>
          <a:xfrm>
            <a:off x="457200" y="1268760"/>
            <a:ext cx="8229600" cy="5257800"/>
          </a:xfrm>
        </p:spPr>
        <p:txBody>
          <a:bodyPr>
            <a:normAutofit lnSpcReduction="10000"/>
          </a:bodyPr>
          <a:lstStyle/>
          <a:p>
            <a:pPr defTabSz="939800" eaLnBrk="1" hangingPunct="1">
              <a:tabLst>
                <a:tab pos="2159000" algn="ctr"/>
                <a:tab pos="2959100" algn="ctr"/>
                <a:tab pos="3683000" algn="ctr"/>
              </a:tabLst>
              <a:defRPr/>
            </a:pPr>
            <a:r>
              <a:rPr lang="en-US" altLang="zh-CN" sz="2600" dirty="0" smtClean="0">
                <a:solidFill>
                  <a:srgbClr val="FFCC66"/>
                </a:solidFill>
              </a:rPr>
              <a:t>BCD</a:t>
            </a:r>
            <a:r>
              <a:rPr lang="zh-CN" altLang="en-US" sz="2600" dirty="0" smtClean="0"/>
              <a:t>（</a:t>
            </a:r>
            <a:r>
              <a:rPr lang="en-US" altLang="zh-CN" sz="2600" dirty="0" smtClean="0"/>
              <a:t>Binary Coded Decimal</a:t>
            </a:r>
            <a:r>
              <a:rPr lang="zh-CN" altLang="en-US" sz="2600" dirty="0" smtClean="0"/>
              <a:t>）码是分别对十进制数的</a:t>
            </a:r>
            <a:r>
              <a:rPr lang="zh-CN" altLang="en-US" sz="2600" dirty="0" smtClean="0">
                <a:solidFill>
                  <a:srgbClr val="FFC000"/>
                </a:solidFill>
              </a:rPr>
              <a:t>每一位</a:t>
            </a:r>
            <a:r>
              <a:rPr lang="zh-CN" altLang="en-US" sz="2600" dirty="0" smtClean="0"/>
              <a:t>用二进制来表示。</a:t>
            </a:r>
            <a:endParaRPr lang="en-US" altLang="zh-CN" sz="2600" dirty="0" smtClean="0"/>
          </a:p>
          <a:p>
            <a:pPr defTabSz="939800" eaLnBrk="1" hangingPunct="1">
              <a:tabLst>
                <a:tab pos="2159000" algn="ctr"/>
                <a:tab pos="2959100" algn="ctr"/>
                <a:tab pos="3683000" algn="ctr"/>
              </a:tabLst>
              <a:defRPr/>
            </a:pPr>
            <a:r>
              <a:rPr lang="en-US" altLang="zh-CN" sz="2600" dirty="0" smtClean="0"/>
              <a:t>BCD</a:t>
            </a:r>
            <a:r>
              <a:rPr lang="zh-CN" altLang="en-US" sz="2600" dirty="0" smtClean="0"/>
              <a:t>码有多种形式，常用的是</a:t>
            </a:r>
            <a:r>
              <a:rPr lang="en-US" altLang="zh-CN" sz="2600" dirty="0" smtClean="0"/>
              <a:t>8421</a:t>
            </a:r>
            <a:r>
              <a:rPr lang="zh-CN" altLang="en-US" sz="2600" dirty="0" smtClean="0"/>
              <a:t>码，每一位十进数用</a:t>
            </a:r>
            <a:r>
              <a:rPr lang="en-US" altLang="zh-CN" sz="2600" dirty="0" smtClean="0"/>
              <a:t>4</a:t>
            </a:r>
            <a:r>
              <a:rPr lang="zh-CN" altLang="en-US" sz="2600" dirty="0" smtClean="0"/>
              <a:t>位二进制表示，不允许出现</a:t>
            </a:r>
            <a:r>
              <a:rPr lang="en-US" altLang="zh-CN" sz="2600" dirty="0" smtClean="0"/>
              <a:t>1010</a:t>
            </a:r>
            <a:r>
              <a:rPr lang="zh-CN" altLang="en-US" sz="2600" dirty="0" smtClean="0"/>
              <a:t>～</a:t>
            </a:r>
            <a:r>
              <a:rPr lang="en-US" altLang="zh-CN" sz="2600" dirty="0" smtClean="0"/>
              <a:t>1111</a:t>
            </a:r>
            <a:r>
              <a:rPr lang="zh-CN" altLang="en-US" sz="2600" dirty="0" smtClean="0"/>
              <a:t>六种组合。</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0	   0000	4	0100		8           1000 </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1	   0001	</a:t>
            </a:r>
            <a:r>
              <a:rPr lang="en-US" altLang="zh-CN" sz="2400" dirty="0">
                <a:latin typeface="Times New Roman" pitchFamily="18" charset="0"/>
              </a:rPr>
              <a:t>5	0101</a:t>
            </a:r>
            <a:r>
              <a:rPr lang="en-US" altLang="zh-CN" sz="2400" dirty="0" smtClean="0">
                <a:latin typeface="Times New Roman" pitchFamily="18" charset="0"/>
              </a:rPr>
              <a:t>		9           1001</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2	   0010	</a:t>
            </a:r>
            <a:r>
              <a:rPr lang="en-US" altLang="zh-CN" sz="2400" dirty="0">
                <a:latin typeface="Times New Roman" pitchFamily="18" charset="0"/>
              </a:rPr>
              <a:t>6	0110 </a:t>
            </a:r>
            <a:r>
              <a:rPr lang="en-US" altLang="zh-CN" sz="2400" dirty="0" smtClean="0">
                <a:latin typeface="Times New Roman" pitchFamily="18" charset="0"/>
              </a:rPr>
              <a:t>		</a:t>
            </a:r>
            <a:r>
              <a:rPr lang="en-US" altLang="zh-CN" sz="2400" dirty="0">
                <a:latin typeface="Times New Roman" pitchFamily="18" charset="0"/>
              </a:rPr>
              <a:t>10         0001  0000</a:t>
            </a:r>
            <a:endParaRPr lang="en-US" altLang="zh-CN" sz="2400" dirty="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3	   0011	</a:t>
            </a:r>
            <a:r>
              <a:rPr lang="en-US" altLang="zh-CN" sz="2400" dirty="0">
                <a:latin typeface="Times New Roman" pitchFamily="18" charset="0"/>
              </a:rPr>
              <a:t>7	0111</a:t>
            </a:r>
            <a:r>
              <a:rPr lang="en-US" altLang="zh-CN" sz="2400" dirty="0" smtClean="0">
                <a:latin typeface="Times New Roman" pitchFamily="18" charset="0"/>
              </a:rPr>
              <a:t>		123       0001  0010  0011</a:t>
            </a:r>
          </a:p>
          <a:p>
            <a:pPr defTabSz="939800" eaLnBrk="1" hangingPunct="1">
              <a:tabLst>
                <a:tab pos="2159000" algn="ctr"/>
                <a:tab pos="2959100" algn="ctr"/>
                <a:tab pos="3683000" algn="ctr"/>
              </a:tabLst>
              <a:defRPr/>
            </a:pPr>
            <a:r>
              <a:rPr lang="zh-CN" altLang="en-US" sz="2600" dirty="0"/>
              <a:t>小数点和正负号可以采用其它策略来表示</a:t>
            </a:r>
            <a:r>
              <a:rPr lang="zh-CN" altLang="en-US" sz="2600" dirty="0" smtClean="0"/>
              <a:t>，例如，</a:t>
            </a:r>
            <a:endParaRPr lang="en-US" altLang="zh-CN" sz="2600" dirty="0" smtClean="0"/>
          </a:p>
          <a:p>
            <a:pPr lvl="1" defTabSz="939800" eaLnBrk="1" hangingPunct="1">
              <a:tabLst>
                <a:tab pos="2159000" algn="ctr"/>
                <a:tab pos="2959100" algn="ctr"/>
                <a:tab pos="3683000" algn="ctr"/>
              </a:tabLst>
              <a:defRPr/>
            </a:pPr>
            <a:r>
              <a:rPr lang="zh-CN" altLang="en-US" sz="2200" dirty="0"/>
              <a:t>用</a:t>
            </a:r>
            <a:r>
              <a:rPr lang="en-US" altLang="zh-CN" sz="2200" dirty="0"/>
              <a:t>1010</a:t>
            </a:r>
            <a:r>
              <a:rPr lang="zh-CN" altLang="en-US" sz="2200" dirty="0"/>
              <a:t>表示正号，用</a:t>
            </a:r>
            <a:r>
              <a:rPr lang="en-US" altLang="zh-CN" sz="2200" dirty="0"/>
              <a:t>1011</a:t>
            </a:r>
            <a:r>
              <a:rPr lang="zh-CN" altLang="en-US" sz="2200" dirty="0"/>
              <a:t>表示负号，</a:t>
            </a:r>
            <a:r>
              <a:rPr lang="en-US" altLang="zh-CN" sz="2200" dirty="0"/>
              <a:t>1111</a:t>
            </a:r>
            <a:r>
              <a:rPr lang="zh-CN" altLang="en-US" sz="2200" dirty="0"/>
              <a:t>表示小数点，则</a:t>
            </a:r>
            <a:r>
              <a:rPr lang="zh-CN" altLang="en-US" sz="2200" dirty="0" smtClean="0"/>
              <a:t>，</a:t>
            </a:r>
            <a:endParaRPr lang="en-US" altLang="zh-CN" sz="2200" dirty="0" smtClean="0"/>
          </a:p>
          <a:p>
            <a:pPr marL="457200" lvl="1" indent="0" defTabSz="939800" eaLnBrk="1" hangingPunct="1">
              <a:buNone/>
              <a:tabLst>
                <a:tab pos="2159000" algn="ctr"/>
                <a:tab pos="2959100" algn="ctr"/>
                <a:tab pos="3683000" algn="ctr"/>
              </a:tabLst>
              <a:defRPr/>
            </a:pPr>
            <a:r>
              <a:rPr lang="en-US" altLang="zh-CN" sz="2200" dirty="0" smtClean="0"/>
              <a:t>   -</a:t>
            </a:r>
            <a:r>
              <a:rPr lang="en-US" altLang="zh-CN" sz="2200" dirty="0"/>
              <a:t>123.4</a:t>
            </a:r>
            <a:r>
              <a:rPr lang="zh-CN" altLang="en-US" sz="2200" dirty="0"/>
              <a:t>可表示成：</a:t>
            </a:r>
            <a:r>
              <a:rPr lang="en-US" altLang="zh-CN" sz="2200" dirty="0">
                <a:solidFill>
                  <a:srgbClr val="FFC000"/>
                </a:solidFill>
              </a:rPr>
              <a:t>1011</a:t>
            </a:r>
            <a:r>
              <a:rPr lang="en-US" altLang="zh-CN" sz="2200" dirty="0"/>
              <a:t> 0001 0010 0011 </a:t>
            </a:r>
            <a:r>
              <a:rPr lang="en-US" altLang="zh-CN" sz="2200" dirty="0">
                <a:solidFill>
                  <a:srgbClr val="FFC000"/>
                </a:solidFill>
              </a:rPr>
              <a:t>1111</a:t>
            </a:r>
            <a:r>
              <a:rPr lang="en-US" altLang="zh-CN" sz="2200" dirty="0"/>
              <a:t> </a:t>
            </a:r>
            <a:r>
              <a:rPr lang="en-US" altLang="zh-CN" sz="2200" dirty="0" smtClean="0"/>
              <a:t>0100</a:t>
            </a:r>
            <a:endParaRPr lang="zh-CN" altLang="en-US" sz="2000" dirty="0" smtClean="0"/>
          </a:p>
        </p:txBody>
      </p:sp>
    </p:spTree>
    <p:extLst>
      <p:ext uri="{BB962C8B-B14F-4D97-AF65-F5344CB8AC3E}">
        <p14:creationId xmlns:p14="http://schemas.microsoft.com/office/powerpoint/2010/main" val="2688922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229600" cy="4997152"/>
          </a:xfrm>
        </p:spPr>
        <p:txBody>
          <a:bodyPr>
            <a:normAutofit fontScale="92500"/>
          </a:bodyPr>
          <a:lstStyle/>
          <a:p>
            <a:pPr defTabSz="939800" eaLnBrk="1" hangingPunct="1">
              <a:tabLst>
                <a:tab pos="2159000" algn="ctr"/>
                <a:tab pos="2959100" algn="ctr"/>
                <a:tab pos="3683000" algn="ctr"/>
              </a:tabLst>
              <a:defRPr/>
            </a:pPr>
            <a:r>
              <a:rPr lang="en-US" altLang="zh-CN" dirty="0" smtClean="0"/>
              <a:t>BCD</a:t>
            </a:r>
            <a:r>
              <a:rPr lang="zh-CN" altLang="en-US" dirty="0" smtClean="0"/>
              <a:t>码的优点：</a:t>
            </a:r>
            <a:endParaRPr lang="en-US" altLang="zh-CN" dirty="0" smtClean="0"/>
          </a:p>
          <a:p>
            <a:pPr lvl="1" defTabSz="939800" eaLnBrk="1" hangingPunct="1">
              <a:tabLst>
                <a:tab pos="2159000" algn="ctr"/>
                <a:tab pos="2959100" algn="ctr"/>
                <a:tab pos="3683000" algn="ctr"/>
              </a:tabLst>
              <a:defRPr/>
            </a:pPr>
            <a:r>
              <a:rPr lang="zh-CN" altLang="en-US" dirty="0"/>
              <a:t>能用二进制来</a:t>
            </a:r>
            <a:r>
              <a:rPr lang="zh-CN" altLang="en-US" dirty="0" smtClean="0"/>
              <a:t>精确地表示</a:t>
            </a:r>
            <a:r>
              <a:rPr lang="zh-CN" altLang="en-US" dirty="0"/>
              <a:t>十进制小数。</a:t>
            </a:r>
            <a:endParaRPr lang="en-US" altLang="zh-CN" dirty="0"/>
          </a:p>
          <a:p>
            <a:pPr lvl="1" defTabSz="939800" eaLnBrk="1" hangingPunct="1">
              <a:tabLst>
                <a:tab pos="2159000" algn="ctr"/>
                <a:tab pos="2959100" algn="ctr"/>
                <a:tab pos="3683000" algn="ctr"/>
              </a:tabLst>
              <a:defRPr/>
            </a:pPr>
            <a:r>
              <a:rPr lang="zh-CN" altLang="en-US" dirty="0" smtClean="0"/>
              <a:t>长度不固定，能</a:t>
            </a:r>
            <a:r>
              <a:rPr lang="zh-CN" altLang="en-US" dirty="0"/>
              <a:t>表示较长的</a:t>
            </a:r>
            <a:r>
              <a:rPr lang="zh-CN" altLang="en-US" dirty="0" smtClean="0"/>
              <a:t>十进制数。</a:t>
            </a:r>
            <a:endParaRPr lang="en-US" altLang="zh-CN" dirty="0" smtClean="0"/>
          </a:p>
          <a:p>
            <a:pPr defTabSz="939800" eaLnBrk="1" hangingPunct="1">
              <a:tabLst>
                <a:tab pos="2159000" algn="ctr"/>
                <a:tab pos="2959100" algn="ctr"/>
                <a:tab pos="3683000" algn="ctr"/>
              </a:tabLst>
              <a:defRPr/>
            </a:pPr>
            <a:r>
              <a:rPr lang="en-US" altLang="zh-CN" dirty="0" smtClean="0"/>
              <a:t>BCD</a:t>
            </a:r>
            <a:r>
              <a:rPr lang="zh-CN" altLang="en-US" dirty="0"/>
              <a:t>码的不足之</a:t>
            </a:r>
            <a:r>
              <a:rPr lang="zh-CN" altLang="en-US" dirty="0" smtClean="0"/>
              <a:t>处：</a:t>
            </a:r>
            <a:endParaRPr lang="en-US" altLang="zh-CN" dirty="0" smtClean="0"/>
          </a:p>
          <a:p>
            <a:pPr lvl="1" defTabSz="939800" eaLnBrk="1" hangingPunct="1">
              <a:tabLst>
                <a:tab pos="2159000" algn="ctr"/>
                <a:tab pos="2959100" algn="ctr"/>
                <a:tab pos="3683000" algn="ctr"/>
              </a:tabLst>
              <a:defRPr/>
            </a:pPr>
            <a:r>
              <a:rPr lang="en-US" altLang="zh-CN" dirty="0" smtClean="0"/>
              <a:t>CPU</a:t>
            </a:r>
            <a:r>
              <a:rPr lang="zh-CN" altLang="en-US" dirty="0"/>
              <a:t>指令一般不能对</a:t>
            </a:r>
            <a:r>
              <a:rPr lang="en-US" altLang="zh-CN" dirty="0"/>
              <a:t>BCD</a:t>
            </a:r>
            <a:r>
              <a:rPr lang="zh-CN" altLang="en-US" dirty="0"/>
              <a:t>码表示的数</a:t>
            </a:r>
            <a:r>
              <a:rPr lang="zh-CN" altLang="en-US" dirty="0" smtClean="0"/>
              <a:t>直接进行运算，</a:t>
            </a:r>
            <a:r>
              <a:rPr lang="zh-CN" altLang="en-US" dirty="0"/>
              <a:t>它们需要通过一段程序来完成</a:t>
            </a:r>
            <a:r>
              <a:rPr lang="zh-CN" altLang="en-US" dirty="0" smtClean="0"/>
              <a:t>。</a:t>
            </a:r>
            <a:endParaRPr lang="en-US" altLang="zh-CN" dirty="0" smtClean="0"/>
          </a:p>
          <a:p>
            <a:pPr defTabSz="939800" eaLnBrk="1" hangingPunct="1">
              <a:tabLst>
                <a:tab pos="2159000" algn="ctr"/>
                <a:tab pos="2959100" algn="ctr"/>
                <a:tab pos="3683000" algn="ctr"/>
              </a:tabLst>
              <a:defRPr/>
            </a:pPr>
            <a:r>
              <a:rPr lang="zh-CN" altLang="en-US" dirty="0" smtClean="0"/>
              <a:t>在程序中，</a:t>
            </a:r>
            <a:endParaRPr lang="en-US" altLang="zh-CN" dirty="0" smtClean="0"/>
          </a:p>
          <a:p>
            <a:pPr lvl="1" defTabSz="939800" eaLnBrk="1" hangingPunct="1">
              <a:tabLst>
                <a:tab pos="2159000" algn="ctr"/>
                <a:tab pos="2959100" algn="ctr"/>
                <a:tab pos="3683000" algn="ctr"/>
              </a:tabLst>
              <a:defRPr/>
            </a:pPr>
            <a:r>
              <a:rPr lang="zh-CN" altLang="en-US" dirty="0" smtClean="0"/>
              <a:t>十进制数</a:t>
            </a:r>
            <a:r>
              <a:rPr lang="zh-CN" altLang="en-US" dirty="0"/>
              <a:t>的</a:t>
            </a:r>
            <a:r>
              <a:rPr lang="en-US" altLang="zh-CN" dirty="0"/>
              <a:t>BCD</a:t>
            </a:r>
            <a:r>
              <a:rPr lang="zh-CN" altLang="en-US" dirty="0"/>
              <a:t>码表示可用一维字符数组来实现</a:t>
            </a:r>
            <a:r>
              <a:rPr lang="zh-CN" altLang="en-US" dirty="0" smtClean="0"/>
              <a:t>。</a:t>
            </a:r>
            <a:endParaRPr lang="en-US" altLang="zh-CN" dirty="0" smtClean="0"/>
          </a:p>
          <a:p>
            <a:pPr lvl="1" defTabSz="939800" eaLnBrk="1" hangingPunct="1">
              <a:tabLst>
                <a:tab pos="2159000" algn="ctr"/>
                <a:tab pos="2959100" algn="ctr"/>
                <a:tab pos="3683000" algn="ctr"/>
              </a:tabLst>
              <a:defRPr/>
            </a:pPr>
            <a:r>
              <a:rPr lang="zh-CN" altLang="en-US" dirty="0" smtClean="0"/>
              <a:t>可采用</a:t>
            </a:r>
            <a:r>
              <a:rPr lang="zh-CN" altLang="en-US" dirty="0"/>
              <a:t>压缩形式存贮：一个字节存放二个</a:t>
            </a:r>
            <a:r>
              <a:rPr lang="en-US" altLang="zh-CN" dirty="0"/>
              <a:t>BCD</a:t>
            </a:r>
            <a:r>
              <a:rPr lang="zh-CN" altLang="en-US" dirty="0"/>
              <a:t>码。</a:t>
            </a:r>
          </a:p>
          <a:p>
            <a:pPr lvl="1" defTabSz="939800" eaLnBrk="1" hangingPunct="1">
              <a:tabLst>
                <a:tab pos="2159000" algn="ctr"/>
                <a:tab pos="2959100" algn="ctr"/>
                <a:tab pos="3683000" algn="ctr"/>
              </a:tabLst>
              <a:defRPr/>
            </a:pPr>
            <a:endParaRPr lang="en-US" altLang="zh-CN" sz="2400" dirty="0" smtClean="0">
              <a:latin typeface="Times New Roman" pitchFamily="18" charset="0"/>
            </a:endParaRPr>
          </a:p>
          <a:p>
            <a:pPr>
              <a:defRPr/>
            </a:pPr>
            <a:endParaRPr lang="zh-CN" altLang="en-US" dirty="0"/>
          </a:p>
        </p:txBody>
      </p:sp>
    </p:spTree>
    <p:extLst>
      <p:ext uri="{BB962C8B-B14F-4D97-AF65-F5344CB8AC3E}">
        <p14:creationId xmlns:p14="http://schemas.microsoft.com/office/powerpoint/2010/main" val="85755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计算机能做什么？</a:t>
            </a:r>
            <a:endParaRPr lang="zh-CN" altLang="en-US" dirty="0"/>
          </a:p>
        </p:txBody>
      </p:sp>
      <p:sp>
        <p:nvSpPr>
          <p:cNvPr id="3" name="内容占位符 2"/>
          <p:cNvSpPr>
            <a:spLocks noGrp="1"/>
          </p:cNvSpPr>
          <p:nvPr>
            <p:ph idx="1"/>
          </p:nvPr>
        </p:nvSpPr>
        <p:spPr>
          <a:xfrm>
            <a:off x="457200" y="1600200"/>
            <a:ext cx="8229600" cy="5068888"/>
          </a:xfrm>
        </p:spPr>
        <p:txBody>
          <a:bodyPr>
            <a:normAutofit/>
          </a:bodyPr>
          <a:lstStyle/>
          <a:p>
            <a:pPr>
              <a:lnSpc>
                <a:spcPct val="120000"/>
              </a:lnSpc>
              <a:defRPr/>
            </a:pPr>
            <a:r>
              <a:rPr lang="zh-CN" altLang="en-US" dirty="0" smtClean="0"/>
              <a:t>科学计算、信息管理</a:t>
            </a:r>
            <a:r>
              <a:rPr lang="zh-CN" altLang="en-US" dirty="0"/>
              <a:t>、文字处理、面向</a:t>
            </a:r>
            <a:r>
              <a:rPr lang="en-US" altLang="zh-CN" dirty="0"/>
              <a:t>Internet</a:t>
            </a:r>
            <a:r>
              <a:rPr lang="zh-CN" altLang="en-US" dirty="0"/>
              <a:t>的</a:t>
            </a:r>
            <a:r>
              <a:rPr lang="zh-CN" altLang="en-US" dirty="0" smtClean="0"/>
              <a:t>应用</a:t>
            </a:r>
            <a:r>
              <a:rPr lang="zh-CN" altLang="en-US" dirty="0"/>
              <a:t>（如电子邮件、</a:t>
            </a:r>
            <a:r>
              <a:rPr lang="en-US" altLang="zh-CN" dirty="0" smtClean="0"/>
              <a:t>Web</a:t>
            </a:r>
            <a:r>
              <a:rPr lang="zh-CN" altLang="en-US" dirty="0" smtClean="0"/>
              <a:t>搜索</a:t>
            </a:r>
            <a:r>
              <a:rPr lang="en-US" altLang="zh-CN" dirty="0" smtClean="0"/>
              <a:t>/</a:t>
            </a:r>
            <a:r>
              <a:rPr lang="zh-CN" altLang="en-US" dirty="0" smtClean="0"/>
              <a:t>浏览、电子商务等）以及</a:t>
            </a:r>
            <a:r>
              <a:rPr lang="zh-CN" altLang="en-US" dirty="0"/>
              <a:t>嵌入式应用（</a:t>
            </a:r>
            <a:r>
              <a:rPr lang="zh-CN" altLang="en-US" dirty="0" smtClean="0"/>
              <a:t>如智能家居）、</a:t>
            </a:r>
            <a:r>
              <a:rPr lang="en-US" altLang="zh-CN" dirty="0" smtClean="0"/>
              <a:t>……</a:t>
            </a:r>
          </a:p>
          <a:p>
            <a:pPr>
              <a:lnSpc>
                <a:spcPct val="120000"/>
              </a:lnSpc>
              <a:defRPr/>
            </a:pPr>
            <a:r>
              <a:rPr lang="zh-CN" altLang="en-US" dirty="0" smtClean="0"/>
              <a:t>计算机已经渗透到人类社会活动的各个领域并发挥着巨大的作用。</a:t>
            </a:r>
            <a:endParaRPr lang="en-US" altLang="zh-CN" dirty="0" smtClean="0"/>
          </a:p>
          <a:p>
            <a:pPr>
              <a:lnSpc>
                <a:spcPct val="120000"/>
              </a:lnSpc>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dirty="0" smtClean="0"/>
              <a:t>程序设计（</a:t>
            </a:r>
            <a:r>
              <a:rPr lang="en-US" altLang="zh-CN" dirty="0" smtClean="0"/>
              <a:t>Programming</a:t>
            </a:r>
            <a:r>
              <a:rPr lang="zh-CN" altLang="en-US" dirty="0" smtClean="0"/>
              <a:t>）</a:t>
            </a:r>
          </a:p>
        </p:txBody>
      </p:sp>
      <p:sp>
        <p:nvSpPr>
          <p:cNvPr id="187395" name="Rectangle 3"/>
          <p:cNvSpPr>
            <a:spLocks noGrp="1" noChangeArrowheads="1"/>
          </p:cNvSpPr>
          <p:nvPr>
            <p:ph type="body" idx="1"/>
          </p:nvPr>
        </p:nvSpPr>
        <p:spPr>
          <a:xfrm>
            <a:off x="457200" y="1600200"/>
            <a:ext cx="8229600" cy="4852988"/>
          </a:xfrm>
        </p:spPr>
        <p:txBody>
          <a:bodyPr>
            <a:normAutofit/>
          </a:bodyPr>
          <a:lstStyle/>
          <a:p>
            <a:pPr eaLnBrk="1" hangingPunct="1">
              <a:lnSpc>
                <a:spcPct val="110000"/>
              </a:lnSpc>
              <a:defRPr/>
            </a:pPr>
            <a:r>
              <a:rPr lang="zh-CN" altLang="en-US" dirty="0" smtClean="0"/>
              <a:t>要使得计算机能完成各种任务，就必须为它编写相应的程序。 </a:t>
            </a:r>
          </a:p>
          <a:p>
            <a:pPr eaLnBrk="1" hangingPunct="1">
              <a:lnSpc>
                <a:spcPct val="110000"/>
              </a:lnSpc>
              <a:defRPr/>
            </a:pPr>
            <a:r>
              <a:rPr lang="zh-CN" altLang="en-US" dirty="0" smtClean="0">
                <a:solidFill>
                  <a:srgbClr val="FFC000"/>
                </a:solidFill>
              </a:rPr>
              <a:t>程序设计</a:t>
            </a:r>
            <a:r>
              <a:rPr lang="zh-CN" altLang="en-US" dirty="0" smtClean="0"/>
              <a:t>就是为计算机编写程序的过程。</a:t>
            </a:r>
            <a:endParaRPr lang="en-US" altLang="zh-CN" dirty="0" smtClean="0"/>
          </a:p>
          <a:p>
            <a:pPr eaLnBrk="1" hangingPunct="1">
              <a:defRPr/>
            </a:pPr>
            <a:r>
              <a:rPr lang="zh-CN" altLang="en-US" dirty="0"/>
              <a:t>程序设计要涉及：</a:t>
            </a:r>
          </a:p>
          <a:p>
            <a:pPr lvl="1" eaLnBrk="1" hangingPunct="1">
              <a:defRPr/>
            </a:pPr>
            <a:r>
              <a:rPr lang="zh-CN" altLang="en-US" dirty="0"/>
              <a:t>程序设计范式</a:t>
            </a:r>
          </a:p>
          <a:p>
            <a:pPr lvl="1" eaLnBrk="1" hangingPunct="1">
              <a:defRPr/>
            </a:pPr>
            <a:r>
              <a:rPr lang="zh-CN" altLang="en-US" dirty="0"/>
              <a:t>程序设计步骤 </a:t>
            </a:r>
          </a:p>
          <a:p>
            <a:pPr lvl="1" eaLnBrk="1" hangingPunct="1">
              <a:defRPr/>
            </a:pPr>
            <a:r>
              <a:rPr lang="zh-CN" altLang="en-US" dirty="0"/>
              <a:t>程序设计语言</a:t>
            </a:r>
            <a:r>
              <a:rPr lang="zh-CN" altLang="en-US" dirty="0" smtClean="0"/>
              <a:t>等</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5040560"/>
          </a:xfrm>
        </p:spPr>
        <p:txBody>
          <a:bodyPr>
            <a:normAutofit/>
          </a:bodyPr>
          <a:lstStyle/>
          <a:p>
            <a:pPr marL="365125" indent="-365125" eaLnBrk="1" hangingPunct="1">
              <a:lnSpc>
                <a:spcPct val="110000"/>
              </a:lnSpc>
              <a:defRPr/>
            </a:pPr>
            <a:r>
              <a:rPr lang="zh-CN" altLang="en-US" dirty="0" smtClean="0"/>
              <a:t>程序</a:t>
            </a:r>
            <a:r>
              <a:rPr lang="zh-CN" altLang="en-US" dirty="0"/>
              <a:t>的本质：</a:t>
            </a:r>
          </a:p>
          <a:p>
            <a:pPr marL="357188" indent="-357188" eaLnBrk="1" hangingPunct="1">
              <a:lnSpc>
                <a:spcPct val="110000"/>
              </a:lnSpc>
              <a:buNone/>
              <a:defRPr/>
            </a:pPr>
            <a:r>
              <a:rPr lang="zh-CN" altLang="en-US" dirty="0"/>
              <a:t>		</a:t>
            </a:r>
            <a:r>
              <a:rPr lang="zh-CN" altLang="en-US" b="1" dirty="0">
                <a:solidFill>
                  <a:srgbClr val="FFC000"/>
                </a:solidFill>
              </a:rPr>
              <a:t>程序</a:t>
            </a:r>
            <a:r>
              <a:rPr lang="zh-CN" altLang="en-US" b="1" dirty="0"/>
              <a:t> </a:t>
            </a:r>
            <a:r>
              <a:rPr lang="en-US" altLang="zh-CN" b="1" dirty="0"/>
              <a:t>= </a:t>
            </a:r>
            <a:r>
              <a:rPr lang="zh-CN" altLang="en-US" b="1" dirty="0">
                <a:solidFill>
                  <a:srgbClr val="FFC000"/>
                </a:solidFill>
              </a:rPr>
              <a:t>算法</a:t>
            </a:r>
            <a:r>
              <a:rPr lang="zh-CN" altLang="en-US" b="1" dirty="0"/>
              <a:t> </a:t>
            </a:r>
            <a:r>
              <a:rPr lang="en-US" altLang="zh-CN" b="1" dirty="0"/>
              <a:t>+ </a:t>
            </a:r>
            <a:r>
              <a:rPr lang="zh-CN" altLang="en-US" b="1" dirty="0">
                <a:solidFill>
                  <a:srgbClr val="FFC000"/>
                </a:solidFill>
              </a:rPr>
              <a:t>数据结构</a:t>
            </a:r>
          </a:p>
          <a:p>
            <a:pPr marL="765175" lvl="1" indent="-365125" eaLnBrk="1" hangingPunct="1">
              <a:lnSpc>
                <a:spcPct val="110000"/>
              </a:lnSpc>
              <a:defRPr/>
            </a:pPr>
            <a:r>
              <a:rPr lang="zh-CN" altLang="en-US" dirty="0"/>
              <a:t>数据结构（</a:t>
            </a:r>
            <a:r>
              <a:rPr lang="en-US" altLang="zh-CN" dirty="0"/>
              <a:t>data structure</a:t>
            </a:r>
            <a:r>
              <a:rPr lang="zh-CN" altLang="en-US" dirty="0" smtClean="0"/>
              <a:t>）是</a:t>
            </a:r>
            <a:r>
              <a:rPr lang="zh-CN" altLang="en-US" dirty="0"/>
              <a:t>对反映待解问题本质的</a:t>
            </a:r>
            <a:r>
              <a:rPr lang="zh-CN" altLang="en-US" dirty="0">
                <a:solidFill>
                  <a:srgbClr val="FFC000"/>
                </a:solidFill>
              </a:rPr>
              <a:t>数据</a:t>
            </a:r>
            <a:r>
              <a:rPr lang="zh-CN" altLang="en-US" dirty="0"/>
              <a:t>的描述。</a:t>
            </a:r>
            <a:endParaRPr lang="en-US" altLang="zh-CN" dirty="0"/>
          </a:p>
          <a:p>
            <a:pPr marL="765175" lvl="1" indent="-365125" eaLnBrk="1" hangingPunct="1">
              <a:lnSpc>
                <a:spcPct val="110000"/>
              </a:lnSpc>
              <a:defRPr/>
            </a:pPr>
            <a:r>
              <a:rPr lang="zh-CN" altLang="en-US" dirty="0" smtClean="0"/>
              <a:t>算法</a:t>
            </a:r>
            <a:r>
              <a:rPr lang="zh-CN" altLang="en-US" dirty="0"/>
              <a:t>（</a:t>
            </a:r>
            <a:r>
              <a:rPr lang="en-US" altLang="zh-CN" dirty="0"/>
              <a:t>algorithm</a:t>
            </a:r>
            <a:r>
              <a:rPr lang="zh-CN" altLang="en-US" dirty="0"/>
              <a:t>）是指对数据的</a:t>
            </a:r>
            <a:r>
              <a:rPr lang="zh-CN" altLang="en-US" dirty="0">
                <a:solidFill>
                  <a:srgbClr val="FFC000"/>
                </a:solidFill>
              </a:rPr>
              <a:t>加工步骤</a:t>
            </a:r>
            <a:r>
              <a:rPr lang="zh-CN" altLang="en-US" dirty="0"/>
              <a:t>的描述</a:t>
            </a:r>
            <a:r>
              <a:rPr lang="zh-CN" altLang="en-US" dirty="0" smtClean="0"/>
              <a:t>。</a:t>
            </a:r>
            <a:endParaRPr lang="en-US" altLang="zh-CN"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01975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程序设计范式 </a:t>
            </a:r>
          </a:p>
        </p:txBody>
      </p:sp>
      <p:sp>
        <p:nvSpPr>
          <p:cNvPr id="17411" name="Rectangle 3"/>
          <p:cNvSpPr>
            <a:spLocks noGrp="1" noChangeArrowheads="1"/>
          </p:cNvSpPr>
          <p:nvPr>
            <p:ph type="body" idx="1"/>
          </p:nvPr>
        </p:nvSpPr>
        <p:spPr>
          <a:xfrm>
            <a:off x="395412" y="1340768"/>
            <a:ext cx="8353052" cy="5040560"/>
          </a:xfrm>
        </p:spPr>
        <p:txBody>
          <a:bodyPr>
            <a:normAutofit lnSpcReduction="10000"/>
          </a:bodyPr>
          <a:lstStyle/>
          <a:p>
            <a:pPr marL="365125" indent="-365125" eaLnBrk="1" hangingPunct="1">
              <a:lnSpc>
                <a:spcPct val="120000"/>
              </a:lnSpc>
              <a:defRPr/>
            </a:pPr>
            <a:r>
              <a:rPr lang="zh-CN" altLang="en-US" dirty="0"/>
              <a:t>如何看待和组织算法和</a:t>
            </a:r>
            <a:r>
              <a:rPr lang="zh-CN" altLang="en-US" dirty="0" smtClean="0"/>
              <a:t>数据结构存在</a:t>
            </a:r>
            <a:r>
              <a:rPr lang="zh-CN" altLang="en-US" dirty="0"/>
              <a:t>着不同的做法，从而形成不同的</a:t>
            </a:r>
            <a:r>
              <a:rPr lang="zh-CN" altLang="en-US" dirty="0">
                <a:solidFill>
                  <a:srgbClr val="FFC000"/>
                </a:solidFill>
              </a:rPr>
              <a:t>程序设计范式</a:t>
            </a:r>
            <a:r>
              <a:rPr lang="zh-CN" altLang="en-US" dirty="0"/>
              <a:t>（</a:t>
            </a:r>
            <a:r>
              <a:rPr lang="en-US" altLang="zh-CN" sz="2600" dirty="0"/>
              <a:t>programming paradigms</a:t>
            </a:r>
            <a:r>
              <a:rPr lang="zh-CN" altLang="en-US" dirty="0" smtClean="0"/>
              <a:t>）。</a:t>
            </a:r>
            <a:endParaRPr lang="en-US" altLang="zh-CN" dirty="0" smtClean="0"/>
          </a:p>
          <a:p>
            <a:pPr marL="765175" lvl="1" indent="-365125" eaLnBrk="1" hangingPunct="1">
              <a:lnSpc>
                <a:spcPct val="120000"/>
              </a:lnSpc>
              <a:defRPr/>
            </a:pPr>
            <a:r>
              <a:rPr lang="zh-CN" altLang="en-US" dirty="0" smtClean="0"/>
              <a:t>程序设计范式是</a:t>
            </a:r>
            <a:r>
              <a:rPr lang="zh-CN" altLang="en-US" dirty="0"/>
              <a:t>设计、组织和编写程序的一种</a:t>
            </a:r>
            <a:r>
              <a:rPr lang="zh-CN" altLang="en-US" dirty="0" smtClean="0"/>
              <a:t>方式，它包含了一组理论</a:t>
            </a:r>
            <a:r>
              <a:rPr lang="zh-CN" altLang="en-US" dirty="0"/>
              <a:t>、原则和</a:t>
            </a:r>
            <a:r>
              <a:rPr lang="zh-CN" altLang="en-US" dirty="0" smtClean="0"/>
              <a:t>概念。</a:t>
            </a:r>
            <a:endParaRPr lang="en-US" altLang="zh-CN" dirty="0" smtClean="0"/>
          </a:p>
          <a:p>
            <a:pPr marL="765175" lvl="1" indent="-365125" eaLnBrk="1" hangingPunct="1">
              <a:lnSpc>
                <a:spcPct val="120000"/>
              </a:lnSpc>
              <a:defRPr/>
            </a:pPr>
            <a:r>
              <a:rPr lang="zh-CN" altLang="en-US" dirty="0" smtClean="0"/>
              <a:t>不同</a:t>
            </a:r>
            <a:r>
              <a:rPr lang="zh-CN" altLang="en-US" dirty="0"/>
              <a:t>的范式将采用不同的程序结构和程序元素来描述</a:t>
            </a:r>
            <a:r>
              <a:rPr lang="zh-CN" altLang="en-US" dirty="0" smtClean="0"/>
              <a:t>程序</a:t>
            </a:r>
            <a:r>
              <a:rPr lang="zh-CN" altLang="en-US" dirty="0"/>
              <a:t>。</a:t>
            </a:r>
            <a:endParaRPr lang="en-US" altLang="zh-CN" dirty="0" smtClean="0"/>
          </a:p>
          <a:p>
            <a:pPr marL="765175" lvl="1" indent="-365125" eaLnBrk="1" hangingPunct="1">
              <a:lnSpc>
                <a:spcPct val="120000"/>
              </a:lnSpc>
              <a:defRPr/>
            </a:pPr>
            <a:r>
              <a:rPr lang="zh-CN" altLang="en-US" dirty="0" smtClean="0"/>
              <a:t>范式</a:t>
            </a:r>
            <a:r>
              <a:rPr lang="zh-CN" altLang="en-US" dirty="0"/>
              <a:t>具有针对性，不同的范式往往适合于解决不同类型的问题</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5125" indent="-365125" eaLnBrk="1" hangingPunct="1">
              <a:lnSpc>
                <a:spcPct val="110000"/>
              </a:lnSpc>
              <a:defRPr/>
            </a:pPr>
            <a:r>
              <a:rPr lang="zh-CN" altLang="en-US" dirty="0"/>
              <a:t>典型的程序设计范式有：</a:t>
            </a:r>
          </a:p>
          <a:p>
            <a:pPr marL="915988" lvl="1" eaLnBrk="1" hangingPunct="1">
              <a:lnSpc>
                <a:spcPct val="110000"/>
              </a:lnSpc>
              <a:defRPr/>
            </a:pPr>
            <a:r>
              <a:rPr lang="zh-CN" altLang="en-US" dirty="0"/>
              <a:t>过程式</a:t>
            </a:r>
          </a:p>
          <a:p>
            <a:pPr marL="915988" lvl="1" eaLnBrk="1" hangingPunct="1">
              <a:lnSpc>
                <a:spcPct val="110000"/>
              </a:lnSpc>
              <a:defRPr/>
            </a:pPr>
            <a:r>
              <a:rPr lang="zh-CN" altLang="en-US" dirty="0"/>
              <a:t>对象式</a:t>
            </a:r>
          </a:p>
          <a:p>
            <a:pPr marL="915988" lvl="1" eaLnBrk="1" hangingPunct="1">
              <a:lnSpc>
                <a:spcPct val="110000"/>
              </a:lnSpc>
              <a:defRPr/>
            </a:pPr>
            <a:r>
              <a:rPr lang="zh-CN" altLang="en-US" dirty="0"/>
              <a:t>函数式</a:t>
            </a:r>
          </a:p>
          <a:p>
            <a:pPr marL="915988" lvl="1" eaLnBrk="1" hangingPunct="1">
              <a:lnSpc>
                <a:spcPct val="110000"/>
              </a:lnSpc>
              <a:defRPr/>
            </a:pPr>
            <a:r>
              <a:rPr lang="zh-CN" altLang="en-US" dirty="0" smtClean="0"/>
              <a:t>逻辑式</a:t>
            </a:r>
            <a:endParaRPr lang="zh-CN" altLang="en-US" dirty="0"/>
          </a:p>
          <a:p>
            <a:endParaRPr lang="zh-CN" altLang="en-US" dirty="0"/>
          </a:p>
        </p:txBody>
      </p:sp>
    </p:spTree>
    <p:extLst>
      <p:ext uri="{BB962C8B-B14F-4D97-AF65-F5344CB8AC3E}">
        <p14:creationId xmlns:p14="http://schemas.microsoft.com/office/powerpoint/2010/main" val="666578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过程式程序设计</a:t>
            </a:r>
          </a:p>
        </p:txBody>
      </p:sp>
      <p:sp>
        <p:nvSpPr>
          <p:cNvPr id="18435" name="Rectangle 3"/>
          <p:cNvSpPr>
            <a:spLocks noGrp="1" noChangeArrowheads="1"/>
          </p:cNvSpPr>
          <p:nvPr>
            <p:ph type="body" idx="1"/>
          </p:nvPr>
        </p:nvSpPr>
        <p:spPr>
          <a:xfrm>
            <a:off x="323850" y="1412875"/>
            <a:ext cx="8604250" cy="5256213"/>
          </a:xfrm>
        </p:spPr>
        <p:txBody>
          <a:bodyPr>
            <a:normAutofit fontScale="92500" lnSpcReduction="10000"/>
          </a:bodyPr>
          <a:lstStyle/>
          <a:p>
            <a:pPr marL="357188" indent="-357188" eaLnBrk="1" hangingPunct="1">
              <a:lnSpc>
                <a:spcPct val="110000"/>
              </a:lnSpc>
              <a:defRPr/>
            </a:pPr>
            <a:r>
              <a:rPr lang="zh-CN" altLang="en-US" sz="2800" dirty="0" smtClean="0"/>
              <a:t>一种以</a:t>
            </a:r>
            <a:r>
              <a:rPr lang="zh-CN" altLang="en-US" sz="2800" dirty="0" smtClean="0">
                <a:solidFill>
                  <a:schemeClr val="folHlink"/>
                </a:solidFill>
              </a:rPr>
              <a:t>功能</a:t>
            </a:r>
            <a:r>
              <a:rPr lang="zh-CN" altLang="en-US" sz="2800" dirty="0" smtClean="0"/>
              <a:t>或</a:t>
            </a:r>
            <a:r>
              <a:rPr lang="zh-CN" altLang="en-US" sz="2800" dirty="0" smtClean="0">
                <a:solidFill>
                  <a:schemeClr val="folHlink"/>
                </a:solidFill>
              </a:rPr>
              <a:t>操作</a:t>
            </a:r>
            <a:r>
              <a:rPr lang="zh-CN" altLang="en-US" sz="2800" dirty="0" smtClean="0"/>
              <a:t>为中心、基于</a:t>
            </a:r>
            <a:r>
              <a:rPr lang="zh-CN" altLang="en-US" sz="2800" dirty="0" smtClean="0">
                <a:solidFill>
                  <a:schemeClr val="folHlink"/>
                </a:solidFill>
              </a:rPr>
              <a:t>功能分解</a:t>
            </a:r>
            <a:r>
              <a:rPr lang="zh-CN" altLang="en-US" sz="2800" dirty="0" smtClean="0"/>
              <a:t>和</a:t>
            </a:r>
            <a:r>
              <a:rPr lang="zh-CN" altLang="en-US" sz="2800" dirty="0" smtClean="0">
                <a:solidFill>
                  <a:schemeClr val="folHlink"/>
                </a:solidFill>
              </a:rPr>
              <a:t>复合</a:t>
            </a:r>
            <a:r>
              <a:rPr lang="zh-CN" altLang="en-US" sz="2800" dirty="0" smtClean="0"/>
              <a:t>的程序设计范式。</a:t>
            </a:r>
          </a:p>
          <a:p>
            <a:pPr marL="357188" indent="-357188" eaLnBrk="1" hangingPunct="1">
              <a:lnSpc>
                <a:spcPct val="110000"/>
              </a:lnSpc>
              <a:defRPr/>
            </a:pPr>
            <a:r>
              <a:rPr lang="zh-CN" altLang="en-US" sz="2800" dirty="0" smtClean="0"/>
              <a:t>程序</a:t>
            </a:r>
            <a:r>
              <a:rPr lang="zh-CN" altLang="en-US" sz="2800" dirty="0"/>
              <a:t>由一些</a:t>
            </a:r>
            <a:r>
              <a:rPr lang="zh-CN" altLang="en-US" sz="2800" dirty="0">
                <a:solidFill>
                  <a:srgbClr val="FFC000"/>
                </a:solidFill>
              </a:rPr>
              <a:t>子程序</a:t>
            </a:r>
            <a:r>
              <a:rPr lang="zh-CN" altLang="en-US" sz="2800" dirty="0"/>
              <a:t>构成，每个子程序对应一个子</a:t>
            </a:r>
            <a:r>
              <a:rPr lang="zh-CN" altLang="en-US" sz="2800" dirty="0" smtClean="0"/>
              <a:t>功能</a:t>
            </a:r>
            <a:r>
              <a:rPr lang="zh-CN" altLang="en-US" sz="2800" dirty="0"/>
              <a:t>。子程序</a:t>
            </a:r>
            <a:r>
              <a:rPr lang="zh-CN" altLang="en-US" sz="2800" dirty="0" smtClean="0"/>
              <a:t>描述</a:t>
            </a:r>
            <a:r>
              <a:rPr lang="zh-CN" altLang="en-US" sz="2800" dirty="0"/>
              <a:t>了一系列的操作（操作步骤），它是操作的封装体，实现了</a:t>
            </a:r>
            <a:r>
              <a:rPr lang="zh-CN" altLang="en-US" sz="2800" dirty="0">
                <a:solidFill>
                  <a:srgbClr val="FFC000"/>
                </a:solidFill>
              </a:rPr>
              <a:t>过程抽象</a:t>
            </a:r>
            <a:r>
              <a:rPr lang="zh-CN" altLang="en-US" sz="2800" dirty="0"/>
              <a:t>。</a:t>
            </a:r>
          </a:p>
          <a:p>
            <a:pPr marL="357188" indent="-357188" eaLnBrk="1" hangingPunct="1">
              <a:lnSpc>
                <a:spcPct val="110000"/>
              </a:lnSpc>
              <a:defRPr/>
            </a:pPr>
            <a:r>
              <a:rPr lang="zh-CN" altLang="en-US" sz="2800" dirty="0"/>
              <a:t>程序的执行过程体现为一系列的子程序调用。</a:t>
            </a:r>
          </a:p>
          <a:p>
            <a:pPr marL="357188" indent="-357188" eaLnBrk="1" hangingPunct="1">
              <a:lnSpc>
                <a:spcPct val="110000"/>
              </a:lnSpc>
              <a:defRPr/>
            </a:pPr>
            <a:r>
              <a:rPr lang="zh-CN" altLang="en-US" sz="2800" dirty="0"/>
              <a:t>在过程式程序中，数据处于附属地位，它独立于子程序，在子程序调用时通过参数或全局变量传给子程序使用</a:t>
            </a:r>
            <a:r>
              <a:rPr lang="zh-CN" altLang="en-US" sz="2800" dirty="0" smtClean="0"/>
              <a:t>。</a:t>
            </a:r>
            <a:endParaRPr lang="en-US" altLang="zh-CN" sz="2800" dirty="0" smtClean="0"/>
          </a:p>
          <a:p>
            <a:pPr marL="357188" indent="-357188" eaLnBrk="1" hangingPunct="1">
              <a:lnSpc>
                <a:spcPct val="110000"/>
              </a:lnSpc>
              <a:defRPr/>
            </a:pPr>
            <a:r>
              <a:rPr lang="zh-CN" altLang="en-US" sz="2800" dirty="0" smtClean="0"/>
              <a:t>早期</a:t>
            </a:r>
            <a:r>
              <a:rPr lang="zh-CN" altLang="en-US" sz="2800" dirty="0"/>
              <a:t>的程序设计大都采用了过程式程序设计范式，它与冯</a:t>
            </a:r>
            <a:r>
              <a:rPr lang="en-US" altLang="zh-CN" sz="2800" dirty="0" smtClean="0"/>
              <a:t>•</a:t>
            </a:r>
            <a:r>
              <a:rPr lang="zh-CN" altLang="en-US" sz="2800" dirty="0" smtClean="0"/>
              <a:t>诺依曼计算模型有着直接的对应。</a:t>
            </a:r>
            <a:endParaRPr lang="en-US" altLang="zh-CN" sz="2800" dirty="0" smtClean="0"/>
          </a:p>
          <a:p>
            <a:pPr marL="357188" indent="-357188" eaLnBrk="1" hangingPunct="1">
              <a:lnSpc>
                <a:spcPct val="110000"/>
              </a:lnSpc>
              <a:defRPr/>
            </a:pPr>
            <a:r>
              <a:rPr lang="zh-CN" altLang="en-US" sz="2800" dirty="0" smtClean="0">
                <a:solidFill>
                  <a:srgbClr val="FFC000"/>
                </a:solidFill>
              </a:rPr>
              <a:t>本课程</a:t>
            </a:r>
            <a:r>
              <a:rPr lang="zh-CN" altLang="en-US" sz="2800" dirty="0">
                <a:solidFill>
                  <a:srgbClr val="FFC000"/>
                </a:solidFill>
              </a:rPr>
              <a:t>重点介绍过程式程序设计</a:t>
            </a:r>
            <a:r>
              <a:rPr lang="zh-CN" altLang="en-US" sz="2800" dirty="0" smtClean="0">
                <a:solidFill>
                  <a:srgbClr val="FFC000"/>
                </a:solidFill>
              </a:rPr>
              <a:t>范式。</a:t>
            </a:r>
            <a:endParaRPr lang="en-US" altLang="zh-CN" sz="2800" dirty="0" smtClean="0">
              <a:solidFill>
                <a:srgbClr val="FFC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对象式（面向对象） 程序设计</a:t>
            </a:r>
          </a:p>
        </p:txBody>
      </p:sp>
      <p:sp>
        <p:nvSpPr>
          <p:cNvPr id="185347" name="Rectangle 3"/>
          <p:cNvSpPr>
            <a:spLocks noGrp="1" noChangeArrowheads="1"/>
          </p:cNvSpPr>
          <p:nvPr>
            <p:ph type="body" idx="1"/>
          </p:nvPr>
        </p:nvSpPr>
        <p:spPr>
          <a:xfrm>
            <a:off x="323528" y="1412875"/>
            <a:ext cx="8641085" cy="4968453"/>
          </a:xfrm>
        </p:spPr>
        <p:txBody>
          <a:bodyPr>
            <a:normAutofit fontScale="92500"/>
          </a:bodyPr>
          <a:lstStyle/>
          <a:p>
            <a:pPr marL="357188" indent="-357188" eaLnBrk="1" hangingPunct="1">
              <a:lnSpc>
                <a:spcPct val="110000"/>
              </a:lnSpc>
              <a:defRPr/>
            </a:pPr>
            <a:r>
              <a:rPr lang="zh-CN" altLang="en-US" sz="2800" dirty="0" smtClean="0"/>
              <a:t>一种以</a:t>
            </a:r>
            <a:r>
              <a:rPr lang="zh-CN" altLang="en-US" sz="2800" dirty="0" smtClean="0">
                <a:solidFill>
                  <a:schemeClr val="folHlink"/>
                </a:solidFill>
              </a:rPr>
              <a:t>数据</a:t>
            </a:r>
            <a:r>
              <a:rPr lang="zh-CN" altLang="en-US" sz="2800" dirty="0" smtClean="0"/>
              <a:t>为中心、面向对象的程序设计范式。</a:t>
            </a:r>
          </a:p>
          <a:p>
            <a:pPr eaLnBrk="1" hangingPunct="1">
              <a:lnSpc>
                <a:spcPct val="110000"/>
              </a:lnSpc>
              <a:defRPr/>
            </a:pPr>
            <a:r>
              <a:rPr lang="zh-CN" altLang="en-US" sz="2800" dirty="0" smtClean="0"/>
              <a:t>程序</a:t>
            </a:r>
            <a:r>
              <a:rPr lang="zh-CN" altLang="en-US" sz="2800" dirty="0"/>
              <a:t>由一些</a:t>
            </a:r>
            <a:r>
              <a:rPr lang="zh-CN" altLang="en-US" sz="2800" dirty="0">
                <a:solidFill>
                  <a:srgbClr val="FFC000"/>
                </a:solidFill>
              </a:rPr>
              <a:t>对象</a:t>
            </a:r>
            <a:r>
              <a:rPr lang="zh-CN" altLang="en-US" sz="2800" dirty="0"/>
              <a:t>构成，对象是由一些数据及可施于这些数据上的操作所组成的封装</a:t>
            </a:r>
            <a:r>
              <a:rPr lang="zh-CN" altLang="en-US" sz="2800" dirty="0" smtClean="0"/>
              <a:t>体，实现了</a:t>
            </a:r>
            <a:r>
              <a:rPr lang="zh-CN" altLang="en-US" sz="2800" dirty="0">
                <a:solidFill>
                  <a:schemeClr val="folHlink"/>
                </a:solidFill>
              </a:rPr>
              <a:t>数据抽象</a:t>
            </a:r>
            <a:r>
              <a:rPr lang="zh-CN" altLang="en-US" sz="2800" dirty="0" smtClean="0"/>
              <a:t>。</a:t>
            </a:r>
            <a:endParaRPr lang="en-US" altLang="zh-CN" sz="2800" dirty="0"/>
          </a:p>
          <a:p>
            <a:pPr eaLnBrk="1" hangingPunct="1">
              <a:lnSpc>
                <a:spcPct val="110000"/>
              </a:lnSpc>
              <a:defRPr/>
            </a:pPr>
            <a:r>
              <a:rPr lang="zh-CN" altLang="en-US" sz="2800" dirty="0"/>
              <a:t>对象的特征由相应的</a:t>
            </a:r>
            <a:r>
              <a:rPr lang="zh-CN" altLang="en-US" sz="2800" dirty="0">
                <a:solidFill>
                  <a:srgbClr val="FFC000"/>
                </a:solidFill>
              </a:rPr>
              <a:t>类</a:t>
            </a:r>
            <a:r>
              <a:rPr lang="zh-CN" altLang="en-US" sz="2800" dirty="0"/>
              <a:t>来描述，一个类描述的对象特征可以从其它的类获得（</a:t>
            </a:r>
            <a:r>
              <a:rPr lang="zh-CN" altLang="en-US" sz="2800" dirty="0">
                <a:solidFill>
                  <a:srgbClr val="FFC000"/>
                </a:solidFill>
              </a:rPr>
              <a:t>继承</a:t>
            </a:r>
            <a:r>
              <a:rPr lang="zh-CN" altLang="en-US" sz="2800" dirty="0"/>
              <a:t>）。</a:t>
            </a:r>
            <a:endParaRPr lang="en-US" altLang="zh-CN" sz="2800" dirty="0"/>
          </a:p>
          <a:p>
            <a:pPr eaLnBrk="1" hangingPunct="1">
              <a:lnSpc>
                <a:spcPct val="110000"/>
              </a:lnSpc>
              <a:defRPr/>
            </a:pPr>
            <a:r>
              <a:rPr lang="zh-CN" altLang="en-US" sz="2800" dirty="0"/>
              <a:t>程序的执行过程体现为各个对象之间相互发送和处理</a:t>
            </a:r>
            <a:r>
              <a:rPr lang="zh-CN" altLang="en-US" sz="2800" dirty="0">
                <a:solidFill>
                  <a:srgbClr val="FFC000"/>
                </a:solidFill>
              </a:rPr>
              <a:t>消息</a:t>
            </a:r>
            <a:r>
              <a:rPr lang="zh-CN" altLang="en-US" sz="2800" dirty="0"/>
              <a:t>。</a:t>
            </a:r>
          </a:p>
          <a:p>
            <a:pPr eaLnBrk="1" hangingPunct="1">
              <a:lnSpc>
                <a:spcPct val="110000"/>
              </a:lnSpc>
              <a:defRPr/>
            </a:pPr>
            <a:r>
              <a:rPr lang="zh-CN" altLang="en-US" sz="2800" dirty="0"/>
              <a:t>在面向对象程序中，数据表现为对象的属性，对数据的操作是</a:t>
            </a:r>
            <a:r>
              <a:rPr lang="zh-CN" altLang="en-US" sz="2800" dirty="0" smtClean="0"/>
              <a:t>通过向包含数据的对象发送消息（调用对象类提供</a:t>
            </a:r>
            <a:r>
              <a:rPr lang="zh-CN" altLang="en-US" sz="2800" dirty="0"/>
              <a:t>的</a:t>
            </a:r>
            <a:r>
              <a:rPr lang="zh-CN" altLang="en-US" sz="2800" dirty="0" smtClean="0"/>
              <a:t>操作）</a:t>
            </a:r>
            <a:r>
              <a:rPr lang="zh-CN" altLang="en-US" sz="2800" dirty="0"/>
              <a:t>来</a:t>
            </a:r>
            <a:r>
              <a:rPr lang="zh-CN" altLang="en-US" sz="2800" dirty="0" smtClean="0"/>
              <a:t>实现的。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11250"/>
          </a:xfrm>
        </p:spPr>
        <p:txBody>
          <a:bodyPr/>
          <a:lstStyle/>
          <a:p>
            <a:pPr eaLnBrk="1" hangingPunct="1">
              <a:defRPr/>
            </a:pPr>
            <a:r>
              <a:rPr lang="zh-CN" altLang="en-US" smtClean="0"/>
              <a:t>函数式与逻辑式 </a:t>
            </a:r>
          </a:p>
        </p:txBody>
      </p:sp>
      <p:sp>
        <p:nvSpPr>
          <p:cNvPr id="20483" name="Rectangle 3"/>
          <p:cNvSpPr>
            <a:spLocks noGrp="1" noChangeArrowheads="1"/>
          </p:cNvSpPr>
          <p:nvPr>
            <p:ph type="body" idx="1"/>
          </p:nvPr>
        </p:nvSpPr>
        <p:spPr>
          <a:xfrm>
            <a:off x="179388" y="1268413"/>
            <a:ext cx="8785225" cy="5256931"/>
          </a:xfrm>
        </p:spPr>
        <p:txBody>
          <a:bodyPr>
            <a:normAutofit fontScale="92500"/>
          </a:bodyPr>
          <a:lstStyle/>
          <a:p>
            <a:pPr eaLnBrk="1" hangingPunct="1">
              <a:lnSpc>
                <a:spcPct val="110000"/>
              </a:lnSpc>
              <a:defRPr/>
            </a:pPr>
            <a:r>
              <a:rPr lang="zh-CN" altLang="en-US" sz="2800" dirty="0" smtClean="0">
                <a:solidFill>
                  <a:schemeClr val="folHlink"/>
                </a:solidFill>
              </a:rPr>
              <a:t>函数式程序设计</a:t>
            </a:r>
            <a:endParaRPr lang="en-US" altLang="zh-CN" sz="2800" dirty="0" smtClean="0">
              <a:solidFill>
                <a:schemeClr val="folHlink"/>
              </a:solidFill>
            </a:endParaRPr>
          </a:p>
          <a:p>
            <a:pPr lvl="1" eaLnBrk="1" hangingPunct="1">
              <a:lnSpc>
                <a:spcPct val="110000"/>
              </a:lnSpc>
              <a:defRPr/>
            </a:pPr>
            <a:r>
              <a:rPr lang="zh-CN" altLang="en-US" sz="2400" dirty="0" smtClean="0"/>
              <a:t>围绕</a:t>
            </a:r>
            <a:r>
              <a:rPr lang="zh-CN" altLang="en-US" sz="2400" dirty="0" smtClean="0">
                <a:solidFill>
                  <a:srgbClr val="FFC000"/>
                </a:solidFill>
              </a:rPr>
              <a:t>函数</a:t>
            </a:r>
            <a:r>
              <a:rPr lang="zh-CN" altLang="en-US" sz="2400" dirty="0" smtClean="0"/>
              <a:t>来进行的，计算过程体现为一系列的</a:t>
            </a:r>
            <a:r>
              <a:rPr lang="zh-CN" altLang="en-US" sz="2400" dirty="0" smtClean="0">
                <a:solidFill>
                  <a:srgbClr val="FFC000"/>
                </a:solidFill>
              </a:rPr>
              <a:t>函数应用</a:t>
            </a:r>
            <a:r>
              <a:rPr lang="zh-CN" altLang="en-US" sz="2400" dirty="0" smtClean="0"/>
              <a:t>（</a:t>
            </a:r>
            <a:r>
              <a:rPr lang="en-US" altLang="zh-CN" sz="2400" dirty="0" smtClean="0"/>
              <a:t>Function Application</a:t>
            </a:r>
            <a:r>
              <a:rPr lang="zh-CN" altLang="en-US" sz="2400" dirty="0" smtClean="0"/>
              <a:t>），它基于了递归函数理论和</a:t>
            </a:r>
            <a:r>
              <a:rPr lang="en-US" altLang="zh-CN" sz="2400" dirty="0" smtClean="0"/>
              <a:t>lambda</a:t>
            </a:r>
            <a:r>
              <a:rPr lang="zh-CN" altLang="en-US" sz="2400" dirty="0" smtClean="0"/>
              <a:t>演算，其中，函数也被作为值来看待，即，函数的参数和计算结果也可以是函数。</a:t>
            </a:r>
          </a:p>
          <a:p>
            <a:pPr eaLnBrk="1" hangingPunct="1">
              <a:lnSpc>
                <a:spcPct val="110000"/>
              </a:lnSpc>
              <a:defRPr/>
            </a:pPr>
            <a:r>
              <a:rPr lang="zh-CN" altLang="en-US" sz="2800" dirty="0" smtClean="0">
                <a:solidFill>
                  <a:schemeClr val="folHlink"/>
                </a:solidFill>
              </a:rPr>
              <a:t>逻辑程序设计</a:t>
            </a:r>
            <a:endParaRPr lang="en-US" altLang="zh-CN" sz="2800" dirty="0" smtClean="0">
              <a:solidFill>
                <a:schemeClr val="folHlink"/>
              </a:solidFill>
            </a:endParaRPr>
          </a:p>
          <a:p>
            <a:pPr lvl="1" eaLnBrk="1" hangingPunct="1">
              <a:lnSpc>
                <a:spcPct val="110000"/>
              </a:lnSpc>
              <a:defRPr/>
            </a:pPr>
            <a:r>
              <a:rPr lang="zh-CN" altLang="en-US" sz="2400" dirty="0" smtClean="0"/>
              <a:t>把程序组织成一组</a:t>
            </a:r>
            <a:r>
              <a:rPr lang="zh-CN" altLang="en-US" sz="2400" dirty="0" smtClean="0">
                <a:solidFill>
                  <a:srgbClr val="FFC000"/>
                </a:solidFill>
              </a:rPr>
              <a:t>事实</a:t>
            </a:r>
            <a:r>
              <a:rPr lang="zh-CN" altLang="en-US" sz="2400" dirty="0" smtClean="0"/>
              <a:t>和一组</a:t>
            </a:r>
            <a:r>
              <a:rPr lang="zh-CN" altLang="en-US" sz="2400" dirty="0" smtClean="0">
                <a:solidFill>
                  <a:srgbClr val="FFC000"/>
                </a:solidFill>
              </a:rPr>
              <a:t>推理规则</a:t>
            </a:r>
            <a:r>
              <a:rPr lang="zh-CN" altLang="en-US" sz="2400" dirty="0" smtClean="0"/>
              <a:t>，在事实基础上运用推理规则来实施计算，它基于的是谓词演算（</a:t>
            </a:r>
            <a:r>
              <a:rPr lang="en-US" altLang="zh-CN" sz="2200" dirty="0" smtClean="0"/>
              <a:t>Predicate Calculus</a:t>
            </a:r>
            <a:r>
              <a:rPr lang="zh-CN" altLang="en-US" sz="2400" dirty="0" smtClean="0"/>
              <a:t>）。</a:t>
            </a:r>
          </a:p>
          <a:p>
            <a:pPr eaLnBrk="1" hangingPunct="1">
              <a:lnSpc>
                <a:spcPct val="110000"/>
              </a:lnSpc>
              <a:defRPr/>
            </a:pPr>
            <a:r>
              <a:rPr lang="zh-CN" altLang="en-US" sz="2800" dirty="0"/>
              <a:t>上述两种程序设计范式有良好的数学理论支持，易于保证程序的正确性，并且，设计出的程序比较精炼和具有潜在的并行性</a:t>
            </a:r>
            <a:r>
              <a:rPr lang="zh-CN" altLang="en-US" sz="2800" dirty="0" smtClean="0"/>
              <a:t>。适合于</a:t>
            </a:r>
            <a:r>
              <a:rPr lang="zh-CN" altLang="en-US" sz="2800" dirty="0"/>
              <a:t>需要</a:t>
            </a:r>
            <a:r>
              <a:rPr lang="zh-CN" altLang="en-US" sz="2800" dirty="0" smtClean="0"/>
              <a:t>大量地进行</a:t>
            </a:r>
            <a:r>
              <a:rPr lang="zh-CN" altLang="en-US" sz="2800" dirty="0"/>
              <a:t>复杂的</a:t>
            </a:r>
            <a:r>
              <a:rPr lang="zh-CN" altLang="en-US" sz="2800" dirty="0">
                <a:solidFill>
                  <a:srgbClr val="FFC000"/>
                </a:solidFill>
              </a:rPr>
              <a:t>符号处理</a:t>
            </a:r>
            <a:r>
              <a:rPr lang="zh-CN" altLang="en-US" sz="2800" dirty="0"/>
              <a:t>（非数值计算）的人工智能领域的应用</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程序设计步骤</a:t>
            </a:r>
          </a:p>
        </p:txBody>
      </p:sp>
      <p:sp>
        <p:nvSpPr>
          <p:cNvPr id="215043" name="Rectangle 3"/>
          <p:cNvSpPr>
            <a:spLocks noGrp="1" noChangeArrowheads="1"/>
          </p:cNvSpPr>
          <p:nvPr>
            <p:ph type="body" idx="1"/>
          </p:nvPr>
        </p:nvSpPr>
        <p:spPr>
          <a:xfrm>
            <a:off x="179388" y="1341438"/>
            <a:ext cx="8785225" cy="5327650"/>
          </a:xfrm>
        </p:spPr>
        <p:txBody>
          <a:bodyPr>
            <a:normAutofit fontScale="92500" lnSpcReduction="10000"/>
          </a:bodyPr>
          <a:lstStyle/>
          <a:p>
            <a:pPr marL="357188" indent="-357188" eaLnBrk="1" hangingPunct="1">
              <a:defRPr/>
            </a:pPr>
            <a:r>
              <a:rPr lang="zh-CN" altLang="en-US" dirty="0" smtClean="0"/>
              <a:t>明确问题 </a:t>
            </a:r>
          </a:p>
          <a:p>
            <a:pPr marL="900113" lvl="1" indent="-271463" eaLnBrk="1" hangingPunct="1">
              <a:defRPr/>
            </a:pPr>
            <a:r>
              <a:rPr lang="zh-CN" altLang="en-US" dirty="0" smtClean="0"/>
              <a:t>搞清楚要解决的问题并给出问题的明确定义，即：</a:t>
            </a:r>
            <a:r>
              <a:rPr lang="zh-CN" altLang="en-US" dirty="0" smtClean="0">
                <a:solidFill>
                  <a:srgbClr val="FFCC66"/>
                </a:solidFill>
              </a:rPr>
              <a:t>做什么</a:t>
            </a:r>
            <a:r>
              <a:rPr lang="zh-CN" altLang="en-US" dirty="0" smtClean="0"/>
              <a:t>？</a:t>
            </a:r>
          </a:p>
          <a:p>
            <a:pPr marL="357188" indent="-357188" eaLnBrk="1" hangingPunct="1">
              <a:defRPr/>
            </a:pPr>
            <a:r>
              <a:rPr lang="zh-CN" altLang="en-US" dirty="0" smtClean="0"/>
              <a:t>系统设计 </a:t>
            </a:r>
          </a:p>
          <a:p>
            <a:pPr marL="900113" lvl="1" indent="-271463" eaLnBrk="1" hangingPunct="1">
              <a:defRPr/>
            </a:pPr>
            <a:r>
              <a:rPr lang="zh-CN" altLang="en-US" dirty="0" smtClean="0"/>
              <a:t>	从计算机角度给出问题的解决方案，即：</a:t>
            </a:r>
            <a:r>
              <a:rPr lang="zh-CN" altLang="en-US" dirty="0" smtClean="0">
                <a:solidFill>
                  <a:srgbClr val="FFCC66"/>
                </a:solidFill>
              </a:rPr>
              <a:t>如何做</a:t>
            </a:r>
            <a:r>
              <a:rPr lang="zh-CN" altLang="en-US" dirty="0" smtClean="0"/>
              <a:t>？</a:t>
            </a:r>
            <a:endParaRPr lang="en-US" altLang="zh-CN" dirty="0" smtClean="0"/>
          </a:p>
          <a:p>
            <a:pPr marL="900113" lvl="1" indent="-271463" eaLnBrk="1" hangingPunct="1">
              <a:defRPr/>
            </a:pPr>
            <a:r>
              <a:rPr lang="zh-CN" altLang="en-US" dirty="0" smtClean="0"/>
              <a:t>包括概要设计和详细设计</a:t>
            </a:r>
            <a:r>
              <a:rPr lang="zh-CN" altLang="en-US" dirty="0"/>
              <a:t>，其中，概要设计给出程序的总体</a:t>
            </a:r>
            <a:r>
              <a:rPr lang="zh-CN" altLang="en-US" dirty="0" smtClean="0"/>
              <a:t>结构；详细设计的需要给出数据结构和算法的设计。</a:t>
            </a:r>
            <a:endParaRPr lang="en-US" altLang="zh-CN" dirty="0" smtClean="0"/>
          </a:p>
          <a:p>
            <a:pPr marL="900113" lvl="1" indent="-271463" eaLnBrk="1" hangingPunct="1">
              <a:defRPr/>
            </a:pPr>
            <a:r>
              <a:rPr lang="zh-CN" altLang="en-US" dirty="0" smtClean="0"/>
              <a:t>不同的程序设计</a:t>
            </a:r>
            <a:r>
              <a:rPr lang="zh-CN" altLang="en-US" dirty="0"/>
              <a:t>范式决定</a:t>
            </a:r>
            <a:r>
              <a:rPr lang="zh-CN" altLang="en-US" dirty="0" smtClean="0"/>
              <a:t>了不同的设计方案</a:t>
            </a:r>
            <a:r>
              <a:rPr lang="zh-CN" altLang="en-US" dirty="0"/>
              <a:t>和设计</a:t>
            </a:r>
            <a:r>
              <a:rPr lang="zh-CN" altLang="en-US" dirty="0" smtClean="0"/>
              <a:t>结果。</a:t>
            </a:r>
            <a:endParaRPr lang="en-US" altLang="zh-CN" dirty="0" smtClean="0"/>
          </a:p>
          <a:p>
            <a:pPr marL="900113" lvl="1" indent="-271463" eaLnBrk="1" hangingPunct="1">
              <a:defRPr/>
            </a:pPr>
            <a:r>
              <a:rPr lang="zh-CN" altLang="en-US" dirty="0"/>
              <a:t>系统设计的</a:t>
            </a:r>
            <a:r>
              <a:rPr lang="zh-CN" altLang="en-US" dirty="0" smtClean="0"/>
              <a:t>结果是以</a:t>
            </a:r>
            <a:r>
              <a:rPr lang="zh-CN" altLang="en-US" dirty="0"/>
              <a:t>某种抽象的不依赖于具体程序设计语言的形式来</a:t>
            </a:r>
            <a:r>
              <a:rPr lang="zh-CN" altLang="en-US" dirty="0" smtClean="0"/>
              <a:t>描述的。</a:t>
            </a:r>
            <a:r>
              <a:rPr lang="zh-CN" altLang="en-US" dirty="0"/>
              <a:t>如：</a:t>
            </a:r>
            <a:r>
              <a:rPr lang="zh-CN" altLang="zh-CN" dirty="0">
                <a:effectLst/>
              </a:rPr>
              <a:t>功能模块结构图、流程图、类图以及伪代码</a:t>
            </a:r>
            <a:r>
              <a:rPr lang="zh-CN" altLang="zh-CN" dirty="0" smtClean="0">
                <a:effectLst/>
              </a:rPr>
              <a:t>等</a:t>
            </a:r>
            <a:r>
              <a:rPr lang="zh-CN" altLang="en-US" dirty="0" smtClean="0">
                <a:effectLst/>
              </a:rPr>
              <a:t>。</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323528" y="1268760"/>
            <a:ext cx="8568952" cy="5327204"/>
          </a:xfrm>
        </p:spPr>
        <p:txBody>
          <a:bodyPr>
            <a:normAutofit fontScale="85000" lnSpcReduction="20000"/>
          </a:bodyPr>
          <a:lstStyle/>
          <a:p>
            <a:pPr eaLnBrk="1" hangingPunct="1">
              <a:lnSpc>
                <a:spcPct val="110000"/>
              </a:lnSpc>
              <a:defRPr/>
            </a:pPr>
            <a:r>
              <a:rPr lang="zh-CN" altLang="en-US" dirty="0"/>
              <a:t>实现</a:t>
            </a:r>
          </a:p>
          <a:p>
            <a:pPr lvl="1" eaLnBrk="1" hangingPunct="1">
              <a:lnSpc>
                <a:spcPct val="110000"/>
              </a:lnSpc>
              <a:defRPr/>
            </a:pPr>
            <a:r>
              <a:rPr lang="zh-CN" altLang="en-US" dirty="0"/>
              <a:t>选择用</a:t>
            </a:r>
            <a:r>
              <a:rPr lang="zh-CN" altLang="en-US" dirty="0" smtClean="0"/>
              <a:t>某种程序语言把系统设计的结果表示出来，即</a:t>
            </a:r>
            <a:r>
              <a:rPr lang="zh-CN" altLang="en-US" dirty="0" smtClean="0">
                <a:solidFill>
                  <a:srgbClr val="FFC000"/>
                </a:solidFill>
              </a:rPr>
              <a:t>编程</a:t>
            </a:r>
            <a:r>
              <a:rPr lang="zh-CN" altLang="en-US" dirty="0"/>
              <a:t>（</a:t>
            </a:r>
            <a:r>
              <a:rPr lang="en-US" altLang="zh-CN" dirty="0"/>
              <a:t>Coding</a:t>
            </a:r>
            <a:r>
              <a:rPr lang="zh-CN" altLang="en-US" dirty="0"/>
              <a:t>）。</a:t>
            </a:r>
          </a:p>
          <a:p>
            <a:pPr lvl="1" eaLnBrk="1" hangingPunct="1">
              <a:lnSpc>
                <a:spcPct val="110000"/>
              </a:lnSpc>
              <a:defRPr/>
            </a:pPr>
            <a:r>
              <a:rPr lang="zh-CN" altLang="en-US" dirty="0"/>
              <a:t>良好的编程风格可以通过学习和训练来获得</a:t>
            </a:r>
            <a:r>
              <a:rPr lang="zh-CN" altLang="en-US" dirty="0" smtClean="0"/>
              <a:t>。</a:t>
            </a:r>
            <a:endParaRPr lang="en-US" altLang="zh-CN" dirty="0" smtClean="0"/>
          </a:p>
          <a:p>
            <a:pPr eaLnBrk="1" hangingPunct="1">
              <a:lnSpc>
                <a:spcPct val="110000"/>
              </a:lnSpc>
              <a:defRPr/>
            </a:pPr>
            <a:r>
              <a:rPr lang="zh-CN" altLang="en-US" dirty="0" smtClean="0"/>
              <a:t>测试</a:t>
            </a:r>
            <a:r>
              <a:rPr lang="zh-CN" altLang="en-US" dirty="0"/>
              <a:t>与调试 </a:t>
            </a:r>
          </a:p>
          <a:p>
            <a:pPr lvl="1" eaLnBrk="1" hangingPunct="1">
              <a:lnSpc>
                <a:spcPct val="110000"/>
              </a:lnSpc>
              <a:defRPr/>
            </a:pPr>
            <a:r>
              <a:rPr lang="zh-CN" altLang="en-US" dirty="0" smtClean="0"/>
              <a:t>程序可能含有错误。程序的逻辑错误和运行异常错误一般可以通过</a:t>
            </a:r>
            <a:r>
              <a:rPr lang="zh-CN" altLang="en-US" dirty="0" smtClean="0">
                <a:solidFill>
                  <a:schemeClr val="folHlink"/>
                </a:solidFill>
              </a:rPr>
              <a:t>测试</a:t>
            </a:r>
            <a:r>
              <a:rPr lang="zh-CN" altLang="en-US" dirty="0" smtClean="0"/>
              <a:t>（</a:t>
            </a:r>
            <a:r>
              <a:rPr lang="en-US" altLang="zh-CN" dirty="0" smtClean="0"/>
              <a:t>test</a:t>
            </a:r>
            <a:r>
              <a:rPr lang="zh-CN" altLang="en-US" dirty="0" smtClean="0"/>
              <a:t>）来发现。</a:t>
            </a:r>
          </a:p>
          <a:p>
            <a:pPr lvl="1" eaLnBrk="1" hangingPunct="1">
              <a:lnSpc>
                <a:spcPct val="110000"/>
              </a:lnSpc>
              <a:defRPr/>
            </a:pPr>
            <a:r>
              <a:rPr lang="zh-CN" altLang="en-US" dirty="0" smtClean="0"/>
              <a:t>对错误进行定位的过程称为</a:t>
            </a:r>
            <a:r>
              <a:rPr lang="zh-CN" altLang="en-US" dirty="0" smtClean="0">
                <a:solidFill>
                  <a:schemeClr val="folHlink"/>
                </a:solidFill>
              </a:rPr>
              <a:t>调试</a:t>
            </a:r>
            <a:r>
              <a:rPr lang="zh-CN" altLang="en-US" dirty="0" smtClean="0"/>
              <a:t>（</a:t>
            </a:r>
            <a:r>
              <a:rPr lang="en-US" altLang="zh-CN" dirty="0" smtClean="0"/>
              <a:t>debug</a:t>
            </a:r>
            <a:r>
              <a:rPr lang="zh-CN" altLang="en-US" dirty="0" smtClean="0"/>
              <a:t>）。 </a:t>
            </a:r>
          </a:p>
          <a:p>
            <a:pPr eaLnBrk="1" hangingPunct="1">
              <a:lnSpc>
                <a:spcPct val="110000"/>
              </a:lnSpc>
              <a:defRPr/>
            </a:pPr>
            <a:r>
              <a:rPr lang="zh-CN" altLang="en-US" dirty="0" smtClean="0"/>
              <a:t>运行维护 </a:t>
            </a:r>
          </a:p>
          <a:p>
            <a:pPr lvl="1" eaLnBrk="1" hangingPunct="1">
              <a:lnSpc>
                <a:spcPct val="110000"/>
              </a:lnSpc>
              <a:defRPr/>
            </a:pPr>
            <a:r>
              <a:rPr lang="zh-CN" altLang="en-US" dirty="0" smtClean="0">
                <a:solidFill>
                  <a:srgbClr val="FFC000"/>
                </a:solidFill>
              </a:rPr>
              <a:t>所有的测试手段只能发现程序有错误，而不能证明程序没有错误！</a:t>
            </a:r>
          </a:p>
          <a:p>
            <a:pPr lvl="1" eaLnBrk="1" hangingPunct="1">
              <a:lnSpc>
                <a:spcPct val="110000"/>
              </a:lnSpc>
              <a:defRPr/>
            </a:pPr>
            <a:r>
              <a:rPr lang="zh-CN" altLang="en-US" dirty="0" smtClean="0"/>
              <a:t>在程序使用中发现错误并改错称为</a:t>
            </a:r>
            <a:r>
              <a:rPr lang="zh-CN" altLang="en-US" dirty="0" smtClean="0">
                <a:solidFill>
                  <a:schemeClr val="folHlink"/>
                </a:solidFill>
              </a:rPr>
              <a:t>维护</a:t>
            </a:r>
            <a:r>
              <a:rPr lang="zh-CN" altLang="en-US" dirty="0"/>
              <a:t>，</a:t>
            </a:r>
            <a:r>
              <a:rPr lang="zh-CN" altLang="en-US" dirty="0" smtClean="0"/>
              <a:t>包括：</a:t>
            </a:r>
            <a:endParaRPr lang="en-US" altLang="zh-CN" dirty="0" smtClean="0"/>
          </a:p>
          <a:p>
            <a:pPr lvl="2" eaLnBrk="1" hangingPunct="1">
              <a:lnSpc>
                <a:spcPct val="110000"/>
              </a:lnSpc>
              <a:defRPr/>
            </a:pPr>
            <a:r>
              <a:rPr lang="zh-CN" altLang="en-US" dirty="0" smtClean="0"/>
              <a:t>正确性、完善性以及适应性维护</a:t>
            </a:r>
          </a:p>
        </p:txBody>
      </p:sp>
      <p:sp>
        <p:nvSpPr>
          <p:cNvPr id="216067" name="Rectangle 3"/>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程序设计步骤（续）</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程序设计语言 </a:t>
            </a:r>
          </a:p>
        </p:txBody>
      </p:sp>
      <p:sp>
        <p:nvSpPr>
          <p:cNvPr id="21507" name="Rectangle 3"/>
          <p:cNvSpPr>
            <a:spLocks noGrp="1" noChangeArrowheads="1"/>
          </p:cNvSpPr>
          <p:nvPr>
            <p:ph type="body" idx="1"/>
          </p:nvPr>
        </p:nvSpPr>
        <p:spPr>
          <a:xfrm>
            <a:off x="395412" y="1556792"/>
            <a:ext cx="8497068" cy="5068888"/>
          </a:xfrm>
        </p:spPr>
        <p:txBody>
          <a:bodyPr/>
          <a:lstStyle/>
          <a:p>
            <a:pPr marL="357188" indent="-357188" eaLnBrk="1" hangingPunct="1">
              <a:defRPr/>
            </a:pPr>
            <a:r>
              <a:rPr lang="zh-CN" altLang="en-US" dirty="0" smtClean="0"/>
              <a:t>程序设计的结果需要用一种能被计算机接受的语言表示出来，即</a:t>
            </a:r>
            <a:r>
              <a:rPr lang="zh-CN" altLang="en-US" dirty="0" smtClean="0">
                <a:solidFill>
                  <a:srgbClr val="FFC000"/>
                </a:solidFill>
              </a:rPr>
              <a:t>编程</a:t>
            </a:r>
            <a:r>
              <a:rPr lang="zh-CN" altLang="en-US" dirty="0" smtClean="0"/>
              <a:t>（</a:t>
            </a:r>
            <a:r>
              <a:rPr lang="en-US" altLang="zh-CN" dirty="0" smtClean="0"/>
              <a:t>Coding</a:t>
            </a:r>
            <a:r>
              <a:rPr lang="zh-CN" altLang="en-US" dirty="0" smtClean="0"/>
              <a:t>）。</a:t>
            </a:r>
          </a:p>
          <a:p>
            <a:pPr marL="357188" indent="-357188" eaLnBrk="1" hangingPunct="1">
              <a:defRPr/>
            </a:pPr>
            <a:r>
              <a:rPr lang="zh-CN" altLang="en-US" dirty="0" smtClean="0"/>
              <a:t>根据与计算机指令系统和人们解决问题所采用的描述语言（如：数学语言）的接近程度，常常把程序语言分为：</a:t>
            </a:r>
          </a:p>
          <a:p>
            <a:pPr marL="823913" lvl="1" eaLnBrk="1" hangingPunct="1">
              <a:defRPr/>
            </a:pPr>
            <a:r>
              <a:rPr lang="zh-CN" altLang="en-US" dirty="0" smtClean="0"/>
              <a:t> 低级语言</a:t>
            </a:r>
          </a:p>
          <a:p>
            <a:pPr marL="823913" lvl="1" eaLnBrk="1" hangingPunct="1">
              <a:defRPr/>
            </a:pPr>
            <a:r>
              <a:rPr lang="zh-CN" altLang="en-US" dirty="0" smtClean="0"/>
              <a:t> 高级语言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smtClean="0"/>
              <a:t>计算机的组成</a:t>
            </a:r>
          </a:p>
        </p:txBody>
      </p:sp>
      <p:sp>
        <p:nvSpPr>
          <p:cNvPr id="4099" name="Rectangle 3"/>
          <p:cNvSpPr>
            <a:spLocks noGrp="1" noChangeArrowheads="1"/>
          </p:cNvSpPr>
          <p:nvPr>
            <p:ph type="body" idx="1"/>
          </p:nvPr>
        </p:nvSpPr>
        <p:spPr>
          <a:xfrm>
            <a:off x="107504" y="1196975"/>
            <a:ext cx="8316913" cy="5112345"/>
          </a:xfrm>
        </p:spPr>
        <p:txBody>
          <a:bodyPr>
            <a:normAutofit fontScale="85000" lnSpcReduction="20000"/>
          </a:bodyPr>
          <a:lstStyle/>
          <a:p>
            <a:pPr eaLnBrk="1" hangingPunct="1">
              <a:lnSpc>
                <a:spcPct val="120000"/>
              </a:lnSpc>
              <a:defRPr/>
            </a:pPr>
            <a:r>
              <a:rPr lang="zh-CN" altLang="en-US" dirty="0" smtClean="0"/>
              <a:t>从</a:t>
            </a:r>
            <a:r>
              <a:rPr lang="en-US" altLang="zh-CN" dirty="0" smtClean="0"/>
              <a:t>1946</a:t>
            </a:r>
            <a:r>
              <a:rPr lang="zh-CN" altLang="en-US" dirty="0" smtClean="0"/>
              <a:t>年诞生第一台数字电子计算机（</a:t>
            </a:r>
            <a:r>
              <a:rPr lang="en-US" altLang="zh-CN" dirty="0" smtClean="0"/>
              <a:t>ENIAC</a:t>
            </a:r>
            <a:r>
              <a:rPr lang="zh-CN" altLang="en-US" dirty="0" smtClean="0"/>
              <a:t>）以来，虽然计算机已经有了很大的发展，但目前</a:t>
            </a:r>
            <a:r>
              <a:rPr lang="zh-CN" altLang="en-US" dirty="0"/>
              <a:t>大部分</a:t>
            </a:r>
            <a:r>
              <a:rPr lang="zh-CN" altLang="en-US" dirty="0" smtClean="0"/>
              <a:t>计算机采用</a:t>
            </a:r>
            <a:r>
              <a:rPr lang="zh-CN" altLang="en-US" dirty="0"/>
              <a:t>的还是传统的</a:t>
            </a:r>
            <a:r>
              <a:rPr lang="zh-CN" altLang="en-US" dirty="0">
                <a:solidFill>
                  <a:schemeClr val="folHlink"/>
                </a:solidFill>
              </a:rPr>
              <a:t>冯</a:t>
            </a:r>
            <a:r>
              <a:rPr lang="en-US" altLang="zh-CN" dirty="0">
                <a:solidFill>
                  <a:schemeClr val="folHlink"/>
                </a:solidFill>
                <a:latin typeface="Arial"/>
              </a:rPr>
              <a:t>•</a:t>
            </a:r>
            <a:r>
              <a:rPr lang="zh-CN" altLang="en-US" dirty="0">
                <a:solidFill>
                  <a:schemeClr val="folHlink"/>
                </a:solidFill>
              </a:rPr>
              <a:t>诺依曼</a:t>
            </a:r>
            <a:r>
              <a:rPr lang="zh-CN" altLang="en-US" dirty="0"/>
              <a:t>（</a:t>
            </a:r>
            <a:r>
              <a:rPr lang="en-US" altLang="zh-CN" dirty="0"/>
              <a:t>von Neumann</a:t>
            </a:r>
            <a:r>
              <a:rPr lang="zh-CN" altLang="en-US" dirty="0"/>
              <a:t>）</a:t>
            </a:r>
            <a:r>
              <a:rPr lang="zh-CN" altLang="en-US" dirty="0" smtClean="0"/>
              <a:t>体系结构。</a:t>
            </a:r>
            <a:endParaRPr lang="en-US" altLang="zh-CN" dirty="0" smtClean="0"/>
          </a:p>
          <a:p>
            <a:pPr eaLnBrk="1" hangingPunct="1">
              <a:lnSpc>
                <a:spcPct val="120000"/>
              </a:lnSpc>
              <a:defRPr/>
            </a:pPr>
            <a:r>
              <a:rPr lang="zh-CN" altLang="en-US" dirty="0" smtClean="0"/>
              <a:t>逻辑</a:t>
            </a:r>
            <a:r>
              <a:rPr lang="zh-CN" altLang="en-US" dirty="0"/>
              <a:t>上，冯</a:t>
            </a:r>
            <a:r>
              <a:rPr lang="en-US" altLang="zh-CN" dirty="0"/>
              <a:t>•</a:t>
            </a:r>
            <a:r>
              <a:rPr lang="zh-CN" altLang="en-US" dirty="0"/>
              <a:t>诺依曼计算机由</a:t>
            </a:r>
            <a:r>
              <a:rPr lang="en-US" altLang="zh-CN" dirty="0"/>
              <a:t>5</a:t>
            </a:r>
            <a:r>
              <a:rPr lang="zh-CN" altLang="en-US" dirty="0"/>
              <a:t>个单元构成：</a:t>
            </a:r>
          </a:p>
          <a:p>
            <a:pPr lvl="1" eaLnBrk="1" hangingPunct="1">
              <a:lnSpc>
                <a:spcPct val="120000"/>
              </a:lnSpc>
              <a:defRPr/>
            </a:pPr>
            <a:r>
              <a:rPr lang="zh-CN" altLang="en-US" dirty="0">
                <a:solidFill>
                  <a:srgbClr val="FFC000"/>
                </a:solidFill>
              </a:rPr>
              <a:t>存储</a:t>
            </a:r>
            <a:r>
              <a:rPr lang="zh-CN" altLang="en-US" dirty="0"/>
              <a:t>单元：存储程序（</a:t>
            </a:r>
            <a:r>
              <a:rPr lang="zh-CN" altLang="en-US" dirty="0" smtClean="0"/>
              <a:t>指令序列）</a:t>
            </a:r>
            <a:r>
              <a:rPr lang="zh-CN" altLang="en-US" dirty="0"/>
              <a:t>和</a:t>
            </a:r>
            <a:r>
              <a:rPr lang="zh-CN" altLang="en-US" dirty="0" smtClean="0"/>
              <a:t>数据</a:t>
            </a:r>
            <a:endParaRPr lang="zh-CN" altLang="en-US" dirty="0"/>
          </a:p>
          <a:p>
            <a:pPr lvl="1" eaLnBrk="1" hangingPunct="1">
              <a:lnSpc>
                <a:spcPct val="120000"/>
              </a:lnSpc>
              <a:defRPr/>
            </a:pPr>
            <a:r>
              <a:rPr lang="zh-CN" altLang="en-US" dirty="0" smtClean="0">
                <a:solidFill>
                  <a:srgbClr val="FFC000"/>
                </a:solidFill>
              </a:rPr>
              <a:t>运算</a:t>
            </a:r>
            <a:r>
              <a:rPr lang="zh-CN" altLang="en-US" dirty="0"/>
              <a:t>单元：</a:t>
            </a:r>
            <a:r>
              <a:rPr lang="zh-CN" altLang="en-US" dirty="0" smtClean="0"/>
              <a:t>进行</a:t>
            </a:r>
            <a:r>
              <a:rPr lang="zh-CN" altLang="en-US" dirty="0"/>
              <a:t>算术</a:t>
            </a:r>
            <a:r>
              <a:rPr lang="en-US" altLang="zh-CN" dirty="0"/>
              <a:t>/</a:t>
            </a:r>
            <a:r>
              <a:rPr lang="zh-CN" altLang="en-US" dirty="0" smtClean="0"/>
              <a:t>逻辑运算</a:t>
            </a:r>
            <a:endParaRPr lang="zh-CN" altLang="en-US" dirty="0"/>
          </a:p>
          <a:p>
            <a:pPr lvl="1" eaLnBrk="1" hangingPunct="1">
              <a:lnSpc>
                <a:spcPct val="120000"/>
              </a:lnSpc>
              <a:defRPr/>
            </a:pPr>
            <a:r>
              <a:rPr lang="zh-CN" altLang="en-US" dirty="0">
                <a:solidFill>
                  <a:srgbClr val="FFC000"/>
                </a:solidFill>
              </a:rPr>
              <a:t>控制</a:t>
            </a:r>
            <a:r>
              <a:rPr lang="zh-CN" altLang="en-US" dirty="0"/>
              <a:t>单元：控制程序的</a:t>
            </a:r>
            <a:r>
              <a:rPr lang="zh-CN" altLang="en-US" dirty="0" smtClean="0"/>
              <a:t>执行</a:t>
            </a:r>
            <a:r>
              <a:rPr lang="zh-CN" altLang="en-US" dirty="0"/>
              <a:t>流程</a:t>
            </a:r>
            <a:r>
              <a:rPr lang="zh-CN" altLang="en-US" dirty="0" smtClean="0"/>
              <a:t>和</a:t>
            </a:r>
            <a:endParaRPr lang="en-US" altLang="zh-CN" dirty="0" smtClean="0"/>
          </a:p>
          <a:p>
            <a:pPr marL="457200" lvl="1" indent="0" eaLnBrk="1" hangingPunct="1">
              <a:lnSpc>
                <a:spcPct val="120000"/>
              </a:lnSpc>
              <a:buNone/>
              <a:defRPr/>
            </a:pPr>
            <a:r>
              <a:rPr lang="zh-CN" altLang="en-US" dirty="0" smtClean="0"/>
              <a:t>     根据</a:t>
            </a:r>
            <a:r>
              <a:rPr lang="zh-CN" altLang="en-US" dirty="0"/>
              <a:t>指令向其它单元发出控制信号</a:t>
            </a:r>
          </a:p>
          <a:p>
            <a:pPr lvl="1" eaLnBrk="1" hangingPunct="1">
              <a:lnSpc>
                <a:spcPct val="120000"/>
              </a:lnSpc>
              <a:defRPr/>
            </a:pPr>
            <a:r>
              <a:rPr lang="zh-CN" altLang="en-US" dirty="0">
                <a:solidFill>
                  <a:srgbClr val="FFC000"/>
                </a:solidFill>
              </a:rPr>
              <a:t>输入</a:t>
            </a:r>
            <a:r>
              <a:rPr lang="zh-CN" altLang="en-US" dirty="0"/>
              <a:t>单元：从外界获得数据</a:t>
            </a:r>
          </a:p>
          <a:p>
            <a:pPr lvl="1" eaLnBrk="1" hangingPunct="1">
              <a:lnSpc>
                <a:spcPct val="120000"/>
              </a:lnSpc>
              <a:defRPr/>
            </a:pPr>
            <a:r>
              <a:rPr lang="zh-CN" altLang="en-US" dirty="0">
                <a:solidFill>
                  <a:srgbClr val="FFC000"/>
                </a:solidFill>
              </a:rPr>
              <a:t>输出</a:t>
            </a:r>
            <a:r>
              <a:rPr lang="zh-CN" altLang="en-US" dirty="0"/>
              <a:t>单元：向外界输出</a:t>
            </a:r>
            <a:r>
              <a:rPr lang="zh-CN" altLang="en-US" dirty="0" smtClean="0"/>
              <a:t>结果</a:t>
            </a:r>
            <a:endParaRPr lang="en-US" altLang="zh-CN" dirty="0" smtClean="0"/>
          </a:p>
        </p:txBody>
      </p:sp>
      <p:pic>
        <p:nvPicPr>
          <p:cNvPr id="6148" name="Picture 4"/>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986401" y="4221088"/>
            <a:ext cx="30956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373410"/>
            <a:ext cx="7772400" cy="895350"/>
          </a:xfrm>
        </p:spPr>
        <p:txBody>
          <a:bodyPr/>
          <a:lstStyle/>
          <a:p>
            <a:pPr eaLnBrk="1" hangingPunct="1">
              <a:defRPr/>
            </a:pPr>
            <a:r>
              <a:rPr lang="zh-CN" altLang="en-US" dirty="0" smtClean="0"/>
              <a:t>低级语言</a:t>
            </a:r>
          </a:p>
        </p:txBody>
      </p:sp>
      <p:sp>
        <p:nvSpPr>
          <p:cNvPr id="22531" name="Rectangle 3"/>
          <p:cNvSpPr>
            <a:spLocks noGrp="1" noChangeArrowheads="1"/>
          </p:cNvSpPr>
          <p:nvPr>
            <p:ph type="body" idx="1"/>
          </p:nvPr>
        </p:nvSpPr>
        <p:spPr>
          <a:xfrm>
            <a:off x="395537" y="1628800"/>
            <a:ext cx="8280920" cy="5040560"/>
          </a:xfrm>
        </p:spPr>
        <p:txBody>
          <a:bodyPr>
            <a:normAutofit/>
          </a:bodyPr>
          <a:lstStyle/>
          <a:p>
            <a:pPr marL="357188" indent="-357188" eaLnBrk="1" hangingPunct="1">
              <a:defRPr/>
            </a:pPr>
            <a:r>
              <a:rPr lang="zh-CN" altLang="en-US" dirty="0" smtClean="0">
                <a:solidFill>
                  <a:schemeClr val="folHlink"/>
                </a:solidFill>
              </a:rPr>
              <a:t>低级语言</a:t>
            </a:r>
            <a:r>
              <a:rPr lang="zh-CN" altLang="en-US" dirty="0" smtClean="0"/>
              <a:t>是指特定计算机能够直接理解的语言（或与之直接对应的语言）。包括：</a:t>
            </a:r>
          </a:p>
          <a:p>
            <a:pPr marL="908050" lvl="1" eaLnBrk="1" hangingPunct="1">
              <a:defRPr/>
            </a:pPr>
            <a:r>
              <a:rPr lang="zh-CN" altLang="en-US" dirty="0" smtClean="0">
                <a:solidFill>
                  <a:schemeClr val="folHlink"/>
                </a:solidFill>
              </a:rPr>
              <a:t>机器语言</a:t>
            </a:r>
            <a:endParaRPr lang="en-US" altLang="zh-CN" dirty="0" smtClean="0">
              <a:solidFill>
                <a:schemeClr val="folHlink"/>
              </a:solidFill>
            </a:endParaRPr>
          </a:p>
          <a:p>
            <a:pPr marL="1308100" lvl="2" eaLnBrk="1" hangingPunct="1">
              <a:defRPr/>
            </a:pPr>
            <a:r>
              <a:rPr lang="zh-CN" altLang="en-US" dirty="0" smtClean="0"/>
              <a:t>采用指令编码和数据的存储位置来表示操作以及操作数。</a:t>
            </a:r>
          </a:p>
          <a:p>
            <a:pPr marL="908050" lvl="1" eaLnBrk="1" hangingPunct="1">
              <a:defRPr/>
            </a:pPr>
            <a:r>
              <a:rPr lang="zh-CN" altLang="en-US" dirty="0" smtClean="0">
                <a:solidFill>
                  <a:schemeClr val="folHlink"/>
                </a:solidFill>
              </a:rPr>
              <a:t>汇编语言</a:t>
            </a:r>
            <a:endParaRPr lang="en-US" altLang="zh-CN" dirty="0" smtClean="0">
              <a:solidFill>
                <a:schemeClr val="folHlink"/>
              </a:solidFill>
            </a:endParaRPr>
          </a:p>
          <a:p>
            <a:pPr marL="1308100" lvl="2" eaLnBrk="1" hangingPunct="1">
              <a:defRPr/>
            </a:pPr>
            <a:r>
              <a:rPr lang="zh-CN" altLang="en-US" dirty="0" smtClean="0"/>
              <a:t>用符号名来表示操作和操作数位置，以增加程序的易读性。</a:t>
            </a:r>
            <a:endParaRPr lang="en-US" altLang="zh-CN" dirty="0" smtClean="0"/>
          </a:p>
          <a:p>
            <a:pPr marL="1308100" lvl="2" eaLnBrk="1" hangingPunct="1">
              <a:defRPr/>
            </a:pPr>
            <a:r>
              <a:rPr lang="zh-CN" altLang="en-US" dirty="0" smtClean="0"/>
              <a:t>汇编语言与机器语言有一一对应的关系，但它需要翻译成机器语言才能执行，这个过程叫做</a:t>
            </a:r>
            <a:r>
              <a:rPr lang="zh-CN" altLang="en-US" dirty="0" smtClean="0">
                <a:solidFill>
                  <a:schemeClr val="folHlink"/>
                </a:solidFill>
              </a:rPr>
              <a:t>汇编</a:t>
            </a:r>
            <a:r>
              <a:rPr lang="zh-CN" altLang="en-US" dirty="0"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高级语言</a:t>
            </a:r>
          </a:p>
        </p:txBody>
      </p:sp>
      <p:sp>
        <p:nvSpPr>
          <p:cNvPr id="3" name="内容占位符 2"/>
          <p:cNvSpPr>
            <a:spLocks noGrp="1"/>
          </p:cNvSpPr>
          <p:nvPr>
            <p:ph idx="1"/>
          </p:nvPr>
        </p:nvSpPr>
        <p:spPr/>
        <p:txBody>
          <a:bodyPr/>
          <a:lstStyle/>
          <a:p>
            <a:pPr marL="357188" indent="-357188" eaLnBrk="1" hangingPunct="1">
              <a:defRPr/>
            </a:pPr>
            <a:r>
              <a:rPr lang="zh-CN" altLang="en-US" dirty="0" smtClean="0">
                <a:solidFill>
                  <a:schemeClr val="folHlink"/>
                </a:solidFill>
              </a:rPr>
              <a:t>高级语言</a:t>
            </a:r>
            <a:r>
              <a:rPr lang="zh-CN" altLang="en-US" dirty="0" smtClean="0"/>
              <a:t>是</a:t>
            </a:r>
            <a:r>
              <a:rPr lang="zh-CN" altLang="en-US" dirty="0"/>
              <a:t>指人容易理解和有利于人对解题过程进行描述的程序语言。</a:t>
            </a:r>
            <a:endParaRPr lang="en-US" altLang="zh-CN" dirty="0"/>
          </a:p>
          <a:p>
            <a:pPr marL="757238" lvl="1" indent="-357188" eaLnBrk="1" hangingPunct="1">
              <a:defRPr/>
            </a:pPr>
            <a:r>
              <a:rPr lang="zh-CN" altLang="en-US" dirty="0"/>
              <a:t>典型的高级语言有：</a:t>
            </a:r>
            <a:r>
              <a:rPr lang="en-US" altLang="zh-CN" dirty="0"/>
              <a:t>FORTRAN</a:t>
            </a:r>
            <a:r>
              <a:rPr lang="zh-CN" altLang="en-US" dirty="0"/>
              <a:t>、</a:t>
            </a:r>
            <a:r>
              <a:rPr lang="en-US" altLang="zh-CN" dirty="0"/>
              <a:t>COBOL</a:t>
            </a:r>
            <a:r>
              <a:rPr lang="zh-CN" altLang="en-US" dirty="0"/>
              <a:t>、</a:t>
            </a:r>
            <a:r>
              <a:rPr lang="en-US" altLang="zh-CN" dirty="0"/>
              <a:t>Basic</a:t>
            </a:r>
            <a:r>
              <a:rPr lang="zh-CN" altLang="en-US" dirty="0"/>
              <a:t>、</a:t>
            </a:r>
            <a:r>
              <a:rPr lang="en-US" altLang="zh-CN" dirty="0"/>
              <a:t>Pascal</a:t>
            </a:r>
            <a:r>
              <a:rPr lang="zh-CN" altLang="en-US" dirty="0"/>
              <a:t>、</a:t>
            </a:r>
            <a:r>
              <a:rPr lang="en-US" altLang="zh-CN" dirty="0">
                <a:solidFill>
                  <a:srgbClr val="FFC000"/>
                </a:solidFill>
              </a:rPr>
              <a:t>C</a:t>
            </a:r>
            <a:r>
              <a:rPr lang="zh-CN" altLang="en-US" dirty="0"/>
              <a:t>、</a:t>
            </a:r>
            <a:r>
              <a:rPr lang="en-US" altLang="zh-CN" dirty="0"/>
              <a:t>Ada</a:t>
            </a:r>
            <a:r>
              <a:rPr lang="zh-CN" altLang="en-US" dirty="0"/>
              <a:t>、</a:t>
            </a:r>
            <a:r>
              <a:rPr lang="en-US" altLang="zh-CN" dirty="0"/>
              <a:t>Modula-2</a:t>
            </a:r>
            <a:r>
              <a:rPr lang="zh-CN" altLang="en-US" dirty="0"/>
              <a:t>、</a:t>
            </a:r>
            <a:r>
              <a:rPr lang="en-US" altLang="zh-CN" dirty="0"/>
              <a:t>Lisp</a:t>
            </a:r>
            <a:r>
              <a:rPr lang="zh-CN" altLang="en-US" dirty="0"/>
              <a:t>、</a:t>
            </a:r>
            <a:r>
              <a:rPr lang="en-US" altLang="zh-CN" dirty="0"/>
              <a:t>Prolog</a:t>
            </a:r>
            <a:r>
              <a:rPr lang="zh-CN" altLang="en-US" dirty="0"/>
              <a:t>、</a:t>
            </a:r>
            <a:r>
              <a:rPr lang="en-US" altLang="zh-CN" dirty="0" err="1"/>
              <a:t>Simula</a:t>
            </a:r>
            <a:r>
              <a:rPr lang="zh-CN" altLang="en-US" dirty="0"/>
              <a:t>、</a:t>
            </a:r>
            <a:r>
              <a:rPr lang="en-US" altLang="zh-CN" dirty="0"/>
              <a:t>Smalltalk</a:t>
            </a:r>
            <a:r>
              <a:rPr lang="zh-CN" altLang="en-US" dirty="0"/>
              <a:t>、</a:t>
            </a:r>
            <a:r>
              <a:rPr lang="en-US" altLang="zh-CN" dirty="0">
                <a:solidFill>
                  <a:srgbClr val="FFC000"/>
                </a:solidFill>
              </a:rPr>
              <a:t>C++</a:t>
            </a:r>
            <a:r>
              <a:rPr lang="zh-CN" altLang="en-US" dirty="0"/>
              <a:t>、</a:t>
            </a:r>
            <a:r>
              <a:rPr lang="en-US" altLang="zh-CN" dirty="0" smtClean="0"/>
              <a:t>Java</a:t>
            </a:r>
            <a:r>
              <a:rPr lang="zh-CN" altLang="en-US" dirty="0" smtClean="0"/>
              <a:t>、</a:t>
            </a:r>
            <a:r>
              <a:rPr lang="en-US" altLang="zh-CN" dirty="0" smtClean="0"/>
              <a:t>Python</a:t>
            </a:r>
            <a:r>
              <a:rPr lang="zh-CN" altLang="en-US" dirty="0" smtClean="0"/>
              <a:t>等 </a:t>
            </a:r>
            <a:endParaRPr lang="en-US" altLang="zh-CN" dirty="0"/>
          </a:p>
          <a:p>
            <a:pPr marL="757238" lvl="1" indent="-357188" eaLnBrk="1" hangingPunct="1">
              <a:defRPr/>
            </a:pPr>
            <a:r>
              <a:rPr lang="zh-CN" altLang="en-US" dirty="0"/>
              <a:t>需要翻译成</a:t>
            </a:r>
            <a:r>
              <a:rPr lang="zh-CN" altLang="en-US" dirty="0" smtClean="0"/>
              <a:t>机器语言或</a:t>
            </a:r>
            <a:r>
              <a:rPr lang="zh-CN" altLang="en-US" dirty="0"/>
              <a:t>汇编语言才能执行</a:t>
            </a:r>
            <a:r>
              <a:rPr lang="zh-CN" altLang="en-US" dirty="0" smtClean="0"/>
              <a:t>。</a:t>
            </a:r>
            <a:endParaRPr lang="en-US" altLang="zh-CN" dirty="0" smtClean="0"/>
          </a:p>
          <a:p>
            <a:pPr marL="357188" indent="-357188" eaLnBrk="1" hangingPunct="1">
              <a:defRPr/>
            </a:pPr>
            <a:r>
              <a:rPr lang="zh-CN" altLang="en-US" dirty="0"/>
              <a:t>通常所讲的</a:t>
            </a:r>
            <a:r>
              <a:rPr lang="zh-CN" altLang="en-US" dirty="0">
                <a:solidFill>
                  <a:schemeClr val="folHlink"/>
                </a:solidFill>
              </a:rPr>
              <a:t>程序设计语言</a:t>
            </a:r>
            <a:r>
              <a:rPr lang="zh-CN" altLang="en-US" dirty="0"/>
              <a:t>往往指的是高级语言</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21541706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0"/>
            <a:ext cx="8569325" cy="1196975"/>
          </a:xfrm>
        </p:spPr>
        <p:txBody>
          <a:bodyPr/>
          <a:lstStyle/>
          <a:p>
            <a:pPr eaLnBrk="1" hangingPunct="1">
              <a:defRPr/>
            </a:pPr>
            <a:r>
              <a:rPr lang="zh-CN" altLang="en-US" smtClean="0"/>
              <a:t>低级语言与高级语言程序的比较</a:t>
            </a:r>
          </a:p>
        </p:txBody>
      </p:sp>
      <p:sp>
        <p:nvSpPr>
          <p:cNvPr id="24579" name="Rectangle 3"/>
          <p:cNvSpPr>
            <a:spLocks noGrp="1" noChangeArrowheads="1"/>
          </p:cNvSpPr>
          <p:nvPr>
            <p:ph type="body" idx="1"/>
          </p:nvPr>
        </p:nvSpPr>
        <p:spPr>
          <a:xfrm>
            <a:off x="179388" y="1341438"/>
            <a:ext cx="8785225" cy="5327650"/>
          </a:xfrm>
        </p:spPr>
        <p:txBody>
          <a:bodyPr>
            <a:normAutofit fontScale="92500" lnSpcReduction="20000"/>
          </a:bodyPr>
          <a:lstStyle/>
          <a:p>
            <a:pPr eaLnBrk="1" hangingPunct="1">
              <a:lnSpc>
                <a:spcPct val="90000"/>
              </a:lnSpc>
              <a:defRPr/>
            </a:pPr>
            <a:r>
              <a:rPr lang="zh-CN" altLang="en-US" dirty="0" smtClean="0"/>
              <a:t>计算</a:t>
            </a:r>
            <a:r>
              <a:rPr lang="en-US" altLang="zh-CN" dirty="0" smtClean="0"/>
              <a:t>r=</a:t>
            </a:r>
            <a:r>
              <a:rPr lang="en-US" altLang="zh-CN" dirty="0" err="1" smtClean="0"/>
              <a:t>a+b</a:t>
            </a:r>
            <a:r>
              <a:rPr lang="en-US" altLang="zh-CN" dirty="0" smtClean="0"/>
              <a:t>*c-d</a:t>
            </a:r>
            <a:r>
              <a:rPr lang="zh-CN" altLang="en-US" dirty="0" smtClean="0"/>
              <a:t>的值</a:t>
            </a:r>
          </a:p>
          <a:p>
            <a:pPr lvl="1" eaLnBrk="1" hangingPunct="1">
              <a:lnSpc>
                <a:spcPct val="120000"/>
              </a:lnSpc>
              <a:defRPr/>
            </a:pPr>
            <a:r>
              <a:rPr lang="zh-CN" altLang="en-US" dirty="0" smtClean="0"/>
              <a:t>用汇编语言可写成：</a:t>
            </a:r>
            <a:endParaRPr lang="en-US" altLang="zh-CN" dirty="0" smtClean="0"/>
          </a:p>
          <a:p>
            <a:pPr eaLnBrk="1" hangingPunct="1">
              <a:lnSpc>
                <a:spcPct val="90000"/>
              </a:lnSpc>
              <a:buFont typeface="Wingdings" pitchFamily="2" charset="2"/>
              <a:buNone/>
              <a:defRPr/>
            </a:pPr>
            <a:r>
              <a:rPr lang="zh-CN" altLang="en-US" dirty="0"/>
              <a:t>		</a:t>
            </a:r>
            <a:r>
              <a:rPr lang="en-US" altLang="zh-CN" sz="2800" dirty="0" err="1" smtClean="0"/>
              <a:t>mov</a:t>
            </a:r>
            <a:r>
              <a:rPr lang="en-US" altLang="zh-CN" sz="2800" dirty="0" smtClean="0"/>
              <a:t> </a:t>
            </a:r>
            <a:r>
              <a:rPr lang="en-US" altLang="zh-CN" sz="2800" dirty="0" err="1" smtClean="0"/>
              <a:t>ax,b</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mul</a:t>
            </a:r>
            <a:r>
              <a:rPr lang="en-US" altLang="zh-CN" sz="2800" dirty="0" smtClean="0"/>
              <a:t> </a:t>
            </a:r>
            <a:r>
              <a:rPr lang="en-US" altLang="zh-CN" sz="2800" dirty="0" err="1" smtClean="0"/>
              <a:t>ax,c</a:t>
            </a:r>
            <a:endParaRPr lang="en-US" altLang="zh-CN" sz="2800" dirty="0" smtClean="0"/>
          </a:p>
          <a:p>
            <a:pPr eaLnBrk="1" hangingPunct="1">
              <a:lnSpc>
                <a:spcPct val="90000"/>
              </a:lnSpc>
              <a:buFont typeface="Wingdings" pitchFamily="2" charset="2"/>
              <a:buNone/>
              <a:defRPr/>
            </a:pPr>
            <a:r>
              <a:rPr lang="en-US" altLang="zh-CN" sz="2800" dirty="0" smtClean="0"/>
              <a:t>		add </a:t>
            </a:r>
            <a:r>
              <a:rPr lang="en-US" altLang="zh-CN" sz="2800" dirty="0" err="1" smtClean="0"/>
              <a:t>ax,a</a:t>
            </a:r>
            <a:endParaRPr lang="en-US" altLang="zh-CN" sz="2800" dirty="0" smtClean="0"/>
          </a:p>
          <a:p>
            <a:pPr eaLnBrk="1" hangingPunct="1">
              <a:lnSpc>
                <a:spcPct val="90000"/>
              </a:lnSpc>
              <a:buFont typeface="Wingdings" pitchFamily="2" charset="2"/>
              <a:buNone/>
              <a:defRPr/>
            </a:pPr>
            <a:r>
              <a:rPr lang="en-US" altLang="zh-CN" sz="2800" dirty="0" smtClean="0"/>
              <a:t>		sub </a:t>
            </a:r>
            <a:r>
              <a:rPr lang="en-US" altLang="zh-CN" sz="2800" dirty="0" err="1" smtClean="0"/>
              <a:t>ax,d</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mov</a:t>
            </a:r>
            <a:r>
              <a:rPr lang="en-US" altLang="zh-CN" sz="2800" dirty="0" smtClean="0"/>
              <a:t> </a:t>
            </a:r>
            <a:r>
              <a:rPr lang="en-US" altLang="zh-CN" sz="2800" dirty="0" err="1" smtClean="0"/>
              <a:t>r,ax</a:t>
            </a:r>
            <a:endParaRPr lang="en-US" altLang="zh-CN" sz="2800" dirty="0" smtClean="0"/>
          </a:p>
          <a:p>
            <a:pPr lvl="2" eaLnBrk="1" hangingPunct="1">
              <a:lnSpc>
                <a:spcPct val="90000"/>
              </a:lnSpc>
              <a:defRPr/>
            </a:pPr>
            <a:r>
              <a:rPr lang="en-US" altLang="zh-CN" dirty="0" err="1" smtClean="0"/>
              <a:t>mov</a:t>
            </a:r>
            <a:r>
              <a:rPr lang="zh-CN" altLang="en-US" dirty="0"/>
              <a:t>、</a:t>
            </a:r>
            <a:r>
              <a:rPr lang="en-US" altLang="zh-CN" dirty="0" err="1"/>
              <a:t>mul</a:t>
            </a:r>
            <a:r>
              <a:rPr lang="zh-CN" altLang="en-US" dirty="0"/>
              <a:t>、</a:t>
            </a:r>
            <a:r>
              <a:rPr lang="en-US" altLang="zh-CN" dirty="0"/>
              <a:t>add</a:t>
            </a:r>
            <a:r>
              <a:rPr lang="zh-CN" altLang="en-US" dirty="0"/>
              <a:t>、</a:t>
            </a:r>
            <a:r>
              <a:rPr lang="en-US" altLang="zh-CN" dirty="0"/>
              <a:t>sub</a:t>
            </a:r>
            <a:r>
              <a:rPr lang="zh-CN" altLang="en-US" dirty="0"/>
              <a:t>是计算机指令</a:t>
            </a:r>
            <a:endParaRPr lang="en-US" altLang="zh-CN" dirty="0"/>
          </a:p>
          <a:p>
            <a:pPr lvl="2" eaLnBrk="1" hangingPunct="1">
              <a:lnSpc>
                <a:spcPct val="90000"/>
              </a:lnSpc>
              <a:defRPr/>
            </a:pPr>
            <a:r>
              <a:rPr lang="en-US" altLang="zh-CN" dirty="0"/>
              <a:t>ax</a:t>
            </a:r>
            <a:r>
              <a:rPr lang="zh-CN" altLang="en-US" dirty="0"/>
              <a:t>是</a:t>
            </a:r>
            <a:r>
              <a:rPr lang="en-US" altLang="zh-CN" dirty="0" err="1"/>
              <a:t>cpu</a:t>
            </a:r>
            <a:r>
              <a:rPr lang="zh-CN" altLang="en-US" dirty="0"/>
              <a:t>内部的一个寄存器</a:t>
            </a:r>
            <a:endParaRPr lang="en-US" altLang="zh-CN" dirty="0"/>
          </a:p>
          <a:p>
            <a:pPr lvl="2" eaLnBrk="1" hangingPunct="1">
              <a:lnSpc>
                <a:spcPct val="90000"/>
              </a:lnSpc>
              <a:defRPr/>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a:t>
            </a:r>
            <a:r>
              <a:rPr lang="zh-CN" altLang="en-US" dirty="0"/>
              <a:t>表示数据的</a:t>
            </a:r>
            <a:r>
              <a:rPr lang="zh-CN" altLang="en-US" dirty="0" smtClean="0"/>
              <a:t>内存地址</a:t>
            </a:r>
            <a:endParaRPr lang="zh-CN" altLang="en-US" dirty="0"/>
          </a:p>
          <a:p>
            <a:pPr lvl="1" eaLnBrk="1" hangingPunct="1">
              <a:lnSpc>
                <a:spcPct val="90000"/>
              </a:lnSpc>
              <a:defRPr/>
            </a:pPr>
            <a:r>
              <a:rPr lang="zh-CN" altLang="en-US" dirty="0" smtClean="0"/>
              <a:t>用高级语言可直接写成：</a:t>
            </a:r>
          </a:p>
          <a:p>
            <a:pPr eaLnBrk="1" hangingPunct="1">
              <a:lnSpc>
                <a:spcPct val="90000"/>
              </a:lnSpc>
              <a:buFont typeface="Wingdings" pitchFamily="2" charset="2"/>
              <a:buNone/>
              <a:defRPr/>
            </a:pPr>
            <a:r>
              <a:rPr lang="zh-CN" altLang="en-US" sz="2800" dirty="0" smtClean="0"/>
              <a:t>		</a:t>
            </a:r>
            <a:r>
              <a:rPr lang="en-US" altLang="zh-CN" sz="2800" dirty="0" smtClean="0"/>
              <a:t>r = </a:t>
            </a:r>
            <a:r>
              <a:rPr lang="en-US" altLang="zh-CN" sz="2800" dirty="0" err="1" smtClean="0"/>
              <a:t>a+b</a:t>
            </a:r>
            <a:r>
              <a:rPr lang="en-US" altLang="zh-CN" sz="2800" dirty="0" smtClean="0"/>
              <a:t>*c-d</a:t>
            </a:r>
          </a:p>
          <a:p>
            <a:pPr lvl="2" eaLnBrk="1" hangingPunct="1">
              <a:lnSpc>
                <a:spcPct val="90000"/>
              </a:lnSpc>
              <a:defRPr/>
            </a:pPr>
            <a:r>
              <a:rPr lang="en-US" altLang="zh-CN" dirty="0" smtClean="0"/>
              <a:t> 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r </a:t>
            </a:r>
            <a:r>
              <a:rPr lang="zh-CN" altLang="en-US" dirty="0" smtClean="0"/>
              <a:t>是变量名</a:t>
            </a:r>
            <a:endParaRPr lang="en-US" altLang="zh-CN" dirty="0" smtClean="0"/>
          </a:p>
          <a:p>
            <a:pPr lvl="2" eaLnBrk="1" hangingPunct="1">
              <a:lnSpc>
                <a:spcPct val="90000"/>
              </a:lnSpc>
              <a:defRPr/>
            </a:pP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是操作符</a:t>
            </a: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457200" y="727075"/>
            <a:ext cx="8229600" cy="5797550"/>
          </a:xfrm>
        </p:spPr>
        <p:txBody>
          <a:bodyPr/>
          <a:lstStyle/>
          <a:p>
            <a:pPr eaLnBrk="1" hangingPunct="1">
              <a:defRPr/>
            </a:pPr>
            <a:r>
              <a:rPr lang="zh-CN" altLang="en-US" dirty="0" smtClean="0"/>
              <a:t>低级语言的优、缺点</a:t>
            </a:r>
          </a:p>
          <a:p>
            <a:pPr lvl="1" eaLnBrk="1" hangingPunct="1">
              <a:defRPr/>
            </a:pPr>
            <a:r>
              <a:rPr lang="zh-CN" altLang="en-US" dirty="0" smtClean="0"/>
              <a:t>优点：写出的程序效率比较高，包括执行速度快和占用空间少。</a:t>
            </a:r>
          </a:p>
          <a:p>
            <a:pPr lvl="1" eaLnBrk="1" hangingPunct="1">
              <a:defRPr/>
            </a:pPr>
            <a:r>
              <a:rPr lang="zh-CN" altLang="en-US" dirty="0" smtClean="0"/>
              <a:t>缺点：程序的编写、理解与维护比较困难，难以保证程序的正确性，可移植性差。</a:t>
            </a:r>
          </a:p>
          <a:p>
            <a:pPr eaLnBrk="1" hangingPunct="1">
              <a:defRPr/>
            </a:pPr>
            <a:r>
              <a:rPr lang="zh-CN" altLang="en-US" dirty="0" smtClean="0"/>
              <a:t>高级语言的优、缺点</a:t>
            </a:r>
          </a:p>
          <a:p>
            <a:pPr lvl="1" eaLnBrk="1" hangingPunct="1">
              <a:defRPr/>
            </a:pPr>
            <a:r>
              <a:rPr lang="zh-CN" altLang="en-US" dirty="0" smtClean="0"/>
              <a:t>优点：程序的编写、理解与维护比较容易，有利于保证程序正确性，可移植性好</a:t>
            </a:r>
          </a:p>
          <a:p>
            <a:pPr lvl="1" eaLnBrk="1" hangingPunct="1">
              <a:defRPr/>
            </a:pPr>
            <a:r>
              <a:rPr lang="zh-CN" altLang="en-US" dirty="0" smtClean="0"/>
              <a:t>缺点：用其编写的程序相对于用低级语言编写的程序效率要低，翻译成的机器指令数量较大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7813"/>
            <a:ext cx="8229600" cy="698500"/>
          </a:xfrm>
        </p:spPr>
        <p:txBody>
          <a:bodyPr/>
          <a:lstStyle/>
          <a:p>
            <a:pPr eaLnBrk="1" hangingPunct="1">
              <a:defRPr/>
            </a:pPr>
            <a:r>
              <a:rPr lang="zh-CN" altLang="en-US" dirty="0" smtClean="0"/>
              <a:t>高级语言的翻译</a:t>
            </a:r>
          </a:p>
        </p:txBody>
      </p:sp>
      <p:sp>
        <p:nvSpPr>
          <p:cNvPr id="25603" name="Rectangle 3"/>
          <p:cNvSpPr>
            <a:spLocks noGrp="1" noChangeArrowheads="1"/>
          </p:cNvSpPr>
          <p:nvPr>
            <p:ph type="body" idx="1"/>
          </p:nvPr>
        </p:nvSpPr>
        <p:spPr>
          <a:xfrm>
            <a:off x="467420" y="1484784"/>
            <a:ext cx="8281044" cy="5112568"/>
          </a:xfrm>
        </p:spPr>
        <p:txBody>
          <a:bodyPr>
            <a:normAutofit lnSpcReduction="10000"/>
          </a:bodyPr>
          <a:lstStyle/>
          <a:p>
            <a:pPr marL="357188" indent="-357188" eaLnBrk="1" hangingPunct="1">
              <a:lnSpc>
                <a:spcPct val="120000"/>
              </a:lnSpc>
              <a:defRPr/>
            </a:pPr>
            <a:r>
              <a:rPr lang="zh-CN" altLang="en-US" dirty="0"/>
              <a:t>高级语言的</a:t>
            </a:r>
            <a:r>
              <a:rPr lang="zh-CN" altLang="en-US" dirty="0" smtClean="0"/>
              <a:t>翻译有</a:t>
            </a:r>
            <a:r>
              <a:rPr lang="zh-CN" altLang="en-US" dirty="0" smtClean="0">
                <a:solidFill>
                  <a:srgbClr val="FFC000"/>
                </a:solidFill>
              </a:rPr>
              <a:t>编译</a:t>
            </a:r>
            <a:r>
              <a:rPr lang="zh-CN" altLang="en-US" dirty="0" smtClean="0"/>
              <a:t>与</a:t>
            </a:r>
            <a:r>
              <a:rPr lang="zh-CN" altLang="en-US" dirty="0" smtClean="0">
                <a:solidFill>
                  <a:srgbClr val="FFC000"/>
                </a:solidFill>
              </a:rPr>
              <a:t>解释</a:t>
            </a:r>
            <a:r>
              <a:rPr lang="zh-CN" altLang="en-US" dirty="0" smtClean="0"/>
              <a:t>两种方式。</a:t>
            </a:r>
          </a:p>
          <a:p>
            <a:pPr marL="423863" eaLnBrk="1" hangingPunct="1">
              <a:lnSpc>
                <a:spcPct val="120000"/>
              </a:lnSpc>
              <a:defRPr/>
            </a:pPr>
            <a:r>
              <a:rPr lang="zh-CN" altLang="en-US" dirty="0" smtClean="0"/>
              <a:t>编译方式</a:t>
            </a:r>
          </a:p>
          <a:p>
            <a:pPr marL="831850" lvl="1" eaLnBrk="1" hangingPunct="1">
              <a:lnSpc>
                <a:spcPct val="120000"/>
              </a:lnSpc>
              <a:defRPr/>
            </a:pPr>
            <a:r>
              <a:rPr lang="zh-CN" altLang="en-US" dirty="0" smtClean="0"/>
              <a:t>把高级语言程序（称为</a:t>
            </a:r>
            <a:r>
              <a:rPr lang="zh-CN" altLang="en-US" dirty="0" smtClean="0">
                <a:solidFill>
                  <a:schemeClr val="folHlink"/>
                </a:solidFill>
              </a:rPr>
              <a:t>源程序</a:t>
            </a:r>
            <a:r>
              <a:rPr lang="zh-CN" altLang="en-US" dirty="0" smtClean="0"/>
              <a:t>）首先翻译成功能上等价的机器语言程序（称为</a:t>
            </a:r>
            <a:r>
              <a:rPr lang="zh-CN" altLang="en-US" dirty="0" smtClean="0">
                <a:solidFill>
                  <a:schemeClr val="folHlink"/>
                </a:solidFill>
              </a:rPr>
              <a:t>目标代码程序</a:t>
            </a:r>
            <a:r>
              <a:rPr lang="zh-CN" altLang="en-US" dirty="0" smtClean="0"/>
              <a:t>）或汇编语言程序（再通过汇编程序把它翻译成目标代码程序）。</a:t>
            </a:r>
            <a:endParaRPr lang="en-US" altLang="zh-CN" dirty="0" smtClean="0"/>
          </a:p>
          <a:p>
            <a:pPr marL="831850" lvl="1" eaLnBrk="1" hangingPunct="1">
              <a:lnSpc>
                <a:spcPct val="120000"/>
              </a:lnSpc>
              <a:defRPr/>
            </a:pPr>
            <a:r>
              <a:rPr lang="zh-CN" altLang="en-US" dirty="0" smtClean="0"/>
              <a:t>然后执行目标代码程序。在目标代码程序的执行中不再需要源程序。</a:t>
            </a:r>
            <a:endParaRPr lang="en-US" altLang="zh-CN" dirty="0" smtClean="0"/>
          </a:p>
          <a:p>
            <a:pPr marL="831850" lvl="1" eaLnBrk="1" hangingPunct="1">
              <a:lnSpc>
                <a:spcPct val="120000"/>
              </a:lnSpc>
              <a:defRPr/>
            </a:pPr>
            <a:r>
              <a:rPr lang="zh-CN" altLang="en-US" dirty="0" smtClean="0"/>
              <a:t>翻译工作由</a:t>
            </a:r>
            <a:r>
              <a:rPr lang="zh-CN" altLang="en-US" dirty="0" smtClean="0">
                <a:solidFill>
                  <a:srgbClr val="FFC000"/>
                </a:solidFill>
              </a:rPr>
              <a:t>编译程序</a:t>
            </a:r>
            <a:r>
              <a:rPr lang="zh-CN" altLang="en-US" dirty="0" smtClean="0"/>
              <a:t>完成。</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fontScale="92500" lnSpcReduction="10000"/>
          </a:bodyPr>
          <a:lstStyle/>
          <a:p>
            <a:pPr marL="423863" eaLnBrk="1" hangingPunct="1">
              <a:lnSpc>
                <a:spcPct val="120000"/>
              </a:lnSpc>
              <a:defRPr/>
            </a:pPr>
            <a:r>
              <a:rPr lang="zh-CN" altLang="en-US" dirty="0" smtClean="0"/>
              <a:t>解释方式</a:t>
            </a:r>
            <a:endParaRPr lang="zh-CN" altLang="en-US" dirty="0"/>
          </a:p>
          <a:p>
            <a:pPr marL="831850" lvl="1" eaLnBrk="1" hangingPunct="1">
              <a:lnSpc>
                <a:spcPct val="120000"/>
              </a:lnSpc>
              <a:defRPr/>
            </a:pPr>
            <a:r>
              <a:rPr lang="zh-CN" altLang="en-US" dirty="0"/>
              <a:t>对源程序中的</a:t>
            </a:r>
            <a:r>
              <a:rPr lang="zh-CN" altLang="en-US" dirty="0" smtClean="0"/>
              <a:t>语句</a:t>
            </a:r>
            <a:r>
              <a:rPr lang="zh-CN" altLang="en-US" dirty="0" smtClean="0">
                <a:solidFill>
                  <a:srgbClr val="FFC000"/>
                </a:solidFill>
              </a:rPr>
              <a:t>逐条</a:t>
            </a:r>
            <a:r>
              <a:rPr lang="zh-CN" altLang="en-US" dirty="0"/>
              <a:t>进行翻译成目标代码并执行，翻译完了程序也就执行完了。</a:t>
            </a:r>
            <a:endParaRPr lang="en-US" altLang="zh-CN" dirty="0"/>
          </a:p>
          <a:p>
            <a:pPr marL="831850" lvl="1" eaLnBrk="1" hangingPunct="1">
              <a:lnSpc>
                <a:spcPct val="120000"/>
              </a:lnSpc>
              <a:defRPr/>
            </a:pPr>
            <a:r>
              <a:rPr lang="zh-CN" altLang="en-US" dirty="0"/>
              <a:t>这种翻译方式不产生目标代码程序，程序的每次执行都需要源程序。 </a:t>
            </a:r>
            <a:endParaRPr lang="en-US" altLang="zh-CN" dirty="0"/>
          </a:p>
          <a:p>
            <a:pPr marL="831850" lvl="1" eaLnBrk="1" hangingPunct="1">
              <a:lnSpc>
                <a:spcPct val="120000"/>
              </a:lnSpc>
              <a:defRPr/>
            </a:pPr>
            <a:r>
              <a:rPr lang="zh-CN" altLang="en-US" dirty="0"/>
              <a:t>翻译工作由</a:t>
            </a:r>
            <a:r>
              <a:rPr lang="zh-CN" altLang="en-US" dirty="0">
                <a:solidFill>
                  <a:srgbClr val="FFC000"/>
                </a:solidFill>
              </a:rPr>
              <a:t>解释程序</a:t>
            </a:r>
            <a:r>
              <a:rPr lang="zh-CN" altLang="en-US" dirty="0"/>
              <a:t>完成</a:t>
            </a:r>
            <a:r>
              <a:rPr lang="zh-CN" altLang="en-US" dirty="0" smtClean="0"/>
              <a:t>。</a:t>
            </a:r>
            <a:endParaRPr lang="en-US" altLang="zh-CN" dirty="0" smtClean="0"/>
          </a:p>
          <a:p>
            <a:pPr marL="431800" eaLnBrk="1" hangingPunct="1">
              <a:lnSpc>
                <a:spcPct val="120000"/>
              </a:lnSpc>
              <a:defRPr/>
            </a:pPr>
            <a:r>
              <a:rPr lang="zh-CN" altLang="en-US" dirty="0" smtClean="0"/>
              <a:t>混合方式</a:t>
            </a:r>
            <a:endParaRPr lang="en-US" altLang="zh-CN" dirty="0" smtClean="0"/>
          </a:p>
          <a:p>
            <a:pPr marL="831850" lvl="1" eaLnBrk="1" hangingPunct="1">
              <a:lnSpc>
                <a:spcPct val="120000"/>
              </a:lnSpc>
              <a:defRPr/>
            </a:pPr>
            <a:r>
              <a:rPr lang="zh-CN" altLang="en-US" dirty="0" smtClean="0"/>
              <a:t>以解释方式执行高级语言程序比较灵活，但效率比较低。</a:t>
            </a:r>
            <a:endParaRPr lang="en-US" altLang="zh-CN" dirty="0" smtClean="0"/>
          </a:p>
          <a:p>
            <a:pPr marL="831850" lvl="1" eaLnBrk="1" hangingPunct="1">
              <a:lnSpc>
                <a:spcPct val="120000"/>
              </a:lnSpc>
              <a:defRPr/>
            </a:pPr>
            <a:r>
              <a:rPr lang="zh-CN" altLang="en-US" dirty="0" smtClean="0"/>
              <a:t>先通过编译方式把高级语言程序翻译</a:t>
            </a:r>
            <a:r>
              <a:rPr lang="zh-CN" altLang="en-US" dirty="0"/>
              <a:t>成功能上等价</a:t>
            </a:r>
            <a:r>
              <a:rPr lang="zh-CN" altLang="en-US" dirty="0" smtClean="0"/>
              <a:t>的相对简单的</a:t>
            </a:r>
            <a:r>
              <a:rPr lang="zh-CN" altLang="en-US" dirty="0" smtClean="0">
                <a:solidFill>
                  <a:srgbClr val="FFC000"/>
                </a:solidFill>
              </a:rPr>
              <a:t>中间语言</a:t>
            </a:r>
            <a:r>
              <a:rPr lang="zh-CN" altLang="en-US" dirty="0" smtClean="0"/>
              <a:t>程序，然后用解释方式执行这个中间语言程序。</a:t>
            </a:r>
            <a:endParaRPr lang="zh-CN" altLang="en-US" dirty="0"/>
          </a:p>
          <a:p>
            <a:pPr lvl="1"/>
            <a:endParaRPr lang="zh-CN" altLang="en-US" dirty="0"/>
          </a:p>
        </p:txBody>
      </p:sp>
    </p:spTree>
    <p:extLst>
      <p:ext uri="{BB962C8B-B14F-4D97-AF65-F5344CB8AC3E}">
        <p14:creationId xmlns:p14="http://schemas.microsoft.com/office/powerpoint/2010/main" val="2795887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高级语言的分类</a:t>
            </a:r>
            <a:endParaRPr lang="zh-CN" altLang="en-US"/>
          </a:p>
        </p:txBody>
      </p:sp>
      <p:sp>
        <p:nvSpPr>
          <p:cNvPr id="3" name="内容占位符 2"/>
          <p:cNvSpPr>
            <a:spLocks noGrp="1"/>
          </p:cNvSpPr>
          <p:nvPr>
            <p:ph idx="1"/>
          </p:nvPr>
        </p:nvSpPr>
        <p:spPr>
          <a:xfrm>
            <a:off x="457200" y="1600200"/>
            <a:ext cx="8229600" cy="5068888"/>
          </a:xfrm>
        </p:spPr>
        <p:txBody>
          <a:bodyPr>
            <a:normAutofit fontScale="77500" lnSpcReduction="20000"/>
          </a:bodyPr>
          <a:lstStyle/>
          <a:p>
            <a:pPr>
              <a:lnSpc>
                <a:spcPct val="120000"/>
              </a:lnSpc>
              <a:defRPr/>
            </a:pPr>
            <a:r>
              <a:rPr lang="zh-CN" altLang="en-US" dirty="0" smtClean="0"/>
              <a:t>按照适用的应用类型，可分为：</a:t>
            </a:r>
            <a:endParaRPr lang="en-US" altLang="zh-CN" dirty="0" smtClean="0"/>
          </a:p>
          <a:p>
            <a:pPr lvl="1">
              <a:lnSpc>
                <a:spcPct val="120000"/>
              </a:lnSpc>
              <a:defRPr/>
            </a:pPr>
            <a:r>
              <a:rPr lang="zh-CN" altLang="en-US" dirty="0" smtClean="0"/>
              <a:t>科学计算语言（如</a:t>
            </a:r>
            <a:r>
              <a:rPr lang="en-US" altLang="zh-CN" dirty="0" smtClean="0"/>
              <a:t>FORTRAN</a:t>
            </a:r>
            <a:r>
              <a:rPr lang="zh-CN" altLang="en-US" dirty="0" smtClean="0"/>
              <a:t>）</a:t>
            </a:r>
            <a:endParaRPr lang="en-US" altLang="zh-CN" dirty="0" smtClean="0"/>
          </a:p>
          <a:p>
            <a:pPr lvl="1">
              <a:lnSpc>
                <a:spcPct val="120000"/>
              </a:lnSpc>
              <a:defRPr/>
            </a:pPr>
            <a:r>
              <a:rPr lang="zh-CN" altLang="en-US" dirty="0" smtClean="0"/>
              <a:t>商务处理语言（如</a:t>
            </a:r>
            <a:r>
              <a:rPr lang="en-US" altLang="zh-CN" dirty="0" smtClean="0"/>
              <a:t>COBOL</a:t>
            </a:r>
            <a:r>
              <a:rPr lang="zh-CN" altLang="en-US" dirty="0" smtClean="0"/>
              <a:t>）</a:t>
            </a:r>
            <a:endParaRPr lang="en-US" altLang="zh-CN" dirty="0" smtClean="0"/>
          </a:p>
          <a:p>
            <a:pPr lvl="1">
              <a:lnSpc>
                <a:spcPct val="120000"/>
              </a:lnSpc>
              <a:defRPr/>
            </a:pPr>
            <a:r>
              <a:rPr lang="zh-CN" altLang="en-US" dirty="0" smtClean="0"/>
              <a:t>系统程序语言（如</a:t>
            </a:r>
            <a:r>
              <a:rPr lang="en-US" altLang="zh-CN" dirty="0" smtClean="0"/>
              <a:t>C/C++</a:t>
            </a:r>
            <a:r>
              <a:rPr lang="zh-CN" altLang="en-US" dirty="0" smtClean="0"/>
              <a:t>）</a:t>
            </a:r>
            <a:endParaRPr lang="en-US" altLang="zh-CN" dirty="0" smtClean="0"/>
          </a:p>
          <a:p>
            <a:pPr lvl="1">
              <a:lnSpc>
                <a:spcPct val="120000"/>
              </a:lnSpc>
              <a:defRPr/>
            </a:pPr>
            <a:r>
              <a:rPr lang="zh-CN" altLang="en-US" dirty="0" smtClean="0"/>
              <a:t>网络应用语言（如</a:t>
            </a:r>
            <a:r>
              <a:rPr lang="en-US" altLang="zh-CN" dirty="0" smtClean="0"/>
              <a:t>Java</a:t>
            </a:r>
            <a:r>
              <a:rPr lang="zh-CN" altLang="en-US" dirty="0" smtClean="0"/>
              <a:t>、</a:t>
            </a:r>
            <a:r>
              <a:rPr lang="en-US" altLang="zh-CN" dirty="0" smtClean="0"/>
              <a:t>Python</a:t>
            </a:r>
            <a:r>
              <a:rPr lang="zh-CN" altLang="en-US" dirty="0" smtClean="0"/>
              <a:t>）</a:t>
            </a:r>
            <a:endParaRPr lang="en-US" altLang="zh-CN" dirty="0" smtClean="0"/>
          </a:p>
          <a:p>
            <a:pPr>
              <a:lnSpc>
                <a:spcPct val="120000"/>
              </a:lnSpc>
              <a:defRPr/>
            </a:pPr>
            <a:r>
              <a:rPr lang="zh-CN" altLang="en-US" dirty="0" smtClean="0"/>
              <a:t>按照所支持的程序设计范式，可分为：</a:t>
            </a:r>
            <a:endParaRPr lang="en-US" altLang="zh-CN" dirty="0" smtClean="0"/>
          </a:p>
          <a:p>
            <a:pPr lvl="1" eaLnBrk="1" hangingPunct="1">
              <a:lnSpc>
                <a:spcPct val="120000"/>
              </a:lnSpc>
              <a:defRPr/>
            </a:pPr>
            <a:r>
              <a:rPr lang="zh-CN" altLang="en-US" dirty="0" smtClean="0"/>
              <a:t>过程式语言（如</a:t>
            </a:r>
            <a:r>
              <a:rPr lang="en-US" altLang="zh-CN" dirty="0" smtClean="0"/>
              <a:t>FORTRAN</a:t>
            </a:r>
            <a:r>
              <a:rPr lang="zh-CN" altLang="en-US" dirty="0" smtClean="0"/>
              <a:t>、</a:t>
            </a:r>
            <a:r>
              <a:rPr lang="en-US" altLang="zh-CN" dirty="0" smtClean="0"/>
              <a:t>COBOL</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smtClean="0"/>
              <a:t>C</a:t>
            </a:r>
            <a:r>
              <a:rPr lang="zh-CN" altLang="en-US" dirty="0" smtClean="0"/>
              <a:t>）</a:t>
            </a:r>
            <a:endParaRPr lang="en-US" altLang="zh-CN" dirty="0" smtClean="0"/>
          </a:p>
          <a:p>
            <a:pPr lvl="1">
              <a:lnSpc>
                <a:spcPct val="120000"/>
              </a:lnSpc>
              <a:defRPr/>
            </a:pPr>
            <a:r>
              <a:rPr lang="zh-CN" altLang="en-US" dirty="0" smtClean="0"/>
              <a:t>面向对象语言（如</a:t>
            </a:r>
            <a:r>
              <a:rPr lang="en-US" altLang="zh-CN" dirty="0" err="1" smtClean="0"/>
              <a:t>Simula</a:t>
            </a:r>
            <a:r>
              <a:rPr lang="zh-CN" altLang="en-US" dirty="0" smtClean="0"/>
              <a:t>、</a:t>
            </a:r>
            <a:r>
              <a:rPr lang="en-US" altLang="zh-CN" dirty="0" smtClean="0"/>
              <a:t>Smalltalk</a:t>
            </a:r>
            <a:r>
              <a:rPr lang="zh-CN" altLang="en-US" dirty="0" smtClean="0"/>
              <a:t>、</a:t>
            </a:r>
            <a:r>
              <a:rPr lang="en-US" altLang="zh-CN" dirty="0" smtClean="0"/>
              <a:t>Java</a:t>
            </a:r>
            <a:r>
              <a:rPr lang="zh-CN" altLang="en-US" dirty="0" smtClean="0"/>
              <a:t>）</a:t>
            </a:r>
            <a:endParaRPr lang="en-US" altLang="zh-CN" dirty="0" smtClean="0"/>
          </a:p>
          <a:p>
            <a:pPr lvl="1">
              <a:lnSpc>
                <a:spcPct val="120000"/>
              </a:lnSpc>
              <a:defRPr/>
            </a:pPr>
            <a:r>
              <a:rPr lang="zh-CN" altLang="en-US" dirty="0" smtClean="0"/>
              <a:t>函数式语言（如</a:t>
            </a:r>
            <a:r>
              <a:rPr lang="en-US" altLang="zh-CN" dirty="0" smtClean="0"/>
              <a:t>Lisp</a:t>
            </a:r>
            <a:r>
              <a:rPr lang="zh-CN" altLang="en-US" dirty="0" smtClean="0"/>
              <a:t>）</a:t>
            </a:r>
            <a:endParaRPr lang="en-US" altLang="zh-CN" dirty="0" smtClean="0"/>
          </a:p>
          <a:p>
            <a:pPr lvl="1">
              <a:lnSpc>
                <a:spcPct val="120000"/>
              </a:lnSpc>
              <a:defRPr/>
            </a:pPr>
            <a:r>
              <a:rPr lang="zh-CN" altLang="en-US" dirty="0" smtClean="0"/>
              <a:t>逻辑式语言（如</a:t>
            </a:r>
            <a:r>
              <a:rPr lang="en-US" altLang="zh-CN" dirty="0" smtClean="0"/>
              <a:t>Prolog</a:t>
            </a:r>
            <a:r>
              <a:rPr lang="zh-CN" altLang="en-US" dirty="0" smtClean="0"/>
              <a:t>）</a:t>
            </a:r>
            <a:endParaRPr lang="en-US" altLang="zh-CN" dirty="0" smtClean="0"/>
          </a:p>
          <a:p>
            <a:pPr lvl="1">
              <a:lnSpc>
                <a:spcPct val="120000"/>
              </a:lnSpc>
              <a:defRPr/>
            </a:pPr>
            <a:r>
              <a:rPr lang="zh-CN" altLang="en-US" dirty="0" smtClean="0"/>
              <a:t>混合式语言（如</a:t>
            </a:r>
            <a:r>
              <a:rPr lang="en-US" altLang="zh-CN" dirty="0" smtClean="0"/>
              <a:t>C++</a:t>
            </a:r>
            <a:r>
              <a:rPr lang="zh-CN" altLang="en-US" dirty="0" smtClean="0"/>
              <a:t>，</a:t>
            </a:r>
            <a:r>
              <a:rPr lang="en-US" altLang="zh-CN" dirty="0" smtClean="0"/>
              <a:t>Python</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zh-CN" altLang="en-US" dirty="0"/>
              <a:t>按执行方式，可</a:t>
            </a:r>
            <a:r>
              <a:rPr lang="zh-CN" altLang="en-US" dirty="0" smtClean="0"/>
              <a:t>分为：</a:t>
            </a:r>
            <a:endParaRPr lang="en-US" altLang="zh-CN" dirty="0"/>
          </a:p>
          <a:p>
            <a:pPr lvl="1" eaLnBrk="1" hangingPunct="1">
              <a:defRPr/>
            </a:pPr>
            <a:r>
              <a:rPr lang="zh-CN" altLang="en-US" dirty="0"/>
              <a:t>编译型语言（如</a:t>
            </a:r>
            <a:r>
              <a:rPr lang="en-US" altLang="zh-CN" dirty="0"/>
              <a:t>FORTRAN</a:t>
            </a:r>
            <a:r>
              <a:rPr lang="zh-CN" altLang="en-US" dirty="0"/>
              <a:t>、</a:t>
            </a:r>
            <a:r>
              <a:rPr lang="en-US" altLang="zh-CN" dirty="0"/>
              <a:t>COBOL</a:t>
            </a:r>
            <a:r>
              <a:rPr lang="zh-CN" altLang="en-US" dirty="0"/>
              <a:t>、</a:t>
            </a:r>
            <a:r>
              <a:rPr lang="en-US" altLang="zh-CN" dirty="0"/>
              <a:t>Pascal</a:t>
            </a:r>
            <a:r>
              <a:rPr lang="zh-CN" altLang="en-US" dirty="0"/>
              <a:t>、</a:t>
            </a:r>
            <a:r>
              <a:rPr lang="en-US" altLang="zh-CN" dirty="0"/>
              <a:t>C</a:t>
            </a:r>
            <a:r>
              <a:rPr lang="zh-CN" altLang="en-US" dirty="0"/>
              <a:t>、</a:t>
            </a:r>
            <a:r>
              <a:rPr lang="en-US" altLang="zh-CN" dirty="0"/>
              <a:t>Ada</a:t>
            </a:r>
            <a:r>
              <a:rPr lang="zh-CN" altLang="en-US" dirty="0"/>
              <a:t>、</a:t>
            </a:r>
            <a:r>
              <a:rPr lang="en-US" altLang="zh-CN" dirty="0"/>
              <a:t>Modula-2</a:t>
            </a:r>
            <a:r>
              <a:rPr lang="zh-CN" altLang="en-US" dirty="0"/>
              <a:t>、</a:t>
            </a:r>
            <a:r>
              <a:rPr lang="en-US" altLang="zh-CN" dirty="0" err="1"/>
              <a:t>Simula</a:t>
            </a:r>
            <a:r>
              <a:rPr lang="zh-CN" altLang="en-US" dirty="0"/>
              <a:t>、</a:t>
            </a:r>
            <a:r>
              <a:rPr lang="en-US" altLang="zh-CN" dirty="0"/>
              <a:t>C++</a:t>
            </a:r>
            <a:r>
              <a:rPr lang="zh-CN" altLang="en-US" dirty="0"/>
              <a:t>）</a:t>
            </a:r>
            <a:endParaRPr lang="en-US" altLang="zh-CN" dirty="0"/>
          </a:p>
          <a:p>
            <a:pPr lvl="1">
              <a:defRPr/>
            </a:pPr>
            <a:r>
              <a:rPr lang="zh-CN" altLang="en-US" dirty="0"/>
              <a:t>解释型语言（如</a:t>
            </a:r>
            <a:r>
              <a:rPr lang="en-US" altLang="zh-CN" dirty="0"/>
              <a:t>Basic</a:t>
            </a:r>
            <a:r>
              <a:rPr lang="zh-CN" altLang="en-US" dirty="0"/>
              <a:t>、</a:t>
            </a:r>
            <a:r>
              <a:rPr lang="en-US" altLang="zh-CN" dirty="0"/>
              <a:t>Lisp</a:t>
            </a:r>
            <a:r>
              <a:rPr lang="zh-CN" altLang="en-US" dirty="0"/>
              <a:t>、</a:t>
            </a:r>
            <a:r>
              <a:rPr lang="en-US" altLang="zh-CN" dirty="0"/>
              <a:t>Prolog</a:t>
            </a:r>
            <a:r>
              <a:rPr lang="zh-CN" altLang="en-US" dirty="0"/>
              <a:t>、</a:t>
            </a:r>
            <a:r>
              <a:rPr lang="en-US" altLang="zh-CN" dirty="0" err="1"/>
              <a:t>Simula</a:t>
            </a:r>
            <a:r>
              <a:rPr lang="zh-CN" altLang="en-US" dirty="0"/>
              <a:t>、</a:t>
            </a:r>
            <a:r>
              <a:rPr lang="en-US" altLang="zh-CN" dirty="0"/>
              <a:t>Smalltalk</a:t>
            </a:r>
            <a:r>
              <a:rPr lang="zh-CN" altLang="en-US" dirty="0"/>
              <a:t>、</a:t>
            </a:r>
            <a:r>
              <a:rPr lang="en-US" altLang="zh-CN" dirty="0" smtClean="0"/>
              <a:t>Java</a:t>
            </a:r>
            <a:r>
              <a:rPr lang="zh-CN" altLang="en-US" dirty="0" smtClean="0"/>
              <a:t>、</a:t>
            </a:r>
            <a:r>
              <a:rPr lang="en-US" altLang="zh-CN" dirty="0" smtClean="0"/>
              <a:t>Python</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27127079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0"/>
            <a:ext cx="7772400" cy="1111250"/>
          </a:xfrm>
        </p:spPr>
        <p:txBody>
          <a:bodyPr/>
          <a:lstStyle/>
          <a:p>
            <a:pPr eaLnBrk="1" hangingPunct="1">
              <a:defRPr/>
            </a:pPr>
            <a:r>
              <a:rPr lang="zh-CN" altLang="en-US" dirty="0" smtClean="0"/>
              <a:t>语言的设计和实现</a:t>
            </a:r>
          </a:p>
        </p:txBody>
      </p:sp>
      <p:sp>
        <p:nvSpPr>
          <p:cNvPr id="44035" name="Rectangle 3"/>
          <p:cNvSpPr>
            <a:spLocks noGrp="1" noChangeArrowheads="1"/>
          </p:cNvSpPr>
          <p:nvPr>
            <p:ph type="body" idx="1"/>
          </p:nvPr>
        </p:nvSpPr>
        <p:spPr>
          <a:xfrm>
            <a:off x="468313" y="1268413"/>
            <a:ext cx="8280400" cy="5400675"/>
          </a:xfrm>
        </p:spPr>
        <p:txBody>
          <a:bodyPr>
            <a:normAutofit fontScale="92500" lnSpcReduction="10000"/>
          </a:bodyPr>
          <a:lstStyle/>
          <a:p>
            <a:pPr eaLnBrk="1" hangingPunct="1">
              <a:lnSpc>
                <a:spcPct val="110000"/>
              </a:lnSpc>
              <a:defRPr/>
            </a:pPr>
            <a:r>
              <a:rPr lang="zh-CN" altLang="en-US" dirty="0" smtClean="0">
                <a:solidFill>
                  <a:srgbClr val="FFCC66"/>
                </a:solidFill>
              </a:rPr>
              <a:t>语言的设计</a:t>
            </a:r>
            <a:r>
              <a:rPr lang="zh-CN" altLang="en-US" dirty="0" smtClean="0"/>
              <a:t>：给出语言的定义，包括语言的语法、语义和语用等。</a:t>
            </a:r>
          </a:p>
          <a:p>
            <a:pPr lvl="1" eaLnBrk="1" hangingPunct="1">
              <a:lnSpc>
                <a:spcPct val="110000"/>
              </a:lnSpc>
              <a:defRPr/>
            </a:pPr>
            <a:r>
              <a:rPr lang="zh-CN" altLang="en-US" dirty="0" smtClean="0">
                <a:solidFill>
                  <a:schemeClr val="folHlink"/>
                </a:solidFill>
              </a:rPr>
              <a:t>语法：</a:t>
            </a:r>
            <a:r>
              <a:rPr lang="zh-CN" altLang="en-US" dirty="0" smtClean="0"/>
              <a:t>是指构作结构正确的语言成分所需遵循的规则集合。</a:t>
            </a:r>
          </a:p>
          <a:p>
            <a:pPr lvl="1" eaLnBrk="1" hangingPunct="1">
              <a:lnSpc>
                <a:spcPct val="110000"/>
              </a:lnSpc>
              <a:defRPr/>
            </a:pPr>
            <a:r>
              <a:rPr lang="zh-CN" altLang="en-US" dirty="0" smtClean="0">
                <a:solidFill>
                  <a:schemeClr val="folHlink"/>
                </a:solidFill>
              </a:rPr>
              <a:t>语义：</a:t>
            </a:r>
            <a:r>
              <a:rPr lang="zh-CN" altLang="en-US" dirty="0" smtClean="0"/>
              <a:t>是指语言各个成分的含义。</a:t>
            </a:r>
          </a:p>
          <a:p>
            <a:pPr lvl="1" eaLnBrk="1" hangingPunct="1">
              <a:lnSpc>
                <a:spcPct val="110000"/>
              </a:lnSpc>
              <a:defRPr/>
            </a:pPr>
            <a:r>
              <a:rPr lang="zh-CN" altLang="en-US" dirty="0" smtClean="0">
                <a:solidFill>
                  <a:schemeClr val="folHlink"/>
                </a:solidFill>
              </a:rPr>
              <a:t>语用：</a:t>
            </a:r>
            <a:r>
              <a:rPr lang="zh-CN" altLang="en-US" dirty="0" smtClean="0"/>
              <a:t>是指语言成分的使用场合及所产生的实际效果。（</a:t>
            </a:r>
            <a:r>
              <a:rPr lang="zh-CN" altLang="en-US" dirty="0" smtClean="0">
                <a:solidFill>
                  <a:srgbClr val="FFC000"/>
                </a:solidFill>
              </a:rPr>
              <a:t>初学者最不容易掌握</a:t>
            </a:r>
            <a:r>
              <a:rPr lang="zh-CN" altLang="en-US" dirty="0" smtClean="0"/>
              <a:t>）</a:t>
            </a:r>
          </a:p>
          <a:p>
            <a:pPr eaLnBrk="1" hangingPunct="1">
              <a:lnSpc>
                <a:spcPct val="110000"/>
              </a:lnSpc>
              <a:defRPr/>
            </a:pPr>
            <a:r>
              <a:rPr lang="zh-CN" altLang="en-US" dirty="0" smtClean="0">
                <a:solidFill>
                  <a:srgbClr val="FFCC66"/>
                </a:solidFill>
              </a:rPr>
              <a:t>语言的实现</a:t>
            </a:r>
            <a:r>
              <a:rPr lang="zh-CN" altLang="en-US" dirty="0" smtClean="0"/>
              <a:t>：在某种计算机平台上写出语言的翻译程序。</a:t>
            </a:r>
            <a:endParaRPr lang="en-US" altLang="zh-CN" dirty="0" smtClean="0"/>
          </a:p>
          <a:p>
            <a:pPr lvl="1" eaLnBrk="1" hangingPunct="1">
              <a:lnSpc>
                <a:spcPct val="110000"/>
              </a:lnSpc>
              <a:defRPr/>
            </a:pPr>
            <a:r>
              <a:rPr lang="zh-CN" altLang="en-US" dirty="0" smtClean="0"/>
              <a:t>语言的实现者不必是语言的设计者，并且，针对某种语言可以有多种实现。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对语言的使用者来说</a:t>
            </a:r>
            <a:r>
              <a:rPr lang="zh-CN" altLang="en-US" dirty="0" smtClean="0"/>
              <a:t>，</a:t>
            </a:r>
            <a:endParaRPr lang="en-US" altLang="zh-CN" dirty="0" smtClean="0"/>
          </a:p>
          <a:p>
            <a:pPr lvl="1"/>
            <a:r>
              <a:rPr lang="zh-CN" altLang="en-US" dirty="0" smtClean="0"/>
              <a:t>语言</a:t>
            </a:r>
            <a:r>
              <a:rPr lang="zh-CN" altLang="en-US" dirty="0"/>
              <a:t>的语法和语义相对来说容易掌握，只要学习和使用时仔细一点就能做到，</a:t>
            </a:r>
            <a:r>
              <a:rPr lang="zh-CN" altLang="en-US" dirty="0" smtClean="0"/>
              <a:t>而语言</a:t>
            </a:r>
            <a:r>
              <a:rPr lang="zh-CN" altLang="en-US" dirty="0"/>
              <a:t>的语用则不太容易把握，它需要大量的语言实践（用语言编程解决实际问题</a:t>
            </a:r>
            <a:r>
              <a:rPr lang="zh-CN" altLang="en-US" dirty="0" smtClean="0"/>
              <a:t>）。</a:t>
            </a:r>
            <a:endParaRPr lang="en-US" altLang="zh-CN" dirty="0" smtClean="0"/>
          </a:p>
          <a:p>
            <a:pPr lvl="1"/>
            <a:r>
              <a:rPr lang="zh-CN" altLang="en-US" dirty="0"/>
              <a:t>语言的使用者在使用某个语言成分时，</a:t>
            </a:r>
            <a:r>
              <a:rPr lang="zh-CN" altLang="en-US" dirty="0" smtClean="0"/>
              <a:t>往往还需要了解该成分的设计目的以及</a:t>
            </a:r>
            <a:r>
              <a:rPr lang="zh-CN" altLang="en-US" dirty="0"/>
              <a:t>该语言成分的实现</a:t>
            </a:r>
            <a:r>
              <a:rPr lang="zh-CN" altLang="en-US" dirty="0" smtClean="0"/>
              <a:t>效率等</a:t>
            </a:r>
            <a:r>
              <a:rPr lang="zh-CN" altLang="en-US" dirty="0"/>
              <a:t>问题。</a:t>
            </a:r>
          </a:p>
        </p:txBody>
      </p:sp>
    </p:spTree>
    <p:extLst>
      <p:ext uri="{BB962C8B-B14F-4D97-AF65-F5344CB8AC3E}">
        <p14:creationId xmlns:p14="http://schemas.microsoft.com/office/powerpoint/2010/main" val="169781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冯</a:t>
            </a:r>
            <a:r>
              <a:rPr lang="en-US" altLang="zh-CN" smtClean="0"/>
              <a:t>•</a:t>
            </a:r>
            <a:r>
              <a:rPr lang="zh-CN" altLang="en-US" smtClean="0"/>
              <a:t>诺依曼计算机的工作过程</a:t>
            </a:r>
          </a:p>
        </p:txBody>
      </p:sp>
      <p:sp>
        <p:nvSpPr>
          <p:cNvPr id="10243" name="Rectangle 3"/>
          <p:cNvSpPr>
            <a:spLocks noGrp="1" noChangeArrowheads="1"/>
          </p:cNvSpPr>
          <p:nvPr>
            <p:ph type="body" idx="1"/>
          </p:nvPr>
        </p:nvSpPr>
        <p:spPr>
          <a:xfrm>
            <a:off x="539750" y="1484784"/>
            <a:ext cx="8099425" cy="5040559"/>
          </a:xfrm>
        </p:spPr>
        <p:txBody>
          <a:bodyPr>
            <a:normAutofit fontScale="92500" lnSpcReduction="10000"/>
          </a:bodyPr>
          <a:lstStyle/>
          <a:p>
            <a:pPr eaLnBrk="1" hangingPunct="1">
              <a:lnSpc>
                <a:spcPct val="120000"/>
              </a:lnSpc>
              <a:defRPr/>
            </a:pPr>
            <a:r>
              <a:rPr lang="zh-CN" altLang="en-US" dirty="0" smtClean="0"/>
              <a:t>把待执行的程序从输入单元装入到存储单元中；（</a:t>
            </a:r>
            <a:r>
              <a:rPr lang="zh-CN" altLang="en-US" dirty="0" smtClean="0">
                <a:solidFill>
                  <a:srgbClr val="FFC000"/>
                </a:solidFill>
              </a:rPr>
              <a:t>存储程序式计算机</a:t>
            </a:r>
            <a:r>
              <a:rPr lang="zh-CN" altLang="en-US" dirty="0" smtClean="0"/>
              <a:t>）</a:t>
            </a:r>
            <a:endParaRPr lang="en-US" altLang="zh-CN" dirty="0" smtClean="0"/>
          </a:p>
          <a:p>
            <a:pPr eaLnBrk="1" hangingPunct="1">
              <a:lnSpc>
                <a:spcPct val="120000"/>
              </a:lnSpc>
              <a:defRPr/>
            </a:pPr>
            <a:r>
              <a:rPr lang="zh-CN" altLang="en-US" dirty="0" smtClean="0"/>
              <a:t>控制单元</a:t>
            </a:r>
            <a:r>
              <a:rPr lang="zh-CN" altLang="en-US" dirty="0"/>
              <a:t>从存储单元中逐条地取程序中的指令执行，把其中的计算指令交给运算单元完成</a:t>
            </a:r>
            <a:r>
              <a:rPr lang="zh-CN" altLang="en-US" dirty="0" smtClean="0"/>
              <a:t>；</a:t>
            </a:r>
            <a:endParaRPr lang="en-US" altLang="zh-CN" dirty="0" smtClean="0"/>
          </a:p>
          <a:p>
            <a:pPr eaLnBrk="1" hangingPunct="1">
              <a:lnSpc>
                <a:spcPct val="120000"/>
              </a:lnSpc>
              <a:defRPr/>
            </a:pPr>
            <a:r>
              <a:rPr lang="zh-CN" altLang="en-US" dirty="0" smtClean="0"/>
              <a:t>程序</a:t>
            </a:r>
            <a:r>
              <a:rPr lang="zh-CN" altLang="en-US" dirty="0"/>
              <a:t>执行中从输入单元或存储单元中获得所需要的</a:t>
            </a:r>
            <a:r>
              <a:rPr lang="zh-CN" altLang="en-US" dirty="0" smtClean="0"/>
              <a:t>数据</a:t>
            </a:r>
            <a:r>
              <a:rPr lang="zh-CN" altLang="en-US" dirty="0"/>
              <a:t>；</a:t>
            </a:r>
            <a:endParaRPr lang="en-US" altLang="zh-CN" dirty="0" smtClean="0"/>
          </a:p>
          <a:p>
            <a:pPr eaLnBrk="1" hangingPunct="1">
              <a:lnSpc>
                <a:spcPct val="120000"/>
              </a:lnSpc>
              <a:defRPr/>
            </a:pPr>
            <a:r>
              <a:rPr lang="zh-CN" altLang="en-US" dirty="0" smtClean="0"/>
              <a:t>程序</a:t>
            </a:r>
            <a:r>
              <a:rPr lang="zh-CN" altLang="en-US" dirty="0"/>
              <a:t>执行产生的临时结果保存在存储单元中，程序的最终执行结果通过输出单元输出</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698500"/>
          </a:xfrm>
        </p:spPr>
        <p:txBody>
          <a:bodyPr/>
          <a:lstStyle/>
          <a:p>
            <a:pPr eaLnBrk="1" hangingPunct="1">
              <a:defRPr/>
            </a:pPr>
            <a:r>
              <a:rPr lang="en-US" altLang="zh-CN" dirty="0" smtClean="0"/>
              <a:t>C++</a:t>
            </a:r>
            <a:r>
              <a:rPr lang="zh-CN" altLang="en-US" dirty="0" smtClean="0"/>
              <a:t>语言概述</a:t>
            </a:r>
          </a:p>
        </p:txBody>
      </p:sp>
      <p:sp>
        <p:nvSpPr>
          <p:cNvPr id="54275" name="Rectangle 3"/>
          <p:cNvSpPr>
            <a:spLocks noGrp="1" noChangeArrowheads="1"/>
          </p:cNvSpPr>
          <p:nvPr>
            <p:ph type="body" idx="1"/>
          </p:nvPr>
        </p:nvSpPr>
        <p:spPr>
          <a:xfrm>
            <a:off x="467544" y="1700808"/>
            <a:ext cx="8497069" cy="4896544"/>
          </a:xfrm>
        </p:spPr>
        <p:txBody>
          <a:bodyPr>
            <a:normAutofit/>
          </a:bodyPr>
          <a:lstStyle/>
          <a:p>
            <a:pPr marL="357188" indent="-357188" eaLnBrk="1" hangingPunct="1">
              <a:lnSpc>
                <a:spcPct val="120000"/>
              </a:lnSpc>
              <a:defRPr/>
            </a:pPr>
            <a:r>
              <a:rPr lang="en-US" altLang="zh-CN" dirty="0"/>
              <a:t>C</a:t>
            </a:r>
            <a:r>
              <a:rPr lang="zh-CN" altLang="en-US" dirty="0" smtClean="0"/>
              <a:t>语言</a:t>
            </a:r>
            <a:endParaRPr lang="en-US" altLang="zh-CN" dirty="0" smtClean="0"/>
          </a:p>
          <a:p>
            <a:pPr marL="757238" lvl="1" indent="-357188" eaLnBrk="1" hangingPunct="1">
              <a:lnSpc>
                <a:spcPct val="120000"/>
              </a:lnSpc>
              <a:defRPr/>
            </a:pPr>
            <a:r>
              <a:rPr lang="zh-CN" altLang="en-US" dirty="0" smtClean="0"/>
              <a:t>由</a:t>
            </a:r>
            <a:r>
              <a:rPr lang="zh-CN" altLang="en-US" dirty="0"/>
              <a:t>贝尔实验室的</a:t>
            </a:r>
            <a:r>
              <a:rPr lang="en-US" altLang="zh-CN" dirty="0"/>
              <a:t>Dennis Ritchie</a:t>
            </a:r>
            <a:r>
              <a:rPr lang="zh-CN" altLang="en-US" dirty="0" smtClean="0"/>
              <a:t>为实现</a:t>
            </a:r>
            <a:r>
              <a:rPr lang="en-US" altLang="zh-CN" dirty="0" smtClean="0"/>
              <a:t>UNIX</a:t>
            </a:r>
            <a:r>
              <a:rPr lang="zh-CN" altLang="en-US" dirty="0"/>
              <a:t>操作系统而设计的一种</a:t>
            </a:r>
            <a:r>
              <a:rPr lang="zh-CN" altLang="en-US" dirty="0" smtClean="0">
                <a:solidFill>
                  <a:srgbClr val="FFC000"/>
                </a:solidFill>
              </a:rPr>
              <a:t>系统程序设计语言</a:t>
            </a:r>
            <a:r>
              <a:rPr lang="zh-CN" altLang="en-US" dirty="0" smtClean="0"/>
              <a:t>。属于编译</a:t>
            </a:r>
            <a:r>
              <a:rPr lang="zh-CN" altLang="en-US" dirty="0"/>
              <a:t>型</a:t>
            </a:r>
            <a:r>
              <a:rPr lang="zh-CN" altLang="en-US" dirty="0" smtClean="0"/>
              <a:t>高级语言。</a:t>
            </a:r>
            <a:endParaRPr lang="en-US" altLang="zh-CN" dirty="0" smtClean="0"/>
          </a:p>
          <a:p>
            <a:pPr marL="757238" lvl="1" indent="-357188" eaLnBrk="1" hangingPunct="1">
              <a:lnSpc>
                <a:spcPct val="120000"/>
              </a:lnSpc>
              <a:defRPr/>
            </a:pPr>
            <a:r>
              <a:rPr lang="zh-CN" altLang="en-US" dirty="0" smtClean="0"/>
              <a:t>支持</a:t>
            </a:r>
            <a:r>
              <a:rPr lang="zh-CN" altLang="en-US" dirty="0">
                <a:solidFill>
                  <a:srgbClr val="FFC000"/>
                </a:solidFill>
              </a:rPr>
              <a:t>过程式</a:t>
            </a:r>
            <a:r>
              <a:rPr lang="zh-CN" altLang="en-US" dirty="0" smtClean="0"/>
              <a:t>程序设计范式。</a:t>
            </a:r>
            <a:endParaRPr lang="en-US" altLang="zh-CN" dirty="0" smtClean="0"/>
          </a:p>
          <a:p>
            <a:pPr marL="757238" lvl="1" indent="-357188" eaLnBrk="1" hangingPunct="1">
              <a:lnSpc>
                <a:spcPct val="120000"/>
              </a:lnSpc>
              <a:defRPr/>
            </a:pPr>
            <a:r>
              <a:rPr lang="zh-CN" altLang="en-US" dirty="0" smtClean="0"/>
              <a:t>既有</a:t>
            </a:r>
            <a:r>
              <a:rPr lang="zh-CN" altLang="en-US" dirty="0"/>
              <a:t>高级语言的优点，又有低级语言（如汇编语言）才具有的一些描述</a:t>
            </a:r>
            <a:r>
              <a:rPr lang="zh-CN" altLang="en-US" dirty="0" smtClean="0"/>
              <a:t>能力。</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8189"/>
          </a:xfrm>
        </p:spPr>
        <p:txBody>
          <a:bodyPr>
            <a:normAutofit fontScale="92500" lnSpcReduction="10000"/>
          </a:bodyPr>
          <a:lstStyle/>
          <a:p>
            <a:pPr marL="357188" indent="-357188" eaLnBrk="1" hangingPunct="1">
              <a:lnSpc>
                <a:spcPct val="120000"/>
              </a:lnSpc>
              <a:defRPr/>
            </a:pPr>
            <a:r>
              <a:rPr lang="en-US" altLang="zh-CN" dirty="0"/>
              <a:t>C++</a:t>
            </a:r>
            <a:r>
              <a:rPr lang="zh-CN" altLang="en-US" dirty="0"/>
              <a:t>语言</a:t>
            </a:r>
            <a:endParaRPr lang="en-US" altLang="zh-CN" dirty="0"/>
          </a:p>
          <a:p>
            <a:pPr marL="757238" lvl="1" indent="-357188" eaLnBrk="1" hangingPunct="1">
              <a:lnSpc>
                <a:spcPct val="120000"/>
              </a:lnSpc>
              <a:defRPr/>
            </a:pPr>
            <a:r>
              <a:rPr lang="zh-CN" altLang="en-US" dirty="0"/>
              <a:t>是贝尔实验室的</a:t>
            </a:r>
            <a:r>
              <a:rPr lang="en-US" altLang="zh-CN" dirty="0"/>
              <a:t>Bjarne </a:t>
            </a:r>
            <a:r>
              <a:rPr lang="en-US" altLang="zh-CN" dirty="0" err="1"/>
              <a:t>Stroustrup</a:t>
            </a:r>
            <a:r>
              <a:rPr lang="zh-CN" altLang="en-US" dirty="0"/>
              <a:t>为能支持</a:t>
            </a:r>
            <a:r>
              <a:rPr lang="zh-CN" altLang="en-US" dirty="0">
                <a:solidFill>
                  <a:schemeClr val="folHlink"/>
                </a:solidFill>
              </a:rPr>
              <a:t>面向对象</a:t>
            </a:r>
            <a:r>
              <a:rPr lang="zh-CN" altLang="en-US" dirty="0"/>
              <a:t>程序设计而设计的一种</a:t>
            </a:r>
            <a:r>
              <a:rPr lang="zh-CN" altLang="en-US" dirty="0">
                <a:solidFill>
                  <a:schemeClr val="folHlink"/>
                </a:solidFill>
              </a:rPr>
              <a:t>系统程序语言</a:t>
            </a:r>
            <a:r>
              <a:rPr lang="zh-CN" altLang="en-US" dirty="0"/>
              <a:t>。属于编译型高级语言。</a:t>
            </a:r>
          </a:p>
          <a:p>
            <a:pPr marL="757238" lvl="1" indent="-357188" eaLnBrk="1" hangingPunct="1">
              <a:lnSpc>
                <a:spcPct val="120000"/>
              </a:lnSpc>
              <a:defRPr/>
            </a:pPr>
            <a:r>
              <a:rPr lang="zh-CN" altLang="en-US" dirty="0">
                <a:solidFill>
                  <a:srgbClr val="FFC000"/>
                </a:solidFill>
              </a:rPr>
              <a:t>保留了</a:t>
            </a:r>
            <a:r>
              <a:rPr lang="en-US" altLang="zh-CN" dirty="0">
                <a:solidFill>
                  <a:srgbClr val="FFC000"/>
                </a:solidFill>
              </a:rPr>
              <a:t>C</a:t>
            </a:r>
            <a:r>
              <a:rPr lang="zh-CN" altLang="en-US" dirty="0">
                <a:solidFill>
                  <a:srgbClr val="FFC000"/>
                </a:solidFill>
              </a:rPr>
              <a:t>语言的所有成分和特点</a:t>
            </a:r>
            <a:r>
              <a:rPr lang="zh-CN" altLang="en-US" dirty="0"/>
              <a:t>，并在</a:t>
            </a:r>
            <a:r>
              <a:rPr lang="en-US" altLang="zh-CN" dirty="0"/>
              <a:t>C</a:t>
            </a:r>
            <a:r>
              <a:rPr lang="zh-CN" altLang="en-US" dirty="0"/>
              <a:t>语言的基础上进行了扩充，特别是增加了支持</a:t>
            </a:r>
            <a:r>
              <a:rPr lang="zh-CN" altLang="en-US" dirty="0" smtClean="0">
                <a:solidFill>
                  <a:schemeClr val="folHlink"/>
                </a:solidFill>
              </a:rPr>
              <a:t>面向对象</a:t>
            </a:r>
            <a:r>
              <a:rPr lang="zh-CN" altLang="en-US" dirty="0" smtClean="0"/>
              <a:t>程序设计</a:t>
            </a:r>
            <a:r>
              <a:rPr lang="zh-CN" altLang="en-US" dirty="0"/>
              <a:t>范式</a:t>
            </a:r>
            <a:r>
              <a:rPr lang="zh-CN" altLang="en-US" dirty="0" smtClean="0"/>
              <a:t>的</a:t>
            </a:r>
            <a:r>
              <a:rPr lang="zh-CN" altLang="en-US" dirty="0"/>
              <a:t>语言成分。</a:t>
            </a:r>
            <a:endParaRPr lang="en-US" altLang="zh-CN" dirty="0"/>
          </a:p>
          <a:p>
            <a:pPr marL="757238" lvl="1" indent="-357188" eaLnBrk="1" hangingPunct="1">
              <a:lnSpc>
                <a:spcPct val="120000"/>
              </a:lnSpc>
              <a:defRPr/>
            </a:pPr>
            <a:r>
              <a:rPr lang="zh-CN" altLang="en-US" dirty="0"/>
              <a:t>国际标准化组织（</a:t>
            </a:r>
            <a:r>
              <a:rPr lang="en-US" altLang="zh-CN" dirty="0"/>
              <a:t>ISO</a:t>
            </a:r>
            <a:r>
              <a:rPr lang="zh-CN" altLang="en-US" dirty="0"/>
              <a:t>）已于</a:t>
            </a:r>
            <a:r>
              <a:rPr lang="en-US" altLang="zh-CN" dirty="0"/>
              <a:t>1998</a:t>
            </a:r>
            <a:r>
              <a:rPr lang="zh-CN" altLang="en-US" dirty="0"/>
              <a:t>年为</a:t>
            </a:r>
            <a:r>
              <a:rPr lang="en-US" altLang="zh-CN" dirty="0"/>
              <a:t>C++</a:t>
            </a:r>
            <a:r>
              <a:rPr lang="zh-CN" altLang="en-US" dirty="0"/>
              <a:t>制定</a:t>
            </a:r>
            <a:r>
              <a:rPr lang="zh-CN" altLang="en-US" dirty="0" smtClean="0"/>
              <a:t>了第一个国际标准</a:t>
            </a:r>
            <a:r>
              <a:rPr lang="zh-CN" altLang="en-US" dirty="0"/>
              <a:t>：</a:t>
            </a:r>
            <a:r>
              <a:rPr lang="en-US" altLang="zh-CN" dirty="0"/>
              <a:t>C++98</a:t>
            </a:r>
            <a:r>
              <a:rPr lang="zh-CN" altLang="en-US" dirty="0" smtClean="0"/>
              <a:t>。新标准在不断出现：</a:t>
            </a:r>
            <a:r>
              <a:rPr lang="en-US" altLang="zh-CN" dirty="0"/>
              <a:t>C++</a:t>
            </a:r>
            <a:r>
              <a:rPr lang="en-US" altLang="zh-CN" dirty="0" smtClean="0"/>
              <a:t>11</a:t>
            </a:r>
            <a:r>
              <a:rPr lang="zh-CN" altLang="en-US" dirty="0" smtClean="0"/>
              <a:t>、</a:t>
            </a:r>
            <a:r>
              <a:rPr lang="en-US" altLang="zh-CN" dirty="0"/>
              <a:t>C++</a:t>
            </a:r>
            <a:r>
              <a:rPr lang="en-US" altLang="zh-CN" dirty="0" smtClean="0"/>
              <a:t>14</a:t>
            </a:r>
            <a:r>
              <a:rPr lang="zh-CN" altLang="en-US" dirty="0" smtClean="0"/>
              <a:t>、</a:t>
            </a:r>
            <a:r>
              <a:rPr lang="en-US" altLang="zh-CN" dirty="0"/>
              <a:t>C++</a:t>
            </a:r>
            <a:r>
              <a:rPr lang="en-US" altLang="zh-CN" dirty="0" smtClean="0"/>
              <a:t>17</a:t>
            </a:r>
            <a:r>
              <a:rPr lang="zh-CN" altLang="en-US" dirty="0" smtClean="0"/>
              <a:t>、</a:t>
            </a:r>
            <a:r>
              <a:rPr lang="en-US" altLang="zh-CN" dirty="0" smtClean="0"/>
              <a:t>......</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7274101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457200" y="1557338"/>
            <a:ext cx="8229600" cy="5040312"/>
          </a:xfrm>
        </p:spPr>
        <p:txBody>
          <a:bodyPr/>
          <a:lstStyle/>
          <a:p>
            <a:pPr eaLnBrk="1" hangingPunct="1">
              <a:defRPr/>
            </a:pPr>
            <a:r>
              <a:rPr lang="zh-CN" altLang="en-US" dirty="0" smtClean="0"/>
              <a:t>优点</a:t>
            </a:r>
          </a:p>
          <a:p>
            <a:pPr lvl="1" eaLnBrk="1" hangingPunct="1">
              <a:defRPr/>
            </a:pPr>
            <a:r>
              <a:rPr lang="zh-CN" altLang="en-US" dirty="0" smtClean="0"/>
              <a:t>支持基本的程序设计思想、概念和技术。</a:t>
            </a:r>
          </a:p>
          <a:p>
            <a:pPr lvl="1" eaLnBrk="1" hangingPunct="1">
              <a:defRPr/>
            </a:pPr>
            <a:r>
              <a:rPr lang="zh-CN" altLang="en-US" dirty="0" smtClean="0"/>
              <a:t>适用范围广（广谱）、流行</a:t>
            </a:r>
            <a:r>
              <a:rPr lang="zh-CN" altLang="en-US" dirty="0"/>
              <a:t>。</a:t>
            </a:r>
          </a:p>
          <a:p>
            <a:pPr lvl="1" eaLnBrk="1" hangingPunct="1">
              <a:defRPr/>
            </a:pPr>
            <a:r>
              <a:rPr lang="zh-CN" altLang="en-US" dirty="0" smtClean="0">
                <a:solidFill>
                  <a:schemeClr val="folHlink"/>
                </a:solidFill>
              </a:rPr>
              <a:t>灵活</a:t>
            </a:r>
            <a:r>
              <a:rPr lang="zh-CN" altLang="en-US" dirty="0" smtClean="0"/>
              <a:t>：对做事方式限制较少，适应多种“口味”。</a:t>
            </a:r>
            <a:endParaRPr lang="zh-CN" altLang="en-US" dirty="0" smtClean="0">
              <a:solidFill>
                <a:schemeClr val="folHlink"/>
              </a:solidFill>
            </a:endParaRPr>
          </a:p>
          <a:p>
            <a:pPr lvl="1" eaLnBrk="1" hangingPunct="1">
              <a:defRPr/>
            </a:pPr>
            <a:r>
              <a:rPr lang="zh-CN" altLang="en-US" dirty="0" smtClean="0"/>
              <a:t>高效：高效的语言机制，很少作运行时刻的检查。</a:t>
            </a:r>
          </a:p>
        </p:txBody>
      </p:sp>
      <p:sp>
        <p:nvSpPr>
          <p:cNvPr id="130048" name="Rectangle 0"/>
          <p:cNvSpPr>
            <a:spLocks noGrp="1" noChangeArrowheads="1"/>
          </p:cNvSpPr>
          <p:nvPr>
            <p:ph type="title"/>
          </p:nvPr>
        </p:nvSpPr>
        <p:spPr/>
        <p:txBody>
          <a:bodyPr/>
          <a:lstStyle/>
          <a:p>
            <a:pPr eaLnBrk="1" hangingPunct="1">
              <a:defRPr/>
            </a:pPr>
            <a:r>
              <a:rPr lang="en-US" altLang="zh-CN" dirty="0" smtClean="0"/>
              <a:t>C++</a:t>
            </a:r>
            <a:r>
              <a:rPr lang="zh-CN" altLang="en-US" dirty="0" smtClean="0"/>
              <a:t>语言优缺点</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dirty="0" smtClean="0"/>
              <a:t>缺点</a:t>
            </a:r>
          </a:p>
          <a:p>
            <a:pPr lvl="1" eaLnBrk="1" hangingPunct="1">
              <a:defRPr/>
            </a:pPr>
            <a:r>
              <a:rPr lang="zh-CN" altLang="en-US" dirty="0" smtClean="0">
                <a:solidFill>
                  <a:schemeClr val="folHlink"/>
                </a:solidFill>
              </a:rPr>
              <a:t>灵活</a:t>
            </a:r>
            <a:r>
              <a:rPr lang="zh-CN" altLang="en-US" dirty="0" smtClean="0"/>
              <a:t>：使得程序设计新手无所适从，对程序设计者的素质要求较高。</a:t>
            </a:r>
          </a:p>
          <a:p>
            <a:pPr lvl="1" eaLnBrk="1" hangingPunct="1">
              <a:defRPr/>
            </a:pPr>
            <a:r>
              <a:rPr lang="zh-CN" altLang="en-US" dirty="0" smtClean="0"/>
              <a:t>不安全：对可能导致错误的用法不加限制（高效！）。</a:t>
            </a:r>
          </a:p>
          <a:p>
            <a:pPr lvl="1" eaLnBrk="1" hangingPunct="1">
              <a:defRPr/>
            </a:pPr>
            <a:r>
              <a:rPr lang="zh-CN" altLang="en-US" dirty="0" smtClean="0"/>
              <a:t>对某些应用的支持不是最好（如</a:t>
            </a:r>
            <a:r>
              <a:rPr lang="zh-CN" altLang="en-US" dirty="0"/>
              <a:t>面向</a:t>
            </a:r>
            <a:r>
              <a:rPr lang="en-US" altLang="zh-CN" dirty="0" smtClean="0"/>
              <a:t>Internet</a:t>
            </a:r>
            <a:r>
              <a:rPr lang="zh-CN" altLang="en-US" dirty="0" smtClean="0"/>
              <a:t>的应用）。</a:t>
            </a:r>
          </a:p>
        </p:txBody>
      </p:sp>
      <p:sp>
        <p:nvSpPr>
          <p:cNvPr id="2" name="标题 1"/>
          <p:cNvSpPr>
            <a:spLocks noGrp="1"/>
          </p:cNvSpPr>
          <p:nvPr>
            <p:ph type="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dirty="0" smtClean="0"/>
              <a:t>如何评价</a:t>
            </a:r>
            <a:r>
              <a:rPr lang="en-US" altLang="zh-CN" dirty="0" smtClean="0"/>
              <a:t>C++</a:t>
            </a:r>
            <a:r>
              <a:rPr lang="zh-CN" altLang="en-US" dirty="0" smtClean="0"/>
              <a:t>语言</a:t>
            </a:r>
          </a:p>
        </p:txBody>
      </p:sp>
      <p:sp>
        <p:nvSpPr>
          <p:cNvPr id="281603" name="Rectangle 3"/>
          <p:cNvSpPr>
            <a:spLocks noGrp="1" noChangeArrowheads="1"/>
          </p:cNvSpPr>
          <p:nvPr>
            <p:ph type="body" idx="1"/>
          </p:nvPr>
        </p:nvSpPr>
        <p:spPr>
          <a:xfrm>
            <a:off x="457200" y="1600200"/>
            <a:ext cx="8229600" cy="4997450"/>
          </a:xfrm>
        </p:spPr>
        <p:txBody>
          <a:bodyPr>
            <a:normAutofit fontScale="92500" lnSpcReduction="20000"/>
          </a:bodyPr>
          <a:lstStyle/>
          <a:p>
            <a:pPr eaLnBrk="1" hangingPunct="1">
              <a:lnSpc>
                <a:spcPct val="120000"/>
              </a:lnSpc>
              <a:defRPr/>
            </a:pPr>
            <a:r>
              <a:rPr lang="zh-CN" altLang="en-US" dirty="0"/>
              <a:t>语言</a:t>
            </a:r>
            <a:r>
              <a:rPr lang="zh-CN" altLang="en-US" dirty="0" smtClean="0"/>
              <a:t>的灵活性造成了语言不易把握；语言的高效也是通过把保证程序正确运行的责任交给了程序设计者。</a:t>
            </a:r>
          </a:p>
          <a:p>
            <a:pPr eaLnBrk="1" hangingPunct="1">
              <a:lnSpc>
                <a:spcPct val="120000"/>
              </a:lnSpc>
              <a:defRPr/>
            </a:pPr>
            <a:r>
              <a:rPr lang="zh-CN" altLang="en-US" dirty="0" smtClean="0"/>
              <a:t>评价</a:t>
            </a:r>
            <a:r>
              <a:rPr lang="en-US" altLang="zh-CN" dirty="0" smtClean="0"/>
              <a:t>C++</a:t>
            </a:r>
            <a:r>
              <a:rPr lang="zh-CN" altLang="en-US" dirty="0" smtClean="0"/>
              <a:t>应该评价使用</a:t>
            </a:r>
            <a:r>
              <a:rPr lang="en-US" altLang="zh-CN" dirty="0" smtClean="0"/>
              <a:t>C++</a:t>
            </a:r>
            <a:r>
              <a:rPr lang="zh-CN" altLang="en-US" dirty="0" smtClean="0"/>
              <a:t>的人的</a:t>
            </a:r>
            <a:r>
              <a:rPr lang="zh-CN" altLang="en-US" dirty="0" smtClean="0">
                <a:solidFill>
                  <a:srgbClr val="FFC000"/>
                </a:solidFill>
              </a:rPr>
              <a:t>程序设计素质</a:t>
            </a:r>
            <a:r>
              <a:rPr lang="zh-CN" altLang="en-US" dirty="0" smtClean="0"/>
              <a:t>。 </a:t>
            </a:r>
          </a:p>
          <a:p>
            <a:pPr eaLnBrk="1" hangingPunct="1">
              <a:lnSpc>
                <a:spcPct val="120000"/>
              </a:lnSpc>
              <a:defRPr/>
            </a:pPr>
            <a:r>
              <a:rPr lang="zh-CN" altLang="en-US" dirty="0" smtClean="0"/>
              <a:t>本课程以介绍程序设计的基本思想、概念以及技术为中心，</a:t>
            </a:r>
            <a:r>
              <a:rPr lang="en-US" altLang="zh-CN" dirty="0" smtClean="0"/>
              <a:t>C++</a:t>
            </a:r>
            <a:r>
              <a:rPr lang="zh-CN" altLang="en-US" dirty="0" smtClean="0"/>
              <a:t>只是采取的编程语言而已。</a:t>
            </a:r>
            <a:endParaRPr lang="en-US" altLang="zh-CN" dirty="0" smtClean="0"/>
          </a:p>
          <a:p>
            <a:pPr eaLnBrk="1" hangingPunct="1">
              <a:lnSpc>
                <a:spcPct val="120000"/>
              </a:lnSpc>
              <a:defRPr/>
            </a:pPr>
            <a:r>
              <a:rPr lang="en-US" altLang="zh-CN" dirty="0" smtClean="0"/>
              <a:t>C</a:t>
            </a:r>
            <a:r>
              <a:rPr lang="en-US" altLang="zh-CN" dirty="0"/>
              <a:t>++</a:t>
            </a:r>
            <a:r>
              <a:rPr lang="zh-CN" altLang="en-US" dirty="0"/>
              <a:t>语言的运用原则</a:t>
            </a:r>
          </a:p>
          <a:p>
            <a:pPr lvl="1" eaLnBrk="1" hangingPunct="1">
              <a:lnSpc>
                <a:spcPct val="120000"/>
              </a:lnSpc>
              <a:defRPr/>
            </a:pPr>
            <a:r>
              <a:rPr lang="zh-CN" altLang="en-US" dirty="0" smtClean="0"/>
              <a:t>为程序设计的基本</a:t>
            </a:r>
            <a:r>
              <a:rPr lang="zh-CN" altLang="en-US" dirty="0"/>
              <a:t>思想、概念和技术服务</a:t>
            </a:r>
          </a:p>
          <a:p>
            <a:pPr lvl="1" eaLnBrk="1" hangingPunct="1">
              <a:lnSpc>
                <a:spcPct val="120000"/>
              </a:lnSpc>
              <a:defRPr/>
            </a:pPr>
            <a:r>
              <a:rPr lang="zh-CN" altLang="en-US" dirty="0" smtClean="0"/>
              <a:t>兼顾</a:t>
            </a:r>
            <a:r>
              <a:rPr lang="en-US" altLang="zh-CN" dirty="0" smtClean="0"/>
              <a:t>C</a:t>
            </a:r>
            <a:r>
              <a:rPr lang="en-US" altLang="zh-CN" dirty="0"/>
              <a:t>++</a:t>
            </a:r>
            <a:r>
              <a:rPr lang="zh-CN" altLang="en-US" dirty="0"/>
              <a:t>的一些</a:t>
            </a:r>
            <a:r>
              <a:rPr lang="zh-CN" altLang="en-US" dirty="0" smtClean="0"/>
              <a:t>特色</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85725"/>
            <a:ext cx="7772400" cy="1039813"/>
          </a:xfrm>
        </p:spPr>
        <p:txBody>
          <a:bodyPr/>
          <a:lstStyle/>
          <a:p>
            <a:pPr eaLnBrk="1" hangingPunct="1">
              <a:defRPr/>
            </a:pPr>
            <a:r>
              <a:rPr lang="en-US" altLang="zh-CN" dirty="0" smtClean="0"/>
              <a:t>C++</a:t>
            </a:r>
            <a:r>
              <a:rPr lang="zh-CN" altLang="en-US" dirty="0" smtClean="0"/>
              <a:t>程序的组成</a:t>
            </a:r>
          </a:p>
        </p:txBody>
      </p:sp>
      <p:sp>
        <p:nvSpPr>
          <p:cNvPr id="99331" name="Rectangle 3"/>
          <p:cNvSpPr>
            <a:spLocks noGrp="1" noChangeArrowheads="1"/>
          </p:cNvSpPr>
          <p:nvPr>
            <p:ph type="body" idx="1"/>
          </p:nvPr>
        </p:nvSpPr>
        <p:spPr>
          <a:xfrm>
            <a:off x="179388" y="1412776"/>
            <a:ext cx="8785225" cy="5040313"/>
          </a:xfrm>
        </p:spPr>
        <p:txBody>
          <a:bodyPr>
            <a:normAutofit lnSpcReduction="10000"/>
          </a:bodyPr>
          <a:lstStyle/>
          <a:p>
            <a:pPr eaLnBrk="1" hangingPunct="1">
              <a:defRPr/>
            </a:pPr>
            <a:r>
              <a:rPr lang="zh-CN" altLang="en-US" sz="2800" dirty="0" smtClean="0">
                <a:solidFill>
                  <a:schemeClr val="folHlink"/>
                </a:solidFill>
              </a:rPr>
              <a:t>逻辑上</a:t>
            </a:r>
            <a:r>
              <a:rPr lang="zh-CN" altLang="en-US" sz="2800" dirty="0" smtClean="0"/>
              <a:t>，一个</a:t>
            </a:r>
            <a:r>
              <a:rPr lang="en-US" altLang="zh-CN" sz="2800" dirty="0" smtClean="0"/>
              <a:t>C++</a:t>
            </a:r>
            <a:r>
              <a:rPr lang="zh-CN" altLang="en-US" sz="2800" dirty="0" smtClean="0"/>
              <a:t>程序由一些</a:t>
            </a:r>
            <a:r>
              <a:rPr lang="zh-CN" altLang="en-US" sz="2800" dirty="0" smtClean="0">
                <a:solidFill>
                  <a:schemeClr val="folHlink"/>
                </a:solidFill>
              </a:rPr>
              <a:t>程序实体</a:t>
            </a:r>
            <a:r>
              <a:rPr lang="zh-CN" altLang="en-US" sz="2800" dirty="0" smtClean="0"/>
              <a:t>的定义构成，这些程序实体主要包括： </a:t>
            </a:r>
          </a:p>
          <a:p>
            <a:pPr lvl="1" eaLnBrk="1" hangingPunct="1">
              <a:defRPr/>
            </a:pPr>
            <a:r>
              <a:rPr lang="zh-CN" altLang="en-US" sz="2400" dirty="0" smtClean="0">
                <a:solidFill>
                  <a:schemeClr val="folHlink"/>
                </a:solidFill>
              </a:rPr>
              <a:t>常量</a:t>
            </a:r>
            <a:r>
              <a:rPr lang="zh-CN" altLang="en-US" sz="2400" dirty="0" smtClean="0"/>
              <a:t>：不变的数据</a:t>
            </a:r>
          </a:p>
          <a:p>
            <a:pPr lvl="1" eaLnBrk="1" hangingPunct="1">
              <a:defRPr/>
            </a:pPr>
            <a:r>
              <a:rPr lang="zh-CN" altLang="en-US" sz="2400" dirty="0" smtClean="0">
                <a:solidFill>
                  <a:schemeClr val="folHlink"/>
                </a:solidFill>
              </a:rPr>
              <a:t>变量</a:t>
            </a:r>
            <a:r>
              <a:rPr lang="zh-CN" altLang="en-US" sz="2400" dirty="0" smtClean="0"/>
              <a:t>：可变的数据</a:t>
            </a:r>
          </a:p>
          <a:p>
            <a:pPr lvl="1" eaLnBrk="1" hangingPunct="1">
              <a:defRPr/>
            </a:pPr>
            <a:r>
              <a:rPr lang="zh-CN" altLang="en-US" sz="2400" dirty="0" smtClean="0">
                <a:solidFill>
                  <a:schemeClr val="folHlink"/>
                </a:solidFill>
              </a:rPr>
              <a:t>函数</a:t>
            </a:r>
            <a:r>
              <a:rPr lang="zh-CN" altLang="en-US" sz="2400" dirty="0" smtClean="0"/>
              <a:t>：对数据的加工过程（子程序）</a:t>
            </a:r>
          </a:p>
          <a:p>
            <a:pPr lvl="1" eaLnBrk="1" hangingPunct="1">
              <a:defRPr/>
            </a:pPr>
            <a:r>
              <a:rPr lang="zh-CN" altLang="en-US" sz="2400" dirty="0" smtClean="0">
                <a:solidFill>
                  <a:schemeClr val="folHlink"/>
                </a:solidFill>
              </a:rPr>
              <a:t>数据类型</a:t>
            </a:r>
            <a:r>
              <a:rPr lang="zh-CN" altLang="en-US" sz="2400" dirty="0" smtClean="0"/>
              <a:t>：</a:t>
            </a:r>
            <a:r>
              <a:rPr lang="zh-CN" altLang="en-US" sz="2400" dirty="0"/>
              <a:t>用于对数据的特征进行描述 </a:t>
            </a:r>
          </a:p>
          <a:p>
            <a:pPr lvl="1" eaLnBrk="1" hangingPunct="1">
              <a:defRPr/>
            </a:pPr>
            <a:r>
              <a:rPr lang="zh-CN" altLang="en-US" sz="2400" dirty="0" smtClean="0">
                <a:solidFill>
                  <a:schemeClr val="folHlink"/>
                </a:solidFill>
              </a:rPr>
              <a:t>对象与类</a:t>
            </a:r>
            <a:r>
              <a:rPr lang="zh-CN" altLang="en-US" sz="2400" dirty="0" smtClean="0"/>
              <a:t>：对象是数据以及数据加工的封装体，类用于描述对象类型</a:t>
            </a:r>
          </a:p>
          <a:p>
            <a:pPr eaLnBrk="1" hangingPunct="1">
              <a:defRPr/>
            </a:pPr>
            <a:r>
              <a:rPr lang="zh-CN" altLang="en-US" sz="2800" dirty="0" smtClean="0"/>
              <a:t>常量、变量和对象可分为：全局、局部和成员；函数可分为全局和成员。</a:t>
            </a:r>
          </a:p>
          <a:p>
            <a:pPr eaLnBrk="1" hangingPunct="1">
              <a:defRPr/>
            </a:pPr>
            <a:r>
              <a:rPr lang="zh-CN" altLang="en-US" sz="2800" dirty="0" smtClean="0"/>
              <a:t>每个</a:t>
            </a:r>
            <a:r>
              <a:rPr lang="en-US" altLang="zh-CN" sz="2800" dirty="0" smtClean="0"/>
              <a:t>C++</a:t>
            </a:r>
            <a:r>
              <a:rPr lang="zh-CN" altLang="en-US" sz="2800" dirty="0" smtClean="0"/>
              <a:t>程序必须有且仅有一个名字为</a:t>
            </a:r>
            <a:r>
              <a:rPr lang="en-US" altLang="zh-CN" sz="2800" dirty="0" smtClean="0">
                <a:solidFill>
                  <a:schemeClr val="folHlink"/>
                </a:solidFill>
              </a:rPr>
              <a:t>main</a:t>
            </a:r>
            <a:r>
              <a:rPr lang="zh-CN" altLang="en-US" sz="2800" dirty="0" smtClean="0"/>
              <a:t>的全局函数， 程序从函数</a:t>
            </a:r>
            <a:r>
              <a:rPr lang="en-US" altLang="zh-CN" sz="2800" dirty="0" smtClean="0"/>
              <a:t>main</a:t>
            </a:r>
            <a:r>
              <a:rPr lang="zh-CN" altLang="en-US" sz="2800" dirty="0" smtClean="0"/>
              <a:t>开始执行。</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normAutofit fontScale="92500" lnSpcReduction="20000"/>
          </a:bodyPr>
          <a:lstStyle/>
          <a:p>
            <a:pPr eaLnBrk="1" hangingPunct="1">
              <a:lnSpc>
                <a:spcPct val="11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11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11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en-US" altLang="zh-CN" sz="2000" dirty="0" smtClean="0"/>
              <a:t>//</a:t>
            </a:r>
            <a:r>
              <a:rPr lang="zh-CN" altLang="en-US" sz="2000" dirty="0" smtClean="0"/>
              <a:t>指定使用标准库的名空间</a:t>
            </a:r>
            <a:r>
              <a:rPr lang="en-US" altLang="zh-CN" sz="2000" dirty="0" err="1" smtClean="0"/>
              <a:t>std</a:t>
            </a:r>
            <a:r>
              <a:rPr lang="zh-CN" altLang="en-US" sz="2000" dirty="0" smtClean="0"/>
              <a:t>。</a:t>
            </a:r>
          </a:p>
          <a:p>
            <a:pPr eaLnBrk="1" hangingPunct="1">
              <a:lnSpc>
                <a:spcPct val="11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11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定义两个实数类型的局部变量</a:t>
            </a:r>
            <a:r>
              <a:rPr lang="en-US" altLang="zh-CN" sz="2000" dirty="0" smtClean="0"/>
              <a:t>x</a:t>
            </a:r>
            <a:r>
              <a:rPr lang="zh-CN" altLang="en-US" sz="2000" dirty="0" smtClean="0"/>
              <a:t>和</a:t>
            </a:r>
            <a:r>
              <a:rPr lang="en-US" altLang="zh-CN" sz="2000" dirty="0" smtClean="0"/>
              <a:t>y</a:t>
            </a:r>
          </a:p>
          <a:p>
            <a:pPr eaLnBrk="1" hangingPunct="1">
              <a:lnSpc>
                <a:spcPct val="110000"/>
              </a:lnSpc>
              <a:buNone/>
              <a:defRPr/>
            </a:pPr>
            <a:r>
              <a:rPr lang="en-US" altLang="zh-CN" sz="2400" dirty="0" smtClean="0"/>
              <a:t>	</a:t>
            </a:r>
            <a:r>
              <a:rPr lang="en-US" altLang="zh-CN" sz="2400" dirty="0" err="1" smtClean="0"/>
              <a:t>cout</a:t>
            </a:r>
            <a:r>
              <a:rPr lang="en-US" altLang="zh-CN" sz="2400" dirty="0" smtClean="0"/>
              <a:t> &lt;&lt; "Enter two numbers:";</a:t>
            </a:r>
            <a:r>
              <a:rPr lang="en-US" altLang="zh-CN" sz="2000" dirty="0" smtClean="0"/>
              <a:t>//</a:t>
            </a:r>
            <a:r>
              <a:rPr lang="zh-CN" altLang="en-US" sz="2000" dirty="0" smtClean="0"/>
              <a:t>利用对象</a:t>
            </a:r>
            <a:r>
              <a:rPr lang="en-US" altLang="zh-CN" sz="2000" dirty="0" err="1" smtClean="0"/>
              <a:t>cout</a:t>
            </a:r>
            <a:r>
              <a:rPr lang="zh-CN" altLang="en-US" sz="2000" dirty="0" smtClean="0"/>
              <a:t>输出提示信息</a:t>
            </a:r>
          </a:p>
          <a:p>
            <a:pPr eaLnBrk="1" hangingPunct="1">
              <a:lnSpc>
                <a:spcPct val="110000"/>
              </a:lnSpc>
              <a:buFont typeface="Wingdings" pitchFamily="2" charset="2"/>
              <a:buNone/>
              <a:defRPr/>
            </a:pPr>
            <a:r>
              <a:rPr lang="zh-CN" altLang="en-US" sz="2400" dirty="0" smtClean="0"/>
              <a:t>	</a:t>
            </a:r>
            <a:r>
              <a:rPr lang="en-US" altLang="zh-CN" sz="2400" dirty="0" err="1" smtClean="0"/>
              <a:t>cin</a:t>
            </a:r>
            <a:r>
              <a:rPr lang="en-US" altLang="zh-CN" sz="2400" dirty="0" smtClean="0"/>
              <a:t> &gt;&gt; x &gt;&gt; y; </a:t>
            </a:r>
            <a:r>
              <a:rPr lang="en-US" altLang="zh-CN" sz="2000" dirty="0" smtClean="0"/>
              <a:t>//</a:t>
            </a:r>
            <a:r>
              <a:rPr lang="zh-CN" altLang="en-US" sz="2000" dirty="0" smtClean="0"/>
              <a:t>利用对象</a:t>
            </a:r>
            <a:r>
              <a:rPr lang="en-US" altLang="zh-CN" sz="2000" dirty="0" err="1" smtClean="0"/>
              <a:t>cin</a:t>
            </a:r>
            <a:r>
              <a:rPr lang="zh-CN" altLang="en-US" sz="2000" dirty="0" smtClean="0"/>
              <a:t>输入数据给变量</a:t>
            </a:r>
            <a:r>
              <a:rPr lang="en-US" altLang="zh-CN" sz="2000" dirty="0" smtClean="0"/>
              <a:t>x</a:t>
            </a:r>
            <a:r>
              <a:rPr lang="zh-CN" altLang="en-US" sz="2000" dirty="0" smtClean="0"/>
              <a:t>和</a:t>
            </a:r>
            <a:r>
              <a:rPr lang="en-US" altLang="zh-CN" sz="2000" dirty="0" smtClean="0"/>
              <a:t>y</a:t>
            </a:r>
          </a:p>
          <a:p>
            <a:pPr eaLnBrk="1" hangingPunct="1">
              <a:lnSpc>
                <a:spcPct val="110000"/>
              </a:lnSpc>
              <a:buNone/>
              <a:defRPr/>
            </a:pPr>
            <a:r>
              <a:rPr lang="en-US" altLang="zh-CN" sz="2400" dirty="0"/>
              <a:t>	double z; //</a:t>
            </a:r>
            <a:r>
              <a:rPr lang="zh-CN" altLang="en-US" sz="2400" dirty="0"/>
              <a:t>定义一个实数类型的局部变量</a:t>
            </a:r>
            <a:r>
              <a:rPr lang="en-US" altLang="zh-CN" sz="2400" dirty="0"/>
              <a:t>z</a:t>
            </a:r>
          </a:p>
          <a:p>
            <a:pPr eaLnBrk="1" hangingPunct="1">
              <a:lnSpc>
                <a:spcPct val="110000"/>
              </a:lnSpc>
              <a:buNone/>
              <a:defRPr/>
            </a:pPr>
            <a:r>
              <a:rPr lang="en-US" altLang="zh-CN" sz="2400" dirty="0" smtClean="0"/>
              <a:t>	z = </a:t>
            </a:r>
            <a:r>
              <a:rPr lang="en-US" altLang="zh-CN" sz="2400" dirty="0" err="1" smtClean="0"/>
              <a:t>x+y</a:t>
            </a:r>
            <a:r>
              <a:rPr lang="en-US" altLang="zh-CN" sz="2400" dirty="0" smtClean="0"/>
              <a:t>; </a:t>
            </a:r>
            <a:r>
              <a:rPr lang="en-US" altLang="zh-CN" sz="2100" dirty="0"/>
              <a:t>//</a:t>
            </a:r>
            <a:r>
              <a:rPr lang="zh-CN" altLang="en-US" sz="2100" dirty="0"/>
              <a:t>把</a:t>
            </a:r>
            <a:r>
              <a:rPr lang="en-US" altLang="zh-CN" sz="2100" dirty="0" err="1"/>
              <a:t>x+y</a:t>
            </a:r>
            <a:r>
              <a:rPr lang="zh-CN" altLang="en-US" sz="2100" dirty="0"/>
              <a:t>的结果保存到变量</a:t>
            </a:r>
            <a:r>
              <a:rPr lang="en-US" altLang="zh-CN" sz="2100" dirty="0"/>
              <a:t>z</a:t>
            </a:r>
            <a:r>
              <a:rPr lang="zh-CN" altLang="en-US" sz="2100" dirty="0"/>
              <a:t>中</a:t>
            </a:r>
          </a:p>
          <a:p>
            <a:pPr eaLnBrk="1" hangingPunct="1">
              <a:lnSpc>
                <a:spcPct val="110000"/>
              </a:lnSpc>
              <a:buFont typeface="Wingdings" pitchFamily="2" charset="2"/>
              <a:buNone/>
              <a:defRPr/>
            </a:pPr>
            <a:r>
              <a:rPr lang="zh-CN" altLang="en-US" sz="2400" dirty="0" smtClean="0"/>
              <a:t>	</a:t>
            </a:r>
            <a:r>
              <a:rPr lang="en-US" altLang="zh-CN" sz="2400" dirty="0" err="1" smtClean="0"/>
              <a:t>cout</a:t>
            </a:r>
            <a:r>
              <a:rPr lang="en-US" altLang="zh-CN" sz="2400" dirty="0" smtClean="0"/>
              <a:t> &lt;&lt; x &lt;&lt; " + " &lt;&lt; y &lt;&lt; " = " &lt;&lt; z &lt;&lt; </a:t>
            </a:r>
            <a:r>
              <a:rPr lang="en-US" altLang="zh-CN" sz="2400" dirty="0" err="1" smtClean="0"/>
              <a:t>endl</a:t>
            </a:r>
            <a:r>
              <a:rPr lang="en-US" altLang="zh-CN" sz="2400" dirty="0" smtClean="0"/>
              <a:t>; </a:t>
            </a:r>
          </a:p>
          <a:p>
            <a:pPr eaLnBrk="1" hangingPunct="1">
              <a:lnSpc>
                <a:spcPct val="110000"/>
              </a:lnSpc>
              <a:buFont typeface="Wingdings" pitchFamily="2" charset="2"/>
              <a:buNone/>
              <a:defRPr/>
            </a:pPr>
            <a:r>
              <a:rPr lang="en-US" altLang="zh-CN" sz="1800" dirty="0" smtClean="0"/>
              <a:t>						        </a:t>
            </a:r>
            <a:r>
              <a:rPr lang="en-US" altLang="zh-CN" sz="2000" dirty="0" smtClean="0"/>
              <a:t> //</a:t>
            </a:r>
            <a:r>
              <a:rPr lang="zh-CN" altLang="en-US" sz="2000" dirty="0" smtClean="0"/>
              <a:t>输出计算结果</a:t>
            </a:r>
            <a:r>
              <a:rPr lang="en-US" altLang="zh-CN" sz="2000" dirty="0" smtClean="0"/>
              <a:t>z</a:t>
            </a:r>
          </a:p>
          <a:p>
            <a:pPr eaLnBrk="1" hangingPunct="1">
              <a:lnSpc>
                <a:spcPct val="11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110000"/>
              </a:lnSpc>
              <a:buFont typeface="Wingdings" pitchFamily="2" charset="2"/>
              <a:buNone/>
              <a:defRPr/>
            </a:pPr>
            <a:r>
              <a:rPr lang="en-US" altLang="zh-CN" sz="2400" dirty="0" smtClean="0"/>
              <a:t>}</a:t>
            </a:r>
          </a:p>
          <a:p>
            <a:pPr eaLnBrk="1" hangingPunct="1">
              <a:lnSpc>
                <a:spcPct val="110000"/>
              </a:lnSpc>
              <a:buFont typeface="Wingdings" pitchFamily="2" charset="2"/>
              <a:buNone/>
              <a:defRPr/>
            </a:pPr>
            <a:r>
              <a:rPr lang="en-US" altLang="zh-CN" sz="2400" dirty="0" smtClean="0"/>
              <a:t>  </a:t>
            </a:r>
          </a:p>
          <a:p>
            <a:pPr eaLnBrk="1" hangingPunct="1">
              <a:lnSpc>
                <a:spcPct val="110000"/>
              </a:lnSpc>
              <a:buFont typeface="Wingdings" pitchFamily="2" charset="2"/>
              <a:buNone/>
              <a:defRPr/>
            </a:pPr>
            <a:r>
              <a:rPr lang="zh-CN" altLang="en-US" sz="2400" dirty="0" smtClean="0"/>
              <a:t>上述程序的运行结果为：</a:t>
            </a:r>
          </a:p>
          <a:p>
            <a:pPr eaLnBrk="1" hangingPunct="1">
              <a:lnSpc>
                <a:spcPct val="110000"/>
              </a:lnSpc>
              <a:buFont typeface="Wingdings" pitchFamily="2" charset="2"/>
              <a:buNone/>
              <a:defRPr/>
            </a:pPr>
            <a:r>
              <a:rPr lang="en-US" altLang="ja-JP" sz="2400" dirty="0" smtClean="0"/>
              <a:t>Enter two numbers: </a:t>
            </a:r>
            <a:r>
              <a:rPr lang="en-US" altLang="ja-JP" sz="2400" u="sng" dirty="0" smtClean="0"/>
              <a:t>7.2  9.3↙</a:t>
            </a:r>
            <a:endParaRPr lang="en-US" altLang="zh-CN" sz="2400" dirty="0" smtClean="0"/>
          </a:p>
          <a:p>
            <a:pPr eaLnBrk="1" hangingPunct="1">
              <a:lnSpc>
                <a:spcPct val="11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body" idx="1"/>
          </p:nvPr>
        </p:nvSpPr>
        <p:spPr>
          <a:xfrm>
            <a:off x="179388" y="188913"/>
            <a:ext cx="8785225" cy="6480175"/>
          </a:xfrm>
        </p:spPr>
        <p:txBody>
          <a:bodyPr>
            <a:normAutofit fontScale="92500" lnSpcReduction="20000"/>
          </a:bodyPr>
          <a:lstStyle/>
          <a:p>
            <a:pPr eaLnBrk="1" hangingPunct="1">
              <a:lnSpc>
                <a:spcPct val="11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110000"/>
              </a:lnSpc>
              <a:buFont typeface="Wingdings" pitchFamily="2" charset="2"/>
              <a:buNone/>
              <a:defRPr/>
            </a:pPr>
            <a:r>
              <a:rPr lang="en-US" altLang="zh-CN" sz="2400" dirty="0" smtClean="0"/>
              <a:t>#include &lt;</a:t>
            </a:r>
            <a:r>
              <a:rPr lang="en-US" altLang="zh-CN" sz="2400" dirty="0" err="1" smtClean="0"/>
              <a:t>stdio.h</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110000"/>
              </a:lnSpc>
              <a:buFont typeface="Wingdings" pitchFamily="2" charset="2"/>
              <a:buNone/>
              <a:defRPr/>
            </a:pPr>
            <a:endParaRPr lang="en-US" altLang="zh-CN" sz="2400" dirty="0" smtClean="0"/>
          </a:p>
          <a:p>
            <a:pPr eaLnBrk="1" hangingPunct="1">
              <a:lnSpc>
                <a:spcPct val="11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11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a:t>
            </a:r>
            <a:r>
              <a:rPr lang="zh-CN" altLang="en-US" sz="2000" dirty="0"/>
              <a:t>实数类型的</a:t>
            </a:r>
            <a:r>
              <a:rPr lang="zh-CN" altLang="en-US" sz="2000" dirty="0" smtClean="0"/>
              <a:t>局部变量</a:t>
            </a:r>
            <a:r>
              <a:rPr lang="en-US" altLang="zh-CN" sz="2000" dirty="0" smtClean="0"/>
              <a:t>x</a:t>
            </a:r>
            <a:r>
              <a:rPr lang="zh-CN" altLang="en-US" sz="2000" dirty="0" smtClean="0"/>
              <a:t>和</a:t>
            </a:r>
            <a:r>
              <a:rPr lang="en-US" altLang="zh-CN" sz="2000" dirty="0" smtClean="0"/>
              <a:t>y</a:t>
            </a:r>
          </a:p>
          <a:p>
            <a:pPr eaLnBrk="1" hangingPunct="1">
              <a:lnSpc>
                <a:spcPct val="110000"/>
              </a:lnSpc>
              <a:buFont typeface="Wingdings" pitchFamily="2" charset="2"/>
              <a:buNone/>
              <a:defRPr/>
            </a:pPr>
            <a:r>
              <a:rPr lang="en-US" altLang="zh-CN" sz="2400" dirty="0" smtClean="0"/>
              <a:t>	double z; </a:t>
            </a:r>
            <a:r>
              <a:rPr lang="en-US" altLang="zh-CN" sz="2000" dirty="0" smtClean="0"/>
              <a:t>//</a:t>
            </a:r>
            <a:r>
              <a:rPr lang="zh-CN" altLang="en-US" sz="2000" dirty="0" smtClean="0"/>
              <a:t>定义一个</a:t>
            </a:r>
            <a:r>
              <a:rPr lang="zh-CN" altLang="en-US" sz="2000" dirty="0"/>
              <a:t>实数类型的</a:t>
            </a:r>
            <a:r>
              <a:rPr lang="zh-CN" altLang="en-US" sz="2000" dirty="0" smtClean="0"/>
              <a:t>局部变量</a:t>
            </a:r>
            <a:r>
              <a:rPr lang="en-US" altLang="zh-CN" sz="2000" dirty="0" smtClean="0"/>
              <a:t>z</a:t>
            </a:r>
            <a:endParaRPr lang="zh-CN" altLang="en-US" sz="2000" dirty="0" smtClean="0"/>
          </a:p>
          <a:p>
            <a:pPr eaLnBrk="1" hangingPunct="1">
              <a:lnSpc>
                <a:spcPct val="110000"/>
              </a:lnSpc>
              <a:buFont typeface="Wingdings" pitchFamily="2" charset="2"/>
              <a:buNone/>
              <a:defRPr/>
            </a:pPr>
            <a:r>
              <a:rPr lang="zh-CN" altLang="en-US" sz="2400" dirty="0" smtClean="0"/>
              <a:t>	</a:t>
            </a:r>
            <a:r>
              <a:rPr lang="en-US" altLang="zh-CN" sz="2400" dirty="0" err="1" smtClean="0"/>
              <a:t>printf</a:t>
            </a:r>
            <a:r>
              <a:rPr lang="en-US" altLang="zh-CN" sz="2400" dirty="0" smtClean="0"/>
              <a:t>("Enter two numbers:");</a:t>
            </a:r>
            <a:r>
              <a:rPr lang="en-US" altLang="zh-CN" sz="2000" dirty="0" smtClean="0"/>
              <a:t>//</a:t>
            </a:r>
            <a:r>
              <a:rPr lang="zh-CN" altLang="en-US" sz="2000" dirty="0" smtClean="0"/>
              <a:t>调用子程序输出提示信息</a:t>
            </a:r>
          </a:p>
          <a:p>
            <a:pPr eaLnBrk="1" hangingPunct="1">
              <a:lnSpc>
                <a:spcPct val="110000"/>
              </a:lnSpc>
              <a:buFont typeface="Wingdings" pitchFamily="2" charset="2"/>
              <a:buNone/>
              <a:defRPr/>
            </a:pPr>
            <a:r>
              <a:rPr lang="zh-CN" altLang="en-US" sz="2400" dirty="0" smtClean="0"/>
              <a:t>	</a:t>
            </a:r>
            <a:r>
              <a:rPr lang="en-US" altLang="zh-CN" sz="2400" dirty="0" err="1" smtClean="0"/>
              <a:t>scanf</a:t>
            </a:r>
            <a:r>
              <a:rPr lang="en-US" altLang="zh-CN" sz="2400" dirty="0" smtClean="0"/>
              <a:t>("%</a:t>
            </a:r>
            <a:r>
              <a:rPr lang="en-US" altLang="zh-CN" sz="2400" dirty="0" err="1" smtClean="0"/>
              <a:t>lf%lf</a:t>
            </a:r>
            <a:r>
              <a:rPr lang="en-US" altLang="zh-CN" sz="2400" dirty="0" smtClean="0"/>
              <a:t>",&amp;</a:t>
            </a:r>
            <a:r>
              <a:rPr lang="en-US" altLang="zh-CN" sz="2400" dirty="0" err="1" smtClean="0"/>
              <a:t>x,&amp;y</a:t>
            </a:r>
            <a:r>
              <a:rPr lang="en-US" altLang="zh-CN" sz="2400" dirty="0" smtClean="0"/>
              <a:t>); </a:t>
            </a:r>
            <a:r>
              <a:rPr lang="en-US" altLang="zh-CN" sz="2000" dirty="0" smtClean="0"/>
              <a:t>//</a:t>
            </a:r>
            <a:r>
              <a:rPr lang="zh-CN" altLang="en-US" sz="2000" dirty="0" smtClean="0"/>
              <a:t>调用子程序输入数据给变量</a:t>
            </a:r>
            <a:r>
              <a:rPr lang="en-US" altLang="zh-CN" sz="2000" dirty="0" smtClean="0"/>
              <a:t>x</a:t>
            </a:r>
            <a:r>
              <a:rPr lang="zh-CN" altLang="en-US" sz="2000" dirty="0" smtClean="0"/>
              <a:t>和</a:t>
            </a:r>
            <a:r>
              <a:rPr lang="en-US" altLang="zh-CN" sz="2000" dirty="0" smtClean="0"/>
              <a:t>y</a:t>
            </a:r>
          </a:p>
          <a:p>
            <a:pPr eaLnBrk="1" hangingPunct="1">
              <a:lnSpc>
                <a:spcPct val="110000"/>
              </a:lnSpc>
              <a:buNone/>
              <a:defRPr/>
            </a:pPr>
            <a:r>
              <a:rPr lang="zh-CN" altLang="en-US" sz="2400" dirty="0"/>
              <a:t>	</a:t>
            </a:r>
            <a:r>
              <a:rPr lang="en-US" altLang="zh-CN" sz="2400" dirty="0" smtClean="0"/>
              <a:t>z = </a:t>
            </a:r>
            <a:r>
              <a:rPr lang="en-US" altLang="zh-CN" sz="2400" dirty="0" err="1" smtClean="0"/>
              <a:t>x+y</a:t>
            </a:r>
            <a:r>
              <a:rPr lang="en-US" altLang="zh-CN" sz="2400" dirty="0" smtClean="0"/>
              <a:t>; </a:t>
            </a:r>
            <a:r>
              <a:rPr lang="en-US" altLang="zh-CN" sz="2000" dirty="0" smtClean="0"/>
              <a:t>//</a:t>
            </a:r>
            <a:r>
              <a:rPr lang="zh-CN" altLang="en-US" sz="2000" dirty="0" smtClean="0"/>
              <a:t>把</a:t>
            </a:r>
            <a:r>
              <a:rPr lang="en-US" altLang="zh-CN" sz="2000" dirty="0" err="1" smtClean="0"/>
              <a:t>x+y</a:t>
            </a:r>
            <a:r>
              <a:rPr lang="zh-CN" altLang="en-US" sz="2000" dirty="0" smtClean="0"/>
              <a:t>的结果保存到变量</a:t>
            </a:r>
            <a:r>
              <a:rPr lang="en-US" altLang="zh-CN" sz="2000" dirty="0" smtClean="0"/>
              <a:t>z</a:t>
            </a:r>
            <a:r>
              <a:rPr lang="zh-CN" altLang="en-US" sz="2000" dirty="0" smtClean="0"/>
              <a:t>中</a:t>
            </a:r>
          </a:p>
          <a:p>
            <a:pPr eaLnBrk="1" hangingPunct="1">
              <a:lnSpc>
                <a:spcPct val="110000"/>
              </a:lnSpc>
              <a:buFont typeface="Wingdings" pitchFamily="2" charset="2"/>
              <a:buNone/>
              <a:defRPr/>
            </a:pPr>
            <a:r>
              <a:rPr lang="zh-CN" altLang="en-US" sz="2400" dirty="0" smtClean="0"/>
              <a:t>	</a:t>
            </a:r>
            <a:r>
              <a:rPr lang="en-US" altLang="zh-CN" sz="2400" dirty="0" err="1" smtClean="0"/>
              <a:t>printf</a:t>
            </a:r>
            <a:r>
              <a:rPr lang="en-US" altLang="zh-CN" sz="2400" dirty="0" smtClean="0"/>
              <a:t>("%f + %f = %f\n",</a:t>
            </a:r>
            <a:r>
              <a:rPr lang="en-US" altLang="zh-CN" sz="2400" dirty="0" err="1" smtClean="0"/>
              <a:t>x,y,z</a:t>
            </a:r>
            <a:r>
              <a:rPr lang="en-US" altLang="zh-CN" sz="2400" dirty="0" smtClean="0"/>
              <a:t>);</a:t>
            </a:r>
            <a:r>
              <a:rPr lang="en-US" altLang="zh-CN" sz="1800" dirty="0" smtClean="0"/>
              <a:t>  </a:t>
            </a:r>
            <a:r>
              <a:rPr lang="en-US" altLang="zh-CN" sz="2000" dirty="0" smtClean="0"/>
              <a:t>//</a:t>
            </a:r>
            <a:r>
              <a:rPr lang="zh-CN" altLang="en-US" sz="2000" dirty="0" smtClean="0"/>
              <a:t>调用子程序输出计算结果</a:t>
            </a:r>
            <a:endParaRPr lang="en-US" altLang="zh-CN" sz="2000" dirty="0" smtClean="0"/>
          </a:p>
          <a:p>
            <a:pPr eaLnBrk="1" hangingPunct="1">
              <a:lnSpc>
                <a:spcPct val="110000"/>
              </a:lnSpc>
              <a:buFont typeface="Wingdings" pitchFamily="2" charset="2"/>
              <a:buNone/>
              <a:defRPr/>
            </a:pPr>
            <a:endParaRPr lang="en-US" altLang="zh-CN" sz="2000" dirty="0" smtClean="0"/>
          </a:p>
          <a:p>
            <a:pPr eaLnBrk="1" hangingPunct="1">
              <a:lnSpc>
                <a:spcPct val="11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110000"/>
              </a:lnSpc>
              <a:buFont typeface="Wingdings" pitchFamily="2" charset="2"/>
              <a:buNone/>
              <a:defRPr/>
            </a:pPr>
            <a:r>
              <a:rPr lang="en-US" altLang="zh-CN" sz="2400" dirty="0" smtClean="0"/>
              <a:t>}</a:t>
            </a:r>
          </a:p>
          <a:p>
            <a:pPr eaLnBrk="1" hangingPunct="1">
              <a:lnSpc>
                <a:spcPct val="110000"/>
              </a:lnSpc>
              <a:buFont typeface="Wingdings" pitchFamily="2" charset="2"/>
              <a:buNone/>
              <a:defRPr/>
            </a:pPr>
            <a:r>
              <a:rPr lang="en-US" altLang="zh-CN" sz="2400" dirty="0" smtClean="0"/>
              <a:t>  </a:t>
            </a:r>
          </a:p>
          <a:p>
            <a:pPr eaLnBrk="1" hangingPunct="1">
              <a:lnSpc>
                <a:spcPct val="110000"/>
              </a:lnSpc>
              <a:buFont typeface="Wingdings" pitchFamily="2" charset="2"/>
              <a:buNone/>
              <a:defRPr/>
            </a:pPr>
            <a:r>
              <a:rPr lang="zh-CN" altLang="en-US" sz="2400" dirty="0" smtClean="0"/>
              <a:t>上述程序的运行结果为：</a:t>
            </a:r>
          </a:p>
          <a:p>
            <a:pPr eaLnBrk="1" hangingPunct="1">
              <a:lnSpc>
                <a:spcPct val="110000"/>
              </a:lnSpc>
              <a:buFont typeface="Wingdings" pitchFamily="2" charset="2"/>
              <a:buNone/>
              <a:defRPr/>
            </a:pPr>
            <a:r>
              <a:rPr lang="en-US" altLang="ja-JP" sz="2400" dirty="0" smtClean="0"/>
              <a:t>Enter two numbers: </a:t>
            </a:r>
            <a:r>
              <a:rPr lang="en-US" altLang="ja-JP" sz="2400" u="sng" dirty="0" smtClean="0"/>
              <a:t>7.2  </a:t>
            </a:r>
            <a:r>
              <a:rPr lang="en-US" altLang="ja-JP" sz="2400" u="sng" dirty="0" smtClean="0"/>
              <a:t>9.3↙</a:t>
            </a:r>
            <a:endParaRPr lang="en-US" altLang="zh-CN" sz="2400" dirty="0" smtClean="0"/>
          </a:p>
          <a:p>
            <a:pPr eaLnBrk="1" hangingPunct="1">
              <a:lnSpc>
                <a:spcPct val="11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lstStyle/>
          <a:p>
            <a:pPr eaLnBrk="1" hangingPunct="1">
              <a:lnSpc>
                <a:spcPct val="8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zh-CN" altLang="en-US" sz="2400" dirty="0" smtClean="0"/>
              <a:t>指定使用标准库的名空间</a:t>
            </a:r>
            <a:r>
              <a:rPr lang="en-US" altLang="zh-CN" sz="2400" dirty="0" err="1" smtClean="0"/>
              <a:t>std</a:t>
            </a:r>
            <a:r>
              <a:rPr lang="zh-CN" altLang="en-US"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80000"/>
              </a:lnSpc>
              <a:buFont typeface="Wingdings" pitchFamily="2" charset="2"/>
              <a:buNone/>
              <a:defRPr/>
            </a:pPr>
            <a:r>
              <a:rPr lang="en-US" altLang="zh-CN" sz="2400" dirty="0" smtClean="0"/>
              <a:t>{	double r; </a:t>
            </a:r>
            <a:endParaRPr lang="en-US" altLang="zh-CN" sz="2000" dirty="0" smtClean="0"/>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请输入圆的半径</a:t>
            </a:r>
            <a:r>
              <a:rPr lang="en-US" altLang="zh-CN" sz="2400" dirty="0" smtClean="0"/>
              <a:t>:";</a:t>
            </a:r>
            <a:endParaRPr lang="zh-CN" altLang="en-US" sz="2000" dirty="0" smtClean="0"/>
          </a:p>
          <a:p>
            <a:pPr eaLnBrk="1" hangingPunct="1">
              <a:lnSpc>
                <a:spcPct val="80000"/>
              </a:lnSpc>
              <a:buFont typeface="Wingdings" pitchFamily="2" charset="2"/>
              <a:buNone/>
              <a:defRPr/>
            </a:pPr>
            <a:r>
              <a:rPr lang="zh-CN" altLang="en-US" sz="2400" dirty="0" smtClean="0"/>
              <a:t>	</a:t>
            </a:r>
            <a:r>
              <a:rPr lang="en-US" altLang="zh-CN" sz="2400" dirty="0" err="1" smtClean="0"/>
              <a:t>cin</a:t>
            </a:r>
            <a:r>
              <a:rPr lang="en-US" altLang="zh-CN" sz="2400" dirty="0" smtClean="0"/>
              <a:t> &gt;&gt; r; </a:t>
            </a:r>
            <a:endParaRPr lang="en-US" altLang="zh-CN" sz="2000" dirty="0" smtClean="0"/>
          </a:p>
          <a:p>
            <a:pPr eaLnBrk="1" hangingPunct="1">
              <a:lnSpc>
                <a:spcPct val="80000"/>
              </a:lnSpc>
              <a:buNone/>
              <a:defRPr/>
            </a:pPr>
            <a:r>
              <a:rPr lang="en-US" altLang="zh-CN" sz="2400" dirty="0" smtClean="0"/>
              <a:t>	double </a:t>
            </a:r>
            <a:r>
              <a:rPr lang="en-US" altLang="zh-CN" sz="2400" dirty="0"/>
              <a:t>area, circumference; </a:t>
            </a:r>
            <a:endParaRPr lang="zh-CN" altLang="en-US" sz="2000" dirty="0" smtClean="0"/>
          </a:p>
          <a:p>
            <a:pPr eaLnBrk="1" hangingPunct="1">
              <a:lnSpc>
                <a:spcPct val="80000"/>
              </a:lnSpc>
              <a:buNone/>
              <a:defRPr/>
            </a:pPr>
            <a:r>
              <a:rPr lang="zh-CN" altLang="en-US" sz="2400" dirty="0" smtClean="0"/>
              <a:t>   </a:t>
            </a:r>
            <a:r>
              <a:rPr lang="en-US" altLang="zh-CN" sz="2400" dirty="0" smtClean="0"/>
              <a:t>area = r * r * 3.14; </a:t>
            </a:r>
          </a:p>
          <a:p>
            <a:pPr eaLnBrk="1" hangingPunct="1">
              <a:lnSpc>
                <a:spcPct val="80000"/>
              </a:lnSpc>
              <a:buNone/>
              <a:defRPr/>
            </a:pPr>
            <a:r>
              <a:rPr lang="en-US" altLang="zh-CN" sz="2400" dirty="0"/>
              <a:t>   </a:t>
            </a:r>
            <a:r>
              <a:rPr lang="en-US" altLang="zh-CN" sz="2400" dirty="0" smtClean="0"/>
              <a:t>circumference </a:t>
            </a:r>
            <a:r>
              <a:rPr lang="en-US" altLang="zh-CN" sz="2400" dirty="0"/>
              <a:t>= 2 * r * 3.14;</a:t>
            </a:r>
            <a:endParaRPr lang="zh-CN" altLang="en-US" sz="2400" dirty="0"/>
          </a:p>
          <a:p>
            <a:pPr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面积等于</a:t>
            </a:r>
            <a:r>
              <a:rPr lang="en-US" altLang="zh-CN" sz="2400" dirty="0" smtClean="0"/>
              <a:t>" &lt;&lt; area &lt;&lt; </a:t>
            </a:r>
            <a:r>
              <a:rPr lang="en-US" altLang="zh-CN" sz="2400" dirty="0" err="1" smtClean="0"/>
              <a:t>endl</a:t>
            </a:r>
            <a:r>
              <a:rPr lang="en-US" altLang="zh-CN" sz="2400" dirty="0" smtClean="0"/>
              <a:t>; </a:t>
            </a:r>
          </a:p>
          <a:p>
            <a:pPr eaLnBrk="1" hangingPunct="1">
              <a:lnSpc>
                <a:spcPct val="80000"/>
              </a:lnSpc>
              <a:buNone/>
              <a:defRPr/>
            </a:pPr>
            <a:r>
              <a:rPr lang="en-US" altLang="zh-CN" sz="1800" dirty="0"/>
              <a:t>	</a:t>
            </a:r>
            <a:r>
              <a:rPr lang="en-US" altLang="zh-CN" sz="2400" dirty="0" err="1"/>
              <a:t>cout</a:t>
            </a:r>
            <a:r>
              <a:rPr lang="en-US" altLang="zh-CN" sz="2400" dirty="0"/>
              <a:t> &lt;&lt; </a:t>
            </a:r>
            <a:r>
              <a:rPr lang="en-US" altLang="zh-CN" sz="2400" dirty="0" smtClean="0"/>
              <a:t>"</a:t>
            </a:r>
            <a:r>
              <a:rPr lang="zh-CN" altLang="en-US" sz="2400" dirty="0" smtClean="0"/>
              <a:t>周长等于</a:t>
            </a:r>
            <a:r>
              <a:rPr lang="en-US" altLang="zh-CN" sz="2400" dirty="0" smtClean="0"/>
              <a:t>" </a:t>
            </a:r>
            <a:r>
              <a:rPr lang="en-US" altLang="zh-CN" sz="2400" dirty="0"/>
              <a:t>&lt;&lt; circumference</a:t>
            </a:r>
            <a:r>
              <a:rPr lang="en-US" altLang="zh-CN" sz="2400" dirty="0" smtClean="0"/>
              <a:t> </a:t>
            </a:r>
            <a:r>
              <a:rPr lang="en-US" altLang="zh-CN" sz="2400" dirty="0"/>
              <a:t>&lt;&lt; </a:t>
            </a:r>
            <a:r>
              <a:rPr lang="en-US" altLang="zh-CN" sz="2400" dirty="0" err="1"/>
              <a:t>endl</a:t>
            </a:r>
            <a:r>
              <a:rPr lang="en-US" altLang="zh-CN" sz="2400" dirty="0"/>
              <a:t>; </a:t>
            </a:r>
          </a:p>
          <a:p>
            <a:pPr eaLnBrk="1" hangingPunct="1">
              <a:lnSpc>
                <a:spcPct val="80000"/>
              </a:lnSpc>
              <a:buFont typeface="Wingdings" pitchFamily="2" charset="2"/>
              <a:buNone/>
              <a:defRPr/>
            </a:pPr>
            <a:r>
              <a:rPr lang="en-US" altLang="zh-CN" sz="2400" dirty="0" smtClean="0"/>
              <a:t>	return 0;</a:t>
            </a:r>
            <a:endParaRPr lang="zh-CN" altLang="en-US" sz="2000" dirty="0" smtClean="0"/>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endParaRPr lang="en-US" altLang="zh-CN" sz="2400" dirty="0" smtClean="0"/>
          </a:p>
        </p:txBody>
      </p:sp>
    </p:spTree>
    <p:extLst>
      <p:ext uri="{BB962C8B-B14F-4D97-AF65-F5344CB8AC3E}">
        <p14:creationId xmlns:p14="http://schemas.microsoft.com/office/powerpoint/2010/main" val="41810366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zh-CN" altLang="zh-CN" smtClean="0"/>
          </a:p>
        </p:txBody>
      </p:sp>
      <p:sp>
        <p:nvSpPr>
          <p:cNvPr id="188419"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物理上</a:t>
            </a:r>
            <a:r>
              <a:rPr lang="zh-CN" altLang="en-US" dirty="0" smtClean="0"/>
              <a:t>，</a:t>
            </a:r>
          </a:p>
          <a:p>
            <a:pPr lvl="1" eaLnBrk="1" hangingPunct="1">
              <a:defRPr/>
            </a:pPr>
            <a:r>
              <a:rPr lang="zh-CN" altLang="en-US" dirty="0" smtClean="0"/>
              <a:t>可以把一</a:t>
            </a:r>
            <a:r>
              <a:rPr lang="zh-CN" altLang="en-US" dirty="0"/>
              <a:t>个</a:t>
            </a:r>
            <a:r>
              <a:rPr lang="en-US" altLang="zh-CN" dirty="0"/>
              <a:t>C++</a:t>
            </a:r>
            <a:r>
              <a:rPr lang="zh-CN" altLang="en-US" dirty="0" smtClean="0"/>
              <a:t>程序分成一个或多个</a:t>
            </a:r>
            <a:r>
              <a:rPr lang="zh-CN" altLang="en-US" dirty="0" smtClean="0">
                <a:solidFill>
                  <a:srgbClr val="FFC000"/>
                </a:solidFill>
              </a:rPr>
              <a:t>模块</a:t>
            </a:r>
            <a:r>
              <a:rPr lang="zh-CN" altLang="en-US" dirty="0" smtClean="0"/>
              <a:t>，分别放在一个或多个文件中。</a:t>
            </a:r>
          </a:p>
          <a:p>
            <a:pPr lvl="1" eaLnBrk="1" hangingPunct="1">
              <a:defRPr/>
            </a:pPr>
            <a:r>
              <a:rPr lang="zh-CN" altLang="en-US" dirty="0" smtClean="0"/>
              <a:t>每个模块包含一些程序实体的定义，其中有且仅有一个模块中包含一个全局函数</a:t>
            </a:r>
            <a:r>
              <a:rPr lang="en-US" altLang="zh-CN" dirty="0" smtClean="0"/>
              <a:t>main</a:t>
            </a:r>
            <a:r>
              <a:rPr lang="zh-CN" alt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smtClean="0"/>
              <a:t>计算机能执行的指令</a:t>
            </a:r>
          </a:p>
        </p:txBody>
      </p:sp>
      <p:sp>
        <p:nvSpPr>
          <p:cNvPr id="9219" name="Rectangle 3"/>
          <p:cNvSpPr>
            <a:spLocks noGrp="1" noChangeArrowheads="1"/>
          </p:cNvSpPr>
          <p:nvPr>
            <p:ph type="body" idx="1"/>
          </p:nvPr>
        </p:nvSpPr>
        <p:spPr>
          <a:xfrm>
            <a:off x="457200" y="1412875"/>
            <a:ext cx="8229600" cy="5256213"/>
          </a:xfrm>
        </p:spPr>
        <p:txBody>
          <a:bodyPr>
            <a:normAutofit fontScale="92500" lnSpcReduction="10000"/>
          </a:bodyPr>
          <a:lstStyle/>
          <a:p>
            <a:pPr eaLnBrk="1" hangingPunct="1">
              <a:lnSpc>
                <a:spcPct val="120000"/>
              </a:lnSpc>
              <a:defRPr/>
            </a:pPr>
            <a:r>
              <a:rPr lang="zh-CN" altLang="en-US" dirty="0" smtClean="0"/>
              <a:t>计算机的基本指令</a:t>
            </a:r>
            <a:endParaRPr lang="en-US" altLang="zh-CN" dirty="0" smtClean="0"/>
          </a:p>
          <a:p>
            <a:pPr lvl="1" eaLnBrk="1" hangingPunct="1">
              <a:lnSpc>
                <a:spcPct val="120000"/>
              </a:lnSpc>
              <a:defRPr/>
            </a:pPr>
            <a:r>
              <a:rPr lang="zh-CN" altLang="en-US" dirty="0" smtClean="0">
                <a:solidFill>
                  <a:schemeClr val="folHlink"/>
                </a:solidFill>
              </a:rPr>
              <a:t>算术指令：</a:t>
            </a:r>
            <a:r>
              <a:rPr lang="zh-CN" altLang="en-US" dirty="0" smtClean="0"/>
              <a:t>实现加、减、乘、除等基本运算。</a:t>
            </a:r>
          </a:p>
          <a:p>
            <a:pPr lvl="1" eaLnBrk="1" hangingPunct="1">
              <a:lnSpc>
                <a:spcPct val="120000"/>
              </a:lnSpc>
              <a:defRPr/>
            </a:pPr>
            <a:r>
              <a:rPr lang="zh-CN" altLang="en-US" dirty="0" smtClean="0">
                <a:solidFill>
                  <a:schemeClr val="folHlink"/>
                </a:solidFill>
              </a:rPr>
              <a:t>比较指令：</a:t>
            </a:r>
            <a:r>
              <a:rPr lang="zh-CN" altLang="en-US" dirty="0" smtClean="0"/>
              <a:t>比较两个操作数的大小等逻辑运算。</a:t>
            </a:r>
          </a:p>
          <a:p>
            <a:pPr lvl="1" eaLnBrk="1" hangingPunct="1">
              <a:lnSpc>
                <a:spcPct val="120000"/>
              </a:lnSpc>
              <a:defRPr/>
            </a:pPr>
            <a:r>
              <a:rPr lang="zh-CN" altLang="en-US" dirty="0" smtClean="0">
                <a:solidFill>
                  <a:schemeClr val="folHlink"/>
                </a:solidFill>
              </a:rPr>
              <a:t>数据传输指令：</a:t>
            </a:r>
            <a:r>
              <a:rPr lang="zh-CN" altLang="en-US" dirty="0" smtClean="0"/>
              <a:t>实现各单元之间的数据传输。</a:t>
            </a:r>
          </a:p>
          <a:p>
            <a:pPr lvl="1" eaLnBrk="1" hangingPunct="1">
              <a:lnSpc>
                <a:spcPct val="120000"/>
              </a:lnSpc>
              <a:defRPr/>
            </a:pPr>
            <a:r>
              <a:rPr lang="zh-CN" altLang="en-US" dirty="0" smtClean="0">
                <a:solidFill>
                  <a:schemeClr val="folHlink"/>
                </a:solidFill>
              </a:rPr>
              <a:t>流程控制指令：</a:t>
            </a:r>
            <a:r>
              <a:rPr lang="zh-CN" altLang="en-US" dirty="0" smtClean="0"/>
              <a:t>用于确定下一条指令的在存储单元中的地址。默认为顺序执行，可以是转移</a:t>
            </a:r>
            <a:r>
              <a:rPr lang="zh-CN" altLang="en-US" dirty="0"/>
              <a:t>、循环以及子程序调用</a:t>
            </a:r>
            <a:r>
              <a:rPr lang="en-US" altLang="zh-CN" dirty="0"/>
              <a:t>/</a:t>
            </a:r>
            <a:r>
              <a:rPr lang="zh-CN" altLang="en-US" dirty="0"/>
              <a:t>返回等指令</a:t>
            </a:r>
            <a:r>
              <a:rPr lang="zh-CN" altLang="en-US" dirty="0" smtClean="0"/>
              <a:t>。</a:t>
            </a:r>
            <a:endParaRPr lang="en-US" altLang="zh-CN" dirty="0" smtClean="0"/>
          </a:p>
          <a:p>
            <a:pPr eaLnBrk="1" hangingPunct="1">
              <a:lnSpc>
                <a:spcPct val="120000"/>
              </a:lnSpc>
              <a:defRPr/>
            </a:pPr>
            <a:r>
              <a:rPr lang="zh-CN" altLang="en-US" dirty="0"/>
              <a:t>程序设计的任务是十分艰巨的，它要把各种应用问题落实到用一些简单的指令来解决</a:t>
            </a:r>
            <a:r>
              <a:rPr lang="zh-CN" altLang="en-US" dirty="0" smtClean="0"/>
              <a:t>！</a:t>
            </a:r>
            <a:endParaRPr lang="en-US" altLang="zh-CN" dirty="0" smtClean="0"/>
          </a:p>
          <a:p>
            <a:pPr eaLnBrk="1" hangingPunct="1">
              <a:lnSpc>
                <a:spcPct val="120000"/>
              </a:lnSpc>
              <a:defRPr/>
            </a:pPr>
            <a:r>
              <a:rPr lang="zh-CN" altLang="en-US" dirty="0">
                <a:solidFill>
                  <a:srgbClr val="FFC000"/>
                </a:solidFill>
              </a:rPr>
              <a:t>程序设计者</a:t>
            </a:r>
            <a:r>
              <a:rPr lang="zh-CN" altLang="en-US" dirty="0" smtClean="0">
                <a:solidFill>
                  <a:srgbClr val="FFC000"/>
                </a:solidFill>
              </a:rPr>
              <a:t>面临挑战</a:t>
            </a:r>
            <a:r>
              <a:rPr lang="zh-CN" altLang="en-US" dirty="0">
                <a:solidFill>
                  <a:srgbClr val="FFC000"/>
                </a:solidFill>
              </a:rPr>
              <a:t>！</a:t>
            </a:r>
            <a:endParaRPr lang="en-US" altLang="zh-CN" dirty="0">
              <a:solidFill>
                <a:srgbClr val="FFC000"/>
              </a:solidFill>
            </a:endParaRPr>
          </a:p>
          <a:p>
            <a:pPr eaLnBrk="1" hangingPunct="1">
              <a:lnSpc>
                <a:spcPct val="120000"/>
              </a:lnSpc>
              <a:defRPr/>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anim calcmode="lin" valueType="num">
                                      <p:cBhvr additive="base">
                                        <p:cTn id="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anim calcmode="lin" valueType="num">
                                      <p:cBhvr additive="base">
                                        <p:cTn id="1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4213" y="44450"/>
            <a:ext cx="7772400" cy="966788"/>
          </a:xfrm>
        </p:spPr>
        <p:txBody>
          <a:bodyPr/>
          <a:lstStyle/>
          <a:p>
            <a:pPr eaLnBrk="1" hangingPunct="1">
              <a:defRPr/>
            </a:pPr>
            <a:r>
              <a:rPr lang="en-US" altLang="zh-CN" dirty="0" smtClean="0"/>
              <a:t>C++</a:t>
            </a:r>
            <a:r>
              <a:rPr lang="zh-CN" altLang="en-US" dirty="0" smtClean="0"/>
              <a:t>程序的运行步骤 </a:t>
            </a:r>
          </a:p>
        </p:txBody>
      </p:sp>
      <p:sp>
        <p:nvSpPr>
          <p:cNvPr id="217091" name="Rectangle 3"/>
          <p:cNvSpPr>
            <a:spLocks noGrp="1" noChangeArrowheads="1"/>
          </p:cNvSpPr>
          <p:nvPr>
            <p:ph type="body" idx="1"/>
          </p:nvPr>
        </p:nvSpPr>
        <p:spPr>
          <a:xfrm>
            <a:off x="107950" y="1340768"/>
            <a:ext cx="8928546" cy="5299075"/>
          </a:xfrm>
        </p:spPr>
        <p:txBody>
          <a:bodyPr>
            <a:normAutofit/>
          </a:bodyPr>
          <a:lstStyle/>
          <a:p>
            <a:pPr eaLnBrk="1" hangingPunct="1">
              <a:defRPr/>
            </a:pPr>
            <a:r>
              <a:rPr lang="zh-CN" altLang="en-US" sz="2800" dirty="0" smtClean="0"/>
              <a:t>编辑 </a:t>
            </a:r>
          </a:p>
          <a:p>
            <a:pPr lvl="1" eaLnBrk="1" hangingPunct="1">
              <a:defRPr/>
            </a:pPr>
            <a:r>
              <a:rPr lang="zh-CN" altLang="en-US" sz="2400" dirty="0" smtClean="0"/>
              <a:t>利用某个编辑程序（如：</a:t>
            </a:r>
            <a:r>
              <a:rPr lang="en-US" altLang="zh-CN" sz="2400" dirty="0" smtClean="0"/>
              <a:t>Windows</a:t>
            </a:r>
            <a:r>
              <a:rPr lang="zh-CN" altLang="en-US" sz="2400" dirty="0" smtClean="0"/>
              <a:t>平台上的写字板、记事本、</a:t>
            </a:r>
            <a:r>
              <a:rPr lang="en-US" altLang="zh-CN" sz="2400" dirty="0" smtClean="0"/>
              <a:t>Word</a:t>
            </a:r>
            <a:r>
              <a:rPr lang="zh-CN" altLang="en-US" sz="2400" dirty="0" smtClean="0"/>
              <a:t>等）把</a:t>
            </a:r>
            <a:r>
              <a:rPr lang="en-US" altLang="zh-CN" sz="2400" dirty="0" smtClean="0"/>
              <a:t>C++</a:t>
            </a:r>
            <a:r>
              <a:rPr lang="zh-CN" altLang="en-US" sz="2400" dirty="0" smtClean="0"/>
              <a:t>程序（称为</a:t>
            </a:r>
            <a:r>
              <a:rPr lang="zh-CN" altLang="en-US" sz="2400" dirty="0" smtClean="0">
                <a:solidFill>
                  <a:srgbClr val="FFC000"/>
                </a:solidFill>
              </a:rPr>
              <a:t>源程序</a:t>
            </a:r>
            <a:r>
              <a:rPr lang="zh-CN" altLang="en-US" sz="2400" dirty="0" smtClean="0"/>
              <a:t>）输入到计算机中，并作为文本文件（称为</a:t>
            </a:r>
            <a:r>
              <a:rPr lang="zh-CN" altLang="en-US" sz="2400" dirty="0" smtClean="0">
                <a:solidFill>
                  <a:srgbClr val="FFC000"/>
                </a:solidFill>
              </a:rPr>
              <a:t>源文件</a:t>
            </a:r>
            <a:r>
              <a:rPr lang="zh-CN" altLang="en-US" sz="2400" dirty="0" smtClean="0"/>
              <a:t>）保存到外存（如硬盘等）中。</a:t>
            </a:r>
          </a:p>
          <a:p>
            <a:pPr lvl="1" eaLnBrk="1" hangingPunct="1">
              <a:defRPr/>
            </a:pPr>
            <a:r>
              <a:rPr lang="en-US" altLang="zh-CN" sz="2400" dirty="0" smtClean="0"/>
              <a:t>C++</a:t>
            </a:r>
            <a:r>
              <a:rPr lang="zh-CN" altLang="en-US" sz="2400" dirty="0" smtClean="0"/>
              <a:t>源文件的文件名通常为：</a:t>
            </a:r>
            <a:r>
              <a:rPr lang="zh-CN" altLang="en-US" sz="2400" dirty="0">
                <a:solidFill>
                  <a:srgbClr val="FFC000"/>
                </a:solidFill>
              </a:rPr>
              <a:t> </a:t>
            </a:r>
            <a:r>
              <a:rPr lang="zh-CN" altLang="en-US" sz="2400" dirty="0" smtClean="0">
                <a:solidFill>
                  <a:srgbClr val="FFC000"/>
                </a:solidFill>
              </a:rPr>
              <a:t>*</a:t>
            </a:r>
            <a:r>
              <a:rPr lang="en-US" altLang="zh-CN" sz="2400" dirty="0" smtClean="0">
                <a:solidFill>
                  <a:srgbClr val="FFC000"/>
                </a:solidFill>
              </a:rPr>
              <a:t>.</a:t>
            </a:r>
            <a:r>
              <a:rPr lang="en-US" altLang="zh-CN" sz="2400" dirty="0" err="1" smtClean="0">
                <a:solidFill>
                  <a:srgbClr val="FFC000"/>
                </a:solidFill>
              </a:rPr>
              <a:t>cpp</a:t>
            </a:r>
            <a:r>
              <a:rPr lang="zh-CN" altLang="en-US" sz="2400" dirty="0" smtClean="0"/>
              <a:t>和</a:t>
            </a:r>
            <a:r>
              <a:rPr lang="zh-CN" altLang="en-US" sz="2400" dirty="0" smtClean="0">
                <a:solidFill>
                  <a:srgbClr val="FFC000"/>
                </a:solidFill>
              </a:rPr>
              <a:t>*</a:t>
            </a:r>
            <a:r>
              <a:rPr lang="en-US" altLang="zh-CN" sz="2400" dirty="0" smtClean="0">
                <a:solidFill>
                  <a:srgbClr val="FFC000"/>
                </a:solidFill>
              </a:rPr>
              <a:t>.h</a:t>
            </a:r>
            <a:r>
              <a:rPr lang="zh-CN" altLang="en-US" sz="2400" dirty="0" smtClean="0"/>
              <a:t>。</a:t>
            </a:r>
          </a:p>
          <a:p>
            <a:pPr eaLnBrk="1" hangingPunct="1">
              <a:defRPr/>
            </a:pPr>
            <a:r>
              <a:rPr lang="zh-CN" altLang="en-US" sz="2800" dirty="0" smtClean="0"/>
              <a:t>编译 </a:t>
            </a:r>
          </a:p>
          <a:p>
            <a:pPr lvl="1" eaLnBrk="1" hangingPunct="1">
              <a:defRPr/>
            </a:pPr>
            <a:r>
              <a:rPr lang="zh-CN" altLang="en-US" sz="2400" dirty="0" smtClean="0"/>
              <a:t>利用某个</a:t>
            </a:r>
            <a:r>
              <a:rPr lang="en-US" altLang="zh-CN" sz="2400" dirty="0" smtClean="0"/>
              <a:t>C++</a:t>
            </a:r>
            <a:r>
              <a:rPr lang="zh-CN" altLang="en-US" sz="2400" dirty="0" smtClean="0"/>
              <a:t>编译程序对保存在外存中的</a:t>
            </a:r>
            <a:r>
              <a:rPr lang="en-US" altLang="zh-CN" sz="2400" dirty="0" smtClean="0"/>
              <a:t>C++</a:t>
            </a:r>
            <a:r>
              <a:rPr lang="zh-CN" altLang="en-US" sz="2400" dirty="0" smtClean="0"/>
              <a:t>源程序进行翻译，翻译结果作为</a:t>
            </a:r>
            <a:r>
              <a:rPr lang="zh-CN" altLang="en-US" sz="2400" dirty="0" smtClean="0">
                <a:solidFill>
                  <a:srgbClr val="FFC000"/>
                </a:solidFill>
              </a:rPr>
              <a:t>目标代码文件</a:t>
            </a:r>
            <a:r>
              <a:rPr lang="zh-CN" altLang="en-US" sz="2400" dirty="0" smtClean="0"/>
              <a:t>保存到外存中。</a:t>
            </a:r>
          </a:p>
          <a:p>
            <a:pPr lvl="1" eaLnBrk="1" hangingPunct="1">
              <a:defRPr/>
            </a:pPr>
            <a:r>
              <a:rPr lang="zh-CN" altLang="en-US" sz="2400" dirty="0" smtClean="0"/>
              <a:t>目标代码文件的文件名通常为：</a:t>
            </a:r>
            <a:r>
              <a:rPr lang="zh-CN" altLang="en-US" sz="2400" dirty="0" smtClean="0">
                <a:solidFill>
                  <a:srgbClr val="FFC000"/>
                </a:solidFill>
              </a:rPr>
              <a:t>*</a:t>
            </a:r>
            <a:r>
              <a:rPr lang="en-US" altLang="zh-CN" sz="2400" dirty="0" smtClean="0">
                <a:solidFill>
                  <a:srgbClr val="FFC000"/>
                </a:solidFill>
              </a:rPr>
              <a:t>.</a:t>
            </a:r>
            <a:r>
              <a:rPr lang="en-US" altLang="zh-CN" sz="2400" dirty="0" err="1" smtClean="0">
                <a:solidFill>
                  <a:srgbClr val="FFC000"/>
                </a:solidFill>
              </a:rPr>
              <a:t>obj</a:t>
            </a:r>
            <a:r>
              <a:rPr lang="zh-CN" altLang="en-US" sz="2400" dirty="0" smtClean="0"/>
              <a:t>。</a:t>
            </a:r>
          </a:p>
          <a:p>
            <a:pPr lvl="1" eaLnBrk="1" hangingPunct="1">
              <a:defRPr/>
            </a:pPr>
            <a:r>
              <a:rPr lang="zh-CN" altLang="en-US" sz="2400" dirty="0" smtClean="0"/>
              <a:t>如果一个</a:t>
            </a:r>
            <a:r>
              <a:rPr lang="en-US" altLang="zh-CN" sz="2400" dirty="0" smtClean="0"/>
              <a:t>C++</a:t>
            </a:r>
            <a:r>
              <a:rPr lang="zh-CN" altLang="en-US" sz="2400" dirty="0" smtClean="0"/>
              <a:t>程序由多个源文件构成，则每个源文件都需要编译，并产生多个目标代码文件。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179388" y="188640"/>
            <a:ext cx="8820150" cy="5256212"/>
          </a:xfrm>
        </p:spPr>
        <p:txBody>
          <a:bodyPr/>
          <a:lstStyle/>
          <a:p>
            <a:pPr eaLnBrk="1" hangingPunct="1">
              <a:defRPr/>
            </a:pPr>
            <a:r>
              <a:rPr lang="zh-CN" altLang="en-US" sz="2800" dirty="0" smtClean="0"/>
              <a:t>联接</a:t>
            </a:r>
          </a:p>
          <a:p>
            <a:pPr lvl="1" eaLnBrk="1" hangingPunct="1">
              <a:defRPr/>
            </a:pPr>
            <a:r>
              <a:rPr lang="zh-CN" altLang="en-US" sz="2400" dirty="0" smtClean="0"/>
              <a:t>通过一个联接程序把程序的所有目标代码文件以及程序中用到的一些系统功能所在的目标代码文件（通常称为</a:t>
            </a:r>
            <a:r>
              <a:rPr lang="zh-CN" altLang="en-US" sz="2400" dirty="0" smtClean="0">
                <a:solidFill>
                  <a:srgbClr val="FFC000"/>
                </a:solidFill>
              </a:rPr>
              <a:t>库文件</a:t>
            </a:r>
            <a:r>
              <a:rPr lang="zh-CN" altLang="en-US" sz="2400" dirty="0" smtClean="0"/>
              <a:t>）联接起来，得到一个完整的</a:t>
            </a:r>
            <a:r>
              <a:rPr lang="zh-CN" altLang="en-US" sz="2400" dirty="0" smtClean="0">
                <a:solidFill>
                  <a:srgbClr val="FFC000"/>
                </a:solidFill>
              </a:rPr>
              <a:t>可执行程序</a:t>
            </a:r>
            <a:r>
              <a:rPr lang="zh-CN" altLang="en-US" sz="2400" dirty="0" smtClean="0"/>
              <a:t>并保存到外存的一个</a:t>
            </a:r>
            <a:r>
              <a:rPr lang="zh-CN" altLang="en-US" sz="2400" dirty="0" smtClean="0">
                <a:solidFill>
                  <a:srgbClr val="FFC000"/>
                </a:solidFill>
              </a:rPr>
              <a:t>可执行代码文件</a:t>
            </a:r>
            <a:r>
              <a:rPr lang="zh-CN" altLang="en-US" sz="2400" dirty="0" smtClean="0"/>
              <a:t>中。</a:t>
            </a:r>
          </a:p>
          <a:p>
            <a:pPr lvl="1" eaLnBrk="1" hangingPunct="1">
              <a:defRPr/>
            </a:pPr>
            <a:r>
              <a:rPr lang="zh-CN" altLang="en-US" sz="2400" dirty="0" smtClean="0"/>
              <a:t>可执行代码文件的文件名通常为：</a:t>
            </a:r>
            <a:r>
              <a:rPr lang="zh-CN" altLang="en-US" sz="2400" dirty="0" smtClean="0">
                <a:solidFill>
                  <a:srgbClr val="FFC000"/>
                </a:solidFill>
              </a:rPr>
              <a:t>*</a:t>
            </a:r>
            <a:r>
              <a:rPr lang="en-US" altLang="zh-CN" sz="2400" dirty="0" smtClean="0">
                <a:solidFill>
                  <a:srgbClr val="FFC000"/>
                </a:solidFill>
              </a:rPr>
              <a:t>.exe</a:t>
            </a:r>
            <a:r>
              <a:rPr lang="zh-CN" altLang="en-US" sz="2400" dirty="0" smtClean="0"/>
              <a:t>（</a:t>
            </a:r>
            <a:r>
              <a:rPr lang="en-US" altLang="zh-CN" sz="2400" dirty="0" smtClean="0"/>
              <a:t>Windows</a:t>
            </a:r>
            <a:r>
              <a:rPr lang="zh-CN" altLang="en-US" sz="2400" dirty="0" smtClean="0"/>
              <a:t>平台）</a:t>
            </a:r>
          </a:p>
          <a:p>
            <a:pPr eaLnBrk="1" hangingPunct="1">
              <a:defRPr/>
            </a:pPr>
            <a:r>
              <a:rPr lang="zh-CN" altLang="en-US" sz="2800" dirty="0" smtClean="0"/>
              <a:t>运行</a:t>
            </a:r>
          </a:p>
          <a:p>
            <a:pPr lvl="1" eaLnBrk="1" hangingPunct="1">
              <a:defRPr/>
            </a:pPr>
            <a:r>
              <a:rPr lang="zh-CN" altLang="en-US" sz="2400" dirty="0" smtClean="0"/>
              <a:t>通过操作系统提供的应用程序运行机制，把某个可执行代码文件装入内存，运行其中的可执行程序。		</a:t>
            </a:r>
          </a:p>
          <a:p>
            <a:pPr eaLnBrk="1" hangingPunct="1">
              <a:defRPr/>
            </a:pPr>
            <a:r>
              <a:rPr lang="zh-CN" altLang="en-US" sz="2800" dirty="0" smtClean="0"/>
              <a:t>在上述的编译、联接和运行过程中都有可能发现程序有错，这时将返回运行步骤的前面阶段对程序进行修改，整个过程可能会重复多次。 </a:t>
            </a:r>
          </a:p>
        </p:txBody>
      </p:sp>
      <p:sp>
        <p:nvSpPr>
          <p:cNvPr id="218115" name="Rectangle 3"/>
          <p:cNvSpPr>
            <a:spLocks noChangeArrowheads="1"/>
          </p:cNvSpPr>
          <p:nvPr/>
        </p:nvSpPr>
        <p:spPr bwMode="auto">
          <a:xfrm>
            <a:off x="35496" y="5589240"/>
            <a:ext cx="9108504" cy="574675"/>
          </a:xfrm>
          <a:prstGeom prst="rect">
            <a:avLst/>
          </a:prstGeom>
          <a:noFill/>
          <a:ln>
            <a:noFill/>
          </a:ln>
          <a:effectLst/>
          <a:extLst/>
        </p:spPr>
        <p:txBody>
          <a:bodyPr/>
          <a:lstStyle/>
          <a:p>
            <a:pPr marL="342900" indent="-342900" algn="l">
              <a:spcBef>
                <a:spcPct val="20000"/>
              </a:spcBef>
              <a:buClr>
                <a:schemeClr val="hlink"/>
              </a:buClr>
              <a:buSzPct val="60000"/>
              <a:buFont typeface="Wingdings" pitchFamily="2" charset="2"/>
              <a:buNone/>
              <a:defRPr/>
            </a:pPr>
            <a:r>
              <a:rPr lang="zh-CN" altLang="en-US" sz="2400" dirty="0">
                <a:solidFill>
                  <a:srgbClr val="FFC000"/>
                </a:solidFill>
                <a:effectLst>
                  <a:outerShdw blurRad="38100" dist="38100" dir="2700000" algn="tl">
                    <a:srgbClr val="000000"/>
                  </a:outerShdw>
                </a:effectLst>
                <a:ea typeface="宋体" pitchFamily="2" charset="-122"/>
              </a:rPr>
              <a:t>编辑</a:t>
            </a:r>
            <a:r>
              <a:rPr lang="en-US" altLang="zh-CN" sz="2400" dirty="0" smtClean="0">
                <a:effectLst>
                  <a:outerShdw blurRad="38100" dist="38100" dir="2700000" algn="tl">
                    <a:srgbClr val="000000"/>
                  </a:outerShdw>
                </a:effectLst>
                <a:ea typeface="宋体" pitchFamily="2" charset="-122"/>
              </a:rPr>
              <a:t>(.</a:t>
            </a:r>
            <a:r>
              <a:rPr lang="en-US" altLang="zh-CN" sz="2400" dirty="0" err="1" smtClean="0">
                <a:effectLst>
                  <a:outerShdw blurRad="38100" dist="38100" dir="2700000" algn="tl">
                    <a:srgbClr val="000000"/>
                  </a:outerShdw>
                </a:effectLst>
                <a:ea typeface="宋体" pitchFamily="2" charset="-122"/>
              </a:rPr>
              <a:t>cpp</a:t>
            </a:r>
            <a:r>
              <a:rPr lang="en-US" altLang="zh-CN" sz="2400" dirty="0">
                <a:effectLst>
                  <a:outerShdw blurRad="38100" dist="38100" dir="2700000" algn="tl">
                    <a:srgbClr val="000000"/>
                  </a:outerShdw>
                </a:effectLst>
                <a:ea typeface="宋体" pitchFamily="2" charset="-122"/>
              </a:rPr>
              <a:t>,.h</a:t>
            </a:r>
            <a:r>
              <a:rPr lang="en-US" altLang="zh-CN" sz="2400" dirty="0" smtClean="0">
                <a:effectLst>
                  <a:outerShdw blurRad="38100" dist="38100" dir="2700000" algn="tl">
                    <a:srgbClr val="000000"/>
                  </a:outerShdw>
                </a:effectLst>
                <a:ea typeface="宋体" pitchFamily="2" charset="-122"/>
              </a:rPr>
              <a:t>) </a:t>
            </a:r>
            <a:r>
              <a:rPr lang="en-US" altLang="zh-CN"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solidFill>
                  <a:srgbClr val="FFC000"/>
                </a:solidFill>
                <a:effectLst>
                  <a:outerShdw blurRad="38100" dist="38100" dir="2700000" algn="tl">
                    <a:srgbClr val="000000"/>
                  </a:outerShdw>
                </a:effectLst>
                <a:ea typeface="宋体" pitchFamily="2" charset="-122"/>
              </a:rPr>
              <a:t>编译</a:t>
            </a:r>
            <a:r>
              <a:rPr lang="en-US" altLang="zh-CN" sz="2400" dirty="0">
                <a:effectLst>
                  <a:outerShdw blurRad="38100" dist="38100" dir="2700000" algn="tl">
                    <a:srgbClr val="000000"/>
                  </a:outerShdw>
                </a:effectLst>
                <a:ea typeface="宋体" pitchFamily="2" charset="-122"/>
              </a:rPr>
              <a:t>(</a:t>
            </a:r>
            <a:r>
              <a:rPr lang="en-US" altLang="zh-CN" sz="2400" dirty="0">
                <a:ea typeface="宋体" pitchFamily="2" charset="-122"/>
              </a:rPr>
              <a:t>.</a:t>
            </a:r>
            <a:r>
              <a:rPr lang="en-US" altLang="zh-CN" sz="2400" dirty="0" err="1">
                <a:ea typeface="宋体" pitchFamily="2" charset="-122"/>
              </a:rPr>
              <a:t>obj</a:t>
            </a:r>
            <a:r>
              <a:rPr lang="en-US" altLang="zh-CN" sz="2400" dirty="0" smtClean="0">
                <a:effectLst>
                  <a:outerShdw blurRad="38100" dist="38100" dir="2700000" algn="tl">
                    <a:srgbClr val="000000"/>
                  </a:outerShdw>
                </a:effectLst>
                <a:ea typeface="宋体" pitchFamily="2" charset="-122"/>
              </a:rPr>
              <a:t>) </a:t>
            </a:r>
            <a:r>
              <a:rPr lang="en-US" altLang="zh-CN"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solidFill>
                  <a:srgbClr val="FFC000"/>
                </a:solidFill>
                <a:effectLst>
                  <a:outerShdw blurRad="38100" dist="38100" dir="2700000" algn="tl">
                    <a:srgbClr val="000000"/>
                  </a:outerShdw>
                </a:effectLst>
                <a:ea typeface="宋体" pitchFamily="2" charset="-122"/>
              </a:rPr>
              <a:t>联接</a:t>
            </a:r>
            <a:r>
              <a:rPr lang="en-US" altLang="zh-CN" sz="2400" dirty="0">
                <a:effectLst>
                  <a:outerShdw blurRad="38100" dist="38100" dir="2700000" algn="tl">
                    <a:srgbClr val="000000"/>
                  </a:outerShdw>
                </a:effectLst>
                <a:ea typeface="宋体" pitchFamily="2" charset="-122"/>
              </a:rPr>
              <a:t>(.exe</a:t>
            </a:r>
            <a:r>
              <a:rPr lang="en-US" altLang="zh-CN" sz="2400" dirty="0" smtClean="0">
                <a:effectLst>
                  <a:outerShdw blurRad="38100" dist="38100" dir="2700000" algn="tl">
                    <a:srgbClr val="000000"/>
                  </a:outerShdw>
                </a:effectLst>
                <a:ea typeface="宋体" pitchFamily="2" charset="-122"/>
              </a:rPr>
              <a:t>) </a:t>
            </a:r>
            <a:r>
              <a:rPr lang="en-US" altLang="zh-CN"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solidFill>
                  <a:srgbClr val="FFC000"/>
                </a:solidFill>
                <a:effectLst>
                  <a:outerShdw blurRad="38100" dist="38100" dir="2700000" algn="tl">
                    <a:srgbClr val="000000"/>
                  </a:outerShdw>
                </a:effectLst>
                <a:ea typeface="宋体" pitchFamily="2" charset="-122"/>
              </a:rPr>
              <a:t>运行</a:t>
            </a:r>
            <a:r>
              <a:rPr lang="zh-CN" altLang="en-US" sz="2400" dirty="0" smtClean="0">
                <a:effectLst>
                  <a:outerShdw blurRad="38100" dist="38100" dir="2700000" algn="tl">
                    <a:srgbClr val="000000"/>
                  </a:outerShdw>
                </a:effectLst>
                <a:ea typeface="宋体" pitchFamily="2" charset="-122"/>
              </a:rPr>
              <a:t> </a:t>
            </a:r>
            <a:r>
              <a:rPr lang="zh-CN" altLang="en-US"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effectLst>
                  <a:outerShdw blurRad="38100" dist="38100" dir="2700000" algn="tl">
                    <a:srgbClr val="000000"/>
                  </a:outerShdw>
                </a:effectLst>
                <a:ea typeface="宋体" pitchFamily="2" charset="-122"/>
              </a:rPr>
              <a:t>输出</a:t>
            </a:r>
            <a:r>
              <a:rPr lang="zh-CN" altLang="en-US" sz="2400" dirty="0">
                <a:effectLst>
                  <a:outerShdw blurRad="38100" dist="38100" dir="2700000" algn="tl">
                    <a:srgbClr val="000000"/>
                  </a:outerShdw>
                </a:effectLst>
                <a:ea typeface="宋体" pitchFamily="2" charset="-122"/>
              </a:rPr>
              <a:t>结果</a:t>
            </a:r>
          </a:p>
        </p:txBody>
      </p:sp>
      <p:sp>
        <p:nvSpPr>
          <p:cNvPr id="55300" name="Line 4"/>
          <p:cNvSpPr>
            <a:spLocks noChangeShapeType="1"/>
          </p:cNvSpPr>
          <p:nvPr/>
        </p:nvSpPr>
        <p:spPr bwMode="auto">
          <a:xfrm>
            <a:off x="6948488" y="609029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Line 5"/>
          <p:cNvSpPr>
            <a:spLocks noChangeShapeType="1"/>
          </p:cNvSpPr>
          <p:nvPr/>
        </p:nvSpPr>
        <p:spPr bwMode="auto">
          <a:xfrm flipH="1">
            <a:off x="539750" y="6523683"/>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539750" y="609029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2987675" y="6090295"/>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flipV="1">
            <a:off x="4932363" y="6090295"/>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85725"/>
            <a:ext cx="7772400" cy="966788"/>
          </a:xfrm>
        </p:spPr>
        <p:txBody>
          <a:bodyPr/>
          <a:lstStyle/>
          <a:p>
            <a:pPr eaLnBrk="1" hangingPunct="1">
              <a:defRPr/>
            </a:pPr>
            <a:r>
              <a:rPr lang="en-US" altLang="zh-CN" dirty="0" smtClean="0"/>
              <a:t>C++</a:t>
            </a:r>
            <a:r>
              <a:rPr lang="zh-CN" altLang="en-US" dirty="0" smtClean="0"/>
              <a:t>集成开发环境 </a:t>
            </a:r>
          </a:p>
        </p:txBody>
      </p:sp>
      <p:sp>
        <p:nvSpPr>
          <p:cNvPr id="219139" name="Rectangle 3"/>
          <p:cNvSpPr>
            <a:spLocks noGrp="1" noChangeArrowheads="1"/>
          </p:cNvSpPr>
          <p:nvPr>
            <p:ph type="body" idx="1"/>
          </p:nvPr>
        </p:nvSpPr>
        <p:spPr>
          <a:xfrm>
            <a:off x="468313" y="1341438"/>
            <a:ext cx="8208962" cy="5111750"/>
          </a:xfrm>
        </p:spPr>
        <p:txBody>
          <a:bodyPr>
            <a:normAutofit fontScale="92500" lnSpcReduction="10000"/>
          </a:bodyPr>
          <a:lstStyle/>
          <a:p>
            <a:pPr marL="357188" indent="-357188" eaLnBrk="1" hangingPunct="1">
              <a:lnSpc>
                <a:spcPct val="110000"/>
              </a:lnSpc>
              <a:defRPr/>
            </a:pPr>
            <a:r>
              <a:rPr lang="zh-CN" altLang="en-US" sz="2800" dirty="0" smtClean="0"/>
              <a:t>由于上述的</a:t>
            </a:r>
            <a:r>
              <a:rPr lang="en-US" altLang="zh-CN" sz="2800" dirty="0" smtClean="0"/>
              <a:t>C++</a:t>
            </a:r>
            <a:r>
              <a:rPr lang="zh-CN" altLang="en-US" sz="2800" dirty="0" smtClean="0"/>
              <a:t>程序的运行步骤比较麻烦，因此出现了很多</a:t>
            </a:r>
            <a:r>
              <a:rPr lang="en-US" altLang="zh-CN" sz="2800" dirty="0" smtClean="0"/>
              <a:t>C++</a:t>
            </a:r>
            <a:r>
              <a:rPr lang="zh-CN" altLang="en-US" sz="2800" dirty="0" smtClean="0"/>
              <a:t>集成程序开发环境，如：</a:t>
            </a:r>
          </a:p>
          <a:p>
            <a:pPr marL="823913" lvl="1" eaLnBrk="1" hangingPunct="1">
              <a:lnSpc>
                <a:spcPct val="110000"/>
              </a:lnSpc>
              <a:defRPr/>
            </a:pPr>
            <a:r>
              <a:rPr lang="en-US" altLang="zh-CN" sz="2400" dirty="0" smtClean="0"/>
              <a:t>Visual C++</a:t>
            </a:r>
          </a:p>
          <a:p>
            <a:pPr marL="823913" lvl="1" eaLnBrk="1" hangingPunct="1">
              <a:lnSpc>
                <a:spcPct val="110000"/>
              </a:lnSpc>
              <a:defRPr/>
            </a:pPr>
            <a:r>
              <a:rPr lang="en-US" altLang="zh-CN" sz="2400" dirty="0" smtClean="0"/>
              <a:t>Turbo C++</a:t>
            </a:r>
          </a:p>
          <a:p>
            <a:pPr marL="823913" lvl="1" eaLnBrk="1" hangingPunct="1">
              <a:lnSpc>
                <a:spcPct val="110000"/>
              </a:lnSpc>
              <a:defRPr/>
            </a:pPr>
            <a:r>
              <a:rPr lang="en-US" altLang="zh-CN" sz="2400" dirty="0" smtClean="0"/>
              <a:t>C++ Builder</a:t>
            </a:r>
          </a:p>
          <a:p>
            <a:pPr marL="823913" lvl="1" eaLnBrk="1" hangingPunct="1">
              <a:lnSpc>
                <a:spcPct val="110000"/>
              </a:lnSpc>
              <a:defRPr/>
            </a:pPr>
            <a:r>
              <a:rPr lang="en-US" altLang="zh-CN" sz="2400" dirty="0" smtClean="0"/>
              <a:t>Dev C++</a:t>
            </a:r>
            <a:r>
              <a:rPr lang="zh-CN" altLang="en-US" sz="2400" dirty="0" smtClean="0"/>
              <a:t>，等</a:t>
            </a:r>
          </a:p>
          <a:p>
            <a:pPr marL="357188" indent="-357188" eaLnBrk="1" hangingPunct="1">
              <a:lnSpc>
                <a:spcPct val="110000"/>
              </a:lnSpc>
              <a:defRPr/>
            </a:pPr>
            <a:r>
              <a:rPr lang="zh-CN" altLang="en-US" sz="2800" dirty="0" smtClean="0"/>
              <a:t>这些集成环境把各个步骤所需的操作全包含在内，往往使用一条命令（菜单项）就能自动完成大部分的步骤。如选择“执行”操作，它就会</a:t>
            </a:r>
            <a:r>
              <a:rPr lang="zh-CN" altLang="en-US" sz="2800" dirty="0"/>
              <a:t>自动</a:t>
            </a:r>
            <a:r>
              <a:rPr lang="zh-CN" altLang="en-US" sz="2800" dirty="0" smtClean="0"/>
              <a:t>去执行“编译”、“联接”和“运行”操作。</a:t>
            </a:r>
            <a:endParaRPr lang="en-US" altLang="zh-CN" sz="2800" dirty="0" smtClean="0"/>
          </a:p>
          <a:p>
            <a:pPr marL="357188" indent="-357188" eaLnBrk="1" hangingPunct="1">
              <a:lnSpc>
                <a:spcPct val="110000"/>
              </a:lnSpc>
              <a:defRPr/>
            </a:pPr>
            <a:r>
              <a:rPr lang="zh-CN" altLang="en-US" sz="2800" dirty="0" smtClean="0"/>
              <a:t>一些开发环境还提供了可视化的编程支持和功能强大的程序动态调试等工具。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dirty="0" smtClean="0"/>
              <a:t>C++</a:t>
            </a:r>
            <a:r>
              <a:rPr lang="zh-CN" altLang="en-US" dirty="0" smtClean="0"/>
              <a:t>的词法</a:t>
            </a:r>
          </a:p>
        </p:txBody>
      </p:sp>
      <p:sp>
        <p:nvSpPr>
          <p:cNvPr id="222211" name="Rectangle 3"/>
          <p:cNvSpPr>
            <a:spLocks noGrp="1" noChangeArrowheads="1"/>
          </p:cNvSpPr>
          <p:nvPr>
            <p:ph type="body" idx="1"/>
          </p:nvPr>
        </p:nvSpPr>
        <p:spPr/>
        <p:txBody>
          <a:bodyPr/>
          <a:lstStyle/>
          <a:p>
            <a:pPr eaLnBrk="1" hangingPunct="1">
              <a:defRPr/>
            </a:pPr>
            <a:r>
              <a:rPr lang="zh-CN" altLang="en-US" dirty="0" smtClean="0"/>
              <a:t>一个语言包括语法、语义和语用。</a:t>
            </a:r>
          </a:p>
          <a:p>
            <a:pPr eaLnBrk="1" hangingPunct="1">
              <a:defRPr/>
            </a:pPr>
            <a:r>
              <a:rPr lang="zh-CN" altLang="en-US" dirty="0"/>
              <a:t>语法又包括词法与句法：</a:t>
            </a:r>
          </a:p>
          <a:p>
            <a:pPr lvl="1" eaLnBrk="1" hangingPunct="1">
              <a:defRPr/>
            </a:pPr>
            <a:r>
              <a:rPr lang="zh-CN" altLang="en-US" dirty="0">
                <a:solidFill>
                  <a:schemeClr val="folHlink"/>
                </a:solidFill>
              </a:rPr>
              <a:t>词法</a:t>
            </a:r>
            <a:r>
              <a:rPr lang="zh-CN" altLang="en-US" dirty="0"/>
              <a:t>是指语言的构词规则。</a:t>
            </a:r>
          </a:p>
          <a:p>
            <a:pPr lvl="1" eaLnBrk="1" hangingPunct="1">
              <a:defRPr/>
            </a:pPr>
            <a:r>
              <a:rPr lang="zh-CN" altLang="en-US" dirty="0"/>
              <a:t>句法是指由词构成句子（程序）的规则。 </a:t>
            </a:r>
          </a:p>
          <a:p>
            <a:pPr eaLnBrk="1" hangingPunct="1">
              <a:defRPr/>
            </a:pPr>
            <a:r>
              <a:rPr lang="zh-CN" altLang="en-US" dirty="0" smtClean="0"/>
              <a:t>词法包括：</a:t>
            </a:r>
            <a:endParaRPr lang="en-US" altLang="zh-CN" dirty="0" smtClean="0"/>
          </a:p>
          <a:p>
            <a:pPr lvl="1" eaLnBrk="1" hangingPunct="1">
              <a:defRPr/>
            </a:pPr>
            <a:r>
              <a:rPr lang="zh-CN" altLang="en-US" dirty="0" smtClean="0"/>
              <a:t>基本符号（字符集）</a:t>
            </a:r>
            <a:endParaRPr lang="en-US" altLang="zh-CN" dirty="0" smtClean="0"/>
          </a:p>
          <a:p>
            <a:pPr lvl="1" eaLnBrk="1" hangingPunct="1">
              <a:defRPr/>
            </a:pPr>
            <a:r>
              <a:rPr lang="zh-CN" altLang="en-US" dirty="0" smtClean="0"/>
              <a:t>单词</a:t>
            </a:r>
            <a:r>
              <a:rPr lang="zh-CN" altLang="en-US" dirty="0"/>
              <a:t>的</a:t>
            </a:r>
            <a:r>
              <a:rPr lang="zh-CN" altLang="en-US" dirty="0" smtClean="0"/>
              <a:t>构成</a:t>
            </a:r>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4213" y="301625"/>
            <a:ext cx="7772400" cy="823913"/>
          </a:xfrm>
        </p:spPr>
        <p:txBody>
          <a:bodyPr/>
          <a:lstStyle/>
          <a:p>
            <a:pPr eaLnBrk="1" hangingPunct="1">
              <a:defRPr/>
            </a:pPr>
            <a:r>
              <a:rPr lang="en-US" altLang="zh-CN" dirty="0" smtClean="0"/>
              <a:t>C++</a:t>
            </a:r>
            <a:r>
              <a:rPr lang="zh-CN" altLang="en-US" dirty="0" smtClean="0"/>
              <a:t>的字符集</a:t>
            </a:r>
          </a:p>
        </p:txBody>
      </p:sp>
      <p:sp>
        <p:nvSpPr>
          <p:cNvPr id="128003" name="Rectangle 3"/>
          <p:cNvSpPr>
            <a:spLocks noGrp="1" noChangeArrowheads="1"/>
          </p:cNvSpPr>
          <p:nvPr>
            <p:ph type="body" idx="1"/>
          </p:nvPr>
        </p:nvSpPr>
        <p:spPr>
          <a:xfrm>
            <a:off x="288925" y="1628775"/>
            <a:ext cx="8459788" cy="5084763"/>
          </a:xfrm>
        </p:spPr>
        <p:txBody>
          <a:bodyPr/>
          <a:lstStyle/>
          <a:p>
            <a:pPr marL="365125" indent="-365125" eaLnBrk="1" hangingPunct="1">
              <a:defRPr/>
            </a:pPr>
            <a:r>
              <a:rPr lang="zh-CN" altLang="en-US" dirty="0" smtClean="0"/>
              <a:t>构成语言的</a:t>
            </a:r>
            <a:r>
              <a:rPr lang="zh-CN" altLang="en-US" dirty="0" smtClean="0">
                <a:solidFill>
                  <a:schemeClr val="folHlink"/>
                </a:solidFill>
              </a:rPr>
              <a:t>基本符号</a:t>
            </a:r>
            <a:r>
              <a:rPr lang="zh-CN" altLang="en-US" dirty="0" smtClean="0"/>
              <a:t>称为语言的</a:t>
            </a:r>
            <a:r>
              <a:rPr lang="zh-CN" altLang="en-US" dirty="0" smtClean="0">
                <a:solidFill>
                  <a:schemeClr val="folHlink"/>
                </a:solidFill>
              </a:rPr>
              <a:t>字符集</a:t>
            </a:r>
            <a:r>
              <a:rPr lang="zh-CN" altLang="en-US" dirty="0" smtClean="0"/>
              <a:t>。</a:t>
            </a:r>
          </a:p>
          <a:p>
            <a:pPr marL="365125" indent="-365125" eaLnBrk="1" hangingPunct="1">
              <a:lnSpc>
                <a:spcPct val="130000"/>
              </a:lnSpc>
              <a:defRPr/>
            </a:pPr>
            <a:r>
              <a:rPr lang="en-US" altLang="zh-CN" dirty="0" smtClean="0"/>
              <a:t>C++</a:t>
            </a:r>
            <a:r>
              <a:rPr lang="zh-CN" altLang="en-US" dirty="0" smtClean="0"/>
              <a:t>的字符集由下列符号构成：</a:t>
            </a:r>
          </a:p>
          <a:p>
            <a:pPr marL="1071563" lvl="1" indent="-354013" eaLnBrk="1" hangingPunct="1">
              <a:defRPr/>
            </a:pPr>
            <a:r>
              <a:rPr lang="zh-CN" altLang="en-US" dirty="0" smtClean="0"/>
              <a:t>大小写英文字母：</a:t>
            </a:r>
            <a:r>
              <a:rPr lang="en-US" altLang="zh-CN" dirty="0" err="1" smtClean="0"/>
              <a:t>a~z</a:t>
            </a:r>
            <a:r>
              <a:rPr lang="en-US" altLang="zh-CN" dirty="0" smtClean="0"/>
              <a:t>, A~Z</a:t>
            </a:r>
          </a:p>
          <a:p>
            <a:pPr marL="1071563" lvl="1" indent="-354013" eaLnBrk="1" hangingPunct="1">
              <a:defRPr/>
            </a:pPr>
            <a:r>
              <a:rPr lang="zh-CN" altLang="en-US" dirty="0" smtClean="0"/>
              <a:t>数字：</a:t>
            </a:r>
            <a:r>
              <a:rPr lang="en-US" altLang="zh-CN" dirty="0" smtClean="0"/>
              <a:t>0~9</a:t>
            </a:r>
          </a:p>
          <a:p>
            <a:pPr marL="1071563" lvl="1" indent="-354013" eaLnBrk="1" hangingPunct="1">
              <a:defRPr/>
            </a:pPr>
            <a:r>
              <a:rPr lang="zh-CN" altLang="en-US" dirty="0" smtClean="0"/>
              <a:t>特殊字符：</a:t>
            </a:r>
          </a:p>
          <a:p>
            <a:pPr marL="1071563" lvl="1" indent="-354013" eaLnBrk="1" hangingPunct="1">
              <a:buFontTx/>
              <a:buNone/>
              <a:defRPr/>
            </a:pPr>
            <a:endParaRPr lang="zh-CN" altLang="en-US" dirty="0" smtClean="0"/>
          </a:p>
          <a:p>
            <a:pPr marL="365125" indent="-365125" eaLnBrk="1" hangingPunct="1">
              <a:buFont typeface="Wingdings" pitchFamily="2" charset="2"/>
              <a:buNone/>
              <a:defRPr/>
            </a:pPr>
            <a:r>
              <a:rPr lang="en-US" altLang="zh-CN" sz="2000" dirty="0" smtClean="0"/>
              <a:t>!  #  %  ^  &amp;  *  _  -  +  =  ~  &lt;  &gt;  /  \  | .  ,  :  ;  ? </a:t>
            </a:r>
          </a:p>
          <a:p>
            <a:pPr marL="365125" indent="-365125" eaLnBrk="1" hangingPunct="1">
              <a:buFont typeface="Wingdings" pitchFamily="2" charset="2"/>
              <a:buNone/>
              <a:defRPr/>
            </a:pPr>
            <a:r>
              <a:rPr lang="en-US" altLang="zh-CN" sz="2000" dirty="0" smtClean="0">
                <a:latin typeface="Arial"/>
              </a:rPr>
              <a:t>‘</a:t>
            </a:r>
            <a:r>
              <a:rPr lang="en-US" altLang="zh-CN" sz="2000" dirty="0" smtClean="0"/>
              <a:t>  </a:t>
            </a:r>
            <a:r>
              <a:rPr lang="en-US" altLang="zh-CN" sz="2000" dirty="0" smtClean="0">
                <a:latin typeface="Arial"/>
              </a:rPr>
              <a:t>“</a:t>
            </a:r>
            <a:r>
              <a:rPr lang="en-US" altLang="zh-CN" sz="2000" dirty="0" smtClean="0"/>
              <a:t>  (  )  [  ]  {  } </a:t>
            </a:r>
            <a:r>
              <a:rPr lang="zh-CN" altLang="en-US" sz="2000" dirty="0" smtClean="0"/>
              <a:t>空格 横向制表 纵向制表 换页 换行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395288" y="1484313"/>
            <a:ext cx="8208962" cy="4968875"/>
          </a:xfrm>
        </p:spPr>
        <p:txBody>
          <a:bodyPr/>
          <a:lstStyle/>
          <a:p>
            <a:pPr marL="365125" indent="-365125" eaLnBrk="1" hangingPunct="1">
              <a:defRPr/>
            </a:pPr>
            <a:r>
              <a:rPr lang="zh-CN" altLang="en-US" dirty="0" smtClean="0">
                <a:solidFill>
                  <a:schemeClr val="folHlink"/>
                </a:solidFill>
              </a:rPr>
              <a:t>单词</a:t>
            </a:r>
            <a:r>
              <a:rPr lang="zh-CN" altLang="en-US" dirty="0"/>
              <a:t>是由字符集</a:t>
            </a:r>
            <a:r>
              <a:rPr lang="zh-CN" altLang="en-US" dirty="0" smtClean="0"/>
              <a:t>中的字符按照一定规则构成的具有</a:t>
            </a:r>
            <a:r>
              <a:rPr lang="zh-CN" altLang="en-US" dirty="0" smtClean="0">
                <a:solidFill>
                  <a:schemeClr val="folHlink"/>
                </a:solidFill>
              </a:rPr>
              <a:t>一定意义</a:t>
            </a:r>
            <a:r>
              <a:rPr lang="zh-CN" altLang="en-US" dirty="0" smtClean="0"/>
              <a:t>的最小语法单位。</a:t>
            </a:r>
          </a:p>
          <a:p>
            <a:pPr marL="365125" indent="-365125" eaLnBrk="1" hangingPunct="1">
              <a:defRPr/>
            </a:pPr>
            <a:r>
              <a:rPr lang="en-US" altLang="zh-CN" dirty="0" smtClean="0"/>
              <a:t>C++</a:t>
            </a:r>
            <a:r>
              <a:rPr lang="zh-CN" altLang="en-US" dirty="0" smtClean="0"/>
              <a:t>的单词有：</a:t>
            </a:r>
          </a:p>
          <a:p>
            <a:pPr marL="906463" lvl="1" indent="-361950" eaLnBrk="1" hangingPunct="1">
              <a:defRPr/>
            </a:pPr>
            <a:r>
              <a:rPr lang="zh-CN" altLang="en-US" dirty="0" smtClean="0"/>
              <a:t>标识符</a:t>
            </a:r>
          </a:p>
          <a:p>
            <a:pPr marL="906463" lvl="1" indent="-361950" eaLnBrk="1" hangingPunct="1">
              <a:defRPr/>
            </a:pPr>
            <a:r>
              <a:rPr lang="zh-CN" altLang="en-US" dirty="0" smtClean="0"/>
              <a:t>关键词</a:t>
            </a:r>
          </a:p>
          <a:p>
            <a:pPr marL="906463" lvl="1" indent="-361950" eaLnBrk="1" hangingPunct="1">
              <a:defRPr/>
            </a:pPr>
            <a:r>
              <a:rPr lang="zh-CN" altLang="en-US" dirty="0" smtClean="0"/>
              <a:t>字面常量（直接量）</a:t>
            </a:r>
          </a:p>
          <a:p>
            <a:pPr marL="906463" lvl="1" indent="-361950" eaLnBrk="1" hangingPunct="1">
              <a:defRPr/>
            </a:pPr>
            <a:r>
              <a:rPr lang="zh-CN" altLang="en-US" dirty="0" smtClean="0"/>
              <a:t>操作符（运算符）</a:t>
            </a:r>
          </a:p>
          <a:p>
            <a:pPr marL="906463" lvl="1" indent="-361950" eaLnBrk="1" hangingPunct="1">
              <a:defRPr/>
            </a:pPr>
            <a:r>
              <a:rPr lang="zh-CN" altLang="en-US" dirty="0" smtClean="0"/>
              <a:t>标点符号  </a:t>
            </a:r>
          </a:p>
        </p:txBody>
      </p:sp>
      <p:sp>
        <p:nvSpPr>
          <p:cNvPr id="189440" name="Rectangle 0"/>
          <p:cNvSpPr>
            <a:spLocks noGrp="1" noChangeArrowheads="1"/>
          </p:cNvSpPr>
          <p:nvPr>
            <p:ph type="title"/>
          </p:nvPr>
        </p:nvSpPr>
        <p:spPr>
          <a:xfrm>
            <a:off x="684213" y="157163"/>
            <a:ext cx="7772400" cy="823912"/>
          </a:xfrm>
        </p:spPr>
        <p:txBody>
          <a:bodyPr/>
          <a:lstStyle/>
          <a:p>
            <a:pPr eaLnBrk="1" hangingPunct="1">
              <a:defRPr/>
            </a:pPr>
            <a:r>
              <a:rPr lang="en-US" altLang="zh-CN" dirty="0" smtClean="0"/>
              <a:t>C++</a:t>
            </a:r>
            <a:r>
              <a:rPr lang="zh-CN" altLang="en-US" dirty="0" smtClean="0"/>
              <a:t>的单词</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dirty="0" smtClean="0"/>
              <a:t>标识符</a:t>
            </a:r>
          </a:p>
        </p:txBody>
      </p:sp>
      <p:sp>
        <p:nvSpPr>
          <p:cNvPr id="190467" name="Rectangle 3"/>
          <p:cNvSpPr>
            <a:spLocks noGrp="1" noChangeArrowheads="1"/>
          </p:cNvSpPr>
          <p:nvPr>
            <p:ph type="body" idx="1"/>
          </p:nvPr>
        </p:nvSpPr>
        <p:spPr>
          <a:xfrm>
            <a:off x="457200" y="1600200"/>
            <a:ext cx="8229600" cy="4924425"/>
          </a:xfrm>
        </p:spPr>
        <p:txBody>
          <a:bodyPr/>
          <a:lstStyle/>
          <a:p>
            <a:pPr eaLnBrk="1" hangingPunct="1">
              <a:defRPr/>
            </a:pPr>
            <a:r>
              <a:rPr lang="zh-CN" altLang="en-US" dirty="0" smtClean="0">
                <a:solidFill>
                  <a:srgbClr val="FFC000"/>
                </a:solidFill>
              </a:rPr>
              <a:t>标识符</a:t>
            </a:r>
            <a:r>
              <a:rPr lang="zh-CN" altLang="en-US" b="1" i="1" dirty="0" smtClean="0">
                <a:solidFill>
                  <a:schemeClr val="folHlink"/>
                </a:solidFill>
              </a:rPr>
              <a:t> </a:t>
            </a:r>
            <a:r>
              <a:rPr lang="zh-CN" altLang="en-US" dirty="0" smtClean="0"/>
              <a:t>是由大小写英文字母、数字以及下划线（</a:t>
            </a:r>
            <a:r>
              <a:rPr lang="en-US" altLang="zh-CN" dirty="0" smtClean="0"/>
              <a:t>_</a:t>
            </a:r>
            <a:r>
              <a:rPr lang="zh-CN" altLang="en-US" dirty="0" smtClean="0"/>
              <a:t>）所构成的字符序列，第一个字符不能是数字，如：</a:t>
            </a:r>
          </a:p>
          <a:p>
            <a:pPr lvl="1" eaLnBrk="1" hangingPunct="1">
              <a:defRPr/>
            </a:pPr>
            <a:r>
              <a:rPr lang="en-US" altLang="zh-CN" dirty="0" smtClean="0"/>
              <a:t>student</a:t>
            </a:r>
            <a:r>
              <a:rPr lang="zh-CN" altLang="en-US" dirty="0" smtClean="0"/>
              <a:t>、</a:t>
            </a:r>
            <a:r>
              <a:rPr lang="en-US" altLang="zh-CN" dirty="0" err="1" smtClean="0"/>
              <a:t>student_name</a:t>
            </a:r>
            <a:r>
              <a:rPr lang="zh-CN" altLang="en-US" dirty="0" smtClean="0"/>
              <a:t>、</a:t>
            </a:r>
            <a:r>
              <a:rPr lang="en-US" altLang="zh-CN" dirty="0" smtClean="0"/>
              <a:t>x_1</a:t>
            </a:r>
            <a:r>
              <a:rPr lang="zh-CN" altLang="en-US" dirty="0" smtClean="0"/>
              <a:t>、</a:t>
            </a:r>
            <a:r>
              <a:rPr lang="en-US" altLang="zh-CN" dirty="0" smtClean="0"/>
              <a:t>_name1</a:t>
            </a:r>
            <a:r>
              <a:rPr lang="zh-CN" altLang="en-US" dirty="0" smtClean="0"/>
              <a:t>等都是合法的标识符。</a:t>
            </a:r>
          </a:p>
          <a:p>
            <a:pPr lvl="1" eaLnBrk="1" hangingPunct="1">
              <a:defRPr/>
            </a:pPr>
            <a:r>
              <a:rPr lang="en-US" altLang="zh-CN" dirty="0" smtClean="0"/>
              <a:t>8bc</a:t>
            </a:r>
            <a:r>
              <a:rPr lang="zh-CN" altLang="en-US" dirty="0" smtClean="0"/>
              <a:t>、</a:t>
            </a:r>
            <a:r>
              <a:rPr lang="en-US" altLang="zh-CN" dirty="0" smtClean="0"/>
              <a:t>123</a:t>
            </a:r>
            <a:r>
              <a:rPr lang="zh-CN" altLang="en-US" dirty="0" smtClean="0"/>
              <a:t>是不合法的标识符。</a:t>
            </a:r>
          </a:p>
          <a:p>
            <a:pPr eaLnBrk="1" hangingPunct="1">
              <a:defRPr/>
            </a:pPr>
            <a:r>
              <a:rPr lang="zh-CN" altLang="en-US" dirty="0" smtClean="0"/>
              <a:t>标识符通常用来给程序中的</a:t>
            </a:r>
            <a:r>
              <a:rPr lang="zh-CN" altLang="en-US" dirty="0" smtClean="0">
                <a:solidFill>
                  <a:schemeClr val="folHlink"/>
                </a:solidFill>
              </a:rPr>
              <a:t>实体</a:t>
            </a:r>
            <a:r>
              <a:rPr lang="zh-CN" altLang="en-US" dirty="0" smtClean="0"/>
              <a:t>命名（取名字），程序实体包括：常量、变量、函数、对象、类型（包括类）、标号等。</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39750" y="1412776"/>
            <a:ext cx="8208963" cy="5300613"/>
          </a:xfrm>
        </p:spPr>
        <p:txBody>
          <a:bodyPr>
            <a:normAutofit fontScale="77500" lnSpcReduction="20000"/>
          </a:bodyPr>
          <a:lstStyle/>
          <a:p>
            <a:pPr marL="360363" indent="-360363" defTabSz="723900" eaLnBrk="1" hangingPunct="1">
              <a:lnSpc>
                <a:spcPct val="120000"/>
              </a:lnSpc>
              <a:defRPr/>
            </a:pPr>
            <a:r>
              <a:rPr lang="zh-CN" altLang="en-US" dirty="0" smtClean="0"/>
              <a:t>大小写字母有区别。如：</a:t>
            </a:r>
            <a:r>
              <a:rPr lang="en-US" altLang="zh-CN" dirty="0" err="1" smtClean="0"/>
              <a:t>abc</a:t>
            </a:r>
            <a:r>
              <a:rPr lang="zh-CN" altLang="en-US" dirty="0" smtClean="0"/>
              <a:t>、</a:t>
            </a:r>
            <a:r>
              <a:rPr lang="en-US" altLang="zh-CN" dirty="0" err="1" smtClean="0"/>
              <a:t>Abc</a:t>
            </a:r>
            <a:r>
              <a:rPr lang="zh-CN" altLang="en-US" dirty="0" smtClean="0"/>
              <a:t>与</a:t>
            </a:r>
            <a:r>
              <a:rPr lang="en-US" altLang="zh-CN" dirty="0" smtClean="0"/>
              <a:t>ABC</a:t>
            </a:r>
            <a:r>
              <a:rPr lang="zh-CN" altLang="en-US" dirty="0" smtClean="0"/>
              <a:t>是不同的标识符。</a:t>
            </a:r>
          </a:p>
          <a:p>
            <a:pPr marL="360363" indent="-360363" defTabSz="723900" eaLnBrk="1" hangingPunct="1">
              <a:lnSpc>
                <a:spcPct val="120000"/>
              </a:lnSpc>
              <a:defRPr/>
            </a:pPr>
            <a:r>
              <a:rPr lang="zh-CN" altLang="en-US" dirty="0" smtClean="0"/>
              <a:t>关键词不能作为用户自定义的标识符，它们有特殊的作用。如：</a:t>
            </a:r>
            <a:r>
              <a:rPr lang="en-US" altLang="zh-CN" dirty="0" smtClean="0"/>
              <a:t>if</a:t>
            </a:r>
            <a:r>
              <a:rPr lang="zh-CN" altLang="en-US" dirty="0" smtClean="0"/>
              <a:t>、</a:t>
            </a:r>
            <a:r>
              <a:rPr lang="en-US" altLang="zh-CN" dirty="0" smtClean="0"/>
              <a:t>switch</a:t>
            </a:r>
            <a:r>
              <a:rPr lang="zh-CN" altLang="en-US" dirty="0" smtClean="0"/>
              <a:t>、</a:t>
            </a:r>
            <a:r>
              <a:rPr lang="en-US" altLang="zh-CN" dirty="0" smtClean="0"/>
              <a:t>for</a:t>
            </a:r>
            <a:r>
              <a:rPr lang="zh-CN" altLang="en-US" dirty="0" smtClean="0"/>
              <a:t>等</a:t>
            </a:r>
          </a:p>
          <a:p>
            <a:pPr marL="360363" indent="-360363" defTabSz="723900" eaLnBrk="1" hangingPunct="1">
              <a:lnSpc>
                <a:spcPct val="120000"/>
              </a:lnSpc>
              <a:defRPr/>
            </a:pPr>
            <a:r>
              <a:rPr lang="zh-CN" altLang="en-US" dirty="0" smtClean="0"/>
              <a:t>具体编译程序可能会限制标识符的长度。</a:t>
            </a:r>
          </a:p>
          <a:p>
            <a:pPr marL="360363" indent="-360363" defTabSz="723900" eaLnBrk="1" hangingPunct="1">
              <a:lnSpc>
                <a:spcPct val="120000"/>
              </a:lnSpc>
              <a:defRPr/>
            </a:pPr>
            <a:r>
              <a:rPr lang="zh-CN" altLang="en-US" dirty="0" smtClean="0"/>
              <a:t>以</a:t>
            </a:r>
            <a:r>
              <a:rPr lang="zh-CN" altLang="en-US" dirty="0" smtClean="0">
                <a:solidFill>
                  <a:srgbClr val="FFC000"/>
                </a:solidFill>
              </a:rPr>
              <a:t>两个下划线开头</a:t>
            </a:r>
            <a:r>
              <a:rPr lang="zh-CN" altLang="en-US" dirty="0" smtClean="0"/>
              <a:t>或以</a:t>
            </a:r>
            <a:r>
              <a:rPr lang="zh-CN" altLang="en-US" dirty="0" smtClean="0">
                <a:solidFill>
                  <a:srgbClr val="FFC000"/>
                </a:solidFill>
              </a:rPr>
              <a:t>一个下划线后跟一个大写字母开头</a:t>
            </a:r>
            <a:r>
              <a:rPr lang="zh-CN" altLang="en-US" dirty="0" smtClean="0"/>
              <a:t>的标识符可能会在</a:t>
            </a:r>
            <a:r>
              <a:rPr lang="en-US" altLang="zh-CN" dirty="0" smtClean="0"/>
              <a:t>C++</a:t>
            </a:r>
            <a:r>
              <a:rPr lang="zh-CN" altLang="en-US" dirty="0" smtClean="0"/>
              <a:t>语言标准库中用到，程序中尽量不要用这些标识符作为程序的</a:t>
            </a:r>
            <a:r>
              <a:rPr lang="zh-CN" altLang="en-US" dirty="0" smtClean="0">
                <a:solidFill>
                  <a:srgbClr val="FFC000"/>
                </a:solidFill>
              </a:rPr>
              <a:t>全局标识符</a:t>
            </a:r>
            <a:r>
              <a:rPr lang="zh-CN" altLang="en-US" dirty="0" smtClean="0"/>
              <a:t>。</a:t>
            </a:r>
          </a:p>
          <a:p>
            <a:pPr marL="360363" indent="-360363" defTabSz="723900" eaLnBrk="1" hangingPunct="1">
              <a:lnSpc>
                <a:spcPct val="120000"/>
              </a:lnSpc>
              <a:defRPr/>
            </a:pPr>
            <a:r>
              <a:rPr lang="zh-CN" altLang="en-US" dirty="0" smtClean="0"/>
              <a:t>对</a:t>
            </a:r>
            <a:r>
              <a:rPr lang="zh-CN" altLang="en-US" dirty="0" smtClean="0">
                <a:solidFill>
                  <a:srgbClr val="FFC000"/>
                </a:solidFill>
              </a:rPr>
              <a:t>不同种类的程序实体</a:t>
            </a:r>
            <a:r>
              <a:rPr lang="zh-CN" altLang="en-US" dirty="0" smtClean="0"/>
              <a:t>最好采用</a:t>
            </a:r>
            <a:r>
              <a:rPr lang="zh-CN" altLang="en-US" dirty="0" smtClean="0">
                <a:solidFill>
                  <a:srgbClr val="FFC000"/>
                </a:solidFill>
              </a:rPr>
              <a:t>不同风格</a:t>
            </a:r>
            <a:r>
              <a:rPr lang="zh-CN" altLang="en-US" dirty="0" smtClean="0"/>
              <a:t>的标识符，以提高程序的易读性。例如：</a:t>
            </a:r>
            <a:r>
              <a:rPr lang="en-US" altLang="zh-CN" dirty="0" smtClean="0"/>
              <a:t>PI</a:t>
            </a:r>
            <a:r>
              <a:rPr lang="zh-CN" altLang="en-US" dirty="0" smtClean="0"/>
              <a:t>（常量）、</a:t>
            </a:r>
            <a:r>
              <a:rPr lang="en-US" altLang="zh-CN" dirty="0" err="1" smtClean="0"/>
              <a:t>StudentType</a:t>
            </a:r>
            <a:r>
              <a:rPr lang="zh-CN" altLang="en-US" dirty="0" smtClean="0"/>
              <a:t>（类型）、</a:t>
            </a:r>
            <a:r>
              <a:rPr lang="en-US" altLang="zh-CN" dirty="0" smtClean="0"/>
              <a:t>student</a:t>
            </a:r>
            <a:r>
              <a:rPr lang="zh-CN" altLang="en-US" dirty="0" smtClean="0"/>
              <a:t>（变量、对象）、</a:t>
            </a:r>
            <a:r>
              <a:rPr lang="en-US" altLang="zh-CN" dirty="0" smtClean="0"/>
              <a:t>print</a:t>
            </a:r>
            <a:r>
              <a:rPr lang="zh-CN" altLang="en-US" dirty="0" smtClean="0"/>
              <a:t>（函数） </a:t>
            </a:r>
          </a:p>
        </p:txBody>
      </p:sp>
      <p:sp>
        <p:nvSpPr>
          <p:cNvPr id="3"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标识符使用的注意事项</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79388" y="1628775"/>
            <a:ext cx="8785225" cy="5040313"/>
          </a:xfrm>
        </p:spPr>
        <p:txBody>
          <a:bodyPr/>
          <a:lstStyle/>
          <a:p>
            <a:pPr marL="442913" indent="-442913" eaLnBrk="1" hangingPunct="1">
              <a:defRPr/>
            </a:pPr>
            <a:r>
              <a:rPr lang="zh-CN" altLang="en-US" dirty="0" smtClean="0">
                <a:solidFill>
                  <a:schemeClr val="folHlink"/>
                </a:solidFill>
              </a:rPr>
              <a:t>关键词</a:t>
            </a:r>
            <a:r>
              <a:rPr lang="zh-CN" altLang="en-US" b="1" dirty="0" smtClean="0">
                <a:solidFill>
                  <a:schemeClr val="folHlink"/>
                </a:solidFill>
              </a:rPr>
              <a:t> </a:t>
            </a:r>
            <a:r>
              <a:rPr lang="zh-CN" altLang="en-US" dirty="0" smtClean="0"/>
              <a:t>是指语言预定义的标识符，它们有固定的作用和含义，在程序中不能用作自定义实体的名字。例如：</a:t>
            </a:r>
            <a:r>
              <a:rPr lang="en-US" altLang="zh-CN" dirty="0" smtClean="0"/>
              <a:t>if</a:t>
            </a:r>
            <a:r>
              <a:rPr lang="zh-CN" altLang="en-US" dirty="0" smtClean="0"/>
              <a:t>、</a:t>
            </a:r>
            <a:r>
              <a:rPr lang="en-US" altLang="zh-CN" dirty="0" smtClean="0"/>
              <a:t>for</a:t>
            </a:r>
            <a:r>
              <a:rPr lang="zh-CN" altLang="en-US" dirty="0" smtClean="0"/>
              <a:t>、</a:t>
            </a:r>
            <a:r>
              <a:rPr lang="en-US" altLang="zh-CN" dirty="0" smtClean="0"/>
              <a:t>switch</a:t>
            </a:r>
            <a:r>
              <a:rPr lang="zh-CN" altLang="en-US" dirty="0" smtClean="0"/>
              <a:t>等。</a:t>
            </a:r>
            <a:endParaRPr lang="en-US" altLang="zh-CN" dirty="0" smtClean="0"/>
          </a:p>
          <a:p>
            <a:pPr marL="442913" indent="-442913" eaLnBrk="1" hangingPunct="1">
              <a:defRPr/>
            </a:pPr>
            <a:r>
              <a:rPr lang="en-US" altLang="zh-CN" dirty="0" smtClean="0"/>
              <a:t>C++</a:t>
            </a:r>
            <a:r>
              <a:rPr lang="zh-CN" altLang="en-US" dirty="0" smtClean="0"/>
              <a:t>的关键词参见</a:t>
            </a:r>
            <a:r>
              <a:rPr lang="zh-CN" altLang="en-US" dirty="0"/>
              <a:t>教材的表</a:t>
            </a:r>
            <a:r>
              <a:rPr lang="en-US" altLang="zh-CN" dirty="0" smtClean="0"/>
              <a:t>1-3</a:t>
            </a:r>
            <a:r>
              <a:rPr lang="zh-CN" altLang="en-US" dirty="0" smtClean="0"/>
              <a:t>。</a:t>
            </a:r>
          </a:p>
        </p:txBody>
      </p:sp>
      <p:sp>
        <p:nvSpPr>
          <p:cNvPr id="192512" name="Rectangle 0"/>
          <p:cNvSpPr>
            <a:spLocks noGrp="1" noChangeArrowheads="1"/>
          </p:cNvSpPr>
          <p:nvPr>
            <p:ph type="title"/>
          </p:nvPr>
        </p:nvSpPr>
        <p:spPr/>
        <p:txBody>
          <a:bodyPr/>
          <a:lstStyle/>
          <a:p>
            <a:pPr eaLnBrk="1" hangingPunct="1">
              <a:defRPr/>
            </a:pPr>
            <a:r>
              <a:rPr lang="zh-CN" altLang="en-US" smtClean="0"/>
              <a:t>关键词</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smtClean="0"/>
              <a:t>字面常量</a:t>
            </a:r>
          </a:p>
        </p:txBody>
      </p:sp>
      <p:sp>
        <p:nvSpPr>
          <p:cNvPr id="191491"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字面常量</a:t>
            </a:r>
            <a:r>
              <a:rPr lang="zh-CN" altLang="en-US" b="1" i="1" dirty="0" smtClean="0">
                <a:solidFill>
                  <a:schemeClr val="folHlink"/>
                </a:solidFill>
              </a:rPr>
              <a:t> </a:t>
            </a:r>
            <a:r>
              <a:rPr lang="zh-CN" altLang="en-US" dirty="0" smtClean="0"/>
              <a:t>在程序中直接书写的常量值，又称</a:t>
            </a:r>
            <a:r>
              <a:rPr lang="zh-CN" altLang="en-US" dirty="0" smtClean="0">
                <a:solidFill>
                  <a:schemeClr val="folHlink"/>
                </a:solidFill>
              </a:rPr>
              <a:t>直接量</a:t>
            </a:r>
            <a:r>
              <a:rPr lang="zh-CN" altLang="en-US" dirty="0" smtClean="0"/>
              <a:t>（</a:t>
            </a:r>
            <a:r>
              <a:rPr lang="en-US" altLang="zh-CN" dirty="0" smtClean="0"/>
              <a:t>literal</a:t>
            </a:r>
            <a:r>
              <a:rPr lang="zh-CN" altLang="en-GB" dirty="0" smtClean="0"/>
              <a:t>）</a:t>
            </a:r>
            <a:r>
              <a:rPr lang="zh-CN" altLang="en-US" dirty="0" smtClean="0"/>
              <a:t>。如：</a:t>
            </a:r>
            <a:r>
              <a:rPr lang="en-US" altLang="zh-CN" dirty="0" smtClean="0"/>
              <a:t>128</a:t>
            </a:r>
            <a:r>
              <a:rPr lang="zh-CN" altLang="en-US" dirty="0" smtClean="0"/>
              <a:t>、</a:t>
            </a:r>
            <a:r>
              <a:rPr lang="en-US" altLang="zh-CN" dirty="0" smtClean="0"/>
              <a:t>3.14</a:t>
            </a:r>
            <a:r>
              <a:rPr lang="zh-CN" altLang="en-US" dirty="0" smtClean="0"/>
              <a:t>、</a:t>
            </a:r>
            <a:r>
              <a:rPr lang="en-US" altLang="zh-CN" dirty="0" smtClean="0"/>
              <a:t>'A'</a:t>
            </a:r>
            <a:r>
              <a:rPr lang="zh-CN" altLang="en-US" dirty="0" smtClean="0"/>
              <a:t>、</a:t>
            </a:r>
            <a:r>
              <a:rPr lang="en-US" altLang="zh-CN" dirty="0" smtClean="0"/>
              <a:t>"</a:t>
            </a:r>
            <a:r>
              <a:rPr lang="en-US" altLang="zh-CN" dirty="0" err="1" smtClean="0"/>
              <a:t>abcd</a:t>
            </a:r>
            <a:r>
              <a:rPr lang="en-US" altLang="zh-CN" dirty="0" smtClean="0"/>
              <a:t>"</a:t>
            </a:r>
            <a:r>
              <a:rPr lang="zh-CN" altLang="en-US" dirty="0" smtClean="0"/>
              <a:t>等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硬件与软件</a:t>
            </a:r>
            <a:endParaRPr lang="zh-CN" altLang="en-US" dirty="0"/>
          </a:p>
        </p:txBody>
      </p:sp>
      <p:sp>
        <p:nvSpPr>
          <p:cNvPr id="3" name="内容占位符 2"/>
          <p:cNvSpPr>
            <a:spLocks noGrp="1"/>
          </p:cNvSpPr>
          <p:nvPr>
            <p:ph idx="1"/>
          </p:nvPr>
        </p:nvSpPr>
        <p:spPr>
          <a:xfrm>
            <a:off x="457200" y="1600200"/>
            <a:ext cx="8435280" cy="4530725"/>
          </a:xfrm>
        </p:spPr>
        <p:txBody>
          <a:bodyPr/>
          <a:lstStyle/>
          <a:p>
            <a:pPr>
              <a:lnSpc>
                <a:spcPct val="120000"/>
              </a:lnSpc>
              <a:defRPr/>
            </a:pPr>
            <a:r>
              <a:rPr lang="zh-CN" altLang="en-US" dirty="0"/>
              <a:t>计算机包含硬件和软件两方面</a:t>
            </a:r>
            <a:endParaRPr lang="en-US" altLang="zh-CN" dirty="0"/>
          </a:p>
          <a:p>
            <a:pPr lvl="1">
              <a:lnSpc>
                <a:spcPct val="120000"/>
              </a:lnSpc>
              <a:defRPr/>
            </a:pPr>
            <a:r>
              <a:rPr lang="zh-CN" altLang="en-US" dirty="0">
                <a:solidFill>
                  <a:srgbClr val="FFC000"/>
                </a:solidFill>
              </a:rPr>
              <a:t>硬件</a:t>
            </a:r>
            <a:r>
              <a:rPr lang="zh-CN" altLang="en-US" dirty="0"/>
              <a:t>是指计算机的物理构成－－物质基础</a:t>
            </a:r>
            <a:endParaRPr lang="en-US" altLang="zh-CN" dirty="0"/>
          </a:p>
          <a:p>
            <a:pPr lvl="1">
              <a:lnSpc>
                <a:spcPct val="120000"/>
              </a:lnSpc>
              <a:defRPr/>
            </a:pPr>
            <a:r>
              <a:rPr lang="zh-CN" altLang="en-US" dirty="0">
                <a:solidFill>
                  <a:srgbClr val="FFC000"/>
                </a:solidFill>
              </a:rPr>
              <a:t>软件</a:t>
            </a:r>
            <a:r>
              <a:rPr lang="zh-CN" altLang="en-US" dirty="0"/>
              <a:t>主要是指计算机</a:t>
            </a:r>
            <a:r>
              <a:rPr lang="zh-CN" altLang="en-US" dirty="0">
                <a:solidFill>
                  <a:srgbClr val="FFC000"/>
                </a:solidFill>
              </a:rPr>
              <a:t>程序</a:t>
            </a:r>
            <a:r>
              <a:rPr lang="zh-CN" altLang="en-US" dirty="0"/>
              <a:t>（指令序列）－－灵魂</a:t>
            </a:r>
            <a:endParaRPr lang="en-US" altLang="zh-CN" dirty="0"/>
          </a:p>
          <a:p>
            <a:pPr>
              <a:lnSpc>
                <a:spcPct val="120000"/>
              </a:lnSpc>
              <a:defRPr/>
            </a:pPr>
            <a:r>
              <a:rPr lang="zh-CN" altLang="en-US" dirty="0"/>
              <a:t>一台计算机的</a:t>
            </a:r>
            <a:r>
              <a:rPr lang="zh-CN" altLang="en-US" dirty="0">
                <a:solidFill>
                  <a:schemeClr val="folHlink"/>
                </a:solidFill>
              </a:rPr>
              <a:t>性能</a:t>
            </a:r>
            <a:r>
              <a:rPr lang="zh-CN" altLang="en-US" dirty="0"/>
              <a:t>主要由硬件决定，而它的</a:t>
            </a:r>
            <a:r>
              <a:rPr lang="zh-CN" altLang="en-US" dirty="0">
                <a:solidFill>
                  <a:schemeClr val="folHlink"/>
                </a:solidFill>
              </a:rPr>
              <a:t>功能</a:t>
            </a:r>
            <a:r>
              <a:rPr lang="zh-CN" altLang="en-US" dirty="0"/>
              <a:t>则主要是由软件来提供。</a:t>
            </a:r>
            <a:endParaRPr lang="en-US" altLang="zh-CN" dirty="0"/>
          </a:p>
          <a:p>
            <a:endParaRPr lang="zh-CN" altLang="en-US" dirty="0"/>
          </a:p>
        </p:txBody>
      </p:sp>
    </p:spTree>
    <p:extLst>
      <p:ext uri="{BB962C8B-B14F-4D97-AF65-F5344CB8AC3E}">
        <p14:creationId xmlns:p14="http://schemas.microsoft.com/office/powerpoint/2010/main" val="34945542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smtClean="0"/>
              <a:t>操作符（运算符）</a:t>
            </a:r>
          </a:p>
        </p:txBody>
      </p:sp>
      <p:sp>
        <p:nvSpPr>
          <p:cNvPr id="193539"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操作符</a:t>
            </a:r>
            <a:r>
              <a:rPr lang="zh-CN" altLang="en-US" b="1" i="1" dirty="0" smtClean="0">
                <a:solidFill>
                  <a:schemeClr val="folHlink"/>
                </a:solidFill>
              </a:rPr>
              <a:t> </a:t>
            </a:r>
            <a:r>
              <a:rPr lang="zh-CN" altLang="en-US" dirty="0" smtClean="0"/>
              <a:t>用于表示基本运算。如：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&amp;&amp;</a:t>
            </a:r>
            <a:r>
              <a:rPr lang="zh-CN" altLang="en-US" dirty="0" smtClean="0"/>
              <a:t>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smtClean="0"/>
              <a:t>标点符号</a:t>
            </a:r>
          </a:p>
        </p:txBody>
      </p:sp>
      <p:sp>
        <p:nvSpPr>
          <p:cNvPr id="194563"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标点符号</a:t>
            </a:r>
            <a:r>
              <a:rPr lang="zh-CN" altLang="en-US" b="1" i="1" dirty="0" smtClean="0">
                <a:solidFill>
                  <a:schemeClr val="folHlink"/>
                </a:solidFill>
              </a:rPr>
              <a:t> </a:t>
            </a:r>
            <a:r>
              <a:rPr lang="zh-CN" altLang="en-US" dirty="0" smtClean="0"/>
              <a:t>起到某些语法、语义上的作用。如：逗号、分号、冒号、括号等。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续行符</a:t>
            </a:r>
          </a:p>
        </p:txBody>
      </p:sp>
      <p:sp>
        <p:nvSpPr>
          <p:cNvPr id="214019" name="Rectangle 3"/>
          <p:cNvSpPr>
            <a:spLocks noGrp="1" noChangeArrowheads="1"/>
          </p:cNvSpPr>
          <p:nvPr>
            <p:ph type="body" idx="1"/>
          </p:nvPr>
        </p:nvSpPr>
        <p:spPr/>
        <p:txBody>
          <a:bodyPr/>
          <a:lstStyle/>
          <a:p>
            <a:pPr eaLnBrk="1" hangingPunct="1">
              <a:defRPr/>
            </a:pPr>
            <a:r>
              <a:rPr lang="zh-CN" altLang="en-US" dirty="0" smtClean="0"/>
              <a:t>一个单词如果在一行中写不下（如一个很长的字符串字面常量），则可以把它分几行来写，这时，需要在每一行（最后一行除外）的后面加上一个</a:t>
            </a:r>
            <a:r>
              <a:rPr lang="zh-CN" altLang="en-US" dirty="0" smtClean="0">
                <a:solidFill>
                  <a:schemeClr val="folHlink"/>
                </a:solidFill>
              </a:rPr>
              <a:t>续行符</a:t>
            </a:r>
            <a:r>
              <a:rPr lang="zh-CN" altLang="en-US" dirty="0" smtClean="0"/>
              <a:t>。</a:t>
            </a:r>
          </a:p>
          <a:p>
            <a:pPr eaLnBrk="1" hangingPunct="1">
              <a:defRPr/>
            </a:pPr>
            <a:r>
              <a:rPr lang="zh-CN" altLang="en-US" dirty="0" smtClean="0"/>
              <a:t>续行符由一个反斜杠（</a:t>
            </a:r>
            <a:r>
              <a:rPr lang="en-US" altLang="zh-CN" dirty="0" smtClean="0">
                <a:solidFill>
                  <a:schemeClr val="folHlink"/>
                </a:solidFill>
              </a:rPr>
              <a:t>\</a:t>
            </a:r>
            <a:r>
              <a:rPr lang="zh-CN" altLang="en-US" dirty="0" smtClean="0"/>
              <a:t>）后面紧跟一个换行符</a:t>
            </a:r>
            <a:r>
              <a:rPr lang="zh-CN" altLang="en-US" dirty="0" smtClean="0"/>
              <a:t>（</a:t>
            </a:r>
            <a:r>
              <a:rPr lang="en-US" altLang="zh-CN" dirty="0">
                <a:solidFill>
                  <a:srgbClr val="FFC000"/>
                </a:solidFill>
                <a:effectLst/>
                <a:sym typeface="Symbol" panose="05050102010706020507" pitchFamily="18" charset="2"/>
              </a:rPr>
              <a:t>↙</a:t>
            </a:r>
            <a:r>
              <a:rPr lang="zh-CN" altLang="en-US" dirty="0" smtClean="0"/>
              <a:t>）</a:t>
            </a:r>
            <a:r>
              <a:rPr lang="zh-CN" altLang="en-US" dirty="0" smtClean="0"/>
              <a:t>构成。例如：</a:t>
            </a:r>
            <a:endParaRPr lang="en-US" altLang="zh-CN" dirty="0" smtClean="0"/>
          </a:p>
          <a:p>
            <a:pPr marL="457200" lvl="1" indent="0" eaLnBrk="1" hangingPunct="1">
              <a:buNone/>
              <a:defRPr/>
            </a:pPr>
            <a:r>
              <a:rPr lang="en-US" altLang="zh-CN" dirty="0" smtClean="0"/>
              <a:t>"This is two lines</a:t>
            </a:r>
            <a:r>
              <a:rPr lang="en-US" altLang="zh-CN" dirty="0" smtClean="0"/>
              <a:t>'</a:t>
            </a:r>
            <a:r>
              <a:rPr lang="en-US" altLang="zh-CN" dirty="0" smtClean="0">
                <a:solidFill>
                  <a:srgbClr val="FFC000"/>
                </a:solidFill>
              </a:rPr>
              <a:t>\</a:t>
            </a:r>
            <a:r>
              <a:rPr lang="en-US" altLang="zh-CN" dirty="0" smtClean="0">
                <a:solidFill>
                  <a:srgbClr val="FFC000"/>
                </a:solidFill>
                <a:effectLst/>
                <a:sym typeface="Symbol" panose="05050102010706020507" pitchFamily="18" charset="2"/>
              </a:rPr>
              <a:t>↙</a:t>
            </a:r>
            <a:endParaRPr lang="en-US" altLang="zh-CN" dirty="0" smtClean="0">
              <a:solidFill>
                <a:srgbClr val="FFC000"/>
              </a:solidFill>
            </a:endParaRPr>
          </a:p>
          <a:p>
            <a:pPr marL="457200" lvl="1" indent="0" eaLnBrk="1" hangingPunct="1">
              <a:buNone/>
              <a:defRPr/>
            </a:pPr>
            <a:r>
              <a:rPr lang="en-US" altLang="zh-CN" dirty="0" smtClean="0"/>
              <a:t>string."</a:t>
            </a:r>
            <a:endParaRPr lang="zh-CN" alt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395537" y="1628775"/>
            <a:ext cx="8208714" cy="4968875"/>
          </a:xfrm>
        </p:spPr>
        <p:txBody>
          <a:bodyPr>
            <a:normAutofit fontScale="92500" lnSpcReduction="10000"/>
          </a:bodyPr>
          <a:lstStyle/>
          <a:p>
            <a:pPr marL="442913" indent="-442913" eaLnBrk="1" hangingPunct="1">
              <a:lnSpc>
                <a:spcPct val="110000"/>
              </a:lnSpc>
              <a:defRPr/>
            </a:pPr>
            <a:r>
              <a:rPr lang="en-US" altLang="zh-CN" dirty="0" smtClean="0"/>
              <a:t>C++</a:t>
            </a:r>
            <a:r>
              <a:rPr lang="zh-CN" altLang="en-US" dirty="0" smtClean="0"/>
              <a:t>程序是由单词序列构成，没严格的格式要求。</a:t>
            </a:r>
            <a:endParaRPr lang="en-US" altLang="zh-CN" dirty="0" smtClean="0"/>
          </a:p>
          <a:p>
            <a:pPr marL="442913" indent="-442913" eaLnBrk="1" hangingPunct="1">
              <a:lnSpc>
                <a:spcPct val="110000"/>
              </a:lnSpc>
              <a:defRPr/>
            </a:pPr>
            <a:r>
              <a:rPr lang="zh-CN" altLang="en-US" dirty="0" smtClean="0"/>
              <a:t>单词之间一般需要用</a:t>
            </a:r>
            <a:r>
              <a:rPr lang="zh-CN" altLang="en-US" b="1" dirty="0" smtClean="0">
                <a:solidFill>
                  <a:schemeClr val="folHlink"/>
                </a:solidFill>
              </a:rPr>
              <a:t>空白符</a:t>
            </a:r>
            <a:r>
              <a:rPr lang="zh-CN" altLang="en-US" b="1" i="1" dirty="0" smtClean="0">
                <a:solidFill>
                  <a:schemeClr val="folHlink"/>
                </a:solidFill>
              </a:rPr>
              <a:t> </a:t>
            </a:r>
            <a:r>
              <a:rPr lang="zh-CN" altLang="en-US" dirty="0" smtClean="0"/>
              <a:t>把它们分开，以保证它们在形式上为独立的单位。例如，</a:t>
            </a:r>
            <a:r>
              <a:rPr lang="en-US" altLang="zh-CN" dirty="0"/>
              <a:t> </a:t>
            </a:r>
            <a:endParaRPr lang="en-US" altLang="zh-CN" dirty="0" smtClean="0"/>
          </a:p>
          <a:p>
            <a:pPr marL="842963" lvl="1" indent="-442913" eaLnBrk="1" hangingPunct="1">
              <a:lnSpc>
                <a:spcPct val="110000"/>
              </a:lnSpc>
              <a:defRPr/>
            </a:pPr>
            <a:r>
              <a:rPr lang="en-US" altLang="zh-CN" dirty="0" smtClean="0"/>
              <a:t>double</a:t>
            </a:r>
            <a:r>
              <a:rPr lang="zh-CN" altLang="en-US" dirty="0">
                <a:solidFill>
                  <a:srgbClr val="FFC000"/>
                </a:solidFill>
              </a:rPr>
              <a:t>凵</a:t>
            </a:r>
            <a:r>
              <a:rPr lang="en-US" altLang="zh-CN" dirty="0" smtClean="0"/>
              <a:t>r; </a:t>
            </a:r>
            <a:r>
              <a:rPr lang="zh-CN" altLang="en-US" dirty="0" smtClean="0"/>
              <a:t>（“</a:t>
            </a:r>
            <a:r>
              <a:rPr lang="zh-CN" altLang="en-US" dirty="0" smtClean="0">
                <a:solidFill>
                  <a:srgbClr val="FFC000"/>
                </a:solidFill>
              </a:rPr>
              <a:t>凵</a:t>
            </a:r>
            <a:r>
              <a:rPr lang="zh-CN" altLang="en-US" dirty="0" smtClean="0"/>
              <a:t>”代表空白符）</a:t>
            </a:r>
          </a:p>
          <a:p>
            <a:pPr marL="442913" indent="-442913" eaLnBrk="1" hangingPunct="1">
              <a:lnSpc>
                <a:spcPct val="110000"/>
              </a:lnSpc>
              <a:defRPr/>
            </a:pPr>
            <a:r>
              <a:rPr lang="zh-CN" altLang="en-US" dirty="0" smtClean="0"/>
              <a:t>空白符包括：</a:t>
            </a:r>
          </a:p>
          <a:p>
            <a:pPr marL="1344613" lvl="1" indent="-533400" eaLnBrk="1" hangingPunct="1">
              <a:lnSpc>
                <a:spcPct val="110000"/>
              </a:lnSpc>
              <a:defRPr/>
            </a:pPr>
            <a:r>
              <a:rPr lang="zh-CN" altLang="en-US" dirty="0" smtClean="0"/>
              <a:t>空格符</a:t>
            </a:r>
          </a:p>
          <a:p>
            <a:pPr marL="1344613" lvl="1" indent="-533400" eaLnBrk="1" hangingPunct="1">
              <a:lnSpc>
                <a:spcPct val="110000"/>
              </a:lnSpc>
              <a:defRPr/>
            </a:pPr>
            <a:r>
              <a:rPr lang="zh-CN" altLang="en-US" dirty="0" smtClean="0"/>
              <a:t>制表符</a:t>
            </a:r>
          </a:p>
          <a:p>
            <a:pPr marL="1344613" lvl="1" indent="-533400" eaLnBrk="1" hangingPunct="1">
              <a:lnSpc>
                <a:spcPct val="110000"/>
              </a:lnSpc>
              <a:defRPr/>
            </a:pPr>
            <a:r>
              <a:rPr lang="zh-CN" altLang="en-US" dirty="0" smtClean="0"/>
              <a:t>回车符</a:t>
            </a:r>
          </a:p>
          <a:p>
            <a:pPr marL="1344613" lvl="1" indent="-533400" eaLnBrk="1" hangingPunct="1">
              <a:lnSpc>
                <a:spcPct val="110000"/>
              </a:lnSpc>
              <a:defRPr/>
            </a:pPr>
            <a:r>
              <a:rPr lang="zh-CN" altLang="en-US" dirty="0" smtClean="0"/>
              <a:t>注释符       </a:t>
            </a:r>
          </a:p>
        </p:txBody>
      </p:sp>
      <p:sp>
        <p:nvSpPr>
          <p:cNvPr id="195584" name="Rectangle 0"/>
          <p:cNvSpPr>
            <a:spLocks noGrp="1" noChangeArrowheads="1"/>
          </p:cNvSpPr>
          <p:nvPr>
            <p:ph type="title"/>
          </p:nvPr>
        </p:nvSpPr>
        <p:spPr/>
        <p:txBody>
          <a:bodyPr/>
          <a:lstStyle/>
          <a:p>
            <a:pPr eaLnBrk="1" hangingPunct="1">
              <a:defRPr/>
            </a:pPr>
            <a:r>
              <a:rPr lang="zh-CN" altLang="en-US" smtClean="0"/>
              <a:t>空白符</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t>注释</a:t>
            </a:r>
          </a:p>
        </p:txBody>
      </p:sp>
      <p:sp>
        <p:nvSpPr>
          <p:cNvPr id="196611"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注释</a:t>
            </a:r>
            <a:r>
              <a:rPr lang="zh-CN" altLang="en-US" b="1" i="1" dirty="0" smtClean="0">
                <a:solidFill>
                  <a:schemeClr val="folHlink"/>
                </a:solidFill>
              </a:rPr>
              <a:t> </a:t>
            </a:r>
            <a:r>
              <a:rPr lang="zh-CN" altLang="en-US" dirty="0" smtClean="0"/>
              <a:t>是为了方便对程序的理解而加在源程序中的说明性文字信息。它们不属于可执行程序的一部分！</a:t>
            </a:r>
          </a:p>
          <a:p>
            <a:pPr eaLnBrk="1" hangingPunct="1">
              <a:defRPr/>
            </a:pPr>
            <a:r>
              <a:rPr lang="zh-CN" altLang="en-US" dirty="0" smtClean="0"/>
              <a:t>注释分为：</a:t>
            </a:r>
          </a:p>
          <a:p>
            <a:pPr lvl="1" eaLnBrk="1" hangingPunct="1">
              <a:defRPr/>
            </a:pPr>
            <a:r>
              <a:rPr lang="zh-CN" altLang="en-US" dirty="0"/>
              <a:t>多行注释：以</a:t>
            </a:r>
            <a:r>
              <a:rPr lang="zh-CN" altLang="en-US" dirty="0" smtClean="0"/>
              <a:t>符号“</a:t>
            </a:r>
            <a:r>
              <a:rPr lang="en-US" altLang="zh-CN" dirty="0" smtClean="0">
                <a:solidFill>
                  <a:schemeClr val="folHlink"/>
                </a:solidFill>
              </a:rPr>
              <a:t>/*</a:t>
            </a:r>
            <a:r>
              <a:rPr lang="zh-CN" altLang="en-US" dirty="0" smtClean="0"/>
              <a:t>”开始</a:t>
            </a:r>
            <a:r>
              <a:rPr lang="zh-CN" altLang="en-US" dirty="0"/>
              <a:t>到</a:t>
            </a:r>
            <a:r>
              <a:rPr lang="zh-CN" altLang="en-US" dirty="0" smtClean="0"/>
              <a:t>符号“</a:t>
            </a:r>
            <a:r>
              <a:rPr lang="zh-CN" altLang="en-US" dirty="0" smtClean="0">
                <a:solidFill>
                  <a:schemeClr val="folHlink"/>
                </a:solidFill>
              </a:rPr>
              <a:t>*</a:t>
            </a:r>
            <a:r>
              <a:rPr lang="en-US" altLang="zh-CN" dirty="0" smtClean="0">
                <a:solidFill>
                  <a:schemeClr val="folHlink"/>
                </a:solidFill>
              </a:rPr>
              <a:t>/</a:t>
            </a:r>
            <a:r>
              <a:rPr lang="zh-CN" altLang="en-US" dirty="0" smtClean="0"/>
              <a:t>”结束</a:t>
            </a:r>
            <a:r>
              <a:rPr lang="zh-CN" altLang="en-US" dirty="0"/>
              <a:t>。</a:t>
            </a:r>
          </a:p>
          <a:p>
            <a:pPr lvl="1" eaLnBrk="1" hangingPunct="1">
              <a:defRPr/>
            </a:pPr>
            <a:r>
              <a:rPr lang="zh-CN" altLang="en-US" dirty="0" smtClean="0"/>
              <a:t>单行</a:t>
            </a:r>
            <a:r>
              <a:rPr lang="zh-CN" altLang="en-US" dirty="0"/>
              <a:t>注释（</a:t>
            </a:r>
            <a:r>
              <a:rPr lang="en-US" altLang="zh-CN" dirty="0"/>
              <a:t>C++</a:t>
            </a:r>
            <a:r>
              <a:rPr lang="zh-CN" altLang="en-US" dirty="0"/>
              <a:t>扩充）：</a:t>
            </a:r>
            <a:r>
              <a:rPr lang="zh-CN" altLang="en-US" dirty="0" smtClean="0"/>
              <a:t>从符号“</a:t>
            </a:r>
            <a:r>
              <a:rPr lang="en-US" altLang="zh-CN" dirty="0" smtClean="0">
                <a:solidFill>
                  <a:schemeClr val="folHlink"/>
                </a:solidFill>
              </a:rPr>
              <a:t>//</a:t>
            </a:r>
            <a:r>
              <a:rPr lang="zh-CN" altLang="en-US" dirty="0" smtClean="0"/>
              <a:t>”开始到本行结束。</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84138"/>
            <a:ext cx="7772400" cy="823912"/>
          </a:xfrm>
        </p:spPr>
        <p:txBody>
          <a:bodyPr/>
          <a:lstStyle/>
          <a:p>
            <a:pPr eaLnBrk="1" hangingPunct="1">
              <a:defRPr/>
            </a:pPr>
            <a:r>
              <a:rPr lang="zh-CN" altLang="en-US" smtClean="0"/>
              <a:t>语法的形式描述 </a:t>
            </a:r>
          </a:p>
        </p:txBody>
      </p:sp>
      <p:sp>
        <p:nvSpPr>
          <p:cNvPr id="130051" name="Rectangle 3"/>
          <p:cNvSpPr>
            <a:spLocks noGrp="1" noChangeArrowheads="1"/>
          </p:cNvSpPr>
          <p:nvPr>
            <p:ph type="body" idx="1"/>
          </p:nvPr>
        </p:nvSpPr>
        <p:spPr>
          <a:xfrm>
            <a:off x="395288" y="1196975"/>
            <a:ext cx="8424862" cy="5472113"/>
          </a:xfrm>
        </p:spPr>
        <p:txBody>
          <a:bodyPr/>
          <a:lstStyle/>
          <a:p>
            <a:pPr marL="357188" indent="-357188" eaLnBrk="1" hangingPunct="1">
              <a:lnSpc>
                <a:spcPct val="90000"/>
              </a:lnSpc>
              <a:defRPr/>
            </a:pPr>
            <a:r>
              <a:rPr lang="zh-CN" altLang="en-US" sz="2800" dirty="0" smtClean="0"/>
              <a:t>有时需要对</a:t>
            </a:r>
            <a:r>
              <a:rPr lang="zh-CN" altLang="en-US" sz="2800" dirty="0" smtClean="0"/>
              <a:t>一个语言的语法进行</a:t>
            </a:r>
            <a:r>
              <a:rPr lang="zh-CN" altLang="en-US" sz="2800" dirty="0" smtClean="0"/>
              <a:t>精确的描述，这往往</a:t>
            </a:r>
            <a:r>
              <a:rPr lang="zh-CN" altLang="en-US" sz="2800" dirty="0" smtClean="0"/>
              <a:t>需要采用另一个相对简单、没有歧义的语言（称为</a:t>
            </a:r>
            <a:r>
              <a:rPr lang="zh-CN" altLang="en-US" sz="2800" dirty="0" smtClean="0">
                <a:solidFill>
                  <a:srgbClr val="FFC000"/>
                </a:solidFill>
              </a:rPr>
              <a:t>元语言</a:t>
            </a:r>
            <a:r>
              <a:rPr lang="zh-CN" altLang="en-US" sz="2800" dirty="0" smtClean="0"/>
              <a:t>）来完成。</a:t>
            </a:r>
          </a:p>
          <a:p>
            <a:pPr marL="357188" indent="-357188" eaLnBrk="1" hangingPunct="1">
              <a:lnSpc>
                <a:spcPct val="90000"/>
              </a:lnSpc>
              <a:defRPr/>
            </a:pPr>
            <a:r>
              <a:rPr lang="zh-CN" altLang="en-US" sz="2800" dirty="0" smtClean="0"/>
              <a:t>较常用的用于描述语言语法的元语言是一种称为</a:t>
            </a:r>
            <a:r>
              <a:rPr lang="en-US" altLang="zh-CN" sz="2800" dirty="0" smtClean="0">
                <a:solidFill>
                  <a:srgbClr val="FFC000"/>
                </a:solidFill>
              </a:rPr>
              <a:t>BNF</a:t>
            </a:r>
            <a:r>
              <a:rPr lang="zh-CN" altLang="en-US" sz="2800" dirty="0" smtClean="0"/>
              <a:t>（</a:t>
            </a:r>
            <a:r>
              <a:rPr lang="en-US" altLang="zh-CN" sz="2800" dirty="0" smtClean="0"/>
              <a:t>Backus-Naur Form</a:t>
            </a:r>
            <a:r>
              <a:rPr lang="zh-CN" altLang="en-US" sz="2800" dirty="0" smtClean="0"/>
              <a:t>）的</a:t>
            </a:r>
            <a:r>
              <a:rPr lang="zh-CN" altLang="en-US" sz="2800" dirty="0" smtClean="0">
                <a:solidFill>
                  <a:srgbClr val="FFC000"/>
                </a:solidFill>
              </a:rPr>
              <a:t>形式语言</a:t>
            </a:r>
            <a:r>
              <a:rPr lang="zh-CN" altLang="en-US" sz="2800" dirty="0" smtClean="0"/>
              <a:t>。例如，</a:t>
            </a:r>
            <a:r>
              <a:rPr lang="en-US" altLang="zh-CN" sz="2800" dirty="0" smtClean="0"/>
              <a:t>C/C++</a:t>
            </a:r>
            <a:r>
              <a:rPr lang="zh-CN" altLang="en-US" sz="2800" dirty="0" smtClean="0"/>
              <a:t>标识符的构成规则可用</a:t>
            </a:r>
            <a:r>
              <a:rPr lang="en-US" altLang="zh-CN" sz="2800" dirty="0" smtClean="0"/>
              <a:t>BNF</a:t>
            </a:r>
            <a:r>
              <a:rPr lang="zh-CN" altLang="en-US" sz="2800" dirty="0" smtClean="0"/>
              <a:t>描述成：</a:t>
            </a:r>
          </a:p>
          <a:p>
            <a:pPr marL="357188" indent="-357188" eaLnBrk="1" hangingPunct="1">
              <a:lnSpc>
                <a:spcPct val="90000"/>
              </a:lnSpc>
              <a:buFont typeface="Wingdings" pitchFamily="2" charset="2"/>
              <a:buNone/>
              <a:defRPr/>
            </a:pPr>
            <a:endParaRPr lang="zh-CN" altLang="en-US" sz="2800" dirty="0" smtClean="0"/>
          </a:p>
          <a:p>
            <a:pPr marL="357188" indent="-357188" eaLnBrk="1" hangingPunct="1">
              <a:lnSpc>
                <a:spcPct val="90000"/>
              </a:lnSpc>
              <a:buFont typeface="Wingdings" pitchFamily="2" charset="2"/>
              <a:buNone/>
              <a:defRPr/>
            </a:pPr>
            <a:r>
              <a:rPr lang="en-US" altLang="zh-CN" sz="2400" dirty="0" smtClean="0"/>
              <a:t>&lt;</a:t>
            </a:r>
            <a:r>
              <a:rPr lang="zh-CN" altLang="en-US" sz="2400" dirty="0" smtClean="0"/>
              <a:t>标识符</a:t>
            </a:r>
            <a:r>
              <a:rPr lang="en-US" altLang="zh-CN" sz="2400" dirty="0" smtClean="0"/>
              <a:t>&gt; ::= &lt;</a:t>
            </a:r>
            <a:r>
              <a:rPr lang="zh-CN" altLang="en-US" sz="2400" dirty="0" smtClean="0"/>
              <a:t>非数字字符</a:t>
            </a:r>
            <a:r>
              <a:rPr lang="en-US" altLang="zh-CN" sz="2400" dirty="0" smtClean="0"/>
              <a:t>&gt;|&lt;</a:t>
            </a:r>
            <a:r>
              <a:rPr lang="zh-CN" altLang="en-US" sz="2400" dirty="0" smtClean="0"/>
              <a:t>标识符</a:t>
            </a:r>
            <a:r>
              <a:rPr lang="en-US" altLang="zh-CN" sz="2400" dirty="0" smtClean="0"/>
              <a:t>&gt;&lt;</a:t>
            </a:r>
            <a:r>
              <a:rPr lang="zh-CN" altLang="en-US" sz="2400" dirty="0" smtClean="0"/>
              <a:t>非数字字符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		 &lt;</a:t>
            </a:r>
            <a:r>
              <a:rPr lang="zh-CN" altLang="en-US" sz="2400" dirty="0" smtClean="0"/>
              <a:t>标识符</a:t>
            </a:r>
            <a:r>
              <a:rPr lang="en-US" altLang="zh-CN" sz="2400" dirty="0" smtClean="0"/>
              <a:t>&gt;&lt;</a:t>
            </a:r>
            <a:r>
              <a:rPr lang="zh-CN" altLang="en-US" sz="2400" dirty="0" smtClean="0"/>
              <a:t>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&lt;</a:t>
            </a:r>
            <a:r>
              <a:rPr lang="zh-CN" altLang="en-US" sz="2400" dirty="0" smtClean="0"/>
              <a:t>非数字字符</a:t>
            </a:r>
            <a:r>
              <a:rPr lang="en-US" altLang="zh-CN" sz="2400" dirty="0" smtClean="0"/>
              <a:t>&gt; ::=    	</a:t>
            </a:r>
            <a:r>
              <a:rPr lang="en-US" altLang="zh-CN" sz="2400" dirty="0" smtClean="0">
                <a:latin typeface="Times New Roman" pitchFamily="18" charset="0"/>
              </a:rPr>
              <a:t>_|A|B|C|D|E|F|G|H|I|J|K|L|M|N|O|P|Q|R|S|T|U|V|W|X|Y|Z|</a:t>
            </a:r>
          </a:p>
          <a:p>
            <a:pPr marL="357188" indent="-357188" eaLnBrk="1" hangingPunct="1">
              <a:lnSpc>
                <a:spcPct val="90000"/>
              </a:lnSpc>
              <a:buFont typeface="Wingdings" pitchFamily="2" charset="2"/>
              <a:buNone/>
              <a:defRPr/>
            </a:pPr>
            <a:r>
              <a:rPr lang="en-US" altLang="zh-CN" sz="2400" dirty="0" smtClean="0">
                <a:latin typeface="Times New Roman" pitchFamily="18" charset="0"/>
              </a:rPr>
              <a:t>		</a:t>
            </a:r>
            <a:r>
              <a:rPr lang="en-US" altLang="zh-CN" sz="2400" dirty="0" err="1" smtClean="0">
                <a:latin typeface="Times New Roman" pitchFamily="18" charset="0"/>
              </a:rPr>
              <a:t>a|b|c|d|e|f|g|h|i|j|k|l|m|n|o|p|q|r|s|t|u|v|w|x|y|z</a:t>
            </a:r>
            <a:endParaRPr lang="en-US" altLang="zh-CN" sz="2400" dirty="0" smtClean="0">
              <a:latin typeface="Times New Roman" pitchFamily="18" charset="0"/>
            </a:endParaRPr>
          </a:p>
          <a:p>
            <a:pPr marL="357188" indent="-357188" eaLnBrk="1" hangingPunct="1">
              <a:lnSpc>
                <a:spcPct val="90000"/>
              </a:lnSpc>
              <a:buFont typeface="Wingdings" pitchFamily="2" charset="2"/>
              <a:buNone/>
              <a:defRPr/>
            </a:pPr>
            <a:r>
              <a:rPr lang="en-US" altLang="zh-CN" sz="2400" dirty="0" smtClean="0"/>
              <a:t>&lt;</a:t>
            </a:r>
            <a:r>
              <a:rPr lang="zh-CN" altLang="en-US" sz="2400" dirty="0" smtClean="0"/>
              <a:t>数字字符</a:t>
            </a:r>
            <a:r>
              <a:rPr lang="en-US" altLang="zh-CN" sz="2400" dirty="0" smtClean="0"/>
              <a:t>&gt; ::= 0|1|2|3|4|5|6|7|8|9</a:t>
            </a:r>
            <a:r>
              <a:rPr lang="en-US" altLang="zh-CN" sz="2800" dirty="0" smtClean="0"/>
              <a:t>  </a:t>
            </a:r>
          </a:p>
        </p:txBody>
      </p:sp>
      <p:sp>
        <p:nvSpPr>
          <p:cNvPr id="2" name="TextBox 1"/>
          <p:cNvSpPr txBox="1"/>
          <p:nvPr/>
        </p:nvSpPr>
        <p:spPr bwMode="auto">
          <a:xfrm>
            <a:off x="5868144" y="3717032"/>
            <a:ext cx="3240360" cy="2142125"/>
          </a:xfrm>
          <a:prstGeom prst="rect">
            <a:avLst/>
          </a:prstGeom>
          <a:solidFill>
            <a:schemeClr val="bg1">
              <a:lumMod val="75000"/>
            </a:schemeClr>
          </a:solidFill>
          <a:ln>
            <a:noFill/>
          </a:ln>
          <a:effectLst/>
          <a:extLst/>
        </p:spPr>
        <p:txBody>
          <a:bodyPr wrap="square" rtlCol="0">
            <a:spAutoFit/>
          </a:bodyPr>
          <a:lstStyle/>
          <a:p>
            <a:pPr algn="l" eaLnBrk="1" hangingPunct="1">
              <a:lnSpc>
                <a:spcPct val="90000"/>
              </a:lnSpc>
            </a:pPr>
            <a:r>
              <a:rPr lang="zh-CN" altLang="en-US" sz="2800" dirty="0" smtClean="0">
                <a:effectLst>
                  <a:outerShdw blurRad="38100" dist="38100" dir="2700000" algn="tl">
                    <a:srgbClr val="000000">
                      <a:alpha val="43137"/>
                    </a:srgbClr>
                  </a:outerShdw>
                </a:effectLst>
              </a:rPr>
              <a:t>标识符：</a:t>
            </a:r>
            <a:endParaRPr lang="en-US" altLang="zh-CN" sz="2800" dirty="0" smtClean="0">
              <a:effectLst>
                <a:outerShdw blurRad="38100" dist="38100" dir="2700000" algn="tl">
                  <a:srgbClr val="000000">
                    <a:alpha val="43137"/>
                  </a:srgbClr>
                </a:outerShdw>
              </a:effectLst>
            </a:endParaRPr>
          </a:p>
          <a:p>
            <a:pPr marL="357188" indent="-357188" algn="l" eaLnBrk="1" hangingPunct="1">
              <a:lnSpc>
                <a:spcPct val="90000"/>
              </a:lnSpc>
              <a:buFont typeface="Arial" panose="020B0604020202020204" pitchFamily="34" charset="0"/>
              <a:buChar char="•"/>
            </a:pPr>
            <a:r>
              <a:rPr lang="zh-CN" altLang="en-US" sz="2400" dirty="0" smtClean="0">
                <a:effectLst>
                  <a:outerShdw blurRad="38100" dist="38100" dir="2700000" algn="tl">
                    <a:srgbClr val="000000">
                      <a:alpha val="43137"/>
                    </a:srgbClr>
                  </a:outerShdw>
                </a:effectLst>
              </a:rPr>
              <a:t>由</a:t>
            </a:r>
            <a:r>
              <a:rPr lang="zh-CN" altLang="en-US" sz="2400" dirty="0">
                <a:effectLst>
                  <a:outerShdw blurRad="38100" dist="38100" dir="2700000" algn="tl">
                    <a:srgbClr val="000000">
                      <a:alpha val="43137"/>
                    </a:srgbClr>
                  </a:outerShdw>
                </a:effectLst>
              </a:rPr>
              <a:t>大小写英文字母、数字以及下划线（</a:t>
            </a:r>
            <a:r>
              <a:rPr lang="en-US" altLang="zh-CN" sz="2400" dirty="0">
                <a:effectLst>
                  <a:outerShdw blurRad="38100" dist="38100" dir="2700000" algn="tl">
                    <a:srgbClr val="000000">
                      <a:alpha val="43137"/>
                    </a:srgbClr>
                  </a:outerShdw>
                </a:effectLst>
              </a:rPr>
              <a:t>_</a:t>
            </a:r>
            <a:r>
              <a:rPr lang="zh-CN" altLang="en-US" sz="2400" dirty="0">
                <a:effectLst>
                  <a:outerShdw blurRad="38100" dist="38100" dir="2700000" algn="tl">
                    <a:srgbClr val="000000">
                      <a:alpha val="43137"/>
                    </a:srgbClr>
                  </a:outerShdw>
                </a:effectLst>
              </a:rPr>
              <a:t>）所构成的字符序列，第一个字符不能是</a:t>
            </a:r>
            <a:r>
              <a:rPr lang="zh-CN" altLang="en-US" sz="2400" dirty="0" smtClean="0">
                <a:effectLst>
                  <a:outerShdw blurRad="38100" dist="38100" dir="2700000" algn="tl">
                    <a:srgbClr val="000000">
                      <a:alpha val="43137"/>
                    </a:srgbClr>
                  </a:outerShdw>
                </a:effectLst>
              </a:rPr>
              <a:t>数字。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fontScale="85000" lnSpcReduction="10000"/>
          </a:bodyPr>
          <a:lstStyle/>
          <a:p>
            <a:pPr>
              <a:lnSpc>
                <a:spcPct val="120000"/>
              </a:lnSpc>
            </a:pPr>
            <a:r>
              <a:rPr lang="zh-CN" altLang="en-US" dirty="0" smtClean="0"/>
              <a:t>在</a:t>
            </a:r>
            <a:r>
              <a:rPr lang="en-US" altLang="zh-CN" dirty="0" smtClean="0"/>
              <a:t>BNF</a:t>
            </a:r>
            <a:r>
              <a:rPr lang="zh-CN" altLang="en-US" dirty="0" smtClean="0"/>
              <a:t>中，</a:t>
            </a:r>
            <a:r>
              <a:rPr lang="zh-CN" altLang="en-US" dirty="0"/>
              <a:t>“</a:t>
            </a:r>
            <a:r>
              <a:rPr lang="en-US" altLang="zh-CN" dirty="0" smtClean="0"/>
              <a:t>&lt;</a:t>
            </a:r>
            <a:r>
              <a:rPr lang="zh-CN" altLang="en-US" dirty="0" smtClean="0"/>
              <a:t>”、</a:t>
            </a:r>
            <a:r>
              <a:rPr lang="zh-CN" altLang="en-US" dirty="0"/>
              <a:t>“</a:t>
            </a:r>
            <a:r>
              <a:rPr lang="en-US" altLang="zh-CN" dirty="0" smtClean="0"/>
              <a:t>&gt;</a:t>
            </a:r>
            <a:r>
              <a:rPr lang="zh-CN" altLang="en-US" dirty="0" smtClean="0"/>
              <a:t>” 、</a:t>
            </a:r>
            <a:r>
              <a:rPr lang="zh-CN" altLang="en-US" dirty="0"/>
              <a:t>“</a:t>
            </a:r>
            <a:r>
              <a:rPr lang="en-US" altLang="zh-CN" dirty="0" smtClean="0"/>
              <a:t>|</a:t>
            </a:r>
            <a:r>
              <a:rPr lang="zh-CN" altLang="en-US" dirty="0" smtClean="0"/>
              <a:t>”和</a:t>
            </a:r>
            <a:r>
              <a:rPr lang="zh-CN" altLang="en-US" dirty="0"/>
              <a:t>“</a:t>
            </a:r>
            <a:r>
              <a:rPr lang="en-US" altLang="zh-CN" dirty="0" smtClean="0"/>
              <a:t>::=</a:t>
            </a:r>
            <a:r>
              <a:rPr lang="zh-CN" altLang="en-US" dirty="0" smtClean="0"/>
              <a:t>”称为</a:t>
            </a:r>
            <a:r>
              <a:rPr lang="zh-CN" altLang="en-US" dirty="0"/>
              <a:t>元语言符号，它们不属于被描述的语言</a:t>
            </a:r>
            <a:r>
              <a:rPr lang="zh-CN" altLang="en-US" dirty="0" smtClean="0"/>
              <a:t>。</a:t>
            </a:r>
            <a:endParaRPr lang="en-US" altLang="zh-CN" dirty="0" smtClean="0"/>
          </a:p>
          <a:p>
            <a:pPr lvl="1" eaLnBrk="1" hangingPunct="1">
              <a:lnSpc>
                <a:spcPct val="120000"/>
              </a:lnSpc>
            </a:pPr>
            <a:r>
              <a:rPr lang="zh-CN" altLang="en-US" dirty="0" smtClean="0"/>
              <a:t>“</a:t>
            </a:r>
            <a:r>
              <a:rPr lang="en-US" altLang="zh-CN" dirty="0" smtClean="0"/>
              <a:t>::=</a:t>
            </a:r>
            <a:r>
              <a:rPr lang="zh-CN" altLang="en-US" dirty="0" smtClean="0"/>
              <a:t>”表示</a:t>
            </a:r>
            <a:r>
              <a:rPr lang="zh-CN" altLang="en-US" dirty="0"/>
              <a:t>“定义为”；“</a:t>
            </a:r>
            <a:r>
              <a:rPr lang="en-US" altLang="zh-CN" dirty="0" smtClean="0"/>
              <a:t>|</a:t>
            </a:r>
            <a:r>
              <a:rPr lang="zh-CN" altLang="en-US" dirty="0" smtClean="0"/>
              <a:t>”表示</a:t>
            </a:r>
            <a:r>
              <a:rPr lang="zh-CN" altLang="en-US" dirty="0"/>
              <a:t>“或者”；“</a:t>
            </a:r>
            <a:r>
              <a:rPr lang="en-US" altLang="zh-CN" dirty="0"/>
              <a:t>&lt;</a:t>
            </a:r>
            <a:r>
              <a:rPr lang="zh-CN" altLang="en-US" dirty="0"/>
              <a:t>标识符</a:t>
            </a:r>
            <a:r>
              <a:rPr lang="en-US" altLang="zh-CN" dirty="0" smtClean="0"/>
              <a:t>&gt;</a:t>
            </a:r>
            <a:r>
              <a:rPr lang="zh-CN" altLang="en-US" dirty="0" smtClean="0"/>
              <a:t>” 、</a:t>
            </a:r>
            <a:r>
              <a:rPr lang="zh-CN" altLang="en-US" dirty="0"/>
              <a:t>“</a:t>
            </a:r>
            <a:r>
              <a:rPr lang="en-US" altLang="zh-CN" dirty="0"/>
              <a:t>&lt;</a:t>
            </a:r>
            <a:r>
              <a:rPr lang="zh-CN" altLang="en-US" dirty="0"/>
              <a:t>非数字</a:t>
            </a:r>
            <a:r>
              <a:rPr lang="en-US" altLang="zh-CN" dirty="0" smtClean="0"/>
              <a:t>&gt;</a:t>
            </a:r>
            <a:r>
              <a:rPr lang="zh-CN" altLang="en-US" dirty="0" smtClean="0"/>
              <a:t>”以及</a:t>
            </a:r>
            <a:r>
              <a:rPr lang="zh-CN" altLang="en-US" dirty="0"/>
              <a:t>“</a:t>
            </a:r>
            <a:r>
              <a:rPr lang="en-US" altLang="zh-CN" dirty="0"/>
              <a:t>&lt;</a:t>
            </a:r>
            <a:r>
              <a:rPr lang="zh-CN" altLang="en-US" dirty="0"/>
              <a:t>数字</a:t>
            </a:r>
            <a:r>
              <a:rPr lang="en-US" altLang="zh-CN" dirty="0" smtClean="0"/>
              <a:t>&gt;</a:t>
            </a:r>
            <a:r>
              <a:rPr lang="zh-CN" altLang="en-US" dirty="0" smtClean="0"/>
              <a:t>”称为</a:t>
            </a:r>
            <a:r>
              <a:rPr lang="zh-CN" altLang="en-US" dirty="0"/>
              <a:t>元语言变量，它们代表被描述语言中的语法实体</a:t>
            </a:r>
            <a:r>
              <a:rPr lang="zh-CN" altLang="en-US" dirty="0" smtClean="0"/>
              <a:t>。</a:t>
            </a:r>
            <a:endParaRPr lang="en-US" altLang="zh-CN" dirty="0" smtClean="0"/>
          </a:p>
          <a:p>
            <a:pPr lvl="1" eaLnBrk="1" hangingPunct="1">
              <a:lnSpc>
                <a:spcPct val="120000"/>
              </a:lnSpc>
            </a:pPr>
            <a:r>
              <a:rPr lang="zh-CN" altLang="en-US" dirty="0" smtClean="0"/>
              <a:t>另外</a:t>
            </a:r>
            <a:r>
              <a:rPr lang="zh-CN" altLang="en-US" dirty="0"/>
              <a:t>，</a:t>
            </a:r>
            <a:r>
              <a:rPr lang="en-US" altLang="zh-CN" dirty="0"/>
              <a:t>BNF</a:t>
            </a:r>
            <a:r>
              <a:rPr lang="zh-CN" altLang="en-US" dirty="0"/>
              <a:t>也存在一些扩充形式，例如</a:t>
            </a:r>
            <a:r>
              <a:rPr lang="zh-CN" altLang="en-US" dirty="0" smtClean="0"/>
              <a:t>，方括号</a:t>
            </a:r>
            <a:r>
              <a:rPr lang="zh-CN" altLang="en-US" dirty="0"/>
              <a:t>“</a:t>
            </a:r>
            <a:r>
              <a:rPr lang="en-US" altLang="zh-CN" dirty="0" smtClean="0"/>
              <a:t>[]</a:t>
            </a:r>
            <a:r>
              <a:rPr lang="zh-CN" altLang="en-US" dirty="0" smtClean="0"/>
              <a:t>”用于</a:t>
            </a:r>
            <a:r>
              <a:rPr lang="zh-CN" altLang="en-US" dirty="0"/>
              <a:t>表示其中的内容</a:t>
            </a:r>
            <a:r>
              <a:rPr lang="zh-CN" altLang="en-US" dirty="0" smtClean="0"/>
              <a:t>可有可无；花括号</a:t>
            </a:r>
            <a:r>
              <a:rPr lang="zh-CN" altLang="en-US" dirty="0"/>
              <a:t>“</a:t>
            </a:r>
            <a:r>
              <a:rPr lang="en-US" altLang="zh-CN" dirty="0" smtClean="0"/>
              <a:t>{}</a:t>
            </a:r>
            <a:r>
              <a:rPr lang="zh-CN" altLang="en-US" dirty="0" smtClean="0"/>
              <a:t>”用于</a:t>
            </a:r>
            <a:r>
              <a:rPr lang="zh-CN" altLang="en-US" dirty="0"/>
              <a:t>表示其中的内容可以重复出现多次，等等</a:t>
            </a:r>
            <a:r>
              <a:rPr lang="zh-CN" altLang="en-US" dirty="0" smtClean="0"/>
              <a:t>。</a:t>
            </a:r>
            <a:endParaRPr lang="en-US" altLang="zh-CN" dirty="0" smtClean="0"/>
          </a:p>
          <a:p>
            <a:pPr lvl="1" eaLnBrk="1" hangingPunct="1">
              <a:lnSpc>
                <a:spcPct val="120000"/>
              </a:lnSpc>
            </a:pPr>
            <a:r>
              <a:rPr lang="zh-CN" altLang="en-US" dirty="0"/>
              <a:t>当元语言与被描述的语言有相同的符号时，应采用某种方式把它们区分</a:t>
            </a:r>
            <a:r>
              <a:rPr lang="zh-CN" altLang="en-US" dirty="0" smtClean="0"/>
              <a:t>开来。</a:t>
            </a:r>
            <a:endParaRPr lang="zh-CN" altLang="en-US" dirty="0"/>
          </a:p>
          <a:p>
            <a:pPr eaLnBrk="1" hangingPunct="1">
              <a:lnSpc>
                <a:spcPct val="120000"/>
              </a:lnSpc>
            </a:pPr>
            <a:r>
              <a:rPr lang="zh-CN" altLang="en-US" dirty="0" smtClean="0"/>
              <a:t>本课程没有</a:t>
            </a:r>
            <a:r>
              <a:rPr lang="zh-CN" altLang="en-US" dirty="0"/>
              <a:t>采用严格的形式化方法来描述所用到的</a:t>
            </a:r>
            <a:r>
              <a:rPr lang="en-US" altLang="zh-CN" dirty="0"/>
              <a:t>C++</a:t>
            </a:r>
            <a:r>
              <a:rPr lang="zh-CN" altLang="en-US" dirty="0"/>
              <a:t>语言成分的语法，而是采用了一种容易理解的混合形式（如：简化了的</a:t>
            </a:r>
            <a:r>
              <a:rPr lang="en-US" altLang="zh-CN" dirty="0"/>
              <a:t>BNF</a:t>
            </a:r>
            <a:r>
              <a:rPr lang="zh-CN" altLang="en-US" dirty="0"/>
              <a:t>形式加上自然语言</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423640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smtClean="0"/>
              <a:t>硬件概述</a:t>
            </a:r>
          </a:p>
        </p:txBody>
      </p:sp>
      <p:sp>
        <p:nvSpPr>
          <p:cNvPr id="210947" name="Rectangle 3"/>
          <p:cNvSpPr>
            <a:spLocks noGrp="1" noChangeArrowheads="1"/>
          </p:cNvSpPr>
          <p:nvPr>
            <p:ph type="body" idx="1"/>
          </p:nvPr>
        </p:nvSpPr>
        <p:spPr>
          <a:xfrm>
            <a:off x="457200" y="1600200"/>
            <a:ext cx="8229600" cy="5141168"/>
          </a:xfrm>
        </p:spPr>
        <p:txBody>
          <a:bodyPr>
            <a:normAutofit fontScale="77500" lnSpcReduction="20000"/>
          </a:bodyPr>
          <a:lstStyle/>
          <a:p>
            <a:pPr eaLnBrk="1" hangingPunct="1">
              <a:lnSpc>
                <a:spcPct val="120000"/>
              </a:lnSpc>
              <a:defRPr/>
            </a:pPr>
            <a:r>
              <a:rPr lang="zh-CN" altLang="en-US" dirty="0" smtClean="0">
                <a:solidFill>
                  <a:schemeClr val="folHlink"/>
                </a:solidFill>
              </a:rPr>
              <a:t>硬件</a:t>
            </a:r>
            <a:r>
              <a:rPr lang="zh-CN" altLang="en-US" dirty="0" smtClean="0"/>
              <a:t>是指构成计算机的元器件和设备。 </a:t>
            </a:r>
          </a:p>
          <a:p>
            <a:pPr eaLnBrk="1" hangingPunct="1">
              <a:lnSpc>
                <a:spcPct val="120000"/>
              </a:lnSpc>
              <a:defRPr/>
            </a:pPr>
            <a:r>
              <a:rPr lang="zh-CN" altLang="en-US" dirty="0" smtClean="0"/>
              <a:t>计算机</a:t>
            </a:r>
            <a:r>
              <a:rPr lang="zh-CN" altLang="en-US" dirty="0" smtClean="0">
                <a:solidFill>
                  <a:srgbClr val="FFC000"/>
                </a:solidFill>
              </a:rPr>
              <a:t>元器件</a:t>
            </a:r>
            <a:r>
              <a:rPr lang="zh-CN" altLang="en-US" dirty="0" smtClean="0"/>
              <a:t>的发展经历了</a:t>
            </a:r>
            <a:r>
              <a:rPr lang="zh-CN" altLang="en-US" dirty="0"/>
              <a:t>四</a:t>
            </a:r>
            <a:r>
              <a:rPr lang="zh-CN" altLang="en-US" dirty="0" smtClean="0"/>
              <a:t>个阶段（四代计算机</a:t>
            </a:r>
            <a:r>
              <a:rPr lang="zh-CN" altLang="en-US" dirty="0"/>
              <a:t>）：</a:t>
            </a:r>
            <a:endParaRPr lang="zh-CN" altLang="en-US" dirty="0" smtClean="0"/>
          </a:p>
          <a:p>
            <a:pPr lvl="1" eaLnBrk="1" hangingPunct="1">
              <a:lnSpc>
                <a:spcPct val="120000"/>
              </a:lnSpc>
              <a:defRPr/>
            </a:pPr>
            <a:r>
              <a:rPr lang="zh-CN" altLang="en-US" dirty="0" smtClean="0">
                <a:solidFill>
                  <a:srgbClr val="FFC000"/>
                </a:solidFill>
              </a:rPr>
              <a:t>电子管</a:t>
            </a:r>
            <a:r>
              <a:rPr lang="zh-CN" altLang="en-US" dirty="0"/>
              <a:t>：体积大，功耗高</a:t>
            </a:r>
            <a:r>
              <a:rPr lang="zh-CN" altLang="en-US" dirty="0" smtClean="0"/>
              <a:t>，速度慢。</a:t>
            </a:r>
          </a:p>
          <a:p>
            <a:pPr lvl="1" eaLnBrk="1" hangingPunct="1">
              <a:lnSpc>
                <a:spcPct val="120000"/>
              </a:lnSpc>
              <a:defRPr/>
            </a:pPr>
            <a:r>
              <a:rPr lang="zh-CN" altLang="en-US" dirty="0" smtClean="0">
                <a:solidFill>
                  <a:srgbClr val="FFC000"/>
                </a:solidFill>
              </a:rPr>
              <a:t>晶体管</a:t>
            </a:r>
            <a:r>
              <a:rPr lang="zh-CN" altLang="en-US" dirty="0" smtClean="0"/>
              <a:t>：体积、功耗和速度有</a:t>
            </a:r>
            <a:r>
              <a:rPr lang="zh-CN" altLang="en-US" dirty="0"/>
              <a:t>所</a:t>
            </a:r>
            <a:r>
              <a:rPr lang="zh-CN" altLang="en-US" dirty="0" smtClean="0"/>
              <a:t>缩小、降低和提高。</a:t>
            </a:r>
          </a:p>
          <a:p>
            <a:pPr lvl="1" eaLnBrk="1" hangingPunct="1">
              <a:lnSpc>
                <a:spcPct val="120000"/>
              </a:lnSpc>
              <a:defRPr/>
            </a:pPr>
            <a:r>
              <a:rPr lang="zh-CN" altLang="en-US" dirty="0" smtClean="0">
                <a:solidFill>
                  <a:srgbClr val="FFC000"/>
                </a:solidFill>
              </a:rPr>
              <a:t>集成电路</a:t>
            </a:r>
            <a:r>
              <a:rPr lang="zh-CN" altLang="en-US" dirty="0" smtClean="0"/>
              <a:t>：</a:t>
            </a:r>
            <a:r>
              <a:rPr lang="zh-CN" altLang="en-US" dirty="0"/>
              <a:t>把晶体管、电阻、电容等电子元件焊接在一块半导体</a:t>
            </a:r>
            <a:r>
              <a:rPr lang="zh-CN" altLang="en-US" dirty="0" smtClean="0"/>
              <a:t>硅片（芯片）上，</a:t>
            </a:r>
            <a:r>
              <a:rPr lang="zh-CN" altLang="en-US" dirty="0"/>
              <a:t>体积、功耗和</a:t>
            </a:r>
            <a:r>
              <a:rPr lang="zh-CN" altLang="en-US" dirty="0" smtClean="0"/>
              <a:t>速度得到</a:t>
            </a:r>
            <a:r>
              <a:rPr lang="zh-CN" altLang="en-US" dirty="0"/>
              <a:t>进一步改进，计算机生产</a:t>
            </a:r>
            <a:r>
              <a:rPr lang="zh-CN" altLang="en-US" dirty="0" smtClean="0"/>
              <a:t>系列化。</a:t>
            </a:r>
          </a:p>
          <a:p>
            <a:pPr lvl="1" eaLnBrk="1" hangingPunct="1">
              <a:lnSpc>
                <a:spcPct val="120000"/>
              </a:lnSpc>
              <a:defRPr/>
            </a:pPr>
            <a:r>
              <a:rPr lang="zh-CN" altLang="en-US" dirty="0" smtClean="0">
                <a:solidFill>
                  <a:srgbClr val="FFC000"/>
                </a:solidFill>
              </a:rPr>
              <a:t>（超）大规模集成电路</a:t>
            </a:r>
            <a:r>
              <a:rPr lang="zh-CN" altLang="en-US" dirty="0" smtClean="0"/>
              <a:t>：集成电路的规模和集成度更高。</a:t>
            </a:r>
            <a:endParaRPr lang="en-US" altLang="zh-CN" dirty="0" smtClean="0"/>
          </a:p>
          <a:p>
            <a:pPr eaLnBrk="1" hangingPunct="1">
              <a:lnSpc>
                <a:spcPct val="120000"/>
              </a:lnSpc>
              <a:defRPr/>
            </a:pPr>
            <a:r>
              <a:rPr lang="zh-CN" altLang="en-US" dirty="0" smtClean="0"/>
              <a:t>计算机</a:t>
            </a:r>
            <a:r>
              <a:rPr lang="zh-CN" altLang="en-US" dirty="0" smtClean="0">
                <a:solidFill>
                  <a:srgbClr val="FFC000"/>
                </a:solidFill>
              </a:rPr>
              <a:t>设备</a:t>
            </a:r>
            <a:r>
              <a:rPr lang="zh-CN" altLang="en-US" dirty="0" smtClean="0"/>
              <a:t>主要包括：</a:t>
            </a:r>
            <a:endParaRPr lang="en-US" altLang="zh-CN" dirty="0" smtClean="0"/>
          </a:p>
          <a:p>
            <a:pPr lvl="1" eaLnBrk="1" hangingPunct="1">
              <a:lnSpc>
                <a:spcPct val="120000"/>
              </a:lnSpc>
              <a:defRPr/>
            </a:pPr>
            <a:r>
              <a:rPr lang="zh-CN" altLang="en-US" dirty="0" smtClean="0"/>
              <a:t>中央处理器</a:t>
            </a:r>
            <a:endParaRPr lang="en-US" altLang="zh-CN" dirty="0" smtClean="0"/>
          </a:p>
          <a:p>
            <a:pPr lvl="1" eaLnBrk="1" hangingPunct="1">
              <a:lnSpc>
                <a:spcPct val="120000"/>
              </a:lnSpc>
              <a:defRPr/>
            </a:pPr>
            <a:r>
              <a:rPr lang="zh-CN" altLang="en-US" dirty="0" smtClean="0"/>
              <a:t>内部存储器</a:t>
            </a:r>
            <a:endParaRPr lang="en-US" altLang="zh-CN" dirty="0" smtClean="0"/>
          </a:p>
          <a:p>
            <a:pPr lvl="1" eaLnBrk="1" hangingPunct="1">
              <a:lnSpc>
                <a:spcPct val="120000"/>
              </a:lnSpc>
              <a:defRPr/>
            </a:pPr>
            <a:r>
              <a:rPr lang="zh-CN" altLang="en-US" dirty="0" smtClean="0"/>
              <a:t>外部设备（外部存储器、输入</a:t>
            </a:r>
            <a:r>
              <a:rPr lang="en-US" altLang="zh-CN" dirty="0" smtClean="0"/>
              <a:t>/</a:t>
            </a:r>
            <a:r>
              <a:rPr lang="zh-CN" altLang="en-US" dirty="0" smtClean="0"/>
              <a:t>输出设备）</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7"/>
          <p:cNvSpPr>
            <a:spLocks noChangeArrowheads="1"/>
          </p:cNvSpPr>
          <p:nvPr/>
        </p:nvSpPr>
        <p:spPr bwMode="auto">
          <a:xfrm>
            <a:off x="2051050" y="4914900"/>
            <a:ext cx="1152525" cy="574675"/>
          </a:xfrm>
          <a:prstGeom prst="rect">
            <a:avLst/>
          </a:prstGeom>
          <a:solidFill>
            <a:srgbClr val="FFFFFF">
              <a:alpha val="0"/>
            </a:srgbClr>
          </a:solidFill>
          <a:ln w="9525" algn="ctr">
            <a:solidFill>
              <a:schemeClr val="tx1"/>
            </a:solidFill>
            <a:miter lim="800000"/>
            <a:headEnd/>
            <a:tailEnd/>
          </a:ln>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400"/>
              <a:t>外存</a:t>
            </a:r>
          </a:p>
        </p:txBody>
      </p:sp>
      <p:sp>
        <p:nvSpPr>
          <p:cNvPr id="6166" name="Rectangle 22"/>
          <p:cNvSpPr>
            <a:spLocks noChangeArrowheads="1"/>
          </p:cNvSpPr>
          <p:nvPr/>
        </p:nvSpPr>
        <p:spPr bwMode="auto">
          <a:xfrm>
            <a:off x="4067175" y="3571875"/>
            <a:ext cx="1655763" cy="720725"/>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外设</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Devices</a:t>
            </a:r>
            <a:r>
              <a:rPr lang="zh-CN" altLang="en-US" sz="2400">
                <a:effectLst>
                  <a:outerShdw blurRad="38100" dist="38100" dir="2700000" algn="tl">
                    <a:srgbClr val="000000"/>
                  </a:outerShdw>
                </a:effectLst>
                <a:ea typeface="宋体" pitchFamily="2" charset="-122"/>
              </a:rPr>
              <a:t>）</a:t>
            </a:r>
          </a:p>
        </p:txBody>
      </p:sp>
      <p:sp>
        <p:nvSpPr>
          <p:cNvPr id="6164" name="Rectangle 20"/>
          <p:cNvSpPr>
            <a:spLocks noChangeArrowheads="1"/>
          </p:cNvSpPr>
          <p:nvPr/>
        </p:nvSpPr>
        <p:spPr bwMode="auto">
          <a:xfrm>
            <a:off x="4286250" y="1555750"/>
            <a:ext cx="1654175" cy="865188"/>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内存</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Memory</a:t>
            </a:r>
            <a:r>
              <a:rPr lang="zh-CN" altLang="en-US" sz="2400">
                <a:effectLst>
                  <a:outerShdw blurRad="38100" dist="38100" dir="2700000" algn="tl">
                    <a:srgbClr val="000000"/>
                  </a:outerShdw>
                </a:effectLst>
                <a:ea typeface="宋体" pitchFamily="2" charset="-122"/>
              </a:rPr>
              <a:t>）</a:t>
            </a:r>
          </a:p>
        </p:txBody>
      </p:sp>
      <p:sp>
        <p:nvSpPr>
          <p:cNvPr id="6163" name="Rectangle 19"/>
          <p:cNvSpPr>
            <a:spLocks noChangeArrowheads="1"/>
          </p:cNvSpPr>
          <p:nvPr/>
        </p:nvSpPr>
        <p:spPr bwMode="auto">
          <a:xfrm>
            <a:off x="1331913" y="2635250"/>
            <a:ext cx="1871662" cy="793750"/>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中央处理器</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CPU</a:t>
            </a:r>
            <a:r>
              <a:rPr lang="zh-CN" altLang="en-US" sz="2400">
                <a:effectLst>
                  <a:outerShdw blurRad="38100" dist="38100" dir="2700000" algn="tl">
                    <a:srgbClr val="000000"/>
                  </a:outerShdw>
                </a:effectLst>
                <a:ea typeface="宋体" pitchFamily="2" charset="-122"/>
              </a:rPr>
              <a:t>）</a:t>
            </a:r>
          </a:p>
        </p:txBody>
      </p:sp>
      <p:sp>
        <p:nvSpPr>
          <p:cNvPr id="11270" name="Line 24"/>
          <p:cNvSpPr>
            <a:spLocks noChangeShapeType="1"/>
          </p:cNvSpPr>
          <p:nvPr/>
        </p:nvSpPr>
        <p:spPr bwMode="auto">
          <a:xfrm>
            <a:off x="5148263" y="2420938"/>
            <a:ext cx="0" cy="11509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25"/>
          <p:cNvSpPr>
            <a:spLocks noChangeShapeType="1"/>
          </p:cNvSpPr>
          <p:nvPr/>
        </p:nvSpPr>
        <p:spPr bwMode="auto">
          <a:xfrm flipH="1">
            <a:off x="3203575" y="2997200"/>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6"/>
          <p:cNvSpPr>
            <a:spLocks noChangeShapeType="1"/>
          </p:cNvSpPr>
          <p:nvPr/>
        </p:nvSpPr>
        <p:spPr bwMode="auto">
          <a:xfrm flipH="1">
            <a:off x="2627313" y="4292600"/>
            <a:ext cx="2232025" cy="622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flipH="1">
            <a:off x="4932363" y="5518150"/>
            <a:ext cx="194468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0"/>
          <p:cNvSpPr>
            <a:spLocks noChangeShapeType="1"/>
          </p:cNvSpPr>
          <p:nvPr/>
        </p:nvSpPr>
        <p:spPr bwMode="auto">
          <a:xfrm>
            <a:off x="6877050" y="5518150"/>
            <a:ext cx="16557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1"/>
          <p:cNvSpPr>
            <a:spLocks noChangeShapeType="1"/>
          </p:cNvSpPr>
          <p:nvPr/>
        </p:nvSpPr>
        <p:spPr bwMode="auto">
          <a:xfrm flipH="1">
            <a:off x="684213" y="5489575"/>
            <a:ext cx="187007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2"/>
          <p:cNvSpPr>
            <a:spLocks noChangeShapeType="1"/>
          </p:cNvSpPr>
          <p:nvPr/>
        </p:nvSpPr>
        <p:spPr bwMode="auto">
          <a:xfrm>
            <a:off x="2554288" y="5489575"/>
            <a:ext cx="1368425"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 name="Rectangle 0"/>
          <p:cNvSpPr>
            <a:spLocks noGrp="1" noChangeArrowheads="1"/>
          </p:cNvSpPr>
          <p:nvPr>
            <p:ph type="title"/>
          </p:nvPr>
        </p:nvSpPr>
        <p:spPr>
          <a:xfrm>
            <a:off x="0" y="0"/>
            <a:ext cx="9144000" cy="1125538"/>
          </a:xfrm>
        </p:spPr>
        <p:txBody>
          <a:bodyPr anchorCtr="0"/>
          <a:lstStyle/>
          <a:p>
            <a:pPr eaLnBrk="1" hangingPunct="1">
              <a:defRPr/>
            </a:pPr>
            <a:r>
              <a:rPr lang="zh-CN" altLang="en-US" sz="3600" dirty="0" smtClean="0"/>
              <a:t>冯</a:t>
            </a:r>
            <a:r>
              <a:rPr lang="en-US" altLang="zh-CN" sz="3600" dirty="0" smtClean="0"/>
              <a:t>•</a:t>
            </a:r>
            <a:r>
              <a:rPr lang="zh-CN" altLang="en-US" sz="3600" dirty="0" smtClean="0"/>
              <a:t>诺依曼计算机的硬件设备组织</a:t>
            </a:r>
          </a:p>
        </p:txBody>
      </p:sp>
      <p:sp>
        <p:nvSpPr>
          <p:cNvPr id="124928" name="Text Box 0"/>
          <p:cNvSpPr txBox="1">
            <a:spLocks noChangeArrowheads="1"/>
          </p:cNvSpPr>
          <p:nvPr/>
        </p:nvSpPr>
        <p:spPr bwMode="auto">
          <a:xfrm>
            <a:off x="3635896" y="2630488"/>
            <a:ext cx="1532792" cy="369332"/>
          </a:xfrm>
          <a:prstGeom prst="rect">
            <a:avLst/>
          </a:prstGeom>
          <a:noFill/>
          <a:ln>
            <a:noFill/>
          </a:ln>
          <a:effectLst/>
          <a:extLst/>
        </p:spPr>
        <p:txBody>
          <a:bodyPr wrap="none">
            <a:spAutoFit/>
          </a:bodyPr>
          <a:lstStyle/>
          <a:p>
            <a:pPr algn="l">
              <a:defRPr/>
            </a:pPr>
            <a:r>
              <a:rPr lang="zh-CN" altLang="en-US" dirty="0" smtClean="0">
                <a:effectLst>
                  <a:outerShdw blurRad="38100" dist="38100" dir="2700000" algn="tl">
                    <a:srgbClr val="000000"/>
                  </a:outerShdw>
                </a:effectLst>
                <a:ea typeface="宋体" pitchFamily="2" charset="-122"/>
              </a:rPr>
              <a:t>总线（</a:t>
            </a:r>
            <a:r>
              <a:rPr lang="en-US" altLang="zh-CN" dirty="0" smtClean="0">
                <a:effectLst>
                  <a:outerShdw blurRad="38100" dist="38100" dir="2700000" algn="tl">
                    <a:srgbClr val="000000"/>
                  </a:outerShdw>
                </a:effectLst>
                <a:ea typeface="宋体" pitchFamily="2" charset="-122"/>
              </a:rPr>
              <a:t>Bus</a:t>
            </a:r>
            <a:r>
              <a:rPr lang="zh-CN" altLang="en-US" dirty="0" smtClean="0">
                <a:effectLst>
                  <a:outerShdw blurRad="38100" dist="38100" dir="2700000" algn="tl">
                    <a:srgbClr val="000000"/>
                  </a:outerShdw>
                </a:effectLst>
                <a:ea typeface="宋体" pitchFamily="2" charset="-122"/>
              </a:rPr>
              <a:t>）</a:t>
            </a:r>
            <a:endParaRPr lang="zh-CN" altLang="en-US" dirty="0">
              <a:effectLst>
                <a:outerShdw blurRad="38100" dist="38100" dir="2700000" algn="tl">
                  <a:srgbClr val="000000"/>
                </a:outerShdw>
              </a:effectLst>
              <a:ea typeface="宋体" pitchFamily="2" charset="-122"/>
            </a:endParaRPr>
          </a:p>
        </p:txBody>
      </p:sp>
      <p:sp>
        <p:nvSpPr>
          <p:cNvPr id="124930" name="AutoShape 2"/>
          <p:cNvSpPr>
            <a:spLocks noChangeArrowheads="1"/>
          </p:cNvSpPr>
          <p:nvPr/>
        </p:nvSpPr>
        <p:spPr bwMode="auto">
          <a:xfrm>
            <a:off x="107950" y="1123950"/>
            <a:ext cx="2808288" cy="1152525"/>
          </a:xfrm>
          <a:prstGeom prst="wedgeRoundRectCallout">
            <a:avLst>
              <a:gd name="adj1" fmla="val 19306"/>
              <a:gd name="adj2" fmla="val 72866"/>
              <a:gd name="adj3" fmla="val 16667"/>
            </a:avLst>
          </a:prstGeom>
          <a:solidFill>
            <a:schemeClr val="bg1">
              <a:lumMod val="50000"/>
            </a:schemeClr>
          </a:solidFill>
          <a:ln w="9525" algn="ctr">
            <a:solidFill>
              <a:schemeClr val="folHlink"/>
            </a:solidFill>
            <a:miter lim="800000"/>
            <a:headEnd/>
            <a:tailEnd/>
          </a:ln>
          <a:effectLst/>
          <a:extLst/>
        </p:spPr>
        <p:txBody>
          <a:bodyPr lIns="0" tIns="0" rIns="0" bIns="0"/>
          <a:lstStyle/>
          <a:p>
            <a:pPr algn="l">
              <a:defRPr/>
            </a:pPr>
            <a:r>
              <a:rPr lang="zh-CN" altLang="en-US" sz="2200" dirty="0">
                <a:effectLst>
                  <a:outerShdw blurRad="38100" dist="38100" dir="2700000" algn="tl">
                    <a:srgbClr val="000000"/>
                  </a:outerShdw>
                </a:effectLst>
                <a:ea typeface="宋体" pitchFamily="2" charset="-122"/>
              </a:rPr>
              <a:t>执行计算机指令。包含</a:t>
            </a:r>
            <a:r>
              <a:rPr lang="zh-CN" altLang="en-US" sz="2200" dirty="0">
                <a:solidFill>
                  <a:schemeClr val="folHlink"/>
                </a:solidFill>
                <a:effectLst>
                  <a:outerShdw blurRad="38100" dist="38100" dir="2700000" algn="tl">
                    <a:srgbClr val="000000"/>
                  </a:outerShdw>
                </a:effectLst>
                <a:ea typeface="宋体" pitchFamily="2" charset="-122"/>
              </a:rPr>
              <a:t>控制器</a:t>
            </a:r>
            <a:r>
              <a:rPr lang="zh-CN" altLang="en-US" sz="2200" dirty="0">
                <a:effectLst>
                  <a:outerShdw blurRad="38100" dist="38100" dir="2700000" algn="tl">
                    <a:srgbClr val="000000"/>
                  </a:outerShdw>
                </a:effectLst>
                <a:ea typeface="宋体" pitchFamily="2" charset="-122"/>
              </a:rPr>
              <a:t>、</a:t>
            </a:r>
            <a:r>
              <a:rPr lang="zh-CN" altLang="en-US" sz="2200" dirty="0">
                <a:solidFill>
                  <a:schemeClr val="folHlink"/>
                </a:solidFill>
                <a:effectLst>
                  <a:outerShdw blurRad="38100" dist="38100" dir="2700000" algn="tl">
                    <a:srgbClr val="000000"/>
                  </a:outerShdw>
                </a:effectLst>
                <a:ea typeface="宋体" pitchFamily="2" charset="-122"/>
              </a:rPr>
              <a:t>运算器</a:t>
            </a:r>
            <a:r>
              <a:rPr lang="zh-CN" altLang="en-US" sz="2200" dirty="0">
                <a:effectLst>
                  <a:outerShdw blurRad="38100" dist="38100" dir="2700000" algn="tl">
                    <a:srgbClr val="000000"/>
                  </a:outerShdw>
                </a:effectLst>
                <a:ea typeface="宋体" pitchFamily="2" charset="-122"/>
              </a:rPr>
              <a:t>以及</a:t>
            </a:r>
            <a:r>
              <a:rPr lang="zh-CN" altLang="en-US" sz="2200" dirty="0">
                <a:solidFill>
                  <a:schemeClr val="folHlink"/>
                </a:solidFill>
                <a:effectLst>
                  <a:outerShdw blurRad="38100" dist="38100" dir="2700000" algn="tl">
                    <a:srgbClr val="000000"/>
                  </a:outerShdw>
                </a:effectLst>
                <a:ea typeface="宋体" pitchFamily="2" charset="-122"/>
              </a:rPr>
              <a:t>寄存器</a:t>
            </a:r>
          </a:p>
        </p:txBody>
      </p:sp>
      <p:sp>
        <p:nvSpPr>
          <p:cNvPr id="124932" name="AutoShape 4"/>
          <p:cNvSpPr>
            <a:spLocks noChangeArrowheads="1"/>
          </p:cNvSpPr>
          <p:nvPr/>
        </p:nvSpPr>
        <p:spPr bwMode="auto">
          <a:xfrm>
            <a:off x="6300788" y="1196975"/>
            <a:ext cx="2843212" cy="1150938"/>
          </a:xfrm>
          <a:prstGeom prst="wedgeRoundRectCallout">
            <a:avLst>
              <a:gd name="adj1" fmla="val -61435"/>
              <a:gd name="adj2" fmla="val 12208"/>
              <a:gd name="adj3" fmla="val 16667"/>
            </a:avLst>
          </a:prstGeom>
          <a:solidFill>
            <a:schemeClr val="bg1">
              <a:lumMod val="50000"/>
            </a:schemeClr>
          </a:solidFill>
          <a:ln w="9525" algn="ctr">
            <a:solidFill>
              <a:schemeClr val="folHlink"/>
            </a:solidFill>
            <a:miter lim="800000"/>
            <a:headEnd/>
            <a:tailEnd/>
          </a:ln>
          <a:effectLst/>
          <a:extLst/>
        </p:spPr>
        <p:txBody>
          <a:bodyPr lIns="0" tIns="0" rIns="0" bIns="0"/>
          <a:lstStyle/>
          <a:p>
            <a:pPr algn="l">
              <a:defRPr/>
            </a:pPr>
            <a:r>
              <a:rPr lang="zh-CN" altLang="en-US" sz="2200" dirty="0">
                <a:effectLst>
                  <a:outerShdw blurRad="38100" dist="38100" dir="2700000" algn="tl">
                    <a:srgbClr val="000000"/>
                  </a:outerShdw>
                </a:effectLst>
                <a:ea typeface="宋体" pitchFamily="2" charset="-122"/>
              </a:rPr>
              <a:t>存储运行中的计算机程序和正在使用的</a:t>
            </a:r>
            <a:r>
              <a:rPr lang="zh-CN" altLang="en-US" sz="2200" dirty="0" smtClean="0">
                <a:effectLst>
                  <a:outerShdw blurRad="38100" dist="38100" dir="2700000" algn="tl">
                    <a:srgbClr val="000000"/>
                  </a:outerShdw>
                </a:effectLst>
                <a:ea typeface="宋体" pitchFamily="2" charset="-122"/>
              </a:rPr>
              <a:t>数据。分为</a:t>
            </a:r>
            <a:r>
              <a:rPr lang="en-US" altLang="zh-CN" sz="2200" dirty="0" smtClean="0">
                <a:effectLst>
                  <a:outerShdw blurRad="38100" dist="38100" dir="2700000" algn="tl">
                    <a:srgbClr val="000000"/>
                  </a:outerShdw>
                </a:effectLst>
                <a:ea typeface="宋体" pitchFamily="2" charset="-122"/>
              </a:rPr>
              <a:t>ROM</a:t>
            </a:r>
            <a:r>
              <a:rPr lang="zh-CN" altLang="en-US" sz="2200" dirty="0" smtClean="0">
                <a:effectLst>
                  <a:outerShdw blurRad="38100" dist="38100" dir="2700000" algn="tl">
                    <a:srgbClr val="000000"/>
                  </a:outerShdw>
                </a:effectLst>
                <a:ea typeface="宋体" pitchFamily="2" charset="-122"/>
              </a:rPr>
              <a:t>和</a:t>
            </a:r>
            <a:r>
              <a:rPr lang="en-US" altLang="zh-CN" sz="2200" dirty="0" smtClean="0">
                <a:effectLst>
                  <a:outerShdw blurRad="38100" dist="38100" dir="2700000" algn="tl">
                    <a:srgbClr val="000000"/>
                  </a:outerShdw>
                </a:effectLst>
                <a:ea typeface="宋体" pitchFamily="2" charset="-122"/>
              </a:rPr>
              <a:t>RAM</a:t>
            </a:r>
            <a:endParaRPr lang="zh-CN" altLang="en-US" sz="2200" dirty="0">
              <a:effectLst>
                <a:outerShdw blurRad="38100" dist="38100" dir="2700000" algn="tl">
                  <a:srgbClr val="000000"/>
                </a:outerShdw>
              </a:effectLst>
              <a:ea typeface="宋体" pitchFamily="2" charset="-122"/>
            </a:endParaRPr>
          </a:p>
        </p:txBody>
      </p:sp>
      <p:sp>
        <p:nvSpPr>
          <p:cNvPr id="124934" name="AutoShape 6"/>
          <p:cNvSpPr>
            <a:spLocks noChangeArrowheads="1"/>
          </p:cNvSpPr>
          <p:nvPr/>
        </p:nvSpPr>
        <p:spPr bwMode="auto">
          <a:xfrm>
            <a:off x="6443663" y="3645024"/>
            <a:ext cx="2520950" cy="648072"/>
          </a:xfrm>
          <a:prstGeom prst="wedgeRoundRectCallout">
            <a:avLst>
              <a:gd name="adj1" fmla="val -27465"/>
              <a:gd name="adj2" fmla="val 118374"/>
              <a:gd name="adj3" fmla="val 16667"/>
            </a:avLst>
          </a:prstGeom>
          <a:solidFill>
            <a:schemeClr val="bg1">
              <a:lumMod val="50000"/>
            </a:schemeClr>
          </a:solidFill>
          <a:ln w="9525" algn="ctr">
            <a:solidFill>
              <a:schemeClr val="folHlink"/>
            </a:solidFill>
            <a:miter lim="800000"/>
            <a:headEnd/>
            <a:tailEnd/>
          </a:ln>
          <a:effectLst/>
          <a:extLst/>
        </p:spPr>
        <p:txBody>
          <a:bodyPr/>
          <a:lstStyle/>
          <a:p>
            <a:pPr algn="l">
              <a:defRPr/>
            </a:pPr>
            <a:r>
              <a:rPr lang="zh-CN" altLang="en-US" sz="2200" dirty="0" smtClean="0">
                <a:effectLst>
                  <a:outerShdw blurRad="38100" dist="38100" dir="2700000" algn="tl">
                    <a:srgbClr val="000000"/>
                  </a:outerShdw>
                </a:effectLst>
                <a:ea typeface="宋体" pitchFamily="2" charset="-122"/>
              </a:rPr>
              <a:t>系统的输入和输出</a:t>
            </a:r>
            <a:endParaRPr lang="zh-CN" altLang="en-US" sz="2200" dirty="0">
              <a:effectLst>
                <a:outerShdw blurRad="38100" dist="38100" dir="2700000" algn="tl">
                  <a:srgbClr val="000000"/>
                </a:outerShdw>
              </a:effectLst>
              <a:ea typeface="宋体" pitchFamily="2" charset="-122"/>
            </a:endParaRPr>
          </a:p>
        </p:txBody>
      </p:sp>
      <p:sp>
        <p:nvSpPr>
          <p:cNvPr id="124935" name="AutoShape 7"/>
          <p:cNvSpPr>
            <a:spLocks noChangeArrowheads="1"/>
          </p:cNvSpPr>
          <p:nvPr/>
        </p:nvSpPr>
        <p:spPr bwMode="auto">
          <a:xfrm>
            <a:off x="107950" y="3787775"/>
            <a:ext cx="2376488" cy="865188"/>
          </a:xfrm>
          <a:prstGeom prst="wedgeRoundRectCallout">
            <a:avLst>
              <a:gd name="adj1" fmla="val 48532"/>
              <a:gd name="adj2" fmla="val 72935"/>
              <a:gd name="adj3" fmla="val 16667"/>
            </a:avLst>
          </a:prstGeom>
          <a:solidFill>
            <a:schemeClr val="bg1">
              <a:lumMod val="50000"/>
            </a:schemeClr>
          </a:solidFill>
          <a:ln w="9525" algn="ctr">
            <a:solidFill>
              <a:schemeClr val="folHlink"/>
            </a:solidFill>
            <a:miter lim="800000"/>
            <a:headEnd/>
            <a:tailEnd/>
          </a:ln>
          <a:effectLst/>
          <a:extLst/>
        </p:spPr>
        <p:txBody>
          <a:bodyPr/>
          <a:lstStyle/>
          <a:p>
            <a:pPr algn="l">
              <a:defRPr/>
            </a:pPr>
            <a:r>
              <a:rPr lang="zh-CN" altLang="en-US" sz="2200" dirty="0">
                <a:effectLst>
                  <a:outerShdw blurRad="38100" dist="38100" dir="2700000" algn="tl">
                    <a:srgbClr val="000000"/>
                  </a:outerShdw>
                </a:effectLst>
                <a:ea typeface="宋体" pitchFamily="2" charset="-122"/>
              </a:rPr>
              <a:t>永久性存储程序和数据</a:t>
            </a:r>
          </a:p>
        </p:txBody>
      </p:sp>
      <p:sp>
        <p:nvSpPr>
          <p:cNvPr id="124936" name="Text Box 8"/>
          <p:cNvSpPr txBox="1">
            <a:spLocks noChangeArrowheads="1"/>
          </p:cNvSpPr>
          <p:nvPr/>
        </p:nvSpPr>
        <p:spPr bwMode="auto">
          <a:xfrm>
            <a:off x="4387850" y="5949950"/>
            <a:ext cx="4756150"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键盘、显示器、打印机、鼠标器等</a:t>
            </a:r>
          </a:p>
        </p:txBody>
      </p:sp>
      <p:sp>
        <p:nvSpPr>
          <p:cNvPr id="124937" name="Text Box 9"/>
          <p:cNvSpPr txBox="1">
            <a:spLocks noChangeArrowheads="1"/>
          </p:cNvSpPr>
          <p:nvPr/>
        </p:nvSpPr>
        <p:spPr bwMode="auto">
          <a:xfrm>
            <a:off x="179388" y="5949950"/>
            <a:ext cx="4167187"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软盘、硬盘、光盘、闪存盘等</a:t>
            </a:r>
          </a:p>
        </p:txBody>
      </p:sp>
      <p:sp>
        <p:nvSpPr>
          <p:cNvPr id="11285" name="Rectangle 11"/>
          <p:cNvSpPr>
            <a:spLocks noChangeArrowheads="1"/>
          </p:cNvSpPr>
          <p:nvPr/>
        </p:nvSpPr>
        <p:spPr bwMode="auto">
          <a:xfrm>
            <a:off x="6156325" y="4941888"/>
            <a:ext cx="1368425" cy="574675"/>
          </a:xfrm>
          <a:prstGeom prst="rect">
            <a:avLst/>
          </a:prstGeom>
          <a:solidFill>
            <a:srgbClr val="FFFFFF">
              <a:alpha val="0"/>
            </a:srgbClr>
          </a:solidFill>
          <a:ln w="9525" algn="ctr">
            <a:solidFill>
              <a:schemeClr val="tx1"/>
            </a:solidFill>
            <a:miter lim="800000"/>
            <a:headEnd/>
            <a:tailEnd/>
          </a:ln>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400"/>
              <a:t>输入</a:t>
            </a:r>
            <a:r>
              <a:rPr lang="en-US" altLang="zh-CN" sz="2400"/>
              <a:t>/</a:t>
            </a:r>
            <a:r>
              <a:rPr lang="zh-CN" altLang="en-US" sz="2400"/>
              <a:t>输出</a:t>
            </a:r>
          </a:p>
        </p:txBody>
      </p:sp>
      <p:sp>
        <p:nvSpPr>
          <p:cNvPr id="11286" name="Line 12"/>
          <p:cNvSpPr>
            <a:spLocks noChangeShapeType="1"/>
          </p:cNvSpPr>
          <p:nvPr/>
        </p:nvSpPr>
        <p:spPr bwMode="auto">
          <a:xfrm>
            <a:off x="4787900" y="4292600"/>
            <a:ext cx="2160588" cy="649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ppt_x"/>
                                          </p:val>
                                        </p:tav>
                                        <p:tav tm="100000">
                                          <p:val>
                                            <p:strVal val="#ppt_x"/>
                                          </p:val>
                                        </p:tav>
                                      </p:tavLst>
                                    </p:anim>
                                    <p:anim calcmode="lin" valueType="num">
                                      <p:cBhvr additive="base">
                                        <p:cTn id="26"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4" grpId="0" animBg="1"/>
      <p:bldP spid="124935" grpId="0" animBg="1"/>
    </p:bld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txDef>
      <a:spPr bwMode="auto">
        <a:noFill/>
        <a:ln>
          <a:noFill/>
        </a:ln>
        <a:effectLst/>
        <a:extLst/>
      </a:spPr>
      <a:bodyPr/>
      <a:lstStyle>
        <a:defPPr eaLnBrk="1" hangingPunct="1">
          <a:lnSpc>
            <a:spcPct val="90000"/>
          </a:lnSpc>
          <a:defRPr sz="2800" smtClean="0">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19958</TotalTime>
  <Words>6753</Words>
  <Application>Microsoft Office PowerPoint</Application>
  <PresentationFormat>全屏显示(4:3)</PresentationFormat>
  <Paragraphs>637</Paragraphs>
  <Slides>76</Slides>
  <Notes>54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宋体</vt:lpstr>
      <vt:lpstr>Arial</vt:lpstr>
      <vt:lpstr>Arial Black</vt:lpstr>
      <vt:lpstr>Symbol</vt:lpstr>
      <vt:lpstr>Times New Roman</vt:lpstr>
      <vt:lpstr>Verdana</vt:lpstr>
      <vt:lpstr>Wingdings</vt:lpstr>
      <vt:lpstr>Globe</vt:lpstr>
      <vt:lpstr>一、概述</vt:lpstr>
      <vt:lpstr>主要内容</vt:lpstr>
      <vt:lpstr>计算机能做什么？</vt:lpstr>
      <vt:lpstr>计算机的组成</vt:lpstr>
      <vt:lpstr>冯•诺依曼计算机的工作过程</vt:lpstr>
      <vt:lpstr>计算机能执行的指令</vt:lpstr>
      <vt:lpstr>硬件与软件</vt:lpstr>
      <vt:lpstr>硬件概述</vt:lpstr>
      <vt:lpstr>冯•诺依曼计算机的硬件设备组织</vt:lpstr>
      <vt:lpstr>冯•诺依曼计算机的瓶颈</vt:lpstr>
      <vt:lpstr>软件概述</vt:lpstr>
      <vt:lpstr>软件的分类</vt:lpstr>
      <vt:lpstr>各类软件与硬件之间的关系</vt:lpstr>
      <vt:lpstr>虚拟机</vt:lpstr>
      <vt:lpstr>PowerPoint 演示文稿</vt:lpstr>
      <vt:lpstr>计算机中的信息表示</vt:lpstr>
      <vt:lpstr>信息单位</vt:lpstr>
      <vt:lpstr>数的几种进制表示</vt:lpstr>
      <vt:lpstr>十进制转换成二进制</vt:lpstr>
      <vt:lpstr>PowerPoint 演示文稿</vt:lpstr>
      <vt:lpstr>十进制与八进制和十六进制之间的转换</vt:lpstr>
      <vt:lpstr>二进制与八、十六进制之间的转换</vt:lpstr>
      <vt:lpstr>整数的机内表示</vt:lpstr>
      <vt:lpstr>PowerPoint 演示文稿</vt:lpstr>
      <vt:lpstr>PowerPoint 演示文稿</vt:lpstr>
      <vt:lpstr>实数的机内表示</vt:lpstr>
      <vt:lpstr>PowerPoint 演示文稿</vt:lpstr>
      <vt:lpstr>实数的另一种二进制表示－－BCD码</vt:lpstr>
      <vt:lpstr>PowerPoint 演示文稿</vt:lpstr>
      <vt:lpstr>程序设计（Programming）</vt:lpstr>
      <vt:lpstr>PowerPoint 演示文稿</vt:lpstr>
      <vt:lpstr>程序设计范式 </vt:lpstr>
      <vt:lpstr>PowerPoint 演示文稿</vt:lpstr>
      <vt:lpstr>过程式程序设计</vt:lpstr>
      <vt:lpstr>对象式（面向对象） 程序设计</vt:lpstr>
      <vt:lpstr>函数式与逻辑式 </vt:lpstr>
      <vt:lpstr>程序设计步骤</vt:lpstr>
      <vt:lpstr>程序设计步骤（续）</vt:lpstr>
      <vt:lpstr>程序设计语言 </vt:lpstr>
      <vt:lpstr>低级语言</vt:lpstr>
      <vt:lpstr>高级语言</vt:lpstr>
      <vt:lpstr>低级语言与高级语言程序的比较</vt:lpstr>
      <vt:lpstr>PowerPoint 演示文稿</vt:lpstr>
      <vt:lpstr>高级语言的翻译</vt:lpstr>
      <vt:lpstr>PowerPoint 演示文稿</vt:lpstr>
      <vt:lpstr>高级语言的分类</vt:lpstr>
      <vt:lpstr>PowerPoint 演示文稿</vt:lpstr>
      <vt:lpstr>语言的设计和实现</vt:lpstr>
      <vt:lpstr>PowerPoint 演示文稿</vt:lpstr>
      <vt:lpstr>C++语言概述</vt:lpstr>
      <vt:lpstr>PowerPoint 演示文稿</vt:lpstr>
      <vt:lpstr>C++语言优缺点</vt:lpstr>
      <vt:lpstr>PowerPoint 演示文稿</vt:lpstr>
      <vt:lpstr>如何评价C++语言</vt:lpstr>
      <vt:lpstr>C++程序的组成</vt:lpstr>
      <vt:lpstr>PowerPoint 演示文稿</vt:lpstr>
      <vt:lpstr>PowerPoint 演示文稿</vt:lpstr>
      <vt:lpstr>PowerPoint 演示文稿</vt:lpstr>
      <vt:lpstr>PowerPoint 演示文稿</vt:lpstr>
      <vt:lpstr>C++程序的运行步骤 </vt:lpstr>
      <vt:lpstr>PowerPoint 演示文稿</vt:lpstr>
      <vt:lpstr>C++集成开发环境 </vt:lpstr>
      <vt:lpstr>C++的词法</vt:lpstr>
      <vt:lpstr>C++的字符集</vt:lpstr>
      <vt:lpstr>C++的单词</vt:lpstr>
      <vt:lpstr>标识符</vt:lpstr>
      <vt:lpstr>标识符使用的注意事项</vt:lpstr>
      <vt:lpstr>关键词</vt:lpstr>
      <vt:lpstr>字面常量</vt:lpstr>
      <vt:lpstr>操作符（运算符）</vt:lpstr>
      <vt:lpstr>标点符号</vt:lpstr>
      <vt:lpstr>续行符</vt:lpstr>
      <vt:lpstr>空白符</vt:lpstr>
      <vt:lpstr>注释</vt:lpstr>
      <vt:lpstr>语法的形式描述 </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Chen Jiajun</cp:lastModifiedBy>
  <cp:revision>443</cp:revision>
  <dcterms:created xsi:type="dcterms:W3CDTF">2004-08-24T14:17:49Z</dcterms:created>
  <dcterms:modified xsi:type="dcterms:W3CDTF">2021-09-25T13:56:38Z</dcterms:modified>
</cp:coreProperties>
</file>