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7"/>
  </p:notesMasterIdLst>
  <p:sldIdLst>
    <p:sldId id="295" r:id="rId2"/>
    <p:sldId id="258" r:id="rId3"/>
    <p:sldId id="330" r:id="rId4"/>
    <p:sldId id="332" r:id="rId5"/>
    <p:sldId id="331" r:id="rId6"/>
    <p:sldId id="336" r:id="rId7"/>
    <p:sldId id="296" r:id="rId8"/>
    <p:sldId id="259" r:id="rId9"/>
    <p:sldId id="314" r:id="rId10"/>
    <p:sldId id="260" r:id="rId11"/>
    <p:sldId id="335" r:id="rId12"/>
    <p:sldId id="345" r:id="rId13"/>
    <p:sldId id="261" r:id="rId14"/>
    <p:sldId id="289" r:id="rId15"/>
    <p:sldId id="313" r:id="rId16"/>
    <p:sldId id="315" r:id="rId17"/>
    <p:sldId id="262" r:id="rId18"/>
    <p:sldId id="263" r:id="rId19"/>
    <p:sldId id="264" r:id="rId20"/>
    <p:sldId id="265" r:id="rId21"/>
    <p:sldId id="298" r:id="rId22"/>
    <p:sldId id="267" r:id="rId23"/>
    <p:sldId id="306" r:id="rId24"/>
    <p:sldId id="268" r:id="rId25"/>
    <p:sldId id="322" r:id="rId26"/>
    <p:sldId id="271" r:id="rId27"/>
    <p:sldId id="346" r:id="rId28"/>
    <p:sldId id="269" r:id="rId29"/>
    <p:sldId id="275" r:id="rId30"/>
    <p:sldId id="338" r:id="rId31"/>
    <p:sldId id="339" r:id="rId32"/>
    <p:sldId id="270" r:id="rId33"/>
    <p:sldId id="333" r:id="rId34"/>
    <p:sldId id="334" r:id="rId35"/>
    <p:sldId id="344" r:id="rId36"/>
    <p:sldId id="307" r:id="rId37"/>
    <p:sldId id="273" r:id="rId38"/>
    <p:sldId id="290" r:id="rId39"/>
    <p:sldId id="274" r:id="rId40"/>
    <p:sldId id="291" r:id="rId41"/>
    <p:sldId id="256" r:id="rId42"/>
    <p:sldId id="278" r:id="rId43"/>
    <p:sldId id="325" r:id="rId44"/>
    <p:sldId id="326" r:id="rId45"/>
    <p:sldId id="327" r:id="rId46"/>
    <p:sldId id="328" r:id="rId47"/>
    <p:sldId id="317" r:id="rId48"/>
    <p:sldId id="279" r:id="rId49"/>
    <p:sldId id="292" r:id="rId50"/>
    <p:sldId id="293" r:id="rId51"/>
    <p:sldId id="294" r:id="rId52"/>
    <p:sldId id="348" r:id="rId53"/>
    <p:sldId id="280" r:id="rId54"/>
    <p:sldId id="323" r:id="rId55"/>
    <p:sldId id="347" r:id="rId56"/>
    <p:sldId id="349" r:id="rId57"/>
    <p:sldId id="308" r:id="rId58"/>
    <p:sldId id="353" r:id="rId59"/>
    <p:sldId id="354" r:id="rId60"/>
    <p:sldId id="355" r:id="rId61"/>
    <p:sldId id="309" r:id="rId62"/>
    <p:sldId id="310" r:id="rId63"/>
    <p:sldId id="340" r:id="rId64"/>
    <p:sldId id="341" r:id="rId65"/>
    <p:sldId id="342" r:id="rId66"/>
    <p:sldId id="356" r:id="rId67"/>
    <p:sldId id="357" r:id="rId68"/>
    <p:sldId id="282" r:id="rId69"/>
    <p:sldId id="318" r:id="rId70"/>
    <p:sldId id="319" r:id="rId71"/>
    <p:sldId id="320" r:id="rId72"/>
    <p:sldId id="321" r:id="rId73"/>
    <p:sldId id="284" r:id="rId74"/>
    <p:sldId id="316" r:id="rId75"/>
    <p:sldId id="301" r:id="rId76"/>
    <p:sldId id="350" r:id="rId77"/>
    <p:sldId id="285" r:id="rId78"/>
    <p:sldId id="304" r:id="rId79"/>
    <p:sldId id="302" r:id="rId80"/>
    <p:sldId id="351" r:id="rId81"/>
    <p:sldId id="352" r:id="rId82"/>
    <p:sldId id="283" r:id="rId83"/>
    <p:sldId id="288" r:id="rId84"/>
    <p:sldId id="300" r:id="rId85"/>
    <p:sldId id="305" r:id="rId86"/>
  </p:sldIdLst>
  <p:sldSz cx="9144000" cy="6858000" type="screen4x3"/>
  <p:notesSz cx="6858000" cy="9144000"/>
  <p:defaultTextStyle>
    <a:defPPr>
      <a:defRPr lang="zh-CN"/>
    </a:defPPr>
    <a:lvl1pPr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1pPr>
    <a:lvl2pPr marL="4572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2pPr>
    <a:lvl3pPr marL="9144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3pPr>
    <a:lvl4pPr marL="13716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4pPr>
    <a:lvl5pPr marL="18288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17" autoAdjust="0"/>
  </p:normalViewPr>
  <p:slideViewPr>
    <p:cSldViewPr>
      <p:cViewPr varScale="1">
        <p:scale>
          <a:sx n="91" d="100"/>
          <a:sy n="91" d="100"/>
        </p:scale>
        <p:origin x="72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fld id="{EEF7E74D-710C-468D-B3BC-0A34DB8DB4D4}" type="slidenum">
              <a:rPr lang="en-US" altLang="zh-CN"/>
              <a:pPr>
                <a:defRPr/>
              </a:pPr>
              <a:t>‹#›</a:t>
            </a:fld>
            <a:endParaRPr lang="en-US" altLang="zh-CN"/>
          </a:p>
        </p:txBody>
      </p:sp>
    </p:spTree>
    <p:extLst>
      <p:ext uri="{BB962C8B-B14F-4D97-AF65-F5344CB8AC3E}">
        <p14:creationId xmlns:p14="http://schemas.microsoft.com/office/powerpoint/2010/main" val="852245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12</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407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407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2E93308-959B-4C1D-B938-1827CF6E702F}" type="slidenum">
              <a:rPr lang="en-US" altLang="zh-CN"/>
              <a:pPr>
                <a:defRPr/>
              </a:pPr>
              <a:t>‹#›</a:t>
            </a:fld>
            <a:endParaRPr lang="en-US" altLang="zh-CN"/>
          </a:p>
        </p:txBody>
      </p:sp>
    </p:spTree>
    <p:extLst>
      <p:ext uri="{BB962C8B-B14F-4D97-AF65-F5344CB8AC3E}">
        <p14:creationId xmlns:p14="http://schemas.microsoft.com/office/powerpoint/2010/main" val="2997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48E9BA2-503B-4F99-93A8-778005499283}" type="slidenum">
              <a:rPr lang="en-US" altLang="zh-CN"/>
              <a:pPr>
                <a:defRPr/>
              </a:pPr>
              <a:t>‹#›</a:t>
            </a:fld>
            <a:endParaRPr lang="en-US" altLang="zh-CN"/>
          </a:p>
        </p:txBody>
      </p:sp>
    </p:spTree>
    <p:extLst>
      <p:ext uri="{BB962C8B-B14F-4D97-AF65-F5344CB8AC3E}">
        <p14:creationId xmlns:p14="http://schemas.microsoft.com/office/powerpoint/2010/main" val="17111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C753772-CDF8-49C4-AF97-BAAECE6C9913}" type="slidenum">
              <a:rPr lang="en-US" altLang="zh-CN"/>
              <a:pPr>
                <a:defRPr/>
              </a:pPr>
              <a:t>‹#›</a:t>
            </a:fld>
            <a:endParaRPr lang="en-US" altLang="zh-CN"/>
          </a:p>
        </p:txBody>
      </p:sp>
    </p:spTree>
    <p:extLst>
      <p:ext uri="{BB962C8B-B14F-4D97-AF65-F5344CB8AC3E}">
        <p14:creationId xmlns:p14="http://schemas.microsoft.com/office/powerpoint/2010/main" val="239907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41FFB5E-82D9-4A22-905E-96E87E453B96}" type="slidenum">
              <a:rPr lang="en-US" altLang="zh-CN"/>
              <a:pPr>
                <a:defRPr/>
              </a:pPr>
              <a:t>‹#›</a:t>
            </a:fld>
            <a:endParaRPr lang="en-US" altLang="zh-CN"/>
          </a:p>
        </p:txBody>
      </p:sp>
    </p:spTree>
    <p:extLst>
      <p:ext uri="{BB962C8B-B14F-4D97-AF65-F5344CB8AC3E}">
        <p14:creationId xmlns:p14="http://schemas.microsoft.com/office/powerpoint/2010/main" val="9440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E3E8A01-0439-48A4-B538-24575353788B}" type="slidenum">
              <a:rPr lang="en-US" altLang="zh-CN"/>
              <a:pPr>
                <a:defRPr/>
              </a:pPr>
              <a:t>‹#›</a:t>
            </a:fld>
            <a:endParaRPr lang="en-US" altLang="zh-CN"/>
          </a:p>
        </p:txBody>
      </p:sp>
    </p:spTree>
    <p:extLst>
      <p:ext uri="{BB962C8B-B14F-4D97-AF65-F5344CB8AC3E}">
        <p14:creationId xmlns:p14="http://schemas.microsoft.com/office/powerpoint/2010/main" val="3674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69FBC7-24DF-4F62-A9BF-3BB0B02C0F19}" type="slidenum">
              <a:rPr lang="en-US" altLang="zh-CN"/>
              <a:pPr>
                <a:defRPr/>
              </a:pPr>
              <a:t>‹#›</a:t>
            </a:fld>
            <a:endParaRPr lang="en-US" altLang="zh-CN"/>
          </a:p>
        </p:txBody>
      </p:sp>
    </p:spTree>
    <p:extLst>
      <p:ext uri="{BB962C8B-B14F-4D97-AF65-F5344CB8AC3E}">
        <p14:creationId xmlns:p14="http://schemas.microsoft.com/office/powerpoint/2010/main" val="7579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BEFD84A-E8F5-460B-93A6-EB59A64ED012}" type="slidenum">
              <a:rPr lang="en-US" altLang="zh-CN"/>
              <a:pPr>
                <a:defRPr/>
              </a:pPr>
              <a:t>‹#›</a:t>
            </a:fld>
            <a:endParaRPr lang="en-US" altLang="zh-CN"/>
          </a:p>
        </p:txBody>
      </p:sp>
    </p:spTree>
    <p:extLst>
      <p:ext uri="{BB962C8B-B14F-4D97-AF65-F5344CB8AC3E}">
        <p14:creationId xmlns:p14="http://schemas.microsoft.com/office/powerpoint/2010/main" val="2114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18DEA786-A293-48BC-B9A8-C871E611F89A}" type="slidenum">
              <a:rPr lang="en-US" altLang="zh-CN"/>
              <a:pPr>
                <a:defRPr/>
              </a:pPr>
              <a:t>‹#›</a:t>
            </a:fld>
            <a:endParaRPr lang="en-US" altLang="zh-CN"/>
          </a:p>
        </p:txBody>
      </p:sp>
    </p:spTree>
    <p:extLst>
      <p:ext uri="{BB962C8B-B14F-4D97-AF65-F5344CB8AC3E}">
        <p14:creationId xmlns:p14="http://schemas.microsoft.com/office/powerpoint/2010/main" val="32811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35A4F805-5BA9-4D6D-A534-CEA9394EEE0D}" type="slidenum">
              <a:rPr lang="en-US" altLang="zh-CN"/>
              <a:pPr>
                <a:defRPr/>
              </a:pPr>
              <a:t>‹#›</a:t>
            </a:fld>
            <a:endParaRPr lang="en-US" altLang="zh-CN"/>
          </a:p>
        </p:txBody>
      </p:sp>
    </p:spTree>
    <p:extLst>
      <p:ext uri="{BB962C8B-B14F-4D97-AF65-F5344CB8AC3E}">
        <p14:creationId xmlns:p14="http://schemas.microsoft.com/office/powerpoint/2010/main" val="60613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480BC0F3-55A4-432C-A9D6-66D3950F40AB}" type="slidenum">
              <a:rPr lang="en-US" altLang="zh-CN"/>
              <a:pPr>
                <a:defRPr/>
              </a:pPr>
              <a:t>‹#›</a:t>
            </a:fld>
            <a:endParaRPr lang="en-US" altLang="zh-CN"/>
          </a:p>
        </p:txBody>
      </p:sp>
    </p:spTree>
    <p:extLst>
      <p:ext uri="{BB962C8B-B14F-4D97-AF65-F5344CB8AC3E}">
        <p14:creationId xmlns:p14="http://schemas.microsoft.com/office/powerpoint/2010/main" val="252067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6C34EDD-8DDC-4E4F-9DBB-3740607BCA99}" type="slidenum">
              <a:rPr lang="en-US" altLang="zh-CN"/>
              <a:pPr>
                <a:defRPr/>
              </a:pPr>
              <a:t>‹#›</a:t>
            </a:fld>
            <a:endParaRPr lang="en-US" altLang="zh-CN"/>
          </a:p>
        </p:txBody>
      </p:sp>
    </p:spTree>
    <p:extLst>
      <p:ext uri="{BB962C8B-B14F-4D97-AF65-F5344CB8AC3E}">
        <p14:creationId xmlns:p14="http://schemas.microsoft.com/office/powerpoint/2010/main" val="164270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A0250E7-D322-477E-AEEC-22940C55A1E9}" type="slidenum">
              <a:rPr lang="en-US" altLang="zh-CN"/>
              <a:pPr>
                <a:defRPr/>
              </a:pPr>
              <a:t>‹#›</a:t>
            </a:fld>
            <a:endParaRPr lang="en-US" altLang="zh-CN"/>
          </a:p>
        </p:txBody>
      </p:sp>
    </p:spTree>
    <p:extLst>
      <p:ext uri="{BB962C8B-B14F-4D97-AF65-F5344CB8AC3E}">
        <p14:creationId xmlns:p14="http://schemas.microsoft.com/office/powerpoint/2010/main" val="283910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10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301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4301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4302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1"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2"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4"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5"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6"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7"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8"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1047" name="Group 31"/>
            <p:cNvGrpSpPr>
              <a:grpSpLocks/>
            </p:cNvGrpSpPr>
            <p:nvPr/>
          </p:nvGrpSpPr>
          <p:grpSpPr bwMode="auto">
            <a:xfrm>
              <a:off x="1" y="392"/>
              <a:ext cx="5758" cy="1571"/>
              <a:chOff x="1" y="392"/>
              <a:chExt cx="5758" cy="1571"/>
            </a:xfrm>
          </p:grpSpPr>
          <p:sp>
            <p:nvSpPr>
              <p:cNvPr id="430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5"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6"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304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49"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5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a:effectLst>
                  <a:outerShdw blurRad="38100" dist="38100" dir="2700000" algn="tl">
                    <a:srgbClr val="000000"/>
                  </a:outerShdw>
                </a:effectLst>
              </a:defRPr>
            </a:lvl1pPr>
          </a:lstStyle>
          <a:p>
            <a:pPr>
              <a:defRPr/>
            </a:pPr>
            <a:fld id="{60022EA5-BCB1-4E27-AB11-9E2E08807EAD}" type="slidenum">
              <a:rPr lang="en-US" altLang="zh-CN"/>
              <a:pPr>
                <a:defRPr/>
              </a:pPr>
              <a:t>‹#›</a:t>
            </a:fld>
            <a:endParaRPr lang="en-US" altLang="zh-CN"/>
          </a:p>
        </p:txBody>
      </p:sp>
      <p:sp>
        <p:nvSpPr>
          <p:cNvPr id="4305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ctrTitle"/>
          </p:nvPr>
        </p:nvSpPr>
        <p:spPr/>
        <p:txBody>
          <a:bodyPr/>
          <a:lstStyle/>
          <a:p>
            <a:pPr eaLnBrk="1" hangingPunct="1">
              <a:defRPr/>
            </a:pPr>
            <a:r>
              <a:rPr lang="zh-CN" altLang="en-US" sz="4800" dirty="0" smtClean="0"/>
              <a:t>三、程序的流程控制</a:t>
            </a:r>
            <a:br>
              <a:rPr lang="zh-CN" altLang="en-US" sz="4800" dirty="0" smtClean="0"/>
            </a:br>
            <a:r>
              <a:rPr lang="zh-CN" altLang="en-US" sz="4800" dirty="0" smtClean="0"/>
              <a:t>              </a:t>
            </a:r>
            <a:r>
              <a:rPr lang="en-US" altLang="zh-CN" sz="4800" dirty="0" smtClean="0"/>
              <a:t>—— </a:t>
            </a:r>
            <a:r>
              <a:rPr lang="zh-CN" altLang="en-US" sz="4800" dirty="0" smtClean="0"/>
              <a:t>语句</a:t>
            </a:r>
          </a:p>
        </p:txBody>
      </p:sp>
      <p:sp>
        <p:nvSpPr>
          <p:cNvPr id="52227" name="Rectangle 1027"/>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mtClean="0"/>
              <a:t> </a:t>
            </a:r>
            <a:r>
              <a:rPr lang="zh-CN" altLang="en-US" smtClean="0"/>
              <a:t>表达式语句</a:t>
            </a:r>
          </a:p>
        </p:txBody>
      </p:sp>
      <p:sp>
        <p:nvSpPr>
          <p:cNvPr id="6147" name="Rectangle 3"/>
          <p:cNvSpPr>
            <a:spLocks noGrp="1" noChangeArrowheads="1"/>
          </p:cNvSpPr>
          <p:nvPr>
            <p:ph type="body" idx="1"/>
          </p:nvPr>
        </p:nvSpPr>
        <p:spPr>
          <a:xfrm>
            <a:off x="395288" y="1700213"/>
            <a:ext cx="8353425" cy="4752975"/>
          </a:xfrm>
        </p:spPr>
        <p:txBody>
          <a:bodyPr>
            <a:normAutofit/>
          </a:bodyPr>
          <a:lstStyle/>
          <a:p>
            <a:pPr algn="just" eaLnBrk="1" hangingPunct="1">
              <a:lnSpc>
                <a:spcPct val="90000"/>
              </a:lnSpc>
              <a:defRPr/>
            </a:pPr>
            <a:r>
              <a:rPr lang="zh-CN" altLang="en-US" sz="2800" dirty="0" smtClean="0"/>
              <a:t>在</a:t>
            </a:r>
            <a:r>
              <a:rPr lang="en-US" altLang="zh-CN" sz="2800" dirty="0" smtClean="0">
                <a:latin typeface="宋体" charset="-122"/>
                <a:cs typeface="Times New Roman" pitchFamily="18" charset="0"/>
              </a:rPr>
              <a:t>C++</a:t>
            </a:r>
            <a:r>
              <a:rPr lang="zh-CN" altLang="en-US" sz="2800" dirty="0" smtClean="0"/>
              <a:t>表达式的后面加上一个分号</a:t>
            </a:r>
            <a:r>
              <a:rPr lang="zh-CN" altLang="en-US" sz="2800" dirty="0" smtClean="0">
                <a:latin typeface="Arial"/>
              </a:rPr>
              <a:t>“</a:t>
            </a:r>
            <a:r>
              <a:rPr lang="en-US" altLang="zh-CN" sz="2800" dirty="0" smtClean="0">
                <a:latin typeface="Arial"/>
              </a:rPr>
              <a:t>;</a:t>
            </a:r>
            <a:r>
              <a:rPr lang="zh-CN" altLang="en-US" sz="2800" dirty="0" smtClean="0">
                <a:latin typeface="宋体" charset="-122"/>
                <a:cs typeface="Times New Roman" pitchFamily="18" charset="0"/>
              </a:rPr>
              <a:t>”</a:t>
            </a:r>
            <a:r>
              <a:rPr lang="zh-CN" altLang="en-US" sz="2800" dirty="0" smtClean="0"/>
              <a:t>就可以构成</a:t>
            </a:r>
            <a:r>
              <a:rPr lang="zh-CN" altLang="en-US" sz="2800" dirty="0" smtClean="0">
                <a:solidFill>
                  <a:srgbClr val="FFC000"/>
                </a:solidFill>
              </a:rPr>
              <a:t>表达式语句</a:t>
            </a:r>
            <a:r>
              <a:rPr lang="zh-CN" altLang="en-US" sz="2800" dirty="0" smtClean="0"/>
              <a:t>，其格式为：</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b="1" dirty="0" smtClean="0">
                <a:latin typeface="Courier New" pitchFamily="49" charset="0"/>
                <a:cs typeface="Courier New" pitchFamily="49" charset="0"/>
              </a:rPr>
              <a:t>    </a:t>
            </a:r>
            <a:r>
              <a:rPr lang="en-US" altLang="zh-CN" sz="2400" dirty="0" smtClean="0">
                <a:latin typeface="Courier New" pitchFamily="49" charset="0"/>
                <a:cs typeface="Courier New" pitchFamily="49" charset="0"/>
              </a:rPr>
              <a:t>&lt;</a:t>
            </a:r>
            <a:r>
              <a:rPr lang="zh-CN" altLang="en-US" sz="2400" dirty="0" smtClean="0">
                <a:latin typeface="宋体" charset="-122"/>
              </a:rPr>
              <a:t>表达式</a:t>
            </a:r>
            <a:r>
              <a:rPr lang="en-US" altLang="zh-CN" sz="2400" dirty="0" smtClean="0">
                <a:latin typeface="Courier New" pitchFamily="49" charset="0"/>
                <a:cs typeface="Courier New" pitchFamily="49" charset="0"/>
              </a:rPr>
              <a:t>&gt;</a:t>
            </a:r>
            <a:r>
              <a:rPr lang="en-US" altLang="zh-CN" sz="2400" b="1" dirty="0" smtClean="0">
                <a:solidFill>
                  <a:srgbClr val="FFC000"/>
                </a:solidFill>
                <a:latin typeface="Courier New" pitchFamily="49" charset="0"/>
                <a:cs typeface="Courier New" pitchFamily="49" charset="0"/>
              </a:rPr>
              <a:t>;</a:t>
            </a:r>
          </a:p>
          <a:p>
            <a:pPr eaLnBrk="1" hangingPunct="1">
              <a:lnSpc>
                <a:spcPct val="90000"/>
              </a:lnSpc>
              <a:buFont typeface="Wingdings" pitchFamily="2" charset="2"/>
              <a:buNone/>
              <a:defRPr/>
            </a:pPr>
            <a:r>
              <a:rPr lang="zh-CN" altLang="en-US" sz="2800" b="1" dirty="0" smtClean="0">
                <a:latin typeface="Courier New" pitchFamily="49" charset="0"/>
              </a:rPr>
              <a:t>例如：</a:t>
            </a:r>
          </a:p>
          <a:p>
            <a:pPr lvl="1" eaLnBrk="1" hangingPunct="1">
              <a:lnSpc>
                <a:spcPct val="90000"/>
              </a:lnSpc>
              <a:defRPr/>
            </a:pPr>
            <a:r>
              <a:rPr lang="en-US" altLang="zh-CN" dirty="0" smtClean="0"/>
              <a:t>a + b * c;</a:t>
            </a:r>
          </a:p>
          <a:p>
            <a:pPr lvl="1" eaLnBrk="1" hangingPunct="1">
              <a:lnSpc>
                <a:spcPct val="90000"/>
              </a:lnSpc>
              <a:defRPr/>
            </a:pPr>
            <a:r>
              <a:rPr lang="en-US" altLang="zh-CN" dirty="0" smtClean="0"/>
              <a:t>a &gt; b ? a: b;</a:t>
            </a:r>
          </a:p>
          <a:p>
            <a:pPr lvl="1" eaLnBrk="1" hangingPunct="1">
              <a:lnSpc>
                <a:spcPct val="90000"/>
              </a:lnSpc>
              <a:defRPr/>
            </a:pPr>
            <a:r>
              <a:rPr lang="en-US" altLang="zh-CN" dirty="0" smtClean="0"/>
              <a:t>a++;</a:t>
            </a:r>
          </a:p>
          <a:p>
            <a:pPr lvl="1" eaLnBrk="1" hangingPunct="1">
              <a:lnSpc>
                <a:spcPct val="90000"/>
              </a:lnSpc>
              <a:defRPr/>
            </a:pPr>
            <a:r>
              <a:rPr lang="en-US" altLang="zh-CN" dirty="0" smtClean="0"/>
              <a:t>x = a + b; </a:t>
            </a:r>
          </a:p>
          <a:p>
            <a:pPr eaLnBrk="1" hangingPunct="1">
              <a:lnSpc>
                <a:spcPct val="90000"/>
              </a:lnSpc>
              <a:defRPr/>
            </a:pPr>
            <a:r>
              <a:rPr lang="zh-CN" altLang="en-US" sz="2800" dirty="0" smtClean="0"/>
              <a:t>一个表达式语句执行完后将执行紧接在后面的下一个语句。</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544" y="56927"/>
            <a:ext cx="8229600" cy="1139825"/>
          </a:xfrm>
        </p:spPr>
        <p:txBody>
          <a:bodyPr/>
          <a:lstStyle/>
          <a:p>
            <a:pPr eaLnBrk="1" hangingPunct="1">
              <a:defRPr/>
            </a:pPr>
            <a:r>
              <a:rPr lang="zh-CN" altLang="en-US" dirty="0" smtClean="0"/>
              <a:t>较常使用的表达式语句 </a:t>
            </a:r>
          </a:p>
        </p:txBody>
      </p:sp>
      <p:sp>
        <p:nvSpPr>
          <p:cNvPr id="91139" name="Rectangle 3"/>
          <p:cNvSpPr>
            <a:spLocks noGrp="1" noChangeArrowheads="1"/>
          </p:cNvSpPr>
          <p:nvPr>
            <p:ph type="body" idx="1"/>
          </p:nvPr>
        </p:nvSpPr>
        <p:spPr>
          <a:xfrm>
            <a:off x="457200" y="1412776"/>
            <a:ext cx="8229600" cy="5112568"/>
          </a:xfrm>
        </p:spPr>
        <p:txBody>
          <a:bodyPr>
            <a:normAutofit lnSpcReduction="10000"/>
          </a:bodyPr>
          <a:lstStyle/>
          <a:p>
            <a:pPr eaLnBrk="1" hangingPunct="1">
              <a:lnSpc>
                <a:spcPct val="90000"/>
              </a:lnSpc>
              <a:defRPr/>
            </a:pPr>
            <a:r>
              <a:rPr lang="zh-CN" altLang="en-US" sz="2800" dirty="0" smtClean="0"/>
              <a:t>语句执行必须留下一些“</a:t>
            </a:r>
            <a:r>
              <a:rPr lang="zh-CN" altLang="en-US" sz="2800" dirty="0" smtClean="0">
                <a:solidFill>
                  <a:srgbClr val="FFC000"/>
                </a:solidFill>
              </a:rPr>
              <a:t>痕迹</a:t>
            </a:r>
            <a:r>
              <a:rPr lang="zh-CN" altLang="en-US" sz="2800" dirty="0" smtClean="0"/>
              <a:t>”！</a:t>
            </a:r>
            <a:endParaRPr lang="en-US" altLang="zh-CN" sz="2800" dirty="0" smtClean="0"/>
          </a:p>
          <a:p>
            <a:pPr lvl="1" eaLnBrk="1" hangingPunct="1">
              <a:lnSpc>
                <a:spcPct val="90000"/>
              </a:lnSpc>
              <a:defRPr/>
            </a:pPr>
            <a:r>
              <a:rPr lang="en-US" altLang="zh-CN" sz="2400" dirty="0" err="1" smtClean="0"/>
              <a:t>x+y</a:t>
            </a:r>
            <a:r>
              <a:rPr lang="en-US" altLang="zh-CN" sz="2400" dirty="0" smtClean="0"/>
              <a:t>; //</a:t>
            </a:r>
            <a:r>
              <a:rPr lang="zh-CN" altLang="en-US" sz="2400" dirty="0" smtClean="0">
                <a:solidFill>
                  <a:srgbClr val="FFC000"/>
                </a:solidFill>
              </a:rPr>
              <a:t>没有意义！</a:t>
            </a:r>
            <a:endParaRPr lang="en-US" altLang="zh-CN" sz="2400" dirty="0" smtClean="0">
              <a:solidFill>
                <a:srgbClr val="FFC000"/>
              </a:solidFill>
            </a:endParaRPr>
          </a:p>
          <a:p>
            <a:pPr eaLnBrk="1" hangingPunct="1">
              <a:lnSpc>
                <a:spcPct val="90000"/>
              </a:lnSpc>
              <a:defRPr/>
            </a:pPr>
            <a:r>
              <a:rPr lang="zh-CN" altLang="en-US" sz="2800" dirty="0" smtClean="0"/>
              <a:t>常用的表达式语句：</a:t>
            </a:r>
            <a:endParaRPr lang="en-US" altLang="zh-CN" sz="2800" dirty="0" smtClean="0"/>
          </a:p>
          <a:p>
            <a:pPr lvl="1" eaLnBrk="1" hangingPunct="1">
              <a:lnSpc>
                <a:spcPct val="90000"/>
              </a:lnSpc>
              <a:defRPr/>
            </a:pPr>
            <a:r>
              <a:rPr lang="zh-CN" altLang="en-US" sz="2400" dirty="0" smtClean="0"/>
              <a:t>赋值</a:t>
            </a:r>
          </a:p>
          <a:p>
            <a:pPr lvl="1" eaLnBrk="1" hangingPunct="1">
              <a:lnSpc>
                <a:spcPct val="90000"/>
              </a:lnSpc>
              <a:defRPr/>
            </a:pPr>
            <a:r>
              <a:rPr lang="zh-CN" altLang="en-US" sz="2400" dirty="0" smtClean="0"/>
              <a:t>自增</a:t>
            </a:r>
            <a:r>
              <a:rPr lang="en-US" altLang="zh-CN" sz="2400" dirty="0" smtClean="0"/>
              <a:t>/</a:t>
            </a:r>
            <a:r>
              <a:rPr lang="zh-CN" altLang="en-US" sz="2400" dirty="0" smtClean="0"/>
              <a:t>自减</a:t>
            </a:r>
          </a:p>
          <a:p>
            <a:pPr lvl="1" eaLnBrk="1" hangingPunct="1">
              <a:lnSpc>
                <a:spcPct val="90000"/>
              </a:lnSpc>
              <a:defRPr/>
            </a:pPr>
            <a:r>
              <a:rPr lang="zh-CN" altLang="en-US" sz="2400" dirty="0"/>
              <a:t>输入</a:t>
            </a:r>
            <a:r>
              <a:rPr lang="en-US" altLang="zh-CN" sz="2400" dirty="0"/>
              <a:t>/</a:t>
            </a:r>
            <a:r>
              <a:rPr lang="zh-CN" altLang="en-US" sz="2400" dirty="0" smtClean="0"/>
              <a:t>输出</a:t>
            </a:r>
            <a:endParaRPr lang="zh-CN" altLang="en-US" sz="2400" dirty="0"/>
          </a:p>
          <a:p>
            <a:pPr lvl="1" eaLnBrk="1" hangingPunct="1">
              <a:lnSpc>
                <a:spcPct val="90000"/>
              </a:lnSpc>
              <a:defRPr/>
            </a:pPr>
            <a:r>
              <a:rPr lang="zh-CN" altLang="en-US" sz="2400" dirty="0" smtClean="0"/>
              <a:t>无返回值的函数调用，等等</a:t>
            </a:r>
          </a:p>
          <a:p>
            <a:pPr eaLnBrk="1" hangingPunct="1">
              <a:lnSpc>
                <a:spcPct val="90000"/>
              </a:lnSpc>
              <a:buFont typeface="Wingdings" pitchFamily="2" charset="2"/>
              <a:buNone/>
              <a:defRPr/>
            </a:pPr>
            <a:r>
              <a:rPr lang="zh-CN" altLang="en-US" sz="2800" dirty="0" smtClean="0"/>
              <a:t>例如</a:t>
            </a:r>
          </a:p>
          <a:p>
            <a:pPr lvl="1" eaLnBrk="1" hangingPunct="1">
              <a:lnSpc>
                <a:spcPct val="90000"/>
              </a:lnSpc>
              <a:defRPr/>
            </a:pPr>
            <a:r>
              <a:rPr lang="en-US" altLang="zh-CN" sz="2400" dirty="0" smtClean="0"/>
              <a:t>x = </a:t>
            </a:r>
            <a:r>
              <a:rPr lang="en-US" altLang="zh-CN" sz="2400" dirty="0" err="1" smtClean="0"/>
              <a:t>a+b</a:t>
            </a:r>
            <a:r>
              <a:rPr lang="en-US" altLang="zh-CN" sz="2400" dirty="0" smtClean="0"/>
              <a:t>;  //</a:t>
            </a:r>
            <a:r>
              <a:rPr lang="zh-CN" altLang="en-US" sz="2400" dirty="0" smtClean="0"/>
              <a:t>赋值</a:t>
            </a:r>
          </a:p>
          <a:p>
            <a:pPr lvl="1" eaLnBrk="1" hangingPunct="1">
              <a:lnSpc>
                <a:spcPct val="90000"/>
              </a:lnSpc>
              <a:defRPr/>
            </a:pPr>
            <a:r>
              <a:rPr lang="en-US" altLang="zh-CN" sz="2400" dirty="0" smtClean="0"/>
              <a:t>x++;  //</a:t>
            </a:r>
            <a:r>
              <a:rPr lang="zh-CN" altLang="en-US" sz="2400" dirty="0" smtClean="0"/>
              <a:t>自增</a:t>
            </a:r>
          </a:p>
          <a:p>
            <a:pPr lvl="1" eaLnBrk="1" hangingPunct="1">
              <a:lnSpc>
                <a:spcPct val="90000"/>
              </a:lnSpc>
              <a:defRPr/>
            </a:pPr>
            <a:r>
              <a:rPr lang="en-US" altLang="zh-CN" sz="2400" dirty="0" err="1"/>
              <a:t>cin</a:t>
            </a:r>
            <a:r>
              <a:rPr lang="en-US" altLang="zh-CN" sz="2400" dirty="0"/>
              <a:t> &gt;&gt; a;  //</a:t>
            </a:r>
            <a:r>
              <a:rPr lang="zh-CN" altLang="en-US" sz="2400" dirty="0"/>
              <a:t>输入</a:t>
            </a:r>
          </a:p>
          <a:p>
            <a:pPr lvl="1" eaLnBrk="1" hangingPunct="1">
              <a:lnSpc>
                <a:spcPct val="90000"/>
              </a:lnSpc>
              <a:defRPr/>
            </a:pPr>
            <a:r>
              <a:rPr lang="en-US" altLang="zh-CN" sz="2400" dirty="0" err="1"/>
              <a:t>cout</a:t>
            </a:r>
            <a:r>
              <a:rPr lang="en-US" altLang="zh-CN" sz="2400" dirty="0"/>
              <a:t> &lt;&lt; b;  //</a:t>
            </a:r>
            <a:r>
              <a:rPr lang="zh-CN" altLang="en-US" sz="2400" dirty="0"/>
              <a:t>输出 </a:t>
            </a:r>
          </a:p>
          <a:p>
            <a:pPr lvl="1" eaLnBrk="1" hangingPunct="1">
              <a:lnSpc>
                <a:spcPct val="90000"/>
              </a:lnSpc>
              <a:defRPr/>
            </a:pPr>
            <a:r>
              <a:rPr lang="en-US" altLang="zh-CN" sz="2400" dirty="0" smtClean="0"/>
              <a:t>f(a);  //</a:t>
            </a:r>
            <a:r>
              <a:rPr lang="zh-CN" altLang="en-US" sz="2400" dirty="0" smtClean="0"/>
              <a:t>函数调用</a:t>
            </a:r>
          </a:p>
        </p:txBody>
      </p:sp>
    </p:spTree>
    <p:extLst>
      <p:ext uri="{BB962C8B-B14F-4D97-AF65-F5344CB8AC3E}">
        <p14:creationId xmlns:p14="http://schemas.microsoft.com/office/powerpoint/2010/main" val="1248578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188913"/>
            <a:ext cx="8785225" cy="6480175"/>
          </a:xfrm>
        </p:spPr>
        <p:txBody>
          <a:bodyPr/>
          <a:lstStyle/>
          <a:p>
            <a:pPr eaLnBrk="1" hangingPunct="1">
              <a:lnSpc>
                <a:spcPct val="80000"/>
              </a:lnSpc>
              <a:buFont typeface="Wingdings" pitchFamily="2" charset="2"/>
              <a:buNone/>
              <a:defRPr/>
            </a:pPr>
            <a:r>
              <a:rPr lang="en-US" altLang="ja-JP" sz="2400" dirty="0" smtClean="0"/>
              <a:t>//This is a </a:t>
            </a:r>
            <a:r>
              <a:rPr lang="en-US" altLang="zh-CN" sz="2400" dirty="0" smtClean="0"/>
              <a:t>simple </a:t>
            </a:r>
            <a:r>
              <a:rPr lang="en-US" altLang="ja-JP" sz="2400" dirty="0" smtClean="0"/>
              <a:t>C++ program</a:t>
            </a: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t>{	double r; </a:t>
            </a:r>
            <a:endParaRPr lang="en-US" altLang="zh-CN" sz="2000" dirty="0" smtClean="0"/>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请输入圆的半径</a:t>
            </a:r>
            <a:r>
              <a:rPr lang="en-US" altLang="zh-CN" sz="2400" dirty="0" smtClean="0"/>
              <a:t>:";</a:t>
            </a:r>
            <a:endParaRPr lang="zh-CN" altLang="en-US" sz="2000" dirty="0" smtClean="0"/>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r; </a:t>
            </a:r>
            <a:endParaRPr lang="en-US" altLang="zh-CN" sz="2000" dirty="0" smtClean="0"/>
          </a:p>
          <a:p>
            <a:pPr eaLnBrk="1" hangingPunct="1">
              <a:lnSpc>
                <a:spcPct val="80000"/>
              </a:lnSpc>
              <a:buNone/>
              <a:defRPr/>
            </a:pPr>
            <a:r>
              <a:rPr lang="en-US" altLang="zh-CN" sz="2400" dirty="0" smtClean="0"/>
              <a:t>	double </a:t>
            </a:r>
            <a:r>
              <a:rPr lang="en-US" altLang="zh-CN" sz="2400" dirty="0"/>
              <a:t>area, circumference; </a:t>
            </a:r>
            <a:endParaRPr lang="zh-CN" altLang="en-US" sz="2000" dirty="0" smtClean="0"/>
          </a:p>
          <a:p>
            <a:pPr eaLnBrk="1" hangingPunct="1">
              <a:lnSpc>
                <a:spcPct val="80000"/>
              </a:lnSpc>
              <a:buNone/>
              <a:defRPr/>
            </a:pPr>
            <a:r>
              <a:rPr lang="zh-CN" altLang="en-US" sz="2400" dirty="0" smtClean="0"/>
              <a:t>   </a:t>
            </a:r>
            <a:r>
              <a:rPr lang="en-US" altLang="zh-CN" sz="2400" dirty="0" smtClean="0"/>
              <a:t>area = r * r * 3.14; </a:t>
            </a:r>
          </a:p>
          <a:p>
            <a:pPr eaLnBrk="1" hangingPunct="1">
              <a:lnSpc>
                <a:spcPct val="80000"/>
              </a:lnSpc>
              <a:buNone/>
              <a:defRPr/>
            </a:pPr>
            <a:r>
              <a:rPr lang="en-US" altLang="zh-CN" sz="2400" dirty="0"/>
              <a:t>   </a:t>
            </a:r>
            <a:r>
              <a:rPr lang="en-US" altLang="zh-CN" sz="2400" dirty="0" smtClean="0"/>
              <a:t>circumference </a:t>
            </a:r>
            <a:r>
              <a:rPr lang="en-US" altLang="zh-CN" sz="2400" dirty="0"/>
              <a:t>= 2 * r * 3.14;</a:t>
            </a:r>
            <a:endParaRPr lang="zh-CN" altLang="en-US" sz="2400" dirty="0"/>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面积等于</a:t>
            </a:r>
            <a:r>
              <a:rPr lang="en-US" altLang="zh-CN" sz="2400" dirty="0" smtClean="0"/>
              <a:t>" &lt;&lt; area &lt;&lt; </a:t>
            </a:r>
            <a:r>
              <a:rPr lang="en-US" altLang="zh-CN" sz="2400" dirty="0" err="1" smtClean="0"/>
              <a:t>endl</a:t>
            </a:r>
            <a:r>
              <a:rPr lang="en-US" altLang="zh-CN" sz="2400" dirty="0" smtClean="0"/>
              <a:t>; </a:t>
            </a:r>
          </a:p>
          <a:p>
            <a:pPr eaLnBrk="1" hangingPunct="1">
              <a:lnSpc>
                <a:spcPct val="80000"/>
              </a:lnSpc>
              <a:buNone/>
              <a:defRPr/>
            </a:pPr>
            <a:r>
              <a:rPr lang="en-US" altLang="zh-CN" sz="1800" dirty="0"/>
              <a:t>	</a:t>
            </a:r>
            <a:r>
              <a:rPr lang="en-US" altLang="zh-CN" sz="2400" dirty="0" err="1"/>
              <a:t>cout</a:t>
            </a:r>
            <a:r>
              <a:rPr lang="en-US" altLang="zh-CN" sz="2400" dirty="0"/>
              <a:t> &lt;&lt; </a:t>
            </a:r>
            <a:r>
              <a:rPr lang="en-US" altLang="zh-CN" sz="2400" dirty="0" smtClean="0"/>
              <a:t>"</a:t>
            </a:r>
            <a:r>
              <a:rPr lang="zh-CN" altLang="en-US" sz="2400" dirty="0" smtClean="0"/>
              <a:t>周长等于</a:t>
            </a:r>
            <a:r>
              <a:rPr lang="en-US" altLang="zh-CN" sz="2400" dirty="0" smtClean="0"/>
              <a:t>" </a:t>
            </a:r>
            <a:r>
              <a:rPr lang="en-US" altLang="zh-CN" sz="2400" dirty="0"/>
              <a:t>&lt;&lt; circumference</a:t>
            </a:r>
            <a:r>
              <a:rPr lang="en-US" altLang="zh-CN" sz="2400" dirty="0" smtClean="0"/>
              <a:t> </a:t>
            </a:r>
            <a:r>
              <a:rPr lang="en-US" altLang="zh-CN" sz="2400" dirty="0"/>
              <a:t>&lt;&lt;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2400" dirty="0" smtClean="0"/>
              <a:t>	return 0;</a:t>
            </a:r>
            <a:endParaRPr lang="zh-CN" altLang="en-US" sz="2000" dirty="0" smtClean="0"/>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endParaRPr lang="en-US" altLang="zh-CN" sz="2400" dirty="0" smtClean="0"/>
          </a:p>
        </p:txBody>
      </p:sp>
    </p:spTree>
    <p:extLst>
      <p:ext uri="{BB962C8B-B14F-4D97-AF65-F5344CB8AC3E}">
        <p14:creationId xmlns:p14="http://schemas.microsoft.com/office/powerpoint/2010/main" val="105728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15888"/>
            <a:ext cx="7489825" cy="1139825"/>
          </a:xfrm>
        </p:spPr>
        <p:txBody>
          <a:bodyPr/>
          <a:lstStyle/>
          <a:p>
            <a:pPr eaLnBrk="1" hangingPunct="1">
              <a:defRPr/>
            </a:pPr>
            <a:r>
              <a:rPr lang="zh-CN" altLang="en-US" smtClean="0"/>
              <a:t>复合语句</a:t>
            </a:r>
          </a:p>
        </p:txBody>
      </p:sp>
      <p:sp>
        <p:nvSpPr>
          <p:cNvPr id="7171" name="Rectangle 3"/>
          <p:cNvSpPr>
            <a:spLocks noGrp="1" noChangeArrowheads="1"/>
          </p:cNvSpPr>
          <p:nvPr>
            <p:ph type="body" idx="1"/>
          </p:nvPr>
        </p:nvSpPr>
        <p:spPr>
          <a:xfrm>
            <a:off x="323850" y="1484313"/>
            <a:ext cx="8631238" cy="5113337"/>
          </a:xfrm>
        </p:spPr>
        <p:txBody>
          <a:bodyPr>
            <a:normAutofit fontScale="85000" lnSpcReduction="20000"/>
          </a:bodyPr>
          <a:lstStyle/>
          <a:p>
            <a:pPr marL="360363" indent="-360363" algn="just" eaLnBrk="1" hangingPunct="1">
              <a:lnSpc>
                <a:spcPct val="120000"/>
              </a:lnSpc>
              <a:defRPr/>
            </a:pPr>
            <a:r>
              <a:rPr lang="zh-CN" altLang="en-US" dirty="0" smtClean="0">
                <a:solidFill>
                  <a:srgbClr val="FFC000"/>
                </a:solidFill>
              </a:rPr>
              <a:t>复合语句</a:t>
            </a:r>
            <a:r>
              <a:rPr lang="zh-CN" altLang="en-US" dirty="0" smtClean="0"/>
              <a:t>是由一对花括号括起来的一个或多个语句，又称为块（</a:t>
            </a:r>
            <a:r>
              <a:rPr lang="en-US" altLang="zh-CN" dirty="0" smtClean="0">
                <a:latin typeface="宋体" charset="-122"/>
                <a:cs typeface="Times New Roman" pitchFamily="18" charset="0"/>
              </a:rPr>
              <a:t>block</a:t>
            </a:r>
            <a:r>
              <a:rPr lang="zh-CN" altLang="en-US" dirty="0" smtClean="0"/>
              <a:t>）。其格式为：</a:t>
            </a:r>
            <a:endParaRPr lang="zh-CN" altLang="en-US" dirty="0" smtClean="0">
              <a:latin typeface="宋体" charset="-122"/>
              <a:cs typeface="Times New Roman" pitchFamily="18" charset="0"/>
            </a:endParaRPr>
          </a:p>
          <a:p>
            <a:pPr marL="360363" indent="-360363" eaLnBrk="1" hangingPunct="1">
              <a:lnSpc>
                <a:spcPct val="120000"/>
              </a:lnSpc>
              <a:buFont typeface="Wingdings" pitchFamily="2" charset="2"/>
              <a:buNone/>
              <a:defRPr/>
            </a:pPr>
            <a:r>
              <a:rPr lang="zh-CN" altLang="en-US" b="1" dirty="0" smtClean="0">
                <a:latin typeface="Courier New" pitchFamily="49" charset="0"/>
                <a:cs typeface="Courier New" pitchFamily="49" charset="0"/>
              </a:rPr>
              <a:t>   </a:t>
            </a:r>
            <a:r>
              <a:rPr lang="zh-CN" altLang="en-US" dirty="0" smtClean="0">
                <a:latin typeface="Courier New" pitchFamily="49" charset="0"/>
                <a:cs typeface="Courier New" pitchFamily="49" charset="0"/>
              </a:rPr>
              <a:t> </a:t>
            </a:r>
            <a:r>
              <a:rPr lang="en-US" altLang="zh-CN" b="1" dirty="0" smtClean="0">
                <a:solidFill>
                  <a:srgbClr val="FFC000"/>
                </a:solidFill>
                <a:latin typeface="Courier New" pitchFamily="49" charset="0"/>
                <a:cs typeface="Courier New" pitchFamily="49" charset="0"/>
              </a:rPr>
              <a:t>{</a:t>
            </a:r>
            <a:r>
              <a:rPr lang="en-US" altLang="zh-CN" dirty="0" smtClean="0">
                <a:latin typeface="Courier New" pitchFamily="49" charset="0"/>
                <a:cs typeface="Courier New" pitchFamily="49" charset="0"/>
              </a:rPr>
              <a:t> &lt;</a:t>
            </a:r>
            <a:r>
              <a:rPr lang="zh-CN" altLang="en-US" dirty="0" smtClean="0">
                <a:latin typeface="宋体" charset="-122"/>
              </a:rPr>
              <a:t>语句序列</a:t>
            </a:r>
            <a:r>
              <a:rPr lang="en-US" altLang="zh-CN" dirty="0" smtClean="0">
                <a:latin typeface="Courier New" pitchFamily="49" charset="0"/>
                <a:cs typeface="Courier New" pitchFamily="49" charset="0"/>
              </a:rPr>
              <a:t>&gt; </a:t>
            </a:r>
            <a:r>
              <a:rPr lang="en-US" altLang="zh-CN" b="1" dirty="0" smtClean="0">
                <a:solidFill>
                  <a:srgbClr val="FFC000"/>
                </a:solidFill>
                <a:latin typeface="Courier New" pitchFamily="49" charset="0"/>
                <a:cs typeface="Courier New" pitchFamily="49" charset="0"/>
              </a:rPr>
              <a:t>}</a:t>
            </a:r>
          </a:p>
          <a:p>
            <a:pPr marL="825500" lvl="1" eaLnBrk="1" hangingPunct="1">
              <a:lnSpc>
                <a:spcPct val="120000"/>
              </a:lnSpc>
              <a:defRPr/>
            </a:pPr>
            <a:r>
              <a:rPr lang="en-US" altLang="zh-CN" dirty="0" smtClean="0"/>
              <a:t>&lt;</a:t>
            </a:r>
            <a:r>
              <a:rPr lang="zh-CN" altLang="en-US" dirty="0" smtClean="0"/>
              <a:t>语句序列</a:t>
            </a:r>
            <a:r>
              <a:rPr lang="en-US" altLang="zh-CN" dirty="0" smtClean="0"/>
              <a:t>&gt;</a:t>
            </a:r>
            <a:r>
              <a:rPr lang="zh-CN" altLang="en-US" dirty="0" smtClean="0"/>
              <a:t>中的语句可以是</a:t>
            </a:r>
            <a:r>
              <a:rPr lang="zh-CN" altLang="en-US" dirty="0" smtClean="0">
                <a:solidFill>
                  <a:schemeClr val="folHlink"/>
                </a:solidFill>
              </a:rPr>
              <a:t>任何</a:t>
            </a:r>
            <a:r>
              <a:rPr lang="zh-CN" altLang="en-US" dirty="0" smtClean="0"/>
              <a:t>的</a:t>
            </a:r>
            <a:r>
              <a:rPr lang="en-US" altLang="zh-CN" dirty="0" smtClean="0"/>
              <a:t>C++</a:t>
            </a:r>
            <a:r>
              <a:rPr lang="zh-CN" altLang="en-US" dirty="0" smtClean="0"/>
              <a:t>语句，其中包括</a:t>
            </a:r>
            <a:r>
              <a:rPr lang="zh-CN" altLang="en-US" dirty="0" smtClean="0">
                <a:solidFill>
                  <a:schemeClr val="folHlink"/>
                </a:solidFill>
              </a:rPr>
              <a:t>数据定义</a:t>
            </a:r>
            <a:r>
              <a:rPr lang="zh-CN" altLang="en-US" dirty="0" smtClean="0"/>
              <a:t>和</a:t>
            </a:r>
            <a:r>
              <a:rPr lang="zh-CN" altLang="en-US" dirty="0" smtClean="0">
                <a:solidFill>
                  <a:schemeClr val="folHlink"/>
                </a:solidFill>
              </a:rPr>
              <a:t>声明</a:t>
            </a:r>
            <a:r>
              <a:rPr lang="zh-CN" altLang="en-US" dirty="0" smtClean="0"/>
              <a:t>语句。</a:t>
            </a:r>
          </a:p>
          <a:p>
            <a:pPr marL="360363" indent="-360363" eaLnBrk="1" hangingPunct="1">
              <a:lnSpc>
                <a:spcPct val="120000"/>
              </a:lnSpc>
              <a:defRPr/>
            </a:pPr>
            <a:r>
              <a:rPr lang="zh-CN" altLang="en-US" dirty="0" smtClean="0"/>
              <a:t>一般情况下，复合语句执行完将</a:t>
            </a:r>
            <a:r>
              <a:rPr lang="zh-CN" altLang="en-US" dirty="0"/>
              <a:t>按照书写</a:t>
            </a:r>
            <a:r>
              <a:rPr lang="zh-CN" altLang="en-US" dirty="0" smtClean="0"/>
              <a:t>次序执行后续的语句，除非</a:t>
            </a:r>
            <a:r>
              <a:rPr lang="zh-CN" altLang="en-US" dirty="0"/>
              <a:t>在复合语句中包含改变执行流程的</a:t>
            </a:r>
            <a:r>
              <a:rPr lang="zh-CN" altLang="en-US" dirty="0" smtClean="0"/>
              <a:t>语句。 </a:t>
            </a:r>
          </a:p>
          <a:p>
            <a:pPr marL="360363" indent="-360363" eaLnBrk="1" hangingPunct="1">
              <a:lnSpc>
                <a:spcPct val="120000"/>
              </a:lnSpc>
              <a:defRPr/>
            </a:pPr>
            <a:r>
              <a:rPr lang="zh-CN" altLang="en-US" dirty="0" smtClean="0"/>
              <a:t>语法</a:t>
            </a:r>
            <a:r>
              <a:rPr lang="zh-CN" altLang="en-US" dirty="0"/>
              <a:t>上，</a:t>
            </a:r>
            <a:r>
              <a:rPr lang="zh-CN" altLang="en-US" dirty="0" smtClean="0"/>
              <a:t>复合语句是</a:t>
            </a:r>
            <a:r>
              <a:rPr lang="zh-CN" altLang="en-US" dirty="0">
                <a:solidFill>
                  <a:schemeClr val="folHlink"/>
                </a:solidFill>
              </a:rPr>
              <a:t>一个</a:t>
            </a:r>
            <a:r>
              <a:rPr lang="zh-CN" altLang="en-US" dirty="0" smtClean="0"/>
              <a:t>语句（结构语句），它一般作为其它结构语句（如选择语句和循环语句）</a:t>
            </a:r>
            <a:r>
              <a:rPr lang="zh-CN" altLang="en-US" dirty="0"/>
              <a:t>的子句</a:t>
            </a:r>
            <a:r>
              <a:rPr lang="zh-CN" altLang="en-US" dirty="0" smtClean="0"/>
              <a:t>（</a:t>
            </a:r>
            <a:r>
              <a:rPr lang="zh-CN" altLang="en-US" dirty="0"/>
              <a:t>成分</a:t>
            </a:r>
            <a:r>
              <a:rPr lang="zh-CN" altLang="en-US" dirty="0" smtClean="0"/>
              <a:t>语句）或作为函数体。</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57150"/>
            <a:ext cx="8229600" cy="1139825"/>
          </a:xfrm>
        </p:spPr>
        <p:txBody>
          <a:bodyPr/>
          <a:lstStyle/>
          <a:p>
            <a:pPr eaLnBrk="1" hangingPunct="1">
              <a:defRPr/>
            </a:pPr>
            <a:r>
              <a:rPr lang="zh-CN" altLang="en-US" smtClean="0"/>
              <a:t>复合语句举例</a:t>
            </a:r>
          </a:p>
        </p:txBody>
      </p:sp>
      <p:sp>
        <p:nvSpPr>
          <p:cNvPr id="4505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a:t>{	</a:t>
            </a:r>
            <a:r>
              <a:rPr lang="en-US" altLang="zh-CN" sz="2400" dirty="0" err="1"/>
              <a:t>int</a:t>
            </a:r>
            <a:r>
              <a:rPr lang="en-US" altLang="zh-CN" sz="2400" dirty="0"/>
              <a:t> </a:t>
            </a:r>
            <a:r>
              <a:rPr lang="en-US" altLang="zh-CN" sz="2400" dirty="0" err="1"/>
              <a:t>a,b</a:t>
            </a:r>
            <a:r>
              <a:rPr lang="en-GB" altLang="zh-CN" sz="2400" dirty="0"/>
              <a:t>；</a:t>
            </a:r>
            <a:endParaRPr lang="zh-CN" altLang="en-US" sz="2400" dirty="0"/>
          </a:p>
          <a:p>
            <a:pPr eaLnBrk="1" hangingPunct="1">
              <a:lnSpc>
                <a:spcPct val="90000"/>
              </a:lnSpc>
              <a:buFont typeface="Wingdings" pitchFamily="2" charset="2"/>
              <a:buNone/>
              <a:defRPr/>
            </a:pPr>
            <a:r>
              <a:rPr lang="zh-CN" altLang="en-US" sz="2400" dirty="0"/>
              <a:t>	</a:t>
            </a:r>
            <a:r>
              <a:rPr lang="en-US" altLang="zh-CN" sz="2400" dirty="0" err="1"/>
              <a:t>cin</a:t>
            </a:r>
            <a:r>
              <a:rPr lang="en-US" altLang="zh-CN" sz="2400" dirty="0"/>
              <a:t> &gt;&gt; a &gt;&gt; b;</a:t>
            </a:r>
          </a:p>
          <a:p>
            <a:pPr eaLnBrk="1" hangingPunct="1">
              <a:lnSpc>
                <a:spcPct val="90000"/>
              </a:lnSpc>
              <a:buFont typeface="Wingdings" pitchFamily="2" charset="2"/>
              <a:buNone/>
              <a:defRPr/>
            </a:pPr>
            <a:r>
              <a:rPr lang="en-US" altLang="zh-CN" sz="2400" dirty="0"/>
              <a:t>	</a:t>
            </a:r>
            <a:r>
              <a:rPr lang="en-US" altLang="zh-CN" sz="2400" dirty="0" err="1"/>
              <a:t>int</a:t>
            </a:r>
            <a:r>
              <a:rPr lang="en-US" altLang="zh-CN" sz="2400" dirty="0"/>
              <a:t> max;</a:t>
            </a:r>
          </a:p>
          <a:p>
            <a:pPr eaLnBrk="1" hangingPunct="1">
              <a:lnSpc>
                <a:spcPct val="90000"/>
              </a:lnSpc>
              <a:buFont typeface="Wingdings" pitchFamily="2" charset="2"/>
              <a:buNone/>
              <a:defRPr/>
            </a:pPr>
            <a:r>
              <a:rPr lang="en-US" altLang="zh-CN" sz="2400" dirty="0"/>
              <a:t>	max = (a &gt;= b)?</a:t>
            </a:r>
            <a:r>
              <a:rPr lang="en-US" altLang="zh-CN" sz="2400" dirty="0" err="1"/>
              <a:t>a:b</a:t>
            </a:r>
            <a:r>
              <a:rPr lang="en-US" altLang="zh-CN" sz="2400" dirty="0"/>
              <a:t>;</a:t>
            </a:r>
          </a:p>
          <a:p>
            <a:pPr eaLnBrk="1" hangingPunct="1">
              <a:lnSpc>
                <a:spcPct val="90000"/>
              </a:lnSpc>
              <a:buFont typeface="Wingdings" pitchFamily="2" charset="2"/>
              <a:buNone/>
              <a:defRPr/>
            </a:pPr>
            <a:r>
              <a:rPr lang="en-US" altLang="zh-CN" sz="2400" dirty="0"/>
              <a:t> 	</a:t>
            </a:r>
            <a:r>
              <a:rPr lang="en-US" altLang="zh-CN" sz="2400" dirty="0" err="1"/>
              <a:t>cout</a:t>
            </a:r>
            <a:r>
              <a:rPr lang="en-US" altLang="zh-CN" sz="2400" dirty="0"/>
              <a:t> &lt;&lt; max &lt;&lt; </a:t>
            </a:r>
            <a:r>
              <a:rPr lang="en-US" altLang="zh-CN" sz="2400" dirty="0" err="1"/>
              <a:t>endl</a:t>
            </a:r>
            <a:r>
              <a:rPr lang="en-US" altLang="zh-CN" sz="2400" dirty="0"/>
              <a:t>;</a:t>
            </a:r>
          </a:p>
          <a:p>
            <a:pPr eaLnBrk="1" hangingPunct="1">
              <a:lnSpc>
                <a:spcPct val="90000"/>
              </a:lnSpc>
              <a:buFont typeface="Wingdings" pitchFamily="2" charset="2"/>
              <a:buNone/>
              <a:defRPr/>
            </a:pPr>
            <a:r>
              <a:rPr lang="en-US" altLang="zh-CN" sz="24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空语句 </a:t>
            </a:r>
          </a:p>
        </p:txBody>
      </p:sp>
      <p:sp>
        <p:nvSpPr>
          <p:cNvPr id="198659" name="Rectangle 3"/>
          <p:cNvSpPr>
            <a:spLocks noGrp="1" noChangeArrowheads="1"/>
          </p:cNvSpPr>
          <p:nvPr>
            <p:ph type="body" idx="1"/>
          </p:nvPr>
        </p:nvSpPr>
        <p:spPr>
          <a:xfrm>
            <a:off x="325438" y="1484313"/>
            <a:ext cx="8639175" cy="4608983"/>
          </a:xfrm>
        </p:spPr>
        <p:txBody>
          <a:bodyPr>
            <a:normAutofit fontScale="92500" lnSpcReduction="10000"/>
          </a:bodyPr>
          <a:lstStyle/>
          <a:p>
            <a:pPr eaLnBrk="1" hangingPunct="1">
              <a:lnSpc>
                <a:spcPct val="110000"/>
              </a:lnSpc>
              <a:defRPr/>
            </a:pPr>
            <a:r>
              <a:rPr lang="zh-CN" altLang="en-US" sz="3600" dirty="0" smtClean="0"/>
              <a:t>根据程序设计的需要，在程序中的某些地方有时需要加上一些空操作，以方便其它流程控制的实现。</a:t>
            </a:r>
          </a:p>
          <a:p>
            <a:pPr eaLnBrk="1" hangingPunct="1">
              <a:lnSpc>
                <a:spcPct val="110000"/>
              </a:lnSpc>
              <a:defRPr/>
            </a:pPr>
            <a:r>
              <a:rPr lang="zh-CN" altLang="en-US" sz="3600" dirty="0" smtClean="0">
                <a:solidFill>
                  <a:srgbClr val="FFC000"/>
                </a:solidFill>
              </a:rPr>
              <a:t>空语句</a:t>
            </a:r>
            <a:r>
              <a:rPr lang="zh-CN" altLang="en-US" sz="3600" dirty="0" smtClean="0"/>
              <a:t>的格式为：</a:t>
            </a:r>
          </a:p>
          <a:p>
            <a:pPr eaLnBrk="1" hangingPunct="1">
              <a:lnSpc>
                <a:spcPct val="110000"/>
              </a:lnSpc>
              <a:buFont typeface="Wingdings" pitchFamily="2" charset="2"/>
              <a:buNone/>
              <a:defRPr/>
            </a:pPr>
            <a:r>
              <a:rPr lang="zh-CN" altLang="en-US" sz="3600" b="1" dirty="0" smtClean="0">
                <a:latin typeface="Courier New" pitchFamily="49" charset="0"/>
                <a:cs typeface="Courier New" pitchFamily="49" charset="0"/>
              </a:rPr>
              <a:t>		</a:t>
            </a:r>
            <a:r>
              <a:rPr lang="en-US" altLang="zh-CN" sz="3600" b="1" dirty="0" smtClean="0">
                <a:solidFill>
                  <a:srgbClr val="FFC000"/>
                </a:solidFill>
                <a:latin typeface="Courier New" pitchFamily="49" charset="0"/>
                <a:cs typeface="Courier New" pitchFamily="49" charset="0"/>
              </a:rPr>
              <a:t>;</a:t>
            </a:r>
          </a:p>
          <a:p>
            <a:pPr eaLnBrk="1" hangingPunct="1">
              <a:lnSpc>
                <a:spcPct val="110000"/>
              </a:lnSpc>
              <a:defRPr/>
            </a:pPr>
            <a:r>
              <a:rPr lang="zh-CN" altLang="en-US" sz="3600" dirty="0" smtClean="0"/>
              <a:t>空语句的作用是用于语法上需要一条语句的地方，而该地方又不需做任何事情。</a:t>
            </a:r>
            <a:endParaRPr lang="en-US" altLang="zh-CN" sz="3600" dirty="0" smtClean="0"/>
          </a:p>
          <a:p>
            <a:pPr eaLnBrk="1" hangingPunct="1">
              <a:lnSpc>
                <a:spcPct val="110000"/>
              </a:lnSpc>
              <a:defRPr/>
            </a:pPr>
            <a:r>
              <a:rPr lang="zh-CN" altLang="en-US" sz="3600" dirty="0" smtClean="0"/>
              <a:t>空语句常常作为结构语句的子句。</a:t>
            </a:r>
            <a:r>
              <a:rPr lang="zh-CN" altLang="en-US" sz="3600" b="1" dirty="0" smtClean="0">
                <a:latin typeface="Courier New" pitchFamily="49"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250825" y="798513"/>
            <a:ext cx="8686800" cy="5438775"/>
          </a:xfrm>
        </p:spPr>
        <p:txBody>
          <a:bodyPr/>
          <a:lstStyle/>
          <a:p>
            <a:pPr eaLnBrk="1" hangingPunct="1">
              <a:lnSpc>
                <a:spcPct val="90000"/>
              </a:lnSpc>
              <a:defRPr/>
            </a:pPr>
            <a:r>
              <a:rPr lang="zh-CN" altLang="en-US" sz="2800" dirty="0" smtClean="0"/>
              <a:t>例如：</a:t>
            </a:r>
          </a:p>
          <a:p>
            <a:pPr lvl="1" eaLnBrk="1" hangingPunct="1">
              <a:lnSpc>
                <a:spcPct val="90000"/>
              </a:lnSpc>
              <a:buFontTx/>
              <a:buNone/>
              <a:defRPr/>
            </a:pPr>
            <a:r>
              <a:rPr lang="en-US" altLang="zh-CN" sz="2400" dirty="0" smtClean="0"/>
              <a:t>if (a&gt;b)</a:t>
            </a:r>
          </a:p>
          <a:p>
            <a:pPr lvl="1" eaLnBrk="1" hangingPunct="1">
              <a:lnSpc>
                <a:spcPct val="90000"/>
              </a:lnSpc>
              <a:buFontTx/>
              <a:buNone/>
              <a:defRPr/>
            </a:pPr>
            <a:r>
              <a:rPr lang="en-US" altLang="zh-CN" sz="2400" dirty="0"/>
              <a:t> </a:t>
            </a:r>
            <a:r>
              <a:rPr lang="en-US" altLang="zh-CN" sz="2400" dirty="0" smtClean="0"/>
              <a:t> </a:t>
            </a:r>
            <a:r>
              <a:rPr lang="en-US" altLang="zh-CN" sz="2400" dirty="0" smtClean="0">
                <a:solidFill>
                  <a:srgbClr val="FFC000"/>
                </a:solidFill>
              </a:rPr>
              <a:t>; </a:t>
            </a:r>
            <a:r>
              <a:rPr lang="en-US" altLang="zh-CN" sz="2400" dirty="0"/>
              <a:t>//</a:t>
            </a:r>
            <a:r>
              <a:rPr lang="zh-CN" altLang="en-US" sz="2400" dirty="0"/>
              <a:t>空语句</a:t>
            </a:r>
            <a:endParaRPr lang="en-US" altLang="zh-CN" sz="2400" dirty="0"/>
          </a:p>
          <a:p>
            <a:pPr lvl="1" eaLnBrk="1" hangingPunct="1">
              <a:lnSpc>
                <a:spcPct val="90000"/>
              </a:lnSpc>
              <a:buFontTx/>
              <a:buNone/>
              <a:defRPr/>
            </a:pPr>
            <a:r>
              <a:rPr lang="en-US" altLang="zh-CN" sz="2400" dirty="0" smtClean="0"/>
              <a:t>else</a:t>
            </a:r>
          </a:p>
          <a:p>
            <a:pPr lvl="1" eaLnBrk="1" hangingPunct="1">
              <a:lnSpc>
                <a:spcPct val="90000"/>
              </a:lnSpc>
              <a:buFontTx/>
              <a:buNone/>
              <a:defRPr/>
            </a:pPr>
            <a:r>
              <a:rPr lang="en-US" altLang="zh-CN" sz="2400" dirty="0"/>
              <a:t> </a:t>
            </a:r>
            <a:r>
              <a:rPr lang="en-US" altLang="zh-CN" sz="2400" dirty="0" smtClean="0"/>
              <a:t> c = a;</a:t>
            </a:r>
          </a:p>
          <a:p>
            <a:pPr eaLnBrk="1" hangingPunct="1">
              <a:lnSpc>
                <a:spcPct val="90000"/>
              </a:lnSpc>
              <a:defRPr/>
            </a:pPr>
            <a:r>
              <a:rPr lang="zh-CN" altLang="en-US" sz="2800" dirty="0"/>
              <a:t>再例如：</a:t>
            </a:r>
            <a:endParaRPr lang="en-US" altLang="zh-CN" sz="2800" dirty="0"/>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	... </a:t>
            </a:r>
            <a:r>
              <a:rPr lang="en-US" altLang="zh-CN" sz="2400" dirty="0" err="1" smtClean="0"/>
              <a:t>goto</a:t>
            </a:r>
            <a:r>
              <a:rPr lang="en-US" altLang="zh-CN" sz="2400" dirty="0" smtClean="0"/>
              <a:t> end; //</a:t>
            </a:r>
            <a:r>
              <a:rPr lang="zh-CN" altLang="en-US" sz="2400" dirty="0" smtClean="0"/>
              <a:t>转向下面由语句标号</a:t>
            </a:r>
            <a:r>
              <a:rPr lang="en-US" altLang="zh-CN" sz="2400" dirty="0" smtClean="0"/>
              <a:t>end</a:t>
            </a:r>
            <a:r>
              <a:rPr lang="zh-CN" altLang="en-US" sz="2400" dirty="0" smtClean="0"/>
              <a:t>标识的空语句</a:t>
            </a:r>
          </a:p>
          <a:p>
            <a:pPr lvl="1" eaLnBrk="1" hangingPunct="1">
              <a:lnSpc>
                <a:spcPct val="90000"/>
              </a:lnSpc>
              <a:buFontTx/>
              <a:buNone/>
              <a:defRPr/>
            </a:pPr>
            <a:r>
              <a:rPr lang="zh-CN" altLang="en-US" sz="2400" dirty="0" smtClean="0"/>
              <a:t>	</a:t>
            </a:r>
            <a:r>
              <a:rPr lang="en-US" altLang="zh-CN" sz="2400" dirty="0" smtClean="0"/>
              <a:t>......</a:t>
            </a:r>
          </a:p>
          <a:p>
            <a:pPr lvl="1" eaLnBrk="1" hangingPunct="1">
              <a:lnSpc>
                <a:spcPct val="90000"/>
              </a:lnSpc>
              <a:buFontTx/>
              <a:buNone/>
              <a:defRPr/>
            </a:pPr>
            <a:r>
              <a:rPr lang="en-US" altLang="zh-CN" sz="2400" dirty="0" smtClean="0"/>
              <a:t>	end: </a:t>
            </a:r>
            <a:r>
              <a:rPr lang="en-US" altLang="zh-CN" sz="2400" dirty="0" smtClean="0">
                <a:solidFill>
                  <a:schemeClr val="folHlink"/>
                </a:solidFill>
              </a:rPr>
              <a:t>;</a:t>
            </a:r>
            <a:r>
              <a:rPr lang="en-US" altLang="zh-CN" sz="2400" dirty="0" smtClean="0"/>
              <a:t> //</a:t>
            </a:r>
            <a:r>
              <a:rPr lang="zh-CN" altLang="en-US" sz="2400" dirty="0" smtClean="0"/>
              <a:t>空语句</a:t>
            </a:r>
          </a:p>
          <a:p>
            <a:pPr lvl="1" eaLnBrk="1" hangingPunct="1">
              <a:lnSpc>
                <a:spcPct val="90000"/>
              </a:lnSpc>
              <a:buFontTx/>
              <a:buNone/>
              <a:defRPr/>
            </a:pPr>
            <a:r>
              <a:rPr lang="en-US" altLang="zh-CN" sz="2400" dirty="0" smtClean="0"/>
              <a:t>}</a:t>
            </a:r>
          </a:p>
          <a:p>
            <a:pPr lvl="1" eaLnBrk="1" hangingPunct="1">
              <a:lnSpc>
                <a:spcPct val="90000"/>
              </a:lnSpc>
              <a:defRPr/>
            </a:pPr>
            <a:r>
              <a:rPr lang="zh-CN" altLang="en-US" sz="2400" dirty="0" smtClean="0"/>
              <a:t>其中，在</a:t>
            </a:r>
            <a:r>
              <a:rPr lang="zh-CN" altLang="en-US" sz="2400" dirty="0" smtClean="0">
                <a:latin typeface="Arial"/>
              </a:rPr>
              <a:t>“</a:t>
            </a:r>
            <a:r>
              <a:rPr lang="en-US" altLang="zh-CN" sz="2400" dirty="0" smtClean="0"/>
              <a:t>end: ;</a:t>
            </a:r>
            <a:r>
              <a:rPr lang="en-US" altLang="zh-CN" sz="2400" dirty="0" smtClean="0">
                <a:latin typeface="Arial"/>
              </a:rPr>
              <a:t>”</a:t>
            </a:r>
            <a:r>
              <a:rPr lang="zh-CN" altLang="en-US" sz="2400" dirty="0" smtClean="0"/>
              <a:t>中，</a:t>
            </a:r>
            <a:r>
              <a:rPr lang="en-US" altLang="zh-CN" sz="2400" dirty="0" smtClean="0"/>
              <a:t>end</a:t>
            </a:r>
            <a:r>
              <a:rPr lang="zh-CN" altLang="en-US" sz="2400" dirty="0" smtClean="0"/>
              <a:t>是一个语句标号，</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是一个空语句。</a:t>
            </a:r>
          </a:p>
          <a:p>
            <a:pPr lvl="1" eaLnBrk="1" hangingPunct="1">
              <a:lnSpc>
                <a:spcPct val="90000"/>
              </a:lnSpc>
              <a:defRPr/>
            </a:pPr>
            <a:endParaRPr lang="zh-CN" alt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5950" y="115888"/>
            <a:ext cx="7772400" cy="1143000"/>
          </a:xfrm>
        </p:spPr>
        <p:txBody>
          <a:bodyPr/>
          <a:lstStyle/>
          <a:p>
            <a:pPr eaLnBrk="1" hangingPunct="1">
              <a:defRPr/>
            </a:pPr>
            <a:r>
              <a:rPr lang="zh-CN" altLang="en-US" dirty="0" smtClean="0"/>
              <a:t>选择执行</a:t>
            </a:r>
          </a:p>
        </p:txBody>
      </p:sp>
      <p:sp>
        <p:nvSpPr>
          <p:cNvPr id="8195" name="Rectangle 3"/>
          <p:cNvSpPr>
            <a:spLocks noGrp="1" noChangeArrowheads="1"/>
          </p:cNvSpPr>
          <p:nvPr>
            <p:ph type="body" idx="1"/>
          </p:nvPr>
        </p:nvSpPr>
        <p:spPr>
          <a:xfrm>
            <a:off x="395536" y="1600200"/>
            <a:ext cx="8305800" cy="4924425"/>
          </a:xfrm>
        </p:spPr>
        <p:txBody>
          <a:bodyPr/>
          <a:lstStyle/>
          <a:p>
            <a:pPr marL="360363" indent="-360363" algn="just" eaLnBrk="1" hangingPunct="1">
              <a:defRPr/>
            </a:pPr>
            <a:r>
              <a:rPr lang="zh-CN" altLang="en-US" dirty="0" smtClean="0"/>
              <a:t>在程序中，常常需要根据不同的情况来从一组语句中选择一个来执行</a:t>
            </a:r>
            <a:r>
              <a:rPr lang="zh-CN" altLang="en-US" dirty="0"/>
              <a:t>（分支）</a:t>
            </a:r>
            <a:r>
              <a:rPr lang="zh-CN" altLang="en-US" dirty="0" smtClean="0"/>
              <a:t>，这是通过</a:t>
            </a:r>
            <a:r>
              <a:rPr lang="zh-CN" altLang="en-US" dirty="0" smtClean="0">
                <a:solidFill>
                  <a:srgbClr val="FFC000"/>
                </a:solidFill>
              </a:rPr>
              <a:t>选择语句</a:t>
            </a:r>
            <a:r>
              <a:rPr lang="zh-CN" altLang="en-US" dirty="0" smtClean="0"/>
              <a:t>来完成的。</a:t>
            </a:r>
          </a:p>
          <a:p>
            <a:pPr marL="360363" indent="-360363" algn="just" eaLnBrk="1" hangingPunct="1">
              <a:defRPr/>
            </a:pPr>
            <a:r>
              <a:rPr lang="en-US" altLang="zh-CN" dirty="0" smtClean="0"/>
              <a:t>C++</a:t>
            </a:r>
            <a:r>
              <a:rPr lang="zh-CN" altLang="en-US" dirty="0" smtClean="0"/>
              <a:t>的选择语句包括：</a:t>
            </a:r>
          </a:p>
          <a:p>
            <a:pPr marL="825500" lvl="1" algn="just" eaLnBrk="1" hangingPunct="1">
              <a:defRPr/>
            </a:pPr>
            <a:r>
              <a:rPr lang="en-US" altLang="zh-CN" dirty="0">
                <a:cs typeface="+mn-cs"/>
              </a:rPr>
              <a:t>if</a:t>
            </a:r>
            <a:r>
              <a:rPr lang="zh-CN" altLang="en-US" dirty="0"/>
              <a:t>语句</a:t>
            </a:r>
          </a:p>
          <a:p>
            <a:pPr marL="825500" lvl="1" algn="just" eaLnBrk="1" hangingPunct="1">
              <a:defRPr/>
            </a:pPr>
            <a:r>
              <a:rPr lang="en-US" altLang="zh-CN" dirty="0">
                <a:cs typeface="+mn-cs"/>
              </a:rPr>
              <a:t>switch</a:t>
            </a:r>
            <a:r>
              <a:rPr lang="zh-CN" altLang="en-US" dirty="0" smtClean="0"/>
              <a:t>语句</a:t>
            </a:r>
            <a:endParaRPr lang="en-US" altLang="zh-CN" dirty="0" smtClean="0"/>
          </a:p>
          <a:p>
            <a:pPr marL="425450" algn="just" eaLnBrk="1" hangingPunct="1">
              <a:defRPr/>
            </a:pPr>
            <a:r>
              <a:rPr lang="zh-CN" altLang="en-US" dirty="0" smtClean="0"/>
              <a:t>语法上，</a:t>
            </a:r>
            <a:r>
              <a:rPr lang="zh-CN" altLang="en-US" dirty="0"/>
              <a:t>选择语句</a:t>
            </a:r>
            <a:r>
              <a:rPr lang="zh-CN" altLang="en-US" dirty="0" smtClean="0"/>
              <a:t>属于</a:t>
            </a:r>
            <a:r>
              <a:rPr lang="zh-CN" altLang="en-US" dirty="0"/>
              <a:t>结构</a:t>
            </a:r>
            <a:r>
              <a:rPr lang="zh-CN" altLang="en-US" dirty="0" smtClean="0"/>
              <a:t>语句。</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115888"/>
            <a:ext cx="7772400" cy="1143000"/>
          </a:xfrm>
        </p:spPr>
        <p:txBody>
          <a:bodyPr/>
          <a:lstStyle/>
          <a:p>
            <a:pPr eaLnBrk="1" hangingPunct="1">
              <a:defRPr/>
            </a:pPr>
            <a:r>
              <a:rPr lang="en-US" altLang="zh-CN" smtClean="0"/>
              <a:t> if  </a:t>
            </a:r>
            <a:r>
              <a:rPr lang="zh-CN" altLang="en-US" smtClean="0"/>
              <a:t>语句</a:t>
            </a:r>
          </a:p>
        </p:txBody>
      </p:sp>
      <p:sp>
        <p:nvSpPr>
          <p:cNvPr id="9219" name="Rectangle 3"/>
          <p:cNvSpPr>
            <a:spLocks noGrp="1" noChangeArrowheads="1"/>
          </p:cNvSpPr>
          <p:nvPr>
            <p:ph type="body" idx="1"/>
          </p:nvPr>
        </p:nvSpPr>
        <p:spPr>
          <a:xfrm>
            <a:off x="468313" y="1600200"/>
            <a:ext cx="8218487" cy="4997450"/>
          </a:xfrm>
        </p:spPr>
        <p:txBody>
          <a:bodyPr/>
          <a:lstStyle/>
          <a:p>
            <a:pPr eaLnBrk="1" hangingPunct="1">
              <a:defRPr/>
            </a:pPr>
            <a:r>
              <a:rPr lang="en-US" altLang="zh-CN" sz="2800" dirty="0" smtClean="0">
                <a:solidFill>
                  <a:srgbClr val="FFC000"/>
                </a:solidFill>
              </a:rPr>
              <a:t>if</a:t>
            </a:r>
            <a:r>
              <a:rPr lang="zh-CN" altLang="en-US" sz="2800" dirty="0" smtClean="0">
                <a:solidFill>
                  <a:srgbClr val="FFC000"/>
                </a:solidFill>
              </a:rPr>
              <a:t>语句</a:t>
            </a:r>
            <a:r>
              <a:rPr lang="zh-CN" altLang="en-US" sz="2800" dirty="0" smtClean="0"/>
              <a:t>（又称条件语句）是根据一个条件满足与否来决定是否执行某个语句或从两个语句中选择一个语句执行。</a:t>
            </a:r>
          </a:p>
          <a:p>
            <a:pPr eaLnBrk="1" hangingPunct="1">
              <a:defRPr/>
            </a:pPr>
            <a:r>
              <a:rPr lang="en-US" altLang="zh-CN" sz="2800" dirty="0" smtClean="0">
                <a:latin typeface="Verdana" panose="020B0604030504040204" pitchFamily="34" charset="0"/>
                <a:ea typeface="Verdana" panose="020B0604030504040204" pitchFamily="34" charset="0"/>
                <a:cs typeface="Verdana" panose="020B0604030504040204" pitchFamily="34" charset="0"/>
              </a:rPr>
              <a:t>if</a:t>
            </a:r>
            <a:r>
              <a:rPr lang="zh-CN" altLang="en-US" sz="2800" dirty="0" smtClean="0"/>
              <a:t>语句有两种格式：</a:t>
            </a:r>
            <a:endParaRPr lang="zh-CN" altLang="en-US" sz="2800" dirty="0" smtClean="0">
              <a:latin typeface="宋体" charset="-122"/>
              <a:cs typeface="Times New Roman" pitchFamily="18" charset="0"/>
            </a:endParaRPr>
          </a:p>
          <a:p>
            <a:pPr marL="457200" lvl="1" indent="0" algn="just" eaLnBrk="1" hangingPunct="1">
              <a:buNone/>
              <a:defRPr/>
            </a:pPr>
            <a:r>
              <a:rPr lang="en-US" altLang="zh-CN" sz="2400" b="1" dirty="0" smtClean="0">
                <a:solidFill>
                  <a:srgbClr val="FFC000"/>
                </a:solidFill>
                <a:cs typeface="Times New Roman" pitchFamily="18" charset="0"/>
              </a:rPr>
              <a:t>if (</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en-US" altLang="zh-CN" sz="2400" b="1" dirty="0" smtClean="0">
                <a:solidFill>
                  <a:srgbClr val="FFC000"/>
                </a:solidFill>
                <a:cs typeface="Times New Roman" pitchFamily="18" charset="0"/>
              </a:rPr>
              <a:t>)</a:t>
            </a:r>
            <a:r>
              <a:rPr lang="en-US" altLang="zh-CN" sz="2400" dirty="0" smtClean="0">
                <a:cs typeface="Times New Roman" pitchFamily="18" charset="0"/>
              </a:rPr>
              <a:t> &lt;</a:t>
            </a:r>
            <a:r>
              <a:rPr lang="zh-CN" altLang="en-US" sz="2400" dirty="0" smtClean="0"/>
              <a:t>语句</a:t>
            </a:r>
            <a:r>
              <a:rPr lang="en-US" altLang="zh-CN" sz="2400" dirty="0" smtClean="0">
                <a:cs typeface="Times New Roman" pitchFamily="18" charset="0"/>
              </a:rPr>
              <a:t>&gt;</a:t>
            </a:r>
          </a:p>
          <a:p>
            <a:pPr marL="457200" lvl="1" indent="0" algn="just" eaLnBrk="1" hangingPunct="1">
              <a:buNone/>
              <a:defRPr/>
            </a:pPr>
            <a:r>
              <a:rPr lang="en-US" altLang="zh-CN" sz="2400" b="1" dirty="0" smtClean="0">
                <a:solidFill>
                  <a:srgbClr val="FFC000"/>
                </a:solidFill>
                <a:cs typeface="Times New Roman" pitchFamily="18" charset="0"/>
              </a:rPr>
              <a:t>if (</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en-US" altLang="zh-CN" sz="2400" b="1" dirty="0" smtClean="0">
                <a:solidFill>
                  <a:srgbClr val="FFC000"/>
                </a:solidFill>
                <a:cs typeface="Times New Roman" pitchFamily="18" charset="0"/>
              </a:rPr>
              <a:t>)</a:t>
            </a:r>
            <a:r>
              <a:rPr lang="en-US" altLang="zh-CN" sz="2400" dirty="0" smtClean="0">
                <a:solidFill>
                  <a:srgbClr val="FFC000"/>
                </a:solidFill>
                <a:cs typeface="Times New Roman" pitchFamily="18" charset="0"/>
              </a:rPr>
              <a:t> </a:t>
            </a:r>
            <a:r>
              <a:rPr lang="en-US" altLang="zh-CN" sz="2400" dirty="0" smtClean="0">
                <a:cs typeface="Times New Roman" pitchFamily="18" charset="0"/>
              </a:rPr>
              <a:t>&lt;</a:t>
            </a:r>
            <a:r>
              <a:rPr lang="zh-CN" altLang="en-US" sz="2400" dirty="0" smtClean="0"/>
              <a:t>语句</a:t>
            </a:r>
            <a:r>
              <a:rPr lang="en-US" altLang="zh-CN" sz="2400" dirty="0" smtClean="0">
                <a:cs typeface="Times New Roman" pitchFamily="18" charset="0"/>
              </a:rPr>
              <a:t>1&gt; </a:t>
            </a:r>
            <a:r>
              <a:rPr lang="en-US" altLang="zh-CN" sz="2400" b="1" dirty="0" smtClean="0">
                <a:solidFill>
                  <a:srgbClr val="FFC000"/>
                </a:solidFill>
                <a:cs typeface="Times New Roman" pitchFamily="18" charset="0"/>
              </a:rPr>
              <a:t>else</a:t>
            </a:r>
            <a:r>
              <a:rPr lang="en-US" altLang="zh-CN" sz="2400" dirty="0" smtClean="0">
                <a:cs typeface="Times New Roman" pitchFamily="18" charset="0"/>
              </a:rPr>
              <a:t> &lt;</a:t>
            </a:r>
            <a:r>
              <a:rPr lang="zh-CN" altLang="en-US" sz="2400" dirty="0" smtClean="0"/>
              <a:t>语句</a:t>
            </a:r>
            <a:r>
              <a:rPr lang="en-US" altLang="zh-CN" sz="2400" dirty="0" smtClean="0">
                <a:cs typeface="Times New Roman" pitchFamily="18" charset="0"/>
              </a:rPr>
              <a:t>2&gt;</a:t>
            </a:r>
          </a:p>
          <a:p>
            <a:pPr lvl="1" algn="just" eaLnBrk="1" hangingPunct="1">
              <a:defRPr/>
            </a:pPr>
            <a:r>
              <a:rPr lang="zh-CN" altLang="en-US" sz="2400" dirty="0" smtClean="0">
                <a:cs typeface="Times New Roman" pitchFamily="18" charset="0"/>
              </a:rPr>
              <a:t>其中，</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zh-CN" altLang="en-US" sz="2400" dirty="0" smtClean="0">
                <a:cs typeface="Times New Roman" pitchFamily="18" charset="0"/>
              </a:rPr>
              <a:t>可以是任意的</a:t>
            </a:r>
            <a:r>
              <a:rPr lang="en-US" altLang="zh-CN" sz="2400" dirty="0" smtClean="0">
                <a:cs typeface="Times New Roman" pitchFamily="18" charset="0"/>
              </a:rPr>
              <a:t>C++</a:t>
            </a:r>
            <a:r>
              <a:rPr lang="zh-CN" altLang="en-US" sz="2400" dirty="0" smtClean="0">
                <a:cs typeface="Times New Roman" pitchFamily="18" charset="0"/>
              </a:rPr>
              <a:t>表达式，通常为</a:t>
            </a:r>
            <a:r>
              <a:rPr lang="zh-CN" altLang="en-US" sz="2400" dirty="0" smtClean="0">
                <a:solidFill>
                  <a:srgbClr val="FFC000"/>
                </a:solidFill>
                <a:cs typeface="Times New Roman" pitchFamily="18" charset="0"/>
              </a:rPr>
              <a:t>关系或逻辑表达式</a:t>
            </a:r>
            <a:r>
              <a:rPr lang="zh-CN" altLang="en-US" sz="2400" dirty="0" smtClean="0">
                <a:cs typeface="Times New Roman" pitchFamily="18" charset="0"/>
              </a:rPr>
              <a:t>，表示条件；</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&gt;</a:t>
            </a:r>
            <a:r>
              <a:rPr lang="zh-CN" altLang="en-US" sz="2400" dirty="0" smtClean="0">
                <a:cs typeface="Times New Roman" pitchFamily="18" charset="0"/>
              </a:rPr>
              <a:t>、</a:t>
            </a: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1&gt;</a:t>
            </a:r>
            <a:r>
              <a:rPr lang="zh-CN" altLang="en-US" sz="2400" dirty="0" smtClean="0">
                <a:cs typeface="Times New Roman" pitchFamily="18" charset="0"/>
              </a:rPr>
              <a:t>、</a:t>
            </a: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2&gt;</a:t>
            </a:r>
            <a:r>
              <a:rPr lang="zh-CN" altLang="en-US" sz="2400" dirty="0" smtClean="0">
                <a:cs typeface="Times New Roman" pitchFamily="18" charset="0"/>
              </a:rPr>
              <a:t>可以是任意的</a:t>
            </a:r>
            <a:r>
              <a:rPr lang="en-US" altLang="zh-CN" sz="2400" dirty="0" smtClean="0">
                <a:cs typeface="Times New Roman" pitchFamily="18" charset="0"/>
              </a:rPr>
              <a:t>C++</a:t>
            </a:r>
            <a:r>
              <a:rPr lang="zh-CN" altLang="en-US" sz="2400" dirty="0" smtClean="0">
                <a:cs typeface="Times New Roman" pitchFamily="18" charset="0"/>
              </a:rPr>
              <a:t>语句，但必须是</a:t>
            </a:r>
            <a:r>
              <a:rPr lang="zh-CN" altLang="en-US" sz="2400" dirty="0" smtClean="0">
                <a:solidFill>
                  <a:srgbClr val="FF9900"/>
                </a:solidFill>
                <a:cs typeface="Times New Roman" pitchFamily="18" charset="0"/>
              </a:rPr>
              <a:t>一个语句</a:t>
            </a:r>
            <a:r>
              <a:rPr lang="zh-CN" altLang="en-US" sz="2400" dirty="0" smtClean="0">
                <a:cs typeface="Times New Roman" pitchFamily="18" charset="0"/>
              </a:rPr>
              <a:t>！（结构语句算一个语句）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t> if</a:t>
            </a:r>
            <a:r>
              <a:rPr lang="zh-CN" altLang="en-US" smtClean="0"/>
              <a:t>语句的含义</a:t>
            </a:r>
          </a:p>
        </p:txBody>
      </p:sp>
      <p:pic>
        <p:nvPicPr>
          <p:cNvPr id="16387" name="Picture 3" descr="ifyuj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524125"/>
            <a:ext cx="7920038"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612775" y="2051050"/>
            <a:ext cx="3095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4763" lvl="1" indent="0" algn="just" eaLnBrk="1" hangingPunct="1">
              <a:buFontTx/>
              <a:buNone/>
              <a:defRPr/>
            </a:pPr>
            <a:r>
              <a:rPr lang="en-US" altLang="zh-CN" sz="2000" dirty="0">
                <a:solidFill>
                  <a:srgbClr val="FFC000"/>
                </a:solidFill>
                <a:cs typeface="Times New Roman" pitchFamily="18" charset="0"/>
              </a:rPr>
              <a:t>if (</a:t>
            </a:r>
            <a:r>
              <a:rPr lang="en-US" altLang="zh-CN" sz="2000" dirty="0">
                <a:cs typeface="Times New Roman" pitchFamily="18" charset="0"/>
              </a:rPr>
              <a:t>&lt;</a:t>
            </a:r>
            <a:r>
              <a:rPr lang="zh-CN" altLang="en-US" sz="2000" dirty="0"/>
              <a:t>表达式</a:t>
            </a:r>
            <a:r>
              <a:rPr lang="en-US" altLang="zh-CN" sz="2000" dirty="0">
                <a:cs typeface="Times New Roman" pitchFamily="18" charset="0"/>
              </a:rPr>
              <a:t>&gt;</a:t>
            </a:r>
            <a:r>
              <a:rPr lang="en-US" altLang="zh-CN" sz="2000" dirty="0">
                <a:solidFill>
                  <a:srgbClr val="FFC000"/>
                </a:solidFill>
                <a:cs typeface="Times New Roman" pitchFamily="18" charset="0"/>
              </a:rPr>
              <a:t>) </a:t>
            </a:r>
            <a:r>
              <a:rPr lang="en-US" altLang="zh-CN" sz="2000" dirty="0">
                <a:cs typeface="Times New Roman" pitchFamily="18" charset="0"/>
              </a:rPr>
              <a:t>&lt;</a:t>
            </a:r>
            <a:r>
              <a:rPr lang="zh-CN" altLang="en-US" sz="2000" dirty="0"/>
              <a:t>语句</a:t>
            </a:r>
            <a:r>
              <a:rPr lang="en-US" altLang="zh-CN" sz="2000" dirty="0">
                <a:cs typeface="Times New Roman" pitchFamily="18" charset="0"/>
              </a:rPr>
              <a:t>&gt;</a:t>
            </a:r>
          </a:p>
        </p:txBody>
      </p:sp>
      <p:sp>
        <p:nvSpPr>
          <p:cNvPr id="16389" name="Text Box 5"/>
          <p:cNvSpPr txBox="1">
            <a:spLocks noChangeArrowheads="1"/>
          </p:cNvSpPr>
          <p:nvPr/>
        </p:nvSpPr>
        <p:spPr bwMode="auto">
          <a:xfrm>
            <a:off x="4211638" y="2020888"/>
            <a:ext cx="4464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00000"/>
              </a:lnSpc>
              <a:spcBef>
                <a:spcPct val="50000"/>
              </a:spcBef>
              <a:buClrTx/>
              <a:buSzTx/>
              <a:buFontTx/>
              <a:buNone/>
            </a:pPr>
            <a:r>
              <a:rPr kumimoji="1" lang="en-US" altLang="zh-CN" sz="2000" dirty="0">
                <a:solidFill>
                  <a:srgbClr val="FFC000"/>
                </a:solidFill>
                <a:effectLst/>
                <a:latin typeface="Tahoma" pitchFamily="34" charset="0"/>
              </a:rPr>
              <a:t>if (</a:t>
            </a:r>
            <a:r>
              <a:rPr kumimoji="1" lang="en-US" altLang="zh-CN" sz="2000" dirty="0">
                <a:effectLst/>
                <a:latin typeface="Tahoma" pitchFamily="34" charset="0"/>
              </a:rPr>
              <a:t>&lt;</a:t>
            </a:r>
            <a:r>
              <a:rPr kumimoji="1" lang="zh-CN" altLang="en-US" sz="2000" dirty="0">
                <a:effectLst/>
                <a:latin typeface="Tahoma" pitchFamily="34" charset="0"/>
              </a:rPr>
              <a:t>表达式</a:t>
            </a:r>
            <a:r>
              <a:rPr kumimoji="1" lang="en-US" altLang="zh-CN" sz="2000" dirty="0">
                <a:effectLst/>
                <a:latin typeface="Tahoma" pitchFamily="34" charset="0"/>
              </a:rPr>
              <a:t>&gt;</a:t>
            </a:r>
            <a:r>
              <a:rPr kumimoji="1" lang="en-US" altLang="zh-CN" sz="2000" dirty="0">
                <a:solidFill>
                  <a:srgbClr val="FFC000"/>
                </a:solidFill>
                <a:effectLst/>
                <a:latin typeface="Tahoma" pitchFamily="34" charset="0"/>
              </a:rPr>
              <a:t>) </a:t>
            </a:r>
            <a:r>
              <a:rPr kumimoji="1" lang="en-US" altLang="zh-CN" sz="2000" dirty="0">
                <a:effectLst/>
                <a:latin typeface="Tahoma" pitchFamily="34" charset="0"/>
              </a:rPr>
              <a:t>&lt;</a:t>
            </a:r>
            <a:r>
              <a:rPr kumimoji="1" lang="zh-CN" altLang="en-US" sz="2000" dirty="0">
                <a:effectLst/>
                <a:latin typeface="Tahoma" pitchFamily="34" charset="0"/>
              </a:rPr>
              <a:t>语句</a:t>
            </a:r>
            <a:r>
              <a:rPr kumimoji="1" lang="en-US" altLang="zh-CN" sz="2000" dirty="0">
                <a:effectLst/>
                <a:latin typeface="Tahoma" pitchFamily="34" charset="0"/>
              </a:rPr>
              <a:t>1&gt; </a:t>
            </a:r>
            <a:r>
              <a:rPr kumimoji="1" lang="en-US" altLang="zh-CN" sz="2000" dirty="0">
                <a:solidFill>
                  <a:srgbClr val="FFC000"/>
                </a:solidFill>
                <a:effectLst/>
                <a:latin typeface="Tahoma" pitchFamily="34" charset="0"/>
              </a:rPr>
              <a:t>else</a:t>
            </a:r>
            <a:r>
              <a:rPr kumimoji="1" lang="en-US" altLang="zh-CN" sz="2000" dirty="0">
                <a:effectLst/>
                <a:latin typeface="Tahoma" pitchFamily="34" charset="0"/>
              </a:rPr>
              <a:t> &lt;</a:t>
            </a:r>
            <a:r>
              <a:rPr kumimoji="1" lang="zh-CN" altLang="en-US" sz="2000" dirty="0">
                <a:effectLst/>
                <a:latin typeface="Tahoma" pitchFamily="34" charset="0"/>
              </a:rPr>
              <a:t>语句</a:t>
            </a:r>
            <a:r>
              <a:rPr kumimoji="1" lang="en-US" altLang="zh-CN" sz="2000" dirty="0">
                <a:effectLst/>
                <a:latin typeface="Tahoma" pitchFamily="34" charset="0"/>
              </a:rPr>
              <a:t>2&gt;</a:t>
            </a:r>
            <a:endParaRPr kumimoji="1" lang="zh-CN" altLang="en-US" sz="2000" dirty="0">
              <a:effectLst/>
              <a:latin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685800" y="1600200"/>
            <a:ext cx="7772400" cy="4114800"/>
          </a:xfrm>
        </p:spPr>
        <p:txBody>
          <a:bodyPr/>
          <a:lstStyle/>
          <a:p>
            <a:pPr eaLnBrk="1" hangingPunct="1">
              <a:defRPr/>
            </a:pPr>
            <a:r>
              <a:rPr lang="zh-CN" altLang="en-US" dirty="0" smtClean="0"/>
              <a:t>流程控制概述</a:t>
            </a:r>
          </a:p>
          <a:p>
            <a:pPr eaLnBrk="1" hangingPunct="1">
              <a:defRPr/>
            </a:pPr>
            <a:r>
              <a:rPr lang="zh-CN" altLang="en-US" dirty="0" smtClean="0"/>
              <a:t>顺序执行</a:t>
            </a:r>
          </a:p>
          <a:p>
            <a:pPr eaLnBrk="1" hangingPunct="1">
              <a:defRPr/>
            </a:pPr>
            <a:r>
              <a:rPr lang="zh-CN" altLang="en-US" dirty="0" smtClean="0"/>
              <a:t>选择执行</a:t>
            </a:r>
          </a:p>
          <a:p>
            <a:pPr eaLnBrk="1" hangingPunct="1">
              <a:defRPr/>
            </a:pPr>
            <a:r>
              <a:rPr lang="zh-CN" altLang="en-US" dirty="0" smtClean="0"/>
              <a:t>循环执行</a:t>
            </a:r>
          </a:p>
          <a:p>
            <a:pPr eaLnBrk="1" hangingPunct="1">
              <a:defRPr/>
            </a:pPr>
            <a:r>
              <a:rPr lang="zh-CN" altLang="en-US" dirty="0" smtClean="0"/>
              <a:t>无条件转移</a:t>
            </a:r>
          </a:p>
          <a:p>
            <a:pPr eaLnBrk="1" hangingPunct="1">
              <a:defRPr/>
            </a:pPr>
            <a:r>
              <a:rPr lang="zh-CN" altLang="en-US" smtClean="0"/>
              <a:t>程序设计风格与结构化程序设计</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15888"/>
            <a:ext cx="9144000" cy="1143000"/>
          </a:xfrm>
        </p:spPr>
        <p:txBody>
          <a:bodyPr/>
          <a:lstStyle/>
          <a:p>
            <a:pPr algn="l" eaLnBrk="1" hangingPunct="1">
              <a:defRPr/>
            </a:pPr>
            <a:r>
              <a:rPr lang="zh-CN" altLang="en-US" sz="3600" dirty="0" smtClean="0"/>
              <a:t>例：从键盘输入三个整数，计算其中的最大值并将其输出</a:t>
            </a:r>
          </a:p>
        </p:txBody>
      </p:sp>
      <p:sp>
        <p:nvSpPr>
          <p:cNvPr id="11267" name="Rectangle 3"/>
          <p:cNvSpPr>
            <a:spLocks noGrp="1" noChangeArrowheads="1"/>
          </p:cNvSpPr>
          <p:nvPr>
            <p:ph type="body" idx="1"/>
          </p:nvPr>
        </p:nvSpPr>
        <p:spPr>
          <a:xfrm>
            <a:off x="827088" y="1752600"/>
            <a:ext cx="7250112" cy="4840288"/>
          </a:xfrm>
        </p:spPr>
        <p:txBody>
          <a:bodyPr>
            <a:normAutofit lnSpcReduction="10000"/>
          </a:bodyPr>
          <a:lstStyle/>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a,b,c,max</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请输入三个整数：</a:t>
            </a:r>
            <a:r>
              <a:rPr lang="en-US" altLang="zh-CN" sz="2000" b="1" dirty="0" smtClean="0">
                <a:latin typeface="Courier New" pitchFamily="49" charset="0"/>
                <a:cs typeface="Courier New" pitchFamily="49" charset="0"/>
              </a:rPr>
              <a:t>"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 &gt;&gt; b &gt;&gt;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C000"/>
                </a:solidFill>
                <a:latin typeface="Courier New" pitchFamily="49" charset="0"/>
                <a:cs typeface="Courier New" pitchFamily="49" charset="0"/>
              </a:rPr>
              <a:t>if (a &gt; b)</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a;</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b;</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if (c &gt; max) </a:t>
            </a:r>
          </a:p>
          <a:p>
            <a:pPr eaLnBrk="1" hangingPunct="1">
              <a:lnSpc>
                <a:spcPct val="90000"/>
              </a:lnSpc>
              <a:buFont typeface="Wingdings" pitchFamily="2" charset="2"/>
              <a:buNone/>
              <a:defRPr/>
            </a:pPr>
            <a:r>
              <a:rPr lang="en-US" altLang="zh-CN" sz="2000" b="1" dirty="0">
                <a:solidFill>
                  <a:srgbClr val="FFFF00"/>
                </a:solidFill>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   max =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最大者为：</a:t>
            </a:r>
            <a:r>
              <a:rPr lang="en-US" altLang="zh-CN" sz="2000" b="1" dirty="0" smtClean="0">
                <a:latin typeface="Courier New" pitchFamily="49" charset="0"/>
                <a:cs typeface="Courier New" pitchFamily="49" charset="0"/>
              </a:rPr>
              <a:t>" &lt;&lt; max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0"/>
            <a:ext cx="8229600" cy="1139825"/>
          </a:xfrm>
        </p:spPr>
        <p:txBody>
          <a:bodyPr/>
          <a:lstStyle/>
          <a:p>
            <a:pPr eaLnBrk="1" hangingPunct="1">
              <a:defRPr/>
            </a:pPr>
            <a:r>
              <a:rPr lang="en-US" altLang="zh-CN" smtClean="0"/>
              <a:t>if</a:t>
            </a:r>
            <a:r>
              <a:rPr lang="zh-CN" altLang="en-US" smtClean="0"/>
              <a:t>语句的锯齿格式</a:t>
            </a:r>
          </a:p>
        </p:txBody>
      </p:sp>
      <p:sp>
        <p:nvSpPr>
          <p:cNvPr id="92163" name="Rectangle 3"/>
          <p:cNvSpPr>
            <a:spLocks noGrp="1" noChangeArrowheads="1"/>
          </p:cNvSpPr>
          <p:nvPr>
            <p:ph type="body" idx="1"/>
          </p:nvPr>
        </p:nvSpPr>
        <p:spPr>
          <a:xfrm>
            <a:off x="457200" y="1268413"/>
            <a:ext cx="8229600" cy="2305050"/>
          </a:xfrm>
        </p:spPr>
        <p:txBody>
          <a:bodyPr>
            <a:normAutofit/>
          </a:bodyPr>
          <a:lstStyle/>
          <a:p>
            <a:pPr algn="just" eaLnBrk="1" hangingPunct="1">
              <a:lnSpc>
                <a:spcPct val="110000"/>
              </a:lnSpc>
              <a:spcBef>
                <a:spcPct val="45000"/>
              </a:spcBef>
              <a:defRPr/>
            </a:pPr>
            <a:r>
              <a:rPr lang="zh-CN" altLang="en-US" sz="2400" dirty="0" smtClean="0"/>
              <a:t>为了提高程序的易读性，在写</a:t>
            </a:r>
            <a:r>
              <a:rPr lang="en-US" altLang="zh-CN" sz="2400" dirty="0">
                <a:latin typeface="Verdana" panose="020B0604030504040204" pitchFamily="34" charset="0"/>
                <a:ea typeface="Verdana" panose="020B0604030504040204" pitchFamily="34" charset="0"/>
                <a:cs typeface="Verdana" panose="020B0604030504040204" pitchFamily="34" charset="0"/>
              </a:rPr>
              <a:t>if</a:t>
            </a:r>
            <a:r>
              <a:rPr lang="zh-CN" altLang="en-US" sz="2400" dirty="0" smtClean="0"/>
              <a:t>语句时，最好采用</a:t>
            </a:r>
            <a:r>
              <a:rPr lang="zh-CN" altLang="en-US" sz="2400" dirty="0" smtClean="0">
                <a:latin typeface="Arial"/>
              </a:rPr>
              <a:t>“</a:t>
            </a:r>
            <a:r>
              <a:rPr lang="zh-CN" altLang="en-US" sz="2400" dirty="0" smtClean="0"/>
              <a:t>锯齿</a:t>
            </a:r>
            <a:r>
              <a:rPr lang="zh-CN" altLang="en-US" sz="2400" dirty="0" smtClean="0">
                <a:latin typeface="Arial"/>
              </a:rPr>
              <a:t>”</a:t>
            </a:r>
            <a:r>
              <a:rPr lang="zh-CN" altLang="en-US" sz="2400" dirty="0" smtClean="0"/>
              <a:t>格式，即把成分语句往后缩进几列。</a:t>
            </a:r>
          </a:p>
          <a:p>
            <a:pPr algn="just" eaLnBrk="1" hangingPunct="1">
              <a:lnSpc>
                <a:spcPct val="110000"/>
              </a:lnSpc>
              <a:spcBef>
                <a:spcPct val="45000"/>
              </a:spcBef>
              <a:defRPr/>
            </a:pPr>
            <a:r>
              <a:rPr lang="zh-CN" altLang="en-US" sz="2400" dirty="0" smtClean="0"/>
              <a:t>当</a:t>
            </a:r>
            <a:r>
              <a:rPr lang="en-US" altLang="zh-CN" sz="2400" dirty="0" smtClean="0">
                <a:latin typeface="Verdana" panose="020B0604030504040204" pitchFamily="34" charset="0"/>
                <a:ea typeface="Verdana" panose="020B0604030504040204" pitchFamily="34" charset="0"/>
                <a:cs typeface="Verdana" panose="020B0604030504040204" pitchFamily="34" charset="0"/>
              </a:rPr>
              <a:t>if</a:t>
            </a:r>
            <a:r>
              <a:rPr lang="zh-CN" altLang="en-US" sz="2400" dirty="0" smtClean="0"/>
              <a:t>语句的成分语句也是</a:t>
            </a:r>
            <a:r>
              <a:rPr lang="en-US" altLang="zh-CN" sz="2400" dirty="0" smtClean="0">
                <a:latin typeface="Verdana" panose="020B0604030504040204" pitchFamily="34" charset="0"/>
                <a:ea typeface="Verdana" panose="020B0604030504040204" pitchFamily="34" charset="0"/>
                <a:cs typeface="Verdana" panose="020B0604030504040204" pitchFamily="34" charset="0"/>
              </a:rPr>
              <a:t>if</a:t>
            </a:r>
            <a:r>
              <a:rPr lang="zh-CN" altLang="en-US" sz="2400" dirty="0" smtClean="0"/>
              <a:t>语句时，为了减少文本的缩进量，可以把下面左边的</a:t>
            </a:r>
            <a:r>
              <a:rPr lang="en-US" altLang="zh-CN" sz="2400" dirty="0" smtClean="0">
                <a:latin typeface="宋体" charset="-122"/>
                <a:cs typeface="Times New Roman" pitchFamily="18" charset="0"/>
              </a:rPr>
              <a:t>if</a:t>
            </a:r>
            <a:r>
              <a:rPr lang="zh-CN" altLang="en-US" sz="2400" dirty="0" smtClean="0"/>
              <a:t>语句按右边的格式来书写：</a:t>
            </a:r>
            <a:r>
              <a:rPr lang="zh-CN" altLang="en-US" sz="1600" b="1" dirty="0" smtClean="0">
                <a:latin typeface="Courier New" pitchFamily="49" charset="0"/>
                <a:cs typeface="Courier New" pitchFamily="49" charset="0"/>
              </a:rPr>
              <a:t> </a:t>
            </a:r>
            <a:endParaRPr lang="zh-CN" altLang="en-US" sz="2000" dirty="0" smtClean="0"/>
          </a:p>
        </p:txBody>
      </p:sp>
      <p:sp>
        <p:nvSpPr>
          <p:cNvPr id="196608" name="Text Box 0"/>
          <p:cNvSpPr txBox="1">
            <a:spLocks noChangeArrowheads="1"/>
          </p:cNvSpPr>
          <p:nvPr/>
        </p:nvSpPr>
        <p:spPr bwMode="auto">
          <a:xfrm>
            <a:off x="5508104" y="3510757"/>
            <a:ext cx="15271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600" b="1" dirty="0">
                <a:effectLst>
                  <a:outerShdw blurRad="38100" dist="38100" dir="2700000" algn="tl">
                    <a:srgbClr val="000000"/>
                  </a:outerShdw>
                </a:effectLst>
              </a:rPr>
              <a:t>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a:t>
            </a:r>
          </a:p>
          <a:p>
            <a:pPr>
              <a:buFontTx/>
              <a:buNone/>
              <a:defRPr/>
            </a:pPr>
            <a:r>
              <a:rPr lang="en-US" altLang="zh-CN" sz="1600" b="1" dirty="0">
                <a:effectLst>
                  <a:outerShdw blurRad="38100" dist="38100" dir="2700000" algn="tl">
                    <a:srgbClr val="000000"/>
                  </a:outerShdw>
                </a:effectLst>
              </a:rPr>
              <a:t>    ...</a:t>
            </a:r>
            <a:endParaRPr lang="en-US" altLang="zh-CN" sz="1600" dirty="0">
              <a:effectLst>
                <a:outerShdw blurRad="38100" dist="38100" dir="2700000" algn="tl">
                  <a:srgbClr val="000000"/>
                </a:outerShdw>
              </a:effectLst>
            </a:endParaRPr>
          </a:p>
        </p:txBody>
      </p:sp>
      <p:sp>
        <p:nvSpPr>
          <p:cNvPr id="196609" name="Text Box 1"/>
          <p:cNvSpPr txBox="1">
            <a:spLocks noChangeArrowheads="1"/>
          </p:cNvSpPr>
          <p:nvPr/>
        </p:nvSpPr>
        <p:spPr bwMode="auto">
          <a:xfrm>
            <a:off x="1532334" y="3402419"/>
            <a:ext cx="188753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400" b="1" dirty="0">
                <a:effectLst>
                  <a:outerShdw blurRad="38100" dist="38100" dir="2700000" algn="tl">
                    <a:srgbClr val="000000"/>
                  </a:outerShdw>
                </a:effectLst>
              </a:rPr>
              <a:t>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a:t>
            </a:r>
          </a:p>
          <a:p>
            <a:pPr>
              <a:buFontTx/>
              <a:buNone/>
              <a:defRPr/>
            </a:pPr>
            <a:r>
              <a:rPr lang="en-US" altLang="zh-CN" sz="1400" b="1" dirty="0">
                <a:effectLst>
                  <a:outerShdw blurRad="38100" dist="38100" dir="2700000" algn="tl">
                    <a:srgbClr val="000000"/>
                  </a:outerShdw>
                </a:effectLst>
              </a:rPr>
              <a:t>            ...</a:t>
            </a:r>
            <a:endParaRPr lang="en-US" altLang="zh-CN" sz="14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15888"/>
            <a:ext cx="8534400" cy="609600"/>
          </a:xfrm>
        </p:spPr>
        <p:txBody>
          <a:bodyPr/>
          <a:lstStyle/>
          <a:p>
            <a:pPr algn="l" eaLnBrk="1" hangingPunct="1">
              <a:defRPr/>
            </a:pPr>
            <a:r>
              <a:rPr lang="zh-CN" altLang="en-US" sz="2400" smtClean="0">
                <a:latin typeface="宋体" charset="-122"/>
              </a:rPr>
              <a:t>例</a:t>
            </a:r>
            <a:r>
              <a:rPr lang="zh-CN" altLang="en-US" sz="2400" smtClean="0"/>
              <a:t>子：</a:t>
            </a:r>
            <a:r>
              <a:rPr lang="zh-CN" altLang="en-US" sz="2400" smtClean="0">
                <a:latin typeface="宋体" charset="-122"/>
              </a:rPr>
              <a:t>从键盘输入一个三角形的三条边，判断其为何种三角形</a:t>
            </a:r>
            <a:r>
              <a:rPr lang="zh-CN" altLang="en-US" sz="3600" smtClean="0"/>
              <a:t> </a:t>
            </a:r>
          </a:p>
        </p:txBody>
      </p:sp>
      <p:sp>
        <p:nvSpPr>
          <p:cNvPr id="13315" name="Rectangle 3"/>
          <p:cNvSpPr>
            <a:spLocks noGrp="1" noChangeArrowheads="1"/>
          </p:cNvSpPr>
          <p:nvPr>
            <p:ph type="body" idx="1"/>
          </p:nvPr>
        </p:nvSpPr>
        <p:spPr>
          <a:xfrm>
            <a:off x="228600" y="914400"/>
            <a:ext cx="8915400" cy="5791200"/>
          </a:xfrm>
        </p:spPr>
        <p:txBody>
          <a:bodyPr/>
          <a:lstStyle/>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#include &lt;iostream&gt;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using namespace std;</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int main()</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int a,b,c;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cin &gt;&gt; a &gt;&gt; b &gt;&gt;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if (a+b &lt;= c || b+c &lt;= a || c+a &lt;= 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不是三角形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&amp;&amp; b ==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等边三角形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 b == c || c == a)</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等腰三角形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(a*a+b*b == c*c || b*b+c*c == a*a || c*c+a*a == b*b)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直角三角形（非等腰）</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其它三角形</a:t>
            </a:r>
            <a:r>
              <a:rPr lang="en-US" altLang="zh-CN" sz="1800" b="1"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endl;</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a:t>
            </a:r>
            <a:endParaRPr lang="en-US" altLang="zh-CN" sz="1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避免不必要的测试</a:t>
            </a:r>
          </a:p>
        </p:txBody>
      </p:sp>
      <p:sp>
        <p:nvSpPr>
          <p:cNvPr id="190467" name="Rectangle 3"/>
          <p:cNvSpPr>
            <a:spLocks noGrp="1" noChangeArrowheads="1"/>
          </p:cNvSpPr>
          <p:nvPr>
            <p:ph type="body" idx="1"/>
          </p:nvPr>
        </p:nvSpPr>
        <p:spPr>
          <a:xfrm>
            <a:off x="457200" y="1600200"/>
            <a:ext cx="8229600" cy="4852988"/>
          </a:xfrm>
        </p:spPr>
        <p:txBody>
          <a:bodyPr>
            <a:normAutofit fontScale="85000" lnSpcReduction="20000"/>
          </a:bodyPr>
          <a:lstStyle/>
          <a:p>
            <a:pPr eaLnBrk="1" hangingPunct="1">
              <a:lnSpc>
                <a:spcPct val="110000"/>
              </a:lnSpc>
              <a:buFont typeface="Wingdings" pitchFamily="2" charset="2"/>
              <a:buNone/>
              <a:defRPr/>
            </a:pPr>
            <a:r>
              <a:rPr lang="en-US" altLang="zh-CN" sz="2800" dirty="0" smtClean="0"/>
              <a:t>if (score &gt;=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优</a:t>
            </a:r>
            <a:r>
              <a:rPr lang="en-US" altLang="zh-CN" sz="2800" dirty="0" smtClean="0"/>
              <a:t>";</a:t>
            </a:r>
          </a:p>
          <a:p>
            <a:pPr eaLnBrk="1" hangingPunct="1">
              <a:lnSpc>
                <a:spcPct val="110000"/>
              </a:lnSpc>
              <a:buFont typeface="Wingdings" pitchFamily="2" charset="2"/>
              <a:buNone/>
              <a:defRPr/>
            </a:pPr>
            <a:r>
              <a:rPr lang="en-US" altLang="zh-CN" sz="2800" dirty="0" smtClean="0"/>
              <a:t>if (score &gt;= 80 &amp;&amp; score &lt;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良</a:t>
            </a:r>
            <a:r>
              <a:rPr lang="en-US" altLang="zh-CN" sz="2800" dirty="0" smtClean="0"/>
              <a:t>";</a:t>
            </a:r>
          </a:p>
          <a:p>
            <a:pPr eaLnBrk="1" hangingPunct="1">
              <a:lnSpc>
                <a:spcPct val="110000"/>
              </a:lnSpc>
              <a:buFont typeface="Wingdings" pitchFamily="2" charset="2"/>
              <a:buNone/>
              <a:defRPr/>
            </a:pPr>
            <a:r>
              <a:rPr lang="en-US" altLang="zh-CN" sz="2800" dirty="0" smtClean="0"/>
              <a:t>if (score &gt;= 70 &amp;&amp; score &lt; 80)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中</a:t>
            </a:r>
            <a:r>
              <a:rPr lang="en-US" altLang="zh-CN" sz="2800" dirty="0" smtClean="0"/>
              <a:t>"; </a:t>
            </a:r>
          </a:p>
          <a:p>
            <a:pPr eaLnBrk="1" hangingPunct="1">
              <a:lnSpc>
                <a:spcPct val="110000"/>
              </a:lnSpc>
              <a:buFont typeface="Wingdings" pitchFamily="2" charset="2"/>
              <a:buNone/>
              <a:defRPr/>
            </a:pPr>
            <a:r>
              <a:rPr lang="en-US" altLang="zh-CN" sz="2800" dirty="0" smtClean="0"/>
              <a:t>if (score &gt;= 60 &amp;&amp; score &lt; 70)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及格</a:t>
            </a:r>
            <a:r>
              <a:rPr lang="en-US" altLang="zh-CN" sz="2800" dirty="0" smtClean="0"/>
              <a:t>"; </a:t>
            </a:r>
          </a:p>
          <a:p>
            <a:pPr eaLnBrk="1" hangingPunct="1">
              <a:lnSpc>
                <a:spcPct val="110000"/>
              </a:lnSpc>
              <a:buFont typeface="Wingdings" pitchFamily="2" charset="2"/>
              <a:buNone/>
              <a:defRPr/>
            </a:pPr>
            <a:r>
              <a:rPr lang="en-US" altLang="zh-CN" sz="2800" dirty="0" smtClean="0"/>
              <a:t>if (score &lt; 60)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不及格</a:t>
            </a:r>
            <a:r>
              <a:rPr lang="en-US" altLang="zh-CN" sz="2800" dirty="0" smtClean="0"/>
              <a:t>";</a:t>
            </a:r>
          </a:p>
          <a:p>
            <a:pPr eaLnBrk="1" hangingPunct="1">
              <a:lnSpc>
                <a:spcPct val="110000"/>
              </a:lnSpc>
              <a:defRPr/>
            </a:pPr>
            <a:r>
              <a:rPr lang="zh-CN" altLang="en-US" sz="2800" dirty="0" smtClean="0"/>
              <a:t>上述的流程控制效率不高！例如，当</a:t>
            </a:r>
            <a:r>
              <a:rPr lang="en-US" altLang="zh-CN" sz="2800" dirty="0" smtClean="0"/>
              <a:t>score</a:t>
            </a:r>
            <a:r>
              <a:rPr lang="zh-CN" altLang="en-US" sz="2800" dirty="0" smtClean="0"/>
              <a:t>为</a:t>
            </a:r>
            <a:r>
              <a:rPr lang="en-US" altLang="zh-CN" sz="2800" dirty="0" smtClean="0"/>
              <a:t>95</a:t>
            </a:r>
            <a:r>
              <a:rPr lang="zh-CN" altLang="en-US" sz="2800" dirty="0" smtClean="0"/>
              <a:t>时，上述程序中的每个</a:t>
            </a:r>
            <a:r>
              <a:rPr lang="en-US" altLang="zh-CN" sz="2800" dirty="0" smtClean="0"/>
              <a:t>if</a:t>
            </a:r>
            <a:r>
              <a:rPr lang="zh-CN" altLang="en-US" sz="2800" dirty="0" smtClean="0"/>
              <a:t>语句的条件都要测试一遍，程序效率不高！</a:t>
            </a:r>
            <a:endParaRPr lang="en-US" altLang="zh-CN"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998537"/>
          </a:xfrm>
        </p:spPr>
        <p:txBody>
          <a:bodyPr/>
          <a:lstStyle/>
          <a:p>
            <a:pPr algn="l" eaLnBrk="1" hangingPunct="1">
              <a:defRPr/>
            </a:pPr>
            <a:r>
              <a:rPr lang="en-US" altLang="zh-CN" smtClean="0"/>
              <a:t>if </a:t>
            </a:r>
            <a:r>
              <a:rPr lang="zh-CN" altLang="en-US" smtClean="0"/>
              <a:t>语句的歧义问题</a:t>
            </a:r>
          </a:p>
        </p:txBody>
      </p:sp>
      <p:sp>
        <p:nvSpPr>
          <p:cNvPr id="14339" name="Rectangle 3"/>
          <p:cNvSpPr>
            <a:spLocks noGrp="1" noChangeArrowheads="1"/>
          </p:cNvSpPr>
          <p:nvPr>
            <p:ph type="body" idx="1"/>
          </p:nvPr>
        </p:nvSpPr>
        <p:spPr>
          <a:xfrm>
            <a:off x="125413" y="1412875"/>
            <a:ext cx="8839200" cy="5184775"/>
          </a:xfrm>
        </p:spPr>
        <p:txBody>
          <a:bodyPr/>
          <a:lstStyle/>
          <a:p>
            <a:pPr marL="360363" indent="-360363" eaLnBrk="1" hangingPunct="1">
              <a:lnSpc>
                <a:spcPct val="90000"/>
              </a:lnSpc>
              <a:defRPr/>
            </a:pPr>
            <a:r>
              <a:rPr lang="zh-CN" altLang="en-US" sz="2800" dirty="0" smtClean="0"/>
              <a:t>下面的</a:t>
            </a:r>
            <a:r>
              <a:rPr lang="en-US" altLang="zh-CN" sz="2800" dirty="0" smtClean="0"/>
              <a:t>if</a:t>
            </a:r>
            <a:r>
              <a:rPr lang="zh-CN" altLang="en-US" sz="2800" dirty="0" smtClean="0"/>
              <a:t>语句的含义是什么？</a:t>
            </a:r>
          </a:p>
          <a:p>
            <a:pPr marL="360363" indent="-360363" eaLnBrk="1" hangingPunct="1">
              <a:lnSpc>
                <a:spcPct val="90000"/>
              </a:lnSpc>
              <a:buFont typeface="Wingdings" pitchFamily="2" charset="2"/>
              <a:buNone/>
              <a:defRPr/>
            </a:pPr>
            <a:r>
              <a:rPr lang="zh-CN" altLang="en-US" sz="2400" dirty="0" smtClean="0"/>
              <a:t>	</a:t>
            </a:r>
            <a:r>
              <a:rPr lang="en-US" altLang="zh-CN" sz="2400" dirty="0" smtClean="0">
                <a:solidFill>
                  <a:srgbClr val="FFC000"/>
                </a:solidFill>
              </a:rPr>
              <a:t>if (</a:t>
            </a:r>
            <a:r>
              <a:rPr lang="en-US" altLang="zh-CN" sz="2400" dirty="0" smtClean="0"/>
              <a:t>&lt;</a:t>
            </a:r>
            <a:r>
              <a:rPr lang="zh-CN" altLang="en-US" sz="2400" dirty="0" smtClean="0">
                <a:latin typeface="宋体" charset="-122"/>
              </a:rPr>
              <a:t>表达式</a:t>
            </a:r>
            <a:r>
              <a:rPr lang="en-US" altLang="zh-CN" sz="2400" dirty="0" smtClean="0"/>
              <a:t>1&gt;</a:t>
            </a:r>
            <a:r>
              <a:rPr lang="en-US" altLang="zh-CN" sz="2400" dirty="0" smtClean="0">
                <a:solidFill>
                  <a:srgbClr val="FFC000"/>
                </a:solidFill>
              </a:rPr>
              <a:t>)</a:t>
            </a:r>
            <a:r>
              <a:rPr lang="en-US" altLang="zh-CN" sz="2400" dirty="0" smtClean="0"/>
              <a:t> </a:t>
            </a:r>
            <a:r>
              <a:rPr lang="en-US" altLang="zh-CN" sz="2400" dirty="0" smtClean="0">
                <a:solidFill>
                  <a:srgbClr val="FFC000"/>
                </a:solidFill>
              </a:rPr>
              <a:t>if (</a:t>
            </a:r>
            <a:r>
              <a:rPr lang="en-US" altLang="zh-CN" sz="2400" dirty="0" smtClean="0"/>
              <a:t>&lt;</a:t>
            </a:r>
            <a:r>
              <a:rPr lang="zh-CN" altLang="en-US" sz="2400" dirty="0" smtClean="0">
                <a:latin typeface="宋体" charset="-122"/>
              </a:rPr>
              <a:t>表达式</a:t>
            </a:r>
            <a:r>
              <a:rPr lang="en-US" altLang="zh-CN" sz="2400" dirty="0" smtClean="0"/>
              <a:t>2&gt;</a:t>
            </a:r>
            <a:r>
              <a:rPr lang="en-US" altLang="zh-CN" sz="2400" dirty="0" smtClean="0">
                <a:solidFill>
                  <a:srgbClr val="FFC000"/>
                </a:solidFill>
              </a:rPr>
              <a:t>)</a:t>
            </a:r>
            <a:r>
              <a:rPr lang="en-US" altLang="zh-CN" sz="2400" dirty="0" smtClean="0"/>
              <a:t> &lt;</a:t>
            </a:r>
            <a:r>
              <a:rPr lang="zh-CN" altLang="en-US" sz="2400" dirty="0" smtClean="0">
                <a:latin typeface="宋体" charset="-122"/>
              </a:rPr>
              <a:t>语句</a:t>
            </a:r>
            <a:r>
              <a:rPr lang="en-US" altLang="zh-CN" sz="2400" dirty="0" smtClean="0"/>
              <a:t>1&gt; </a:t>
            </a:r>
            <a:r>
              <a:rPr lang="en-US" altLang="zh-CN" sz="2400" dirty="0" smtClean="0">
                <a:solidFill>
                  <a:srgbClr val="FFC000"/>
                </a:solidFill>
              </a:rPr>
              <a:t>else</a:t>
            </a:r>
            <a:r>
              <a:rPr lang="en-US" altLang="zh-CN" sz="2400" dirty="0" smtClean="0"/>
              <a:t> &lt;</a:t>
            </a:r>
            <a:r>
              <a:rPr lang="zh-CN" altLang="en-US" sz="2400" dirty="0" smtClean="0">
                <a:latin typeface="宋体" charset="-122"/>
              </a:rPr>
              <a:t>语句</a:t>
            </a:r>
            <a:r>
              <a:rPr lang="en-US" altLang="zh-CN" sz="2400" dirty="0" smtClean="0"/>
              <a:t>2&gt;</a:t>
            </a:r>
          </a:p>
          <a:p>
            <a:pPr lvl="1" eaLnBrk="1" hangingPunct="1">
              <a:lnSpc>
                <a:spcPct val="90000"/>
              </a:lnSpc>
              <a:defRPr/>
            </a:pPr>
            <a:endParaRPr lang="en-US" altLang="zh-CN" sz="2400" dirty="0" smtClean="0"/>
          </a:p>
          <a:p>
            <a:pPr lvl="1" eaLnBrk="1" hangingPunct="1">
              <a:lnSpc>
                <a:spcPct val="90000"/>
              </a:lnSpc>
              <a:defRPr/>
            </a:pPr>
            <a:r>
              <a:rPr lang="zh-CN" altLang="en-US" sz="2400" dirty="0" smtClean="0"/>
              <a:t>它有两种解释：</a:t>
            </a:r>
            <a:endParaRPr lang="en-US" altLang="zh-CN" sz="2400" dirty="0" smtClean="0"/>
          </a:p>
          <a:p>
            <a:pPr marL="984250" lvl="1" indent="-361950" eaLnBrk="1" hangingPunct="1">
              <a:lnSpc>
                <a:spcPct val="90000"/>
              </a:lnSpc>
              <a:buFontTx/>
              <a:buAutoNum type="arabicPeriod"/>
              <a:defRPr/>
            </a:pPr>
            <a:r>
              <a:rPr lang="en-US" altLang="zh-CN" sz="2000" dirty="0" smtClean="0"/>
              <a:t>if (&lt;</a:t>
            </a:r>
            <a:r>
              <a:rPr lang="zh-CN" altLang="en-US" sz="2000" dirty="0" smtClean="0"/>
              <a:t>表达式</a:t>
            </a:r>
            <a:r>
              <a:rPr lang="en-US" altLang="zh-CN" sz="2000" dirty="0" smtClean="0"/>
              <a:t>1&gt;) </a:t>
            </a:r>
            <a:r>
              <a:rPr lang="en-US" altLang="zh-CN" sz="2000" u="sng" dirty="0" smtClean="0"/>
              <a:t>if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 else &lt;</a:t>
            </a:r>
            <a:r>
              <a:rPr lang="zh-CN" altLang="en-US" sz="2000" u="sng" dirty="0" smtClean="0"/>
              <a:t>语句</a:t>
            </a:r>
            <a:r>
              <a:rPr lang="en-US" altLang="zh-CN" sz="2000" u="sng" dirty="0" smtClean="0"/>
              <a:t>2&gt;</a:t>
            </a:r>
          </a:p>
          <a:p>
            <a:pPr marL="984250" lvl="1" indent="-361950" eaLnBrk="1" hangingPunct="1">
              <a:lnSpc>
                <a:spcPct val="90000"/>
              </a:lnSpc>
              <a:buFontTx/>
              <a:buAutoNum type="arabicPeriod"/>
              <a:defRPr/>
            </a:pPr>
            <a:r>
              <a:rPr lang="en-US" altLang="zh-CN" sz="2000" dirty="0" smtClean="0"/>
              <a:t>if (&lt;</a:t>
            </a:r>
            <a:r>
              <a:rPr lang="zh-CN" altLang="en-US" sz="2000" dirty="0" smtClean="0"/>
              <a:t>表达式</a:t>
            </a:r>
            <a:r>
              <a:rPr lang="en-US" altLang="zh-CN" sz="2000" dirty="0" smtClean="0"/>
              <a:t>1&gt;) </a:t>
            </a:r>
            <a:r>
              <a:rPr lang="en-US" altLang="zh-CN" sz="2000" u="sng" dirty="0" smtClean="0"/>
              <a:t>if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a:t>
            </a:r>
            <a:r>
              <a:rPr lang="en-US" altLang="zh-CN" sz="2000" dirty="0" smtClean="0"/>
              <a:t> </a:t>
            </a:r>
            <a:r>
              <a:rPr lang="en-US" altLang="zh-CN" sz="2000" dirty="0" smtClean="0">
                <a:effectLst/>
              </a:rPr>
              <a:t>else &lt;</a:t>
            </a:r>
            <a:r>
              <a:rPr lang="zh-CN" altLang="en-US" sz="2000" dirty="0" smtClean="0">
                <a:effectLst/>
              </a:rPr>
              <a:t>语句</a:t>
            </a:r>
            <a:r>
              <a:rPr lang="en-US" altLang="zh-CN" sz="2000" dirty="0" smtClean="0">
                <a:effectLst/>
              </a:rPr>
              <a:t>2&gt;</a:t>
            </a:r>
            <a:endParaRPr lang="en-US" altLang="zh-CN" dirty="0" smtClean="0">
              <a:effectLst/>
            </a:endParaRPr>
          </a:p>
          <a:p>
            <a:pPr marL="360363" indent="-360363" eaLnBrk="1" hangingPunct="1">
              <a:lnSpc>
                <a:spcPct val="90000"/>
              </a:lnSpc>
              <a:defRPr/>
            </a:pPr>
            <a:endParaRPr lang="en-US" altLang="zh-CN" sz="2800" dirty="0" smtClean="0"/>
          </a:p>
          <a:p>
            <a:pPr marL="360363" indent="-360363" eaLnBrk="1" hangingPunct="1">
              <a:lnSpc>
                <a:spcPct val="90000"/>
              </a:lnSpc>
              <a:defRPr/>
            </a:pPr>
            <a:r>
              <a:rPr lang="en-US" altLang="zh-CN" sz="2800" dirty="0" smtClean="0"/>
              <a:t>C++</a:t>
            </a:r>
            <a:r>
              <a:rPr lang="zh-CN" altLang="en-US" sz="2800" dirty="0" smtClean="0"/>
              <a:t>规定：</a:t>
            </a:r>
            <a:r>
              <a:rPr lang="en-US" altLang="zh-CN" sz="2800" dirty="0" smtClean="0"/>
              <a:t>else</a:t>
            </a:r>
            <a:r>
              <a:rPr lang="zh-CN" altLang="en-US" sz="2800" dirty="0" smtClean="0"/>
              <a:t>子句与它前面最近的、没有</a:t>
            </a:r>
            <a:r>
              <a:rPr lang="en-US" altLang="zh-CN" sz="2800" dirty="0" smtClean="0"/>
              <a:t>else</a:t>
            </a:r>
            <a:r>
              <a:rPr lang="zh-CN" altLang="en-US" sz="2800" dirty="0" smtClean="0"/>
              <a:t>子句的</a:t>
            </a:r>
            <a:r>
              <a:rPr lang="en-US" altLang="zh-CN" sz="2800" dirty="0" smtClean="0"/>
              <a:t>if</a:t>
            </a:r>
            <a:r>
              <a:rPr lang="zh-CN" altLang="en-US" sz="2800" dirty="0" smtClean="0"/>
              <a:t>配对。因此，上面的</a:t>
            </a:r>
            <a:r>
              <a:rPr lang="en-US" altLang="zh-CN" sz="2800" dirty="0" smtClean="0"/>
              <a:t>if</a:t>
            </a:r>
            <a:r>
              <a:rPr lang="zh-CN" altLang="en-US" sz="2800" dirty="0" smtClean="0"/>
              <a:t>语句解释为： </a:t>
            </a:r>
          </a:p>
          <a:p>
            <a:pPr marL="984250" lvl="1" indent="-361950" eaLnBrk="1" hangingPunct="1">
              <a:lnSpc>
                <a:spcPct val="90000"/>
              </a:lnSpc>
              <a:defRPr/>
            </a:pPr>
            <a:r>
              <a:rPr lang="en-US" altLang="zh-CN" sz="2000" dirty="0" smtClean="0"/>
              <a:t>if (&lt;</a:t>
            </a:r>
            <a:r>
              <a:rPr lang="zh-CN" altLang="en-US" sz="2000" dirty="0" smtClean="0"/>
              <a:t>表达式</a:t>
            </a:r>
            <a:r>
              <a:rPr lang="en-US" altLang="zh-CN" sz="2000" dirty="0" smtClean="0"/>
              <a:t>1&gt;) </a:t>
            </a:r>
            <a:r>
              <a:rPr lang="en-US" altLang="zh-CN" sz="2000" u="sng" dirty="0" smtClean="0"/>
              <a:t>if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 else &lt;</a:t>
            </a:r>
            <a:r>
              <a:rPr lang="zh-CN" altLang="en-US" sz="2000" u="sng" dirty="0" smtClean="0"/>
              <a:t>语句</a:t>
            </a:r>
            <a:r>
              <a:rPr lang="en-US" altLang="zh-CN" sz="2000" u="sng" dirty="0" smtClean="0"/>
              <a:t>2&gt;</a:t>
            </a:r>
            <a:r>
              <a:rPr lang="en-US" altLang="zh-CN" sz="2000" dirty="0" smtClean="0"/>
              <a:t> </a:t>
            </a:r>
          </a:p>
          <a:p>
            <a:pPr marL="984250" lvl="1" indent="-361950" eaLnBrk="1" hangingPunct="1">
              <a:lnSpc>
                <a:spcPct val="90000"/>
              </a:lnSpc>
              <a:buFontTx/>
              <a:buNone/>
              <a:defRPr/>
            </a:pPr>
            <a:endParaRPr lang="en-US" altLang="zh-CN" sz="2000" dirty="0" smtClean="0"/>
          </a:p>
          <a:p>
            <a:pPr marL="360363" indent="-360363" eaLnBrk="1" hangingPunct="1">
              <a:lnSpc>
                <a:spcPct val="90000"/>
              </a:lnSpc>
              <a:defRPr/>
            </a:pPr>
            <a:r>
              <a:rPr lang="zh-CN" altLang="en-US" sz="2800" dirty="0" smtClean="0"/>
              <a:t>若要按</a:t>
            </a:r>
            <a:r>
              <a:rPr lang="en-US" altLang="zh-CN" sz="2800" dirty="0" smtClean="0"/>
              <a:t>2</a:t>
            </a:r>
            <a:r>
              <a:rPr lang="zh-CN" altLang="en-US" sz="2800" dirty="0" smtClean="0"/>
              <a:t>来解释，则需要加上花括号（复合语句）：</a:t>
            </a:r>
          </a:p>
          <a:p>
            <a:pPr marL="984250" lvl="1" indent="-361950" eaLnBrk="1" hangingPunct="1">
              <a:lnSpc>
                <a:spcPct val="90000"/>
              </a:lnSpc>
              <a:defRPr/>
            </a:pPr>
            <a:r>
              <a:rPr lang="en-US" altLang="zh-CN" sz="2000" dirty="0" smtClean="0"/>
              <a:t>if (&lt;</a:t>
            </a:r>
            <a:r>
              <a:rPr lang="zh-CN" altLang="en-US" sz="2000" dirty="0" smtClean="0"/>
              <a:t>表达式</a:t>
            </a:r>
            <a:r>
              <a:rPr lang="en-US" altLang="zh-CN" sz="2000" dirty="0" smtClean="0"/>
              <a:t>1&gt;) </a:t>
            </a:r>
            <a:r>
              <a:rPr lang="en-US" altLang="zh-CN" sz="2000" dirty="0" smtClean="0">
                <a:solidFill>
                  <a:srgbClr val="FFC000"/>
                </a:solidFill>
              </a:rPr>
              <a:t>{</a:t>
            </a:r>
            <a:r>
              <a:rPr lang="en-US" altLang="zh-CN" sz="2000" dirty="0" smtClean="0"/>
              <a:t> if (&lt;</a:t>
            </a:r>
            <a:r>
              <a:rPr lang="zh-CN" altLang="en-US" sz="2000" dirty="0" smtClean="0"/>
              <a:t>表达式</a:t>
            </a:r>
            <a:r>
              <a:rPr lang="en-US" altLang="zh-CN" sz="2000" dirty="0" smtClean="0"/>
              <a:t>2&gt;) &lt;</a:t>
            </a:r>
            <a:r>
              <a:rPr lang="zh-CN" altLang="en-US" sz="2000" dirty="0" smtClean="0"/>
              <a:t>语句</a:t>
            </a:r>
            <a:r>
              <a:rPr lang="en-US" altLang="zh-CN" sz="2000" dirty="0" smtClean="0"/>
              <a:t>1&gt; </a:t>
            </a:r>
            <a:r>
              <a:rPr lang="en-US" altLang="zh-CN" sz="2000" dirty="0" smtClean="0">
                <a:solidFill>
                  <a:srgbClr val="FFC000"/>
                </a:solidFill>
              </a:rPr>
              <a:t>}</a:t>
            </a:r>
            <a:r>
              <a:rPr lang="en-US" altLang="zh-CN" sz="2000" dirty="0" smtClean="0"/>
              <a:t> else &lt;</a:t>
            </a:r>
            <a:r>
              <a:rPr lang="zh-CN" altLang="en-US" sz="2000" dirty="0" smtClean="0"/>
              <a:t>语句</a:t>
            </a:r>
            <a:r>
              <a:rPr lang="en-US" altLang="zh-CN" sz="2000" dirty="0" smtClean="0"/>
              <a:t>2&gt;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下面程序的结果是什么？</a:t>
            </a:r>
          </a:p>
        </p:txBody>
      </p:sp>
      <p:sp>
        <p:nvSpPr>
          <p:cNvPr id="22323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double average;</a:t>
            </a:r>
          </a:p>
          <a:p>
            <a:pPr eaLnBrk="1" hangingPunct="1">
              <a:buFont typeface="Wingdings" pitchFamily="2" charset="2"/>
              <a:buNone/>
              <a:defRPr/>
            </a:pPr>
            <a:r>
              <a:rPr lang="en-US" altLang="zh-CN" smtClean="0"/>
              <a:t>average = 100.0;</a:t>
            </a:r>
          </a:p>
          <a:p>
            <a:pPr eaLnBrk="1" hangingPunct="1">
              <a:buFont typeface="Wingdings" pitchFamily="2" charset="2"/>
              <a:buNone/>
              <a:defRPr/>
            </a:pPr>
            <a:r>
              <a:rPr lang="en-US" altLang="zh-CN" smtClean="0"/>
              <a:t>if  ( average &gt;= 60.0 )</a:t>
            </a:r>
          </a:p>
          <a:p>
            <a:pPr eaLnBrk="1" hangingPunct="1">
              <a:buFont typeface="Wingdings" pitchFamily="2" charset="2"/>
              <a:buNone/>
              <a:defRPr/>
            </a:pPr>
            <a:r>
              <a:rPr lang="en-US" altLang="zh-CN" smtClean="0"/>
              <a:t>	if ( average &lt; 70.0 )</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Marginal PASS</a:t>
            </a:r>
            <a:r>
              <a:rPr lang="en-GB" altLang="zh-CN" smtClean="0">
                <a:latin typeface="Arial"/>
              </a:rPr>
              <a:t>”</a:t>
            </a:r>
            <a:r>
              <a:rPr lang="en-US" altLang="zh-CN" smtClean="0"/>
              <a:t>;</a:t>
            </a:r>
          </a:p>
          <a:p>
            <a:pPr eaLnBrk="1" hangingPunct="1">
              <a:buFont typeface="Wingdings" pitchFamily="2" charset="2"/>
              <a:buNone/>
              <a:defRPr/>
            </a:pPr>
            <a:r>
              <a:rPr lang="en-US" altLang="zh-CN" smtClean="0"/>
              <a:t>else</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FAIL</a:t>
            </a:r>
            <a:r>
              <a:rPr lang="en-GB" altLang="zh-CN" smtClean="0">
                <a:latin typeface="Arial"/>
              </a:rPr>
              <a:t>”</a:t>
            </a:r>
            <a:r>
              <a:rPr lang="en-US" altLang="zh-CN" smtClean="0"/>
              <a:t>;</a:t>
            </a:r>
          </a:p>
        </p:txBody>
      </p:sp>
      <p:sp>
        <p:nvSpPr>
          <p:cNvPr id="2" name="文本框 1"/>
          <p:cNvSpPr txBox="1"/>
          <p:nvPr/>
        </p:nvSpPr>
        <p:spPr>
          <a:xfrm>
            <a:off x="611560" y="5960109"/>
            <a:ext cx="970266" cy="480131"/>
          </a:xfrm>
          <a:prstGeom prst="rect">
            <a:avLst/>
          </a:prstGeom>
          <a:solidFill>
            <a:schemeClr val="accent2"/>
          </a:solidFill>
        </p:spPr>
        <p:txBody>
          <a:bodyPr wrap="none" rtlCol="0">
            <a:spAutoFit/>
          </a:bodyPr>
          <a:lstStyle/>
          <a:p>
            <a:pPr>
              <a:buNone/>
            </a:pPr>
            <a:r>
              <a:rPr lang="en-US" altLang="zh-CN" sz="2800" dirty="0" smtClean="0"/>
              <a:t>FAIL</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44450"/>
            <a:ext cx="7489825" cy="1139825"/>
          </a:xfrm>
        </p:spPr>
        <p:txBody>
          <a:bodyPr/>
          <a:lstStyle/>
          <a:p>
            <a:pPr eaLnBrk="1" hangingPunct="1">
              <a:defRPr/>
            </a:pPr>
            <a:r>
              <a:rPr lang="en-US" altLang="zh-CN" dirty="0" smtClean="0"/>
              <a:t>switch </a:t>
            </a:r>
            <a:r>
              <a:rPr lang="zh-CN" altLang="en-US" dirty="0" smtClean="0"/>
              <a:t>语句</a:t>
            </a:r>
          </a:p>
        </p:txBody>
      </p:sp>
      <p:sp>
        <p:nvSpPr>
          <p:cNvPr id="17411" name="Rectangle 3"/>
          <p:cNvSpPr>
            <a:spLocks noGrp="1" noChangeArrowheads="1"/>
          </p:cNvSpPr>
          <p:nvPr>
            <p:ph type="body" idx="1"/>
          </p:nvPr>
        </p:nvSpPr>
        <p:spPr>
          <a:xfrm>
            <a:off x="250825" y="1255713"/>
            <a:ext cx="8713788" cy="5486400"/>
          </a:xfrm>
        </p:spPr>
        <p:txBody>
          <a:bodyPr>
            <a:normAutofit/>
          </a:bodyPr>
          <a:lstStyle/>
          <a:p>
            <a:pPr eaLnBrk="1" hangingPunct="1">
              <a:lnSpc>
                <a:spcPct val="120000"/>
              </a:lnSpc>
              <a:defRPr/>
            </a:pPr>
            <a:r>
              <a:rPr lang="zh-CN" altLang="en-US" dirty="0" smtClean="0"/>
              <a:t>程序中有时需要从两个（组）以上的语句中选择一个（组）来执行。虽然用嵌套的</a:t>
            </a:r>
            <a:r>
              <a:rPr lang="en-US" altLang="zh-CN" dirty="0" smtClean="0"/>
              <a:t>if</a:t>
            </a:r>
            <a:r>
              <a:rPr lang="zh-CN" altLang="en-US" dirty="0" smtClean="0"/>
              <a:t>语句能够实现，但不简洁。</a:t>
            </a:r>
          </a:p>
          <a:p>
            <a:pPr eaLnBrk="1" hangingPunct="1">
              <a:lnSpc>
                <a:spcPct val="120000"/>
              </a:lnSpc>
              <a:defRPr/>
            </a:pPr>
            <a:r>
              <a:rPr lang="en-US" altLang="zh-CN" dirty="0" smtClean="0"/>
              <a:t>C++</a:t>
            </a:r>
            <a:r>
              <a:rPr lang="zh-CN" altLang="en-US" dirty="0" smtClean="0"/>
              <a:t>提供了一条多路选择语句：</a:t>
            </a:r>
            <a:r>
              <a:rPr lang="en-US" altLang="zh-CN" dirty="0" smtClean="0">
                <a:solidFill>
                  <a:srgbClr val="FFC000"/>
                </a:solidFill>
              </a:rPr>
              <a:t>switch</a:t>
            </a:r>
            <a:r>
              <a:rPr lang="zh-CN" altLang="en-US" dirty="0" smtClean="0">
                <a:solidFill>
                  <a:srgbClr val="FFC000"/>
                </a:solidFill>
              </a:rPr>
              <a:t>语句</a:t>
            </a:r>
            <a:r>
              <a:rPr lang="zh-CN" altLang="en-US" dirty="0" smtClean="0"/>
              <a:t>（又称开关语句），</a:t>
            </a:r>
            <a:r>
              <a:rPr lang="zh-CN" altLang="en-US" dirty="0"/>
              <a:t>它能根据某个表达式的值在多组语句中选择一组语句来执行</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fontScale="85000" lnSpcReduction="20000"/>
          </a:bodyPr>
          <a:lstStyle/>
          <a:p>
            <a:pPr eaLnBrk="1" hangingPunct="1">
              <a:lnSpc>
                <a:spcPct val="120000"/>
              </a:lnSpc>
              <a:defRPr/>
            </a:pPr>
            <a:r>
              <a:rPr lang="en-US" altLang="zh-CN" dirty="0" smtClean="0"/>
              <a:t>switch</a:t>
            </a:r>
            <a:r>
              <a:rPr lang="zh-CN" altLang="en-US" dirty="0" smtClean="0"/>
              <a:t>语句的格式</a:t>
            </a:r>
            <a:r>
              <a:rPr lang="zh-CN" altLang="en-US" dirty="0"/>
              <a:t>为：</a:t>
            </a:r>
            <a:endParaRPr lang="en-US" altLang="zh-CN" dirty="0"/>
          </a:p>
          <a:p>
            <a:pPr lvl="2" eaLnBrk="1" hangingPunct="1">
              <a:lnSpc>
                <a:spcPct val="120000"/>
              </a:lnSpc>
              <a:buNone/>
              <a:defRPr/>
            </a:pPr>
            <a:r>
              <a:rPr lang="en-US" altLang="zh-CN" sz="2800" b="1" dirty="0">
                <a:solidFill>
                  <a:srgbClr val="FFC000"/>
                </a:solidFill>
              </a:rPr>
              <a:t>switch (</a:t>
            </a:r>
            <a:r>
              <a:rPr lang="en-US" altLang="zh-CN" sz="2800" dirty="0"/>
              <a:t>&lt;</a:t>
            </a:r>
            <a:r>
              <a:rPr lang="zh-CN" altLang="en-US" sz="2800" dirty="0"/>
              <a:t>整型表达式</a:t>
            </a:r>
            <a:r>
              <a:rPr lang="en-US" altLang="zh-CN" sz="2800" dirty="0"/>
              <a:t>&gt;</a:t>
            </a:r>
            <a:r>
              <a:rPr lang="en-US" altLang="zh-CN" sz="2800" b="1" dirty="0">
                <a:solidFill>
                  <a:srgbClr val="FFC000"/>
                </a:solidFill>
              </a:rPr>
              <a:t>)</a:t>
            </a:r>
          </a:p>
          <a:p>
            <a:pPr lvl="2" eaLnBrk="1" hangingPunct="1">
              <a:lnSpc>
                <a:spcPct val="120000"/>
              </a:lnSpc>
              <a:buNone/>
              <a:defRPr/>
            </a:pPr>
            <a:r>
              <a:rPr lang="en-US" altLang="zh-CN" sz="2800" b="1" dirty="0">
                <a:solidFill>
                  <a:srgbClr val="FFC000"/>
                </a:solidFill>
              </a:rPr>
              <a:t>{	case</a:t>
            </a:r>
            <a:r>
              <a:rPr lang="en-US" altLang="zh-CN" sz="2800" dirty="0"/>
              <a:t> &lt;</a:t>
            </a:r>
            <a:r>
              <a:rPr lang="zh-CN" altLang="en-US" sz="2800" dirty="0"/>
              <a:t>整型常量表达式</a:t>
            </a:r>
            <a:r>
              <a:rPr lang="en-US" altLang="zh-CN" sz="2800" dirty="0"/>
              <a:t>1&gt;</a:t>
            </a:r>
            <a:r>
              <a:rPr lang="en-US" altLang="zh-CN" sz="2800" b="1" dirty="0">
                <a:solidFill>
                  <a:srgbClr val="FFC000"/>
                </a:solidFill>
              </a:rPr>
              <a:t>:</a:t>
            </a:r>
            <a:r>
              <a:rPr lang="en-US" altLang="zh-CN" sz="2800" dirty="0"/>
              <a:t> &lt;</a:t>
            </a:r>
            <a:r>
              <a:rPr lang="zh-CN" altLang="en-US" sz="2800" dirty="0"/>
              <a:t>语句序列</a:t>
            </a:r>
            <a:r>
              <a:rPr lang="en-US" altLang="zh-CN" sz="2800" dirty="0"/>
              <a:t>1&gt;</a:t>
            </a:r>
          </a:p>
          <a:p>
            <a:pPr lvl="2" eaLnBrk="1" hangingPunct="1">
              <a:lnSpc>
                <a:spcPct val="120000"/>
              </a:lnSpc>
              <a:buNone/>
              <a:defRPr/>
            </a:pPr>
            <a:r>
              <a:rPr lang="en-US" altLang="zh-CN" sz="2800" dirty="0"/>
              <a:t>	</a:t>
            </a:r>
            <a:r>
              <a:rPr lang="en-US" altLang="zh-CN" sz="2800" b="1" dirty="0">
                <a:solidFill>
                  <a:srgbClr val="FFC000"/>
                </a:solidFill>
              </a:rPr>
              <a:t>case</a:t>
            </a:r>
            <a:r>
              <a:rPr lang="en-US" altLang="zh-CN" sz="2800" dirty="0"/>
              <a:t> &lt;</a:t>
            </a:r>
            <a:r>
              <a:rPr lang="zh-CN" altLang="en-US" sz="2800" dirty="0"/>
              <a:t>整型常量表达式</a:t>
            </a:r>
            <a:r>
              <a:rPr lang="en-US" altLang="zh-CN" sz="2800" dirty="0"/>
              <a:t>2&gt;</a:t>
            </a:r>
            <a:r>
              <a:rPr lang="en-US" altLang="zh-CN" sz="2800" b="1" dirty="0">
                <a:solidFill>
                  <a:srgbClr val="FFC000"/>
                </a:solidFill>
              </a:rPr>
              <a:t>:</a:t>
            </a:r>
            <a:r>
              <a:rPr lang="en-US" altLang="zh-CN" sz="2800" dirty="0"/>
              <a:t> &lt;</a:t>
            </a:r>
            <a:r>
              <a:rPr lang="zh-CN" altLang="en-US" sz="2800" dirty="0"/>
              <a:t>语句序列</a:t>
            </a:r>
            <a:r>
              <a:rPr lang="en-US" altLang="zh-CN" sz="2800" dirty="0"/>
              <a:t>2&gt;</a:t>
            </a:r>
          </a:p>
          <a:p>
            <a:pPr lvl="2" eaLnBrk="1" hangingPunct="1">
              <a:lnSpc>
                <a:spcPct val="120000"/>
              </a:lnSpc>
              <a:buNone/>
              <a:defRPr/>
            </a:pPr>
            <a:r>
              <a:rPr lang="en-US" altLang="zh-CN" sz="2800" dirty="0"/>
              <a:t>        :</a:t>
            </a:r>
          </a:p>
          <a:p>
            <a:pPr lvl="2" eaLnBrk="1" hangingPunct="1">
              <a:lnSpc>
                <a:spcPct val="120000"/>
              </a:lnSpc>
              <a:buNone/>
              <a:defRPr/>
            </a:pPr>
            <a:r>
              <a:rPr lang="en-US" altLang="zh-CN" sz="2800" dirty="0"/>
              <a:t>	</a:t>
            </a:r>
            <a:r>
              <a:rPr lang="en-US" altLang="zh-CN" sz="2800" b="1" dirty="0">
                <a:solidFill>
                  <a:srgbClr val="FFC000"/>
                </a:solidFill>
              </a:rPr>
              <a:t>case</a:t>
            </a:r>
            <a:r>
              <a:rPr lang="en-US" altLang="zh-CN" sz="2800" dirty="0"/>
              <a:t> &lt;</a:t>
            </a:r>
            <a:r>
              <a:rPr lang="zh-CN" altLang="en-US" sz="2800" dirty="0"/>
              <a:t>整型常量表达式</a:t>
            </a:r>
            <a:r>
              <a:rPr lang="en-US" altLang="zh-CN" sz="2800" dirty="0"/>
              <a:t>n&gt;</a:t>
            </a:r>
            <a:r>
              <a:rPr lang="en-US" altLang="zh-CN" sz="2800" b="1" dirty="0">
                <a:solidFill>
                  <a:srgbClr val="FFC000"/>
                </a:solidFill>
              </a:rPr>
              <a:t>:</a:t>
            </a:r>
            <a:r>
              <a:rPr lang="en-US" altLang="zh-CN" sz="2800" dirty="0"/>
              <a:t> &lt;</a:t>
            </a:r>
            <a:r>
              <a:rPr lang="zh-CN" altLang="en-US" sz="2800" dirty="0"/>
              <a:t>语句序列</a:t>
            </a:r>
            <a:r>
              <a:rPr lang="en-US" altLang="zh-CN" sz="2800" dirty="0"/>
              <a:t>n&gt;</a:t>
            </a:r>
          </a:p>
          <a:p>
            <a:pPr lvl="2" eaLnBrk="1" hangingPunct="1">
              <a:lnSpc>
                <a:spcPct val="120000"/>
              </a:lnSpc>
              <a:buNone/>
              <a:defRPr/>
            </a:pPr>
            <a:r>
              <a:rPr lang="en-US" altLang="zh-CN" sz="2800" dirty="0"/>
              <a:t>	</a:t>
            </a:r>
            <a:r>
              <a:rPr lang="en-US" altLang="zh-CN" sz="2800" i="1" dirty="0"/>
              <a:t>[</a:t>
            </a:r>
            <a:r>
              <a:rPr lang="en-US" altLang="zh-CN" sz="2800" b="1" dirty="0">
                <a:solidFill>
                  <a:srgbClr val="FFC000"/>
                </a:solidFill>
              </a:rPr>
              <a:t>default:</a:t>
            </a:r>
            <a:r>
              <a:rPr lang="en-US" altLang="zh-CN" sz="2800" dirty="0"/>
              <a:t> &lt;</a:t>
            </a:r>
            <a:r>
              <a:rPr lang="zh-CN" altLang="en-US" sz="2800" dirty="0"/>
              <a:t>语句序列</a:t>
            </a:r>
            <a:r>
              <a:rPr lang="en-US" altLang="zh-CN" sz="2800" dirty="0"/>
              <a:t>n+1&gt;</a:t>
            </a:r>
            <a:r>
              <a:rPr lang="en-US" altLang="zh-CN" sz="2800" i="1" dirty="0"/>
              <a:t>]  </a:t>
            </a:r>
            <a:r>
              <a:rPr lang="en-US" altLang="zh-CN" sz="2800" dirty="0"/>
              <a:t>//</a:t>
            </a:r>
            <a:r>
              <a:rPr lang="zh-CN" altLang="en-US" sz="2800" dirty="0"/>
              <a:t>可以省略</a:t>
            </a:r>
            <a:endParaRPr lang="en-US" altLang="zh-CN" sz="2800" dirty="0"/>
          </a:p>
          <a:p>
            <a:pPr lvl="2" eaLnBrk="1" hangingPunct="1">
              <a:lnSpc>
                <a:spcPct val="120000"/>
              </a:lnSpc>
              <a:buNone/>
              <a:defRPr/>
            </a:pPr>
            <a:r>
              <a:rPr lang="en-US" altLang="zh-CN" sz="2800" b="1" dirty="0">
                <a:solidFill>
                  <a:srgbClr val="FFC000"/>
                </a:solidFill>
              </a:rPr>
              <a:t>}</a:t>
            </a:r>
            <a:r>
              <a:rPr lang="zh-CN" altLang="en-US" b="1" dirty="0">
                <a:solidFill>
                  <a:srgbClr val="FFC000"/>
                </a:solidFill>
              </a:rPr>
              <a:t> </a:t>
            </a:r>
          </a:p>
          <a:p>
            <a:pPr lvl="1" eaLnBrk="1" hangingPunct="1">
              <a:lnSpc>
                <a:spcPct val="120000"/>
              </a:lnSpc>
              <a:defRPr/>
            </a:pPr>
            <a:r>
              <a:rPr lang="en-US" altLang="zh-CN" dirty="0"/>
              <a:t>&lt;</a:t>
            </a:r>
            <a:r>
              <a:rPr lang="zh-CN" altLang="en-US" dirty="0"/>
              <a:t>语句序列</a:t>
            </a:r>
            <a:r>
              <a:rPr lang="en-US" altLang="zh-CN" dirty="0" err="1"/>
              <a:t>i</a:t>
            </a:r>
            <a:r>
              <a:rPr lang="en-US" altLang="zh-CN" dirty="0"/>
              <a:t>&gt;</a:t>
            </a:r>
            <a:r>
              <a:rPr lang="zh-CN" altLang="en-US" dirty="0"/>
              <a:t>由零个或多个语句</a:t>
            </a:r>
            <a:r>
              <a:rPr lang="zh-CN" altLang="en-US" dirty="0" smtClean="0"/>
              <a:t>构成。</a:t>
            </a:r>
            <a:endParaRPr lang="en-US" altLang="zh-CN" dirty="0" smtClean="0"/>
          </a:p>
          <a:p>
            <a:pPr lvl="1" eaLnBrk="1" hangingPunct="1">
              <a:lnSpc>
                <a:spcPct val="120000"/>
              </a:lnSpc>
              <a:defRPr/>
            </a:pPr>
            <a:r>
              <a:rPr lang="en-US" altLang="zh-CN" dirty="0"/>
              <a:t>&lt;</a:t>
            </a:r>
            <a:r>
              <a:rPr lang="zh-CN" altLang="en-US" dirty="0"/>
              <a:t>语句序列</a:t>
            </a:r>
            <a:r>
              <a:rPr lang="en-US" altLang="zh-CN" dirty="0" err="1"/>
              <a:t>i</a:t>
            </a:r>
            <a:r>
              <a:rPr lang="en-US" altLang="zh-CN" dirty="0"/>
              <a:t>&gt;</a:t>
            </a:r>
            <a:r>
              <a:rPr lang="zh-CN" altLang="en-US" dirty="0" smtClean="0"/>
              <a:t>的</a:t>
            </a:r>
            <a:r>
              <a:rPr lang="zh-CN" altLang="en-US" dirty="0"/>
              <a:t>最后一个语句往往是</a:t>
            </a:r>
            <a:r>
              <a:rPr lang="en-US" altLang="zh-CN" dirty="0">
                <a:solidFill>
                  <a:srgbClr val="FFC000"/>
                </a:solidFill>
              </a:rPr>
              <a:t>break</a:t>
            </a:r>
            <a:r>
              <a:rPr lang="zh-CN" altLang="en-US" dirty="0"/>
              <a:t>语句。</a:t>
            </a:r>
          </a:p>
          <a:p>
            <a:pPr eaLnBrk="1" hangingPunct="1">
              <a:lnSpc>
                <a:spcPct val="120000"/>
              </a:lnSpc>
              <a:defRPr/>
            </a:pPr>
            <a:r>
              <a:rPr lang="en-US" altLang="zh-CN" dirty="0" smtClean="0"/>
              <a:t>switch</a:t>
            </a:r>
            <a:r>
              <a:rPr lang="zh-CN" altLang="en-US" dirty="0" smtClean="0"/>
              <a:t>语句的含义是：</a:t>
            </a:r>
            <a:r>
              <a:rPr lang="zh-CN" altLang="en-US" dirty="0"/>
              <a:t>先计算</a:t>
            </a:r>
            <a:r>
              <a:rPr lang="en-US" altLang="zh-CN" dirty="0"/>
              <a:t>&lt;</a:t>
            </a:r>
            <a:r>
              <a:rPr lang="zh-CN" altLang="en-US" dirty="0"/>
              <a:t>整型表达式</a:t>
            </a:r>
            <a:r>
              <a:rPr lang="en-US" altLang="zh-CN" dirty="0"/>
              <a:t>&gt;</a:t>
            </a:r>
            <a:r>
              <a:rPr lang="zh-CN" altLang="en-US" dirty="0"/>
              <a:t>的值，</a:t>
            </a:r>
            <a:endParaRPr lang="en-US" altLang="zh-CN" dirty="0" smtClean="0"/>
          </a:p>
          <a:p>
            <a:pPr lvl="1" eaLnBrk="1" hangingPunct="1">
              <a:lnSpc>
                <a:spcPct val="120000"/>
              </a:lnSpc>
              <a:defRPr/>
            </a:pPr>
            <a:r>
              <a:rPr lang="zh-CN" altLang="en-US" dirty="0" smtClean="0"/>
              <a:t>然后执行某个与该值相等的</a:t>
            </a:r>
            <a:r>
              <a:rPr lang="en-US" altLang="zh-CN" dirty="0" smtClean="0"/>
              <a:t>case</a:t>
            </a:r>
            <a:r>
              <a:rPr lang="zh-CN" altLang="en-US" dirty="0" smtClean="0"/>
              <a:t>分支中的语句序列。</a:t>
            </a:r>
            <a:endParaRPr lang="en-US" altLang="zh-CN" dirty="0" smtClean="0"/>
          </a:p>
          <a:p>
            <a:pPr lvl="1" eaLnBrk="1" hangingPunct="1">
              <a:lnSpc>
                <a:spcPct val="120000"/>
              </a:lnSpc>
              <a:defRPr/>
            </a:pPr>
            <a:r>
              <a:rPr lang="zh-CN" altLang="en-US" dirty="0" smtClean="0"/>
              <a:t>如果没有</a:t>
            </a:r>
            <a:r>
              <a:rPr lang="zh-CN" altLang="en-US" dirty="0"/>
              <a:t>与该值相等的</a:t>
            </a:r>
            <a:r>
              <a:rPr lang="en-US" altLang="zh-CN" dirty="0"/>
              <a:t>case</a:t>
            </a:r>
            <a:r>
              <a:rPr lang="zh-CN" altLang="en-US" dirty="0" smtClean="0"/>
              <a:t>分支，则执行</a:t>
            </a:r>
            <a:r>
              <a:rPr lang="en-US" altLang="zh-CN" dirty="0" smtClean="0"/>
              <a:t>default</a:t>
            </a:r>
            <a:r>
              <a:rPr lang="zh-CN" altLang="en-US" dirty="0" smtClean="0"/>
              <a:t>分支的语句序列。如果没有</a:t>
            </a:r>
            <a:r>
              <a:rPr lang="en-US" altLang="zh-CN" dirty="0" smtClean="0"/>
              <a:t>default</a:t>
            </a:r>
            <a:r>
              <a:rPr lang="zh-CN" altLang="en-US" dirty="0" smtClean="0"/>
              <a:t>分支，则什么也不做。</a:t>
            </a:r>
            <a:endParaRPr lang="zh-CN" altLang="en-US" dirty="0"/>
          </a:p>
          <a:p>
            <a:endParaRPr lang="zh-CN" altLang="en-US" dirty="0"/>
          </a:p>
        </p:txBody>
      </p:sp>
    </p:spTree>
    <p:extLst>
      <p:ext uri="{BB962C8B-B14F-4D97-AF65-F5344CB8AC3E}">
        <p14:creationId xmlns:p14="http://schemas.microsoft.com/office/powerpoint/2010/main" val="2197138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748713" cy="1125538"/>
          </a:xfrm>
        </p:spPr>
        <p:txBody>
          <a:bodyPr/>
          <a:lstStyle/>
          <a:p>
            <a:pPr algn="l" eaLnBrk="1" hangingPunct="1">
              <a:defRPr/>
            </a:pPr>
            <a:r>
              <a:rPr lang="zh-CN" altLang="en-US" sz="2800" smtClean="0">
                <a:ea typeface="黑体" pitchFamily="2" charset="-122"/>
              </a:rPr>
              <a:t>例</a:t>
            </a:r>
            <a:r>
              <a:rPr lang="zh-CN" altLang="en-US" sz="2800" smtClean="0">
                <a:latin typeface="宋体" charset="-122"/>
                <a:cs typeface="Times New Roman" pitchFamily="18" charset="0"/>
              </a:rPr>
              <a:t>子、</a:t>
            </a:r>
            <a:r>
              <a:rPr lang="zh-CN" altLang="en-US" sz="2800" smtClean="0">
                <a:ea typeface="黑体" pitchFamily="2" charset="-122"/>
              </a:rPr>
              <a:t>从键盘输入一个星期的某一天（</a:t>
            </a:r>
            <a:r>
              <a:rPr lang="en-US" altLang="zh-CN" sz="2800" smtClean="0">
                <a:latin typeface="宋体" charset="-122"/>
                <a:cs typeface="Times New Roman" pitchFamily="18" charset="0"/>
              </a:rPr>
              <a:t>0</a:t>
            </a:r>
            <a:r>
              <a:rPr lang="zh-CN" altLang="en-US" sz="2800" smtClean="0">
                <a:ea typeface="黑体" pitchFamily="2" charset="-122"/>
              </a:rPr>
              <a:t>：星期天；</a:t>
            </a:r>
            <a:r>
              <a:rPr lang="en-US" altLang="zh-CN" sz="2800" smtClean="0">
                <a:latin typeface="宋体" charset="-122"/>
                <a:cs typeface="Times New Roman" pitchFamily="18" charset="0"/>
              </a:rPr>
              <a:t>1</a:t>
            </a:r>
            <a:r>
              <a:rPr lang="zh-CN" altLang="en-US" sz="2800" smtClean="0">
                <a:ea typeface="黑体" pitchFamily="2" charset="-122"/>
              </a:rPr>
              <a:t>：星期一；</a:t>
            </a:r>
            <a:r>
              <a:rPr lang="en-US" altLang="zh-CN" sz="2800" smtClean="0">
                <a:latin typeface="宋体" charset="-122"/>
                <a:cs typeface="Times New Roman" pitchFamily="18" charset="0"/>
              </a:rPr>
              <a:t>...</a:t>
            </a:r>
            <a:r>
              <a:rPr lang="zh-CN" altLang="en-US" sz="2800" smtClean="0">
                <a:ea typeface="黑体" pitchFamily="2" charset="-122"/>
              </a:rPr>
              <a:t>），然后输出其对应的英语单词</a:t>
            </a:r>
          </a:p>
        </p:txBody>
      </p:sp>
      <p:sp>
        <p:nvSpPr>
          <p:cNvPr id="15363" name="Rectangle 3"/>
          <p:cNvSpPr>
            <a:spLocks noGrp="1" noChangeArrowheads="1"/>
          </p:cNvSpPr>
          <p:nvPr>
            <p:ph type="body" idx="1"/>
          </p:nvPr>
        </p:nvSpPr>
        <p:spPr>
          <a:xfrm>
            <a:off x="250825" y="1196975"/>
            <a:ext cx="8664575" cy="5661025"/>
          </a:xfrm>
        </p:spPr>
        <p:txBody>
          <a:bodyPr/>
          <a:lstStyle/>
          <a:p>
            <a:pPr algn="just"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day;</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day;</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switch (day)</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 	case 0: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"Sunday";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1: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"Monday";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2: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"Tuesday";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3: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"Wednesday";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4: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"Thursday";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5: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"Friday";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case 6: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"Saturday"; break;</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default: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"Input error";</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90600"/>
          </a:xfrm>
        </p:spPr>
        <p:txBody>
          <a:bodyPr/>
          <a:lstStyle/>
          <a:p>
            <a:pPr eaLnBrk="1" hangingPunct="1">
              <a:defRPr/>
            </a:pPr>
            <a:r>
              <a:rPr lang="en-US" altLang="zh-CN" sz="3600" smtClean="0"/>
              <a:t>switch</a:t>
            </a:r>
            <a:r>
              <a:rPr lang="zh-CN" altLang="en-US" sz="3600" smtClean="0"/>
              <a:t>语句中使用</a:t>
            </a:r>
            <a:r>
              <a:rPr lang="en-US" altLang="zh-CN" sz="3600" smtClean="0"/>
              <a:t>break</a:t>
            </a:r>
            <a:r>
              <a:rPr lang="zh-CN" altLang="en-US" sz="3600" smtClean="0"/>
              <a:t>语句</a:t>
            </a:r>
          </a:p>
        </p:txBody>
      </p:sp>
      <p:sp>
        <p:nvSpPr>
          <p:cNvPr id="21507" name="Rectangle 3"/>
          <p:cNvSpPr>
            <a:spLocks noGrp="1" noChangeArrowheads="1"/>
          </p:cNvSpPr>
          <p:nvPr>
            <p:ph type="body" idx="1"/>
          </p:nvPr>
        </p:nvSpPr>
        <p:spPr>
          <a:xfrm>
            <a:off x="152400" y="1219200"/>
            <a:ext cx="8915400" cy="5638800"/>
          </a:xfrm>
        </p:spPr>
        <p:txBody>
          <a:bodyPr>
            <a:normAutofit/>
          </a:bodyPr>
          <a:lstStyle/>
          <a:p>
            <a:pPr marL="360363" indent="-360363" eaLnBrk="1" hangingPunct="1">
              <a:lnSpc>
                <a:spcPct val="110000"/>
              </a:lnSpc>
              <a:spcBef>
                <a:spcPct val="25000"/>
              </a:spcBef>
              <a:spcAft>
                <a:spcPct val="50000"/>
              </a:spcAft>
              <a:defRPr/>
            </a:pPr>
            <a:r>
              <a:rPr lang="zh-CN" altLang="en-US" sz="2800" dirty="0" smtClean="0"/>
              <a:t>在执行</a:t>
            </a:r>
            <a:r>
              <a:rPr lang="en-US" altLang="zh-CN" sz="2800" dirty="0" smtClean="0"/>
              <a:t>switch</a:t>
            </a:r>
            <a:r>
              <a:rPr lang="zh-CN" altLang="en-US" sz="2800" dirty="0" smtClean="0"/>
              <a:t>语句的某个分支时，需要用</a:t>
            </a:r>
            <a:r>
              <a:rPr lang="en-US" altLang="zh-CN" sz="2800" dirty="0" smtClean="0"/>
              <a:t>break</a:t>
            </a:r>
            <a:r>
              <a:rPr lang="zh-CN" altLang="en-US" sz="2800" dirty="0" smtClean="0"/>
              <a:t>语句结束该分支的执行。</a:t>
            </a:r>
          </a:p>
          <a:p>
            <a:pPr marL="360363" indent="-360363" eaLnBrk="1" hangingPunct="1">
              <a:lnSpc>
                <a:spcPct val="110000"/>
              </a:lnSpc>
              <a:spcBef>
                <a:spcPct val="25000"/>
              </a:spcBef>
              <a:spcAft>
                <a:spcPct val="50000"/>
              </a:spcAft>
              <a:defRPr/>
            </a:pPr>
            <a:r>
              <a:rPr lang="zh-CN" altLang="en-US" sz="2800" dirty="0" smtClean="0"/>
              <a:t>在</a:t>
            </a:r>
            <a:r>
              <a:rPr lang="en-US" altLang="zh-CN" sz="2800" dirty="0" smtClean="0"/>
              <a:t>switch</a:t>
            </a:r>
            <a:r>
              <a:rPr lang="zh-CN" altLang="en-US" sz="2800" dirty="0" smtClean="0"/>
              <a:t>语句的一个分支的执行中，如果没有</a:t>
            </a:r>
            <a:r>
              <a:rPr lang="en-US" altLang="zh-CN" sz="2800" dirty="0" smtClean="0"/>
              <a:t>break</a:t>
            </a:r>
            <a:r>
              <a:rPr lang="zh-CN" altLang="en-US" sz="2800" dirty="0" smtClean="0"/>
              <a:t>语句（最后一个分支除外），则该分支执行完后，将继续执行紧接着的下一个分支中的语句序列。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流程控制概述</a:t>
            </a:r>
          </a:p>
        </p:txBody>
      </p:sp>
      <p:sp>
        <p:nvSpPr>
          <p:cNvPr id="90115" name="Rectangle 3"/>
          <p:cNvSpPr>
            <a:spLocks noGrp="1" noChangeArrowheads="1"/>
          </p:cNvSpPr>
          <p:nvPr>
            <p:ph type="body" idx="1"/>
          </p:nvPr>
        </p:nvSpPr>
        <p:spPr>
          <a:xfrm>
            <a:off x="457200" y="1412776"/>
            <a:ext cx="8229600" cy="5256584"/>
          </a:xfrm>
        </p:spPr>
        <p:txBody>
          <a:bodyPr>
            <a:normAutofit fontScale="85000" lnSpcReduction="20000"/>
          </a:bodyPr>
          <a:lstStyle/>
          <a:p>
            <a:pPr marL="0" indent="0" eaLnBrk="1" hangingPunct="1">
              <a:lnSpc>
                <a:spcPct val="120000"/>
              </a:lnSpc>
              <a:buNone/>
              <a:defRPr/>
            </a:pPr>
            <a:r>
              <a:rPr lang="en-US" altLang="zh-CN" b="1" dirty="0" smtClean="0"/>
              <a:t>	</a:t>
            </a:r>
            <a:r>
              <a:rPr lang="zh-CN" altLang="en-US" sz="4000" dirty="0" smtClean="0"/>
              <a:t>程序 </a:t>
            </a:r>
            <a:r>
              <a:rPr lang="en-US" altLang="zh-CN" sz="4000" dirty="0"/>
              <a:t>= </a:t>
            </a:r>
            <a:r>
              <a:rPr lang="zh-CN" altLang="en-US" sz="4000" dirty="0">
                <a:solidFill>
                  <a:srgbClr val="FFC000"/>
                </a:solidFill>
              </a:rPr>
              <a:t>算法</a:t>
            </a:r>
            <a:r>
              <a:rPr lang="zh-CN" altLang="en-US" sz="4000" dirty="0"/>
              <a:t> </a:t>
            </a:r>
            <a:r>
              <a:rPr lang="en-US" altLang="zh-CN" sz="4000" dirty="0"/>
              <a:t>+ </a:t>
            </a:r>
            <a:r>
              <a:rPr lang="zh-CN" altLang="en-US" sz="4000" dirty="0"/>
              <a:t>数据结构</a:t>
            </a:r>
            <a:endParaRPr lang="en-US" altLang="zh-CN" sz="4000" dirty="0" smtClean="0"/>
          </a:p>
          <a:p>
            <a:pPr eaLnBrk="1" hangingPunct="1">
              <a:lnSpc>
                <a:spcPct val="120000"/>
              </a:lnSpc>
              <a:defRPr/>
            </a:pPr>
            <a:r>
              <a:rPr lang="zh-CN" altLang="en-US" dirty="0" smtClean="0"/>
              <a:t>在</a:t>
            </a:r>
            <a:r>
              <a:rPr lang="zh-CN" altLang="en-US" dirty="0"/>
              <a:t>程序中除了要对数据进行描述外，还要对数据的处理</a:t>
            </a:r>
            <a:r>
              <a:rPr lang="zh-CN" altLang="en-US" dirty="0" smtClean="0"/>
              <a:t>过程（算法）进行描述。</a:t>
            </a:r>
            <a:endParaRPr lang="en-US" altLang="zh-CN" dirty="0" smtClean="0"/>
          </a:p>
          <a:p>
            <a:pPr eaLnBrk="1" hangingPunct="1">
              <a:lnSpc>
                <a:spcPct val="120000"/>
              </a:lnSpc>
              <a:defRPr/>
            </a:pPr>
            <a:r>
              <a:rPr lang="zh-CN" altLang="en-US" dirty="0" smtClean="0"/>
              <a:t>表达式</a:t>
            </a:r>
            <a:r>
              <a:rPr lang="zh-CN" altLang="en-US" dirty="0"/>
              <a:t>构成了数据处理的基本单位</a:t>
            </a:r>
            <a:r>
              <a:rPr lang="zh-CN" altLang="en-US" dirty="0" smtClean="0"/>
              <a:t>。当</a:t>
            </a:r>
            <a:r>
              <a:rPr lang="zh-CN" altLang="en-US" dirty="0"/>
              <a:t>程序中有多个</a:t>
            </a:r>
            <a:r>
              <a:rPr lang="zh-CN" altLang="en-US" dirty="0" smtClean="0"/>
              <a:t>表达式需要计算时</a:t>
            </a:r>
            <a:r>
              <a:rPr lang="zh-CN" altLang="en-US" dirty="0"/>
              <a:t>，就会面临： </a:t>
            </a:r>
          </a:p>
          <a:p>
            <a:pPr lvl="1" eaLnBrk="1" hangingPunct="1">
              <a:lnSpc>
                <a:spcPct val="120000"/>
              </a:lnSpc>
              <a:defRPr/>
            </a:pPr>
            <a:r>
              <a:rPr lang="zh-CN" altLang="en-US" dirty="0" smtClean="0"/>
              <a:t>有的表达式要先计算，有的要后计算（有先后次序）</a:t>
            </a:r>
            <a:endParaRPr lang="zh-CN" altLang="en-US" dirty="0"/>
          </a:p>
          <a:p>
            <a:pPr lvl="1" eaLnBrk="1" hangingPunct="1">
              <a:lnSpc>
                <a:spcPct val="120000"/>
              </a:lnSpc>
              <a:defRPr/>
            </a:pPr>
            <a:r>
              <a:rPr lang="zh-CN" altLang="en-US" dirty="0"/>
              <a:t>根据不同的情况计算不同的表达式</a:t>
            </a:r>
          </a:p>
          <a:p>
            <a:pPr lvl="1" eaLnBrk="1" hangingPunct="1">
              <a:lnSpc>
                <a:spcPct val="120000"/>
              </a:lnSpc>
              <a:defRPr/>
            </a:pPr>
            <a:r>
              <a:rPr lang="zh-CN" altLang="en-US" dirty="0"/>
              <a:t>一个或几个表达式需要重复计算</a:t>
            </a:r>
            <a:r>
              <a:rPr lang="zh-CN" altLang="en-US" dirty="0" smtClean="0"/>
              <a:t>多次（每次用到的数据有所不同）</a:t>
            </a:r>
            <a:endParaRPr lang="en-US" altLang="zh-CN" dirty="0" smtClean="0"/>
          </a:p>
          <a:p>
            <a:pPr eaLnBrk="1" hangingPunct="1">
              <a:lnSpc>
                <a:spcPct val="120000"/>
              </a:lnSpc>
              <a:defRPr/>
            </a:pPr>
            <a:r>
              <a:rPr lang="zh-CN" altLang="en-US" dirty="0"/>
              <a:t>上述情况属于程序的流程控制，对程序流程的描述称作为</a:t>
            </a:r>
            <a:r>
              <a:rPr lang="zh-CN" altLang="en-US" dirty="0" smtClean="0"/>
              <a:t>算法。</a:t>
            </a:r>
            <a:endParaRPr lang="zh-CN" altLang="en-US" dirty="0"/>
          </a:p>
        </p:txBody>
      </p:sp>
    </p:spTree>
    <p:extLst>
      <p:ext uri="{BB962C8B-B14F-4D97-AF65-F5344CB8AC3E}">
        <p14:creationId xmlns:p14="http://schemas.microsoft.com/office/powerpoint/2010/main" val="2222863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fontScale="62500" lnSpcReduction="20000"/>
          </a:bodyPr>
          <a:lstStyle/>
          <a:p>
            <a:pPr marL="0" indent="0">
              <a:buNone/>
            </a:pPr>
            <a:r>
              <a:rPr lang="en-US" altLang="zh-CN" dirty="0"/>
              <a:t>#include &lt;</a:t>
            </a:r>
            <a:r>
              <a:rPr lang="en-US" altLang="zh-CN" dirty="0" err="1"/>
              <a:t>iostream</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r>
              <a:rPr lang="en-US" altLang="zh-CN" dirty="0" err="1"/>
              <a:t>int</a:t>
            </a:r>
            <a:r>
              <a:rPr lang="en-US" altLang="zh-CN" dirty="0"/>
              <a:t> main()</a:t>
            </a:r>
          </a:p>
          <a:p>
            <a:pPr marL="0" indent="0">
              <a:buNone/>
            </a:pPr>
            <a:r>
              <a:rPr lang="en-US" altLang="zh-CN" dirty="0"/>
              <a:t>{ 	</a:t>
            </a:r>
            <a:r>
              <a:rPr lang="en-US" altLang="zh-CN" dirty="0" err="1"/>
              <a:t>int</a:t>
            </a:r>
            <a:r>
              <a:rPr lang="en-US" altLang="zh-CN" dirty="0"/>
              <a:t> day;</a:t>
            </a:r>
          </a:p>
          <a:p>
            <a:pPr marL="0" indent="0">
              <a:buNone/>
            </a:pPr>
            <a:r>
              <a:rPr lang="en-US" altLang="zh-CN" dirty="0"/>
              <a:t>	</a:t>
            </a:r>
            <a:r>
              <a:rPr lang="en-US" altLang="zh-CN" dirty="0" err="1"/>
              <a:t>cin</a:t>
            </a:r>
            <a:r>
              <a:rPr lang="en-US" altLang="zh-CN" dirty="0"/>
              <a:t> &gt;&gt; day;</a:t>
            </a:r>
          </a:p>
          <a:p>
            <a:pPr marL="0" indent="0">
              <a:buNone/>
            </a:pPr>
            <a:r>
              <a:rPr lang="en-US" altLang="zh-CN" dirty="0"/>
              <a:t>	switch (day)</a:t>
            </a:r>
          </a:p>
          <a:p>
            <a:pPr marL="0" indent="0">
              <a:buNone/>
            </a:pPr>
            <a:r>
              <a:rPr lang="en-US" altLang="zh-CN" dirty="0"/>
              <a:t>	{ 	case 0: </a:t>
            </a:r>
            <a:r>
              <a:rPr lang="en-US" altLang="zh-CN" dirty="0" err="1"/>
              <a:t>cout</a:t>
            </a:r>
            <a:r>
              <a:rPr lang="en-US" altLang="zh-CN" dirty="0"/>
              <a:t> &lt;&lt; "Sunday"; break;</a:t>
            </a:r>
          </a:p>
          <a:p>
            <a:pPr marL="0" indent="0">
              <a:buNone/>
            </a:pPr>
            <a:r>
              <a:rPr lang="en-US" altLang="zh-CN" dirty="0"/>
              <a:t>		case 1: </a:t>
            </a:r>
            <a:r>
              <a:rPr lang="en-US" altLang="zh-CN" dirty="0" err="1"/>
              <a:t>cout</a:t>
            </a:r>
            <a:r>
              <a:rPr lang="en-US" altLang="zh-CN" dirty="0"/>
              <a:t> &lt;&lt; "Monday"; break;</a:t>
            </a:r>
          </a:p>
          <a:p>
            <a:pPr marL="0" indent="0">
              <a:buNone/>
            </a:pPr>
            <a:r>
              <a:rPr lang="en-US" altLang="zh-CN" dirty="0"/>
              <a:t>		case 2: </a:t>
            </a:r>
            <a:r>
              <a:rPr lang="en-US" altLang="zh-CN" dirty="0" err="1"/>
              <a:t>cout</a:t>
            </a:r>
            <a:r>
              <a:rPr lang="en-US" altLang="zh-CN" dirty="0"/>
              <a:t> &lt;&lt; "Tuesday"; </a:t>
            </a:r>
          </a:p>
          <a:p>
            <a:pPr marL="0" indent="0">
              <a:buNone/>
            </a:pPr>
            <a:r>
              <a:rPr lang="en-US" altLang="zh-CN" dirty="0"/>
              <a:t>		case 3: </a:t>
            </a:r>
            <a:r>
              <a:rPr lang="en-US" altLang="zh-CN" dirty="0" err="1"/>
              <a:t>cout</a:t>
            </a:r>
            <a:r>
              <a:rPr lang="en-US" altLang="zh-CN" dirty="0"/>
              <a:t> &lt;&lt; "Wednesday"; break;</a:t>
            </a:r>
          </a:p>
          <a:p>
            <a:pPr marL="0" indent="0">
              <a:buNone/>
            </a:pPr>
            <a:r>
              <a:rPr lang="en-US" altLang="zh-CN" dirty="0"/>
              <a:t>		case 4: </a:t>
            </a:r>
            <a:r>
              <a:rPr lang="en-US" altLang="zh-CN" dirty="0" err="1"/>
              <a:t>cout</a:t>
            </a:r>
            <a:r>
              <a:rPr lang="en-US" altLang="zh-CN" dirty="0"/>
              <a:t> &lt;&lt; "Thursday"; break;</a:t>
            </a:r>
          </a:p>
          <a:p>
            <a:pPr marL="0" indent="0">
              <a:buNone/>
            </a:pPr>
            <a:r>
              <a:rPr lang="en-US" altLang="zh-CN" dirty="0"/>
              <a:t>		case 5: </a:t>
            </a:r>
            <a:r>
              <a:rPr lang="en-US" altLang="zh-CN" dirty="0" err="1"/>
              <a:t>cout</a:t>
            </a:r>
            <a:r>
              <a:rPr lang="en-US" altLang="zh-CN" dirty="0"/>
              <a:t> &lt;&lt; "Friday"; break;</a:t>
            </a:r>
          </a:p>
          <a:p>
            <a:pPr marL="0" indent="0">
              <a:buNone/>
            </a:pPr>
            <a:r>
              <a:rPr lang="en-US" altLang="zh-CN" dirty="0"/>
              <a:t>		case 6: </a:t>
            </a:r>
            <a:r>
              <a:rPr lang="en-US" altLang="zh-CN" dirty="0" err="1"/>
              <a:t>cout</a:t>
            </a:r>
            <a:r>
              <a:rPr lang="en-US" altLang="zh-CN" dirty="0"/>
              <a:t> &lt;&lt; "Saturday"; break;</a:t>
            </a:r>
          </a:p>
          <a:p>
            <a:pPr marL="0" indent="0">
              <a:buNone/>
            </a:pPr>
            <a:r>
              <a:rPr lang="en-US" altLang="zh-CN" dirty="0"/>
              <a:t>		default: </a:t>
            </a:r>
            <a:r>
              <a:rPr lang="en-US" altLang="zh-CN" dirty="0" err="1"/>
              <a:t>cout</a:t>
            </a:r>
            <a:r>
              <a:rPr lang="en-US" altLang="zh-CN" dirty="0"/>
              <a:t> &lt;&lt; "Input error";</a:t>
            </a:r>
          </a:p>
          <a:p>
            <a:pPr marL="0" indent="0">
              <a:buNone/>
            </a:pPr>
            <a:r>
              <a:rPr lang="en-US" altLang="zh-CN" dirty="0"/>
              <a:t>	}</a:t>
            </a:r>
          </a:p>
          <a:p>
            <a:pPr marL="0" indent="0">
              <a:buNone/>
            </a:pPr>
            <a:r>
              <a:rPr lang="en-US" altLang="zh-CN" dirty="0"/>
              <a:t>	</a:t>
            </a:r>
            <a:r>
              <a:rPr lang="en-US" altLang="zh-CN" dirty="0" err="1"/>
              <a:t>cout</a:t>
            </a:r>
            <a:r>
              <a:rPr lang="en-US" altLang="zh-CN" dirty="0"/>
              <a:t> &lt;&lt; </a:t>
            </a:r>
            <a:r>
              <a:rPr lang="en-US" altLang="zh-CN" dirty="0" err="1"/>
              <a:t>endl</a:t>
            </a:r>
            <a:r>
              <a:rPr lang="en-US" altLang="zh-CN" dirty="0"/>
              <a:t>;</a:t>
            </a:r>
          </a:p>
          <a:p>
            <a:pPr marL="0" indent="0">
              <a:buNone/>
            </a:pPr>
            <a:r>
              <a:rPr lang="en-US" altLang="zh-CN" dirty="0"/>
              <a:t>	return 0;</a:t>
            </a:r>
          </a:p>
          <a:p>
            <a:pPr marL="0" indent="0">
              <a:buNone/>
            </a:pPr>
            <a:r>
              <a:rPr lang="en-US" altLang="zh-CN" dirty="0" smtClean="0"/>
              <a:t>}</a:t>
            </a:r>
          </a:p>
          <a:p>
            <a:r>
              <a:rPr lang="zh-CN" altLang="en-US" dirty="0" smtClean="0"/>
              <a:t>输入：</a:t>
            </a:r>
            <a:r>
              <a:rPr lang="en-US" altLang="zh-CN" dirty="0" smtClean="0"/>
              <a:t>2</a:t>
            </a:r>
          </a:p>
          <a:p>
            <a:r>
              <a:rPr lang="zh-CN" altLang="en-US" dirty="0" smtClean="0"/>
              <a:t>输出：？</a:t>
            </a:r>
            <a:endParaRPr lang="en-US" altLang="zh-CN" dirty="0"/>
          </a:p>
          <a:p>
            <a:pPr marL="0" indent="0">
              <a:buNone/>
            </a:pPr>
            <a:endParaRPr lang="zh-CN" altLang="en-US" dirty="0"/>
          </a:p>
        </p:txBody>
      </p:sp>
      <p:sp>
        <p:nvSpPr>
          <p:cNvPr id="2" name="TextBox 1"/>
          <p:cNvSpPr txBox="1"/>
          <p:nvPr/>
        </p:nvSpPr>
        <p:spPr>
          <a:xfrm>
            <a:off x="1547664" y="6165304"/>
            <a:ext cx="2526076" cy="341632"/>
          </a:xfrm>
          <a:prstGeom prst="rect">
            <a:avLst/>
          </a:prstGeom>
          <a:solidFill>
            <a:schemeClr val="bg2">
              <a:lumMod val="60000"/>
              <a:lumOff val="40000"/>
            </a:schemeClr>
          </a:solidFill>
        </p:spPr>
        <p:txBody>
          <a:bodyPr wrap="none" rtlCol="0">
            <a:spAutoFit/>
          </a:bodyPr>
          <a:lstStyle/>
          <a:p>
            <a:pPr>
              <a:buNone/>
            </a:pPr>
            <a:r>
              <a:rPr lang="en-US" altLang="zh-CN" dirty="0" err="1" smtClean="0"/>
              <a:t>TuesdayWednesday</a:t>
            </a:r>
            <a:endParaRPr lang="zh-CN" altLang="en-US" dirty="0"/>
          </a:p>
        </p:txBody>
      </p:sp>
    </p:spTree>
    <p:extLst>
      <p:ext uri="{BB962C8B-B14F-4D97-AF65-F5344CB8AC3E}">
        <p14:creationId xmlns:p14="http://schemas.microsoft.com/office/powerpoint/2010/main" val="130073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39825"/>
          </a:xfrm>
        </p:spPr>
        <p:txBody>
          <a:bodyPr/>
          <a:lstStyle/>
          <a:p>
            <a:r>
              <a:rPr lang="zh-CN" altLang="en-US" dirty="0" smtClean="0"/>
              <a:t>例：计算</a:t>
            </a:r>
            <a:r>
              <a:rPr lang="zh-CN" altLang="en-US" dirty="0"/>
              <a:t>某年某月的天数。</a:t>
            </a:r>
          </a:p>
        </p:txBody>
      </p:sp>
      <p:sp>
        <p:nvSpPr>
          <p:cNvPr id="3" name="内容占位符 2"/>
          <p:cNvSpPr>
            <a:spLocks noGrp="1"/>
          </p:cNvSpPr>
          <p:nvPr>
            <p:ph idx="1"/>
          </p:nvPr>
        </p:nvSpPr>
        <p:spPr>
          <a:xfrm>
            <a:off x="107504" y="1124744"/>
            <a:ext cx="8928992" cy="5616624"/>
          </a:xfrm>
        </p:spPr>
        <p:txBody>
          <a:bodyPr>
            <a:normAutofit/>
          </a:bodyPr>
          <a:lstStyle/>
          <a:p>
            <a:pPr marL="0" indent="0" defTabSz="446088">
              <a:lnSpc>
                <a:spcPct val="70000"/>
              </a:lnSpc>
              <a:buNone/>
            </a:pPr>
            <a:r>
              <a:rPr lang="en-US" altLang="zh-CN" sz="1800" dirty="0"/>
              <a:t>#include &lt;</a:t>
            </a:r>
            <a:r>
              <a:rPr lang="en-US" altLang="zh-CN" sz="1800" dirty="0" err="1"/>
              <a:t>iostream</a:t>
            </a:r>
            <a:r>
              <a:rPr lang="en-US" altLang="zh-CN" sz="1800" dirty="0"/>
              <a:t>&gt;</a:t>
            </a:r>
          </a:p>
          <a:p>
            <a:pPr marL="0" indent="0" defTabSz="446088">
              <a:lnSpc>
                <a:spcPct val="70000"/>
              </a:lnSpc>
              <a:buNone/>
            </a:pPr>
            <a:r>
              <a:rPr lang="en-US" altLang="zh-CN" sz="1800" dirty="0"/>
              <a:t>using namespace </a:t>
            </a:r>
            <a:r>
              <a:rPr lang="en-US" altLang="zh-CN" sz="1800" dirty="0" err="1"/>
              <a:t>std</a:t>
            </a:r>
            <a:r>
              <a:rPr lang="en-US" altLang="zh-CN" sz="1800" dirty="0"/>
              <a:t>;</a:t>
            </a:r>
          </a:p>
          <a:p>
            <a:pPr marL="0" indent="0" defTabSz="446088">
              <a:lnSpc>
                <a:spcPct val="70000"/>
              </a:lnSpc>
              <a:buNone/>
            </a:pPr>
            <a:r>
              <a:rPr lang="en-US" altLang="zh-CN" sz="1800" dirty="0" err="1"/>
              <a:t>int</a:t>
            </a:r>
            <a:r>
              <a:rPr lang="en-US" altLang="zh-CN" sz="1800" dirty="0"/>
              <a:t> main()</a:t>
            </a:r>
          </a:p>
          <a:p>
            <a:pPr marL="0" indent="0" defTabSz="446088">
              <a:lnSpc>
                <a:spcPct val="70000"/>
              </a:lnSpc>
              <a:buNone/>
              <a:tabLst>
                <a:tab pos="266700" algn="l"/>
              </a:tabLst>
            </a:pPr>
            <a:r>
              <a:rPr lang="en-US" altLang="zh-CN" sz="1800" dirty="0" smtClean="0"/>
              <a:t>{	</a:t>
            </a:r>
            <a:r>
              <a:rPr lang="en-US" altLang="zh-CN" sz="1800" dirty="0" err="1" smtClean="0"/>
              <a:t>int</a:t>
            </a:r>
            <a:r>
              <a:rPr lang="en-US" altLang="zh-CN" sz="1800" dirty="0" smtClean="0"/>
              <a:t> </a:t>
            </a:r>
            <a:r>
              <a:rPr lang="en-US" altLang="zh-CN" sz="1800" dirty="0" err="1"/>
              <a:t>year,month,days</a:t>
            </a:r>
            <a:r>
              <a:rPr lang="en-US" altLang="zh-CN" sz="1800" dirty="0"/>
              <a:t>;</a:t>
            </a:r>
          </a:p>
          <a:p>
            <a:pPr marL="0" indent="0" defTabSz="446088">
              <a:lnSpc>
                <a:spcPct val="70000"/>
              </a:lnSpc>
              <a:buNone/>
              <a:tabLst>
                <a:tab pos="266700" algn="l"/>
              </a:tabLst>
            </a:pPr>
            <a:r>
              <a:rPr lang="en-US" altLang="zh-CN" sz="1800" dirty="0"/>
              <a:t>	</a:t>
            </a:r>
            <a:r>
              <a:rPr lang="en-US" altLang="zh-CN" sz="1800" dirty="0" err="1"/>
              <a:t>cout</a:t>
            </a:r>
            <a:r>
              <a:rPr lang="en-US" altLang="zh-CN" sz="1800" dirty="0"/>
              <a:t> &lt;&lt; "</a:t>
            </a:r>
            <a:r>
              <a:rPr lang="zh-CN" altLang="en-US" sz="1800" dirty="0"/>
              <a:t>请输入年：</a:t>
            </a:r>
            <a:r>
              <a:rPr lang="en-US" altLang="zh-CN" sz="1800" dirty="0" smtClean="0"/>
              <a:t>"; </a:t>
            </a:r>
            <a:r>
              <a:rPr lang="en-US" altLang="zh-CN" sz="1800" dirty="0" err="1" smtClean="0"/>
              <a:t>cin</a:t>
            </a:r>
            <a:r>
              <a:rPr lang="en-US" altLang="zh-CN" sz="1800" dirty="0" smtClean="0"/>
              <a:t> </a:t>
            </a:r>
            <a:r>
              <a:rPr lang="en-US" altLang="zh-CN" sz="1800" dirty="0"/>
              <a:t>&gt;&gt; </a:t>
            </a:r>
            <a:r>
              <a:rPr lang="en-US" altLang="zh-CN" sz="1800" dirty="0" smtClean="0"/>
              <a:t>year; </a:t>
            </a:r>
            <a:r>
              <a:rPr lang="en-US" altLang="zh-CN" sz="1800" dirty="0" err="1" smtClean="0"/>
              <a:t>cout</a:t>
            </a:r>
            <a:r>
              <a:rPr lang="en-US" altLang="zh-CN" sz="1800" dirty="0" smtClean="0"/>
              <a:t> </a:t>
            </a:r>
            <a:r>
              <a:rPr lang="en-US" altLang="zh-CN" sz="1800" dirty="0"/>
              <a:t>&lt;&lt; "</a:t>
            </a:r>
            <a:r>
              <a:rPr lang="zh-CN" altLang="en-US" sz="1800" dirty="0"/>
              <a:t>请输入月：</a:t>
            </a:r>
            <a:r>
              <a:rPr lang="en-US" altLang="zh-CN" sz="1800" dirty="0" smtClean="0"/>
              <a:t>"; </a:t>
            </a:r>
            <a:r>
              <a:rPr lang="en-US" altLang="zh-CN" sz="1800" dirty="0" err="1" smtClean="0"/>
              <a:t>cin</a:t>
            </a:r>
            <a:r>
              <a:rPr lang="en-US" altLang="zh-CN" sz="1800" dirty="0" smtClean="0"/>
              <a:t> </a:t>
            </a:r>
            <a:r>
              <a:rPr lang="en-US" altLang="zh-CN" sz="1800" dirty="0"/>
              <a:t>&gt;&gt; month;</a:t>
            </a:r>
          </a:p>
          <a:p>
            <a:pPr marL="0" indent="0" defTabSz="446088">
              <a:lnSpc>
                <a:spcPct val="70000"/>
              </a:lnSpc>
              <a:buNone/>
              <a:tabLst>
                <a:tab pos="266700" algn="l"/>
              </a:tabLst>
            </a:pPr>
            <a:r>
              <a:rPr lang="en-US" altLang="zh-CN" sz="1800" dirty="0"/>
              <a:t>	switch (month)</a:t>
            </a:r>
          </a:p>
          <a:p>
            <a:pPr marL="0" indent="0" defTabSz="446088">
              <a:lnSpc>
                <a:spcPct val="70000"/>
              </a:lnSpc>
              <a:buNone/>
              <a:tabLst>
                <a:tab pos="266700" algn="l"/>
              </a:tabLst>
            </a:pPr>
            <a:r>
              <a:rPr lang="en-US" altLang="zh-CN" sz="1800" dirty="0"/>
              <a:t>	</a:t>
            </a:r>
            <a:r>
              <a:rPr lang="en-US" altLang="zh-CN" sz="1800" dirty="0" smtClean="0"/>
              <a:t>{	case </a:t>
            </a:r>
            <a:r>
              <a:rPr lang="en-US" altLang="zh-CN" sz="1800" dirty="0"/>
              <a:t>1:case 3:case 5:case 7:case 8: case 10:case 12:</a:t>
            </a:r>
          </a:p>
          <a:p>
            <a:pPr marL="0" indent="0" defTabSz="446088">
              <a:lnSpc>
                <a:spcPct val="70000"/>
              </a:lnSpc>
              <a:buNone/>
            </a:pPr>
            <a:r>
              <a:rPr lang="en-US" altLang="zh-CN" sz="1800" dirty="0"/>
              <a:t>	</a:t>
            </a:r>
            <a:r>
              <a:rPr lang="en-US" altLang="zh-CN" sz="1800" dirty="0" smtClean="0"/>
              <a:t>	days </a:t>
            </a:r>
            <a:r>
              <a:rPr lang="en-US" altLang="zh-CN" sz="1800" dirty="0"/>
              <a:t>= 31;</a:t>
            </a:r>
          </a:p>
          <a:p>
            <a:pPr marL="0" indent="0" defTabSz="446088">
              <a:lnSpc>
                <a:spcPct val="70000"/>
              </a:lnSpc>
              <a:buNone/>
            </a:pPr>
            <a:r>
              <a:rPr lang="en-US" altLang="zh-CN" sz="1800" dirty="0"/>
              <a:t>		</a:t>
            </a:r>
            <a:r>
              <a:rPr lang="en-US" altLang="zh-CN" sz="1800" dirty="0" smtClean="0"/>
              <a:t>break</a:t>
            </a:r>
            <a:r>
              <a:rPr lang="en-US" altLang="zh-CN" sz="1800" dirty="0"/>
              <a:t>;</a:t>
            </a:r>
          </a:p>
          <a:p>
            <a:pPr marL="0" indent="0" defTabSz="446088">
              <a:lnSpc>
                <a:spcPct val="70000"/>
              </a:lnSpc>
              <a:buNone/>
            </a:pPr>
            <a:r>
              <a:rPr lang="en-US" altLang="zh-CN" sz="1800" dirty="0"/>
              <a:t>	</a:t>
            </a:r>
            <a:r>
              <a:rPr lang="en-US" altLang="zh-CN" sz="1800" dirty="0" smtClean="0"/>
              <a:t>case </a:t>
            </a:r>
            <a:r>
              <a:rPr lang="en-US" altLang="zh-CN" sz="1800" dirty="0"/>
              <a:t>4:case 6:case 9:case 11:</a:t>
            </a:r>
          </a:p>
          <a:p>
            <a:pPr marL="0" indent="0" defTabSz="446088">
              <a:lnSpc>
                <a:spcPct val="70000"/>
              </a:lnSpc>
              <a:buNone/>
            </a:pPr>
            <a:r>
              <a:rPr lang="en-US" altLang="zh-CN" sz="1800" dirty="0"/>
              <a:t>		days = 30;</a:t>
            </a:r>
          </a:p>
          <a:p>
            <a:pPr marL="0" indent="0" defTabSz="446088">
              <a:lnSpc>
                <a:spcPct val="70000"/>
              </a:lnSpc>
              <a:buNone/>
            </a:pPr>
            <a:r>
              <a:rPr lang="en-US" altLang="zh-CN" sz="1800" dirty="0"/>
              <a:t>		break;</a:t>
            </a:r>
          </a:p>
          <a:p>
            <a:pPr marL="0" indent="0" defTabSz="446088">
              <a:lnSpc>
                <a:spcPct val="70000"/>
              </a:lnSpc>
              <a:buNone/>
            </a:pPr>
            <a:r>
              <a:rPr lang="en-US" altLang="zh-CN" sz="1800" dirty="0"/>
              <a:t>	</a:t>
            </a:r>
            <a:r>
              <a:rPr lang="en-US" altLang="zh-CN" sz="1800" dirty="0" smtClean="0"/>
              <a:t>case </a:t>
            </a:r>
            <a:r>
              <a:rPr lang="en-US" altLang="zh-CN" sz="1800" dirty="0"/>
              <a:t>2:</a:t>
            </a:r>
          </a:p>
          <a:p>
            <a:pPr marL="0" indent="0" defTabSz="446088">
              <a:lnSpc>
                <a:spcPct val="70000"/>
              </a:lnSpc>
              <a:buNone/>
            </a:pPr>
            <a:r>
              <a:rPr lang="en-US" altLang="zh-CN" sz="1800" dirty="0"/>
              <a:t>		if (year%400 == 0 || </a:t>
            </a:r>
            <a:r>
              <a:rPr lang="en-US" altLang="zh-CN" sz="1800" dirty="0" smtClean="0"/>
              <a:t>(year%4 </a:t>
            </a:r>
            <a:r>
              <a:rPr lang="en-US" altLang="zh-CN" sz="1800" dirty="0"/>
              <a:t>== 0 &amp;&amp; year%100 != 0</a:t>
            </a:r>
            <a:r>
              <a:rPr lang="en-US" altLang="zh-CN" sz="1800" dirty="0" smtClean="0"/>
              <a:t>))</a:t>
            </a:r>
            <a:endParaRPr lang="en-US" altLang="zh-CN" sz="1800" dirty="0"/>
          </a:p>
          <a:p>
            <a:pPr marL="0" indent="0" defTabSz="446088">
              <a:lnSpc>
                <a:spcPct val="70000"/>
              </a:lnSpc>
              <a:buNone/>
            </a:pPr>
            <a:r>
              <a:rPr lang="en-US" altLang="zh-CN" sz="1800" dirty="0"/>
              <a:t>			days = 29;</a:t>
            </a:r>
          </a:p>
          <a:p>
            <a:pPr marL="0" indent="0" defTabSz="446088">
              <a:lnSpc>
                <a:spcPct val="70000"/>
              </a:lnSpc>
              <a:buNone/>
            </a:pPr>
            <a:r>
              <a:rPr lang="en-US" altLang="zh-CN" sz="1800" dirty="0"/>
              <a:t>		else</a:t>
            </a:r>
          </a:p>
          <a:p>
            <a:pPr marL="0" indent="0" defTabSz="446088">
              <a:lnSpc>
                <a:spcPct val="70000"/>
              </a:lnSpc>
              <a:buNone/>
            </a:pPr>
            <a:r>
              <a:rPr lang="en-US" altLang="zh-CN" sz="1800" dirty="0"/>
              <a:t>			days = 28;</a:t>
            </a:r>
          </a:p>
          <a:p>
            <a:pPr marL="0" indent="0" defTabSz="446088">
              <a:lnSpc>
                <a:spcPct val="70000"/>
              </a:lnSpc>
              <a:buNone/>
              <a:tabLst>
                <a:tab pos="266700" algn="l"/>
              </a:tabLst>
            </a:pPr>
            <a:r>
              <a:rPr lang="en-US" altLang="zh-CN" sz="1800" dirty="0" smtClean="0"/>
              <a:t>	}</a:t>
            </a:r>
            <a:endParaRPr lang="en-US" altLang="zh-CN" sz="1800" dirty="0"/>
          </a:p>
          <a:p>
            <a:pPr marL="0" indent="0" defTabSz="446088">
              <a:lnSpc>
                <a:spcPct val="70000"/>
              </a:lnSpc>
              <a:buNone/>
              <a:tabLst>
                <a:tab pos="266700" algn="l"/>
              </a:tabLst>
            </a:pPr>
            <a:r>
              <a:rPr lang="en-US" altLang="zh-CN" sz="1800" dirty="0"/>
              <a:t>	</a:t>
            </a:r>
            <a:r>
              <a:rPr lang="en-US" altLang="zh-CN" sz="1800" dirty="0" err="1"/>
              <a:t>cout</a:t>
            </a:r>
            <a:r>
              <a:rPr lang="en-US" altLang="zh-CN" sz="1800" dirty="0"/>
              <a:t> &lt;&lt; year &lt;&lt; "</a:t>
            </a:r>
            <a:r>
              <a:rPr lang="zh-CN" altLang="en-US" sz="1800" dirty="0"/>
              <a:t>年</a:t>
            </a:r>
            <a:r>
              <a:rPr lang="en-US" altLang="zh-CN" sz="1800" dirty="0"/>
              <a:t>" &lt;&lt; month &lt;&lt; "</a:t>
            </a:r>
            <a:r>
              <a:rPr lang="zh-CN" altLang="en-US" sz="1800" dirty="0"/>
              <a:t>月的天数是：</a:t>
            </a:r>
            <a:r>
              <a:rPr lang="en-US" altLang="zh-CN" sz="1800" dirty="0"/>
              <a:t>" &lt;&lt; days &lt;&lt; </a:t>
            </a:r>
            <a:r>
              <a:rPr lang="en-US" altLang="zh-CN" sz="1800" dirty="0" err="1"/>
              <a:t>endl</a:t>
            </a:r>
            <a:r>
              <a:rPr lang="en-US" altLang="zh-CN" sz="1800" dirty="0"/>
              <a:t>;</a:t>
            </a:r>
          </a:p>
          <a:p>
            <a:pPr marL="0" indent="0" defTabSz="446088">
              <a:lnSpc>
                <a:spcPct val="70000"/>
              </a:lnSpc>
              <a:buNone/>
              <a:tabLst>
                <a:tab pos="266700" algn="l"/>
              </a:tabLst>
            </a:pPr>
            <a:r>
              <a:rPr lang="en-US" altLang="zh-CN" sz="1800" dirty="0"/>
              <a:t>	return 0;</a:t>
            </a:r>
          </a:p>
          <a:p>
            <a:pPr marL="0" indent="0" defTabSz="446088">
              <a:lnSpc>
                <a:spcPct val="70000"/>
              </a:lnSpc>
              <a:buNone/>
            </a:pPr>
            <a:r>
              <a:rPr lang="en-US" altLang="zh-CN" sz="1800" dirty="0" smtClean="0"/>
              <a:t>}</a:t>
            </a:r>
            <a:endParaRPr lang="en-US" altLang="zh-CN" sz="1800" dirty="0"/>
          </a:p>
        </p:txBody>
      </p:sp>
    </p:spTree>
    <p:extLst>
      <p:ext uri="{BB962C8B-B14F-4D97-AF65-F5344CB8AC3E}">
        <p14:creationId xmlns:p14="http://schemas.microsoft.com/office/powerpoint/2010/main" val="370464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838200"/>
          </a:xfrm>
        </p:spPr>
        <p:txBody>
          <a:bodyPr/>
          <a:lstStyle/>
          <a:p>
            <a:pPr eaLnBrk="1" hangingPunct="1">
              <a:defRPr/>
            </a:pPr>
            <a:r>
              <a:rPr lang="zh-CN" altLang="en-US" dirty="0" smtClean="0"/>
              <a:t>循环（重复）执行 </a:t>
            </a:r>
          </a:p>
        </p:txBody>
      </p:sp>
      <p:sp>
        <p:nvSpPr>
          <p:cNvPr id="16387" name="Rectangle 3"/>
          <p:cNvSpPr>
            <a:spLocks noGrp="1" noChangeArrowheads="1"/>
          </p:cNvSpPr>
          <p:nvPr>
            <p:ph type="body" idx="1"/>
          </p:nvPr>
        </p:nvSpPr>
        <p:spPr>
          <a:xfrm>
            <a:off x="250825" y="1484437"/>
            <a:ext cx="8713788" cy="5040907"/>
          </a:xfrm>
        </p:spPr>
        <p:txBody>
          <a:bodyPr>
            <a:normAutofit/>
          </a:bodyPr>
          <a:lstStyle/>
          <a:p>
            <a:pPr eaLnBrk="1" hangingPunct="1">
              <a:defRPr/>
            </a:pPr>
            <a:r>
              <a:rPr lang="zh-CN" altLang="en-US" dirty="0" smtClean="0"/>
              <a:t>如何编程计算</a:t>
            </a:r>
            <a:r>
              <a:rPr lang="en-US" altLang="zh-CN" dirty="0" smtClean="0"/>
              <a:t>n!</a:t>
            </a:r>
            <a:r>
              <a:rPr lang="zh-CN" altLang="en-US" dirty="0" smtClean="0"/>
              <a:t> ？</a:t>
            </a:r>
          </a:p>
          <a:p>
            <a:pPr lvl="1" eaLnBrk="1" hangingPunct="1">
              <a:defRPr/>
            </a:pPr>
            <a:r>
              <a:rPr lang="en-US" altLang="zh-CN" dirty="0" smtClean="0"/>
              <a:t>n!=n*(n-1)*(n-2)*</a:t>
            </a:r>
            <a:r>
              <a:rPr lang="en-US" altLang="zh-CN" dirty="0" smtClean="0">
                <a:solidFill>
                  <a:schemeClr val="tx2"/>
                </a:solidFill>
              </a:rPr>
              <a:t>...</a:t>
            </a:r>
            <a:r>
              <a:rPr lang="en-US" altLang="zh-CN" dirty="0" smtClean="0"/>
              <a:t>*2*1</a:t>
            </a:r>
          </a:p>
          <a:p>
            <a:pPr lvl="2" eaLnBrk="1" hangingPunct="1">
              <a:defRPr/>
            </a:pPr>
            <a:r>
              <a:rPr lang="zh-CN" altLang="en-US" dirty="0" smtClean="0"/>
              <a:t>表达式中不允许有</a:t>
            </a:r>
            <a:r>
              <a:rPr lang="zh-CN" altLang="en-US" dirty="0" smtClean="0">
                <a:latin typeface="Arial"/>
              </a:rPr>
              <a:t>“</a:t>
            </a:r>
            <a:r>
              <a:rPr lang="en-US" altLang="zh-CN" dirty="0" smtClean="0">
                <a:solidFill>
                  <a:schemeClr val="folHlink"/>
                </a:solidFill>
              </a:rPr>
              <a:t>...</a:t>
            </a:r>
            <a:r>
              <a:rPr lang="zh-CN" altLang="en-US" dirty="0" smtClean="0"/>
              <a:t>”</a:t>
            </a:r>
            <a:endParaRPr lang="en-US" altLang="zh-CN" dirty="0" smtClean="0">
              <a:latin typeface="Arial"/>
            </a:endParaRPr>
          </a:p>
          <a:p>
            <a:pPr lvl="2" eaLnBrk="1" hangingPunct="1">
              <a:defRPr/>
            </a:pPr>
            <a:r>
              <a:rPr lang="zh-CN" altLang="en-US" dirty="0" smtClean="0">
                <a:latin typeface="Arial"/>
              </a:rPr>
              <a:t>没有简单的计算公式</a:t>
            </a:r>
            <a:endParaRPr lang="en-US" altLang="zh-CN" dirty="0" smtClean="0"/>
          </a:p>
          <a:p>
            <a:pPr eaLnBrk="1" hangingPunct="1">
              <a:defRPr/>
            </a:pPr>
            <a:r>
              <a:rPr lang="zh-CN" altLang="en-US" dirty="0"/>
              <a:t>如何</a:t>
            </a:r>
            <a:r>
              <a:rPr lang="zh-CN" altLang="en-US" dirty="0" smtClean="0"/>
              <a:t>编程计算整数</a:t>
            </a:r>
            <a:r>
              <a:rPr lang="en-US" altLang="zh-CN" dirty="0" smtClean="0"/>
              <a:t>n</a:t>
            </a:r>
            <a:r>
              <a:rPr lang="zh-CN" altLang="en-US" dirty="0" smtClean="0"/>
              <a:t>的所有因子？</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计算机问题求解的基本方法</a:t>
            </a:r>
            <a:endParaRPr lang="zh-CN" altLang="en-US" dirty="0"/>
          </a:p>
        </p:txBody>
      </p:sp>
      <p:sp>
        <p:nvSpPr>
          <p:cNvPr id="3" name="内容占位符 2"/>
          <p:cNvSpPr>
            <a:spLocks noGrp="1"/>
          </p:cNvSpPr>
          <p:nvPr>
            <p:ph idx="1"/>
          </p:nvPr>
        </p:nvSpPr>
        <p:spPr>
          <a:xfrm>
            <a:off x="457200" y="1600200"/>
            <a:ext cx="8229600" cy="4853135"/>
          </a:xfrm>
        </p:spPr>
        <p:txBody>
          <a:bodyPr>
            <a:normAutofit/>
          </a:bodyPr>
          <a:lstStyle/>
          <a:p>
            <a:pPr eaLnBrk="1" hangingPunct="1"/>
            <a:r>
              <a:rPr lang="zh-CN" altLang="en-US" dirty="0" smtClean="0"/>
              <a:t>迭代法：</a:t>
            </a:r>
            <a:endParaRPr lang="en-US" altLang="zh-CN" dirty="0" smtClean="0"/>
          </a:p>
          <a:p>
            <a:pPr lvl="1" eaLnBrk="1" hangingPunct="1"/>
            <a:r>
              <a:rPr lang="zh-CN" altLang="en-US" dirty="0" smtClean="0"/>
              <a:t>对待</a:t>
            </a:r>
            <a:r>
              <a:rPr lang="zh-CN" altLang="en-US" dirty="0"/>
              <a:t>解问题先指定一个近似的初始解，然后按照某种规则基于这个初始解计算出下一个</a:t>
            </a:r>
            <a:r>
              <a:rPr lang="zh-CN" altLang="en-US" dirty="0" smtClean="0"/>
              <a:t>近似解；基于</a:t>
            </a:r>
            <a:r>
              <a:rPr lang="zh-CN" altLang="en-US" dirty="0"/>
              <a:t>下一个近似解计算出再下一个</a:t>
            </a:r>
            <a:r>
              <a:rPr lang="zh-CN" altLang="en-US" dirty="0" smtClean="0"/>
              <a:t>近似解；</a:t>
            </a:r>
            <a:r>
              <a:rPr lang="en-US" altLang="zh-CN" dirty="0" smtClean="0"/>
              <a:t>......</a:t>
            </a:r>
            <a:r>
              <a:rPr lang="zh-CN" altLang="en-US" dirty="0" smtClean="0"/>
              <a:t>，这样逐步向目标逼近，直到</a:t>
            </a:r>
            <a:r>
              <a:rPr lang="zh-CN" altLang="en-US" dirty="0"/>
              <a:t>某个条件满足后得到最终解</a:t>
            </a:r>
            <a:r>
              <a:rPr lang="zh-CN" altLang="en-US" dirty="0" smtClean="0"/>
              <a:t>。</a:t>
            </a:r>
            <a:endParaRPr lang="en-US" altLang="zh-CN" dirty="0" smtClean="0"/>
          </a:p>
          <a:p>
            <a:pPr eaLnBrk="1" hangingPunct="1"/>
            <a:r>
              <a:rPr lang="zh-CN" altLang="en-US" dirty="0" smtClean="0"/>
              <a:t>穷举法：</a:t>
            </a:r>
            <a:endParaRPr lang="en-US" altLang="zh-CN" dirty="0" smtClean="0"/>
          </a:p>
          <a:p>
            <a:pPr lvl="1" eaLnBrk="1" hangingPunct="1"/>
            <a:r>
              <a:rPr lang="zh-CN" altLang="en-US" dirty="0"/>
              <a:t>对“所有可能”的解逐一去验证它是否满足指定的条件，满足条件则它是一个解，否则它不是解</a:t>
            </a:r>
            <a:r>
              <a:rPr lang="zh-CN" altLang="en-US" dirty="0" smtClean="0"/>
              <a:t>。</a:t>
            </a:r>
            <a:endParaRPr lang="en-US" altLang="zh-CN" dirty="0" smtClean="0"/>
          </a:p>
        </p:txBody>
      </p:sp>
    </p:spTree>
    <p:extLst>
      <p:ext uri="{BB962C8B-B14F-4D97-AF65-F5344CB8AC3E}">
        <p14:creationId xmlns:p14="http://schemas.microsoft.com/office/powerpoint/2010/main" val="3078084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50825" y="476672"/>
            <a:ext cx="8713788" cy="5976664"/>
          </a:xfrm>
        </p:spPr>
        <p:txBody>
          <a:bodyPr>
            <a:normAutofit lnSpcReduction="10000"/>
          </a:bodyPr>
          <a:lstStyle/>
          <a:p>
            <a:pPr eaLnBrk="1" hangingPunct="1">
              <a:lnSpc>
                <a:spcPct val="120000"/>
              </a:lnSpc>
              <a:defRPr/>
            </a:pPr>
            <a:r>
              <a:rPr lang="zh-CN" altLang="en-US" dirty="0" smtClean="0"/>
              <a:t>计算机</a:t>
            </a:r>
            <a:r>
              <a:rPr lang="zh-CN" altLang="en-US" dirty="0"/>
              <a:t>问题求解的迭代法和穷举</a:t>
            </a:r>
            <a:r>
              <a:rPr lang="zh-CN" altLang="en-US" dirty="0" smtClean="0"/>
              <a:t>法常常通过循环</a:t>
            </a:r>
            <a:r>
              <a:rPr lang="zh-CN" altLang="en-US" dirty="0"/>
              <a:t>（重复）</a:t>
            </a:r>
            <a:r>
              <a:rPr lang="zh-CN" altLang="en-US" dirty="0" smtClean="0"/>
              <a:t>操作来</a:t>
            </a:r>
            <a:r>
              <a:rPr lang="zh-CN" altLang="en-US" dirty="0"/>
              <a:t>实现：</a:t>
            </a:r>
          </a:p>
          <a:p>
            <a:pPr lvl="1" eaLnBrk="1" hangingPunct="1">
              <a:lnSpc>
                <a:spcPct val="120000"/>
              </a:lnSpc>
              <a:defRPr/>
            </a:pPr>
            <a:r>
              <a:rPr lang="zh-CN" altLang="en-US" dirty="0" smtClean="0"/>
              <a:t>对相同的操作重复执行多次，每一次操作的数据有所不同。</a:t>
            </a:r>
            <a:endParaRPr lang="en-US" altLang="zh-CN" dirty="0" smtClean="0"/>
          </a:p>
          <a:p>
            <a:pPr eaLnBrk="1" hangingPunct="1">
              <a:defRPr/>
            </a:pPr>
            <a:r>
              <a:rPr lang="zh-CN" altLang="en-US" dirty="0"/>
              <a:t>求</a:t>
            </a:r>
            <a:r>
              <a:rPr lang="en-US" altLang="zh-CN" dirty="0" smtClean="0"/>
              <a:t>n!</a:t>
            </a:r>
            <a:endParaRPr lang="zh-CN" altLang="en-US" dirty="0" smtClean="0"/>
          </a:p>
          <a:p>
            <a:pPr lvl="1" eaLnBrk="1" hangingPunct="1">
              <a:defRPr/>
            </a:pPr>
            <a:r>
              <a:rPr lang="en-US" altLang="zh-CN" dirty="0" smtClean="0"/>
              <a:t>f=1</a:t>
            </a:r>
            <a:r>
              <a:rPr lang="zh-CN" altLang="en-US" dirty="0" smtClean="0"/>
              <a:t>，对</a:t>
            </a:r>
            <a:r>
              <a:rPr lang="en-US" altLang="zh-CN" dirty="0" err="1" smtClean="0"/>
              <a:t>i</a:t>
            </a:r>
            <a:r>
              <a:rPr lang="en-US" altLang="zh-CN" dirty="0" smtClean="0"/>
              <a:t>=2~n</a:t>
            </a:r>
            <a:r>
              <a:rPr lang="zh-CN" altLang="en-US" dirty="0" smtClean="0"/>
              <a:t>，重复执行：</a:t>
            </a:r>
            <a:endParaRPr lang="en-US" altLang="zh-CN" dirty="0" smtClean="0"/>
          </a:p>
          <a:p>
            <a:pPr lvl="2" eaLnBrk="1" hangingPunct="1">
              <a:defRPr/>
            </a:pPr>
            <a:r>
              <a:rPr lang="en-US" altLang="zh-CN" dirty="0" smtClean="0"/>
              <a:t>f = f*</a:t>
            </a:r>
            <a:r>
              <a:rPr lang="en-US" altLang="zh-CN" dirty="0" err="1" smtClean="0"/>
              <a:t>i</a:t>
            </a:r>
            <a:r>
              <a:rPr lang="en-US" altLang="zh-CN" dirty="0" smtClean="0"/>
              <a:t>;</a:t>
            </a:r>
            <a:r>
              <a:rPr lang="zh-CN" altLang="en-US" dirty="0" smtClean="0"/>
              <a:t>（或，</a:t>
            </a:r>
            <a:r>
              <a:rPr lang="en-US" altLang="zh-CN" dirty="0" smtClean="0"/>
              <a:t>f *= </a:t>
            </a:r>
            <a:r>
              <a:rPr lang="en-US" altLang="zh-CN" dirty="0" err="1" smtClean="0"/>
              <a:t>i</a:t>
            </a:r>
            <a:r>
              <a:rPr lang="en-US" altLang="zh-CN" dirty="0" smtClean="0"/>
              <a:t>;</a:t>
            </a:r>
            <a:r>
              <a:rPr lang="zh-CN" altLang="en-US" dirty="0" smtClean="0"/>
              <a:t>）</a:t>
            </a:r>
            <a:endParaRPr lang="en-US" altLang="zh-CN" dirty="0" smtClean="0"/>
          </a:p>
          <a:p>
            <a:pPr lvl="1" eaLnBrk="1" hangingPunct="1">
              <a:defRPr/>
            </a:pPr>
            <a:r>
              <a:rPr lang="en-US" altLang="zh-CN" dirty="0" err="1" smtClean="0"/>
              <a:t>cout</a:t>
            </a:r>
            <a:r>
              <a:rPr lang="en-US" altLang="zh-CN" dirty="0" smtClean="0"/>
              <a:t> &lt;&lt; f &lt;&lt; </a:t>
            </a:r>
            <a:r>
              <a:rPr lang="en-US" altLang="zh-CN" dirty="0" err="1" smtClean="0"/>
              <a:t>endl</a:t>
            </a:r>
            <a:r>
              <a:rPr lang="en-US" altLang="zh-CN" dirty="0" smtClean="0"/>
              <a:t>;</a:t>
            </a:r>
          </a:p>
          <a:p>
            <a:pPr eaLnBrk="1" hangingPunct="1">
              <a:defRPr/>
            </a:pPr>
            <a:r>
              <a:rPr lang="zh-CN" altLang="en-US" dirty="0" smtClean="0"/>
              <a:t>求</a:t>
            </a:r>
            <a:r>
              <a:rPr lang="en-US" altLang="zh-CN" dirty="0" smtClean="0"/>
              <a:t>n</a:t>
            </a:r>
            <a:r>
              <a:rPr lang="zh-CN" altLang="en-US" dirty="0"/>
              <a:t>的所有因子</a:t>
            </a:r>
            <a:endParaRPr lang="en-US" altLang="zh-CN" dirty="0" smtClean="0"/>
          </a:p>
          <a:p>
            <a:pPr lvl="1" eaLnBrk="1" hangingPunct="1">
              <a:defRPr/>
            </a:pPr>
            <a:r>
              <a:rPr lang="en-US" altLang="zh-CN" dirty="0" err="1" smtClean="0"/>
              <a:t>cout</a:t>
            </a:r>
            <a:r>
              <a:rPr lang="en-US" altLang="zh-CN" dirty="0" smtClean="0"/>
              <a:t> &lt;&lt; 1 &lt;&lt; ',' &lt;&lt; n;</a:t>
            </a:r>
          </a:p>
          <a:p>
            <a:pPr lvl="1" eaLnBrk="1" hangingPunct="1">
              <a:defRPr/>
            </a:pPr>
            <a:r>
              <a:rPr lang="zh-CN" altLang="en-US" dirty="0" smtClean="0"/>
              <a:t>对</a:t>
            </a:r>
            <a:r>
              <a:rPr lang="en-US" altLang="zh-CN" dirty="0" err="1" smtClean="0"/>
              <a:t>i</a:t>
            </a:r>
            <a:r>
              <a:rPr lang="en-US" altLang="zh-CN" dirty="0" smtClean="0"/>
              <a:t>=2~n-1</a:t>
            </a:r>
            <a:r>
              <a:rPr lang="zh-CN" altLang="en-US" dirty="0" smtClean="0"/>
              <a:t>，重复执行：</a:t>
            </a:r>
            <a:endParaRPr lang="en-US" altLang="zh-CN" dirty="0" smtClean="0"/>
          </a:p>
          <a:p>
            <a:pPr lvl="2" eaLnBrk="1" hangingPunct="1">
              <a:defRPr/>
            </a:pPr>
            <a:r>
              <a:rPr lang="en-US" altLang="zh-CN" dirty="0" smtClean="0"/>
              <a:t>if (</a:t>
            </a:r>
            <a:r>
              <a:rPr lang="en-US" altLang="zh-CN" dirty="0" err="1" smtClean="0"/>
              <a:t>n%i</a:t>
            </a:r>
            <a:r>
              <a:rPr lang="en-US" altLang="zh-CN" dirty="0" smtClean="0"/>
              <a:t> == 0) </a:t>
            </a:r>
            <a:r>
              <a:rPr lang="en-US" altLang="zh-CN" dirty="0" err="1" smtClean="0"/>
              <a:t>cout</a:t>
            </a:r>
            <a:r>
              <a:rPr lang="en-US" altLang="zh-CN" dirty="0" smtClean="0"/>
              <a:t> &lt;&lt; ',' &lt;&lt; </a:t>
            </a:r>
            <a:r>
              <a:rPr lang="en-US" altLang="zh-CN" dirty="0" err="1" smtClean="0"/>
              <a:t>i</a:t>
            </a:r>
            <a:r>
              <a:rPr lang="en-US" altLang="zh-CN" dirty="0" smtClean="0"/>
              <a:t> &lt;&lt; </a:t>
            </a:r>
            <a:r>
              <a:rPr lang="en-US" altLang="zh-CN" dirty="0" err="1" smtClean="0"/>
              <a:t>endl</a:t>
            </a:r>
            <a:r>
              <a:rPr lang="en-US" altLang="zh-CN" dirty="0" smtClean="0"/>
              <a:t>;</a:t>
            </a:r>
            <a:endParaRPr lang="zh-CN" altLang="en-US" dirty="0" smtClean="0"/>
          </a:p>
        </p:txBody>
      </p:sp>
    </p:spTree>
    <p:extLst>
      <p:ext uri="{BB962C8B-B14F-4D97-AF65-F5344CB8AC3E}">
        <p14:creationId xmlns:p14="http://schemas.microsoft.com/office/powerpoint/2010/main" val="2653209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循环的基本要素</a:t>
            </a:r>
            <a:endParaRPr lang="zh-CN" altLang="en-US" dirty="0"/>
          </a:p>
        </p:txBody>
      </p:sp>
      <p:sp>
        <p:nvSpPr>
          <p:cNvPr id="3" name="内容占位符 2"/>
          <p:cNvSpPr>
            <a:spLocks noGrp="1"/>
          </p:cNvSpPr>
          <p:nvPr>
            <p:ph idx="1"/>
          </p:nvPr>
        </p:nvSpPr>
        <p:spPr/>
        <p:txBody>
          <a:bodyPr/>
          <a:lstStyle/>
          <a:p>
            <a:pPr eaLnBrk="1" hangingPunct="1">
              <a:lnSpc>
                <a:spcPct val="90000"/>
              </a:lnSpc>
              <a:defRPr/>
            </a:pPr>
            <a:r>
              <a:rPr lang="zh-CN" altLang="en-US" dirty="0" smtClean="0"/>
              <a:t>循环一般</a:t>
            </a:r>
            <a:r>
              <a:rPr lang="zh-CN" altLang="en-US" dirty="0"/>
              <a:t>由四个部分组成：</a:t>
            </a:r>
          </a:p>
          <a:p>
            <a:pPr lvl="1" eaLnBrk="1" hangingPunct="1">
              <a:lnSpc>
                <a:spcPct val="90000"/>
              </a:lnSpc>
              <a:defRPr/>
            </a:pPr>
            <a:r>
              <a:rPr lang="zh-CN" altLang="en-US" dirty="0">
                <a:solidFill>
                  <a:srgbClr val="FFC000"/>
                </a:solidFill>
              </a:rPr>
              <a:t>循环初始化</a:t>
            </a:r>
            <a:r>
              <a:rPr lang="zh-CN" altLang="en-US" dirty="0"/>
              <a:t>：为重复执行的语句提供初始数据</a:t>
            </a:r>
          </a:p>
          <a:p>
            <a:pPr lvl="1" eaLnBrk="1" hangingPunct="1">
              <a:lnSpc>
                <a:spcPct val="90000"/>
              </a:lnSpc>
              <a:defRPr/>
            </a:pPr>
            <a:r>
              <a:rPr lang="zh-CN" altLang="en-US" dirty="0">
                <a:solidFill>
                  <a:srgbClr val="FFC000"/>
                </a:solidFill>
              </a:rPr>
              <a:t>循环条件</a:t>
            </a:r>
            <a:r>
              <a:rPr lang="zh-CN" altLang="en-US" dirty="0"/>
              <a:t>：描述重复操作需要满足的条件</a:t>
            </a:r>
          </a:p>
          <a:p>
            <a:pPr lvl="1" eaLnBrk="1" hangingPunct="1">
              <a:lnSpc>
                <a:spcPct val="90000"/>
              </a:lnSpc>
              <a:defRPr/>
            </a:pPr>
            <a:r>
              <a:rPr lang="zh-CN" altLang="en-US" dirty="0">
                <a:solidFill>
                  <a:srgbClr val="FFC000"/>
                </a:solidFill>
              </a:rPr>
              <a:t>循环体</a:t>
            </a:r>
            <a:r>
              <a:rPr lang="zh-CN" altLang="en-US" dirty="0"/>
              <a:t>：描述要重复执行的操作</a:t>
            </a:r>
          </a:p>
          <a:p>
            <a:pPr lvl="1" eaLnBrk="1" hangingPunct="1">
              <a:lnSpc>
                <a:spcPct val="90000"/>
              </a:lnSpc>
              <a:defRPr/>
            </a:pPr>
            <a:r>
              <a:rPr lang="zh-CN" altLang="en-US" dirty="0">
                <a:solidFill>
                  <a:srgbClr val="FFC000"/>
                </a:solidFill>
              </a:rPr>
              <a:t>下一次循环准备</a:t>
            </a:r>
            <a:r>
              <a:rPr lang="zh-CN" altLang="en-US" dirty="0"/>
              <a:t>：为下一次循环更新</a:t>
            </a:r>
            <a:r>
              <a:rPr lang="zh-CN" altLang="en-US" dirty="0"/>
              <a:t>数据（它常常会隐式地包含在循环体中），</a:t>
            </a:r>
            <a:r>
              <a:rPr lang="zh-CN" altLang="en-US" dirty="0" smtClean="0"/>
              <a:t>包括：</a:t>
            </a:r>
            <a:endParaRPr lang="en-US" altLang="zh-CN" dirty="0" smtClean="0"/>
          </a:p>
          <a:p>
            <a:pPr lvl="2" eaLnBrk="1" hangingPunct="1">
              <a:lnSpc>
                <a:spcPct val="90000"/>
              </a:lnSpc>
              <a:defRPr/>
            </a:pPr>
            <a:r>
              <a:rPr lang="zh-CN" altLang="en-US" dirty="0"/>
              <a:t>重复操作需要的数据</a:t>
            </a:r>
            <a:endParaRPr lang="en-US" altLang="zh-CN" dirty="0" smtClean="0"/>
          </a:p>
          <a:p>
            <a:pPr lvl="2" eaLnBrk="1" hangingPunct="1">
              <a:lnSpc>
                <a:spcPct val="90000"/>
              </a:lnSpc>
              <a:defRPr/>
            </a:pPr>
            <a:r>
              <a:rPr lang="zh-CN" altLang="en-US" dirty="0" smtClean="0"/>
              <a:t>循环</a:t>
            </a:r>
            <a:r>
              <a:rPr lang="zh-CN" altLang="en-US" dirty="0"/>
              <a:t>条件判断所需要的</a:t>
            </a:r>
            <a:r>
              <a:rPr lang="zh-CN" altLang="en-US" dirty="0" smtClean="0"/>
              <a:t>数据</a:t>
            </a:r>
            <a:endParaRPr lang="zh-CN" altLang="en-US" dirty="0"/>
          </a:p>
          <a:p>
            <a:endParaRPr lang="zh-CN" altLang="en-US" dirty="0"/>
          </a:p>
        </p:txBody>
      </p:sp>
    </p:spTree>
    <p:extLst>
      <p:ext uri="{BB962C8B-B14F-4D97-AF65-F5344CB8AC3E}">
        <p14:creationId xmlns:p14="http://schemas.microsoft.com/office/powerpoint/2010/main" val="1316125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循环语句</a:t>
            </a:r>
            <a:endParaRPr lang="zh-CN" altLang="zh-CN" dirty="0" smtClean="0"/>
          </a:p>
        </p:txBody>
      </p:sp>
      <p:sp>
        <p:nvSpPr>
          <p:cNvPr id="191491" name="Rectangle 3"/>
          <p:cNvSpPr>
            <a:spLocks noGrp="1" noChangeArrowheads="1"/>
          </p:cNvSpPr>
          <p:nvPr>
            <p:ph type="body" idx="1"/>
          </p:nvPr>
        </p:nvSpPr>
        <p:spPr>
          <a:xfrm>
            <a:off x="457200" y="1340768"/>
            <a:ext cx="8229600" cy="5184576"/>
          </a:xfrm>
        </p:spPr>
        <p:txBody>
          <a:bodyPr>
            <a:normAutofit/>
          </a:bodyPr>
          <a:lstStyle/>
          <a:p>
            <a:pPr eaLnBrk="1" hangingPunct="1">
              <a:lnSpc>
                <a:spcPct val="90000"/>
              </a:lnSpc>
              <a:defRPr/>
            </a:pPr>
            <a:r>
              <a:rPr lang="en-US" altLang="zh-CN" dirty="0" smtClean="0"/>
              <a:t>C++</a:t>
            </a:r>
            <a:r>
              <a:rPr lang="zh-CN" altLang="en-US" dirty="0" smtClean="0"/>
              <a:t>提供了三种实现重复操作的语句（称为</a:t>
            </a:r>
            <a:r>
              <a:rPr lang="zh-CN" altLang="en-US" dirty="0" smtClean="0">
                <a:solidFill>
                  <a:srgbClr val="FFC000"/>
                </a:solidFill>
              </a:rPr>
              <a:t>循环语句</a:t>
            </a:r>
            <a:r>
              <a:rPr lang="zh-CN" altLang="en-US" dirty="0" smtClean="0"/>
              <a:t>）：</a:t>
            </a:r>
          </a:p>
          <a:p>
            <a:pPr lvl="1" eaLnBrk="1" hangingPunct="1">
              <a:lnSpc>
                <a:spcPct val="90000"/>
              </a:lnSpc>
              <a:defRPr/>
            </a:pPr>
            <a:r>
              <a:rPr lang="en-US" altLang="zh-CN" dirty="0" smtClean="0"/>
              <a:t>while</a:t>
            </a:r>
            <a:r>
              <a:rPr lang="zh-CN" altLang="en-US" dirty="0" smtClean="0"/>
              <a:t>语句</a:t>
            </a:r>
          </a:p>
          <a:p>
            <a:pPr lvl="1" eaLnBrk="1" hangingPunct="1">
              <a:lnSpc>
                <a:spcPct val="90000"/>
              </a:lnSpc>
              <a:defRPr/>
            </a:pPr>
            <a:r>
              <a:rPr lang="en-US" altLang="zh-CN" dirty="0" smtClean="0"/>
              <a:t>do-while</a:t>
            </a:r>
            <a:r>
              <a:rPr lang="zh-CN" altLang="en-US" dirty="0" smtClean="0"/>
              <a:t>语句</a:t>
            </a:r>
          </a:p>
          <a:p>
            <a:pPr lvl="1" eaLnBrk="1" hangingPunct="1">
              <a:lnSpc>
                <a:spcPct val="90000"/>
              </a:lnSpc>
              <a:defRPr/>
            </a:pPr>
            <a:r>
              <a:rPr lang="en-US" altLang="zh-CN" dirty="0" smtClean="0"/>
              <a:t>for</a:t>
            </a:r>
            <a:r>
              <a:rPr lang="zh-CN" altLang="en-US" dirty="0" smtClean="0"/>
              <a:t>语句</a:t>
            </a:r>
            <a:endParaRPr lang="en-US" altLang="zh-CN" dirty="0" smtClean="0"/>
          </a:p>
          <a:p>
            <a:pPr eaLnBrk="1" hangingPunct="1">
              <a:lnSpc>
                <a:spcPct val="90000"/>
              </a:lnSpc>
              <a:defRPr/>
            </a:pPr>
            <a:r>
              <a:rPr lang="zh-CN" altLang="en-US" dirty="0" smtClean="0"/>
              <a:t>语法上，循环语句属于</a:t>
            </a:r>
            <a:r>
              <a:rPr lang="zh-CN" altLang="en-US" dirty="0"/>
              <a:t>结构</a:t>
            </a:r>
            <a:r>
              <a:rPr lang="zh-CN" altLang="en-US" dirty="0" smtClean="0"/>
              <a:t>语句。</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86395"/>
            <a:ext cx="7489825" cy="822325"/>
          </a:xfrm>
        </p:spPr>
        <p:txBody>
          <a:bodyPr/>
          <a:lstStyle/>
          <a:p>
            <a:pPr eaLnBrk="1" hangingPunct="1">
              <a:defRPr/>
            </a:pPr>
            <a:r>
              <a:rPr lang="en-US" altLang="zh-CN" dirty="0" smtClean="0"/>
              <a:t>while </a:t>
            </a:r>
            <a:r>
              <a:rPr lang="zh-CN" altLang="en-US" dirty="0" smtClean="0"/>
              <a:t>语句</a:t>
            </a:r>
          </a:p>
        </p:txBody>
      </p:sp>
      <p:sp>
        <p:nvSpPr>
          <p:cNvPr id="19459" name="Rectangle 3"/>
          <p:cNvSpPr>
            <a:spLocks noGrp="1" noChangeArrowheads="1"/>
          </p:cNvSpPr>
          <p:nvPr>
            <p:ph type="body" idx="1"/>
          </p:nvPr>
        </p:nvSpPr>
        <p:spPr>
          <a:xfrm>
            <a:off x="228600" y="1340768"/>
            <a:ext cx="8686800" cy="2254182"/>
          </a:xfrm>
        </p:spPr>
        <p:txBody>
          <a:bodyPr>
            <a:normAutofit lnSpcReduction="10000"/>
          </a:bodyPr>
          <a:lstStyle/>
          <a:p>
            <a:pPr algn="just" eaLnBrk="1" hangingPunct="1">
              <a:lnSpc>
                <a:spcPct val="80000"/>
              </a:lnSpc>
              <a:defRPr/>
            </a:pPr>
            <a:r>
              <a:rPr lang="zh-CN" altLang="en-US" sz="2400" dirty="0" smtClean="0"/>
              <a:t>格式：</a:t>
            </a:r>
          </a:p>
          <a:p>
            <a:pPr algn="just" eaLnBrk="1" hangingPunct="1">
              <a:buFont typeface="Wingdings" pitchFamily="2" charset="2"/>
              <a:buNone/>
              <a:defRPr/>
            </a:pPr>
            <a:r>
              <a:rPr lang="zh-CN" altLang="en-US" sz="2400" dirty="0" smtClean="0"/>
              <a:t>		</a:t>
            </a:r>
            <a:r>
              <a:rPr lang="en-US" altLang="zh-CN" sz="2400" b="1" dirty="0" smtClean="0">
                <a:solidFill>
                  <a:srgbClr val="FFC000"/>
                </a:solidFill>
              </a:rPr>
              <a:t>while (</a:t>
            </a:r>
            <a:r>
              <a:rPr lang="en-US" altLang="zh-CN" sz="2400" dirty="0" smtClean="0"/>
              <a:t>&lt;</a:t>
            </a:r>
            <a:r>
              <a:rPr lang="zh-CN" altLang="en-US" sz="2400" dirty="0" smtClean="0"/>
              <a:t>表达式</a:t>
            </a:r>
            <a:r>
              <a:rPr lang="en-US" altLang="zh-CN" sz="2400" dirty="0" smtClean="0"/>
              <a:t>&gt;</a:t>
            </a:r>
            <a:r>
              <a:rPr lang="en-US" altLang="zh-CN" sz="2400" b="1" dirty="0" smtClean="0">
                <a:solidFill>
                  <a:srgbClr val="FFC000"/>
                </a:solidFill>
              </a:rPr>
              <a:t>) </a:t>
            </a:r>
            <a:r>
              <a:rPr lang="en-US" altLang="zh-CN" sz="2400" dirty="0" smtClean="0"/>
              <a:t>&lt;</a:t>
            </a:r>
            <a:r>
              <a:rPr lang="zh-CN" altLang="en-US" sz="2400" dirty="0" smtClean="0"/>
              <a:t>语句</a:t>
            </a:r>
            <a:r>
              <a:rPr lang="en-US" altLang="zh-CN" sz="2400" dirty="0" smtClean="0"/>
              <a:t>&gt;</a:t>
            </a:r>
            <a:endParaRPr lang="en-US" altLang="zh-CN" sz="2000" dirty="0" smtClean="0"/>
          </a:p>
          <a:p>
            <a:pPr lvl="1" algn="just" eaLnBrk="1" hangingPunct="1">
              <a:defRPr/>
            </a:pPr>
            <a:r>
              <a:rPr lang="en-US" altLang="zh-CN" sz="2000" dirty="0" smtClean="0"/>
              <a:t>&lt;</a:t>
            </a:r>
            <a:r>
              <a:rPr lang="zh-CN" altLang="en-US" sz="2000" dirty="0" smtClean="0"/>
              <a:t>表达式</a:t>
            </a:r>
            <a:r>
              <a:rPr lang="en-US" altLang="zh-CN" sz="2000" dirty="0" smtClean="0"/>
              <a:t>&gt;</a:t>
            </a:r>
            <a:r>
              <a:rPr lang="zh-CN" altLang="en-US" sz="2000" dirty="0"/>
              <a:t>表示循环</a:t>
            </a:r>
            <a:r>
              <a:rPr lang="zh-CN" altLang="en-US" sz="2000" dirty="0" smtClean="0"/>
              <a:t>条件</a:t>
            </a:r>
            <a:r>
              <a:rPr lang="zh-CN" altLang="en-US" sz="2000" dirty="0"/>
              <a:t>，</a:t>
            </a:r>
            <a:r>
              <a:rPr lang="zh-CN" altLang="en-US" sz="2000" dirty="0" smtClean="0"/>
              <a:t>可以</a:t>
            </a:r>
            <a:r>
              <a:rPr lang="zh-CN" altLang="en-US" sz="2000" dirty="0" smtClean="0"/>
              <a:t>为任意表达式，一般为关系或</a:t>
            </a:r>
            <a:r>
              <a:rPr lang="zh-CN" altLang="en-US" sz="2000" dirty="0" smtClean="0"/>
              <a:t>逻辑表达式</a:t>
            </a:r>
            <a:endParaRPr lang="en-US" altLang="zh-CN" sz="2000" dirty="0" smtClean="0"/>
          </a:p>
          <a:p>
            <a:pPr lvl="1" algn="just" eaLnBrk="1" hangingPunct="1">
              <a:defRPr/>
            </a:pPr>
            <a:r>
              <a:rPr lang="en-US" altLang="zh-CN" sz="2000" dirty="0" smtClean="0"/>
              <a:t>&lt;</a:t>
            </a:r>
            <a:r>
              <a:rPr lang="zh-CN" altLang="en-US" sz="2000" dirty="0" smtClean="0"/>
              <a:t>语句</a:t>
            </a:r>
            <a:r>
              <a:rPr lang="en-US" altLang="zh-CN" sz="2000" dirty="0" smtClean="0"/>
              <a:t>&gt;</a:t>
            </a:r>
            <a:r>
              <a:rPr lang="zh-CN" altLang="en-US" sz="2000" dirty="0" smtClean="0"/>
              <a:t>为循环体，可以是任意的一个</a:t>
            </a:r>
            <a:r>
              <a:rPr lang="en-US" altLang="zh-CN" sz="2000" dirty="0" smtClean="0"/>
              <a:t>C++</a:t>
            </a:r>
            <a:r>
              <a:rPr lang="zh-CN" altLang="en-US" sz="2000" dirty="0" smtClean="0"/>
              <a:t>语句（包括结构语句）</a:t>
            </a:r>
            <a:endParaRPr lang="en-US" altLang="zh-CN" sz="2000" dirty="0" smtClean="0"/>
          </a:p>
          <a:p>
            <a:pPr algn="just" eaLnBrk="1" hangingPunct="1">
              <a:defRPr/>
            </a:pPr>
            <a:r>
              <a:rPr lang="zh-CN" altLang="en-US" sz="2400" dirty="0" smtClean="0"/>
              <a:t>含义：</a:t>
            </a:r>
            <a:endParaRPr lang="en-US" altLang="zh-CN" sz="2400" dirty="0" smtClean="0"/>
          </a:p>
        </p:txBody>
      </p:sp>
      <p:pic>
        <p:nvPicPr>
          <p:cNvPr id="29700" name="Picture 4" descr="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38966"/>
            <a:ext cx="5256584" cy="293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while</a:t>
            </a:r>
            <a:r>
              <a:rPr lang="zh-CN" altLang="en-US" sz="5400" smtClean="0"/>
              <a:t>语句求</a:t>
            </a:r>
            <a:r>
              <a:rPr lang="en-US" altLang="zh-CN" sz="5400" smtClean="0"/>
              <a:t>n!</a:t>
            </a:r>
            <a:endParaRPr lang="en-US" altLang="zh-CN" smtClean="0"/>
          </a:p>
        </p:txBody>
      </p:sp>
      <p:sp>
        <p:nvSpPr>
          <p:cNvPr id="46083" name="Rectangle 3"/>
          <p:cNvSpPr>
            <a:spLocks noGrp="1" noChangeArrowheads="1"/>
          </p:cNvSpPr>
          <p:nvPr>
            <p:ph type="body" idx="1"/>
          </p:nvPr>
        </p:nvSpPr>
        <p:spPr>
          <a:xfrm>
            <a:off x="250825" y="1341438"/>
            <a:ext cx="8642350" cy="5256212"/>
          </a:xfrm>
        </p:spPr>
        <p:txBody>
          <a:bodyPr/>
          <a:lstStyle/>
          <a:p>
            <a:pPr eaLnBrk="1" hangingPunct="1">
              <a:lnSpc>
                <a:spcPct val="8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8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endParaRPr lang="en-US" altLang="zh-CN" sz="2400" dirty="0" smtClean="0">
              <a:cs typeface="Courier New" pitchFamily="49" charset="0"/>
            </a:endParaRP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r>
              <a:rPr lang="zh-CN" altLang="en-US" sz="2400" dirty="0" smtClean="0">
                <a:cs typeface="Courier New" pitchFamily="49" charset="0"/>
              </a:rPr>
              <a:t>循环体</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return 0;</a:t>
            </a:r>
          </a:p>
          <a:p>
            <a:pPr eaLnBrk="1" hangingPunct="1">
              <a:lnSpc>
                <a:spcPct val="80000"/>
              </a:lnSpc>
              <a:buFont typeface="Wingdings" pitchFamily="2" charset="2"/>
              <a:buNone/>
              <a:defRPr/>
            </a:pPr>
            <a:r>
              <a:rPr lang="en-US" altLang="zh-CN" sz="2400" dirty="0" smtClean="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pPr eaLnBrk="1" hangingPunct="1">
              <a:defRPr/>
            </a:pPr>
            <a:r>
              <a:rPr lang="en-US" altLang="zh-CN" smtClean="0"/>
              <a:t>do-while </a:t>
            </a:r>
            <a:r>
              <a:rPr lang="zh-CN" altLang="en-US" smtClean="0"/>
              <a:t>语句</a:t>
            </a:r>
          </a:p>
        </p:txBody>
      </p:sp>
      <p:sp>
        <p:nvSpPr>
          <p:cNvPr id="20483" name="Rectangle 3"/>
          <p:cNvSpPr>
            <a:spLocks noGrp="1" noChangeArrowheads="1"/>
          </p:cNvSpPr>
          <p:nvPr>
            <p:ph type="body" idx="1"/>
          </p:nvPr>
        </p:nvSpPr>
        <p:spPr>
          <a:xfrm>
            <a:off x="250825" y="1412429"/>
            <a:ext cx="8588375" cy="2448619"/>
          </a:xfrm>
        </p:spPr>
        <p:txBody>
          <a:bodyPr>
            <a:normAutofit/>
          </a:bodyPr>
          <a:lstStyle/>
          <a:p>
            <a:pPr algn="just" eaLnBrk="1" hangingPunct="1">
              <a:lnSpc>
                <a:spcPct val="90000"/>
              </a:lnSpc>
              <a:defRPr/>
            </a:pPr>
            <a:r>
              <a:rPr lang="zh-CN" altLang="en-US" sz="2800" dirty="0" smtClean="0"/>
              <a:t>格式：</a:t>
            </a:r>
          </a:p>
          <a:p>
            <a:pPr marL="457200" lvl="1" indent="0" eaLnBrk="1" hangingPunct="1">
              <a:lnSpc>
                <a:spcPct val="90000"/>
              </a:lnSpc>
              <a:buFontTx/>
              <a:buNone/>
              <a:defRPr/>
            </a:pPr>
            <a:r>
              <a:rPr lang="en-US" altLang="zh-CN" sz="2400" b="1" dirty="0" smtClean="0">
                <a:latin typeface="Courier New" pitchFamily="49" charset="0"/>
              </a:rPr>
              <a:t> </a:t>
            </a:r>
            <a:r>
              <a:rPr lang="en-US" altLang="zh-CN" sz="2400" b="1" dirty="0" smtClean="0">
                <a:solidFill>
                  <a:srgbClr val="FFC000"/>
                </a:solidFill>
                <a:latin typeface="Courier New" pitchFamily="49" charset="0"/>
              </a:rPr>
              <a:t>do</a:t>
            </a:r>
            <a:r>
              <a:rPr lang="en-US" altLang="zh-CN" sz="2400" b="1" dirty="0" smtClean="0">
                <a:latin typeface="Courier New" pitchFamily="49" charset="0"/>
              </a:rPr>
              <a:t> </a:t>
            </a:r>
            <a:r>
              <a:rPr lang="en-US" altLang="zh-CN" sz="2400" dirty="0" smtClean="0">
                <a:latin typeface="Courier New" pitchFamily="49" charset="0"/>
              </a:rPr>
              <a:t>&lt;</a:t>
            </a:r>
            <a:r>
              <a:rPr lang="zh-CN" altLang="en-US" sz="2400" dirty="0" smtClean="0">
                <a:latin typeface="Courier New" pitchFamily="49" charset="0"/>
              </a:rPr>
              <a:t>语句</a:t>
            </a:r>
            <a:r>
              <a:rPr lang="en-US" altLang="zh-CN" sz="2400" dirty="0" smtClean="0">
                <a:latin typeface="Courier New" pitchFamily="49" charset="0"/>
              </a:rPr>
              <a:t>&gt;</a:t>
            </a:r>
            <a:r>
              <a:rPr lang="en-US" altLang="zh-CN" sz="2400" b="1" dirty="0" smtClean="0">
                <a:latin typeface="Courier New" pitchFamily="49" charset="0"/>
              </a:rPr>
              <a:t> </a:t>
            </a:r>
            <a:r>
              <a:rPr lang="en-US" altLang="zh-CN" sz="2400" b="1" dirty="0" smtClean="0">
                <a:solidFill>
                  <a:srgbClr val="FFC000"/>
                </a:solidFill>
                <a:latin typeface="Courier New" pitchFamily="49" charset="0"/>
              </a:rPr>
              <a:t>while</a:t>
            </a:r>
            <a:r>
              <a:rPr lang="en-US" altLang="zh-CN" sz="2400" b="1" dirty="0" smtClean="0">
                <a:latin typeface="Courier New" pitchFamily="49" charset="0"/>
              </a:rPr>
              <a:t> </a:t>
            </a:r>
            <a:r>
              <a:rPr lang="en-US" altLang="zh-CN" sz="2400" b="1" dirty="0" smtClean="0">
                <a:solidFill>
                  <a:srgbClr val="FFC000"/>
                </a:solidFill>
                <a:latin typeface="Courier New" pitchFamily="49" charset="0"/>
              </a:rPr>
              <a:t>(</a:t>
            </a:r>
            <a:r>
              <a:rPr lang="en-US" altLang="zh-CN" sz="2400" dirty="0" smtClean="0">
                <a:latin typeface="Courier New" pitchFamily="49" charset="0"/>
              </a:rPr>
              <a:t>&lt;</a:t>
            </a:r>
            <a:r>
              <a:rPr lang="zh-CN" altLang="en-US" sz="2400" dirty="0" smtClean="0">
                <a:latin typeface="Courier New" pitchFamily="49" charset="0"/>
              </a:rPr>
              <a:t>表达式</a:t>
            </a:r>
            <a:r>
              <a:rPr lang="en-US" altLang="zh-CN" sz="2400" dirty="0" smtClean="0">
                <a:latin typeface="Courier New" pitchFamily="49" charset="0"/>
              </a:rPr>
              <a:t>&gt;</a:t>
            </a:r>
            <a:r>
              <a:rPr lang="en-US" altLang="zh-CN" sz="2400" b="1" dirty="0" smtClean="0">
                <a:solidFill>
                  <a:srgbClr val="FFC000"/>
                </a:solidFill>
                <a:latin typeface="Courier New" pitchFamily="49" charset="0"/>
              </a:rPr>
              <a:t>);</a:t>
            </a:r>
          </a:p>
          <a:p>
            <a:pPr marL="622300" lvl="1" indent="-342900" eaLnBrk="1" hangingPunct="1">
              <a:buClr>
                <a:schemeClr val="hlink"/>
              </a:buClr>
              <a:buSzPct val="60000"/>
              <a:defRPr/>
            </a:pPr>
            <a:r>
              <a:rPr lang="en-US" altLang="zh-CN" sz="2000" dirty="0" smtClean="0"/>
              <a:t>&lt;</a:t>
            </a:r>
            <a:r>
              <a:rPr lang="zh-CN" altLang="en-US" sz="2000" dirty="0"/>
              <a:t>表达式</a:t>
            </a:r>
            <a:r>
              <a:rPr lang="en-US" altLang="zh-CN" sz="2000" dirty="0" smtClean="0"/>
              <a:t>&gt;</a:t>
            </a:r>
            <a:r>
              <a:rPr lang="zh-CN" altLang="en-US" sz="2000" dirty="0"/>
              <a:t>表示循环条件，可以</a:t>
            </a:r>
            <a:r>
              <a:rPr lang="zh-CN" altLang="en-US" sz="2000" dirty="0"/>
              <a:t>为任意表达式，一般</a:t>
            </a:r>
            <a:r>
              <a:rPr lang="zh-CN" altLang="en-US" sz="2000" dirty="0" smtClean="0"/>
              <a:t>为关系或逻辑表达式</a:t>
            </a:r>
            <a:endParaRPr lang="en-US" altLang="zh-CN" sz="2000" dirty="0" smtClean="0"/>
          </a:p>
          <a:p>
            <a:pPr marL="622300" lvl="1" indent="-342900" eaLnBrk="1" hangingPunct="1">
              <a:buClr>
                <a:schemeClr val="hlink"/>
              </a:buClr>
              <a:buSzPct val="60000"/>
              <a:defRPr/>
            </a:pPr>
            <a:r>
              <a:rPr lang="en-US" altLang="zh-CN" sz="2000" dirty="0" smtClean="0"/>
              <a:t>&lt;</a:t>
            </a:r>
            <a:r>
              <a:rPr lang="zh-CN" altLang="en-US" sz="2000" dirty="0"/>
              <a:t>语句</a:t>
            </a:r>
            <a:r>
              <a:rPr lang="en-US" altLang="zh-CN" sz="2000" dirty="0" smtClean="0"/>
              <a:t>&gt;</a:t>
            </a:r>
            <a:r>
              <a:rPr lang="zh-CN" altLang="en-US" sz="2000" dirty="0"/>
              <a:t>循环体，可以是</a:t>
            </a:r>
            <a:r>
              <a:rPr lang="zh-CN" altLang="en-US" sz="2000" dirty="0" smtClean="0"/>
              <a:t>任意的一个</a:t>
            </a:r>
            <a:r>
              <a:rPr lang="en-US" altLang="zh-CN" sz="2000" dirty="0" smtClean="0"/>
              <a:t>C++</a:t>
            </a:r>
            <a:r>
              <a:rPr lang="zh-CN" altLang="en-US" sz="2000" dirty="0"/>
              <a:t>语句（包括结构语句） </a:t>
            </a:r>
            <a:endParaRPr lang="en-US" altLang="zh-CN" sz="2000" dirty="0"/>
          </a:p>
          <a:p>
            <a:pPr eaLnBrk="1" hangingPunct="1">
              <a:lnSpc>
                <a:spcPct val="90000"/>
              </a:lnSpc>
              <a:defRPr/>
            </a:pPr>
            <a:r>
              <a:rPr lang="zh-CN" altLang="en-US" sz="2800" dirty="0" smtClean="0"/>
              <a:t>含义：</a:t>
            </a:r>
            <a:endParaRPr lang="en-US" altLang="zh-CN" sz="2800" dirty="0" smtClean="0"/>
          </a:p>
        </p:txBody>
      </p:sp>
      <p:pic>
        <p:nvPicPr>
          <p:cNvPr id="31748" name="Picture 4" descr="do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933056"/>
            <a:ext cx="504469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程序流程图</a:t>
            </a:r>
            <a:endParaRPr lang="zh-CN" altLang="en-US" dirty="0"/>
          </a:p>
        </p:txBody>
      </p:sp>
      <p:sp>
        <p:nvSpPr>
          <p:cNvPr id="3" name="内容占位符 2"/>
          <p:cNvSpPr>
            <a:spLocks noGrp="1"/>
          </p:cNvSpPr>
          <p:nvPr>
            <p:ph idx="1"/>
          </p:nvPr>
        </p:nvSpPr>
        <p:spPr/>
        <p:txBody>
          <a:bodyPr/>
          <a:lstStyle/>
          <a:p>
            <a:pPr eaLnBrk="1" hangingPunct="1"/>
            <a:r>
              <a:rPr lang="zh-CN" altLang="en-US" dirty="0"/>
              <a:t>在设计大型、复杂程序的流程控制时，为了便于设计和理解，往往在编制程序前先用</a:t>
            </a:r>
            <a:r>
              <a:rPr lang="zh-CN" altLang="en-US" dirty="0">
                <a:solidFill>
                  <a:srgbClr val="FFC000"/>
                </a:solidFill>
              </a:rPr>
              <a:t>程序流程图</a:t>
            </a:r>
            <a:r>
              <a:rPr lang="zh-CN" altLang="en-US" dirty="0"/>
              <a:t>来对程序的流程进行描述，然后再用某种</a:t>
            </a:r>
            <a:r>
              <a:rPr lang="zh-CN" altLang="en-US" dirty="0" smtClean="0"/>
              <a:t>编程语言来</a:t>
            </a:r>
            <a:r>
              <a:rPr lang="zh-CN" altLang="en-US" dirty="0"/>
              <a:t>写出</a:t>
            </a:r>
            <a:r>
              <a:rPr lang="zh-CN" altLang="en-US" dirty="0" smtClean="0"/>
              <a:t>程序代码。</a:t>
            </a:r>
            <a:endParaRPr lang="zh-CN" altLang="en-US" dirty="0"/>
          </a:p>
          <a:p>
            <a:endParaRPr lang="zh-CN" altLang="en-US" dirty="0"/>
          </a:p>
        </p:txBody>
      </p:sp>
    </p:spTree>
    <p:extLst>
      <p:ext uri="{BB962C8B-B14F-4D97-AF65-F5344CB8AC3E}">
        <p14:creationId xmlns:p14="http://schemas.microsoft.com/office/powerpoint/2010/main" val="76121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do-while</a:t>
            </a:r>
            <a:r>
              <a:rPr lang="zh-CN" altLang="en-US" sz="5400" smtClean="0"/>
              <a:t>语句求</a:t>
            </a:r>
            <a:r>
              <a:rPr lang="en-US" altLang="zh-CN" sz="5400" smtClean="0"/>
              <a:t>n!</a:t>
            </a:r>
          </a:p>
        </p:txBody>
      </p:sp>
      <p:sp>
        <p:nvSpPr>
          <p:cNvPr id="47107" name="Rectangle 3"/>
          <p:cNvSpPr>
            <a:spLocks noGrp="1" noChangeArrowheads="1"/>
          </p:cNvSpPr>
          <p:nvPr>
            <p:ph type="body" idx="1"/>
          </p:nvPr>
        </p:nvSpPr>
        <p:spPr>
          <a:xfrm>
            <a:off x="250825" y="1341438"/>
            <a:ext cx="8713788" cy="5297487"/>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=1,f=1;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do //</a:t>
            </a:r>
            <a:r>
              <a:rPr lang="zh-CN" altLang="en-US" sz="2400" dirty="0" smtClean="0">
                <a:cs typeface="Courier New" pitchFamily="49" charset="0"/>
              </a:rPr>
              <a:t>循环体</a:t>
            </a: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endParaRPr lang="en-US" altLang="zh-CN" sz="2400" dirty="0" smtClean="0">
              <a:cs typeface="Courier New" pitchFamily="49" charset="0"/>
            </a:endParaRP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下一次循环的准备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p>
          <a:p>
            <a:pPr eaLnBrk="1" hangingPunct="1">
              <a:lnSpc>
                <a:spcPct val="90000"/>
              </a:lnSpc>
              <a:defRPr/>
            </a:pPr>
            <a:r>
              <a:rPr lang="zh-CN" altLang="en-US" sz="2400" dirty="0" smtClean="0">
                <a:solidFill>
                  <a:srgbClr val="FFC000"/>
                </a:solidFill>
                <a:cs typeface="Courier New" pitchFamily="49" charset="0"/>
              </a:rPr>
              <a:t>为什么</a:t>
            </a:r>
            <a:r>
              <a:rPr lang="en-US" altLang="zh-CN" sz="2400" dirty="0" err="1" smtClean="0">
                <a:solidFill>
                  <a:srgbClr val="FFC000"/>
                </a:solidFill>
                <a:cs typeface="Courier New" pitchFamily="49" charset="0"/>
              </a:rPr>
              <a:t>i</a:t>
            </a:r>
            <a:r>
              <a:rPr lang="zh-CN" altLang="en-US" sz="2400" dirty="0" smtClean="0">
                <a:solidFill>
                  <a:srgbClr val="FFC000"/>
                </a:solidFill>
                <a:cs typeface="Courier New" pitchFamily="49" charset="0"/>
              </a:rPr>
              <a:t>从</a:t>
            </a:r>
            <a:r>
              <a:rPr lang="en-US" altLang="zh-CN" sz="2400" dirty="0" smtClean="0">
                <a:solidFill>
                  <a:srgbClr val="FFC000"/>
                </a:solidFill>
                <a:cs typeface="Courier New" pitchFamily="49" charset="0"/>
              </a:rPr>
              <a:t>1</a:t>
            </a:r>
            <a:r>
              <a:rPr lang="zh-CN" altLang="en-US" sz="2400" dirty="0" smtClean="0">
                <a:solidFill>
                  <a:srgbClr val="FFC000"/>
                </a:solidFill>
                <a:cs typeface="Courier New" pitchFamily="49" charset="0"/>
              </a:rPr>
              <a:t>而不是</a:t>
            </a:r>
            <a:r>
              <a:rPr lang="en-US" altLang="zh-CN" sz="2400" dirty="0" smtClean="0">
                <a:solidFill>
                  <a:srgbClr val="FFC000"/>
                </a:solidFill>
                <a:cs typeface="Courier New" pitchFamily="49" charset="0"/>
              </a:rPr>
              <a:t>2</a:t>
            </a:r>
            <a:r>
              <a:rPr lang="zh-CN" altLang="en-US" sz="2400" dirty="0" smtClean="0">
                <a:solidFill>
                  <a:srgbClr val="FFC000"/>
                </a:solidFill>
                <a:cs typeface="Courier New" pitchFamily="49" charset="0"/>
              </a:rPr>
              <a:t>开始？</a:t>
            </a:r>
            <a:endParaRPr lang="en-US" altLang="zh-CN" dirty="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3" end="13"/>
                                            </p:txEl>
                                          </p:spTgt>
                                        </p:tgtEl>
                                        <p:attrNameLst>
                                          <p:attrName>style.visibility</p:attrName>
                                        </p:attrNameLst>
                                      </p:cBhvr>
                                      <p:to>
                                        <p:strVal val="visible"/>
                                      </p:to>
                                    </p:set>
                                    <p:anim calcmode="lin" valueType="num">
                                      <p:cBhvr additive="base">
                                        <p:cTn id="7"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660" y="3542618"/>
            <a:ext cx="5041652" cy="327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title" idx="4294967295"/>
          </p:nvPr>
        </p:nvSpPr>
        <p:spPr>
          <a:xfrm>
            <a:off x="754063" y="115888"/>
            <a:ext cx="7489825" cy="608012"/>
          </a:xfrm>
        </p:spPr>
        <p:txBody>
          <a:bodyPr/>
          <a:lstStyle/>
          <a:p>
            <a:pPr eaLnBrk="1" hangingPunct="1">
              <a:defRPr/>
            </a:pPr>
            <a:r>
              <a:rPr lang="en-US" altLang="zh-CN" smtClean="0"/>
              <a:t>for </a:t>
            </a:r>
            <a:r>
              <a:rPr lang="zh-CN" altLang="en-US" smtClean="0"/>
              <a:t>语句</a:t>
            </a:r>
          </a:p>
        </p:txBody>
      </p:sp>
      <p:sp>
        <p:nvSpPr>
          <p:cNvPr id="5" name="Rectangle 3"/>
          <p:cNvSpPr txBox="1">
            <a:spLocks noChangeArrowheads="1"/>
          </p:cNvSpPr>
          <p:nvPr/>
        </p:nvSpPr>
        <p:spPr>
          <a:xfrm>
            <a:off x="179388" y="1052512"/>
            <a:ext cx="8785100" cy="2952552"/>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algn="just" eaLnBrk="1" hangingPunct="1">
              <a:defRPr/>
            </a:pPr>
            <a:r>
              <a:rPr lang="zh-CN" altLang="en-US" sz="2800" kern="0" dirty="0" smtClean="0"/>
              <a:t>格式：</a:t>
            </a:r>
            <a:endParaRPr lang="zh-CN" altLang="en-US" sz="2800" kern="0" dirty="0"/>
          </a:p>
          <a:p>
            <a:pPr marL="457200" lvl="1" indent="0" algn="just" eaLnBrk="1" hangingPunct="1">
              <a:lnSpc>
                <a:spcPct val="110000"/>
              </a:lnSpc>
              <a:buFontTx/>
              <a:buNone/>
              <a:defRPr/>
            </a:pPr>
            <a:r>
              <a:rPr lang="en-US" altLang="zh-CN" sz="2400" b="1" kern="0" dirty="0" smtClean="0">
                <a:solidFill>
                  <a:srgbClr val="FFC000"/>
                </a:solidFill>
              </a:rPr>
              <a:t>for </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1&gt;</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2&gt;</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3&gt;</a:t>
            </a:r>
            <a:r>
              <a:rPr lang="en-US" altLang="zh-CN" sz="2400" b="1" kern="0" dirty="0">
                <a:solidFill>
                  <a:srgbClr val="FFC000"/>
                </a:solidFill>
              </a:rPr>
              <a:t>)</a:t>
            </a:r>
            <a:r>
              <a:rPr lang="en-US" altLang="zh-CN" sz="2400" kern="0" dirty="0"/>
              <a:t> &lt;</a:t>
            </a:r>
            <a:r>
              <a:rPr lang="zh-CN" altLang="en-US" sz="2400" kern="0" dirty="0"/>
              <a:t>语句</a:t>
            </a:r>
            <a:r>
              <a:rPr lang="en-US" altLang="zh-CN" sz="2400" kern="0" dirty="0"/>
              <a:t>&gt;</a:t>
            </a:r>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表达式</a:t>
            </a:r>
            <a:r>
              <a:rPr lang="en-US" altLang="zh-CN" sz="2000" kern="0" dirty="0"/>
              <a:t>1&gt;</a:t>
            </a:r>
            <a:r>
              <a:rPr lang="zh-CN" altLang="en-US" sz="2000" kern="0" dirty="0"/>
              <a:t>、</a:t>
            </a:r>
            <a:r>
              <a:rPr lang="en-US" altLang="zh-CN" sz="2000" kern="0" dirty="0"/>
              <a:t>&lt;</a:t>
            </a:r>
            <a:r>
              <a:rPr lang="zh-CN" altLang="en-US" sz="2000" kern="0" dirty="0"/>
              <a:t>表达式</a:t>
            </a:r>
            <a:r>
              <a:rPr lang="en-US" altLang="zh-CN" sz="2000" kern="0" dirty="0"/>
              <a:t>2&gt;</a:t>
            </a:r>
            <a:r>
              <a:rPr lang="zh-CN" altLang="en-US" sz="2000" kern="0" dirty="0"/>
              <a:t>和</a:t>
            </a:r>
            <a:r>
              <a:rPr lang="en-US" altLang="zh-CN" sz="2000" kern="0" dirty="0"/>
              <a:t>&lt;</a:t>
            </a:r>
            <a:r>
              <a:rPr lang="zh-CN" altLang="en-US" sz="2000" kern="0" dirty="0"/>
              <a:t>表达式</a:t>
            </a:r>
            <a:r>
              <a:rPr lang="en-US" altLang="zh-CN" sz="2000" kern="0" dirty="0"/>
              <a:t>3&gt;</a:t>
            </a:r>
            <a:r>
              <a:rPr lang="zh-CN" altLang="en-US" sz="2000" kern="0" dirty="0"/>
              <a:t>为任意</a:t>
            </a:r>
            <a:r>
              <a:rPr lang="zh-CN" altLang="en-US" sz="2000" kern="0" dirty="0" smtClean="0"/>
              <a:t>表达式。通常</a:t>
            </a:r>
            <a:r>
              <a:rPr lang="zh-CN" altLang="en-US" sz="2000" kern="0" dirty="0"/>
              <a:t>情况下</a:t>
            </a:r>
            <a:r>
              <a:rPr lang="zh-CN" altLang="en-US" sz="2000" kern="0" dirty="0" smtClean="0"/>
              <a:t>，     </a:t>
            </a:r>
            <a:endParaRPr lang="en-US" altLang="zh-CN" sz="2000" kern="0" dirty="0" smtClean="0"/>
          </a:p>
          <a:p>
            <a:pPr marL="1022350" lvl="2" indent="-342900" eaLnBrk="1" hangingPunct="1">
              <a:lnSpc>
                <a:spcPct val="110000"/>
              </a:lnSpc>
              <a:buClr>
                <a:schemeClr val="hlink"/>
              </a:buClr>
              <a:defRPr/>
            </a:pPr>
            <a:r>
              <a:rPr lang="en-US" altLang="zh-CN" sz="1600" kern="0" dirty="0" smtClean="0"/>
              <a:t>&lt;</a:t>
            </a:r>
            <a:r>
              <a:rPr lang="zh-CN" altLang="en-US" sz="1600" kern="0" dirty="0"/>
              <a:t>表达式</a:t>
            </a:r>
            <a:r>
              <a:rPr lang="en-US" altLang="zh-CN" sz="1600" kern="0" dirty="0"/>
              <a:t>1</a:t>
            </a:r>
            <a:r>
              <a:rPr lang="en-US" altLang="zh-CN" sz="1600" kern="0" dirty="0" smtClean="0"/>
              <a:t>&gt;</a:t>
            </a:r>
            <a:r>
              <a:rPr lang="zh-CN" altLang="en-US" sz="1600" kern="0" dirty="0" smtClean="0"/>
              <a:t>表示循环初始化，一般为</a:t>
            </a:r>
            <a:r>
              <a:rPr lang="zh-CN" altLang="en-US" sz="1600" kern="0" dirty="0">
                <a:solidFill>
                  <a:srgbClr val="FFC000"/>
                </a:solidFill>
              </a:rPr>
              <a:t>赋值</a:t>
            </a:r>
            <a:r>
              <a:rPr lang="zh-CN" altLang="en-US" sz="1600" kern="0" dirty="0" smtClean="0">
                <a:solidFill>
                  <a:srgbClr val="FFC000"/>
                </a:solidFill>
              </a:rPr>
              <a:t>表达式</a:t>
            </a:r>
            <a:endParaRPr lang="en-US" altLang="zh-CN" sz="1600" kern="0" dirty="0" smtClean="0"/>
          </a:p>
          <a:p>
            <a:pPr marL="1022350" lvl="2" indent="-342900" eaLnBrk="1" hangingPunct="1">
              <a:lnSpc>
                <a:spcPct val="110000"/>
              </a:lnSpc>
              <a:buClr>
                <a:schemeClr val="hlink"/>
              </a:buClr>
              <a:defRPr/>
            </a:pPr>
            <a:r>
              <a:rPr lang="en-US" altLang="zh-CN" sz="1600" kern="0" dirty="0" smtClean="0"/>
              <a:t>&lt;</a:t>
            </a:r>
            <a:r>
              <a:rPr lang="zh-CN" altLang="en-US" sz="1600" kern="0" dirty="0"/>
              <a:t>表达式</a:t>
            </a:r>
            <a:r>
              <a:rPr lang="en-US" altLang="zh-CN" sz="1600" kern="0" dirty="0"/>
              <a:t>2</a:t>
            </a:r>
            <a:r>
              <a:rPr lang="en-US" altLang="zh-CN" sz="1600" kern="0" dirty="0" smtClean="0"/>
              <a:t>&gt;</a:t>
            </a:r>
            <a:r>
              <a:rPr lang="zh-CN" altLang="en-US" sz="1600" kern="0" dirty="0" smtClean="0"/>
              <a:t>表示循环条件，一般为</a:t>
            </a:r>
            <a:r>
              <a:rPr lang="zh-CN" altLang="en-US" sz="1600" kern="0" dirty="0" smtClean="0">
                <a:solidFill>
                  <a:srgbClr val="FFC000"/>
                </a:solidFill>
              </a:rPr>
              <a:t>关系</a:t>
            </a:r>
            <a:r>
              <a:rPr lang="zh-CN" altLang="en-US" sz="1600" kern="0" dirty="0">
                <a:solidFill>
                  <a:srgbClr val="FFC000"/>
                </a:solidFill>
              </a:rPr>
              <a:t>或</a:t>
            </a:r>
            <a:r>
              <a:rPr lang="zh-CN" altLang="en-US" sz="1600" kern="0" dirty="0" smtClean="0">
                <a:solidFill>
                  <a:srgbClr val="FFC000"/>
                </a:solidFill>
              </a:rPr>
              <a:t>逻辑表达式</a:t>
            </a:r>
            <a:endParaRPr lang="en-US" altLang="zh-CN" sz="1600" kern="0" dirty="0" smtClean="0"/>
          </a:p>
          <a:p>
            <a:pPr marL="1022350" lvl="2" indent="-342900" eaLnBrk="1" hangingPunct="1">
              <a:lnSpc>
                <a:spcPct val="110000"/>
              </a:lnSpc>
              <a:buClr>
                <a:schemeClr val="hlink"/>
              </a:buClr>
              <a:defRPr/>
            </a:pPr>
            <a:r>
              <a:rPr lang="en-US" altLang="zh-CN" sz="1600" kern="0" dirty="0" smtClean="0"/>
              <a:t>&lt;</a:t>
            </a:r>
            <a:r>
              <a:rPr lang="zh-CN" altLang="en-US" sz="1600" kern="0" dirty="0"/>
              <a:t>表达式</a:t>
            </a:r>
            <a:r>
              <a:rPr lang="en-US" altLang="zh-CN" sz="1600" kern="0" dirty="0"/>
              <a:t>3</a:t>
            </a:r>
            <a:r>
              <a:rPr lang="en-US" altLang="zh-CN" sz="1600" kern="0" dirty="0" smtClean="0"/>
              <a:t>&gt;</a:t>
            </a:r>
            <a:r>
              <a:rPr lang="zh-CN" altLang="en-US" sz="1600" kern="0" dirty="0" smtClean="0"/>
              <a:t>表示下一次循环的准备，一般为</a:t>
            </a:r>
            <a:r>
              <a:rPr lang="zh-CN" altLang="en-US" sz="1600" kern="0" dirty="0">
                <a:solidFill>
                  <a:srgbClr val="FFC000"/>
                </a:solidFill>
              </a:rPr>
              <a:t>自增</a:t>
            </a:r>
            <a:r>
              <a:rPr lang="en-US" altLang="zh-CN" sz="1600" kern="0" dirty="0">
                <a:solidFill>
                  <a:srgbClr val="FFC000"/>
                </a:solidFill>
              </a:rPr>
              <a:t>/</a:t>
            </a:r>
            <a:r>
              <a:rPr lang="zh-CN" altLang="en-US" sz="1600" kern="0" dirty="0">
                <a:solidFill>
                  <a:srgbClr val="FFC000"/>
                </a:solidFill>
              </a:rPr>
              <a:t>自</a:t>
            </a:r>
            <a:r>
              <a:rPr lang="zh-CN" altLang="en-US" sz="1600" kern="0" dirty="0" smtClean="0">
                <a:solidFill>
                  <a:srgbClr val="FFC000"/>
                </a:solidFill>
              </a:rPr>
              <a:t>减的</a:t>
            </a:r>
            <a:r>
              <a:rPr lang="zh-CN" altLang="en-US" sz="1600" kern="0" dirty="0" smtClean="0">
                <a:solidFill>
                  <a:srgbClr val="FFC000"/>
                </a:solidFill>
              </a:rPr>
              <a:t>算术表达式</a:t>
            </a:r>
            <a:endParaRPr lang="en-US" altLang="zh-CN" sz="16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语句</a:t>
            </a:r>
            <a:r>
              <a:rPr lang="en-US" altLang="zh-CN" sz="2000" kern="0" dirty="0" smtClean="0"/>
              <a:t>&gt;</a:t>
            </a:r>
            <a:r>
              <a:rPr lang="zh-CN" altLang="en-US" sz="2000" kern="0" dirty="0" smtClean="0"/>
              <a:t>为</a:t>
            </a:r>
            <a:r>
              <a:rPr lang="zh-CN" altLang="en-US" sz="2000" dirty="0" smtClean="0"/>
              <a:t>循环体</a:t>
            </a:r>
            <a:r>
              <a:rPr lang="zh-CN" altLang="en-US" sz="2000" dirty="0"/>
              <a:t>，可以是任意</a:t>
            </a:r>
            <a:r>
              <a:rPr lang="zh-CN" altLang="en-US" sz="2000" dirty="0" smtClean="0"/>
              <a:t>一个</a:t>
            </a:r>
            <a:r>
              <a:rPr lang="en-US" altLang="zh-CN" sz="2000" dirty="0" smtClean="0"/>
              <a:t>C++</a:t>
            </a:r>
            <a:r>
              <a:rPr lang="zh-CN" altLang="en-US" sz="2000" dirty="0" smtClean="0"/>
              <a:t>语句</a:t>
            </a:r>
            <a:r>
              <a:rPr lang="zh-CN" altLang="en-US" sz="2000" dirty="0"/>
              <a:t>（包括结构语句） </a:t>
            </a:r>
            <a:r>
              <a:rPr lang="zh-CN" altLang="en-US" sz="2000" kern="0" dirty="0" smtClean="0"/>
              <a:t>。</a:t>
            </a:r>
            <a:endParaRPr lang="en-US" altLang="zh-CN" sz="2000" kern="0" dirty="0" smtClean="0"/>
          </a:p>
          <a:p>
            <a:pPr marL="222250" eaLnBrk="1" hangingPunct="1">
              <a:lnSpc>
                <a:spcPct val="110000"/>
              </a:lnSpc>
              <a:defRPr/>
            </a:pPr>
            <a:r>
              <a:rPr lang="zh-CN" altLang="en-US" sz="2800" kern="0" dirty="0" smtClean="0"/>
              <a:t>含义：</a:t>
            </a:r>
            <a:endParaRPr lang="zh-CN" altLang="en-US" sz="2800" kern="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23850" y="1196975"/>
            <a:ext cx="8640763" cy="5400675"/>
          </a:xfrm>
        </p:spPr>
        <p:txBody>
          <a:bodyPr>
            <a:normAutofit fontScale="92500"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n,i,f</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for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&lt;=n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a:cs typeface="Courier New" pitchFamily="49" charset="0"/>
              </a:rPr>
              <a:t>{</a:t>
            </a:r>
            <a:r>
              <a:rPr lang="zh-CN" altLang="en-US" sz="2400" dirty="0" smtClean="0">
                <a:cs typeface="Courier New" pitchFamily="49" charset="0"/>
              </a:rPr>
              <a:t>  </a:t>
            </a:r>
            <a:r>
              <a:rPr lang="en-US" altLang="zh-CN" sz="2400" dirty="0" smtClean="0">
                <a:cs typeface="Courier New" pitchFamily="49" charset="0"/>
              </a:rPr>
              <a:t>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r>
              <a:rPr lang="en-US" altLang="zh-CN" sz="2400" dirty="0" smtClean="0">
                <a:cs typeface="Courier New" pitchFamily="49" charset="0"/>
              </a:rPr>
              <a:t>  </a:t>
            </a:r>
            <a:endParaRPr lang="en-US" altLang="zh-CN" sz="2400" dirty="0" smtClean="0"/>
          </a:p>
          <a:p>
            <a:pPr eaLnBrk="1" hangingPunct="1">
              <a:lnSpc>
                <a:spcPct val="90000"/>
              </a:lnSpc>
              <a:buNone/>
              <a:defRPr/>
            </a:pPr>
            <a:r>
              <a:rPr lang="en-US" altLang="zh-CN" sz="2400" dirty="0">
                <a:cs typeface="Courier New" pitchFamily="49" charset="0"/>
              </a:rPr>
              <a:t> </a:t>
            </a:r>
            <a:r>
              <a:rPr lang="en-US" altLang="zh-CN" sz="2400" dirty="0" smtClean="0">
                <a:cs typeface="Courier New" pitchFamily="49" charset="0"/>
              </a:rPr>
              <a:t>   }</a:t>
            </a:r>
            <a:r>
              <a:rPr lang="en-US" altLang="zh-CN" sz="2400" dirty="0">
                <a:cs typeface="Courier New" pitchFamily="49" charset="0"/>
              </a:rPr>
              <a:t> //</a:t>
            </a:r>
            <a:r>
              <a:rPr lang="zh-CN" altLang="en-US" sz="2400" dirty="0"/>
              <a:t>循环体</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endParaRPr lang="en-US" altLang="zh-CN" sz="2400" dirty="0" smtClean="0"/>
          </a:p>
        </p:txBody>
      </p:sp>
      <p:sp>
        <p:nvSpPr>
          <p:cNvPr id="66560" name="Rectangle 1024"/>
          <p:cNvSpPr>
            <a:spLocks noGrp="1" noChangeArrowheads="1"/>
          </p:cNvSpPr>
          <p:nvPr>
            <p:ph type="title"/>
          </p:nvPr>
        </p:nvSpPr>
        <p:spPr>
          <a:xfrm>
            <a:off x="457200" y="115888"/>
            <a:ext cx="8229600" cy="936625"/>
          </a:xfrm>
        </p:spPr>
        <p:txBody>
          <a:bodyPr/>
          <a:lstStyle/>
          <a:p>
            <a:pPr eaLnBrk="1" hangingPunct="1">
              <a:defRPr/>
            </a:pPr>
            <a:r>
              <a:rPr lang="zh-CN" altLang="en-US" smtClean="0"/>
              <a:t>用</a:t>
            </a:r>
            <a:r>
              <a:rPr lang="en-US" altLang="zh-CN" smtClean="0"/>
              <a:t>for</a:t>
            </a:r>
            <a:r>
              <a:rPr lang="zh-CN" altLang="en-US" smtClean="0"/>
              <a:t>语句求</a:t>
            </a:r>
            <a:r>
              <a:rPr lang="en-US" altLang="zh-CN" smtClean="0"/>
              <a:t>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507413" cy="4708525"/>
          </a:xfrm>
        </p:spPr>
        <p:txBody>
          <a:bodyPr>
            <a:normAutofit fontScale="92500" lnSpcReduction="10000"/>
          </a:bodyPr>
          <a:lstStyle/>
          <a:p>
            <a:pPr>
              <a:lnSpc>
                <a:spcPct val="120000"/>
              </a:lnSpc>
              <a:defRPr/>
            </a:pPr>
            <a:r>
              <a:rPr lang="zh-CN" altLang="en-US" dirty="0" smtClean="0"/>
              <a:t>在</a:t>
            </a:r>
            <a:r>
              <a:rPr lang="en-US" altLang="zh-CN" dirty="0" smtClean="0"/>
              <a:t>for</a:t>
            </a:r>
            <a:r>
              <a:rPr lang="zh-CN" altLang="en-US" dirty="0" smtClean="0"/>
              <a:t>语句中，</a:t>
            </a:r>
            <a:r>
              <a:rPr lang="en-US" altLang="zh-CN" dirty="0" smtClean="0"/>
              <a:t>&lt;</a:t>
            </a:r>
            <a:r>
              <a:rPr lang="zh-CN" altLang="en-US" dirty="0" smtClean="0"/>
              <a:t>表达式</a:t>
            </a:r>
            <a:r>
              <a:rPr lang="en-US" altLang="zh-CN" dirty="0" smtClean="0"/>
              <a:t>1&gt;</a:t>
            </a:r>
            <a:r>
              <a:rPr lang="zh-CN" altLang="en-US" dirty="0" smtClean="0"/>
              <a:t>、</a:t>
            </a:r>
            <a:r>
              <a:rPr lang="en-US" altLang="zh-CN" dirty="0" smtClean="0"/>
              <a:t>&lt;</a:t>
            </a:r>
            <a:r>
              <a:rPr lang="zh-CN" altLang="en-US" dirty="0" smtClean="0"/>
              <a:t>表达式</a:t>
            </a:r>
            <a:r>
              <a:rPr lang="en-US" altLang="zh-CN" dirty="0" smtClean="0"/>
              <a:t>2&gt;</a:t>
            </a:r>
            <a:r>
              <a:rPr lang="zh-CN" altLang="en-US" dirty="0" smtClean="0"/>
              <a:t>和</a:t>
            </a:r>
            <a:r>
              <a:rPr lang="en-US" altLang="zh-CN" dirty="0" smtClean="0"/>
              <a:t>&lt;</a:t>
            </a:r>
            <a:r>
              <a:rPr lang="zh-CN" altLang="en-US" dirty="0" smtClean="0"/>
              <a:t>表达式</a:t>
            </a:r>
            <a:r>
              <a:rPr lang="en-US" altLang="zh-CN" dirty="0" smtClean="0"/>
              <a:t>3&gt;</a:t>
            </a:r>
            <a:r>
              <a:rPr lang="zh-CN" altLang="en-US" dirty="0" smtClean="0"/>
              <a:t>均可以省略。</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1&gt;</a:t>
            </a:r>
            <a:r>
              <a:rPr lang="zh-CN" altLang="en-US" dirty="0" smtClean="0"/>
              <a:t>省略表示</a:t>
            </a:r>
            <a:r>
              <a:rPr lang="en-US" altLang="zh-CN" dirty="0" smtClean="0"/>
              <a:t>for</a:t>
            </a:r>
            <a:r>
              <a:rPr lang="zh-CN" altLang="en-US" dirty="0" smtClean="0"/>
              <a:t>语句本身不便提供循环初始化，这时，循环初始化在</a:t>
            </a:r>
            <a:r>
              <a:rPr lang="en-US" altLang="zh-CN" dirty="0" smtClean="0"/>
              <a:t>for</a:t>
            </a:r>
            <a:r>
              <a:rPr lang="zh-CN" altLang="en-US" dirty="0" smtClean="0"/>
              <a:t>语句之前进行；</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2&gt;</a:t>
            </a:r>
            <a:r>
              <a:rPr lang="zh-CN" altLang="en-US" dirty="0" smtClean="0"/>
              <a:t>省略表示</a:t>
            </a:r>
            <a:r>
              <a:rPr lang="en-US" altLang="zh-CN" dirty="0" smtClean="0"/>
              <a:t>true</a:t>
            </a:r>
            <a:r>
              <a:rPr lang="zh-CN" altLang="en-US" dirty="0" smtClean="0"/>
              <a:t>或</a:t>
            </a:r>
            <a:r>
              <a:rPr lang="en-US" altLang="zh-CN" dirty="0" smtClean="0"/>
              <a:t>1</a:t>
            </a:r>
            <a:r>
              <a:rPr lang="zh-CN" altLang="en-US" dirty="0" smtClean="0"/>
              <a:t>，这时，一定要在循环体中判断循环条件并以某种其它方式（如：通过</a:t>
            </a:r>
            <a:r>
              <a:rPr lang="en-US" altLang="zh-CN" dirty="0" smtClean="0"/>
              <a:t>break</a:t>
            </a:r>
            <a:r>
              <a:rPr lang="zh-CN" altLang="en-US" dirty="0" smtClean="0"/>
              <a:t>语句）退出循环；</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3&gt;</a:t>
            </a:r>
            <a:r>
              <a:rPr lang="zh-CN" altLang="en-US" dirty="0" smtClean="0"/>
              <a:t>省略表示</a:t>
            </a:r>
            <a:r>
              <a:rPr lang="en-US" altLang="zh-CN" dirty="0" smtClean="0"/>
              <a:t>for</a:t>
            </a:r>
            <a:r>
              <a:rPr lang="zh-CN" altLang="en-US" dirty="0" smtClean="0"/>
              <a:t>语句未显式给出下一次循环准备，该项工作一定是在循环体中给出的。</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lnSpcReduction="10000"/>
          </a:bodyPr>
          <a:lstStyle/>
          <a:p>
            <a:pPr marL="0" indent="0">
              <a:buFont typeface="Wingdings" pitchFamily="2" charset="2"/>
              <a:buNone/>
              <a:defRPr/>
            </a:pPr>
            <a:r>
              <a:rPr lang="en-US" altLang="zh-CN" dirty="0" err="1" smtClean="0"/>
              <a:t>i</a:t>
            </a:r>
            <a:r>
              <a:rPr lang="en-US" altLang="zh-CN" dirty="0" smtClean="0"/>
              <a:t>=2,f=1; //</a:t>
            </a:r>
            <a:r>
              <a:rPr lang="zh-CN" altLang="en-US" dirty="0" smtClean="0"/>
              <a:t>循环初始化</a:t>
            </a:r>
          </a:p>
          <a:p>
            <a:pPr marL="0" indent="0">
              <a:buFont typeface="Wingdings" pitchFamily="2" charset="2"/>
              <a:buNone/>
              <a:defRPr/>
            </a:pPr>
            <a:r>
              <a:rPr lang="en-US" altLang="zh-CN" dirty="0" smtClean="0"/>
              <a:t>for (; </a:t>
            </a:r>
          </a:p>
          <a:p>
            <a:pPr marL="0" indent="0">
              <a:buFont typeface="Wingdings" pitchFamily="2" charset="2"/>
              <a:buNone/>
              <a:defRPr/>
            </a:pPr>
            <a:r>
              <a:rPr lang="en-US" altLang="zh-CN" dirty="0"/>
              <a:t>	</a:t>
            </a:r>
            <a:r>
              <a:rPr lang="en-US" altLang="zh-CN" dirty="0" err="1" smtClean="0"/>
              <a:t>i</a:t>
            </a:r>
            <a:r>
              <a:rPr lang="en-US" altLang="zh-CN" dirty="0" smtClean="0"/>
              <a:t>&lt;=n  //</a:t>
            </a:r>
            <a:r>
              <a:rPr lang="zh-CN" altLang="en-US" dirty="0" smtClean="0"/>
              <a:t>循环条件</a:t>
            </a:r>
          </a:p>
          <a:p>
            <a:pPr marL="0" indent="0">
              <a:buFont typeface="Wingdings" pitchFamily="2" charset="2"/>
              <a:buNone/>
              <a:defRPr/>
            </a:pPr>
            <a:r>
              <a:rPr lang="zh-CN" altLang="en-US" dirty="0" smtClean="0"/>
              <a:t>	</a:t>
            </a:r>
            <a:r>
              <a:rPr lang="en-US" altLang="zh-CN" dirty="0" smtClean="0"/>
              <a:t>;)</a:t>
            </a:r>
          </a:p>
          <a:p>
            <a:pPr marL="0" indent="0">
              <a:buFont typeface="Wingdings" pitchFamily="2" charset="2"/>
              <a:buNone/>
              <a:defRPr/>
            </a:pPr>
            <a:r>
              <a:rPr lang="en-US" altLang="zh-CN" dirty="0" smtClean="0"/>
              <a:t>{	f *= </a:t>
            </a:r>
            <a:r>
              <a:rPr lang="en-US" altLang="zh-CN" dirty="0" err="1" smtClean="0"/>
              <a:t>i</a:t>
            </a:r>
            <a:r>
              <a:rPr lang="en-US" altLang="zh-CN" dirty="0" smtClean="0"/>
              <a:t>; </a:t>
            </a:r>
          </a:p>
          <a:p>
            <a:pPr marL="0" indent="0">
              <a:buFont typeface="Wingdings" pitchFamily="2" charset="2"/>
              <a:buNone/>
              <a:defRPr/>
            </a:pPr>
            <a:r>
              <a:rPr lang="en-US" altLang="zh-CN" dirty="0" smtClean="0"/>
              <a:t>	</a:t>
            </a:r>
            <a:r>
              <a:rPr lang="en-US" altLang="zh-CN" dirty="0" err="1" smtClean="0"/>
              <a:t>i</a:t>
            </a:r>
            <a:r>
              <a:rPr lang="en-US" altLang="zh-CN" dirty="0" smtClean="0"/>
              <a:t>++;     //</a:t>
            </a:r>
            <a:r>
              <a:rPr lang="zh-CN" altLang="en-US" dirty="0" smtClean="0"/>
              <a:t>下一次循环准备</a:t>
            </a:r>
          </a:p>
          <a:p>
            <a:pPr marL="0" indent="0">
              <a:buFont typeface="Wingdings" pitchFamily="2" charset="2"/>
              <a:buNone/>
              <a:defRPr/>
            </a:pPr>
            <a:r>
              <a:rPr lang="en-US" altLang="zh-CN" dirty="0" smtClean="0"/>
              <a:t>}</a:t>
            </a:r>
            <a:r>
              <a:rPr lang="zh-CN" altLang="en-US" dirty="0"/>
              <a:t> </a:t>
            </a:r>
            <a:r>
              <a:rPr lang="en-US" altLang="zh-CN" dirty="0" smtClean="0"/>
              <a:t>//</a:t>
            </a:r>
            <a:r>
              <a:rPr lang="zh-CN" altLang="en-US" dirty="0" smtClean="0"/>
              <a:t>循环体</a:t>
            </a:r>
            <a:endParaRPr lang="en-US" altLang="zh-CN" dirty="0" smtClean="0"/>
          </a:p>
          <a:p>
            <a:pPr>
              <a:defRPr/>
            </a:pPr>
            <a:r>
              <a:rPr lang="zh-CN" altLang="en-US" dirty="0" smtClean="0">
                <a:solidFill>
                  <a:srgbClr val="FFC000"/>
                </a:solidFill>
              </a:rPr>
              <a:t>它已经退化成</a:t>
            </a:r>
            <a:r>
              <a:rPr lang="en-US" altLang="zh-CN" dirty="0" smtClean="0">
                <a:solidFill>
                  <a:srgbClr val="FFC000"/>
                </a:solidFill>
              </a:rPr>
              <a:t>while</a:t>
            </a:r>
            <a:r>
              <a:rPr lang="zh-CN" altLang="en-US" dirty="0" smtClean="0">
                <a:solidFill>
                  <a:srgbClr val="FFC000"/>
                </a:solidFill>
              </a:rPr>
              <a:t>语句了！</a:t>
            </a:r>
            <a:endParaRPr lang="zh-CN" alt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250825" y="1600200"/>
            <a:ext cx="8713788" cy="4530725"/>
          </a:xfrm>
        </p:spPr>
        <p:txBody>
          <a:bodyPr/>
          <a:lstStyle/>
          <a:p>
            <a:pPr>
              <a:defRPr/>
            </a:pPr>
            <a:r>
              <a:rPr lang="en-US" altLang="zh-CN" dirty="0" smtClean="0"/>
              <a:t>&lt;</a:t>
            </a:r>
            <a:r>
              <a:rPr lang="zh-CN" altLang="en-US" dirty="0" smtClean="0"/>
              <a:t>表达式</a:t>
            </a:r>
            <a:r>
              <a:rPr lang="en-US" altLang="zh-CN" dirty="0" smtClean="0"/>
              <a:t>1&gt;</a:t>
            </a:r>
            <a:r>
              <a:rPr lang="zh-CN" altLang="en-US" dirty="0" smtClean="0"/>
              <a:t>可以是带有初始化的变量定义，例如：</a:t>
            </a:r>
          </a:p>
          <a:p>
            <a:pPr marL="457200" lvl="1" indent="0">
              <a:buFontTx/>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&lt;=10; </a:t>
            </a:r>
            <a:r>
              <a:rPr lang="en-US" altLang="zh-CN" dirty="0" err="1" smtClean="0"/>
              <a:t>i</a:t>
            </a:r>
            <a:r>
              <a:rPr lang="en-US" altLang="zh-CN" dirty="0" smtClean="0"/>
              <a:t>++)  &lt;</a:t>
            </a:r>
            <a:r>
              <a:rPr lang="zh-CN" altLang="en-US" dirty="0" smtClean="0"/>
              <a:t>语句</a:t>
            </a:r>
            <a:r>
              <a:rPr lang="en-US" altLang="zh-CN" dirty="0" smtClean="0"/>
              <a:t>&gt;</a:t>
            </a:r>
          </a:p>
          <a:p>
            <a:pPr lvl="1">
              <a:defRPr/>
            </a:pPr>
            <a:r>
              <a:rPr lang="en-US" altLang="zh-CN" dirty="0" err="1" smtClean="0"/>
              <a:t>i</a:t>
            </a:r>
            <a:r>
              <a:rPr lang="zh-CN" altLang="en-US" dirty="0" smtClean="0"/>
              <a:t>的有效范围？</a:t>
            </a:r>
            <a:endParaRPr lang="en-US" altLang="zh-CN" dirty="0" smtClean="0"/>
          </a:p>
          <a:p>
            <a:pPr lvl="2" eaLnBrk="1" hangingPunct="1">
              <a:defRPr/>
            </a:pPr>
            <a:r>
              <a:rPr lang="en-US" altLang="zh-CN" dirty="0"/>
              <a:t>C</a:t>
            </a:r>
            <a:r>
              <a:rPr lang="en-US" altLang="zh-CN" dirty="0" smtClean="0"/>
              <a:t>++</a:t>
            </a:r>
            <a:r>
              <a:rPr lang="zh-CN" altLang="en-US" dirty="0" smtClean="0"/>
              <a:t>国际标准规定，</a:t>
            </a:r>
            <a:r>
              <a:rPr lang="en-US" altLang="zh-CN" dirty="0" err="1" smtClean="0"/>
              <a:t>i</a:t>
            </a:r>
            <a:r>
              <a:rPr lang="zh-CN" altLang="en-US" dirty="0"/>
              <a:t>只能</a:t>
            </a:r>
            <a:r>
              <a:rPr lang="zh-CN" altLang="en-US" dirty="0" smtClean="0"/>
              <a:t>在定义它的循环语句中使用，出了循环不能使用</a:t>
            </a:r>
            <a:r>
              <a:rPr lang="en-US" altLang="zh-CN" dirty="0" err="1" smtClean="0"/>
              <a:t>i</a:t>
            </a:r>
            <a:r>
              <a:rPr lang="zh-CN" altLang="en-US" dirty="0" smtClean="0"/>
              <a:t>。</a:t>
            </a:r>
            <a:endParaRPr lang="en-US" altLang="zh-CN" dirty="0" smtClean="0"/>
          </a:p>
          <a:p>
            <a:pPr lvl="2" eaLnBrk="1" hangingPunct="1">
              <a:defRPr/>
            </a:pPr>
            <a:r>
              <a:rPr lang="zh-CN" altLang="en-US" dirty="0"/>
              <a:t>有</a:t>
            </a:r>
            <a:r>
              <a:rPr lang="zh-CN" altLang="en-US" dirty="0" smtClean="0"/>
              <a:t>的</a:t>
            </a:r>
            <a:r>
              <a:rPr lang="en-US" altLang="zh-CN" dirty="0" smtClean="0"/>
              <a:t>C++</a:t>
            </a:r>
            <a:r>
              <a:rPr lang="zh-CN" altLang="en-US" dirty="0" smtClean="0"/>
              <a:t>实现允许出了循环也能使用</a:t>
            </a:r>
            <a:r>
              <a:rPr lang="en-US" altLang="zh-CN" dirty="0" err="1" smtClean="0"/>
              <a:t>i</a:t>
            </a:r>
            <a:r>
              <a:rPr lang="zh-CN" altLang="en-US" dirty="0" smtClean="0"/>
              <a:t>（如</a:t>
            </a:r>
            <a:r>
              <a:rPr lang="en-US" altLang="zh-CN" dirty="0" err="1" smtClean="0"/>
              <a:t>vc</a:t>
            </a:r>
            <a:r>
              <a:rPr lang="en-US" altLang="zh-CN" dirty="0" smtClean="0"/>
              <a:t>++6.0</a:t>
            </a:r>
            <a:r>
              <a:rPr lang="zh-CN" altLang="en-US" dirty="0" smtClean="0"/>
              <a:t>）</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“死循环”</a:t>
            </a:r>
            <a:endParaRPr lang="zh-CN" altLang="en-US" dirty="0"/>
          </a:p>
        </p:txBody>
      </p:sp>
      <p:sp>
        <p:nvSpPr>
          <p:cNvPr id="3" name="内容占位符 2"/>
          <p:cNvSpPr>
            <a:spLocks noGrp="1"/>
          </p:cNvSpPr>
          <p:nvPr>
            <p:ph idx="1"/>
          </p:nvPr>
        </p:nvSpPr>
        <p:spPr>
          <a:xfrm>
            <a:off x="457200" y="1600200"/>
            <a:ext cx="8435280" cy="2116831"/>
          </a:xfrm>
        </p:spPr>
        <p:txBody>
          <a:bodyPr>
            <a:normAutofit lnSpcReduction="10000"/>
          </a:bodyPr>
          <a:lstStyle/>
          <a:p>
            <a:pPr>
              <a:lnSpc>
                <a:spcPct val="110000"/>
              </a:lnSpc>
              <a:defRPr/>
            </a:pPr>
            <a:r>
              <a:rPr lang="zh-CN" altLang="en-US" dirty="0" smtClean="0"/>
              <a:t>在循环体或</a:t>
            </a:r>
            <a:r>
              <a:rPr lang="en-US" altLang="zh-CN" dirty="0" smtClean="0"/>
              <a:t>for</a:t>
            </a:r>
            <a:r>
              <a:rPr lang="zh-CN" altLang="en-US" dirty="0" smtClean="0"/>
              <a:t>语句的</a:t>
            </a:r>
            <a:r>
              <a:rPr lang="en-US" altLang="zh-CN" dirty="0" smtClean="0"/>
              <a:t>&lt;</a:t>
            </a:r>
            <a:r>
              <a:rPr lang="zh-CN" altLang="en-US" dirty="0" smtClean="0"/>
              <a:t>表达式</a:t>
            </a:r>
            <a:r>
              <a:rPr lang="en-US" altLang="zh-CN" dirty="0" smtClean="0"/>
              <a:t>3&gt;</a:t>
            </a:r>
            <a:r>
              <a:rPr lang="zh-CN" altLang="en-US" dirty="0" smtClean="0"/>
              <a:t>中一定要有能改变循环条件中操作数值的操作，并逐步使得循环条件有不满足的趋势，否则将会出现“</a:t>
            </a:r>
            <a:r>
              <a:rPr lang="zh-CN" altLang="en-US" dirty="0" smtClean="0">
                <a:solidFill>
                  <a:srgbClr val="FFC000"/>
                </a:solidFill>
              </a:rPr>
              <a:t>死循环</a:t>
            </a:r>
            <a:r>
              <a:rPr lang="zh-CN" altLang="en-US" dirty="0" smtClean="0"/>
              <a:t>”：循环</a:t>
            </a:r>
            <a:r>
              <a:rPr lang="zh-CN" altLang="en-US" dirty="0"/>
              <a:t>永远结束不了！</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循环的种类</a:t>
            </a:r>
          </a:p>
        </p:txBody>
      </p:sp>
      <p:sp>
        <p:nvSpPr>
          <p:cNvPr id="204803" name="Rectangle 3"/>
          <p:cNvSpPr>
            <a:spLocks noGrp="1" noChangeArrowheads="1"/>
          </p:cNvSpPr>
          <p:nvPr>
            <p:ph type="body" idx="1"/>
          </p:nvPr>
        </p:nvSpPr>
        <p:spPr>
          <a:xfrm>
            <a:off x="457200" y="1600200"/>
            <a:ext cx="8229600" cy="4997152"/>
          </a:xfrm>
        </p:spPr>
        <p:txBody>
          <a:bodyPr>
            <a:normAutofit lnSpcReduction="10000"/>
          </a:bodyPr>
          <a:lstStyle/>
          <a:p>
            <a:pPr eaLnBrk="1" hangingPunct="1">
              <a:defRPr/>
            </a:pPr>
            <a:r>
              <a:rPr lang="zh-CN" altLang="en-US" dirty="0" smtClean="0">
                <a:solidFill>
                  <a:schemeClr val="folHlink"/>
                </a:solidFill>
              </a:rPr>
              <a:t>计数</a:t>
            </a:r>
            <a:r>
              <a:rPr lang="zh-CN" altLang="en-US" dirty="0" smtClean="0"/>
              <a:t>控制的循环</a:t>
            </a:r>
          </a:p>
          <a:p>
            <a:pPr lvl="1" eaLnBrk="1" hangingPunct="1">
              <a:defRPr/>
            </a:pPr>
            <a:r>
              <a:rPr lang="zh-CN" altLang="en-US" dirty="0" smtClean="0"/>
              <a:t>循环前就知道循环的次数，循环时重复执行循环体直到指定的次数。</a:t>
            </a:r>
            <a:endParaRPr lang="en-US" altLang="zh-CN" dirty="0" smtClean="0"/>
          </a:p>
          <a:p>
            <a:pPr lvl="1" eaLnBrk="1" hangingPunct="1">
              <a:defRPr/>
            </a:pPr>
            <a:r>
              <a:rPr lang="zh-CN" altLang="en-US" dirty="0" smtClean="0"/>
              <a:t>用于计数的变量称为“</a:t>
            </a:r>
            <a:r>
              <a:rPr lang="zh-CN" altLang="en-US" dirty="0" smtClean="0">
                <a:solidFill>
                  <a:srgbClr val="FFC000"/>
                </a:solidFill>
              </a:rPr>
              <a:t>循环控制变量</a:t>
            </a:r>
            <a:r>
              <a:rPr lang="zh-CN" altLang="en-US" dirty="0" smtClean="0"/>
              <a:t>”</a:t>
            </a:r>
            <a:r>
              <a:rPr lang="zh-CN" altLang="en-US" dirty="0"/>
              <a:t>。</a:t>
            </a:r>
            <a:endParaRPr lang="en-US" altLang="zh-CN" dirty="0" smtClean="0"/>
          </a:p>
          <a:p>
            <a:pPr lvl="1" eaLnBrk="1" hangingPunct="1">
              <a:defRPr/>
            </a:pPr>
            <a:r>
              <a:rPr lang="zh-CN" altLang="en-US" dirty="0" smtClean="0"/>
              <a:t>循环</a:t>
            </a:r>
            <a:r>
              <a:rPr lang="zh-CN" altLang="en-US" dirty="0"/>
              <a:t>的执行次数不依赖于循环体的执行</a:t>
            </a:r>
            <a:r>
              <a:rPr lang="zh-CN" altLang="en-US" dirty="0" smtClean="0"/>
              <a:t>结果。</a:t>
            </a:r>
          </a:p>
          <a:p>
            <a:pPr eaLnBrk="1" hangingPunct="1">
              <a:defRPr/>
            </a:pPr>
            <a:r>
              <a:rPr lang="zh-CN" altLang="en-US" dirty="0" smtClean="0">
                <a:solidFill>
                  <a:schemeClr val="folHlink"/>
                </a:solidFill>
              </a:rPr>
              <a:t>事件</a:t>
            </a:r>
            <a:r>
              <a:rPr lang="zh-CN" altLang="en-US" dirty="0" smtClean="0"/>
              <a:t>控制的循环</a:t>
            </a:r>
          </a:p>
          <a:p>
            <a:pPr lvl="1" eaLnBrk="1" hangingPunct="1">
              <a:defRPr/>
            </a:pPr>
            <a:r>
              <a:rPr lang="zh-CN" altLang="en-US" dirty="0" smtClean="0"/>
              <a:t>循环前不知道循环的次数，循环的终止是由循环体的某次执行导致循环的结束条件得到满足而引起的。</a:t>
            </a:r>
            <a:endParaRPr lang="en-US" altLang="zh-CN" dirty="0" smtClean="0"/>
          </a:p>
          <a:p>
            <a:pPr lvl="1" eaLnBrk="1" hangingPunct="1">
              <a:defRPr/>
            </a:pPr>
            <a:r>
              <a:rPr lang="zh-CN" altLang="en-US" dirty="0" smtClean="0"/>
              <a:t>循环</a:t>
            </a:r>
            <a:r>
              <a:rPr lang="zh-CN" altLang="en-US" dirty="0"/>
              <a:t>的执行次数要依赖于循环体的执行结果，</a:t>
            </a:r>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685800"/>
          </a:xfrm>
        </p:spPr>
        <p:txBody>
          <a:bodyPr/>
          <a:lstStyle/>
          <a:p>
            <a:pPr eaLnBrk="1" hangingPunct="1">
              <a:defRPr/>
            </a:pPr>
            <a:r>
              <a:rPr lang="zh-CN" altLang="en-US" dirty="0" smtClean="0"/>
              <a:t>三种循环语句的使用原则 </a:t>
            </a:r>
          </a:p>
        </p:txBody>
      </p:sp>
      <p:sp>
        <p:nvSpPr>
          <p:cNvPr id="25603" name="Rectangle 3"/>
          <p:cNvSpPr>
            <a:spLocks noGrp="1" noChangeArrowheads="1"/>
          </p:cNvSpPr>
          <p:nvPr>
            <p:ph type="body" idx="1"/>
          </p:nvPr>
        </p:nvSpPr>
        <p:spPr>
          <a:xfrm>
            <a:off x="395288" y="1371600"/>
            <a:ext cx="8424862" cy="5297488"/>
          </a:xfrm>
        </p:spPr>
        <p:txBody>
          <a:bodyPr/>
          <a:lstStyle/>
          <a:p>
            <a:pPr marL="282575" indent="-282575" eaLnBrk="1" hangingPunct="1">
              <a:lnSpc>
                <a:spcPct val="90000"/>
              </a:lnSpc>
              <a:defRPr/>
            </a:pPr>
            <a:r>
              <a:rPr lang="zh-CN" altLang="en-US" dirty="0" smtClean="0">
                <a:solidFill>
                  <a:schemeClr val="folHlink"/>
                </a:solidFill>
              </a:rPr>
              <a:t>三种循环语句在表达能力上是等价的</a:t>
            </a:r>
            <a:r>
              <a:rPr lang="zh-CN" altLang="en-US" dirty="0" smtClean="0"/>
              <a:t>，但在解决某个具体问题时，用其中的一种可能会比其它两种更加自然。 </a:t>
            </a:r>
          </a:p>
          <a:p>
            <a:pPr marL="282575" indent="-282575" eaLnBrk="1" hangingPunct="1">
              <a:lnSpc>
                <a:spcPct val="90000"/>
              </a:lnSpc>
              <a:defRPr/>
            </a:pPr>
            <a:r>
              <a:rPr lang="zh-CN" altLang="en-US" dirty="0" smtClean="0"/>
              <a:t>一般来说，</a:t>
            </a:r>
          </a:p>
          <a:p>
            <a:pPr marL="758825" lvl="1" eaLnBrk="1" hangingPunct="1">
              <a:lnSpc>
                <a:spcPct val="90000"/>
              </a:lnSpc>
              <a:defRPr/>
            </a:pPr>
            <a:r>
              <a:rPr lang="zh-CN" altLang="en-US" dirty="0" smtClean="0"/>
              <a:t>计数控制的循环一般用</a:t>
            </a:r>
            <a:r>
              <a:rPr lang="en-US" altLang="zh-CN" dirty="0" smtClean="0">
                <a:cs typeface="Times New Roman" pitchFamily="18" charset="0"/>
              </a:rPr>
              <a:t>for</a:t>
            </a:r>
            <a:r>
              <a:rPr lang="zh-CN" altLang="en-US" dirty="0" smtClean="0"/>
              <a:t>语句；</a:t>
            </a:r>
          </a:p>
          <a:p>
            <a:pPr marL="758825" lvl="1" eaLnBrk="1" hangingPunct="1">
              <a:lnSpc>
                <a:spcPct val="90000"/>
              </a:lnSpc>
              <a:defRPr/>
            </a:pPr>
            <a:r>
              <a:rPr lang="zh-CN" altLang="en-US" dirty="0" smtClean="0"/>
              <a:t>事件控制的循环一般用</a:t>
            </a:r>
            <a:r>
              <a:rPr lang="en-US" altLang="zh-CN" dirty="0" smtClean="0">
                <a:cs typeface="Times New Roman" pitchFamily="18" charset="0"/>
              </a:rPr>
              <a:t>while</a:t>
            </a:r>
            <a:r>
              <a:rPr lang="zh-CN" altLang="en-US" dirty="0" smtClean="0"/>
              <a:t>或</a:t>
            </a:r>
            <a:r>
              <a:rPr lang="en-US" altLang="zh-CN" dirty="0" smtClean="0">
                <a:cs typeface="Times New Roman" pitchFamily="18" charset="0"/>
              </a:rPr>
              <a:t>do-while</a:t>
            </a:r>
            <a:r>
              <a:rPr lang="zh-CN" altLang="en-US" dirty="0" smtClean="0"/>
              <a:t>语句，其中，如果循环体至少要执行一次，则用</a:t>
            </a:r>
            <a:r>
              <a:rPr lang="en-US" altLang="zh-CN" dirty="0" smtClean="0">
                <a:cs typeface="Times New Roman" pitchFamily="18" charset="0"/>
              </a:rPr>
              <a:t>do-while</a:t>
            </a:r>
            <a:r>
              <a:rPr lang="zh-CN" altLang="en-US" dirty="0" smtClean="0"/>
              <a:t>语句。</a:t>
            </a:r>
          </a:p>
          <a:p>
            <a:pPr marL="758825" lvl="1" eaLnBrk="1" hangingPunct="1">
              <a:lnSpc>
                <a:spcPct val="90000"/>
              </a:lnSpc>
              <a:defRPr/>
            </a:pPr>
            <a:r>
              <a:rPr lang="zh-CN" altLang="en-US" dirty="0" smtClean="0"/>
              <a:t>由于</a:t>
            </a:r>
            <a:r>
              <a:rPr lang="en-US" altLang="zh-CN" dirty="0" smtClean="0"/>
              <a:t>for</a:t>
            </a:r>
            <a:r>
              <a:rPr lang="zh-CN" altLang="en-US" dirty="0" smtClean="0"/>
              <a:t>语句能清晰地表示“循环初始化”、“循环条件”以及“下一次循环准备”，因此，一些非计数控制的循环也常用</a:t>
            </a:r>
            <a:r>
              <a:rPr lang="en-US" altLang="zh-CN" dirty="0" smtClean="0"/>
              <a:t>for</a:t>
            </a:r>
            <a:r>
              <a:rPr lang="zh-CN" altLang="en-US" dirty="0" smtClean="0"/>
              <a:t>语句实现。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336550"/>
            <a:ext cx="8507412" cy="715963"/>
          </a:xfrm>
        </p:spPr>
        <p:txBody>
          <a:bodyPr/>
          <a:lstStyle/>
          <a:p>
            <a:pPr algn="l" eaLnBrk="1" hangingPunct="1">
              <a:lnSpc>
                <a:spcPct val="60000"/>
              </a:lnSpc>
              <a:defRPr/>
            </a:pPr>
            <a:r>
              <a:rPr lang="zh-CN" altLang="en-US" sz="2800" dirty="0" smtClean="0">
                <a:latin typeface="+mj-ea"/>
              </a:rPr>
              <a:t>例</a:t>
            </a:r>
            <a:r>
              <a:rPr lang="zh-CN" altLang="en-US" sz="2800" dirty="0" smtClean="0">
                <a:latin typeface="+mj-ea"/>
                <a:cs typeface="Times New Roman" pitchFamily="18" charset="0"/>
              </a:rPr>
              <a:t>：</a:t>
            </a:r>
            <a:r>
              <a:rPr lang="zh-CN" altLang="en-US" sz="2800" dirty="0" smtClean="0">
                <a:latin typeface="+mj-ea"/>
              </a:rPr>
              <a:t>计算从键盘输入的一系列整数的和，要求：首先输入整数的个数。（计数控制的循环）</a:t>
            </a:r>
            <a:r>
              <a:rPr lang="zh-CN" altLang="en-US" sz="4800" dirty="0" smtClean="0">
                <a:latin typeface="+mj-ea"/>
              </a:rPr>
              <a:t> </a:t>
            </a:r>
          </a:p>
        </p:txBody>
      </p:sp>
      <p:sp>
        <p:nvSpPr>
          <p:cNvPr id="49155" name="Rectangle 3"/>
          <p:cNvSpPr>
            <a:spLocks noGrp="1" noChangeArrowheads="1"/>
          </p:cNvSpPr>
          <p:nvPr>
            <p:ph type="body" idx="1"/>
          </p:nvPr>
        </p:nvSpPr>
        <p:spPr>
          <a:xfrm>
            <a:off x="179388" y="1485900"/>
            <a:ext cx="8856662" cy="5327650"/>
          </a:xfrm>
        </p:spPr>
        <p:txBody>
          <a:bodyPr/>
          <a:lstStyle/>
          <a:p>
            <a:pPr eaLnBrk="1" hangingPunct="1">
              <a:lnSpc>
                <a:spcPct val="8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8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请输入整数的个数：</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a:t>
            </a:r>
            <a:r>
              <a:rPr lang="en-US" altLang="zh-CN" sz="2000" dirty="0" smtClean="0">
                <a:cs typeface="Courier New" pitchFamily="49" charset="0"/>
              </a:rPr>
              <a:t>" &lt;&lt; n &lt;&lt; "</a:t>
            </a:r>
            <a:r>
              <a:rPr lang="zh-CN" altLang="en-US" sz="2000" dirty="0" smtClean="0"/>
              <a:t>个整数：</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sum=0;</a:t>
            </a:r>
          </a:p>
          <a:p>
            <a:pPr eaLnBrk="1" hangingPunct="1">
              <a:lnSpc>
                <a:spcPct val="80000"/>
              </a:lnSpc>
              <a:buFont typeface="Wingdings" pitchFamily="2" charset="2"/>
              <a:buNone/>
              <a:defRPr/>
            </a:pPr>
            <a:r>
              <a:rPr lang="en-US" altLang="zh-CN" sz="2000" dirty="0" smtClean="0">
                <a:cs typeface="Courier New" pitchFamily="49" charset="0"/>
              </a:rPr>
              <a:t>	for (</a:t>
            </a:r>
            <a:r>
              <a:rPr lang="en-US" altLang="zh-CN" sz="2000" dirty="0" err="1" smtClean="0">
                <a:cs typeface="Courier New" pitchFamily="49" charset="0"/>
              </a:rPr>
              <a:t>int</a:t>
            </a:r>
            <a:r>
              <a:rPr lang="en-US" altLang="zh-CN" sz="2000" dirty="0" smtClean="0">
                <a:cs typeface="Courier New" pitchFamily="49" charset="0"/>
              </a:rPr>
              <a:t> </a:t>
            </a:r>
            <a:r>
              <a:rPr lang="en-US" altLang="zh-CN" sz="2000" dirty="0" err="1" smtClean="0">
                <a:solidFill>
                  <a:srgbClr val="FFC000"/>
                </a:solidFill>
                <a:cs typeface="Courier New" pitchFamily="49" charset="0"/>
              </a:rPr>
              <a:t>i</a:t>
            </a:r>
            <a:r>
              <a:rPr lang="en-US" altLang="zh-CN" sz="2000" dirty="0" smtClean="0">
                <a:cs typeface="Courier New" pitchFamily="49" charset="0"/>
              </a:rPr>
              <a:t>=1; </a:t>
            </a:r>
            <a:r>
              <a:rPr lang="en-US" altLang="zh-CN" sz="2000" dirty="0" err="1" smtClean="0">
                <a:cs typeface="Courier New" pitchFamily="49" charset="0"/>
              </a:rPr>
              <a:t>i</a:t>
            </a:r>
            <a:r>
              <a:rPr lang="en-US" altLang="zh-CN" sz="2000" dirty="0" smtClean="0">
                <a:cs typeface="Courier New" pitchFamily="49" charset="0"/>
              </a:rPr>
              <a:t>&lt;=n; </a:t>
            </a:r>
            <a:r>
              <a:rPr lang="en-US" altLang="zh-CN" sz="2000" dirty="0" err="1" smtClean="0">
                <a:cs typeface="Courier New" pitchFamily="49" charset="0"/>
              </a:rPr>
              <a:t>i</a:t>
            </a:r>
            <a:r>
              <a:rPr lang="en-US" altLang="zh-CN" sz="2000" dirty="0" smtClean="0">
                <a:cs typeface="Courier New" pitchFamily="49" charset="0"/>
              </a:rPr>
              <a:t>++) //</a:t>
            </a:r>
            <a:r>
              <a:rPr lang="en-US" altLang="zh-CN" sz="2000" dirty="0" err="1" smtClean="0">
                <a:cs typeface="Courier New" pitchFamily="49" charset="0"/>
              </a:rPr>
              <a:t>i</a:t>
            </a:r>
            <a:r>
              <a:rPr lang="zh-CN" altLang="en-US" sz="2000" dirty="0" smtClean="0">
                <a:cs typeface="Courier New" pitchFamily="49" charset="0"/>
              </a:rPr>
              <a:t>是</a:t>
            </a:r>
            <a:r>
              <a:rPr lang="zh-CN" altLang="en-US" sz="2000" dirty="0" smtClean="0">
                <a:solidFill>
                  <a:srgbClr val="FFC000"/>
                </a:solidFill>
                <a:cs typeface="Courier New" pitchFamily="49" charset="0"/>
              </a:rPr>
              <a:t>循环控制变量</a:t>
            </a:r>
            <a:r>
              <a:rPr lang="zh-CN" altLang="en-US" sz="2000" dirty="0" smtClean="0">
                <a:cs typeface="Courier New" pitchFamily="49" charset="0"/>
              </a:rPr>
              <a:t>！</a:t>
            </a:r>
            <a:endParaRPr lang="en-US" altLang="zh-CN" sz="2000" dirty="0" smtClean="0">
              <a:cs typeface="Courier New" pitchFamily="49" charset="0"/>
            </a:endParaRPr>
          </a:p>
          <a:p>
            <a:pPr eaLnBrk="1" hangingPunct="1">
              <a:lnSpc>
                <a:spcPct val="80000"/>
              </a:lnSpc>
              <a:buFont typeface="Wingdings" pitchFamily="2" charset="2"/>
              <a:buNone/>
              <a:defRPr/>
            </a:pPr>
            <a:r>
              <a:rPr lang="en-US" altLang="zh-CN" sz="2000" dirty="0" smtClean="0">
                <a:cs typeface="Courier New" pitchFamily="49" charset="0"/>
              </a:rPr>
              <a:t>	{	</a:t>
            </a:r>
            <a:r>
              <a:rPr lang="en-US" altLang="zh-CN" sz="2000" dirty="0" err="1" smtClean="0">
                <a:cs typeface="Courier New" pitchFamily="49" charset="0"/>
              </a:rPr>
              <a:t>int</a:t>
            </a:r>
            <a:r>
              <a:rPr lang="en-US" altLang="zh-CN" sz="2000" dirty="0" smtClean="0">
                <a:cs typeface="Courier New" pitchFamily="49" charset="0"/>
              </a:rPr>
              <a:t> a; </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eaLnBrk="1" hangingPunct="1">
              <a:lnSpc>
                <a:spcPct val="80000"/>
              </a:lnSpc>
              <a:buFont typeface="Wingdings" pitchFamily="2" charset="2"/>
              <a:buNone/>
              <a:defRPr/>
            </a:pPr>
            <a:r>
              <a:rPr lang="en-US" altLang="zh-CN" sz="2000" dirty="0" smtClean="0">
                <a:cs typeface="Courier New" pitchFamily="49" charset="0"/>
              </a:rPr>
              <a:t>		sum += a; </a:t>
            </a:r>
          </a:p>
          <a:p>
            <a:pPr eaLnBrk="1" hangingPunct="1">
              <a:lnSpc>
                <a:spcPct val="80000"/>
              </a:lnSpc>
              <a:buFont typeface="Wingdings" pitchFamily="2" charset="2"/>
              <a:buNone/>
              <a:defRPr/>
            </a:pPr>
            <a:r>
              <a:rPr lang="en-US" altLang="zh-CN" sz="2000" dirty="0" smtClean="0">
                <a:cs typeface="Courier New" pitchFamily="49" charset="0"/>
              </a:rPr>
              <a:t>	}</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输入的</a:t>
            </a:r>
            <a:r>
              <a:rPr lang="en-US" altLang="zh-CN" sz="2000" dirty="0" smtClean="0">
                <a:cs typeface="Courier New" pitchFamily="49" charset="0"/>
              </a:rPr>
              <a:t>" &lt;&lt; n &lt;&lt; "</a:t>
            </a:r>
            <a:r>
              <a:rPr lang="zh-CN" altLang="en-US" sz="2000" dirty="0" smtClean="0"/>
              <a:t>个整数的和是：</a:t>
            </a:r>
            <a:r>
              <a:rPr lang="en-US" altLang="zh-CN" sz="2000" dirty="0" smtClean="0">
                <a:cs typeface="Courier New" pitchFamily="49" charset="0"/>
              </a:rPr>
              <a:t>" &lt;&lt; sum &lt;&lt; </a:t>
            </a:r>
            <a:r>
              <a:rPr lang="en-US" altLang="zh-CN" sz="2000" dirty="0" err="1" smtClean="0">
                <a:cs typeface="Courier New" pitchFamily="49" charset="0"/>
              </a:rPr>
              <a:t>endl</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return 0;</a:t>
            </a:r>
          </a:p>
          <a:p>
            <a:pPr eaLnBrk="1" hangingPunct="1">
              <a:lnSpc>
                <a:spcPct val="80000"/>
              </a:lnSpc>
              <a:buFont typeface="Wingdings" pitchFamily="2" charset="2"/>
              <a:buNone/>
              <a:defRPr/>
            </a:pPr>
            <a:r>
              <a:rPr lang="en-US" altLang="zh-CN" sz="2000" dirty="0" smtClean="0">
                <a:cs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90947"/>
          </a:xfrm>
        </p:spPr>
        <p:txBody>
          <a:bodyPr>
            <a:normAutofit fontScale="90000"/>
          </a:bodyPr>
          <a:lstStyle/>
          <a:p>
            <a:r>
              <a:rPr lang="zh-CN" altLang="en-US" dirty="0"/>
              <a:t>判断</a:t>
            </a:r>
            <a:r>
              <a:rPr lang="en-US" altLang="zh-CN" dirty="0" smtClean="0"/>
              <a:t>N</a:t>
            </a:r>
            <a:r>
              <a:rPr lang="zh-CN" altLang="en-US" dirty="0" smtClean="0"/>
              <a:t>（</a:t>
            </a:r>
            <a:r>
              <a:rPr lang="en-US" altLang="zh-CN" dirty="0" smtClean="0"/>
              <a:t>&gt;2</a:t>
            </a:r>
            <a:r>
              <a:rPr lang="zh-CN" altLang="en-US" dirty="0" smtClean="0"/>
              <a:t>）是否</a:t>
            </a:r>
            <a:r>
              <a:rPr lang="zh-CN" altLang="en-US" dirty="0"/>
              <a:t>为素数（质数）</a:t>
            </a:r>
            <a:r>
              <a:rPr lang="zh-CN" altLang="en-US" dirty="0" smtClean="0"/>
              <a:t>的程序</a:t>
            </a:r>
            <a:r>
              <a:rPr lang="zh-CN" altLang="en-US" dirty="0"/>
              <a:t>流程图</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29" y="1689695"/>
            <a:ext cx="48672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542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192088"/>
            <a:ext cx="8507412" cy="788987"/>
          </a:xfrm>
        </p:spPr>
        <p:txBody>
          <a:bodyPr/>
          <a:lstStyle/>
          <a:p>
            <a:pPr algn="l" eaLnBrk="1" hangingPunct="1">
              <a:defRPr/>
            </a:pPr>
            <a:r>
              <a:rPr lang="zh-CN" altLang="en-US" sz="2800" dirty="0" smtClean="0">
                <a:latin typeface="+mj-ea"/>
              </a:rPr>
              <a:t>例：计算从键盘输入的一系列整数的和，要求输入以</a:t>
            </a:r>
            <a:r>
              <a:rPr lang="en-US" altLang="zh-CN" sz="2800" dirty="0" smtClean="0">
                <a:latin typeface="+mj-ea"/>
              </a:rPr>
              <a:t>0</a:t>
            </a:r>
            <a:r>
              <a:rPr lang="zh-CN" altLang="en-US" sz="2800" dirty="0" smtClean="0">
                <a:latin typeface="+mj-ea"/>
              </a:rPr>
              <a:t>结束。（事件控制的循环 ）</a:t>
            </a:r>
          </a:p>
        </p:txBody>
      </p:sp>
      <p:sp>
        <p:nvSpPr>
          <p:cNvPr id="50179" name="Rectangle 3"/>
          <p:cNvSpPr>
            <a:spLocks noGrp="1" noChangeArrowheads="1"/>
          </p:cNvSpPr>
          <p:nvPr>
            <p:ph type="body" idx="1"/>
          </p:nvPr>
        </p:nvSpPr>
        <p:spPr>
          <a:xfrm>
            <a:off x="457200" y="1628775"/>
            <a:ext cx="8229600" cy="4895850"/>
          </a:xfrm>
        </p:spPr>
        <p:txBody>
          <a:bodyPr/>
          <a:lstStyle/>
          <a:p>
            <a:pPr indent="-147638" algn="just"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indent="-147638" algn="just" eaLnBrk="1" hangingPunct="1">
              <a:lnSpc>
                <a:spcPct val="9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indent="-147638" algn="just" eaLnBrk="1" hangingPunct="1">
              <a:lnSpc>
                <a:spcPct val="90000"/>
              </a:lnSpc>
              <a:buFont typeface="Wingdings" pitchFamily="2" charset="2"/>
              <a:buNone/>
              <a:defRPr/>
            </a:pPr>
            <a:r>
              <a:rPr lang="en-US" altLang="zh-CN" sz="2000" dirty="0" smtClean="0">
                <a:cs typeface="Courier New" pitchFamily="49" charset="0"/>
              </a:rPr>
              <a:t>{</a:t>
            </a:r>
            <a:r>
              <a:rPr lang="en-US" altLang="zh-CN" sz="2000" dirty="0" err="1" smtClean="0">
                <a:cs typeface="Courier New" pitchFamily="49" charset="0"/>
              </a:rPr>
              <a:t>int</a:t>
            </a:r>
            <a:r>
              <a:rPr lang="en-US" altLang="zh-CN" sz="2000" dirty="0" smtClean="0">
                <a:cs typeface="Courier New" pitchFamily="49" charset="0"/>
              </a:rPr>
              <a:t> </a:t>
            </a:r>
            <a:r>
              <a:rPr lang="en-US" altLang="zh-CN" sz="2000" dirty="0" err="1" smtClean="0">
                <a:cs typeface="Courier New" pitchFamily="49" charset="0"/>
              </a:rPr>
              <a:t>a,sum</a:t>
            </a:r>
            <a:r>
              <a:rPr lang="en-US" altLang="zh-CN" sz="2000" dirty="0" smtClean="0">
                <a:cs typeface="Courier New" pitchFamily="49" charset="0"/>
              </a:rPr>
              <a:t>=0;</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请输入若干个整数（以</a:t>
            </a:r>
            <a:r>
              <a:rPr lang="en-US" altLang="zh-CN" sz="2000" dirty="0" smtClean="0">
                <a:cs typeface="Courier New" pitchFamily="49" charset="0"/>
              </a:rPr>
              <a:t>0</a:t>
            </a:r>
            <a:r>
              <a:rPr lang="zh-CN" altLang="en-US" sz="2000" dirty="0" smtClean="0"/>
              <a:t>结束）：</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indent="-147638" algn="just" eaLnBrk="1" hangingPunct="1">
              <a:lnSpc>
                <a:spcPct val="90000"/>
              </a:lnSpc>
              <a:buFont typeface="Wingdings" pitchFamily="2" charset="2"/>
              <a:buNone/>
              <a:defRPr/>
            </a:pPr>
            <a:r>
              <a:rPr lang="en-US" altLang="zh-CN" sz="2000" dirty="0" smtClean="0">
                <a:cs typeface="Courier New" pitchFamily="49" charset="0"/>
              </a:rPr>
              <a:t>	while (a != 0)</a:t>
            </a:r>
          </a:p>
          <a:p>
            <a:pPr indent="-147638" algn="just" eaLnBrk="1" hangingPunct="1">
              <a:lnSpc>
                <a:spcPct val="90000"/>
              </a:lnSpc>
              <a:buFont typeface="Wingdings" pitchFamily="2" charset="2"/>
              <a:buNone/>
              <a:defRPr/>
            </a:pPr>
            <a:r>
              <a:rPr lang="en-US" altLang="zh-CN" sz="2000" dirty="0" smtClean="0">
                <a:cs typeface="Courier New" pitchFamily="49" charset="0"/>
              </a:rPr>
              <a:t>	{	sum += a; </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indent="-147638" algn="just" eaLnBrk="1" hangingPunct="1">
              <a:lnSpc>
                <a:spcPct val="90000"/>
              </a:lnSpc>
              <a:buFont typeface="Wingdings" pitchFamily="2" charset="2"/>
              <a:buNone/>
              <a:defRPr/>
            </a:pPr>
            <a:r>
              <a:rPr lang="en-US" altLang="zh-CN" sz="2000" dirty="0" smtClean="0">
                <a:cs typeface="Courier New" pitchFamily="49" charset="0"/>
              </a:rPr>
              <a:t>	}</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输入的整数的和是：</a:t>
            </a:r>
            <a:r>
              <a:rPr lang="en-US" altLang="zh-CN" sz="2000" dirty="0" smtClean="0">
                <a:cs typeface="Courier New" pitchFamily="49" charset="0"/>
              </a:rPr>
              <a:t>" &lt;&lt; sum &lt;&lt; </a:t>
            </a:r>
            <a:r>
              <a:rPr lang="en-US" altLang="zh-CN" sz="2000" dirty="0" err="1" smtClean="0">
                <a:cs typeface="Courier New" pitchFamily="49" charset="0"/>
              </a:rPr>
              <a:t>endl</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smtClean="0">
                <a:cs typeface="Courier New" pitchFamily="49" charset="0"/>
              </a:rPr>
              <a:t>	return 0;</a:t>
            </a:r>
          </a:p>
          <a:p>
            <a:pPr indent="-147638" algn="just" eaLnBrk="1" hangingPunct="1">
              <a:lnSpc>
                <a:spcPct val="90000"/>
              </a:lnSpc>
              <a:buFont typeface="Wingdings" pitchFamily="2" charset="2"/>
              <a:buNone/>
              <a:defRPr/>
            </a:pPr>
            <a:r>
              <a:rPr lang="en-US" altLang="zh-CN" sz="2000" dirty="0" smtClean="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133350"/>
            <a:ext cx="8362950" cy="847725"/>
          </a:xfrm>
        </p:spPr>
        <p:txBody>
          <a:bodyPr/>
          <a:lstStyle/>
          <a:p>
            <a:pPr algn="l" eaLnBrk="1" hangingPunct="1">
              <a:defRPr/>
            </a:pPr>
            <a:r>
              <a:rPr lang="zh-CN" altLang="en-US" sz="2800" dirty="0" smtClean="0">
                <a:latin typeface="+mj-ea"/>
              </a:rPr>
              <a:t>例：从键盘接收字符，一直到输入了字符</a:t>
            </a:r>
            <a:r>
              <a:rPr lang="en-US" altLang="zh-CN" sz="2800" dirty="0" smtClean="0">
                <a:latin typeface="+mj-ea"/>
              </a:rPr>
              <a:t>y(Y)</a:t>
            </a:r>
            <a:r>
              <a:rPr lang="zh-CN" altLang="en-US" sz="2800" dirty="0" smtClean="0">
                <a:latin typeface="+mj-ea"/>
              </a:rPr>
              <a:t>或</a:t>
            </a:r>
            <a:r>
              <a:rPr lang="en-US" altLang="zh-CN" sz="2800" dirty="0" smtClean="0">
                <a:latin typeface="+mj-ea"/>
              </a:rPr>
              <a:t>n(N)</a:t>
            </a:r>
            <a:r>
              <a:rPr lang="zh-CN" altLang="en-US" sz="2800" dirty="0" smtClean="0">
                <a:latin typeface="+mj-ea"/>
              </a:rPr>
              <a:t>为止。 （事件控制的循环 ）</a:t>
            </a:r>
          </a:p>
        </p:txBody>
      </p:sp>
      <p:sp>
        <p:nvSpPr>
          <p:cNvPr id="51203" name="Rectangle 3"/>
          <p:cNvSpPr>
            <a:spLocks noGrp="1" noChangeArrowheads="1"/>
          </p:cNvSpPr>
          <p:nvPr>
            <p:ph type="body" idx="1"/>
          </p:nvPr>
        </p:nvSpPr>
        <p:spPr>
          <a:xfrm>
            <a:off x="457200" y="1268413"/>
            <a:ext cx="8229600" cy="5589587"/>
          </a:xfrm>
        </p:spPr>
        <p:txBody>
          <a:bodyPr/>
          <a:lstStyle/>
          <a:p>
            <a:pPr algn="just"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cctype</a:t>
            </a:r>
            <a:r>
              <a:rPr lang="en-US" altLang="zh-CN" sz="2000" dirty="0" smtClean="0">
                <a:cs typeface="Courier New" pitchFamily="49" charset="0"/>
              </a:rPr>
              <a:t>&gt;</a:t>
            </a:r>
          </a:p>
          <a:p>
            <a:pPr eaLnBrk="1" hangingPunct="1">
              <a:lnSpc>
                <a:spcPct val="9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90000"/>
              </a:lnSpc>
              <a:buFont typeface="Wingdings" pitchFamily="2" charset="2"/>
              <a:buNone/>
              <a:defRPr/>
            </a:pPr>
            <a:r>
              <a:rPr lang="en-US" altLang="zh-CN" sz="2000" dirty="0" smtClean="0">
                <a:cs typeface="Courier New" pitchFamily="49" charset="0"/>
              </a:rPr>
              <a:t>{	char </a:t>
            </a:r>
            <a:r>
              <a:rPr lang="en-US" altLang="zh-CN" sz="2000" dirty="0" err="1" smtClean="0">
                <a:cs typeface="Courier New" pitchFamily="49" charset="0"/>
              </a:rPr>
              <a:t>ch</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do</a:t>
            </a:r>
          </a:p>
          <a:p>
            <a:pPr eaLnBrk="1" hangingPunct="1">
              <a:lnSpc>
                <a:spcPct val="90000"/>
              </a:lnSpc>
              <a:buFont typeface="Wingdings" pitchFamily="2" charset="2"/>
              <a:buNone/>
              <a:defRPr/>
            </a:pPr>
            <a:r>
              <a:rPr lang="en-US" altLang="zh-CN" sz="2000" dirty="0" smtClean="0">
                <a:cs typeface="Courier New" pitchFamily="49" charset="0"/>
              </a:rPr>
              <a:t>	{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a:t>
            </a:r>
            <a:r>
              <a:rPr lang="en-US" altLang="zh-CN" sz="2000" dirty="0" smtClean="0">
                <a:cs typeface="Courier New" pitchFamily="49" charset="0"/>
              </a:rPr>
              <a:t>Yes</a:t>
            </a:r>
            <a:r>
              <a:rPr lang="zh-CN" altLang="en-US" sz="2000" dirty="0" smtClean="0"/>
              <a:t>或</a:t>
            </a:r>
            <a:r>
              <a:rPr lang="en-US" altLang="zh-CN" sz="2000" dirty="0" smtClean="0">
                <a:cs typeface="Courier New" pitchFamily="49" charset="0"/>
              </a:rPr>
              <a:t>No</a:t>
            </a:r>
            <a:r>
              <a:rPr lang="zh-CN" altLang="en-US" sz="2000" dirty="0" smtClean="0"/>
              <a:t>（</a:t>
            </a:r>
            <a:r>
              <a:rPr lang="en-US" altLang="zh-CN" sz="2000" dirty="0" smtClean="0">
                <a:cs typeface="Courier New" pitchFamily="49" charset="0"/>
              </a:rPr>
              <a:t>y/n</a:t>
            </a:r>
            <a:r>
              <a:rPr lang="zh-CN" altLang="en-US" sz="2000" dirty="0" smtClean="0"/>
              <a:t>）：</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t>
            </a:r>
            <a:r>
              <a:rPr lang="en-US" altLang="zh-CN" sz="2000" dirty="0" err="1" smtClean="0">
                <a:cs typeface="Courier New" pitchFamily="49" charset="0"/>
              </a:rPr>
              <a:t>ch</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ch</a:t>
            </a:r>
            <a:r>
              <a:rPr lang="en-US" altLang="zh-CN" sz="2000" dirty="0" smtClean="0">
                <a:cs typeface="Courier New" pitchFamily="49" charset="0"/>
              </a:rPr>
              <a:t> = </a:t>
            </a:r>
            <a:r>
              <a:rPr lang="en-US" altLang="zh-CN" sz="2000" dirty="0" err="1" smtClean="0">
                <a:cs typeface="Courier New" pitchFamily="49" charset="0"/>
              </a:rPr>
              <a:t>tolower</a:t>
            </a:r>
            <a:r>
              <a:rPr lang="en-US" altLang="zh-CN" sz="2000" dirty="0" smtClean="0">
                <a:cs typeface="Courier New" pitchFamily="49" charset="0"/>
              </a:rPr>
              <a:t>(</a:t>
            </a:r>
            <a:r>
              <a:rPr lang="en-US" altLang="zh-CN" sz="2000" dirty="0" err="1" smtClean="0">
                <a:cs typeface="Courier New" pitchFamily="49" charset="0"/>
              </a:rPr>
              <a:t>ch</a:t>
            </a:r>
            <a:r>
              <a:rPr lang="en-US" altLang="zh-CN" sz="2000" dirty="0" smtClean="0">
                <a:cs typeface="Courier New" pitchFamily="49" charset="0"/>
              </a:rPr>
              <a:t>); //</a:t>
            </a:r>
            <a:r>
              <a:rPr lang="zh-CN" altLang="en-US" sz="2000" dirty="0" smtClean="0">
                <a:cs typeface="Courier New" pitchFamily="49" charset="0"/>
              </a:rPr>
              <a:t>如果</a:t>
            </a:r>
            <a:r>
              <a:rPr lang="en-US" altLang="zh-CN" sz="2000" dirty="0" err="1" smtClean="0">
                <a:cs typeface="Courier New" pitchFamily="49" charset="0"/>
              </a:rPr>
              <a:t>ch</a:t>
            </a:r>
            <a:r>
              <a:rPr lang="zh-CN" altLang="en-US" sz="2000" dirty="0" smtClean="0">
                <a:cs typeface="Courier New" pitchFamily="49" charset="0"/>
              </a:rPr>
              <a:t>是大写字母，则转成小写字母。</a:t>
            </a:r>
            <a:endParaRPr lang="en-US" altLang="zh-CN" sz="2000" dirty="0" smtClean="0">
              <a:cs typeface="Courier New" pitchFamily="49" charset="0"/>
            </a:endParaRPr>
          </a:p>
          <a:p>
            <a:pPr eaLnBrk="1" hangingPunct="1">
              <a:lnSpc>
                <a:spcPct val="90000"/>
              </a:lnSpc>
              <a:buFont typeface="Wingdings" pitchFamily="2" charset="2"/>
              <a:buNone/>
              <a:defRPr/>
            </a:pPr>
            <a:r>
              <a:rPr lang="en-US" altLang="zh-CN" sz="2000" dirty="0" smtClean="0">
                <a:cs typeface="Courier New" pitchFamily="49" charset="0"/>
              </a:rPr>
              <a:t>	} while (</a:t>
            </a:r>
            <a:r>
              <a:rPr lang="en-US" altLang="zh-CN" sz="2000" dirty="0" err="1" smtClean="0">
                <a:cs typeface="Courier New" pitchFamily="49" charset="0"/>
              </a:rPr>
              <a:t>ch</a:t>
            </a:r>
            <a:r>
              <a:rPr lang="en-US" altLang="zh-CN" sz="2000" dirty="0" smtClean="0">
                <a:cs typeface="Courier New" pitchFamily="49" charset="0"/>
              </a:rPr>
              <a:t> != 'y' &amp;&amp; </a:t>
            </a:r>
            <a:r>
              <a:rPr lang="en-US" altLang="zh-CN" sz="2000" dirty="0" err="1" smtClean="0">
                <a:cs typeface="Courier New" pitchFamily="49" charset="0"/>
              </a:rPr>
              <a:t>ch</a:t>
            </a:r>
            <a:r>
              <a:rPr lang="en-US" altLang="zh-CN" sz="2000" dirty="0" smtClean="0">
                <a:cs typeface="Courier New" pitchFamily="49" charset="0"/>
              </a:rPr>
              <a:t> != 'n');</a:t>
            </a:r>
          </a:p>
          <a:p>
            <a:pPr eaLnBrk="1" hangingPunct="1">
              <a:lnSpc>
                <a:spcPct val="90000"/>
              </a:lnSpc>
              <a:buFont typeface="Wingdings" pitchFamily="2" charset="2"/>
              <a:buNone/>
              <a:defRPr/>
            </a:pPr>
            <a:r>
              <a:rPr lang="en-US" altLang="zh-CN" sz="2000" dirty="0" smtClean="0">
                <a:cs typeface="Courier New" pitchFamily="49" charset="0"/>
              </a:rPr>
              <a:t>	if (</a:t>
            </a:r>
            <a:r>
              <a:rPr lang="en-US" altLang="zh-CN" sz="2000" dirty="0" err="1" smtClean="0">
                <a:cs typeface="Courier New" pitchFamily="49" charset="0"/>
              </a:rPr>
              <a:t>ch</a:t>
            </a:r>
            <a:r>
              <a:rPr lang="en-US" altLang="zh-CN" sz="2000" dirty="0" smtClean="0">
                <a:cs typeface="Courier New" pitchFamily="49" charset="0"/>
              </a:rPr>
              <a:t> == 'y')</a:t>
            </a:r>
          </a:p>
          <a:p>
            <a:pPr eaLnBrk="1" hangingPunct="1">
              <a:lnSpc>
                <a:spcPct val="90000"/>
              </a:lnSpc>
              <a:buFont typeface="Wingdings" pitchFamily="2" charset="2"/>
              <a:buNone/>
              <a:defRPr/>
            </a:pPr>
            <a:r>
              <a:rPr lang="en-US" altLang="zh-CN" sz="2000" dirty="0" smtClean="0">
                <a:cs typeface="Courier New" pitchFamily="49" charset="0"/>
              </a:rPr>
              <a:t>		......</a:t>
            </a:r>
          </a:p>
          <a:p>
            <a:pPr eaLnBrk="1" hangingPunct="1">
              <a:lnSpc>
                <a:spcPct val="90000"/>
              </a:lnSpc>
              <a:buFont typeface="Wingdings" pitchFamily="2" charset="2"/>
              <a:buNone/>
              <a:defRPr/>
            </a:pPr>
            <a:r>
              <a:rPr lang="en-US" altLang="zh-CN" sz="2000" dirty="0" smtClean="0">
                <a:cs typeface="Courier New" pitchFamily="49" charset="0"/>
              </a:rPr>
              <a:t>	else</a:t>
            </a:r>
          </a:p>
          <a:p>
            <a:pPr eaLnBrk="1" hangingPunct="1">
              <a:lnSpc>
                <a:spcPct val="90000"/>
              </a:lnSpc>
              <a:buFont typeface="Wingdings" pitchFamily="2" charset="2"/>
              <a:buNone/>
              <a:defRPr/>
            </a:pPr>
            <a:r>
              <a:rPr lang="en-US" altLang="zh-CN" sz="2000" dirty="0" smtClean="0">
                <a:cs typeface="Courier New" pitchFamily="49" charset="0"/>
              </a:rPr>
              <a:t>		......</a:t>
            </a:r>
          </a:p>
          <a:p>
            <a:pPr eaLnBrk="1" hangingPunct="1">
              <a:lnSpc>
                <a:spcPct val="90000"/>
              </a:lnSpc>
              <a:buFont typeface="Wingdings" pitchFamily="2" charset="2"/>
              <a:buNone/>
              <a:defRPr/>
            </a:pPr>
            <a:r>
              <a:rPr lang="en-US" altLang="zh-CN" sz="2000" dirty="0" smtClean="0">
                <a:cs typeface="Courier New" pitchFamily="49" charset="0"/>
              </a:rPr>
              <a:t>	return 0;</a:t>
            </a:r>
          </a:p>
          <a:p>
            <a:pPr eaLnBrk="1" hangingPunct="1">
              <a:lnSpc>
                <a:spcPct val="90000"/>
              </a:lnSpc>
              <a:buFont typeface="Wingdings" pitchFamily="2" charset="2"/>
              <a:buNone/>
              <a:defRPr/>
            </a:pPr>
            <a:r>
              <a:rPr lang="en-US" altLang="zh-CN" sz="2000" dirty="0" smtClean="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基于循环的程序设计举例</a:t>
            </a:r>
            <a:endParaRPr lang="zh-CN" altLang="en-US" dirty="0"/>
          </a:p>
        </p:txBody>
      </p:sp>
      <p:sp>
        <p:nvSpPr>
          <p:cNvPr id="3" name="内容占位符 2"/>
          <p:cNvSpPr>
            <a:spLocks noGrp="1"/>
          </p:cNvSpPr>
          <p:nvPr>
            <p:ph idx="1"/>
          </p:nvPr>
        </p:nvSpPr>
        <p:spPr/>
        <p:txBody>
          <a:bodyPr/>
          <a:lstStyle/>
          <a:p>
            <a:pPr eaLnBrk="1" hangingPunct="1"/>
            <a:r>
              <a:rPr lang="zh-CN" altLang="en-US" dirty="0"/>
              <a:t>循环是一个使用非常频繁的程序设计技术，一个程序如果没有循环，则该程序一般做不了太复杂的事情，往往是循环操作使得程序变得复杂和功能强大起来</a:t>
            </a:r>
            <a:r>
              <a:rPr lang="zh-CN" altLang="en-US" dirty="0" smtClean="0"/>
              <a:t>。</a:t>
            </a:r>
            <a:endParaRPr lang="en-US" altLang="zh-CN" dirty="0" smtClean="0"/>
          </a:p>
          <a:p>
            <a:pPr eaLnBrk="1" hangingPunct="1"/>
            <a:r>
              <a:rPr lang="zh-CN" altLang="en-US" dirty="0" smtClean="0"/>
              <a:t>对</a:t>
            </a:r>
            <a:r>
              <a:rPr lang="zh-CN" altLang="en-US" dirty="0"/>
              <a:t>初学者而言，程序设计往往是一件很困难的工作，尤其是在如何发现和组织循环方面。</a:t>
            </a:r>
          </a:p>
        </p:txBody>
      </p:sp>
    </p:spTree>
    <p:extLst>
      <p:ext uri="{BB962C8B-B14F-4D97-AF65-F5344CB8AC3E}">
        <p14:creationId xmlns:p14="http://schemas.microsoft.com/office/powerpoint/2010/main" val="3584996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44450"/>
            <a:ext cx="8229600" cy="1139825"/>
          </a:xfrm>
        </p:spPr>
        <p:txBody>
          <a:bodyPr/>
          <a:lstStyle/>
          <a:p>
            <a:pPr algn="l" eaLnBrk="1" hangingPunct="1">
              <a:defRPr/>
            </a:pPr>
            <a:r>
              <a:rPr lang="zh-CN" altLang="en-US" sz="3600" dirty="0" smtClean="0">
                <a:latin typeface="+mj-ea"/>
              </a:rPr>
              <a:t>例：求第</a:t>
            </a:r>
            <a:r>
              <a:rPr lang="en-US" altLang="zh-CN" sz="3600" dirty="0" smtClean="0">
                <a:latin typeface="+mj-ea"/>
                <a:cs typeface="Times New Roman" pitchFamily="18" charset="0"/>
              </a:rPr>
              <a:t>n</a:t>
            </a:r>
            <a:r>
              <a:rPr lang="zh-CN" altLang="en-US" sz="3600" dirty="0" smtClean="0">
                <a:latin typeface="+mj-ea"/>
              </a:rPr>
              <a:t>个费波那契</a:t>
            </a:r>
            <a:r>
              <a:rPr lang="en-US" altLang="zh-CN" sz="3600" dirty="0" smtClean="0">
                <a:latin typeface="+mj-ea"/>
                <a:cs typeface="Times New Roman" pitchFamily="18" charset="0"/>
              </a:rPr>
              <a:t>(Fibonacci)</a:t>
            </a:r>
            <a:r>
              <a:rPr lang="zh-CN" altLang="en-US" sz="3600" dirty="0" smtClean="0">
                <a:latin typeface="+mj-ea"/>
              </a:rPr>
              <a:t>数</a:t>
            </a:r>
          </a:p>
        </p:txBody>
      </p:sp>
      <p:sp>
        <p:nvSpPr>
          <p:cNvPr id="26627" name="Rectangle 3"/>
          <p:cNvSpPr>
            <a:spLocks noGrp="1" noChangeArrowheads="1"/>
          </p:cNvSpPr>
          <p:nvPr>
            <p:ph type="body" sz="half" idx="1"/>
          </p:nvPr>
        </p:nvSpPr>
        <p:spPr>
          <a:xfrm>
            <a:off x="179388" y="1412875"/>
            <a:ext cx="8820150" cy="5257800"/>
          </a:xfrm>
        </p:spPr>
        <p:txBody>
          <a:bodyPr/>
          <a:lstStyle/>
          <a:p>
            <a:pPr eaLnBrk="1" hangingPunct="1">
              <a:lnSpc>
                <a:spcPct val="80000"/>
              </a:lnSpc>
              <a:buFont typeface="Wingdings" pitchFamily="2" charset="2"/>
              <a:buNone/>
              <a:defRPr/>
            </a:pPr>
            <a:r>
              <a:rPr lang="en-US" altLang="zh-CN" sz="2400" dirty="0" smtClean="0">
                <a:ea typeface="黑体" pitchFamily="2" charset="-122"/>
              </a:rPr>
              <a:t>//1,1,2,3,5,8,13,...</a:t>
            </a:r>
            <a:endParaRPr lang="en-US" altLang="zh-CN" sz="2400" b="1" dirty="0" smtClean="0">
              <a:latin typeface="Courier New" pitchFamily="49" charset="0"/>
              <a:cs typeface="Courier New" pitchFamily="49" charset="0"/>
            </a:endParaRP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int main()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cin &gt;&gt;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fib_1=1; //</a:t>
            </a:r>
            <a:r>
              <a:rPr lang="zh-CN" altLang="en-US" sz="2000" b="1" dirty="0" smtClean="0">
                <a:latin typeface="宋体" charset="-122"/>
              </a:rPr>
              <a:t>第一个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int fib_2=1; //</a:t>
            </a:r>
            <a:r>
              <a:rPr lang="zh-CN" altLang="fr-FR" sz="2000" b="1" dirty="0" smtClean="0">
                <a:latin typeface="Courier New" pitchFamily="49" charset="0"/>
                <a:cs typeface="Courier New" pitchFamily="49" charset="0"/>
              </a:rPr>
              <a:t>第二个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for (int i=3; i&lt;=n; i++)</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	int temp=fib_1+fib_2; //</a:t>
            </a:r>
            <a:r>
              <a:rPr lang="zh-CN" altLang="en-US" sz="2000" b="1" dirty="0" smtClean="0">
                <a:latin typeface="宋体" charset="-122"/>
              </a:rPr>
              <a:t>计算新的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fib_1 = fib_2;  //</a:t>
            </a:r>
            <a:r>
              <a:rPr lang="zh-CN" altLang="en-US" sz="2000" b="1" dirty="0" smtClean="0">
                <a:latin typeface="宋体" charset="-122"/>
              </a:rPr>
              <a:t>记住新的前一个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fib_2 = temp;  //</a:t>
            </a:r>
            <a:r>
              <a:rPr lang="zh-CN" altLang="en-US" sz="2000" b="1" dirty="0" smtClean="0">
                <a:latin typeface="宋体" charset="-122"/>
              </a:rPr>
              <a:t>记住新的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cout &lt;&lt; "</a:t>
            </a:r>
            <a:r>
              <a:rPr lang="zh-CN" altLang="en-US" sz="2000" b="1" dirty="0" smtClean="0">
                <a:latin typeface="宋体" charset="-122"/>
              </a:rPr>
              <a:t>第</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n &lt;&lt; "</a:t>
            </a:r>
            <a:r>
              <a:rPr lang="zh-CN" altLang="en-US" sz="2000" b="1" dirty="0" smtClean="0">
                <a:latin typeface="宋体" charset="-122"/>
              </a:rPr>
              <a:t>个费波那契数是</a:t>
            </a:r>
            <a:r>
              <a:rPr lang="zh-CN" altLang="fr-FR" sz="2000" b="1" dirty="0" smtClean="0">
                <a:latin typeface="宋体" charset="-122"/>
              </a:rPr>
              <a:t>：</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fib_2 &lt;&lt; endl;</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return 0;</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a:t>
            </a:r>
            <a:endParaRPr lang="en-US" altLang="zh-CN" sz="2000" dirty="0" smtClean="0"/>
          </a:p>
        </p:txBody>
      </p:sp>
      <p:sp>
        <p:nvSpPr>
          <p:cNvPr id="104451" name="Text Box 1027"/>
          <p:cNvSpPr txBox="1">
            <a:spLocks noChangeArrowheads="1"/>
          </p:cNvSpPr>
          <p:nvPr/>
        </p:nvSpPr>
        <p:spPr bwMode="auto">
          <a:xfrm>
            <a:off x="1042988" y="4221163"/>
            <a:ext cx="727392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None/>
              <a:defRPr/>
            </a:pPr>
            <a:r>
              <a:rPr lang="fr-FR" altLang="zh-CN" sz="2000" b="1">
                <a:effectLst>
                  <a:outerShdw blurRad="38100" dist="38100" dir="2700000" algn="tl">
                    <a:srgbClr val="000000"/>
                  </a:outerShdw>
                </a:effectLst>
              </a:rPr>
              <a:t>fib_2 = fib_1 + fib_2; //</a:t>
            </a:r>
            <a:r>
              <a:rPr lang="zh-CN" altLang="en-US" sz="2000" b="1">
                <a:effectLst>
                  <a:outerShdw blurRad="38100" dist="38100" dir="2700000" algn="tl">
                    <a:srgbClr val="000000"/>
                  </a:outerShdw>
                </a:effectLst>
              </a:rPr>
              <a:t>计算和记住新的</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a:t>
            </a:r>
            <a:endParaRPr lang="zh-CN" altLang="fr-FR" sz="2000" b="1">
              <a:effectLst>
                <a:outerShdw blurRad="38100" dist="38100" dir="2700000" algn="tl">
                  <a:srgbClr val="000000"/>
                </a:outerShdw>
              </a:effectLst>
            </a:endParaRPr>
          </a:p>
          <a:p>
            <a:pPr>
              <a:lnSpc>
                <a:spcPct val="130000"/>
              </a:lnSpc>
              <a:buFontTx/>
              <a:buNone/>
              <a:defRPr/>
            </a:pPr>
            <a:r>
              <a:rPr lang="fr-FR" altLang="zh-CN" sz="2000" b="1">
                <a:effectLst>
                  <a:outerShdw blurRad="38100" dist="38100" dir="2700000" algn="tl">
                    <a:srgbClr val="000000"/>
                  </a:outerShdw>
                </a:effectLst>
              </a:rPr>
              <a:t>fib_1 = fib_2 - fib_1; //</a:t>
            </a:r>
            <a:r>
              <a:rPr lang="zh-CN" altLang="en-US" sz="2000" b="1">
                <a:effectLst>
                  <a:outerShdw blurRad="38100" dist="38100" dir="2700000" algn="tl">
                    <a:srgbClr val="000000"/>
                  </a:outerShdw>
                </a:effectLst>
              </a:rPr>
              <a:t>记住前一个</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ppt_x"/>
                                          </p:val>
                                        </p:tav>
                                        <p:tav tm="100000">
                                          <p:val>
                                            <p:strVal val="#ppt_x"/>
                                          </p:val>
                                        </p:tav>
                                      </p:tavLst>
                                    </p:anim>
                                    <p:anim calcmode="lin" valueType="num">
                                      <p:cBhvr additive="base">
                                        <p:cTn id="8" dur="500" fill="hold"/>
                                        <p:tgtEl>
                                          <p:spTgt spid="104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zh-CN" altLang="en-US" smtClean="0"/>
              <a:t>用牛顿迭代法求 </a:t>
            </a:r>
          </a:p>
        </p:txBody>
      </p:sp>
      <p:sp>
        <p:nvSpPr>
          <p:cNvPr id="247811" name="Rectangle 3"/>
          <p:cNvSpPr>
            <a:spLocks noGrp="1" noChangeArrowheads="1"/>
          </p:cNvSpPr>
          <p:nvPr>
            <p:ph type="body" idx="1"/>
          </p:nvPr>
        </p:nvSpPr>
        <p:spPr/>
        <p:txBody>
          <a:bodyPr/>
          <a:lstStyle/>
          <a:p>
            <a:pPr eaLnBrk="1" hangingPunct="1">
              <a:defRPr/>
            </a:pPr>
            <a:r>
              <a:rPr lang="zh-CN" altLang="en-US" dirty="0" smtClean="0"/>
              <a:t>计算    的牛顿迭代公式为：</a:t>
            </a:r>
          </a:p>
          <a:p>
            <a:pPr eaLnBrk="1" hangingPunct="1">
              <a:defRPr/>
            </a:pPr>
            <a:endParaRPr lang="zh-CN" altLang="en-US" dirty="0" smtClean="0"/>
          </a:p>
          <a:p>
            <a:pPr eaLnBrk="1" hangingPunct="1">
              <a:defRPr/>
            </a:pPr>
            <a:endParaRPr lang="zh-CN" altLang="en-US" dirty="0" smtClean="0"/>
          </a:p>
          <a:p>
            <a:pPr eaLnBrk="1" hangingPunct="1">
              <a:defRPr/>
            </a:pPr>
            <a:r>
              <a:rPr lang="zh-CN" altLang="en-US" dirty="0" smtClean="0"/>
              <a:t>取</a:t>
            </a:r>
            <a:r>
              <a:rPr lang="en-US" altLang="zh-CN" dirty="0" smtClean="0"/>
              <a:t>x</a:t>
            </a:r>
            <a:r>
              <a:rPr lang="en-US" altLang="zh-CN" baseline="-25000" dirty="0" smtClean="0"/>
              <a:t>0</a:t>
            </a:r>
            <a:r>
              <a:rPr lang="zh-CN" altLang="en-US" dirty="0" smtClean="0"/>
              <a:t>为</a:t>
            </a:r>
            <a:r>
              <a:rPr lang="en-US" altLang="zh-CN" dirty="0" smtClean="0"/>
              <a:t>a</a:t>
            </a:r>
            <a:r>
              <a:rPr lang="zh-CN" altLang="en-US" dirty="0" smtClean="0"/>
              <a:t>（任何值都可以，但影响收敛速度！），依次计算</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a:t>
            </a:r>
            <a:r>
              <a:rPr lang="en-US" altLang="zh-CN" dirty="0" smtClean="0"/>
              <a:t>...</a:t>
            </a:r>
            <a:r>
              <a:rPr lang="zh-CN" altLang="en-US" dirty="0" smtClean="0"/>
              <a:t>，直到：</a:t>
            </a:r>
          </a:p>
          <a:p>
            <a:pPr eaLnBrk="1" hangingPunct="1">
              <a:defRPr/>
            </a:pPr>
            <a:r>
              <a:rPr lang="en-US" altLang="zh-CN" dirty="0" smtClean="0"/>
              <a:t>|x</a:t>
            </a:r>
            <a:r>
              <a:rPr lang="en-US" altLang="zh-CN" baseline="-25000" dirty="0" smtClean="0"/>
              <a:t>n+1</a:t>
            </a:r>
            <a:r>
              <a:rPr lang="en-US" altLang="zh-CN" dirty="0" smtClean="0"/>
              <a:t>-x</a:t>
            </a:r>
            <a:r>
              <a:rPr lang="en-US" altLang="zh-CN" baseline="-25000" dirty="0" smtClean="0"/>
              <a:t>n</a:t>
            </a:r>
            <a:r>
              <a:rPr lang="en-US" altLang="zh-CN" dirty="0" smtClean="0"/>
              <a:t>|&lt; ε</a:t>
            </a:r>
            <a:r>
              <a:rPr lang="zh-CN" altLang="en-US" dirty="0" smtClean="0"/>
              <a:t>（</a:t>
            </a:r>
            <a:r>
              <a:rPr lang="en-US" altLang="zh-CN" dirty="0" smtClean="0"/>
              <a:t>ε</a:t>
            </a:r>
            <a:r>
              <a:rPr lang="zh-CN" altLang="en-US" dirty="0" smtClean="0"/>
              <a:t>为一个很小的数，可设为</a:t>
            </a:r>
            <a:r>
              <a:rPr lang="en-US" altLang="zh-CN" dirty="0" smtClean="0"/>
              <a:t>10</a:t>
            </a:r>
            <a:r>
              <a:rPr lang="en-US" altLang="zh-CN" baseline="30000" dirty="0" smtClean="0"/>
              <a:t>-6</a:t>
            </a:r>
            <a:r>
              <a:rPr lang="zh-CN" altLang="en-US" dirty="0" smtClean="0"/>
              <a:t>）时为止，</a:t>
            </a:r>
            <a:r>
              <a:rPr lang="en-US" altLang="zh-CN" dirty="0" smtClean="0"/>
              <a:t>x</a:t>
            </a:r>
            <a:r>
              <a:rPr lang="en-US" altLang="zh-CN" baseline="-25000" dirty="0" smtClean="0"/>
              <a:t>n+1</a:t>
            </a:r>
            <a:r>
              <a:rPr lang="zh-CN" altLang="en-US" dirty="0" smtClean="0"/>
              <a:t>即为    的值。</a:t>
            </a:r>
          </a:p>
        </p:txBody>
      </p:sp>
      <p:sp>
        <p:nvSpPr>
          <p:cNvPr id="24781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5" name="Object 4"/>
          <p:cNvGraphicFramePr>
            <a:graphicFrameLocks noChangeAspect="1"/>
          </p:cNvGraphicFramePr>
          <p:nvPr/>
        </p:nvGraphicFramePr>
        <p:xfrm>
          <a:off x="6659563" y="620713"/>
          <a:ext cx="481012" cy="504825"/>
        </p:xfrm>
        <a:graphic>
          <a:graphicData uri="http://schemas.openxmlformats.org/presentationml/2006/ole">
            <mc:AlternateContent xmlns:mc="http://schemas.openxmlformats.org/markup-compatibility/2006">
              <mc:Choice xmlns:v="urn:schemas-microsoft-com:vml" Requires="v">
                <p:oleObj spid="_x0000_s46604" name="Equation" r:id="rId3" imgW="190417" imgH="203112" progId="Equation.DSMT4">
                  <p:embed/>
                </p:oleObj>
              </mc:Choice>
              <mc:Fallback>
                <p:oleObj name="Equation" r:id="rId3" imgW="19041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620713"/>
                        <a:ext cx="481012" cy="5048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7"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7" name="Object 8"/>
          <p:cNvGraphicFramePr>
            <a:graphicFrameLocks noChangeAspect="1"/>
          </p:cNvGraphicFramePr>
          <p:nvPr/>
        </p:nvGraphicFramePr>
        <p:xfrm>
          <a:off x="1692275" y="2276475"/>
          <a:ext cx="2700338" cy="950913"/>
        </p:xfrm>
        <a:graphic>
          <a:graphicData uri="http://schemas.openxmlformats.org/presentationml/2006/ole">
            <mc:AlternateContent xmlns:mc="http://schemas.openxmlformats.org/markup-compatibility/2006">
              <mc:Choice xmlns:v="urn:schemas-microsoft-com:vml" Requires="v">
                <p:oleObj spid="_x0000_s46605" name="Equation" r:id="rId5" imgW="1002865" imgH="355446" progId="Equation.DSMT4">
                  <p:embed/>
                </p:oleObj>
              </mc:Choice>
              <mc:Fallback>
                <p:oleObj name="Equation" r:id="rId5" imgW="1002865" imgH="35544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76475"/>
                        <a:ext cx="2700338" cy="9509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9" name="Object 10"/>
          <p:cNvGraphicFramePr>
            <a:graphicFrameLocks noChangeAspect="1"/>
          </p:cNvGraphicFramePr>
          <p:nvPr/>
        </p:nvGraphicFramePr>
        <p:xfrm>
          <a:off x="5435600" y="4941888"/>
          <a:ext cx="506413" cy="531812"/>
        </p:xfrm>
        <a:graphic>
          <a:graphicData uri="http://schemas.openxmlformats.org/presentationml/2006/ole">
            <mc:AlternateContent xmlns:mc="http://schemas.openxmlformats.org/markup-compatibility/2006">
              <mc:Choice xmlns:v="urn:schemas-microsoft-com:vml" Requires="v">
                <p:oleObj spid="_x0000_s46606" name="Equation" r:id="rId7" imgW="190417" imgH="203112" progId="Equation.DSMT4">
                  <p:embed/>
                </p:oleObj>
              </mc:Choice>
              <mc:Fallback>
                <p:oleObj name="Equation" r:id="rId7" imgW="190417"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941888"/>
                        <a:ext cx="506413" cy="5318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21"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91" name="Object 12"/>
          <p:cNvGraphicFramePr>
            <a:graphicFrameLocks noChangeAspect="1"/>
          </p:cNvGraphicFramePr>
          <p:nvPr/>
        </p:nvGraphicFramePr>
        <p:xfrm>
          <a:off x="1763713" y="1628775"/>
          <a:ext cx="506412" cy="531813"/>
        </p:xfrm>
        <a:graphic>
          <a:graphicData uri="http://schemas.openxmlformats.org/presentationml/2006/ole">
            <mc:AlternateContent xmlns:mc="http://schemas.openxmlformats.org/markup-compatibility/2006">
              <mc:Choice xmlns:v="urn:schemas-microsoft-com:vml" Requires="v">
                <p:oleObj spid="_x0000_s46607" name="Equation" r:id="rId8" imgW="190417" imgH="203112" progId="Equation.DSMT4">
                  <p:embed/>
                </p:oleObj>
              </mc:Choice>
              <mc:Fallback>
                <p:oleObj name="Equation" r:id="rId8" imgW="190417"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06412" cy="531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497639" cy="6490543"/>
          </a:xfrm>
        </p:spPr>
        <p:txBody>
          <a:bodyPr>
            <a:normAutofit fontScale="85000" lnSpcReduction="20000"/>
          </a:bodyPr>
          <a:lstStyle/>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11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110000"/>
              </a:lnSpc>
              <a:buFont typeface="Wingdings" pitchFamily="2" charset="2"/>
              <a:buNone/>
              <a:defRPr/>
            </a:pPr>
            <a:r>
              <a:rPr lang="fr-FR" altLang="zh-CN" sz="2400" dirty="0" smtClean="0"/>
              <a:t>int main()</a:t>
            </a:r>
          </a:p>
          <a:p>
            <a:pPr eaLnBrk="1" hangingPunct="1">
              <a:lnSpc>
                <a:spcPct val="110000"/>
              </a:lnSpc>
              <a:buFont typeface="Wingdings" pitchFamily="2" charset="2"/>
              <a:buNone/>
              <a:defRPr/>
            </a:pPr>
            <a:r>
              <a:rPr lang="fr-FR" altLang="zh-CN" sz="2400" dirty="0" smtClean="0"/>
              <a:t>{	const double </a:t>
            </a:r>
            <a:r>
              <a:rPr lang="en-US" altLang="zh-CN" sz="2400" dirty="0" smtClean="0"/>
              <a:t>EPS</a:t>
            </a:r>
            <a:r>
              <a:rPr lang="fr-FR" altLang="zh-CN" sz="2400" dirty="0" smtClean="0"/>
              <a:t>=1e-6; //</a:t>
            </a:r>
            <a:r>
              <a:rPr lang="zh-CN" altLang="fr-FR" sz="2400" dirty="0" smtClean="0"/>
              <a:t>一个很小的数</a:t>
            </a:r>
          </a:p>
          <a:p>
            <a:pPr eaLnBrk="1" hangingPunct="1">
              <a:lnSpc>
                <a:spcPct val="11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11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110000"/>
              </a:lnSpc>
              <a:buFont typeface="Wingdings" pitchFamily="2" charset="2"/>
              <a:buNone/>
              <a:defRPr/>
            </a:pPr>
            <a:r>
              <a:rPr lang="fr-FR" altLang="zh-CN" sz="2400" dirty="0" smtClean="0"/>
              <a:t>	cin &gt;&gt; a;</a:t>
            </a:r>
          </a:p>
          <a:p>
            <a:pPr eaLnBrk="1" hangingPunct="1">
              <a:lnSpc>
                <a:spcPct val="110000"/>
              </a:lnSpc>
              <a:buFont typeface="Wingdings" pitchFamily="2" charset="2"/>
              <a:buNone/>
              <a:defRPr/>
            </a:pPr>
            <a:r>
              <a:rPr lang="fr-FR" altLang="zh-CN" sz="2400" dirty="0" smtClean="0"/>
              <a:t>	x1 = a; //</a:t>
            </a:r>
            <a:r>
              <a:rPr lang="zh-CN" altLang="fr-FR" sz="2400" dirty="0" smtClean="0"/>
              <a:t>第一个值取</a:t>
            </a:r>
            <a:r>
              <a:rPr lang="fr-FR" altLang="zh-CN" sz="2400" dirty="0" smtClean="0"/>
              <a:t>a</a:t>
            </a:r>
          </a:p>
          <a:p>
            <a:pPr eaLnBrk="1" hangingPunct="1">
              <a:lnSpc>
                <a:spcPct val="110000"/>
              </a:lnSpc>
              <a:buFont typeface="Wingdings" pitchFamily="2" charset="2"/>
              <a:buNone/>
              <a:defRPr/>
            </a:pPr>
            <a:r>
              <a:rPr lang="fr-FR" altLang="zh-CN" sz="2400" dirty="0" smtClean="0"/>
              <a:t>	x2 = (2*x1+a/(x1*x1))/3; //</a:t>
            </a:r>
            <a:r>
              <a:rPr lang="zh-CN" altLang="fr-FR" sz="2400" dirty="0" smtClean="0"/>
              <a:t>计算第二个值</a:t>
            </a:r>
          </a:p>
          <a:p>
            <a:pPr eaLnBrk="1" hangingPunct="1">
              <a:lnSpc>
                <a:spcPct val="110000"/>
              </a:lnSpc>
              <a:buFont typeface="Wingdings" pitchFamily="2" charset="2"/>
              <a:buNone/>
              <a:defRPr/>
            </a:pPr>
            <a:r>
              <a:rPr lang="zh-CN" altLang="en-US" sz="2400" dirty="0" smtClean="0"/>
              <a:t>	</a:t>
            </a:r>
            <a:r>
              <a:rPr lang="en-US" altLang="zh-CN" sz="2400" dirty="0" smtClean="0"/>
              <a:t>while (</a:t>
            </a:r>
            <a:r>
              <a:rPr lang="en-US" altLang="zh-CN" sz="2400" dirty="0" err="1" smtClean="0"/>
              <a:t>fabs</a:t>
            </a:r>
            <a:r>
              <a:rPr lang="en-US" altLang="zh-CN" sz="2400" dirty="0" smtClean="0"/>
              <a:t>(x2-x1) &gt;= EPS)</a:t>
            </a:r>
            <a:endParaRPr lang="fr-FR" altLang="zh-CN" sz="2400" dirty="0" smtClean="0"/>
          </a:p>
          <a:p>
            <a:pPr eaLnBrk="1" hangingPunct="1">
              <a:lnSpc>
                <a:spcPct val="11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11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110000"/>
              </a:lnSpc>
              <a:buFont typeface="Wingdings" pitchFamily="2" charset="2"/>
              <a:buNone/>
              <a:defRPr/>
            </a:pPr>
            <a:r>
              <a:rPr lang="zh-CN" altLang="fr-FR" sz="2400" dirty="0" smtClean="0"/>
              <a:t>	</a:t>
            </a:r>
            <a:r>
              <a:rPr lang="en-US" altLang="zh-CN" sz="2400" dirty="0" smtClean="0"/>
              <a:t>}</a:t>
            </a:r>
          </a:p>
          <a:p>
            <a:pPr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110000"/>
              </a:lnSpc>
              <a:buFont typeface="Wingdings" pitchFamily="2" charset="2"/>
              <a:buNone/>
              <a:defRPr/>
            </a:pPr>
            <a:r>
              <a:rPr lang="en-US" altLang="zh-CN" sz="2400" dirty="0" smtClean="0"/>
              <a:t>	return 0;</a:t>
            </a:r>
          </a:p>
          <a:p>
            <a:pPr eaLnBrk="1" hangingPunct="1">
              <a:lnSpc>
                <a:spcPct val="110000"/>
              </a:lnSpc>
              <a:buFont typeface="Wingdings" pitchFamily="2" charset="2"/>
              <a:buNone/>
              <a:defRPr/>
            </a:pPr>
            <a:r>
              <a:rPr lang="en-US" altLang="zh-CN" sz="2400" dirty="0" smtClean="0"/>
              <a:t>}</a:t>
            </a:r>
          </a:p>
          <a:p>
            <a:pPr eaLnBrk="1" hangingPunct="1">
              <a:lnSpc>
                <a:spcPct val="110000"/>
              </a:lnSpc>
              <a:defRPr/>
            </a:pPr>
            <a:r>
              <a:rPr lang="zh-CN" altLang="en-US" sz="2400" dirty="0" smtClean="0"/>
              <a:t>上面程序中，“</a:t>
            </a:r>
            <a:r>
              <a:rPr lang="fr-FR" altLang="zh-CN" sz="2400" dirty="0"/>
              <a:t>x2 = (2*x1+a/(x1*x1))/3;</a:t>
            </a:r>
            <a:r>
              <a:rPr lang="zh-CN" altLang="en-US" sz="2400" dirty="0" smtClean="0"/>
              <a:t>”写了两次，容易造成</a:t>
            </a:r>
            <a:r>
              <a:rPr lang="zh-CN" altLang="en-US" sz="2400" dirty="0" smtClean="0">
                <a:solidFill>
                  <a:srgbClr val="FFC000"/>
                </a:solidFill>
              </a:rPr>
              <a:t>不一致</a:t>
            </a:r>
            <a:r>
              <a:rPr lang="zh-CN" altLang="en-US" sz="2400" dirty="0"/>
              <a:t>错误</a:t>
            </a:r>
            <a:r>
              <a:rPr lang="zh-CN" altLang="en-US" sz="2400" dirty="0" smtClean="0"/>
              <a:t>！</a:t>
            </a:r>
            <a:endParaRPr lang="en-US" altLang="zh-CN" sz="2400" dirty="0" smtClean="0"/>
          </a:p>
        </p:txBody>
      </p:sp>
    </p:spTree>
    <p:extLst>
      <p:ext uri="{BB962C8B-B14F-4D97-AF65-F5344CB8AC3E}">
        <p14:creationId xmlns:p14="http://schemas.microsoft.com/office/powerpoint/2010/main" val="1112579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497639" cy="5914479"/>
          </a:xfrm>
        </p:spPr>
        <p:txBody>
          <a:bodyPr>
            <a:normAutofit fontScale="85000" lnSpcReduction="20000"/>
          </a:bodyPr>
          <a:lstStyle/>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11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110000"/>
              </a:lnSpc>
              <a:buFont typeface="Wingdings" pitchFamily="2" charset="2"/>
              <a:buNone/>
              <a:defRPr/>
            </a:pPr>
            <a:r>
              <a:rPr lang="fr-FR" altLang="zh-CN" sz="2400" dirty="0" smtClean="0"/>
              <a:t>int main()</a:t>
            </a:r>
          </a:p>
          <a:p>
            <a:pPr eaLnBrk="1" hangingPunct="1">
              <a:lnSpc>
                <a:spcPct val="110000"/>
              </a:lnSpc>
              <a:buFont typeface="Wingdings" pitchFamily="2" charset="2"/>
              <a:buNone/>
              <a:defRPr/>
            </a:pPr>
            <a:r>
              <a:rPr lang="fr-FR" altLang="zh-CN" sz="2400" dirty="0" smtClean="0"/>
              <a:t>{	const double </a:t>
            </a:r>
            <a:r>
              <a:rPr lang="en-US" altLang="zh-CN" sz="2400" dirty="0" smtClean="0"/>
              <a:t>EPS</a:t>
            </a:r>
            <a:r>
              <a:rPr lang="fr-FR" altLang="zh-CN" sz="2400" dirty="0" smtClean="0"/>
              <a:t>=1e-6; //</a:t>
            </a:r>
            <a:r>
              <a:rPr lang="zh-CN" altLang="fr-FR" sz="2400" dirty="0" smtClean="0"/>
              <a:t>一个很小的数</a:t>
            </a:r>
          </a:p>
          <a:p>
            <a:pPr eaLnBrk="1" hangingPunct="1">
              <a:lnSpc>
                <a:spcPct val="11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11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110000"/>
              </a:lnSpc>
              <a:buFont typeface="Wingdings" pitchFamily="2" charset="2"/>
              <a:buNone/>
              <a:defRPr/>
            </a:pPr>
            <a:r>
              <a:rPr lang="fr-FR" altLang="zh-CN" sz="2400" dirty="0" smtClean="0"/>
              <a:t>	cin &gt;&gt; a;</a:t>
            </a:r>
          </a:p>
          <a:p>
            <a:pPr eaLnBrk="1" hangingPunct="1">
              <a:lnSpc>
                <a:spcPct val="110000"/>
              </a:lnSpc>
              <a:buFont typeface="Wingdings" pitchFamily="2" charset="2"/>
              <a:buNone/>
              <a:defRPr/>
            </a:pPr>
            <a:r>
              <a:rPr lang="fr-FR" altLang="zh-CN" sz="2400" dirty="0" smtClean="0"/>
              <a:t>	x2 = a; //</a:t>
            </a:r>
            <a:r>
              <a:rPr lang="zh-CN" altLang="fr-FR" sz="2400" dirty="0" smtClean="0"/>
              <a:t>第一个值取</a:t>
            </a:r>
            <a:r>
              <a:rPr lang="fr-FR" altLang="zh-CN" sz="2400" dirty="0" smtClean="0"/>
              <a:t>a</a:t>
            </a:r>
          </a:p>
          <a:p>
            <a:pPr eaLnBrk="1" hangingPunct="1">
              <a:lnSpc>
                <a:spcPct val="110000"/>
              </a:lnSpc>
              <a:buFont typeface="Wingdings" pitchFamily="2" charset="2"/>
              <a:buNone/>
              <a:defRPr/>
            </a:pPr>
            <a:r>
              <a:rPr lang="fr-FR" altLang="zh-CN" sz="2400" dirty="0" smtClean="0"/>
              <a:t>	</a:t>
            </a:r>
            <a:endParaRPr lang="zh-CN" altLang="fr-FR" sz="2400" dirty="0" smtClean="0"/>
          </a:p>
          <a:p>
            <a:pPr eaLnBrk="1" hangingPunct="1">
              <a:lnSpc>
                <a:spcPct val="110000"/>
              </a:lnSpc>
              <a:buFont typeface="Wingdings" pitchFamily="2" charset="2"/>
              <a:buNone/>
              <a:defRPr/>
            </a:pPr>
            <a:r>
              <a:rPr lang="zh-CN" altLang="en-US" sz="2400" dirty="0" smtClean="0"/>
              <a:t>	</a:t>
            </a:r>
            <a:r>
              <a:rPr lang="en-US" altLang="zh-CN" sz="2400" dirty="0" smtClean="0"/>
              <a:t>do</a:t>
            </a:r>
            <a:endParaRPr lang="fr-FR" altLang="zh-CN" sz="2400" dirty="0" smtClean="0"/>
          </a:p>
          <a:p>
            <a:pPr eaLnBrk="1" hangingPunct="1">
              <a:lnSpc>
                <a:spcPct val="11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11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110000"/>
              </a:lnSpc>
              <a:buNone/>
              <a:defRPr/>
            </a:pPr>
            <a:r>
              <a:rPr lang="zh-CN" altLang="fr-FR" sz="2400" dirty="0" smtClean="0"/>
              <a:t>	</a:t>
            </a:r>
            <a:r>
              <a:rPr lang="en-US" altLang="zh-CN" sz="2400" dirty="0"/>
              <a:t>} while (</a:t>
            </a:r>
            <a:r>
              <a:rPr lang="en-US" altLang="zh-CN" sz="2400" dirty="0" err="1"/>
              <a:t>fabs</a:t>
            </a:r>
            <a:r>
              <a:rPr lang="en-US" altLang="zh-CN" sz="2400" dirty="0"/>
              <a:t>(x2-x1) &gt;= EPS);</a:t>
            </a:r>
            <a:endParaRPr lang="en-US" altLang="zh-CN" sz="2400" dirty="0" smtClean="0"/>
          </a:p>
          <a:p>
            <a:pPr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110000"/>
              </a:lnSpc>
              <a:buFont typeface="Wingdings" pitchFamily="2" charset="2"/>
              <a:buNone/>
              <a:defRPr/>
            </a:pPr>
            <a:r>
              <a:rPr lang="en-US" altLang="zh-CN" sz="2400" dirty="0" smtClean="0"/>
              <a:t>	return 0;</a:t>
            </a:r>
          </a:p>
          <a:p>
            <a:pPr eaLnBrk="1" hangingPunct="1">
              <a:lnSpc>
                <a:spcPct val="110000"/>
              </a:lnSpc>
              <a:buFont typeface="Wingdings" pitchFamily="2" charset="2"/>
              <a:buNone/>
              <a:defRPr/>
            </a:pPr>
            <a:r>
              <a:rPr lang="en-US" altLang="zh-CN" sz="2400" dirty="0" smtClean="0"/>
              <a:t>}</a:t>
            </a:r>
          </a:p>
        </p:txBody>
      </p:sp>
    </p:spTree>
    <p:extLst>
      <p:ext uri="{BB962C8B-B14F-4D97-AF65-F5344CB8AC3E}">
        <p14:creationId xmlns:p14="http://schemas.microsoft.com/office/powerpoint/2010/main" val="34517150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循环优化问题</a:t>
            </a:r>
          </a:p>
        </p:txBody>
      </p:sp>
      <p:sp>
        <p:nvSpPr>
          <p:cNvPr id="192515" name="Rectangle 3"/>
          <p:cNvSpPr>
            <a:spLocks noGrp="1" noChangeArrowheads="1"/>
          </p:cNvSpPr>
          <p:nvPr>
            <p:ph type="body" idx="1"/>
          </p:nvPr>
        </p:nvSpPr>
        <p:spPr/>
        <p:txBody>
          <a:bodyPr/>
          <a:lstStyle/>
          <a:p>
            <a:pPr eaLnBrk="1" hangingPunct="1">
              <a:defRPr/>
            </a:pPr>
            <a:r>
              <a:rPr lang="zh-CN" altLang="en-US" dirty="0" smtClean="0"/>
              <a:t>算法的优化：减少循环次数</a:t>
            </a:r>
          </a:p>
          <a:p>
            <a:pPr eaLnBrk="1" hangingPunct="1">
              <a:defRPr/>
            </a:pPr>
            <a:r>
              <a:rPr lang="zh-CN" altLang="en-US" dirty="0" smtClean="0"/>
              <a:t>避免在循环中重复计算不变的表达式</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a:t>
            </a:r>
            <a:r>
              <a:rPr lang="en-US" altLang="zh-CN" sz="2000" dirty="0" err="1" smtClean="0"/>
              <a:t>i</a:t>
            </a:r>
            <a:r>
              <a:rPr lang="en-US" altLang="zh-CN" sz="2000" dirty="0" smtClean="0"/>
              <a:t>;  //</a:t>
            </a:r>
            <a:r>
              <a:rPr lang="zh-CN" altLang="en-US" sz="2000" dirty="0" smtClean="0"/>
              <a:t>从键盘输入一个正整数</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j=2;</a:t>
            </a:r>
          </a:p>
          <a:p>
            <a:pPr eaLnBrk="1" hangingPunct="1">
              <a:lnSpc>
                <a:spcPct val="80000"/>
              </a:lnSpc>
              <a:buFont typeface="Wingdings" pitchFamily="2" charset="2"/>
              <a:buNone/>
              <a:defRPr/>
            </a:pPr>
            <a:r>
              <a:rPr lang="en-US" altLang="zh-CN" sz="2000" dirty="0" smtClean="0"/>
              <a:t>	while (j &lt; </a:t>
            </a:r>
            <a:r>
              <a:rPr lang="en-US" altLang="zh-CN" sz="2000" dirty="0" err="1" smtClean="0">
                <a:solidFill>
                  <a:schemeClr val="folHlink"/>
                </a:solidFill>
              </a:rPr>
              <a:t>i</a:t>
            </a:r>
            <a:r>
              <a:rPr lang="en-US" altLang="zh-CN" sz="2000" dirty="0" smtClean="0"/>
              <a:t> &amp;&amp; </a:t>
            </a:r>
            <a:r>
              <a:rPr lang="en-US" altLang="zh-CN" sz="2000" dirty="0" err="1" smtClean="0"/>
              <a:t>i%j</a:t>
            </a:r>
            <a:r>
              <a:rPr lang="en-US" altLang="zh-CN" sz="2000" dirty="0" smtClean="0"/>
              <a:t> != 0) </a:t>
            </a:r>
            <a:r>
              <a:rPr lang="en-US" altLang="zh-CN" sz="1800" dirty="0" smtClean="0"/>
              <a:t>//</a:t>
            </a:r>
            <a:r>
              <a:rPr lang="zh-CN" altLang="en-US" sz="1800" dirty="0" smtClean="0"/>
              <a:t>循环：分别判断</a:t>
            </a:r>
            <a:r>
              <a:rPr lang="en-US" altLang="zh-CN" sz="1800" dirty="0" err="1" smtClean="0"/>
              <a:t>i</a:t>
            </a:r>
            <a:r>
              <a:rPr lang="zh-CN" altLang="en-US" sz="1800" dirty="0" smtClean="0"/>
              <a:t>是否能被</a:t>
            </a:r>
            <a:r>
              <a:rPr lang="en-US" altLang="zh-CN" sz="1800" dirty="0" smtClean="0"/>
              <a:t>2 ~ i-1</a:t>
            </a:r>
            <a:r>
              <a:rPr lang="zh-CN" altLang="en-US" sz="1800" dirty="0" smtClean="0"/>
              <a:t>整除</a:t>
            </a:r>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j++</a:t>
            </a:r>
            <a:r>
              <a:rPr lang="en-US" altLang="zh-CN" sz="2000" dirty="0" smtClean="0"/>
              <a:t>;</a:t>
            </a:r>
          </a:p>
          <a:p>
            <a:pPr eaLnBrk="1" hangingPunct="1">
              <a:lnSpc>
                <a:spcPct val="80000"/>
              </a:lnSpc>
              <a:buFont typeface="Wingdings" pitchFamily="2" charset="2"/>
              <a:buNone/>
              <a:defRPr/>
            </a:pPr>
            <a:r>
              <a:rPr lang="en-US" altLang="zh-CN" sz="2000" dirty="0" smtClean="0"/>
              <a:t>	if (j == </a:t>
            </a:r>
            <a:r>
              <a:rPr lang="en-US" altLang="zh-CN" sz="2000" dirty="0" err="1" smtClean="0"/>
              <a:t>i</a:t>
            </a:r>
            <a:r>
              <a:rPr lang="en-US" altLang="zh-CN" sz="2000" dirty="0" smtClean="0"/>
              <a:t>) //</a:t>
            </a:r>
            <a:r>
              <a:rPr lang="en-US" altLang="zh-CN" sz="2000" dirty="0" err="1" smtClean="0"/>
              <a:t>i</a:t>
            </a:r>
            <a:r>
              <a:rPr lang="zh-CN" altLang="en-US" sz="2000" dirty="0" smtClean="0"/>
              <a:t>是素数</a:t>
            </a:r>
          </a:p>
          <a:p>
            <a:pPr eaLnBrk="1" hangingPunct="1">
              <a:lnSpc>
                <a:spcPct val="80000"/>
              </a:lnSpc>
              <a:buNone/>
              <a:defRPr/>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a:t>
            </a:r>
            <a:r>
              <a:rPr lang="en-US" altLang="zh-CN" sz="2000" dirty="0"/>
              <a:t>&lt;&lt; "</a:t>
            </a:r>
            <a:r>
              <a:rPr lang="zh-CN" altLang="en-US" sz="2000" dirty="0"/>
              <a:t>是素数</a:t>
            </a:r>
            <a:r>
              <a:rPr lang="en-US" altLang="zh-CN" sz="2000" dirty="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zh-CN" altLang="en-US" sz="2000" dirty="0" smtClean="0"/>
              <a:t>注意：上面的</a:t>
            </a:r>
            <a:r>
              <a:rPr lang="en-US" altLang="zh-CN" sz="2000" dirty="0" smtClean="0"/>
              <a:t>while</a:t>
            </a:r>
            <a:r>
              <a:rPr lang="zh-CN" altLang="en-US" sz="2000" dirty="0" smtClean="0"/>
              <a:t>循环中</a:t>
            </a:r>
            <a:r>
              <a:rPr lang="en-US" altLang="zh-CN" sz="2000" dirty="0" smtClean="0"/>
              <a:t>j</a:t>
            </a:r>
            <a:r>
              <a:rPr lang="zh-CN" altLang="en-US" sz="2000" dirty="0" smtClean="0"/>
              <a:t>没有必要到</a:t>
            </a:r>
            <a:r>
              <a:rPr lang="en-US" altLang="zh-CN" sz="2000" dirty="0" smtClean="0"/>
              <a:t>i-1</a:t>
            </a:r>
            <a:r>
              <a:rPr lang="zh-CN" altLang="en-US" sz="2000" dirty="0" smtClean="0"/>
              <a:t>，只需要到</a:t>
            </a:r>
            <a:r>
              <a:rPr lang="zh-CN" altLang="en-US" sz="2000" dirty="0"/>
              <a:t>：</a:t>
            </a:r>
            <a:r>
              <a:rPr lang="en-US" altLang="zh-CN" sz="2000" dirty="0" smtClean="0"/>
              <a:t> </a:t>
            </a:r>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dirty="0" smtClean="0">
                <a:latin typeface="+mj-ea"/>
              </a:rPr>
              <a:t>例：编程判断</a:t>
            </a:r>
            <a:r>
              <a:rPr lang="en-US" altLang="zh-CN" sz="3600" dirty="0" err="1" smtClean="0">
                <a:latin typeface="+mj-ea"/>
              </a:rPr>
              <a:t>i</a:t>
            </a:r>
            <a:r>
              <a:rPr lang="zh-CN" altLang="en-US" sz="3600" dirty="0" smtClean="0">
                <a:latin typeface="+mj-ea"/>
              </a:rPr>
              <a:t>是否为素数（穷举法）</a:t>
            </a:r>
          </a:p>
        </p:txBody>
      </p:sp>
      <p:pic>
        <p:nvPicPr>
          <p:cNvPr id="2" name="图片 1"/>
          <p:cNvPicPr>
            <a:picLocks noChangeAspect="1"/>
          </p:cNvPicPr>
          <p:nvPr/>
        </p:nvPicPr>
        <p:blipFill>
          <a:blip r:embed="rId2"/>
          <a:stretch>
            <a:fillRect/>
          </a:stretch>
        </p:blipFill>
        <p:spPr>
          <a:xfrm>
            <a:off x="6806530" y="4941168"/>
            <a:ext cx="285750" cy="361950"/>
          </a:xfrm>
          <a:prstGeom prst="rect">
            <a:avLst/>
          </a:prstGeom>
        </p:spPr>
      </p:pic>
    </p:spTree>
    <p:extLst>
      <p:ext uri="{BB962C8B-B14F-4D97-AF65-F5344CB8AC3E}">
        <p14:creationId xmlns:p14="http://schemas.microsoft.com/office/powerpoint/2010/main" val="2795017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6" end="6"/>
                                            </p:txEl>
                                          </p:spTgt>
                                        </p:tgtEl>
                                        <p:attrNameLst>
                                          <p:attrName>style.visibility</p:attrName>
                                        </p:attrNameLst>
                                      </p:cBhvr>
                                      <p:to>
                                        <p:strVal val="visible"/>
                                      </p:to>
                                    </p:set>
                                    <p:animEffect transition="in" filter="blinds(horizontal)">
                                      <p:cBhvr>
                                        <p:cTn id="7" dur="500"/>
                                        <p:tgtEl>
                                          <p:spTgt spid="19353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10" dur="500"/>
                                        <p:tgtEl>
                                          <p:spTgt spid="19353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13" dur="500"/>
                                        <p:tgtEl>
                                          <p:spTgt spid="193538">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6" dur="500"/>
                                        <p:tgtEl>
                                          <p:spTgt spid="193538">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9" dur="500"/>
                                        <p:tgtEl>
                                          <p:spTgt spid="193538">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93538">
                                            <p:txEl>
                                              <p:pRg st="13" end="13"/>
                                            </p:txEl>
                                          </p:spTgt>
                                        </p:tgtEl>
                                        <p:attrNameLst>
                                          <p:attrName>style.visibility</p:attrName>
                                        </p:attrNameLst>
                                      </p:cBhvr>
                                      <p:to>
                                        <p:strVal val="visible"/>
                                      </p:to>
                                    </p:set>
                                    <p:anim calcmode="lin" valueType="num">
                                      <p:cBhvr additive="base">
                                        <p:cTn id="24" dur="500" fill="hold"/>
                                        <p:tgtEl>
                                          <p:spTgt spid="193538">
                                            <p:txEl>
                                              <p:pRg st="13" end="1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3538">
                                            <p:txEl>
                                              <p:pRg st="13" end="1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spcAft>
                <a:spcPct val="20000"/>
              </a:spcAft>
              <a:buNone/>
              <a:defRPr/>
            </a:pPr>
            <a:r>
              <a:rPr lang="en-US" altLang="zh-CN" sz="2000" dirty="0">
                <a:solidFill>
                  <a:srgbClr val="FFC000"/>
                </a:solidFill>
              </a:rPr>
              <a:t>#include &lt;</a:t>
            </a:r>
            <a:r>
              <a:rPr lang="en-US" altLang="zh-CN" sz="2000" dirty="0" err="1">
                <a:solidFill>
                  <a:srgbClr val="FFC000"/>
                </a:solidFill>
              </a:rPr>
              <a:t>cmath</a:t>
            </a:r>
            <a:r>
              <a:rPr lang="en-US" altLang="zh-CN" sz="2000" dirty="0">
                <a:solidFill>
                  <a:srgbClr val="FFC000"/>
                </a:solidFill>
              </a:rPr>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a:t>
            </a:r>
            <a:r>
              <a:rPr lang="en-US" altLang="zh-CN" sz="2000" dirty="0" err="1" smtClean="0"/>
              <a:t>i</a:t>
            </a:r>
            <a:r>
              <a:rPr lang="en-US" altLang="zh-CN" sz="2000" dirty="0" smtClean="0"/>
              <a:t>;  //</a:t>
            </a:r>
            <a:r>
              <a:rPr lang="zh-CN" altLang="en-US" sz="2000" dirty="0" smtClean="0"/>
              <a:t>从键盘输入一个正整数</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j=2;</a:t>
            </a:r>
          </a:p>
          <a:p>
            <a:pPr eaLnBrk="1" hangingPunct="1">
              <a:lnSpc>
                <a:spcPct val="80000"/>
              </a:lnSpc>
              <a:buNone/>
              <a:defRPr/>
            </a:pPr>
            <a:r>
              <a:rPr lang="en-US" altLang="zh-CN" sz="2000" dirty="0" smtClean="0"/>
              <a:t>	while (j &lt;= </a:t>
            </a:r>
            <a:r>
              <a:rPr lang="en-US" altLang="zh-CN" sz="2000" dirty="0" smtClean="0">
                <a:solidFill>
                  <a:srgbClr val="FFC000"/>
                </a:solidFill>
              </a:rPr>
              <a:t>(</a:t>
            </a:r>
            <a:r>
              <a:rPr lang="en-US" altLang="zh-CN" sz="2000" dirty="0" err="1" smtClean="0">
                <a:solidFill>
                  <a:srgbClr val="FFC000"/>
                </a:solidFill>
              </a:rPr>
              <a:t>int</a:t>
            </a:r>
            <a:r>
              <a:rPr lang="en-US" altLang="zh-CN" sz="2000" dirty="0" smtClean="0">
                <a:solidFill>
                  <a:srgbClr val="FFC000"/>
                </a:solidFill>
              </a:rPr>
              <a:t>)</a:t>
            </a:r>
            <a:r>
              <a:rPr lang="en-US" altLang="zh-CN" sz="2000" dirty="0" err="1" smtClean="0">
                <a:solidFill>
                  <a:schemeClr val="folHlink"/>
                </a:solidFill>
              </a:rPr>
              <a:t>sqrt</a:t>
            </a:r>
            <a:r>
              <a:rPr lang="en-US" altLang="zh-CN" sz="2000" dirty="0" smtClean="0">
                <a:solidFill>
                  <a:schemeClr val="folHlink"/>
                </a:solidFill>
              </a:rPr>
              <a:t>((double)</a:t>
            </a:r>
            <a:r>
              <a:rPr lang="en-US" altLang="zh-CN" sz="2000" dirty="0" err="1" smtClean="0">
                <a:solidFill>
                  <a:schemeClr val="folHlink"/>
                </a:solidFill>
              </a:rPr>
              <a:t>i</a:t>
            </a:r>
            <a:r>
              <a:rPr lang="en-US" altLang="zh-CN" sz="2000" dirty="0">
                <a:solidFill>
                  <a:schemeClr val="folHlink"/>
                </a:solidFill>
              </a:rPr>
              <a:t>)</a:t>
            </a:r>
            <a:r>
              <a:rPr lang="en-US" altLang="zh-CN" sz="2000" dirty="0" smtClean="0"/>
              <a:t> &amp;&amp; </a:t>
            </a:r>
            <a:r>
              <a:rPr lang="en-US" altLang="zh-CN" sz="2000" dirty="0" err="1" smtClean="0"/>
              <a:t>i%j</a:t>
            </a:r>
            <a:r>
              <a:rPr lang="en-US" altLang="zh-CN" sz="2000" dirty="0" smtClean="0"/>
              <a:t> != 0)</a:t>
            </a:r>
            <a:endParaRPr lang="zh-CN" altLang="en-US" sz="1800" dirty="0" smtClean="0"/>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j++</a:t>
            </a:r>
            <a:r>
              <a:rPr lang="en-US" altLang="zh-CN" sz="2000" dirty="0" smtClean="0"/>
              <a:t>;</a:t>
            </a:r>
          </a:p>
          <a:p>
            <a:pPr eaLnBrk="1" hangingPunct="1">
              <a:lnSpc>
                <a:spcPct val="80000"/>
              </a:lnSpc>
              <a:buNone/>
              <a:defRPr/>
            </a:pPr>
            <a:r>
              <a:rPr lang="en-US" altLang="zh-CN" sz="2000" dirty="0" smtClean="0"/>
              <a:t>	if (j </a:t>
            </a:r>
            <a:r>
              <a:rPr lang="en-US" altLang="zh-CN" sz="2000" dirty="0"/>
              <a:t>&gt;</a:t>
            </a:r>
            <a:r>
              <a:rPr lang="en-US" altLang="zh-CN" sz="2000" dirty="0" smtClean="0"/>
              <a:t> </a:t>
            </a:r>
            <a:r>
              <a:rPr lang="en-US" altLang="zh-CN" sz="2000" dirty="0">
                <a:solidFill>
                  <a:srgbClr val="FFC000"/>
                </a:solidFill>
              </a:rPr>
              <a:t>(</a:t>
            </a:r>
            <a:r>
              <a:rPr lang="en-US" altLang="zh-CN" sz="2000" dirty="0" err="1">
                <a:solidFill>
                  <a:srgbClr val="FFC000"/>
                </a:solidFill>
              </a:rPr>
              <a:t>int</a:t>
            </a:r>
            <a:r>
              <a:rPr lang="en-US" altLang="zh-CN" sz="2000" dirty="0">
                <a:solidFill>
                  <a:srgbClr val="FFC000"/>
                </a:solidFill>
              </a:rPr>
              <a:t>)</a:t>
            </a:r>
            <a:r>
              <a:rPr lang="en-US" altLang="zh-CN" sz="2000" dirty="0" err="1">
                <a:solidFill>
                  <a:schemeClr val="folHlink"/>
                </a:solidFill>
              </a:rPr>
              <a:t>sqrt</a:t>
            </a:r>
            <a:r>
              <a:rPr lang="en-US" altLang="zh-CN" sz="2000" dirty="0">
                <a:solidFill>
                  <a:schemeClr val="folHlink"/>
                </a:solidFill>
              </a:rPr>
              <a:t>((double)</a:t>
            </a:r>
            <a:r>
              <a:rPr lang="en-US" altLang="zh-CN" sz="2000" dirty="0" err="1">
                <a:solidFill>
                  <a:schemeClr val="folHlink"/>
                </a:solidFill>
              </a:rPr>
              <a:t>i</a:t>
            </a:r>
            <a:r>
              <a:rPr lang="en-US" altLang="zh-CN" sz="2000" dirty="0">
                <a:solidFill>
                  <a:schemeClr val="folHlink"/>
                </a:solidFill>
              </a:rPr>
              <a:t>)</a:t>
            </a:r>
            <a:r>
              <a:rPr lang="en-US" altLang="zh-CN" sz="2000" dirty="0" smtClean="0"/>
              <a:t>) //</a:t>
            </a:r>
            <a:r>
              <a:rPr lang="en-US" altLang="zh-CN" sz="2000" dirty="0" err="1" smtClean="0"/>
              <a:t>i</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a:t>
            </a:r>
            <a:r>
              <a:rPr lang="zh-CN" altLang="en-US" sz="2000" dirty="0" smtClean="0"/>
              <a:t>是素数</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en-US" altLang="zh-CN" sz="2000" dirty="0" err="1" smtClean="0">
                <a:solidFill>
                  <a:srgbClr val="FFC000"/>
                </a:solidFill>
              </a:rPr>
              <a:t>sqrt</a:t>
            </a:r>
            <a:r>
              <a:rPr lang="en-US" altLang="zh-CN" sz="2000" dirty="0" smtClean="0">
                <a:solidFill>
                  <a:srgbClr val="FFC000"/>
                </a:solidFill>
              </a:rPr>
              <a:t>()</a:t>
            </a:r>
            <a:r>
              <a:rPr lang="en-US" altLang="zh-CN" sz="2000" dirty="0" smtClean="0"/>
              <a:t> </a:t>
            </a:r>
            <a:r>
              <a:rPr lang="zh-CN" altLang="en-US" sz="2000" dirty="0" smtClean="0"/>
              <a:t>为</a:t>
            </a:r>
            <a:r>
              <a:rPr lang="en-US" altLang="zh-CN" sz="2000" dirty="0" smtClean="0"/>
              <a:t>C++</a:t>
            </a:r>
            <a:r>
              <a:rPr lang="zh-CN" altLang="en-US" sz="2000" dirty="0" smtClean="0"/>
              <a:t>的一个库函数</a:t>
            </a:r>
            <a:endParaRPr lang="en-US" altLang="zh-CN" sz="2000" dirty="0" smtClean="0"/>
          </a:p>
          <a:p>
            <a:pPr eaLnBrk="1" hangingPunct="1">
              <a:lnSpc>
                <a:spcPct val="80000"/>
              </a:lnSpc>
              <a:defRPr/>
            </a:pPr>
            <a:r>
              <a:rPr lang="zh-CN" altLang="en-US" sz="2000" dirty="0"/>
              <a:t>注意：上面程序中的</a:t>
            </a:r>
            <a:r>
              <a:rPr lang="en-US" altLang="zh-CN" sz="2000" dirty="0" err="1"/>
              <a:t>sqrt</a:t>
            </a:r>
            <a:r>
              <a:rPr lang="en-US" altLang="zh-CN" sz="2000" dirty="0"/>
              <a:t>(</a:t>
            </a:r>
            <a:r>
              <a:rPr lang="en-US" altLang="zh-CN" sz="2000" dirty="0" err="1"/>
              <a:t>i</a:t>
            </a:r>
            <a:r>
              <a:rPr lang="en-US" altLang="zh-CN" sz="2000" dirty="0"/>
              <a:t>)</a:t>
            </a:r>
            <a:r>
              <a:rPr lang="zh-CN" altLang="en-US" sz="2000" dirty="0"/>
              <a:t>被重复计算！</a:t>
            </a:r>
          </a:p>
          <a:p>
            <a:pPr eaLnBrk="1" hangingPunct="1">
              <a:lnSpc>
                <a:spcPct val="80000"/>
              </a:lnSpc>
              <a:defRPr/>
            </a:pPr>
            <a:endParaRPr lang="en-US" altLang="zh-CN" sz="2000" dirty="0" smtClean="0"/>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endParaRPr lang="zh-CN" altLang="en-US" sz="3600" dirty="0" smtClean="0">
              <a:latin typeface="+mj-ea"/>
            </a:endParaRPr>
          </a:p>
        </p:txBody>
      </p:sp>
    </p:spTree>
    <p:extLst>
      <p:ext uri="{BB962C8B-B14F-4D97-AF65-F5344CB8AC3E}">
        <p14:creationId xmlns:p14="http://schemas.microsoft.com/office/powerpoint/2010/main" val="140983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15" end="15"/>
                                            </p:txEl>
                                          </p:spTgt>
                                        </p:tgtEl>
                                        <p:attrNameLst>
                                          <p:attrName>style.visibility</p:attrName>
                                        </p:attrNameLst>
                                      </p:cBhvr>
                                      <p:to>
                                        <p:strVal val="visible"/>
                                      </p:to>
                                    </p:set>
                                    <p:anim calcmode="lin" valueType="num">
                                      <p:cBhvr additive="base">
                                        <p:cTn id="7" dur="500" fill="hold"/>
                                        <p:tgtEl>
                                          <p:spTgt spid="193538">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本课程是程序设计基础，所</a:t>
            </a:r>
            <a:r>
              <a:rPr lang="zh-CN" altLang="en-US" dirty="0"/>
              <a:t>涉及的问题都不是很</a:t>
            </a:r>
            <a:r>
              <a:rPr lang="zh-CN" altLang="en-US" dirty="0" smtClean="0"/>
              <a:t>复杂。</a:t>
            </a:r>
            <a:endParaRPr lang="en-US" altLang="zh-CN" dirty="0" smtClean="0"/>
          </a:p>
          <a:p>
            <a:r>
              <a:rPr lang="zh-CN" altLang="en-US" dirty="0" smtClean="0"/>
              <a:t>在进行程序流程设计时没有采用流程图，而是在对问题进行分析和给出基本解决思路的基础上，直接写出带有详细注释的程序代码。</a:t>
            </a:r>
            <a:endParaRPr lang="zh-CN" altLang="en-US" dirty="0"/>
          </a:p>
        </p:txBody>
      </p:sp>
    </p:spTree>
    <p:extLst>
      <p:ext uri="{BB962C8B-B14F-4D97-AF65-F5344CB8AC3E}">
        <p14:creationId xmlns:p14="http://schemas.microsoft.com/office/powerpoint/2010/main" val="1699779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spcAft>
                <a:spcPct val="20000"/>
              </a:spcAft>
              <a:buNone/>
              <a:defRPr/>
            </a:pPr>
            <a:r>
              <a:rPr lang="en-US" altLang="zh-CN" sz="2000" dirty="0">
                <a:solidFill>
                  <a:srgbClr val="FFC000"/>
                </a:solidFill>
              </a:rPr>
              <a:t>#include &lt;</a:t>
            </a:r>
            <a:r>
              <a:rPr lang="en-US" altLang="zh-CN" sz="2000" dirty="0" err="1">
                <a:solidFill>
                  <a:srgbClr val="FFC000"/>
                </a:solidFill>
              </a:rPr>
              <a:t>cmath</a:t>
            </a:r>
            <a:r>
              <a:rPr lang="en-US" altLang="zh-CN" sz="2000" dirty="0">
                <a:solidFill>
                  <a:srgbClr val="FFC000"/>
                </a:solidFill>
              </a:rPr>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a:t>
            </a:r>
            <a:r>
              <a:rPr lang="en-US" altLang="zh-CN" sz="2000" dirty="0" err="1" smtClean="0"/>
              <a:t>i</a:t>
            </a:r>
            <a:r>
              <a:rPr lang="en-US" altLang="zh-CN" sz="2000" dirty="0" smtClean="0"/>
              <a:t>;  //</a:t>
            </a:r>
            <a:r>
              <a:rPr lang="zh-CN" altLang="en-US" sz="2000" dirty="0" smtClean="0"/>
              <a:t>从键盘输入一个正整数</a:t>
            </a:r>
          </a:p>
          <a:p>
            <a:pPr eaLnBrk="1" hangingPunct="1">
              <a:lnSpc>
                <a:spcPct val="80000"/>
              </a:lnSpc>
              <a:buNone/>
              <a:defRPr/>
            </a:pPr>
            <a:r>
              <a:rPr lang="en-US" altLang="zh-CN" sz="2000" dirty="0" smtClean="0"/>
              <a:t>	</a:t>
            </a:r>
            <a:r>
              <a:rPr lang="en-US" altLang="zh-CN" sz="2000" dirty="0" err="1" smtClean="0"/>
              <a:t>int</a:t>
            </a:r>
            <a:r>
              <a:rPr lang="en-US" altLang="zh-CN" sz="2000" dirty="0" smtClean="0"/>
              <a:t> j=2,</a:t>
            </a:r>
            <a:r>
              <a:rPr lang="en-US" altLang="zh-CN" sz="2000" dirty="0" smtClean="0">
                <a:solidFill>
                  <a:srgbClr val="FFC000"/>
                </a:solidFill>
              </a:rPr>
              <a:t>k</a:t>
            </a:r>
            <a:r>
              <a:rPr lang="en-US" altLang="zh-CN" sz="2000" dirty="0" smtClean="0"/>
              <a:t>=</a:t>
            </a:r>
            <a:r>
              <a:rPr lang="en-US" altLang="zh-CN" sz="2000" dirty="0"/>
              <a:t>(</a:t>
            </a:r>
            <a:r>
              <a:rPr lang="en-US" altLang="zh-CN" sz="2000" dirty="0" err="1"/>
              <a:t>int</a:t>
            </a:r>
            <a:r>
              <a:rPr lang="en-US" altLang="zh-CN" sz="2000" dirty="0"/>
              <a:t>)</a:t>
            </a:r>
            <a:r>
              <a:rPr lang="en-US" altLang="zh-CN" sz="2000" dirty="0" err="1"/>
              <a:t>sqrt</a:t>
            </a:r>
            <a:r>
              <a:rPr lang="en-US" altLang="zh-CN" sz="2000" dirty="0"/>
              <a:t>((double)</a:t>
            </a:r>
            <a:r>
              <a:rPr lang="en-US" altLang="zh-CN" sz="2000" dirty="0" err="1"/>
              <a:t>i</a:t>
            </a:r>
            <a:r>
              <a:rPr lang="en-US" altLang="zh-CN" sz="2000" dirty="0" smtClean="0"/>
              <a:t>);</a:t>
            </a:r>
          </a:p>
          <a:p>
            <a:pPr eaLnBrk="1" hangingPunct="1">
              <a:lnSpc>
                <a:spcPct val="80000"/>
              </a:lnSpc>
              <a:buNone/>
              <a:defRPr/>
            </a:pPr>
            <a:r>
              <a:rPr lang="en-US" altLang="zh-CN" sz="2000" dirty="0" smtClean="0"/>
              <a:t>	while (j &lt;= </a:t>
            </a:r>
            <a:r>
              <a:rPr lang="en-US" altLang="zh-CN" sz="2000" dirty="0" smtClean="0">
                <a:solidFill>
                  <a:srgbClr val="FFC000"/>
                </a:solidFill>
              </a:rPr>
              <a:t>k</a:t>
            </a:r>
            <a:r>
              <a:rPr lang="en-US" altLang="zh-CN" sz="2000" dirty="0" smtClean="0"/>
              <a:t> &amp;&amp; </a:t>
            </a:r>
            <a:r>
              <a:rPr lang="en-US" altLang="zh-CN" sz="2000" dirty="0" err="1" smtClean="0"/>
              <a:t>i%j</a:t>
            </a:r>
            <a:r>
              <a:rPr lang="en-US" altLang="zh-CN" sz="2000" dirty="0" smtClean="0"/>
              <a:t> != 0)</a:t>
            </a:r>
            <a:endParaRPr lang="zh-CN" altLang="en-US" sz="1800" dirty="0" smtClean="0"/>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j++</a:t>
            </a:r>
            <a:r>
              <a:rPr lang="en-US" altLang="zh-CN" sz="2000" dirty="0" smtClean="0"/>
              <a:t>;</a:t>
            </a:r>
          </a:p>
          <a:p>
            <a:pPr eaLnBrk="1" hangingPunct="1">
              <a:lnSpc>
                <a:spcPct val="80000"/>
              </a:lnSpc>
              <a:buNone/>
              <a:defRPr/>
            </a:pPr>
            <a:r>
              <a:rPr lang="en-US" altLang="zh-CN" sz="2000" dirty="0" smtClean="0"/>
              <a:t>	if (j </a:t>
            </a:r>
            <a:r>
              <a:rPr lang="en-US" altLang="zh-CN" sz="2000" dirty="0"/>
              <a:t>&gt;</a:t>
            </a:r>
            <a:r>
              <a:rPr lang="en-US" altLang="zh-CN" sz="2000" dirty="0" smtClean="0"/>
              <a:t> </a:t>
            </a:r>
            <a:r>
              <a:rPr lang="en-US" altLang="zh-CN" sz="2000" dirty="0" smtClean="0">
                <a:solidFill>
                  <a:srgbClr val="FFC000"/>
                </a:solidFill>
              </a:rPr>
              <a:t>k</a:t>
            </a:r>
            <a:r>
              <a:rPr lang="en-US" altLang="zh-CN" sz="2000" dirty="0" smtClean="0"/>
              <a:t>) //</a:t>
            </a:r>
            <a:r>
              <a:rPr lang="en-US" altLang="zh-CN" sz="2000" dirty="0" err="1" smtClean="0"/>
              <a:t>i</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a:t>
            </a:r>
            <a:r>
              <a:rPr lang="zh-CN" altLang="en-US" sz="2000" dirty="0" smtClean="0"/>
              <a:t>是素数</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zh-CN" altLang="en-US" sz="2000" dirty="0" smtClean="0"/>
              <a:t>这个优化编译器</a:t>
            </a:r>
            <a:r>
              <a:rPr lang="zh-CN" altLang="en-US" sz="2000" dirty="0"/>
              <a:t>能自动实现</a:t>
            </a:r>
            <a:r>
              <a:rPr lang="zh-CN" altLang="en-US" sz="2000" dirty="0" smtClean="0"/>
              <a:t>！</a:t>
            </a:r>
            <a:endParaRPr lang="zh-CN" altLang="en-US" sz="2000" dirty="0"/>
          </a:p>
          <a:p>
            <a:pPr eaLnBrk="1" hangingPunct="1">
              <a:lnSpc>
                <a:spcPct val="80000"/>
              </a:lnSpc>
              <a:defRPr/>
            </a:pPr>
            <a:endParaRPr lang="en-US" altLang="zh-CN" sz="2000" dirty="0" smtClean="0"/>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endParaRPr lang="zh-CN" altLang="en-US" sz="3600" dirty="0" smtClean="0">
              <a:latin typeface="+mj-ea"/>
            </a:endParaRPr>
          </a:p>
        </p:txBody>
      </p:sp>
    </p:spTree>
    <p:extLst>
      <p:ext uri="{BB962C8B-B14F-4D97-AF65-F5344CB8AC3E}">
        <p14:creationId xmlns:p14="http://schemas.microsoft.com/office/powerpoint/2010/main" val="23718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14" end="14"/>
                                            </p:txEl>
                                          </p:spTgt>
                                        </p:tgtEl>
                                        <p:attrNameLst>
                                          <p:attrName>style.visibility</p:attrName>
                                        </p:attrNameLst>
                                      </p:cBhvr>
                                      <p:to>
                                        <p:strVal val="visible"/>
                                      </p:to>
                                    </p:set>
                                    <p:anim calcmode="lin" valueType="num">
                                      <p:cBhvr additive="base">
                                        <p:cTn id="7" dur="500" fill="hold"/>
                                        <p:tgtEl>
                                          <p:spTgt spid="193538">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None/>
              <a:defRPr/>
            </a:pPr>
            <a:r>
              <a:rPr lang="en-US" altLang="zh-CN" sz="2000" dirty="0"/>
              <a:t>#include &lt;</a:t>
            </a:r>
            <a:r>
              <a:rPr lang="en-US" altLang="zh-CN" sz="2000" dirty="0" err="1"/>
              <a:t>cmath</a:t>
            </a:r>
            <a:r>
              <a:rPr lang="en-US" altLang="zh-CN" sz="2000" dirty="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en-US" altLang="zh-CN" sz="1800" dirty="0" smtClean="0"/>
              <a:t>//</a:t>
            </a:r>
            <a:r>
              <a:rPr lang="zh-CN" altLang="en-US" sz="1800" dirty="0" smtClean="0"/>
              <a:t>循环：分别判断</a:t>
            </a:r>
            <a:r>
              <a:rPr lang="en-US" altLang="zh-CN" sz="1800" dirty="0" err="1" smtClean="0"/>
              <a:t>i</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a:t>
            </a:r>
            <a:r>
              <a:rPr lang="zh-CN" altLang="en-US" sz="1800" dirty="0" smtClean="0"/>
              <a:t>、</a:t>
            </a:r>
            <a:r>
              <a:rPr lang="en-US" altLang="zh-CN" sz="1800" dirty="0" smtClean="0"/>
              <a:t>n-1</a:t>
            </a:r>
            <a:r>
              <a:rPr lang="zh-CN" altLang="en-US" sz="1800" dirty="0" smtClean="0"/>
              <a:t>是否为素数</a:t>
            </a:r>
          </a:p>
          <a:p>
            <a:pPr eaLnBrk="1" hangingPunct="1">
              <a:lnSpc>
                <a:spcPct val="80000"/>
              </a:lnSpc>
              <a:buNone/>
              <a:defRPr/>
            </a:pPr>
            <a:r>
              <a:rPr lang="zh-CN" altLang="en-US" sz="2000" dirty="0" smtClean="0"/>
              <a:t>	</a:t>
            </a:r>
            <a:r>
              <a:rPr lang="en-US" altLang="zh-CN" sz="2000" dirty="0" smtClean="0"/>
              <a:t>{	</a:t>
            </a:r>
            <a:r>
              <a:rPr lang="en-US" altLang="zh-CN" sz="2000" dirty="0" err="1"/>
              <a:t>int</a:t>
            </a:r>
            <a:r>
              <a:rPr lang="en-US" altLang="zh-CN" sz="2000" dirty="0"/>
              <a:t> j=2,k=(</a:t>
            </a:r>
            <a:r>
              <a:rPr lang="en-US" altLang="zh-CN" sz="2000" dirty="0" err="1"/>
              <a:t>int</a:t>
            </a:r>
            <a:r>
              <a:rPr lang="en-US" altLang="zh-CN" sz="2000" dirty="0"/>
              <a:t>)</a:t>
            </a:r>
            <a:r>
              <a:rPr lang="en-US" altLang="zh-CN" sz="2000" dirty="0" err="1"/>
              <a:t>sqrt</a:t>
            </a:r>
            <a:r>
              <a:rPr lang="en-US" altLang="zh-CN" sz="2000" dirty="0"/>
              <a:t>((double)</a:t>
            </a:r>
            <a:r>
              <a:rPr lang="en-US" altLang="zh-CN" sz="2000" dirty="0" err="1"/>
              <a:t>i</a:t>
            </a:r>
            <a:r>
              <a:rPr lang="en-US" altLang="zh-CN" sz="2000" dirty="0"/>
              <a:t>);</a:t>
            </a:r>
          </a:p>
          <a:p>
            <a:pPr eaLnBrk="1" hangingPunct="1">
              <a:lnSpc>
                <a:spcPct val="80000"/>
              </a:lnSpc>
              <a:buNone/>
              <a:defRPr/>
            </a:pPr>
            <a:r>
              <a:rPr lang="en-US" altLang="zh-CN" sz="2000" dirty="0"/>
              <a:t>	</a:t>
            </a:r>
            <a:r>
              <a:rPr lang="en-US" altLang="zh-CN" sz="2000" dirty="0" smtClean="0"/>
              <a:t>	while </a:t>
            </a:r>
            <a:r>
              <a:rPr lang="en-US" altLang="zh-CN" sz="2000" dirty="0"/>
              <a:t>(j &lt;= k &amp;&amp; </a:t>
            </a:r>
            <a:r>
              <a:rPr lang="en-US" altLang="zh-CN" sz="2000" dirty="0" err="1"/>
              <a:t>i%j</a:t>
            </a:r>
            <a:r>
              <a:rPr lang="en-US" altLang="zh-CN" sz="2000" dirty="0"/>
              <a:t> != 0)</a:t>
            </a:r>
            <a:endParaRPr lang="zh-CN" altLang="en-US" sz="1800" dirty="0"/>
          </a:p>
          <a:p>
            <a:pPr eaLnBrk="1" hangingPunct="1">
              <a:lnSpc>
                <a:spcPct val="80000"/>
              </a:lnSpc>
              <a:buNone/>
              <a:defRPr/>
            </a:pPr>
            <a:r>
              <a:rPr lang="zh-CN" altLang="en-US" sz="2000" dirty="0"/>
              <a:t>	</a:t>
            </a:r>
            <a:r>
              <a:rPr lang="en-US" altLang="zh-CN" sz="2000" dirty="0"/>
              <a:t> </a:t>
            </a:r>
            <a:r>
              <a:rPr lang="en-US" altLang="zh-CN" sz="2000" dirty="0" smtClean="0"/>
              <a:t>	  </a:t>
            </a:r>
            <a:r>
              <a:rPr lang="en-US" altLang="zh-CN" sz="2000" dirty="0" err="1"/>
              <a:t>j++</a:t>
            </a:r>
            <a:r>
              <a:rPr lang="en-US" altLang="zh-CN" sz="2000" dirty="0"/>
              <a:t>;</a:t>
            </a:r>
          </a:p>
          <a:p>
            <a:pPr eaLnBrk="1" hangingPunct="1">
              <a:lnSpc>
                <a:spcPct val="80000"/>
              </a:lnSpc>
              <a:buNone/>
              <a:defRPr/>
            </a:pPr>
            <a:r>
              <a:rPr lang="en-US" altLang="zh-CN" sz="2000" dirty="0"/>
              <a:t>	</a:t>
            </a:r>
            <a:r>
              <a:rPr lang="en-US" altLang="zh-CN" sz="2000" dirty="0" smtClean="0"/>
              <a:t>	if </a:t>
            </a:r>
            <a:r>
              <a:rPr lang="en-US" altLang="zh-CN" sz="2000" dirty="0"/>
              <a:t>(j &gt; k) //</a:t>
            </a:r>
            <a:r>
              <a:rPr lang="en-US" altLang="zh-CN" sz="2000" dirty="0" err="1"/>
              <a:t>i</a:t>
            </a:r>
            <a:r>
              <a:rPr lang="zh-CN" altLang="en-US" sz="2000" dirty="0"/>
              <a:t>是素数</a:t>
            </a:r>
          </a:p>
          <a:p>
            <a:pPr eaLnBrk="1" hangingPunct="1">
              <a:lnSpc>
                <a:spcPct val="80000"/>
              </a:lnSpc>
              <a:buFont typeface="Wingdings" pitchFamily="2" charset="2"/>
              <a:buNone/>
              <a:defRPr/>
            </a:pPr>
            <a:r>
              <a:rPr lang="en-US" altLang="zh-CN" sz="2000" dirty="0" smtClean="0"/>
              <a:t>		</a:t>
            </a: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zh-CN" altLang="en-US" sz="2000" dirty="0" smtClean="0"/>
              <a:t>注意：上面的</a:t>
            </a:r>
            <a:r>
              <a:rPr lang="en-US" altLang="zh-CN" sz="2000" dirty="0" smtClean="0"/>
              <a:t>for</a:t>
            </a:r>
            <a:r>
              <a:rPr lang="zh-CN" altLang="en-US" sz="2000" dirty="0" smtClean="0"/>
              <a:t>循环中，偶数没有必要再判断它们是否为素数</a:t>
            </a:r>
            <a:r>
              <a:rPr lang="zh-CN" altLang="en-US" sz="2000" dirty="0"/>
              <a:t>。</a:t>
            </a:r>
            <a:endParaRPr lang="zh-CN" altLang="en-US" sz="2000" dirty="0" smtClean="0"/>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dirty="0" smtClean="0">
                <a:latin typeface="+mj-ea"/>
              </a:rPr>
              <a:t>例：编程求出小于</a:t>
            </a:r>
            <a:r>
              <a:rPr lang="en-US" altLang="zh-CN" sz="3600" dirty="0" smtClean="0">
                <a:latin typeface="+mj-ea"/>
              </a:rPr>
              <a:t>n</a:t>
            </a:r>
            <a:r>
              <a:rPr lang="zh-CN" altLang="en-US" sz="3600" dirty="0" smtClean="0">
                <a:latin typeface="+mj-ea"/>
              </a:rPr>
              <a:t>的所有素数（穷举法）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7" dur="500"/>
                                        <p:tgtEl>
                                          <p:spTgt spid="193538">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0" dur="500"/>
                                        <p:tgtEl>
                                          <p:spTgt spid="193538">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3" dur="500"/>
                                        <p:tgtEl>
                                          <p:spTgt spid="193538">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11" end="11"/>
                                            </p:txEl>
                                          </p:spTgt>
                                        </p:tgtEl>
                                        <p:attrNameLst>
                                          <p:attrName>style.visibility</p:attrName>
                                        </p:attrNameLst>
                                      </p:cBhvr>
                                      <p:to>
                                        <p:strVal val="visible"/>
                                      </p:to>
                                    </p:set>
                                    <p:animEffect transition="in" filter="blinds(horizontal)">
                                      <p:cBhvr>
                                        <p:cTn id="16" dur="500"/>
                                        <p:tgtEl>
                                          <p:spTgt spid="193538">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2" end="12"/>
                                            </p:txEl>
                                          </p:spTgt>
                                        </p:tgtEl>
                                        <p:attrNameLst>
                                          <p:attrName>style.visibility</p:attrName>
                                        </p:attrNameLst>
                                      </p:cBhvr>
                                      <p:to>
                                        <p:strVal val="visible"/>
                                      </p:to>
                                    </p:set>
                                    <p:animEffect transition="in" filter="blinds(horizontal)">
                                      <p:cBhvr>
                                        <p:cTn id="19" dur="500"/>
                                        <p:tgtEl>
                                          <p:spTgt spid="193538">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8">
                                            <p:txEl>
                                              <p:pRg st="13" end="13"/>
                                            </p:txEl>
                                          </p:spTgt>
                                        </p:tgtEl>
                                        <p:attrNameLst>
                                          <p:attrName>style.visibility</p:attrName>
                                        </p:attrNameLst>
                                      </p:cBhvr>
                                      <p:to>
                                        <p:strVal val="visible"/>
                                      </p:to>
                                    </p:set>
                                    <p:animEffect transition="in" filter="blinds(horizontal)">
                                      <p:cBhvr>
                                        <p:cTn id="22" dur="500"/>
                                        <p:tgtEl>
                                          <p:spTgt spid="193538">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8">
                                            <p:txEl>
                                              <p:pRg st="14" end="14"/>
                                            </p:txEl>
                                          </p:spTgt>
                                        </p:tgtEl>
                                        <p:attrNameLst>
                                          <p:attrName>style.visibility</p:attrName>
                                        </p:attrNameLst>
                                      </p:cBhvr>
                                      <p:to>
                                        <p:strVal val="visible"/>
                                      </p:to>
                                    </p:set>
                                    <p:animEffect transition="in" filter="blinds(horizontal)">
                                      <p:cBhvr>
                                        <p:cTn id="25" dur="500"/>
                                        <p:tgtEl>
                                          <p:spTgt spid="193538">
                                            <p:txEl>
                                              <p:pRg st="14" end="1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3538">
                                            <p:txEl>
                                              <p:pRg st="17" end="17"/>
                                            </p:txEl>
                                          </p:spTgt>
                                        </p:tgtEl>
                                        <p:attrNameLst>
                                          <p:attrName>style.visibility</p:attrName>
                                        </p:attrNameLst>
                                      </p:cBhvr>
                                      <p:to>
                                        <p:strVal val="visible"/>
                                      </p:to>
                                    </p:set>
                                    <p:anim calcmode="lin" valueType="num">
                                      <p:cBhvr additive="base">
                                        <p:cTn id="30" dur="500" fill="hold"/>
                                        <p:tgtEl>
                                          <p:spTgt spid="193538">
                                            <p:txEl>
                                              <p:pRg st="17" end="1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35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250825" y="980728"/>
            <a:ext cx="8642350" cy="5760640"/>
          </a:xfrm>
        </p:spPr>
        <p:txBody>
          <a:bodyPr/>
          <a:lstStyle/>
          <a:p>
            <a:pPr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#include &lt;</a:t>
            </a:r>
            <a:r>
              <a:rPr lang="en-US" altLang="zh-CN" sz="2000" dirty="0" err="1" smtClean="0"/>
              <a:t>cmath</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从键盘输入一个数</a:t>
            </a:r>
          </a:p>
          <a:p>
            <a:pPr eaLnBrk="1" hangingPunct="1">
              <a:lnSpc>
                <a:spcPct val="80000"/>
              </a:lnSpc>
              <a:buFont typeface="Wingdings" pitchFamily="2" charset="2"/>
              <a:buNone/>
              <a:defRPr/>
            </a:pPr>
            <a:r>
              <a:rPr lang="zh-CN" altLang="en-US" sz="2000" dirty="0" smtClean="0"/>
              <a:t>	</a:t>
            </a:r>
            <a:r>
              <a:rPr lang="en-US" altLang="zh-CN" sz="2000" dirty="0" smtClean="0"/>
              <a:t>if (n &lt;= 2) return -1;</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2 &lt;&lt; ",";  //</a:t>
            </a:r>
            <a:r>
              <a:rPr lang="zh-CN" altLang="en-US" sz="2000" dirty="0" smtClean="0"/>
              <a:t>输出第一个素数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=3; </a:t>
            </a:r>
            <a:r>
              <a:rPr lang="en-US" altLang="zh-CN" sz="2000" dirty="0" err="1" smtClean="0"/>
              <a:t>i</a:t>
            </a:r>
            <a:r>
              <a:rPr lang="en-US" altLang="zh-CN" sz="2000" dirty="0" smtClean="0"/>
              <a:t>&lt;n; </a:t>
            </a:r>
            <a:r>
              <a:rPr lang="en-US" altLang="zh-CN" sz="2000" dirty="0" err="1" smtClean="0"/>
              <a:t>i</a:t>
            </a:r>
            <a:r>
              <a:rPr lang="en-US" altLang="zh-CN" sz="2000" dirty="0" smtClean="0"/>
              <a:t>+=2)  </a:t>
            </a:r>
            <a:r>
              <a:rPr lang="en-US" altLang="zh-CN" sz="1800" dirty="0" smtClean="0"/>
              <a:t>//</a:t>
            </a:r>
            <a:r>
              <a:rPr lang="zh-CN" altLang="en-US" sz="1800" dirty="0" smtClean="0"/>
              <a:t>循环：分别判断</a:t>
            </a:r>
            <a:r>
              <a:rPr lang="en-US" altLang="zh-CN" sz="1800" dirty="0" smtClean="0"/>
              <a:t>3</a:t>
            </a:r>
            <a:r>
              <a:rPr lang="zh-CN" altLang="en-US" sz="1800" dirty="0" smtClean="0"/>
              <a:t>、</a:t>
            </a:r>
            <a:r>
              <a:rPr lang="en-US" altLang="zh-CN" sz="1800" dirty="0" smtClean="0"/>
              <a:t>5</a:t>
            </a:r>
            <a:r>
              <a:rPr lang="zh-CN" altLang="en-US" sz="1800" dirty="0" smtClean="0"/>
              <a:t>、</a:t>
            </a:r>
            <a:r>
              <a:rPr lang="en-US" altLang="zh-CN" sz="1800" dirty="0" smtClean="0"/>
              <a:t>...</a:t>
            </a:r>
            <a:r>
              <a:rPr lang="zh-CN" altLang="en-US" sz="1800" dirty="0" smtClean="0"/>
              <a:t>、是否为素数</a:t>
            </a:r>
          </a:p>
          <a:p>
            <a:pPr eaLnBrk="1" hangingPunct="1">
              <a:lnSpc>
                <a:spcPct val="80000"/>
              </a:lnSpc>
              <a:buNone/>
              <a:defRPr/>
            </a:pPr>
            <a:r>
              <a:rPr lang="zh-CN" altLang="en-US" sz="2000" dirty="0" smtClean="0"/>
              <a:t>	</a:t>
            </a:r>
            <a:r>
              <a:rPr lang="en-US" altLang="zh-CN" sz="2000" dirty="0" smtClean="0"/>
              <a:t>{	</a:t>
            </a:r>
            <a:r>
              <a:rPr lang="en-US" altLang="zh-CN" sz="2000" dirty="0" err="1"/>
              <a:t>int</a:t>
            </a:r>
            <a:r>
              <a:rPr lang="en-US" altLang="zh-CN" sz="2000" dirty="0"/>
              <a:t> j=2,k=(</a:t>
            </a:r>
            <a:r>
              <a:rPr lang="en-US" altLang="zh-CN" sz="2000" dirty="0" err="1"/>
              <a:t>int</a:t>
            </a:r>
            <a:r>
              <a:rPr lang="en-US" altLang="zh-CN" sz="2000" dirty="0"/>
              <a:t>)</a:t>
            </a:r>
            <a:r>
              <a:rPr lang="en-US" altLang="zh-CN" sz="2000" dirty="0" err="1"/>
              <a:t>sqrt</a:t>
            </a:r>
            <a:r>
              <a:rPr lang="en-US" altLang="zh-CN" sz="2000" dirty="0"/>
              <a:t>((double)</a:t>
            </a:r>
            <a:r>
              <a:rPr lang="en-US" altLang="zh-CN" sz="2000" dirty="0" err="1"/>
              <a:t>i</a:t>
            </a:r>
            <a:r>
              <a:rPr lang="en-US" altLang="zh-CN" sz="2000" dirty="0"/>
              <a:t>);</a:t>
            </a:r>
          </a:p>
          <a:p>
            <a:pPr eaLnBrk="1" hangingPunct="1">
              <a:lnSpc>
                <a:spcPct val="80000"/>
              </a:lnSpc>
              <a:buNone/>
              <a:defRPr/>
            </a:pPr>
            <a:r>
              <a:rPr lang="en-US" altLang="zh-CN" sz="2000" dirty="0"/>
              <a:t>		while (j &lt;= k &amp;&amp; </a:t>
            </a:r>
            <a:r>
              <a:rPr lang="en-US" altLang="zh-CN" sz="2000" dirty="0" err="1"/>
              <a:t>i%j</a:t>
            </a:r>
            <a:r>
              <a:rPr lang="en-US" altLang="zh-CN" sz="2000" dirty="0"/>
              <a:t> != 0)</a:t>
            </a:r>
            <a:endParaRPr lang="zh-CN" altLang="en-US" sz="1800" dirty="0"/>
          </a:p>
          <a:p>
            <a:pPr eaLnBrk="1" hangingPunct="1">
              <a:lnSpc>
                <a:spcPct val="80000"/>
              </a:lnSpc>
              <a:buNone/>
              <a:defRPr/>
            </a:pPr>
            <a:r>
              <a:rPr lang="zh-CN" altLang="en-US" sz="2000" dirty="0"/>
              <a:t>	</a:t>
            </a:r>
            <a:r>
              <a:rPr lang="en-US" altLang="zh-CN" sz="2000" dirty="0"/>
              <a:t> 	  </a:t>
            </a:r>
            <a:r>
              <a:rPr lang="en-US" altLang="zh-CN" sz="2000" dirty="0" err="1"/>
              <a:t>j++</a:t>
            </a:r>
            <a:r>
              <a:rPr lang="en-US" altLang="zh-CN" sz="2000" dirty="0"/>
              <a:t>;</a:t>
            </a:r>
          </a:p>
          <a:p>
            <a:pPr eaLnBrk="1" hangingPunct="1">
              <a:lnSpc>
                <a:spcPct val="80000"/>
              </a:lnSpc>
              <a:buNone/>
              <a:defRPr/>
            </a:pPr>
            <a:r>
              <a:rPr lang="en-US" altLang="zh-CN" sz="2000" dirty="0"/>
              <a:t>		if (j &gt; k) //</a:t>
            </a:r>
            <a:r>
              <a:rPr lang="en-US" altLang="zh-CN" sz="2000" dirty="0" err="1"/>
              <a:t>i</a:t>
            </a:r>
            <a:r>
              <a:rPr lang="zh-CN" altLang="en-US" sz="2000" dirty="0"/>
              <a:t>是素数</a:t>
            </a:r>
          </a:p>
          <a:p>
            <a:pPr eaLnBrk="1" hangingPunct="1">
              <a:lnSpc>
                <a:spcPct val="80000"/>
              </a:lnSpc>
              <a:buNone/>
              <a:defRPr/>
            </a:pPr>
            <a:r>
              <a:rPr lang="en-US" altLang="zh-CN" sz="2000" dirty="0"/>
              <a:t>		</a:t>
            </a:r>
            <a:r>
              <a:rPr lang="zh-CN" altLang="en-US" sz="2000" dirty="0"/>
              <a:t>  </a:t>
            </a:r>
            <a:r>
              <a:rPr lang="en-US" altLang="zh-CN" sz="2000" dirty="0" err="1"/>
              <a:t>cout</a:t>
            </a:r>
            <a:r>
              <a:rPr lang="en-US" altLang="zh-CN" sz="2000" dirty="0"/>
              <a:t> &lt;&lt; </a:t>
            </a:r>
            <a:r>
              <a:rPr lang="en-US" altLang="zh-CN" sz="2000" dirty="0" err="1"/>
              <a:t>i</a:t>
            </a:r>
            <a:r>
              <a:rPr lang="en-US" altLang="zh-CN" sz="2000" dirty="0"/>
              <a:t> &lt;&lt; </a:t>
            </a:r>
            <a:r>
              <a:rPr lang="en-US" altLang="zh-CN" sz="2000" dirty="0" smtClean="0"/>
              <a:t>"</a:t>
            </a:r>
            <a:r>
              <a:rPr lang="en-US" altLang="zh-CN" sz="2000" dirty="0"/>
              <a:t>,</a:t>
            </a:r>
            <a:r>
              <a:rPr lang="en-US" altLang="zh-CN" sz="2000" dirty="0" smtClean="0"/>
              <a:t>";</a:t>
            </a:r>
            <a:endParaRPr lang="en-US" altLang="zh-CN" sz="2000" dirty="0"/>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例：“百元买百鸡”问题</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pPr eaLnBrk="1" hangingPunct="1"/>
            <a:r>
              <a:rPr lang="zh-CN" altLang="en-US" dirty="0"/>
              <a:t>我国古代数学家张丘建在</a:t>
            </a:r>
            <a:r>
              <a:rPr lang="en-US" altLang="zh-CN" dirty="0"/>
              <a:t>《</a:t>
            </a:r>
            <a:r>
              <a:rPr lang="zh-CN" altLang="en-US" dirty="0"/>
              <a:t>算经</a:t>
            </a:r>
            <a:r>
              <a:rPr lang="en-US" altLang="zh-CN" dirty="0"/>
              <a:t>》</a:t>
            </a:r>
            <a:r>
              <a:rPr lang="zh-CN" altLang="en-US" dirty="0"/>
              <a:t>一书中曾提出过著名的“</a:t>
            </a:r>
            <a:r>
              <a:rPr lang="zh-CN" altLang="en-US" dirty="0">
                <a:solidFill>
                  <a:srgbClr val="FFC000"/>
                </a:solidFill>
              </a:rPr>
              <a:t>百钱买百鸡</a:t>
            </a:r>
            <a:r>
              <a:rPr lang="zh-CN" altLang="en-US" dirty="0"/>
              <a:t>”</a:t>
            </a:r>
            <a:r>
              <a:rPr lang="zh-CN" altLang="en-US" dirty="0" smtClean="0"/>
              <a:t>问题：</a:t>
            </a:r>
            <a:endParaRPr lang="en-US" altLang="zh-CN" dirty="0" smtClean="0"/>
          </a:p>
          <a:p>
            <a:pPr lvl="1" eaLnBrk="1" hangingPunct="1"/>
            <a:r>
              <a:rPr lang="zh-CN" altLang="en-US" dirty="0" smtClean="0"/>
              <a:t>鸡</a:t>
            </a:r>
            <a:r>
              <a:rPr lang="zh-CN" altLang="en-US" dirty="0"/>
              <a:t>翁一，值钱五；鸡母一，值钱三；鸡雏三，值钱一；百钱买百鸡，则翁、母、雏各几何</a:t>
            </a:r>
            <a:r>
              <a:rPr lang="zh-CN" altLang="en-US" dirty="0" smtClean="0"/>
              <a:t>？</a:t>
            </a:r>
            <a:endParaRPr lang="en-US" altLang="zh-CN" dirty="0" smtClean="0"/>
          </a:p>
          <a:p>
            <a:r>
              <a:rPr lang="zh-CN" altLang="en-US" dirty="0" smtClean="0"/>
              <a:t>用</a:t>
            </a:r>
            <a:r>
              <a:rPr lang="en-US" altLang="zh-CN" dirty="0" smtClean="0"/>
              <a:t>100</a:t>
            </a:r>
            <a:r>
              <a:rPr lang="zh-CN" altLang="en-US" dirty="0" smtClean="0"/>
              <a:t>元钱买</a:t>
            </a:r>
            <a:r>
              <a:rPr lang="en-US" altLang="zh-CN" dirty="0" smtClean="0"/>
              <a:t>100</a:t>
            </a:r>
            <a:r>
              <a:rPr lang="zh-CN" altLang="en-US" dirty="0" smtClean="0"/>
              <a:t>只鸡：</a:t>
            </a:r>
            <a:endParaRPr lang="en-US" altLang="zh-CN" dirty="0" smtClean="0"/>
          </a:p>
          <a:p>
            <a:pPr lvl="1"/>
            <a:r>
              <a:rPr lang="zh-CN" altLang="en-US" dirty="0" smtClean="0"/>
              <a:t>公鸡</a:t>
            </a:r>
            <a:r>
              <a:rPr lang="en-US" altLang="zh-CN" dirty="0" smtClean="0"/>
              <a:t>5</a:t>
            </a:r>
            <a:r>
              <a:rPr lang="zh-CN" altLang="en-US" dirty="0" smtClean="0"/>
              <a:t>元</a:t>
            </a:r>
            <a:r>
              <a:rPr lang="en-US" altLang="zh-CN" dirty="0" smtClean="0"/>
              <a:t>1</a:t>
            </a:r>
            <a:r>
              <a:rPr lang="zh-CN" altLang="en-US" dirty="0" smtClean="0"/>
              <a:t>只</a:t>
            </a:r>
            <a:endParaRPr lang="en-US" altLang="zh-CN" dirty="0" smtClean="0"/>
          </a:p>
          <a:p>
            <a:pPr lvl="1"/>
            <a:r>
              <a:rPr lang="zh-CN" altLang="en-US" dirty="0"/>
              <a:t>母鸡</a:t>
            </a:r>
            <a:r>
              <a:rPr lang="en-US" altLang="zh-CN" dirty="0"/>
              <a:t>3</a:t>
            </a:r>
            <a:r>
              <a:rPr lang="zh-CN" altLang="en-US" dirty="0"/>
              <a:t>元</a:t>
            </a:r>
            <a:r>
              <a:rPr lang="en-US" altLang="zh-CN" dirty="0"/>
              <a:t>1</a:t>
            </a:r>
            <a:r>
              <a:rPr lang="zh-CN" altLang="en-US" dirty="0"/>
              <a:t>只</a:t>
            </a:r>
            <a:endParaRPr lang="en-US" altLang="zh-CN" dirty="0"/>
          </a:p>
          <a:p>
            <a:pPr lvl="1"/>
            <a:r>
              <a:rPr lang="zh-CN" altLang="en-US" dirty="0" smtClean="0"/>
              <a:t>小鸡</a:t>
            </a:r>
            <a:r>
              <a:rPr lang="en-US" altLang="zh-CN" dirty="0" smtClean="0"/>
              <a:t>1</a:t>
            </a:r>
            <a:r>
              <a:rPr lang="zh-CN" altLang="en-US" dirty="0" smtClean="0"/>
              <a:t>元</a:t>
            </a:r>
            <a:r>
              <a:rPr lang="en-US" altLang="zh-CN" dirty="0" smtClean="0"/>
              <a:t>3</a:t>
            </a:r>
            <a:r>
              <a:rPr lang="zh-CN" altLang="en-US" dirty="0" smtClean="0"/>
              <a:t>只（</a:t>
            </a:r>
            <a:r>
              <a:rPr lang="zh-CN" altLang="en-US" dirty="0" smtClean="0">
                <a:solidFill>
                  <a:srgbClr val="FFC000"/>
                </a:solidFill>
              </a:rPr>
              <a:t>必须整</a:t>
            </a:r>
            <a:r>
              <a:rPr lang="en-US" altLang="zh-CN" dirty="0" smtClean="0">
                <a:solidFill>
                  <a:srgbClr val="FFC000"/>
                </a:solidFill>
              </a:rPr>
              <a:t>3</a:t>
            </a:r>
            <a:r>
              <a:rPr lang="zh-CN" altLang="en-US" dirty="0" smtClean="0">
                <a:solidFill>
                  <a:srgbClr val="FFC000"/>
                </a:solidFill>
              </a:rPr>
              <a:t>只买！</a:t>
            </a:r>
            <a:r>
              <a:rPr lang="zh-CN" altLang="en-US" dirty="0" smtClean="0"/>
              <a:t>）</a:t>
            </a:r>
            <a:endParaRPr lang="en-US" altLang="zh-CN" dirty="0" smtClean="0"/>
          </a:p>
          <a:p>
            <a:pPr lvl="1"/>
            <a:r>
              <a:rPr lang="zh-CN" altLang="en-US" dirty="0" smtClean="0"/>
              <a:t>有几种买法？（公鸡、母鸡、小鸡各几只？）</a:t>
            </a:r>
            <a:endParaRPr lang="en-US" altLang="zh-CN" dirty="0" smtClean="0"/>
          </a:p>
          <a:p>
            <a:pPr lvl="1"/>
            <a:endParaRPr lang="zh-CN" altLang="en-US" dirty="0"/>
          </a:p>
        </p:txBody>
      </p:sp>
    </p:spTree>
    <p:extLst>
      <p:ext uri="{BB962C8B-B14F-4D97-AF65-F5344CB8AC3E}">
        <p14:creationId xmlns:p14="http://schemas.microsoft.com/office/powerpoint/2010/main" val="30101553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712968" cy="5040560"/>
          </a:xfrm>
        </p:spPr>
        <p:txBody>
          <a:bodyPr>
            <a:normAutofit fontScale="92500"/>
          </a:bodyPr>
          <a:lstStyle/>
          <a:p>
            <a:pPr eaLnBrk="1" hangingPunct="1"/>
            <a:r>
              <a:rPr lang="zh-CN" altLang="en-US" dirty="0" smtClean="0"/>
              <a:t>用</a:t>
            </a:r>
            <a:r>
              <a:rPr lang="en-US" altLang="zh-CN" dirty="0" smtClean="0"/>
              <a:t>roosters</a:t>
            </a:r>
            <a:r>
              <a:rPr lang="zh-CN" altLang="en-US" dirty="0" smtClean="0"/>
              <a:t>、</a:t>
            </a:r>
            <a:r>
              <a:rPr lang="en-US" altLang="zh-CN" dirty="0" smtClean="0"/>
              <a:t>hens</a:t>
            </a:r>
            <a:r>
              <a:rPr lang="zh-CN" altLang="en-US" dirty="0" smtClean="0"/>
              <a:t>、</a:t>
            </a:r>
            <a:r>
              <a:rPr lang="en-US" altLang="zh-CN" dirty="0" smtClean="0"/>
              <a:t>chickens</a:t>
            </a:r>
            <a:r>
              <a:rPr lang="zh-CN" altLang="en-US" dirty="0" smtClean="0"/>
              <a:t>分别表示公鸡、母鸡和小鸡的数量，尝试下面所有可能的值：</a:t>
            </a:r>
            <a:endParaRPr lang="en-US" altLang="zh-CN" dirty="0" smtClean="0"/>
          </a:p>
          <a:p>
            <a:pPr lvl="1" eaLnBrk="1" hangingPunct="1"/>
            <a:r>
              <a:rPr lang="en-US" altLang="zh-CN" dirty="0"/>
              <a:t>0 ≤ roosters ≤ 100</a:t>
            </a:r>
          </a:p>
          <a:p>
            <a:pPr lvl="1" eaLnBrk="1" hangingPunct="1"/>
            <a:r>
              <a:rPr lang="en-US" altLang="zh-CN" dirty="0"/>
              <a:t>0 ≤ </a:t>
            </a:r>
            <a:r>
              <a:rPr lang="en-US" altLang="zh-CN" dirty="0" smtClean="0"/>
              <a:t>hens ≤ </a:t>
            </a:r>
            <a:r>
              <a:rPr lang="en-US" altLang="zh-CN" dirty="0"/>
              <a:t>100</a:t>
            </a:r>
          </a:p>
          <a:p>
            <a:pPr lvl="1" eaLnBrk="1" hangingPunct="1"/>
            <a:r>
              <a:rPr lang="en-US" altLang="zh-CN" dirty="0"/>
              <a:t>0 ≤ </a:t>
            </a:r>
            <a:r>
              <a:rPr lang="en-US" altLang="zh-CN" dirty="0" smtClean="0"/>
              <a:t>chickens ≤ 100</a:t>
            </a:r>
          </a:p>
          <a:p>
            <a:r>
              <a:rPr lang="zh-CN" altLang="en-US" dirty="0" smtClean="0"/>
              <a:t>如果它们满足下面</a:t>
            </a:r>
            <a:r>
              <a:rPr lang="zh-CN" altLang="en-US" dirty="0"/>
              <a:t>的</a:t>
            </a:r>
            <a:r>
              <a:rPr lang="zh-CN" altLang="en-US" dirty="0" smtClean="0"/>
              <a:t>条件：</a:t>
            </a:r>
            <a:endParaRPr lang="en-US" altLang="zh-CN" dirty="0"/>
          </a:p>
          <a:p>
            <a:pPr lvl="1"/>
            <a:r>
              <a:rPr lang="en-US" altLang="zh-CN" dirty="0" smtClean="0"/>
              <a:t>roosters + hens + chickens = 100</a:t>
            </a:r>
            <a:r>
              <a:rPr lang="zh-CN" altLang="en-US" dirty="0" smtClean="0"/>
              <a:t>（只）</a:t>
            </a:r>
            <a:endParaRPr lang="en-US" altLang="zh-CN" dirty="0" smtClean="0"/>
          </a:p>
          <a:p>
            <a:pPr lvl="1"/>
            <a:r>
              <a:rPr lang="en-US" altLang="zh-CN" dirty="0" smtClean="0"/>
              <a:t>chickens%3 = 0</a:t>
            </a:r>
          </a:p>
          <a:p>
            <a:pPr lvl="1" eaLnBrk="1" hangingPunct="1"/>
            <a:r>
              <a:rPr lang="en-US" altLang="zh-CN" dirty="0" smtClean="0"/>
              <a:t>roosters*5 + hens*3 + chickens/3 = 100</a:t>
            </a:r>
            <a:r>
              <a:rPr lang="zh-CN" altLang="en-US" dirty="0" smtClean="0"/>
              <a:t>（元）</a:t>
            </a:r>
            <a:endParaRPr lang="en-US" altLang="zh-CN" dirty="0" smtClean="0"/>
          </a:p>
          <a:p>
            <a:pPr marL="0" indent="0">
              <a:buNone/>
            </a:pPr>
            <a:r>
              <a:rPr lang="zh-CN" altLang="en-US" dirty="0" smtClean="0"/>
              <a:t>则它们是一个解。</a:t>
            </a:r>
            <a:endParaRPr lang="en-US" altLang="zh-CN" dirty="0" smtClean="0"/>
          </a:p>
          <a:p>
            <a:pPr lvl="1"/>
            <a:endParaRPr lang="zh-CN" altLang="en-US" dirty="0"/>
          </a:p>
        </p:txBody>
      </p:sp>
      <p:sp>
        <p:nvSpPr>
          <p:cNvPr id="4" name="标题 1"/>
          <p:cNvSpPr>
            <a:spLocks noGrp="1"/>
          </p:cNvSpPr>
          <p:nvPr>
            <p:ph type="title"/>
          </p:nvPr>
        </p:nvSpPr>
        <p:spPr>
          <a:xfrm>
            <a:off x="457200" y="56927"/>
            <a:ext cx="8229600" cy="1139825"/>
          </a:xfrm>
        </p:spPr>
        <p:txBody>
          <a:bodyPr/>
          <a:lstStyle/>
          <a:p>
            <a:r>
              <a:rPr lang="zh-CN" altLang="en-US" dirty="0" smtClean="0"/>
              <a:t>问题抽象</a:t>
            </a:r>
            <a:endParaRPr lang="zh-CN" altLang="en-US" dirty="0"/>
          </a:p>
        </p:txBody>
      </p:sp>
    </p:spTree>
    <p:extLst>
      <p:ext uri="{BB962C8B-B14F-4D97-AF65-F5344CB8AC3E}">
        <p14:creationId xmlns:p14="http://schemas.microsoft.com/office/powerpoint/2010/main" val="13381280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517632" cy="5688632"/>
          </a:xfrm>
        </p:spPr>
        <p:txBody>
          <a:bodyPr>
            <a:normAutofit fontScale="62500" lnSpcReduction="20000"/>
          </a:bodyPr>
          <a:lstStyle/>
          <a:p>
            <a:pPr marL="0" indent="0">
              <a:buNone/>
            </a:pPr>
            <a:r>
              <a:rPr lang="en-US" altLang="zh-CN" dirty="0" err="1" smtClean="0"/>
              <a:t>const</a:t>
            </a:r>
            <a:r>
              <a:rPr lang="en-US" altLang="zh-CN" dirty="0" smtClean="0"/>
              <a:t> </a:t>
            </a:r>
            <a:r>
              <a:rPr lang="en-US" altLang="zh-CN" dirty="0" err="1" smtClean="0"/>
              <a:t>int</a:t>
            </a:r>
            <a:r>
              <a:rPr lang="en-US" altLang="zh-CN" dirty="0" smtClean="0"/>
              <a:t> MONEY_TOTAL=100; //</a:t>
            </a:r>
            <a:r>
              <a:rPr lang="zh-CN" altLang="en-US" dirty="0" smtClean="0"/>
              <a:t>钱的总数：</a:t>
            </a:r>
            <a:r>
              <a:rPr lang="en-US" altLang="zh-CN" dirty="0" smtClean="0"/>
              <a:t>100</a:t>
            </a:r>
            <a:r>
              <a:rPr lang="zh-CN" altLang="en-US" dirty="0" smtClean="0"/>
              <a:t>元</a:t>
            </a:r>
            <a:endParaRPr lang="en-US" altLang="zh-CN" dirty="0" smtClean="0"/>
          </a:p>
          <a:p>
            <a:pPr marL="0" indent="0">
              <a:buNone/>
            </a:pPr>
            <a:r>
              <a:rPr lang="en-US" altLang="zh-CN" dirty="0" err="1"/>
              <a:t>const</a:t>
            </a:r>
            <a:r>
              <a:rPr lang="en-US" altLang="zh-CN" dirty="0"/>
              <a:t> </a:t>
            </a:r>
            <a:r>
              <a:rPr lang="en-US" altLang="zh-CN" dirty="0" err="1"/>
              <a:t>int</a:t>
            </a:r>
            <a:r>
              <a:rPr lang="en-US" altLang="zh-CN" dirty="0"/>
              <a:t> </a:t>
            </a:r>
            <a:r>
              <a:rPr lang="en-US" altLang="zh-CN" dirty="0" smtClean="0"/>
              <a:t>NUM_TOTAL=100; //</a:t>
            </a:r>
            <a:r>
              <a:rPr lang="zh-CN" altLang="en-US" dirty="0" smtClean="0"/>
              <a:t>鸡的总数：</a:t>
            </a:r>
            <a:r>
              <a:rPr lang="en-US" altLang="zh-CN" dirty="0" smtClean="0"/>
              <a:t>100</a:t>
            </a:r>
            <a:r>
              <a:rPr lang="zh-CN" altLang="en-US" dirty="0" smtClean="0"/>
              <a:t>只</a:t>
            </a:r>
            <a:endParaRPr lang="en-US" altLang="zh-CN" dirty="0" smtClean="0"/>
          </a:p>
          <a:p>
            <a:pPr marL="0" indent="0">
              <a:buNone/>
            </a:pPr>
            <a:r>
              <a:rPr lang="en-US" altLang="zh-CN" dirty="0" smtClean="0"/>
              <a:t>......</a:t>
            </a:r>
          </a:p>
          <a:p>
            <a:pPr marL="0" indent="0">
              <a:buNone/>
            </a:pPr>
            <a:r>
              <a:rPr lang="en-US" altLang="zh-CN" dirty="0" err="1" smtClean="0"/>
              <a:t>cout</a:t>
            </a:r>
            <a:r>
              <a:rPr lang="en-US" altLang="zh-CN" dirty="0" smtClean="0"/>
              <a:t> &lt;&lt; "</a:t>
            </a:r>
            <a:r>
              <a:rPr lang="zh-CN" altLang="en-US" dirty="0" smtClean="0"/>
              <a:t>“百</a:t>
            </a:r>
            <a:r>
              <a:rPr lang="zh-CN" altLang="en-US" dirty="0"/>
              <a:t>元买百</a:t>
            </a:r>
            <a:r>
              <a:rPr lang="zh-CN" altLang="en-US" dirty="0" smtClean="0"/>
              <a:t>鸡”问题</a:t>
            </a:r>
            <a:r>
              <a:rPr lang="zh-CN" altLang="en-US" dirty="0"/>
              <a:t>所有可能的解如下：</a:t>
            </a:r>
            <a:r>
              <a:rPr lang="en-US" altLang="zh-CN" dirty="0"/>
              <a:t>\n</a:t>
            </a:r>
            <a:r>
              <a:rPr lang="en-US" altLang="zh-CN" dirty="0" smtClean="0"/>
              <a:t>";</a:t>
            </a:r>
            <a:endParaRPr lang="en-US" altLang="zh-CN" dirty="0"/>
          </a:p>
          <a:p>
            <a:pPr marL="0" indent="0">
              <a:buNone/>
            </a:pPr>
            <a:r>
              <a:rPr lang="en-US" altLang="zh-CN" dirty="0"/>
              <a:t> </a:t>
            </a:r>
          </a:p>
          <a:p>
            <a:pPr marL="0" indent="0">
              <a:buNone/>
            </a:pPr>
            <a:r>
              <a:rPr lang="en-US" altLang="zh-CN" dirty="0" smtClean="0"/>
              <a:t>for (</a:t>
            </a:r>
            <a:r>
              <a:rPr lang="en-US" altLang="zh-CN" dirty="0" err="1" smtClean="0"/>
              <a:t>int</a:t>
            </a:r>
            <a:r>
              <a:rPr lang="en-US" altLang="zh-CN" dirty="0" smtClean="0"/>
              <a:t> r=0</a:t>
            </a:r>
            <a:r>
              <a:rPr lang="en-US" altLang="zh-CN" dirty="0"/>
              <a:t>; </a:t>
            </a:r>
            <a:r>
              <a:rPr lang="en-US" altLang="zh-CN" dirty="0" smtClean="0"/>
              <a:t>r </a:t>
            </a:r>
            <a:r>
              <a:rPr lang="en-US" altLang="zh-CN" dirty="0"/>
              <a:t>&lt;= NUM_TOTAL; </a:t>
            </a:r>
            <a:r>
              <a:rPr lang="en-US" altLang="zh-CN" dirty="0" smtClean="0"/>
              <a:t>r++) //r</a:t>
            </a:r>
            <a:r>
              <a:rPr lang="zh-CN" altLang="en-US" dirty="0" smtClean="0"/>
              <a:t>：公鸡的数量</a:t>
            </a:r>
            <a:endParaRPr lang="en-US" altLang="zh-CN" dirty="0"/>
          </a:p>
          <a:p>
            <a:pPr marL="0" indent="0">
              <a:buNone/>
            </a:pPr>
            <a:r>
              <a:rPr lang="en-US" altLang="zh-CN" dirty="0" smtClean="0"/>
              <a:t>{  for (</a:t>
            </a:r>
            <a:r>
              <a:rPr lang="en-US" altLang="zh-CN" dirty="0" err="1" smtClean="0"/>
              <a:t>int</a:t>
            </a:r>
            <a:r>
              <a:rPr lang="en-US" altLang="zh-CN" dirty="0" smtClean="0"/>
              <a:t> h=0</a:t>
            </a:r>
            <a:r>
              <a:rPr lang="en-US" altLang="zh-CN" dirty="0"/>
              <a:t>; </a:t>
            </a:r>
            <a:r>
              <a:rPr lang="en-US" altLang="zh-CN" dirty="0" smtClean="0"/>
              <a:t>h </a:t>
            </a:r>
            <a:r>
              <a:rPr lang="en-US" altLang="zh-CN" dirty="0"/>
              <a:t>&lt;= NUM_TOTAL; </a:t>
            </a:r>
            <a:r>
              <a:rPr lang="en-US" altLang="zh-CN" dirty="0" smtClean="0"/>
              <a:t>h++ ) //h</a:t>
            </a:r>
            <a:r>
              <a:rPr lang="zh-CN" altLang="en-US" dirty="0" smtClean="0"/>
              <a:t>：母鸡</a:t>
            </a:r>
            <a:r>
              <a:rPr lang="zh-CN" altLang="en-US" dirty="0"/>
              <a:t>的数量</a:t>
            </a:r>
            <a:endParaRPr lang="en-US" altLang="zh-CN" dirty="0"/>
          </a:p>
          <a:p>
            <a:pPr marL="0" indent="0">
              <a:buNone/>
            </a:pPr>
            <a:r>
              <a:rPr lang="en-US" altLang="zh-CN" dirty="0" smtClean="0"/>
              <a:t>    { for (</a:t>
            </a:r>
            <a:r>
              <a:rPr lang="en-US" altLang="zh-CN" dirty="0" err="1" smtClean="0"/>
              <a:t>int</a:t>
            </a:r>
            <a:r>
              <a:rPr lang="en-US" altLang="zh-CN" dirty="0" smtClean="0"/>
              <a:t> c=0</a:t>
            </a:r>
            <a:r>
              <a:rPr lang="en-US" altLang="zh-CN" dirty="0"/>
              <a:t>; </a:t>
            </a:r>
            <a:r>
              <a:rPr lang="en-US" altLang="zh-CN" dirty="0" smtClean="0"/>
              <a:t>c </a:t>
            </a:r>
            <a:r>
              <a:rPr lang="en-US" altLang="zh-CN" dirty="0"/>
              <a:t>&lt;= NUM_TOTAL; </a:t>
            </a:r>
            <a:r>
              <a:rPr lang="en-US" altLang="zh-CN" dirty="0" err="1" smtClean="0"/>
              <a:t>c++</a:t>
            </a:r>
            <a:r>
              <a:rPr lang="en-US" altLang="zh-CN" dirty="0" smtClean="0"/>
              <a:t> ) //c</a:t>
            </a:r>
            <a:r>
              <a:rPr lang="zh-CN" altLang="en-US" dirty="0" smtClean="0"/>
              <a:t>：小鸡</a:t>
            </a:r>
            <a:r>
              <a:rPr lang="zh-CN" altLang="en-US" dirty="0"/>
              <a:t>的数量</a:t>
            </a:r>
            <a:endParaRPr lang="en-US" altLang="zh-CN" dirty="0"/>
          </a:p>
          <a:p>
            <a:pPr marL="0" indent="0">
              <a:buNone/>
            </a:pPr>
            <a:r>
              <a:rPr lang="en-US" altLang="zh-CN" dirty="0" smtClean="0"/>
              <a:t>       { if (</a:t>
            </a:r>
            <a:r>
              <a:rPr lang="en-US" altLang="zh-CN" dirty="0" err="1" smtClean="0"/>
              <a:t>r+h+c</a:t>
            </a:r>
            <a:r>
              <a:rPr lang="en-US" altLang="zh-CN" dirty="0" smtClean="0"/>
              <a:t> == </a:t>
            </a:r>
            <a:r>
              <a:rPr lang="en-US" altLang="zh-CN" dirty="0"/>
              <a:t>NUM_TOTAL </a:t>
            </a:r>
            <a:r>
              <a:rPr lang="en-US" altLang="zh-CN" dirty="0" smtClean="0"/>
              <a:t>&amp;&amp; c%3 == 0     </a:t>
            </a:r>
          </a:p>
          <a:p>
            <a:pPr marL="0" indent="0">
              <a:buNone/>
            </a:pPr>
            <a:r>
              <a:rPr lang="en-US" altLang="zh-CN" dirty="0"/>
              <a:t> </a:t>
            </a:r>
            <a:r>
              <a:rPr lang="en-US" altLang="zh-CN" dirty="0" smtClean="0"/>
              <a:t>             &amp;&amp; r*5+h*3+c/3 == MONEY_TOTAL</a:t>
            </a:r>
            <a:r>
              <a:rPr lang="en-US" altLang="zh-CN" dirty="0"/>
              <a:t>)</a:t>
            </a:r>
          </a:p>
          <a:p>
            <a:pPr marL="0" indent="0">
              <a:buNone/>
            </a:pPr>
            <a:r>
              <a:rPr lang="en-US" altLang="zh-CN" dirty="0"/>
              <a:t>         </a:t>
            </a:r>
            <a:r>
              <a:rPr lang="en-US" altLang="zh-CN" dirty="0" smtClean="0"/>
              <a:t> {  </a:t>
            </a:r>
            <a:r>
              <a:rPr lang="en-US" altLang="zh-CN" dirty="0" err="1" smtClean="0"/>
              <a:t>cout</a:t>
            </a:r>
            <a:r>
              <a:rPr lang="en-US" altLang="zh-CN" dirty="0" smtClean="0"/>
              <a:t> &lt;&lt; "</a:t>
            </a:r>
            <a:r>
              <a:rPr lang="zh-CN" altLang="en-US" dirty="0" smtClean="0"/>
              <a:t>公鸡 </a:t>
            </a:r>
            <a:r>
              <a:rPr lang="en-US" altLang="zh-CN" dirty="0" smtClean="0"/>
              <a:t>" &lt;&lt; r &lt;&lt; "</a:t>
            </a:r>
            <a:r>
              <a:rPr lang="zh-CN" altLang="en-US" dirty="0" smtClean="0"/>
              <a:t>只，</a:t>
            </a:r>
            <a:r>
              <a:rPr lang="en-US" altLang="zh-CN" dirty="0" smtClean="0"/>
              <a:t>";</a:t>
            </a:r>
          </a:p>
          <a:p>
            <a:pPr marL="0" indent="0">
              <a:buNone/>
            </a:pPr>
            <a:r>
              <a:rPr lang="en-US" altLang="zh-CN" dirty="0"/>
              <a:t> </a:t>
            </a:r>
            <a:r>
              <a:rPr lang="en-US" altLang="zh-CN" dirty="0" smtClean="0"/>
              <a:t>             </a:t>
            </a:r>
            <a:r>
              <a:rPr lang="en-US" altLang="zh-CN" dirty="0" err="1" smtClean="0"/>
              <a:t>cout</a:t>
            </a:r>
            <a:r>
              <a:rPr lang="en-US" altLang="zh-CN" dirty="0" smtClean="0"/>
              <a:t> &lt;&lt; "</a:t>
            </a:r>
            <a:r>
              <a:rPr lang="zh-CN" altLang="en-US" dirty="0" smtClean="0"/>
              <a:t>母鸡 </a:t>
            </a:r>
            <a:r>
              <a:rPr lang="en-US" altLang="zh-CN" dirty="0" smtClean="0"/>
              <a:t>" &lt;&lt; h &lt;&lt; "</a:t>
            </a:r>
            <a:r>
              <a:rPr lang="zh-CN" altLang="en-US" dirty="0" smtClean="0"/>
              <a:t>只，</a:t>
            </a:r>
            <a:r>
              <a:rPr lang="en-US" altLang="zh-CN" dirty="0" smtClean="0"/>
              <a:t>";</a:t>
            </a:r>
          </a:p>
          <a:p>
            <a:pPr marL="0" indent="0">
              <a:buNone/>
            </a:pPr>
            <a:r>
              <a:rPr lang="en-US" altLang="zh-CN" dirty="0"/>
              <a:t> </a:t>
            </a:r>
            <a:r>
              <a:rPr lang="en-US" altLang="zh-CN" dirty="0" smtClean="0"/>
              <a:t>             </a:t>
            </a:r>
            <a:r>
              <a:rPr lang="en-US" altLang="zh-CN" dirty="0" err="1" smtClean="0"/>
              <a:t>cout</a:t>
            </a:r>
            <a:r>
              <a:rPr lang="en-US" altLang="zh-CN" dirty="0" smtClean="0"/>
              <a:t> &lt;&lt; "</a:t>
            </a:r>
            <a:r>
              <a:rPr lang="zh-CN" altLang="en-US" dirty="0" smtClean="0"/>
              <a:t>小鸡 </a:t>
            </a:r>
            <a:r>
              <a:rPr lang="en-US" altLang="zh-CN" dirty="0" smtClean="0"/>
              <a:t>" &lt;&lt; c &lt;&lt; "</a:t>
            </a:r>
            <a:r>
              <a:rPr lang="zh-CN" altLang="en-US" dirty="0" smtClean="0"/>
              <a:t>只</a:t>
            </a:r>
            <a:r>
              <a:rPr lang="en-US" altLang="zh-CN" dirty="0"/>
              <a:t>\n</a:t>
            </a:r>
            <a:r>
              <a:rPr lang="en-US" altLang="zh-CN" dirty="0" smtClean="0"/>
              <a:t>";</a:t>
            </a:r>
            <a:endParaRPr lang="en-US" altLang="zh-CN" dirty="0"/>
          </a:p>
          <a:p>
            <a:pPr marL="0" indent="0">
              <a:buNone/>
            </a:pPr>
            <a:r>
              <a:rPr lang="en-US" altLang="zh-CN" dirty="0"/>
              <a:t>         </a:t>
            </a:r>
            <a:r>
              <a:rPr lang="en-US" altLang="zh-CN" dirty="0" smtClean="0"/>
              <a:t> }</a:t>
            </a:r>
            <a:endParaRPr lang="en-US" altLang="zh-CN" dirty="0"/>
          </a:p>
          <a:p>
            <a:pPr marL="0" indent="0">
              <a:buNone/>
            </a:pPr>
            <a:r>
              <a:rPr lang="en-US" altLang="zh-CN" dirty="0"/>
              <a:t>      </a:t>
            </a:r>
            <a:r>
              <a:rPr lang="en-US" altLang="zh-CN" dirty="0" smtClean="0"/>
              <a:t> }</a:t>
            </a:r>
          </a:p>
          <a:p>
            <a:pPr marL="0" indent="0">
              <a:buNone/>
            </a:pPr>
            <a:r>
              <a:rPr lang="en-US" altLang="zh-CN" dirty="0"/>
              <a:t> </a:t>
            </a:r>
            <a:r>
              <a:rPr lang="en-US" altLang="zh-CN" dirty="0" smtClean="0"/>
              <a:t>   }</a:t>
            </a:r>
          </a:p>
          <a:p>
            <a:pPr marL="0" indent="0">
              <a:buNone/>
            </a:pPr>
            <a:r>
              <a:rPr lang="en-US" altLang="zh-CN" dirty="0"/>
              <a:t>}</a:t>
            </a:r>
            <a:endParaRPr lang="en-US" altLang="zh-CN" dirty="0" smtClean="0"/>
          </a:p>
          <a:p>
            <a:pPr marL="0" indent="0">
              <a:buNone/>
            </a:pPr>
            <a:r>
              <a:rPr lang="en-US" altLang="zh-CN" dirty="0" smtClean="0"/>
              <a:t>......</a:t>
            </a:r>
            <a:endParaRPr lang="zh-CN" altLang="en-US" dirty="0"/>
          </a:p>
        </p:txBody>
      </p:sp>
      <p:sp>
        <p:nvSpPr>
          <p:cNvPr id="4" name="标题 1"/>
          <p:cNvSpPr>
            <a:spLocks noGrp="1"/>
          </p:cNvSpPr>
          <p:nvPr>
            <p:ph type="title"/>
          </p:nvPr>
        </p:nvSpPr>
        <p:spPr>
          <a:xfrm>
            <a:off x="457200" y="56927"/>
            <a:ext cx="8229600" cy="1139825"/>
          </a:xfrm>
        </p:spPr>
        <p:txBody>
          <a:bodyPr/>
          <a:lstStyle/>
          <a:p>
            <a:r>
              <a:rPr lang="zh-CN" altLang="en-US" dirty="0" smtClean="0"/>
              <a:t>程序</a:t>
            </a:r>
            <a:endParaRPr lang="zh-CN" altLang="en-US" dirty="0"/>
          </a:p>
        </p:txBody>
      </p:sp>
    </p:spTree>
    <p:extLst>
      <p:ext uri="{BB962C8B-B14F-4D97-AF65-F5344CB8AC3E}">
        <p14:creationId xmlns:p14="http://schemas.microsoft.com/office/powerpoint/2010/main" val="1380396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892480" cy="5256584"/>
          </a:xfrm>
        </p:spPr>
        <p:txBody>
          <a:bodyPr>
            <a:normAutofit fontScale="62500" lnSpcReduction="20000"/>
          </a:bodyPr>
          <a:lstStyle/>
          <a:p>
            <a:pPr marL="0" indent="0">
              <a:buNone/>
            </a:pPr>
            <a:r>
              <a:rPr lang="en-US" altLang="zh-CN" dirty="0" err="1" smtClean="0"/>
              <a:t>const</a:t>
            </a:r>
            <a:r>
              <a:rPr lang="en-US" altLang="zh-CN" dirty="0" smtClean="0"/>
              <a:t> </a:t>
            </a:r>
            <a:r>
              <a:rPr lang="en-US" altLang="zh-CN" dirty="0" err="1" smtClean="0"/>
              <a:t>int</a:t>
            </a:r>
            <a:r>
              <a:rPr lang="en-US" altLang="zh-CN" dirty="0" smtClean="0"/>
              <a:t> MONEY_TOTAL=100;</a:t>
            </a:r>
          </a:p>
          <a:p>
            <a:pPr marL="0" indent="0">
              <a:buNone/>
            </a:pPr>
            <a:r>
              <a:rPr lang="en-US" altLang="zh-CN" dirty="0" err="1" smtClean="0"/>
              <a:t>const</a:t>
            </a:r>
            <a:r>
              <a:rPr lang="en-US" altLang="zh-CN" dirty="0" smtClean="0"/>
              <a:t> </a:t>
            </a:r>
            <a:r>
              <a:rPr lang="en-US" altLang="zh-CN" dirty="0" err="1" smtClean="0"/>
              <a:t>int</a:t>
            </a:r>
            <a:r>
              <a:rPr lang="en-US" altLang="zh-CN" dirty="0" smtClean="0"/>
              <a:t> </a:t>
            </a:r>
            <a:r>
              <a:rPr lang="en-US" altLang="zh-CN" dirty="0"/>
              <a:t>NUM_TOTAL=100</a:t>
            </a:r>
            <a:r>
              <a:rPr lang="en-US" altLang="zh-CN" dirty="0" smtClean="0"/>
              <a:t>;</a:t>
            </a:r>
          </a:p>
          <a:p>
            <a:pPr marL="0" indent="0">
              <a:buNone/>
            </a:pPr>
            <a:r>
              <a:rPr lang="en-US" altLang="zh-CN" dirty="0" smtClean="0"/>
              <a:t>......</a:t>
            </a:r>
          </a:p>
          <a:p>
            <a:pPr marL="0" indent="0">
              <a:buNone/>
            </a:pPr>
            <a:r>
              <a:rPr lang="en-US" altLang="zh-CN" dirty="0" err="1" smtClean="0"/>
              <a:t>cout</a:t>
            </a:r>
            <a:r>
              <a:rPr lang="en-US" altLang="zh-CN" dirty="0" smtClean="0"/>
              <a:t> &lt;&lt; "</a:t>
            </a:r>
            <a:r>
              <a:rPr lang="zh-CN" altLang="en-US" dirty="0" smtClean="0"/>
              <a:t>“百元买百鸡”问题所有可能的解如下：</a:t>
            </a:r>
            <a:r>
              <a:rPr lang="en-US" altLang="zh-CN" dirty="0" smtClean="0"/>
              <a:t>\n";</a:t>
            </a:r>
          </a:p>
          <a:p>
            <a:pPr marL="0" indent="0">
              <a:buNone/>
            </a:pPr>
            <a:r>
              <a:rPr lang="en-US" altLang="zh-CN" dirty="0" smtClean="0"/>
              <a:t> </a:t>
            </a:r>
          </a:p>
          <a:p>
            <a:pPr marL="0" indent="0">
              <a:buNone/>
            </a:pPr>
            <a:r>
              <a:rPr lang="en-US" altLang="zh-CN" dirty="0" smtClean="0"/>
              <a:t>for (</a:t>
            </a:r>
            <a:r>
              <a:rPr lang="en-US" altLang="zh-CN" dirty="0" err="1" smtClean="0"/>
              <a:t>int</a:t>
            </a:r>
            <a:r>
              <a:rPr lang="en-US" altLang="zh-CN" dirty="0"/>
              <a:t> </a:t>
            </a:r>
            <a:r>
              <a:rPr lang="en-US" altLang="zh-CN" dirty="0" smtClean="0"/>
              <a:t>r=0; </a:t>
            </a:r>
            <a:r>
              <a:rPr lang="en-US" altLang="zh-CN" dirty="0"/>
              <a:t>r </a:t>
            </a:r>
            <a:r>
              <a:rPr lang="en-US" altLang="zh-CN" dirty="0" smtClean="0"/>
              <a:t>&lt;= MONEY_TOTAL/5; r++)</a:t>
            </a:r>
          </a:p>
          <a:p>
            <a:pPr marL="0" indent="0">
              <a:buNone/>
            </a:pPr>
            <a:r>
              <a:rPr lang="en-US" altLang="zh-CN" dirty="0" smtClean="0"/>
              <a:t>{  for (</a:t>
            </a:r>
            <a:r>
              <a:rPr lang="en-US" altLang="zh-CN" dirty="0" err="1" smtClean="0"/>
              <a:t>int</a:t>
            </a:r>
            <a:r>
              <a:rPr lang="en-US" altLang="zh-CN" dirty="0" smtClean="0"/>
              <a:t> h=0; h &lt;= (</a:t>
            </a:r>
            <a:r>
              <a:rPr lang="en-US" altLang="zh-CN" dirty="0"/>
              <a:t>MONEY_TOTAL-r*5)/</a:t>
            </a:r>
            <a:r>
              <a:rPr lang="en-US" altLang="zh-CN" dirty="0" smtClean="0"/>
              <a:t>3; h++)</a:t>
            </a:r>
          </a:p>
          <a:p>
            <a:pPr marL="0" indent="0">
              <a:buNone/>
            </a:pPr>
            <a:r>
              <a:rPr lang="en-US" altLang="zh-CN" dirty="0" smtClean="0"/>
              <a:t>    { </a:t>
            </a:r>
            <a:r>
              <a:rPr lang="en-US" altLang="zh-CN" dirty="0" err="1" smtClean="0"/>
              <a:t>int</a:t>
            </a:r>
            <a:r>
              <a:rPr lang="en-US" altLang="zh-CN" dirty="0"/>
              <a:t> </a:t>
            </a:r>
            <a:r>
              <a:rPr lang="en-US" altLang="zh-CN" dirty="0" smtClean="0"/>
              <a:t>c=NUM_TOTAL-r-h; </a:t>
            </a:r>
          </a:p>
          <a:p>
            <a:pPr marL="0" indent="0">
              <a:buNone/>
            </a:pPr>
            <a:r>
              <a:rPr lang="en-US" altLang="zh-CN" dirty="0" smtClean="0"/>
              <a:t>       if (c%3 == 0 &amp;&amp; r*5+h*3+c/3 </a:t>
            </a:r>
            <a:r>
              <a:rPr lang="en-US" altLang="zh-CN" dirty="0"/>
              <a:t>== MONEY_TOTAL)</a:t>
            </a:r>
            <a:endParaRPr lang="en-US" altLang="zh-CN" dirty="0" smtClean="0"/>
          </a:p>
          <a:p>
            <a:pPr marL="0" indent="0">
              <a:buNone/>
            </a:pPr>
            <a:r>
              <a:rPr lang="en-US" altLang="zh-CN" dirty="0" smtClean="0"/>
              <a:t>       {  </a:t>
            </a:r>
            <a:r>
              <a:rPr lang="en-US" altLang="zh-CN" dirty="0" err="1" smtClean="0"/>
              <a:t>cout</a:t>
            </a:r>
            <a:r>
              <a:rPr lang="en-US" altLang="zh-CN" dirty="0" smtClean="0"/>
              <a:t> &lt;&lt; "</a:t>
            </a:r>
            <a:r>
              <a:rPr lang="zh-CN" altLang="en-US" dirty="0" smtClean="0"/>
              <a:t>公鸡 </a:t>
            </a:r>
            <a:r>
              <a:rPr lang="en-US" altLang="zh-CN" dirty="0" smtClean="0"/>
              <a:t>" &lt;&lt; r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母鸡 </a:t>
            </a:r>
            <a:r>
              <a:rPr lang="en-US" altLang="zh-CN" dirty="0" smtClean="0"/>
              <a:t>" &lt;&lt; h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小鸡 </a:t>
            </a:r>
            <a:r>
              <a:rPr lang="en-US" altLang="zh-CN" dirty="0" smtClean="0"/>
              <a:t>" &lt;&lt; c &lt;&lt; "</a:t>
            </a:r>
            <a:r>
              <a:rPr lang="zh-CN" altLang="en-US" dirty="0" smtClean="0"/>
              <a:t>只</a:t>
            </a:r>
            <a:r>
              <a:rPr lang="en-US" altLang="zh-CN" dirty="0" smtClean="0"/>
              <a:t>\n";</a:t>
            </a:r>
          </a:p>
          <a:p>
            <a:pPr marL="0" indent="0">
              <a:buNone/>
            </a:pPr>
            <a:r>
              <a:rPr lang="en-US" altLang="zh-CN" dirty="0" smtClean="0"/>
              <a:t>       }</a:t>
            </a:r>
          </a:p>
          <a:p>
            <a:pPr marL="0" indent="0">
              <a:buNone/>
            </a:pPr>
            <a:r>
              <a:rPr lang="en-US" altLang="zh-CN" dirty="0" smtClean="0"/>
              <a:t>    }</a:t>
            </a:r>
          </a:p>
          <a:p>
            <a:pPr marL="0" indent="0">
              <a:buNone/>
            </a:pPr>
            <a:r>
              <a:rPr lang="en-US" altLang="zh-CN" dirty="0"/>
              <a:t>}</a:t>
            </a:r>
            <a:endParaRPr lang="en-US" altLang="zh-CN" dirty="0" smtClean="0"/>
          </a:p>
          <a:p>
            <a:pPr marL="0" indent="0">
              <a:buNone/>
            </a:pPr>
            <a:r>
              <a:rPr lang="en-US" altLang="zh-CN" dirty="0" smtClean="0"/>
              <a:t>......</a:t>
            </a:r>
            <a:endParaRPr lang="zh-CN" altLang="en-US" dirty="0"/>
          </a:p>
        </p:txBody>
      </p:sp>
      <p:sp>
        <p:nvSpPr>
          <p:cNvPr id="4" name="标题 1"/>
          <p:cNvSpPr>
            <a:spLocks noGrp="1"/>
          </p:cNvSpPr>
          <p:nvPr>
            <p:ph type="title"/>
          </p:nvPr>
        </p:nvSpPr>
        <p:spPr>
          <a:xfrm>
            <a:off x="457200" y="56927"/>
            <a:ext cx="8229600" cy="1139825"/>
          </a:xfrm>
        </p:spPr>
        <p:txBody>
          <a:bodyPr/>
          <a:lstStyle/>
          <a:p>
            <a:r>
              <a:rPr lang="zh-CN" altLang="en-US" dirty="0" smtClean="0"/>
              <a:t>优化一</a:t>
            </a:r>
            <a:endParaRPr lang="zh-CN" altLang="en-US" dirty="0"/>
          </a:p>
        </p:txBody>
      </p:sp>
    </p:spTree>
    <p:extLst>
      <p:ext uri="{BB962C8B-B14F-4D97-AF65-F5344CB8AC3E}">
        <p14:creationId xmlns:p14="http://schemas.microsoft.com/office/powerpoint/2010/main" val="33234390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892480" cy="5256584"/>
          </a:xfrm>
        </p:spPr>
        <p:txBody>
          <a:bodyPr>
            <a:normAutofit fontScale="62500" lnSpcReduction="20000"/>
          </a:bodyPr>
          <a:lstStyle/>
          <a:p>
            <a:pPr marL="0" indent="0">
              <a:buNone/>
            </a:pPr>
            <a:r>
              <a:rPr lang="en-US" altLang="zh-CN" dirty="0" err="1" smtClean="0"/>
              <a:t>const</a:t>
            </a:r>
            <a:r>
              <a:rPr lang="en-US" altLang="zh-CN" dirty="0" smtClean="0"/>
              <a:t> </a:t>
            </a:r>
            <a:r>
              <a:rPr lang="en-US" altLang="zh-CN" dirty="0" err="1" smtClean="0"/>
              <a:t>int</a:t>
            </a:r>
            <a:r>
              <a:rPr lang="en-US" altLang="zh-CN" dirty="0" smtClean="0"/>
              <a:t> MONEY_TOTAL=100;</a:t>
            </a:r>
          </a:p>
          <a:p>
            <a:pPr marL="0" indent="0">
              <a:buNone/>
            </a:pPr>
            <a:r>
              <a:rPr lang="en-US" altLang="zh-CN" dirty="0" err="1" smtClean="0"/>
              <a:t>const</a:t>
            </a:r>
            <a:r>
              <a:rPr lang="en-US" altLang="zh-CN" dirty="0" smtClean="0"/>
              <a:t> </a:t>
            </a:r>
            <a:r>
              <a:rPr lang="en-US" altLang="zh-CN" dirty="0" err="1" smtClean="0"/>
              <a:t>int</a:t>
            </a:r>
            <a:r>
              <a:rPr lang="en-US" altLang="zh-CN" dirty="0" smtClean="0"/>
              <a:t> </a:t>
            </a:r>
            <a:r>
              <a:rPr lang="en-US" altLang="zh-CN" dirty="0"/>
              <a:t>NUM_TOTAL=100</a:t>
            </a:r>
            <a:r>
              <a:rPr lang="en-US" altLang="zh-CN" dirty="0" smtClean="0"/>
              <a:t>;</a:t>
            </a:r>
          </a:p>
          <a:p>
            <a:pPr marL="0" indent="0">
              <a:buNone/>
            </a:pPr>
            <a:r>
              <a:rPr lang="en-US" altLang="zh-CN" dirty="0" smtClean="0"/>
              <a:t>......</a:t>
            </a:r>
          </a:p>
          <a:p>
            <a:pPr marL="0" indent="0">
              <a:buNone/>
            </a:pPr>
            <a:r>
              <a:rPr lang="en-US" altLang="zh-CN" dirty="0" err="1" smtClean="0"/>
              <a:t>cout</a:t>
            </a:r>
            <a:r>
              <a:rPr lang="en-US" altLang="zh-CN" dirty="0" smtClean="0"/>
              <a:t> &lt;&lt; "</a:t>
            </a:r>
            <a:r>
              <a:rPr lang="zh-CN" altLang="en-US" dirty="0" smtClean="0"/>
              <a:t>“百元买百鸡”问题所有可能的解如下：</a:t>
            </a:r>
            <a:r>
              <a:rPr lang="en-US" altLang="zh-CN" dirty="0" smtClean="0"/>
              <a:t>\n";</a:t>
            </a:r>
          </a:p>
          <a:p>
            <a:pPr marL="0" indent="0">
              <a:buNone/>
            </a:pPr>
            <a:r>
              <a:rPr lang="en-US" altLang="zh-CN" dirty="0" smtClean="0"/>
              <a:t> </a:t>
            </a:r>
          </a:p>
          <a:p>
            <a:pPr marL="0" indent="0">
              <a:buNone/>
            </a:pPr>
            <a:r>
              <a:rPr lang="en-US" altLang="zh-CN" dirty="0" smtClean="0"/>
              <a:t>for (</a:t>
            </a:r>
            <a:r>
              <a:rPr lang="en-US" altLang="zh-CN" dirty="0" err="1" smtClean="0"/>
              <a:t>int</a:t>
            </a:r>
            <a:r>
              <a:rPr lang="en-US" altLang="zh-CN" dirty="0"/>
              <a:t> </a:t>
            </a:r>
            <a:r>
              <a:rPr lang="en-US" altLang="zh-CN" dirty="0" smtClean="0"/>
              <a:t>r=0; </a:t>
            </a:r>
            <a:r>
              <a:rPr lang="en-US" altLang="zh-CN" dirty="0"/>
              <a:t>r </a:t>
            </a:r>
            <a:r>
              <a:rPr lang="en-US" altLang="zh-CN" dirty="0" smtClean="0"/>
              <a:t>&lt;= MONEY_TOTAL; r+=5)</a:t>
            </a:r>
          </a:p>
          <a:p>
            <a:pPr marL="0" indent="0">
              <a:buNone/>
            </a:pPr>
            <a:r>
              <a:rPr lang="en-US" altLang="zh-CN" dirty="0" smtClean="0"/>
              <a:t>{  for (</a:t>
            </a:r>
            <a:r>
              <a:rPr lang="en-US" altLang="zh-CN" dirty="0" err="1" smtClean="0"/>
              <a:t>int</a:t>
            </a:r>
            <a:r>
              <a:rPr lang="en-US" altLang="zh-CN" dirty="0" smtClean="0"/>
              <a:t> h=0; h &lt;= MONEY_TOTAL-r; h+=3)</a:t>
            </a:r>
          </a:p>
          <a:p>
            <a:pPr marL="0" indent="0">
              <a:buNone/>
            </a:pPr>
            <a:r>
              <a:rPr lang="en-US" altLang="zh-CN" dirty="0" smtClean="0"/>
              <a:t>    { </a:t>
            </a:r>
            <a:r>
              <a:rPr lang="en-US" altLang="zh-CN" dirty="0" err="1" smtClean="0"/>
              <a:t>int</a:t>
            </a:r>
            <a:r>
              <a:rPr lang="en-US" altLang="zh-CN" dirty="0"/>
              <a:t> </a:t>
            </a:r>
            <a:r>
              <a:rPr lang="en-US" altLang="zh-CN" dirty="0" smtClean="0"/>
              <a:t>c=MONEY_TOTAL-r-h; </a:t>
            </a:r>
          </a:p>
          <a:p>
            <a:pPr marL="0" indent="0">
              <a:buNone/>
            </a:pPr>
            <a:r>
              <a:rPr lang="en-US" altLang="zh-CN" dirty="0" smtClean="0"/>
              <a:t>       if (r/5+h/3+c</a:t>
            </a:r>
            <a:r>
              <a:rPr lang="zh-CN" altLang="en-US" dirty="0" smtClean="0"/>
              <a:t>*</a:t>
            </a:r>
            <a:r>
              <a:rPr lang="en-US" altLang="zh-CN" dirty="0" smtClean="0"/>
              <a:t>3 </a:t>
            </a:r>
            <a:r>
              <a:rPr lang="en-US" altLang="zh-CN" dirty="0"/>
              <a:t>== </a:t>
            </a:r>
            <a:r>
              <a:rPr lang="en-US" altLang="zh-CN" dirty="0" smtClean="0"/>
              <a:t>NUM_TOTAL</a:t>
            </a:r>
            <a:r>
              <a:rPr lang="en-US" altLang="zh-CN" dirty="0"/>
              <a:t>)</a:t>
            </a:r>
            <a:endParaRPr lang="en-US" altLang="zh-CN" dirty="0" smtClean="0"/>
          </a:p>
          <a:p>
            <a:pPr marL="0" indent="0">
              <a:buNone/>
            </a:pPr>
            <a:r>
              <a:rPr lang="en-US" altLang="zh-CN" dirty="0" smtClean="0"/>
              <a:t>       {  </a:t>
            </a:r>
            <a:r>
              <a:rPr lang="en-US" altLang="zh-CN" dirty="0" err="1" smtClean="0"/>
              <a:t>cout</a:t>
            </a:r>
            <a:r>
              <a:rPr lang="en-US" altLang="zh-CN" dirty="0" smtClean="0"/>
              <a:t> &lt;&lt; "</a:t>
            </a:r>
            <a:r>
              <a:rPr lang="zh-CN" altLang="en-US" dirty="0" smtClean="0"/>
              <a:t>公鸡 </a:t>
            </a:r>
            <a:r>
              <a:rPr lang="en-US" altLang="zh-CN" dirty="0" smtClean="0"/>
              <a:t>" &lt;&lt; r/5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母鸡 </a:t>
            </a:r>
            <a:r>
              <a:rPr lang="en-US" altLang="zh-CN" dirty="0" smtClean="0"/>
              <a:t>" &lt;&lt; h/3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小鸡 </a:t>
            </a:r>
            <a:r>
              <a:rPr lang="en-US" altLang="zh-CN" dirty="0" smtClean="0"/>
              <a:t>" &lt;&lt; c*3 &lt;&lt; "</a:t>
            </a:r>
            <a:r>
              <a:rPr lang="zh-CN" altLang="en-US" dirty="0" smtClean="0"/>
              <a:t>只</a:t>
            </a:r>
            <a:r>
              <a:rPr lang="en-US" altLang="zh-CN" dirty="0" smtClean="0"/>
              <a:t>\n";</a:t>
            </a:r>
          </a:p>
          <a:p>
            <a:pPr marL="0" indent="0">
              <a:buNone/>
            </a:pPr>
            <a:r>
              <a:rPr lang="en-US" altLang="zh-CN" dirty="0" smtClean="0"/>
              <a:t>       }</a:t>
            </a:r>
          </a:p>
          <a:p>
            <a:pPr marL="0" indent="0">
              <a:buNone/>
            </a:pPr>
            <a:r>
              <a:rPr lang="en-US" altLang="zh-CN" dirty="0" smtClean="0"/>
              <a:t>    }</a:t>
            </a:r>
          </a:p>
          <a:p>
            <a:pPr marL="0" indent="0">
              <a:buNone/>
            </a:pPr>
            <a:r>
              <a:rPr lang="en-US" altLang="zh-CN" dirty="0"/>
              <a:t>}</a:t>
            </a:r>
            <a:endParaRPr lang="en-US" altLang="zh-CN" dirty="0" smtClean="0"/>
          </a:p>
          <a:p>
            <a:pPr marL="0" indent="0">
              <a:buNone/>
            </a:pPr>
            <a:r>
              <a:rPr lang="en-US" altLang="zh-CN" dirty="0" smtClean="0"/>
              <a:t>......</a:t>
            </a:r>
            <a:endParaRPr lang="zh-CN" altLang="en-US" dirty="0"/>
          </a:p>
        </p:txBody>
      </p:sp>
      <p:sp>
        <p:nvSpPr>
          <p:cNvPr id="4" name="标题 1"/>
          <p:cNvSpPr>
            <a:spLocks noGrp="1"/>
          </p:cNvSpPr>
          <p:nvPr>
            <p:ph type="title"/>
          </p:nvPr>
        </p:nvSpPr>
        <p:spPr>
          <a:xfrm>
            <a:off x="457200" y="56927"/>
            <a:ext cx="8229600" cy="1139825"/>
          </a:xfrm>
        </p:spPr>
        <p:txBody>
          <a:bodyPr/>
          <a:lstStyle/>
          <a:p>
            <a:r>
              <a:rPr lang="zh-CN" altLang="en-US" smtClean="0"/>
              <a:t>优化二</a:t>
            </a:r>
            <a:endParaRPr lang="zh-CN" altLang="en-US" dirty="0"/>
          </a:p>
        </p:txBody>
      </p:sp>
    </p:spTree>
    <p:extLst>
      <p:ext uri="{BB962C8B-B14F-4D97-AF65-F5344CB8AC3E}">
        <p14:creationId xmlns:p14="http://schemas.microsoft.com/office/powerpoint/2010/main" val="8457280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7150"/>
            <a:ext cx="8229600" cy="1139825"/>
          </a:xfrm>
        </p:spPr>
        <p:txBody>
          <a:bodyPr/>
          <a:lstStyle/>
          <a:p>
            <a:pPr eaLnBrk="1" hangingPunct="1">
              <a:defRPr/>
            </a:pPr>
            <a:r>
              <a:rPr lang="zh-CN" altLang="en-US" dirty="0" smtClean="0"/>
              <a:t>无条件转移控制 </a:t>
            </a:r>
          </a:p>
        </p:txBody>
      </p:sp>
      <p:sp>
        <p:nvSpPr>
          <p:cNvPr id="28675" name="Rectangle 3"/>
          <p:cNvSpPr>
            <a:spLocks noGrp="1" noChangeArrowheads="1"/>
          </p:cNvSpPr>
          <p:nvPr>
            <p:ph type="body" idx="1"/>
          </p:nvPr>
        </p:nvSpPr>
        <p:spPr>
          <a:xfrm>
            <a:off x="250825" y="1600200"/>
            <a:ext cx="8435975" cy="4530725"/>
          </a:xfrm>
        </p:spPr>
        <p:txBody>
          <a:bodyPr/>
          <a:lstStyle/>
          <a:p>
            <a:pPr eaLnBrk="1" hangingPunct="1">
              <a:defRPr/>
            </a:pPr>
            <a:r>
              <a:rPr lang="zh-CN" altLang="en-US" smtClean="0"/>
              <a:t>除了有条件的选择语句（</a:t>
            </a:r>
            <a:r>
              <a:rPr lang="en-US" altLang="zh-CN" smtClean="0"/>
              <a:t>if</a:t>
            </a:r>
            <a:r>
              <a:rPr lang="zh-CN" altLang="en-US" smtClean="0"/>
              <a:t>和</a:t>
            </a:r>
            <a:r>
              <a:rPr lang="en-US" altLang="zh-CN" smtClean="0"/>
              <a:t>switch</a:t>
            </a:r>
            <a:r>
              <a:rPr lang="zh-CN" altLang="en-US" smtClean="0"/>
              <a:t>）外，</a:t>
            </a:r>
            <a:r>
              <a:rPr lang="en-US" altLang="zh-CN" smtClean="0"/>
              <a:t>C++</a:t>
            </a:r>
            <a:r>
              <a:rPr lang="zh-CN" altLang="en-US" smtClean="0"/>
              <a:t>还提供了无条件的转移语句：</a:t>
            </a:r>
          </a:p>
          <a:p>
            <a:pPr lvl="1" eaLnBrk="1" hangingPunct="1">
              <a:defRPr/>
            </a:pPr>
            <a:r>
              <a:rPr lang="en-US" altLang="zh-CN" smtClean="0"/>
              <a:t>goto</a:t>
            </a:r>
          </a:p>
          <a:p>
            <a:pPr lvl="1" eaLnBrk="1" hangingPunct="1">
              <a:defRPr/>
            </a:pPr>
            <a:r>
              <a:rPr lang="en-US" altLang="zh-CN" smtClean="0"/>
              <a:t>break</a:t>
            </a:r>
          </a:p>
          <a:p>
            <a:pPr lvl="1" eaLnBrk="1" hangingPunct="1">
              <a:defRPr/>
            </a:pPr>
            <a:r>
              <a:rPr lang="en-US" altLang="zh-CN" smtClean="0"/>
              <a:t>continue</a:t>
            </a:r>
          </a:p>
          <a:p>
            <a:pPr lvl="1" eaLnBrk="1" hangingPunct="1">
              <a:defRPr/>
            </a:pPr>
            <a:r>
              <a:rPr lang="en-US" altLang="zh-CN" smtClean="0"/>
              <a:t>return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206375"/>
            <a:ext cx="8229600" cy="774700"/>
          </a:xfrm>
        </p:spPr>
        <p:txBody>
          <a:bodyPr/>
          <a:lstStyle/>
          <a:p>
            <a:pPr eaLnBrk="1" hangingPunct="1">
              <a:defRPr/>
            </a:pPr>
            <a:r>
              <a:rPr lang="en-US" altLang="zh-CN" dirty="0" err="1"/>
              <a:t>goto</a:t>
            </a:r>
            <a:r>
              <a:rPr lang="zh-CN" altLang="en-US" dirty="0"/>
              <a:t>语句</a:t>
            </a:r>
          </a:p>
        </p:txBody>
      </p:sp>
      <p:sp>
        <p:nvSpPr>
          <p:cNvPr id="205827" name="Rectangle 3"/>
          <p:cNvSpPr>
            <a:spLocks noGrp="1" noChangeArrowheads="1"/>
          </p:cNvSpPr>
          <p:nvPr>
            <p:ph type="body" idx="1"/>
          </p:nvPr>
        </p:nvSpPr>
        <p:spPr>
          <a:xfrm>
            <a:off x="250825" y="1628775"/>
            <a:ext cx="8713788" cy="5229225"/>
          </a:xfrm>
        </p:spPr>
        <p:txBody>
          <a:bodyPr/>
          <a:lstStyle/>
          <a:p>
            <a:pPr eaLnBrk="1" hangingPunct="1">
              <a:defRPr/>
            </a:pPr>
            <a:r>
              <a:rPr lang="en-US" altLang="zh-CN" dirty="0" err="1" smtClean="0"/>
              <a:t>goto</a:t>
            </a:r>
            <a:r>
              <a:rPr lang="zh-CN" altLang="en-US" dirty="0" smtClean="0"/>
              <a:t>语句的格式如下：</a:t>
            </a:r>
          </a:p>
          <a:p>
            <a:pPr lvl="1" eaLnBrk="1" hangingPunct="1">
              <a:lnSpc>
                <a:spcPct val="120000"/>
              </a:lnSpc>
              <a:buFontTx/>
              <a:buNone/>
              <a:defRPr/>
            </a:pPr>
            <a:r>
              <a:rPr lang="zh-CN" altLang="en-US" sz="2400" dirty="0" smtClean="0"/>
              <a:t>	</a:t>
            </a:r>
            <a:r>
              <a:rPr lang="en-US" altLang="zh-CN" sz="2400" b="1" dirty="0" err="1" smtClean="0">
                <a:solidFill>
                  <a:srgbClr val="FFC000"/>
                </a:solidFill>
              </a:rPr>
              <a:t>goto</a:t>
            </a:r>
            <a:r>
              <a:rPr lang="en-US" altLang="zh-CN" sz="2400" dirty="0" smtClean="0"/>
              <a:t> &lt;</a:t>
            </a:r>
            <a:r>
              <a:rPr lang="zh-CN" altLang="en-US" sz="2400" dirty="0" smtClean="0"/>
              <a:t>语句标号</a:t>
            </a:r>
            <a:r>
              <a:rPr lang="en-US" altLang="zh-CN" sz="2400" dirty="0" smtClean="0"/>
              <a:t>&gt;</a:t>
            </a:r>
            <a:r>
              <a:rPr lang="en-US" altLang="zh-CN" sz="2400" b="1" dirty="0" smtClean="0">
                <a:solidFill>
                  <a:srgbClr val="FFC000"/>
                </a:solidFill>
              </a:rPr>
              <a:t>;</a:t>
            </a:r>
            <a:endParaRPr lang="zh-CN" altLang="en-US" sz="2400" b="1" dirty="0" smtClean="0">
              <a:solidFill>
                <a:srgbClr val="FFC000"/>
              </a:solidFill>
            </a:endParaRPr>
          </a:p>
          <a:p>
            <a:pPr lvl="1" eaLnBrk="1" hangingPunct="1">
              <a:defRPr/>
            </a:pPr>
            <a:r>
              <a:rPr lang="en-US" altLang="zh-CN" dirty="0" smtClean="0">
                <a:cs typeface="Times New Roman" pitchFamily="18" charset="0"/>
              </a:rPr>
              <a:t>&lt;</a:t>
            </a:r>
            <a:r>
              <a:rPr lang="zh-CN" altLang="en-US" dirty="0" smtClean="0"/>
              <a:t>语句标号</a:t>
            </a:r>
            <a:r>
              <a:rPr lang="en-US" altLang="zh-CN" dirty="0" smtClean="0">
                <a:cs typeface="Times New Roman" pitchFamily="18" charset="0"/>
              </a:rPr>
              <a:t>&gt;</a:t>
            </a:r>
            <a:r>
              <a:rPr lang="zh-CN" altLang="en-US" dirty="0" smtClean="0"/>
              <a:t>为标识符，其定义格式为：</a:t>
            </a:r>
            <a:endParaRPr lang="zh-CN" altLang="en-US" dirty="0" smtClean="0">
              <a:cs typeface="Times New Roman" pitchFamily="18" charset="0"/>
            </a:endParaRPr>
          </a:p>
          <a:p>
            <a:pPr lvl="1" eaLnBrk="1" hangingPunct="1">
              <a:lnSpc>
                <a:spcPct val="130000"/>
              </a:lnSpc>
              <a:buFontTx/>
              <a:buNone/>
              <a:defRPr/>
            </a:pPr>
            <a:r>
              <a:rPr lang="zh-CN" altLang="en-US" sz="2400" dirty="0" smtClean="0">
                <a:cs typeface="Courier New" pitchFamily="49" charset="0"/>
              </a:rPr>
              <a:t>	</a:t>
            </a:r>
            <a:r>
              <a:rPr lang="en-US" altLang="zh-CN" sz="2400" dirty="0" smtClean="0">
                <a:cs typeface="Courier New" pitchFamily="49" charset="0"/>
              </a:rPr>
              <a:t>&lt;</a:t>
            </a:r>
            <a:r>
              <a:rPr lang="zh-CN" altLang="en-US" sz="2400" dirty="0" smtClean="0"/>
              <a:t>语句标号</a:t>
            </a:r>
            <a:r>
              <a:rPr lang="en-US" altLang="zh-CN" sz="2400" dirty="0" smtClean="0">
                <a:cs typeface="Courier New" pitchFamily="49" charset="0"/>
              </a:rPr>
              <a:t>&gt;</a:t>
            </a:r>
            <a:r>
              <a:rPr lang="en-US" altLang="zh-CN" sz="2400" b="1" dirty="0" smtClean="0">
                <a:solidFill>
                  <a:srgbClr val="FFC000"/>
                </a:solidFill>
              </a:rPr>
              <a:t>:</a:t>
            </a:r>
            <a:r>
              <a:rPr lang="en-US" altLang="zh-CN" sz="2400" dirty="0" smtClean="0"/>
              <a:t> </a:t>
            </a:r>
            <a:r>
              <a:rPr lang="en-US" altLang="zh-CN" sz="2400" dirty="0" smtClean="0">
                <a:cs typeface="Courier New" pitchFamily="49" charset="0"/>
              </a:rPr>
              <a:t>&lt;</a:t>
            </a:r>
            <a:r>
              <a:rPr lang="zh-CN" altLang="en-US" sz="2400" dirty="0" smtClean="0"/>
              <a:t>语句</a:t>
            </a:r>
            <a:r>
              <a:rPr lang="en-US" altLang="zh-CN" sz="2400" dirty="0" smtClean="0">
                <a:cs typeface="Courier New" pitchFamily="49" charset="0"/>
              </a:rPr>
              <a:t>&gt;</a:t>
            </a:r>
          </a:p>
          <a:p>
            <a:pPr eaLnBrk="1" hangingPunct="1">
              <a:defRPr/>
            </a:pPr>
            <a:r>
              <a:rPr lang="en-US" altLang="zh-CN" sz="2800" dirty="0" err="1" smtClean="0">
                <a:cs typeface="Courier New" pitchFamily="49" charset="0"/>
              </a:rPr>
              <a:t>goto</a:t>
            </a:r>
            <a:r>
              <a:rPr lang="zh-CN" altLang="en-US" sz="2800" dirty="0" smtClean="0">
                <a:cs typeface="Courier New" pitchFamily="49" charset="0"/>
              </a:rPr>
              <a:t>的含义是：程序转移到带有</a:t>
            </a:r>
            <a:r>
              <a:rPr lang="en-US" altLang="zh-CN" sz="2800" dirty="0" smtClean="0">
                <a:cs typeface="Courier New" pitchFamily="49" charset="0"/>
              </a:rPr>
              <a:t>&lt;</a:t>
            </a:r>
            <a:r>
              <a:rPr lang="zh-CN" altLang="en-US" sz="2800" dirty="0" smtClean="0">
                <a:cs typeface="Courier New" pitchFamily="49" charset="0"/>
              </a:rPr>
              <a:t>语句标号</a:t>
            </a:r>
            <a:r>
              <a:rPr lang="en-US" altLang="zh-CN" sz="2800" dirty="0" smtClean="0">
                <a:cs typeface="Courier New" pitchFamily="49" charset="0"/>
              </a:rPr>
              <a:t>&gt;</a:t>
            </a:r>
            <a:r>
              <a:rPr lang="zh-CN" altLang="en-US" sz="2800" dirty="0" smtClean="0">
                <a:cs typeface="Courier New" pitchFamily="49" charset="0"/>
              </a:rPr>
              <a:t>的语句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57200" y="1556792"/>
            <a:ext cx="8229600" cy="5112296"/>
          </a:xfrm>
        </p:spPr>
        <p:txBody>
          <a:bodyPr>
            <a:normAutofit lnSpcReduction="10000"/>
          </a:bodyPr>
          <a:lstStyle/>
          <a:p>
            <a:pPr eaLnBrk="1" hangingPunct="1">
              <a:defRPr/>
            </a:pPr>
            <a:r>
              <a:rPr lang="zh-CN" altLang="en-US" dirty="0" smtClean="0"/>
              <a:t>在</a:t>
            </a:r>
            <a:r>
              <a:rPr lang="zh-CN" altLang="en-US" dirty="0"/>
              <a:t>程序中</a:t>
            </a:r>
            <a:r>
              <a:rPr lang="zh-CN" altLang="en-US" dirty="0" smtClean="0"/>
              <a:t>，流程</a:t>
            </a:r>
            <a:r>
              <a:rPr lang="zh-CN" altLang="en-US" dirty="0"/>
              <a:t>控制是用</a:t>
            </a:r>
            <a:r>
              <a:rPr lang="zh-CN" altLang="en-US" dirty="0" smtClean="0">
                <a:solidFill>
                  <a:srgbClr val="FFC000"/>
                </a:solidFill>
              </a:rPr>
              <a:t>语句</a:t>
            </a:r>
            <a:r>
              <a:rPr lang="zh-CN" altLang="en-US" dirty="0" smtClean="0"/>
              <a:t>来</a:t>
            </a:r>
            <a:r>
              <a:rPr lang="zh-CN" altLang="en-US" dirty="0"/>
              <a:t>实现的，它指定了表达式的计算次序</a:t>
            </a:r>
            <a:r>
              <a:rPr lang="zh-CN" altLang="en-US" dirty="0" smtClean="0"/>
              <a:t>。</a:t>
            </a:r>
            <a:endParaRPr lang="en-US" altLang="zh-CN" dirty="0" smtClean="0"/>
          </a:p>
          <a:p>
            <a:pPr eaLnBrk="1" hangingPunct="1">
              <a:defRPr/>
            </a:pPr>
            <a:r>
              <a:rPr lang="zh-CN" altLang="en-US" dirty="0" smtClean="0"/>
              <a:t>流程控制语句</a:t>
            </a:r>
            <a:r>
              <a:rPr lang="zh-CN" altLang="en-US" dirty="0"/>
              <a:t>包括</a:t>
            </a:r>
            <a:r>
              <a:rPr lang="zh-CN" altLang="en-US" dirty="0" smtClean="0"/>
              <a:t>：</a:t>
            </a:r>
          </a:p>
          <a:p>
            <a:pPr lvl="1" eaLnBrk="1" hangingPunct="1">
              <a:defRPr/>
            </a:pPr>
            <a:r>
              <a:rPr lang="zh-CN" altLang="en-US" dirty="0" smtClean="0"/>
              <a:t>顺序执行</a:t>
            </a:r>
            <a:r>
              <a:rPr lang="zh-CN" altLang="en-US" dirty="0"/>
              <a:t>语句</a:t>
            </a:r>
            <a:r>
              <a:rPr lang="zh-CN" altLang="en-US" dirty="0" smtClean="0"/>
              <a:t>：按书写次序依次执行。</a:t>
            </a:r>
          </a:p>
          <a:p>
            <a:pPr lvl="1" eaLnBrk="1" hangingPunct="1">
              <a:defRPr/>
            </a:pPr>
            <a:r>
              <a:rPr lang="zh-CN" altLang="en-US" dirty="0" smtClean="0"/>
              <a:t>选择执行语句：根据条件选择执行。</a:t>
            </a:r>
          </a:p>
          <a:p>
            <a:pPr lvl="1" eaLnBrk="1" hangingPunct="1">
              <a:defRPr/>
            </a:pPr>
            <a:r>
              <a:rPr lang="zh-CN" altLang="en-US" dirty="0" smtClean="0"/>
              <a:t>循环执行语句：重复执行直到某个条件不满足。</a:t>
            </a:r>
            <a:endParaRPr lang="en-US" altLang="zh-CN" dirty="0" smtClean="0"/>
          </a:p>
          <a:p>
            <a:pPr lvl="1" eaLnBrk="1" hangingPunct="1">
              <a:defRPr/>
            </a:pPr>
            <a:r>
              <a:rPr lang="zh-CN" altLang="en-US" dirty="0" smtClean="0"/>
              <a:t>无条件转移语句：无条件转移到程序某个位置。</a:t>
            </a:r>
            <a:endParaRPr lang="en-US" altLang="zh-CN" dirty="0" smtClean="0"/>
          </a:p>
          <a:p>
            <a:pPr eaLnBrk="1" hangingPunct="1">
              <a:defRPr/>
            </a:pPr>
            <a:r>
              <a:rPr lang="zh-CN" altLang="en-US" dirty="0" smtClean="0"/>
              <a:t>从语法上，语句又可以分成：</a:t>
            </a:r>
            <a:endParaRPr lang="en-US" altLang="zh-CN" dirty="0" smtClean="0"/>
          </a:p>
          <a:p>
            <a:pPr lvl="1" eaLnBrk="1" hangingPunct="1">
              <a:defRPr/>
            </a:pPr>
            <a:r>
              <a:rPr lang="zh-CN" altLang="en-US" dirty="0" smtClean="0"/>
              <a:t>简单语句：语句中不包含其它语句。</a:t>
            </a:r>
            <a:endParaRPr lang="en-US" altLang="zh-CN" dirty="0" smtClean="0"/>
          </a:p>
          <a:p>
            <a:pPr lvl="1" eaLnBrk="1" hangingPunct="1">
              <a:defRPr/>
            </a:pPr>
            <a:r>
              <a:rPr lang="zh-CN" altLang="en-US" dirty="0" smtClean="0"/>
              <a:t>结构语句：语句中包含其它语句（子句）。</a:t>
            </a:r>
            <a:endParaRPr lang="en-US" altLang="zh-CN" dirty="0" smtClean="0"/>
          </a:p>
        </p:txBody>
      </p:sp>
      <p:sp>
        <p:nvSpPr>
          <p:cNvPr id="3"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语句</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用</a:t>
            </a:r>
            <a:r>
              <a:rPr lang="en-US" altLang="zh-CN" smtClean="0"/>
              <a:t>goto</a:t>
            </a:r>
            <a:r>
              <a:rPr lang="zh-CN" altLang="en-US" smtClean="0"/>
              <a:t>语句求</a:t>
            </a:r>
            <a:r>
              <a:rPr lang="en-US" altLang="zh-CN" smtClean="0"/>
              <a:t>n! </a:t>
            </a:r>
          </a:p>
        </p:txBody>
      </p:sp>
      <p:sp>
        <p:nvSpPr>
          <p:cNvPr id="206851" name="Rectangle 3"/>
          <p:cNvSpPr>
            <a:spLocks noGrp="1" noChangeArrowheads="1"/>
          </p:cNvSpPr>
          <p:nvPr>
            <p:ph type="body" idx="1"/>
          </p:nvPr>
        </p:nvSpPr>
        <p:spPr>
          <a:xfrm>
            <a:off x="250825" y="1484313"/>
            <a:ext cx="8686800" cy="5257800"/>
          </a:xfrm>
        </p:spPr>
        <p:txBody>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n;</a:t>
            </a:r>
          </a:p>
          <a:p>
            <a:pPr eaLnBrk="1" hangingPunct="1">
              <a:lnSpc>
                <a:spcPct val="90000"/>
              </a:lnSpc>
              <a:buFont typeface="Wingdings" pitchFamily="2" charset="2"/>
              <a:buNone/>
              <a:defRPr/>
            </a:pPr>
            <a:r>
              <a:rPr lang="en-US" altLang="zh-CN" sz="2400" dirty="0" smtClean="0"/>
              <a:t>	</a:t>
            </a:r>
            <a:r>
              <a:rPr lang="en-US" altLang="zh-CN" sz="2400" dirty="0" err="1" smtClean="0"/>
              <a:t>cin</a:t>
            </a:r>
            <a:r>
              <a:rPr lang="en-US" altLang="zh-CN" sz="2400" dirty="0" smtClean="0"/>
              <a:t> &gt;&gt; n;</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=1,f=1;</a:t>
            </a:r>
          </a:p>
          <a:p>
            <a:pPr eaLnBrk="1" hangingPunct="1">
              <a:lnSpc>
                <a:spcPct val="90000"/>
              </a:lnSpc>
              <a:buFont typeface="Wingdings" pitchFamily="2" charset="2"/>
              <a:buNone/>
              <a:defRPr/>
            </a:pPr>
            <a:r>
              <a:rPr lang="en-US" altLang="zh-CN" sz="2400" dirty="0" smtClean="0"/>
              <a:t>loop: </a:t>
            </a:r>
          </a:p>
          <a:p>
            <a:pPr eaLnBrk="1" hangingPunct="1">
              <a:lnSpc>
                <a:spcPct val="90000"/>
              </a:lnSpc>
              <a:buFont typeface="Wingdings" pitchFamily="2" charset="2"/>
              <a:buNone/>
              <a:defRPr/>
            </a:pPr>
            <a:r>
              <a:rPr lang="en-US" altLang="zh-CN" sz="2400" dirty="0" smtClean="0"/>
              <a:t>	f *=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if (</a:t>
            </a:r>
            <a:r>
              <a:rPr lang="en-US" altLang="zh-CN" sz="2400" dirty="0" err="1" smtClean="0"/>
              <a:t>i</a:t>
            </a:r>
            <a:r>
              <a:rPr lang="en-US" altLang="zh-CN" sz="2400" dirty="0" smtClean="0"/>
              <a:t> &lt;= n) </a:t>
            </a:r>
            <a:r>
              <a:rPr lang="en-US" altLang="zh-CN" sz="2400" dirty="0" err="1" smtClean="0"/>
              <a:t>goto</a:t>
            </a:r>
            <a:r>
              <a:rPr lang="en-US" altLang="zh-CN" sz="2400" dirty="0" smtClean="0"/>
              <a:t> loop;</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"factorial of " &lt;&lt; n &lt;&lt; "=" &lt;&lt; f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endParaRPr lang="zh-CN" altLang="zh-CN" smtClean="0"/>
          </a:p>
        </p:txBody>
      </p:sp>
      <p:sp>
        <p:nvSpPr>
          <p:cNvPr id="207875" name="Rectangle 3"/>
          <p:cNvSpPr>
            <a:spLocks noGrp="1" noChangeArrowheads="1"/>
          </p:cNvSpPr>
          <p:nvPr>
            <p:ph type="body" idx="1"/>
          </p:nvPr>
        </p:nvSpPr>
        <p:spPr/>
        <p:txBody>
          <a:bodyPr/>
          <a:lstStyle/>
          <a:p>
            <a:pPr eaLnBrk="1" hangingPunct="1">
              <a:defRPr/>
            </a:pPr>
            <a:r>
              <a:rPr lang="zh-CN" altLang="en-US" dirty="0" smtClean="0"/>
              <a:t>在使用</a:t>
            </a:r>
            <a:r>
              <a:rPr lang="en-US" altLang="zh-CN" dirty="0" err="1" smtClean="0"/>
              <a:t>goto</a:t>
            </a:r>
            <a:r>
              <a:rPr lang="zh-CN" altLang="en-US" dirty="0" smtClean="0"/>
              <a:t>语句时，应该注意：</a:t>
            </a:r>
          </a:p>
          <a:p>
            <a:pPr lvl="1" eaLnBrk="1" hangingPunct="1">
              <a:defRPr/>
            </a:pPr>
            <a:r>
              <a:rPr lang="zh-CN" altLang="en-US" dirty="0" smtClean="0"/>
              <a:t>不能用</a:t>
            </a:r>
            <a:r>
              <a:rPr lang="en-US" altLang="zh-CN" dirty="0" err="1" smtClean="0"/>
              <a:t>goto</a:t>
            </a:r>
            <a:r>
              <a:rPr lang="zh-CN" altLang="en-US" dirty="0" smtClean="0"/>
              <a:t>语句从一个函数外部转入该函数的内部（函数体），也不能用</a:t>
            </a:r>
            <a:r>
              <a:rPr lang="en-US" altLang="zh-CN" dirty="0" err="1" smtClean="0"/>
              <a:t>goto</a:t>
            </a:r>
            <a:r>
              <a:rPr lang="zh-CN" altLang="en-US" dirty="0" smtClean="0"/>
              <a:t>语句从一个函数的内部转到该函数的外部。</a:t>
            </a:r>
          </a:p>
          <a:p>
            <a:pPr lvl="1" eaLnBrk="1" hangingPunct="1">
              <a:defRPr/>
            </a:pPr>
            <a:r>
              <a:rPr lang="zh-CN" altLang="en-US" dirty="0" smtClean="0"/>
              <a:t>允许用</a:t>
            </a:r>
            <a:r>
              <a:rPr lang="en-US" altLang="zh-CN" dirty="0" err="1" smtClean="0"/>
              <a:t>goto</a:t>
            </a:r>
            <a:r>
              <a:rPr lang="zh-CN" altLang="en-US" dirty="0" smtClean="0"/>
              <a:t>语句从内层复合语句转到外层复合语句或从外层复合语句转入内层复合语句。</a:t>
            </a:r>
          </a:p>
          <a:p>
            <a:pPr lvl="1" eaLnBrk="1" hangingPunct="1">
              <a:defRPr/>
            </a:pPr>
            <a:r>
              <a:rPr lang="en-US" altLang="zh-CN" dirty="0" err="1" smtClean="0">
                <a:solidFill>
                  <a:srgbClr val="FFC000"/>
                </a:solidFill>
              </a:rPr>
              <a:t>goto</a:t>
            </a:r>
            <a:r>
              <a:rPr lang="zh-CN" altLang="en-US" dirty="0" smtClean="0">
                <a:solidFill>
                  <a:srgbClr val="FFC000"/>
                </a:solidFill>
              </a:rPr>
              <a:t>语句不能掠过带有初始化的变量定义。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250825"/>
            <a:ext cx="8229600" cy="6130925"/>
          </a:xfrm>
        </p:spPr>
        <p:txBody>
          <a:bodyPr/>
          <a:lstStyle/>
          <a:p>
            <a:pPr eaLnBrk="1" hangingPunct="1">
              <a:lnSpc>
                <a:spcPct val="80000"/>
              </a:lnSpc>
              <a:buFont typeface="Wingdings" pitchFamily="2" charset="2"/>
              <a:buNone/>
              <a:defRPr/>
            </a:pPr>
            <a:r>
              <a:rPr lang="es-CL" altLang="zh-CN" sz="2400" dirty="0" smtClean="0"/>
              <a:t>int main()</a:t>
            </a:r>
          </a:p>
          <a:p>
            <a:pPr eaLnBrk="1" hangingPunct="1">
              <a:lnSpc>
                <a:spcPct val="80000"/>
              </a:lnSpc>
              <a:buFont typeface="Wingdings" pitchFamily="2" charset="2"/>
              <a:buNone/>
              <a:defRPr/>
            </a:pPr>
            <a:r>
              <a:rPr lang="es-CL" altLang="zh-CN" sz="2400" dirty="0" smtClean="0"/>
              <a:t>{	......</a:t>
            </a:r>
          </a:p>
          <a:p>
            <a:pPr eaLnBrk="1" hangingPunct="1">
              <a:lnSpc>
                <a:spcPct val="80000"/>
              </a:lnSpc>
              <a:buFont typeface="Wingdings" pitchFamily="2" charset="2"/>
              <a:buNone/>
              <a:defRPr/>
            </a:pPr>
            <a:r>
              <a:rPr lang="es-CL" altLang="zh-CN" sz="2400" dirty="0" smtClean="0"/>
              <a:t>	goto L1;  //</a:t>
            </a:r>
            <a:r>
              <a:rPr lang="es-CL" altLang="zh-CN" sz="2400" dirty="0" smtClean="0">
                <a:solidFill>
                  <a:srgbClr val="FFC000"/>
                </a:solidFill>
              </a:rPr>
              <a:t>Error</a:t>
            </a:r>
          </a:p>
          <a:p>
            <a:pPr eaLnBrk="1" hangingPunct="1">
              <a:lnSpc>
                <a:spcPct val="80000"/>
              </a:lnSpc>
              <a:buFont typeface="Wingdings" pitchFamily="2" charset="2"/>
              <a:buNone/>
              <a:defRPr/>
            </a:pPr>
            <a:r>
              <a:rPr lang="es-CL" altLang="zh-CN" sz="2400" dirty="0" smtClean="0"/>
              <a:t>	......</a:t>
            </a:r>
          </a:p>
          <a:p>
            <a:pPr eaLnBrk="1" hangingPunct="1">
              <a:lnSpc>
                <a:spcPct val="80000"/>
              </a:lnSpc>
              <a:buNone/>
              <a:defRPr/>
            </a:pPr>
            <a:r>
              <a:rPr lang="en-US" altLang="zh-CN" sz="2400" dirty="0" smtClean="0"/>
              <a:t>	</a:t>
            </a:r>
            <a:r>
              <a:rPr lang="en-US" altLang="zh-CN" sz="2400" dirty="0" err="1" smtClean="0"/>
              <a:t>int</a:t>
            </a:r>
            <a:r>
              <a:rPr lang="en-US" altLang="zh-CN" sz="2400" dirty="0" smtClean="0"/>
              <a:t> x=0; //</a:t>
            </a:r>
            <a:r>
              <a:rPr lang="zh-CN" altLang="en-US" sz="2400" dirty="0"/>
              <a:t>带有初始化的变量定义</a:t>
            </a:r>
            <a:endParaRPr lang="en-US" altLang="zh-CN" sz="2400" dirty="0" smtClean="0"/>
          </a:p>
          <a:p>
            <a:pPr eaLnBrk="1" hangingPunct="1">
              <a:lnSpc>
                <a:spcPct val="80000"/>
              </a:lnSpc>
              <a:buFont typeface="Wingdings" pitchFamily="2" charset="2"/>
              <a:buNone/>
              <a:defRPr/>
            </a:pPr>
            <a:r>
              <a:rPr lang="en-US" altLang="zh-CN" sz="2400" dirty="0" smtClean="0"/>
              <a:t>	L1: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a:t>
            </a:r>
            <a:r>
              <a:rPr lang="en-US" altLang="zh-CN" sz="2400" dirty="0" err="1" smtClean="0"/>
              <a:t>goto</a:t>
            </a:r>
            <a:r>
              <a:rPr lang="en-US" altLang="zh-CN" sz="2400" dirty="0" smtClean="0"/>
              <a:t> L1; //OK</a:t>
            </a:r>
          </a:p>
          <a:p>
            <a:pPr eaLnBrk="1" hangingPunct="1">
              <a:lnSpc>
                <a:spcPct val="80000"/>
              </a:lnSpc>
              <a:buFont typeface="Wingdings" pitchFamily="2" charset="2"/>
              <a:buNone/>
              <a:defRPr/>
            </a:pPr>
            <a:r>
              <a:rPr lang="en-US" altLang="zh-CN" sz="2400" dirty="0"/>
              <a:t>	</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goto</a:t>
            </a:r>
            <a:r>
              <a:rPr lang="en-US" altLang="zh-CN" sz="2400" dirty="0" smtClean="0"/>
              <a:t> L2; //</a:t>
            </a:r>
            <a:r>
              <a:rPr lang="en-US" altLang="zh-CN" sz="2400" dirty="0" smtClean="0">
                <a:solidFill>
                  <a:srgbClr val="FFC000"/>
                </a:solidFill>
              </a:rPr>
              <a:t>Error</a:t>
            </a:r>
          </a:p>
          <a:p>
            <a:pPr eaLnBrk="1" hangingPunct="1">
              <a:lnSpc>
                <a:spcPct val="80000"/>
              </a:lnSpc>
              <a:buFont typeface="Wingdings" pitchFamily="2" charset="2"/>
              <a:buNone/>
              <a:defRPr/>
            </a:pPr>
            <a:r>
              <a:rPr lang="en-US" altLang="zh-CN" sz="2400" dirty="0" smtClean="0"/>
              <a:t>	.....</a:t>
            </a:r>
            <a:r>
              <a:rPr lang="en-US" altLang="zh-CN" sz="2400" dirty="0"/>
              <a:t>.</a:t>
            </a:r>
            <a:endParaRPr lang="en-US" altLang="zh-CN" sz="2400" dirty="0" smtClean="0"/>
          </a:p>
          <a:p>
            <a:pPr eaLnBrk="1" hangingPunct="1">
              <a:lnSpc>
                <a:spcPct val="80000"/>
              </a:lnSpc>
              <a:buNone/>
              <a:defRPr/>
            </a:pPr>
            <a:r>
              <a:rPr lang="en-US" altLang="zh-CN" sz="2400" dirty="0" smtClean="0"/>
              <a:t>	</a:t>
            </a:r>
            <a:r>
              <a:rPr lang="en-US" altLang="zh-CN" sz="2400" dirty="0" err="1" smtClean="0"/>
              <a:t>int</a:t>
            </a:r>
            <a:r>
              <a:rPr lang="en-US" altLang="zh-CN" sz="2400" dirty="0" smtClean="0"/>
              <a:t> y=10; //</a:t>
            </a:r>
            <a:r>
              <a:rPr lang="zh-CN" altLang="en-US" sz="2400" dirty="0"/>
              <a:t>带有初始化的变量定义</a:t>
            </a:r>
            <a:endParaRPr lang="en-US" altLang="zh-CN" sz="2400" dirty="0" smtClean="0"/>
          </a:p>
          <a:p>
            <a:pPr eaLnBrk="1" hangingPunct="1">
              <a:lnSpc>
                <a:spcPct val="80000"/>
              </a:lnSpc>
              <a:buFont typeface="Wingdings" pitchFamily="2" charset="2"/>
              <a:buNone/>
              <a:defRPr/>
            </a:pPr>
            <a:r>
              <a:rPr lang="en-US" altLang="zh-CN" sz="2400" dirty="0" smtClean="0"/>
              <a:t>	L2: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defRPr/>
            </a:pPr>
            <a:r>
              <a:rPr lang="en-US" altLang="zh-CN" smtClean="0"/>
              <a:t>break</a:t>
            </a:r>
            <a:r>
              <a:rPr lang="zh-CN" altLang="en-US" smtClean="0"/>
              <a:t>语句 </a:t>
            </a:r>
          </a:p>
        </p:txBody>
      </p:sp>
      <p:sp>
        <p:nvSpPr>
          <p:cNvPr id="30723" name="Rectangle 3"/>
          <p:cNvSpPr>
            <a:spLocks noGrp="1" noChangeArrowheads="1"/>
          </p:cNvSpPr>
          <p:nvPr>
            <p:ph type="body" idx="1"/>
          </p:nvPr>
        </p:nvSpPr>
        <p:spPr>
          <a:xfrm>
            <a:off x="228600" y="1412875"/>
            <a:ext cx="8664575" cy="5256213"/>
          </a:xfrm>
        </p:spPr>
        <p:txBody>
          <a:bodyPr/>
          <a:lstStyle/>
          <a:p>
            <a:pPr algn="just" eaLnBrk="1" hangingPunct="1">
              <a:defRPr/>
            </a:pPr>
            <a:r>
              <a:rPr lang="en-US" altLang="zh-CN" dirty="0" smtClean="0">
                <a:latin typeface="宋体" charset="-122"/>
                <a:cs typeface="Times New Roman" pitchFamily="18" charset="0"/>
              </a:rPr>
              <a:t>break</a:t>
            </a:r>
            <a:r>
              <a:rPr lang="zh-CN" altLang="en-US" dirty="0" smtClean="0"/>
              <a:t>语句的格式：</a:t>
            </a:r>
          </a:p>
          <a:p>
            <a:pPr lvl="1" algn="just" eaLnBrk="1" hangingPunct="1">
              <a:buFontTx/>
              <a:buNone/>
              <a:defRPr/>
            </a:pPr>
            <a:r>
              <a:rPr lang="zh-CN" altLang="en-US" dirty="0" smtClean="0"/>
              <a:t>	</a:t>
            </a:r>
            <a:r>
              <a:rPr lang="en-US" altLang="zh-CN" b="1" dirty="0" smtClean="0">
                <a:solidFill>
                  <a:srgbClr val="FFC000"/>
                </a:solidFill>
              </a:rPr>
              <a:t>break;</a:t>
            </a:r>
            <a:r>
              <a:rPr lang="en-US" altLang="zh-CN" dirty="0" smtClean="0"/>
              <a:t> </a:t>
            </a:r>
          </a:p>
          <a:p>
            <a:pPr algn="just" eaLnBrk="1" hangingPunct="1">
              <a:defRPr/>
            </a:pPr>
            <a:r>
              <a:rPr lang="en-US" altLang="zh-CN" dirty="0" smtClean="0">
                <a:latin typeface="宋体" charset="-122"/>
                <a:cs typeface="Times New Roman" pitchFamily="18" charset="0"/>
              </a:rPr>
              <a:t>break</a:t>
            </a:r>
            <a:r>
              <a:rPr lang="zh-CN" altLang="en-US" dirty="0" smtClean="0"/>
              <a:t>语句的含义有两个：</a:t>
            </a:r>
          </a:p>
          <a:p>
            <a:pPr lvl="1" algn="just" eaLnBrk="1" hangingPunct="1">
              <a:defRPr/>
            </a:pPr>
            <a:r>
              <a:rPr lang="zh-CN" altLang="en-US" sz="2400" dirty="0" smtClean="0"/>
              <a:t>结束</a:t>
            </a:r>
            <a:r>
              <a:rPr lang="en-US" altLang="zh-CN" sz="2400" dirty="0" smtClean="0">
                <a:cs typeface="Times New Roman" pitchFamily="18" charset="0"/>
              </a:rPr>
              <a:t>switch</a:t>
            </a:r>
            <a:r>
              <a:rPr lang="zh-CN" altLang="en-US" sz="2400" dirty="0" smtClean="0"/>
              <a:t>语句的某个分支的执行</a:t>
            </a:r>
            <a:endParaRPr lang="zh-CN" altLang="en-US" sz="2400" dirty="0" smtClean="0">
              <a:cs typeface="Times New Roman" pitchFamily="18" charset="0"/>
            </a:endParaRPr>
          </a:p>
          <a:p>
            <a:pPr lvl="1" algn="just" eaLnBrk="1" hangingPunct="1">
              <a:defRPr/>
            </a:pPr>
            <a:r>
              <a:rPr lang="zh-CN" altLang="en-US" sz="2400" dirty="0" smtClean="0"/>
              <a:t>退出包含它的</a:t>
            </a:r>
            <a:r>
              <a:rPr lang="zh-CN" altLang="en-US" sz="2400" dirty="0" smtClean="0">
                <a:solidFill>
                  <a:srgbClr val="FFC000"/>
                </a:solidFill>
              </a:rPr>
              <a:t>最内层</a:t>
            </a:r>
            <a:r>
              <a:rPr lang="zh-CN" altLang="en-US" sz="2400" dirty="0" smtClean="0"/>
              <a:t>循环语句（由于循环可以嵌套）     </a:t>
            </a:r>
          </a:p>
          <a:p>
            <a:pPr algn="just" eaLnBrk="1" hangingPunct="1">
              <a:defRPr/>
            </a:pPr>
            <a:r>
              <a:rPr lang="zh-CN" altLang="en-US" sz="2800" dirty="0" smtClean="0"/>
              <a:t>在循环体中只要执行了</a:t>
            </a:r>
            <a:r>
              <a:rPr lang="en-US" altLang="zh-CN" sz="2800" dirty="0" smtClean="0">
                <a:latin typeface="宋体" charset="-122"/>
                <a:cs typeface="Times New Roman" pitchFamily="18" charset="0"/>
              </a:rPr>
              <a:t>break</a:t>
            </a:r>
            <a:r>
              <a:rPr lang="zh-CN" altLang="en-US" sz="2800" dirty="0" smtClean="0"/>
              <a:t>语句，就立即跳出（结束）循环，循环体中跟在</a:t>
            </a:r>
            <a:r>
              <a:rPr lang="en-US" altLang="zh-CN" sz="2800" dirty="0" smtClean="0">
                <a:latin typeface="宋体" charset="-122"/>
                <a:cs typeface="Times New Roman" pitchFamily="18" charset="0"/>
              </a:rPr>
              <a:t>break</a:t>
            </a:r>
            <a:r>
              <a:rPr lang="zh-CN" altLang="en-US" sz="2800" dirty="0" smtClean="0"/>
              <a:t>语句后面的语句将不再执行，程序继续执行循环之后的语句。</a:t>
            </a:r>
            <a:endParaRPr lang="en-US" altLang="zh-CN" sz="2800" dirty="0" smtClean="0"/>
          </a:p>
          <a:p>
            <a:pPr algn="just" eaLnBrk="1" hangingPunct="1">
              <a:defRPr/>
            </a:pPr>
            <a:r>
              <a:rPr lang="zh-CN" altLang="en-US" sz="2800" dirty="0"/>
              <a:t>在循环体中，</a:t>
            </a:r>
            <a:r>
              <a:rPr lang="en-US" altLang="zh-CN" sz="2800" dirty="0"/>
              <a:t>break</a:t>
            </a:r>
            <a:r>
              <a:rPr lang="zh-CN" altLang="en-US" sz="2800" dirty="0"/>
              <a:t>语句一般作为某个</a:t>
            </a:r>
            <a:r>
              <a:rPr lang="en-US" altLang="zh-CN" sz="2800" dirty="0"/>
              <a:t>if</a:t>
            </a:r>
            <a:r>
              <a:rPr lang="zh-CN" altLang="en-US" sz="2800" dirty="0"/>
              <a:t>语句的子句，用于实现进一步的循环控制</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sz="4000" smtClean="0"/>
              <a:t>用</a:t>
            </a:r>
            <a:r>
              <a:rPr lang="en-US" altLang="zh-CN" sz="4000" smtClean="0"/>
              <a:t>goto</a:t>
            </a:r>
            <a:r>
              <a:rPr lang="zh-CN" altLang="en-US" sz="4000" smtClean="0"/>
              <a:t>语句实现</a:t>
            </a:r>
            <a:r>
              <a:rPr lang="en-US" altLang="zh-CN" sz="4000" smtClean="0"/>
              <a:t>break</a:t>
            </a:r>
            <a:r>
              <a:rPr lang="zh-CN" altLang="en-US" sz="4000" smtClean="0"/>
              <a:t>语句的功能</a:t>
            </a:r>
          </a:p>
        </p:txBody>
      </p:sp>
      <p:sp>
        <p:nvSpPr>
          <p:cNvPr id="201731" name="Rectangle 3"/>
          <p:cNvSpPr>
            <a:spLocks noGrp="1" noChangeArrowheads="1"/>
          </p:cNvSpPr>
          <p:nvPr>
            <p:ph type="body" idx="1"/>
          </p:nvPr>
        </p:nvSpPr>
        <p:spPr>
          <a:xfrm>
            <a:off x="457200" y="1600200"/>
            <a:ext cx="8229600" cy="4997450"/>
          </a:xfrm>
        </p:spPr>
        <p:txBody>
          <a:bodyPr/>
          <a:lstStyle/>
          <a:p>
            <a:pPr eaLnBrk="1" hangingPunct="1">
              <a:lnSpc>
                <a:spcPct val="80000"/>
              </a:lnSpc>
              <a:defRPr/>
            </a:pPr>
            <a:endParaRPr lang="en-US" altLang="zh-CN" sz="2400" dirty="0" smtClean="0"/>
          </a:p>
          <a:p>
            <a:pPr eaLnBrk="1" hangingPunct="1">
              <a:lnSpc>
                <a:spcPct val="80000"/>
              </a:lnSpc>
              <a:buFont typeface="Wingdings" pitchFamily="2" charset="2"/>
              <a:buNone/>
              <a:defRPr/>
            </a:pPr>
            <a:r>
              <a:rPr lang="en-US" altLang="zh-CN" sz="2400" dirty="0" smtClean="0"/>
              <a:t>while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 break;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defRPr/>
            </a:pPr>
            <a:r>
              <a:rPr lang="zh-CN" altLang="en-US" sz="2400" dirty="0" smtClean="0"/>
              <a:t>上述程序等价于：</a:t>
            </a:r>
          </a:p>
          <a:p>
            <a:pPr eaLnBrk="1" hangingPunct="1">
              <a:lnSpc>
                <a:spcPct val="80000"/>
              </a:lnSpc>
              <a:buFont typeface="Wingdings" pitchFamily="2" charset="2"/>
              <a:buNone/>
              <a:defRPr/>
            </a:pPr>
            <a:r>
              <a:rPr lang="en-US" altLang="zh-CN" sz="2400" dirty="0" smtClean="0"/>
              <a:t>while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 </a:t>
            </a:r>
            <a:r>
              <a:rPr lang="en-US" altLang="zh-CN" sz="2400" dirty="0" err="1" smtClean="0"/>
              <a:t>goto</a:t>
            </a:r>
            <a:r>
              <a:rPr lang="en-US" altLang="zh-CN" sz="2400" dirty="0" smtClean="0"/>
              <a:t> L;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L: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1027"/>
          <p:cNvSpPr>
            <a:spLocks noGrp="1" noChangeArrowheads="1"/>
          </p:cNvSpPr>
          <p:nvPr>
            <p:ph type="body" idx="1"/>
          </p:nvPr>
        </p:nvSpPr>
        <p:spPr>
          <a:xfrm>
            <a:off x="457200" y="260350"/>
            <a:ext cx="8229600" cy="6337300"/>
          </a:xfrm>
        </p:spPr>
        <p:txBody>
          <a:bodyPr>
            <a:normAutofit fontScale="92500" lnSpcReduction="10000"/>
          </a:bodyPr>
          <a:lstStyle/>
          <a:p>
            <a:pPr eaLnBrk="1" hangingPunct="1">
              <a:lnSpc>
                <a:spcPct val="120000"/>
              </a:lnSpc>
              <a:defRPr/>
            </a:pPr>
            <a:r>
              <a:rPr lang="zh-CN" altLang="en-US" dirty="0" smtClean="0"/>
              <a:t>对于事件</a:t>
            </a:r>
            <a:r>
              <a:rPr lang="zh-CN" altLang="en-US" dirty="0"/>
              <a:t>控制的循环，有时循环条件比较复杂</a:t>
            </a:r>
            <a:r>
              <a:rPr lang="zh-CN" altLang="en-US" dirty="0" smtClean="0"/>
              <a:t>，这时</a:t>
            </a:r>
            <a:r>
              <a:rPr lang="zh-CN" altLang="en-US" dirty="0" smtClean="0"/>
              <a:t>，可以在</a:t>
            </a:r>
            <a:r>
              <a:rPr lang="zh-CN" altLang="en-US" dirty="0"/>
              <a:t>循环条件表达式中给出主要的循环控制描述，而在循环体中</a:t>
            </a:r>
            <a:r>
              <a:rPr lang="zh-CN" altLang="en-US" dirty="0" smtClean="0"/>
              <a:t>进行特殊情况的循环</a:t>
            </a:r>
            <a:r>
              <a:rPr lang="zh-CN" altLang="en-US" dirty="0"/>
              <a:t>控制。</a:t>
            </a:r>
            <a:endParaRPr lang="en-US" altLang="zh-CN" dirty="0" smtClean="0"/>
          </a:p>
          <a:p>
            <a:pPr eaLnBrk="1" hangingPunct="1">
              <a:lnSpc>
                <a:spcPct val="120000"/>
              </a:lnSpc>
              <a:defRPr/>
            </a:pPr>
            <a:r>
              <a:rPr lang="zh-CN" altLang="en-US" dirty="0" smtClean="0"/>
              <a:t>例如，判断</a:t>
            </a:r>
            <a:r>
              <a:rPr lang="en-US" altLang="zh-CN" dirty="0" err="1" smtClean="0"/>
              <a:t>i</a:t>
            </a:r>
            <a:r>
              <a:rPr lang="zh-CN" altLang="en-US" dirty="0" smtClean="0"/>
              <a:t>是否为素数的循环也可写成：</a:t>
            </a:r>
          </a:p>
          <a:p>
            <a:pPr eaLnBrk="1" hangingPunct="1">
              <a:lnSpc>
                <a:spcPct val="90000"/>
              </a:lnSpc>
              <a:buFont typeface="Wingdings" pitchFamily="2" charset="2"/>
              <a:buNone/>
              <a:defRPr/>
            </a:pPr>
            <a:endParaRPr lang="zh-CN" altLang="en-US" dirty="0" smtClean="0"/>
          </a:p>
          <a:p>
            <a:pPr eaLnBrk="1" hangingPunct="1">
              <a:lnSpc>
                <a:spcPct val="90000"/>
              </a:lnSpc>
              <a:buFont typeface="Wingdings" pitchFamily="2" charset="2"/>
              <a:buNone/>
              <a:defRPr/>
            </a:pPr>
            <a:r>
              <a:rPr lang="en-US" altLang="zh-CN" dirty="0" smtClean="0"/>
              <a:t>j = 2; k = </a:t>
            </a:r>
            <a:r>
              <a:rPr lang="en-US" altLang="zh-CN" dirty="0" err="1" smtClean="0"/>
              <a:t>sqrt</a:t>
            </a:r>
            <a:r>
              <a:rPr lang="en-US" altLang="zh-CN" dirty="0" smtClean="0"/>
              <a:t>(</a:t>
            </a:r>
            <a:r>
              <a:rPr lang="en-US" altLang="zh-CN" dirty="0" err="1" smtClean="0"/>
              <a:t>i</a:t>
            </a:r>
            <a:r>
              <a:rPr lang="en-US" altLang="zh-CN" dirty="0" smtClean="0"/>
              <a:t>);</a:t>
            </a:r>
          </a:p>
          <a:p>
            <a:pPr eaLnBrk="1" hangingPunct="1">
              <a:lnSpc>
                <a:spcPct val="90000"/>
              </a:lnSpc>
              <a:buFont typeface="Wingdings" pitchFamily="2" charset="2"/>
              <a:buNone/>
              <a:defRPr/>
            </a:pPr>
            <a:r>
              <a:rPr lang="en-US" altLang="zh-CN" dirty="0" smtClean="0"/>
              <a:t>while (</a:t>
            </a:r>
            <a:r>
              <a:rPr lang="en-US" altLang="zh-CN" dirty="0" smtClean="0">
                <a:solidFill>
                  <a:srgbClr val="FFC000"/>
                </a:solidFill>
              </a:rPr>
              <a:t>j &lt;= k</a:t>
            </a:r>
            <a:r>
              <a:rPr lang="en-US" altLang="zh-CN" dirty="0" smtClean="0"/>
              <a:t>) //</a:t>
            </a:r>
            <a:r>
              <a:rPr lang="zh-CN" altLang="en-US" dirty="0" smtClean="0"/>
              <a:t>可以用计数循环来实现</a:t>
            </a:r>
            <a:endParaRPr lang="en-US" altLang="zh-CN" dirty="0" smtClean="0"/>
          </a:p>
          <a:p>
            <a:pPr eaLnBrk="1" hangingPunct="1">
              <a:lnSpc>
                <a:spcPct val="90000"/>
              </a:lnSpc>
              <a:buFont typeface="Wingdings" pitchFamily="2" charset="2"/>
              <a:buNone/>
              <a:defRPr/>
            </a:pPr>
            <a:r>
              <a:rPr lang="en-US" altLang="zh-CN" dirty="0" smtClean="0"/>
              <a:t>{	if (</a:t>
            </a:r>
            <a:r>
              <a:rPr lang="en-US" altLang="zh-CN" dirty="0" err="1" smtClean="0">
                <a:solidFill>
                  <a:srgbClr val="FFC000"/>
                </a:solidFill>
              </a:rPr>
              <a:t>i%j</a:t>
            </a:r>
            <a:r>
              <a:rPr lang="en-US" altLang="zh-CN" dirty="0" smtClean="0">
                <a:solidFill>
                  <a:srgbClr val="FFC000"/>
                </a:solidFill>
              </a:rPr>
              <a:t> == 0</a:t>
            </a:r>
            <a:r>
              <a:rPr lang="en-US" altLang="zh-CN" dirty="0" smtClean="0"/>
              <a:t>) break; //</a:t>
            </a:r>
            <a:r>
              <a:rPr lang="zh-CN" altLang="en-US" dirty="0" smtClean="0"/>
              <a:t>退出循环</a:t>
            </a:r>
          </a:p>
          <a:p>
            <a:pPr eaLnBrk="1" hangingPunct="1">
              <a:lnSpc>
                <a:spcPct val="90000"/>
              </a:lnSpc>
              <a:buFont typeface="Wingdings" pitchFamily="2" charset="2"/>
              <a:buNone/>
              <a:defRPr/>
            </a:pPr>
            <a:r>
              <a:rPr lang="zh-CN" altLang="en-US" dirty="0" smtClean="0"/>
              <a:t>	</a:t>
            </a:r>
            <a:r>
              <a:rPr lang="en-US" altLang="zh-CN" dirty="0" err="1" smtClean="0"/>
              <a:t>j++</a:t>
            </a:r>
            <a:r>
              <a:rPr lang="en-US" altLang="zh-CN" dirty="0" smtClean="0"/>
              <a:t>;</a:t>
            </a:r>
          </a:p>
          <a:p>
            <a:pPr eaLnBrk="1" hangingPunct="1">
              <a:lnSpc>
                <a:spcPct val="90000"/>
              </a:lnSpc>
              <a:buFont typeface="Wingdings" pitchFamily="2" charset="2"/>
              <a:buNone/>
              <a:defRPr/>
            </a:pPr>
            <a:r>
              <a:rPr lang="en-US" altLang="zh-CN" dirty="0" smtClean="0"/>
              <a:t>}</a:t>
            </a:r>
          </a:p>
          <a:p>
            <a:pPr eaLnBrk="1" hangingPunct="1">
              <a:lnSpc>
                <a:spcPct val="90000"/>
              </a:lnSpc>
              <a:buNone/>
              <a:defRPr/>
            </a:pPr>
            <a:r>
              <a:rPr lang="en-US" altLang="zh-CN" dirty="0"/>
              <a:t>if (j &gt; k) //</a:t>
            </a:r>
            <a:r>
              <a:rPr lang="en-US" altLang="zh-CN" dirty="0" err="1"/>
              <a:t>i</a:t>
            </a:r>
            <a:r>
              <a:rPr lang="zh-CN" altLang="en-US" dirty="0"/>
              <a:t>是素数。</a:t>
            </a:r>
          </a:p>
          <a:p>
            <a:pPr eaLnBrk="1" hangingPunct="1">
              <a:lnSpc>
                <a:spcPct val="90000"/>
              </a:lnSpc>
              <a:buFont typeface="Wingdings" pitchFamily="2" charset="2"/>
              <a:buNone/>
              <a:defRPr/>
            </a:pPr>
            <a:endParaRPr lang="en-US" altLang="zh-CN" dirty="0" smtClean="0"/>
          </a:p>
        </p:txBody>
      </p:sp>
      <p:sp>
        <p:nvSpPr>
          <p:cNvPr id="2" name="TextBox 1"/>
          <p:cNvSpPr txBox="1"/>
          <p:nvPr/>
        </p:nvSpPr>
        <p:spPr>
          <a:xfrm>
            <a:off x="4568606" y="5097841"/>
            <a:ext cx="4467890" cy="1643527"/>
          </a:xfrm>
          <a:prstGeom prst="rect">
            <a:avLst/>
          </a:prstGeom>
          <a:solidFill>
            <a:schemeClr val="bg1">
              <a:lumMod val="75000"/>
            </a:schemeClr>
          </a:solidFill>
        </p:spPr>
        <p:txBody>
          <a:bodyPr wrap="none" rtlCol="0">
            <a:spAutoFit/>
          </a:bodyPr>
          <a:lstStyle/>
          <a:p>
            <a:pPr>
              <a:buNone/>
              <a:defRPr/>
            </a:pPr>
            <a:r>
              <a:rPr lang="en-US" altLang="zh-CN" sz="2400" dirty="0" err="1" smtClean="0"/>
              <a:t>int</a:t>
            </a:r>
            <a:r>
              <a:rPr lang="en-US" altLang="zh-CN" sz="2400" dirty="0" smtClean="0"/>
              <a:t> </a:t>
            </a:r>
            <a:r>
              <a:rPr lang="en-US" altLang="zh-CN" sz="2400" dirty="0"/>
              <a:t>j = 2,k=</a:t>
            </a:r>
            <a:r>
              <a:rPr lang="en-US" altLang="zh-CN" sz="2400" dirty="0" err="1"/>
              <a:t>sqrt</a:t>
            </a:r>
            <a:r>
              <a:rPr lang="en-US" altLang="zh-CN" sz="2400" dirty="0"/>
              <a:t>(</a:t>
            </a:r>
            <a:r>
              <a:rPr lang="en-US" altLang="zh-CN" sz="2400" dirty="0" err="1"/>
              <a:t>i</a:t>
            </a:r>
            <a:r>
              <a:rPr lang="en-US" altLang="zh-CN" sz="2400" dirty="0"/>
              <a:t>);</a:t>
            </a:r>
          </a:p>
          <a:p>
            <a:pPr>
              <a:buNone/>
              <a:defRPr/>
            </a:pPr>
            <a:r>
              <a:rPr lang="en-US" altLang="zh-CN" sz="2400" dirty="0"/>
              <a:t>while </a:t>
            </a:r>
            <a:r>
              <a:rPr lang="en-US" altLang="zh-CN" sz="2400" dirty="0" smtClean="0"/>
              <a:t>(</a:t>
            </a:r>
            <a:r>
              <a:rPr lang="en-US" altLang="zh-CN" sz="2400" dirty="0" smtClean="0">
                <a:solidFill>
                  <a:srgbClr val="FFC000"/>
                </a:solidFill>
              </a:rPr>
              <a:t>j </a:t>
            </a:r>
            <a:r>
              <a:rPr lang="en-US" altLang="zh-CN" sz="2400" dirty="0">
                <a:solidFill>
                  <a:srgbClr val="FFC000"/>
                </a:solidFill>
              </a:rPr>
              <a:t>&lt;= k</a:t>
            </a:r>
            <a:r>
              <a:rPr lang="en-US" altLang="zh-CN" sz="2400" dirty="0"/>
              <a:t> &amp;&amp; </a:t>
            </a:r>
            <a:r>
              <a:rPr lang="en-US" altLang="zh-CN" sz="2400" dirty="0" err="1">
                <a:solidFill>
                  <a:srgbClr val="FFC000"/>
                </a:solidFill>
              </a:rPr>
              <a:t>i%j</a:t>
            </a:r>
            <a:r>
              <a:rPr lang="en-US" altLang="zh-CN" sz="2400" dirty="0">
                <a:solidFill>
                  <a:srgbClr val="FFC000"/>
                </a:solidFill>
              </a:rPr>
              <a:t> != 0</a:t>
            </a:r>
            <a:r>
              <a:rPr lang="en-US" altLang="zh-CN" sz="2400" dirty="0"/>
              <a:t>)</a:t>
            </a:r>
          </a:p>
          <a:p>
            <a:pPr>
              <a:buNone/>
              <a:defRPr/>
            </a:pPr>
            <a:r>
              <a:rPr lang="en-US" altLang="zh-CN" sz="2400" dirty="0" smtClean="0"/>
              <a:t>   </a:t>
            </a:r>
            <a:r>
              <a:rPr lang="en-US" altLang="zh-CN" sz="2400" dirty="0" err="1" smtClean="0"/>
              <a:t>j</a:t>
            </a:r>
            <a:r>
              <a:rPr lang="en-US" altLang="zh-CN" sz="2400" dirty="0" err="1"/>
              <a:t>++</a:t>
            </a:r>
            <a:r>
              <a:rPr lang="en-US" altLang="zh-CN" sz="2400" dirty="0"/>
              <a:t>;</a:t>
            </a:r>
          </a:p>
          <a:p>
            <a:pPr>
              <a:buNone/>
              <a:defRPr/>
            </a:pPr>
            <a:r>
              <a:rPr lang="en-US" altLang="zh-CN" sz="2400" dirty="0"/>
              <a:t>if (j &gt; k) //</a:t>
            </a:r>
            <a:r>
              <a:rPr lang="en-US" altLang="zh-CN" sz="2400" dirty="0" err="1"/>
              <a:t>i</a:t>
            </a:r>
            <a:r>
              <a:rPr lang="zh-CN" altLang="en-US" sz="2400" dirty="0"/>
              <a:t>是素数</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82245"/>
          </a:xfrm>
        </p:spPr>
        <p:txBody>
          <a:bodyPr>
            <a:normAutofit fontScale="70000" lnSpcReduction="20000"/>
          </a:bodyPr>
          <a:lstStyle/>
          <a:p>
            <a:pPr>
              <a:lnSpc>
                <a:spcPct val="120000"/>
              </a:lnSpc>
            </a:pPr>
            <a:r>
              <a:rPr lang="zh-CN" altLang="en-US" sz="4000" dirty="0"/>
              <a:t>对于多重循环，内层循环语句循环体中的</a:t>
            </a:r>
            <a:r>
              <a:rPr lang="en-US" altLang="zh-CN" sz="4000" dirty="0"/>
              <a:t>break</a:t>
            </a:r>
            <a:r>
              <a:rPr lang="zh-CN" altLang="en-US" sz="4000" dirty="0"/>
              <a:t>语句只能用于结束内层循环语句的</a:t>
            </a:r>
            <a:r>
              <a:rPr lang="zh-CN" altLang="en-US" sz="4000" dirty="0" smtClean="0"/>
              <a:t>执行。</a:t>
            </a:r>
            <a:endParaRPr lang="en-US" altLang="zh-CN" sz="4000" dirty="0" smtClean="0"/>
          </a:p>
          <a:p>
            <a:pPr marL="0" indent="0">
              <a:lnSpc>
                <a:spcPct val="120000"/>
              </a:lnSpc>
              <a:buNone/>
            </a:pPr>
            <a:r>
              <a:rPr lang="en-US" altLang="zh-CN" dirty="0" smtClean="0"/>
              <a:t>while </a:t>
            </a:r>
            <a:r>
              <a:rPr lang="en-US" altLang="zh-CN" dirty="0"/>
              <a:t>(...) //</a:t>
            </a:r>
            <a:r>
              <a:rPr lang="zh-CN" altLang="en-US" dirty="0"/>
              <a:t>外层循环</a:t>
            </a:r>
          </a:p>
          <a:p>
            <a:pPr marL="0" indent="0">
              <a:lnSpc>
                <a:spcPct val="120000"/>
              </a:lnSpc>
              <a:buNone/>
            </a:pPr>
            <a:r>
              <a:rPr lang="en-US" altLang="zh-CN" dirty="0" smtClean="0"/>
              <a:t>{  ...</a:t>
            </a:r>
            <a:endParaRPr lang="en-US" altLang="zh-CN" dirty="0"/>
          </a:p>
          <a:p>
            <a:pPr marL="0" indent="446088">
              <a:lnSpc>
                <a:spcPct val="120000"/>
              </a:lnSpc>
              <a:buNone/>
            </a:pPr>
            <a:r>
              <a:rPr lang="en-US" altLang="zh-CN" dirty="0" smtClean="0"/>
              <a:t>for </a:t>
            </a:r>
            <a:r>
              <a:rPr lang="en-US" altLang="zh-CN" dirty="0"/>
              <a:t>(...) //</a:t>
            </a:r>
            <a:r>
              <a:rPr lang="zh-CN" altLang="en-US" dirty="0"/>
              <a:t>内层循环</a:t>
            </a:r>
          </a:p>
          <a:p>
            <a:pPr marL="0" indent="446088">
              <a:lnSpc>
                <a:spcPct val="120000"/>
              </a:lnSpc>
              <a:buNone/>
            </a:pPr>
            <a:r>
              <a:rPr lang="en-US" altLang="zh-CN" dirty="0" smtClean="0"/>
              <a:t>{ </a:t>
            </a:r>
            <a:r>
              <a:rPr lang="en-US" altLang="zh-CN" dirty="0"/>
              <a:t>......</a:t>
            </a:r>
          </a:p>
          <a:p>
            <a:pPr marL="0" indent="446088">
              <a:lnSpc>
                <a:spcPct val="120000"/>
              </a:lnSpc>
              <a:buNone/>
            </a:pPr>
            <a:r>
              <a:rPr lang="en-US" altLang="zh-CN" dirty="0"/>
              <a:t>	... break; //</a:t>
            </a:r>
            <a:r>
              <a:rPr lang="zh-CN" altLang="en-US" dirty="0"/>
              <a:t>转到紧接在</a:t>
            </a:r>
            <a:r>
              <a:rPr lang="en-US" altLang="zh-CN" dirty="0"/>
              <a:t>for</a:t>
            </a:r>
            <a:r>
              <a:rPr lang="zh-CN" altLang="en-US" dirty="0"/>
              <a:t>循环语句后面的语句</a:t>
            </a:r>
          </a:p>
          <a:p>
            <a:pPr marL="0" indent="446088">
              <a:lnSpc>
                <a:spcPct val="120000"/>
              </a:lnSpc>
              <a:buNone/>
            </a:pPr>
            <a:r>
              <a:rPr lang="zh-CN" altLang="en-US" dirty="0"/>
              <a:t>	</a:t>
            </a:r>
            <a:r>
              <a:rPr lang="en-US" altLang="zh-CN" dirty="0"/>
              <a:t>......</a:t>
            </a:r>
          </a:p>
          <a:p>
            <a:pPr marL="0" indent="446088">
              <a:lnSpc>
                <a:spcPct val="120000"/>
              </a:lnSpc>
              <a:buNone/>
            </a:pPr>
            <a:r>
              <a:rPr lang="en-US" altLang="zh-CN" dirty="0"/>
              <a:t>	... </a:t>
            </a:r>
            <a:r>
              <a:rPr lang="en-US" altLang="zh-CN" dirty="0" err="1"/>
              <a:t>goto</a:t>
            </a:r>
            <a:r>
              <a:rPr lang="en-US" altLang="zh-CN" dirty="0"/>
              <a:t> L; //</a:t>
            </a:r>
            <a:r>
              <a:rPr lang="zh-CN" altLang="en-US" dirty="0"/>
              <a:t>转到标号为</a:t>
            </a:r>
            <a:r>
              <a:rPr lang="en-US" altLang="zh-CN" dirty="0"/>
              <a:t>L</a:t>
            </a:r>
            <a:r>
              <a:rPr lang="zh-CN" altLang="en-US" dirty="0"/>
              <a:t>的语句处，即退出</a:t>
            </a:r>
            <a:r>
              <a:rPr lang="en-US" altLang="zh-CN" dirty="0"/>
              <a:t>while</a:t>
            </a:r>
            <a:r>
              <a:rPr lang="zh-CN" altLang="en-US" dirty="0"/>
              <a:t>循环</a:t>
            </a:r>
          </a:p>
          <a:p>
            <a:pPr marL="0" indent="446088">
              <a:lnSpc>
                <a:spcPct val="120000"/>
              </a:lnSpc>
              <a:buNone/>
            </a:pPr>
            <a:r>
              <a:rPr lang="en-US" altLang="zh-CN" dirty="0" smtClean="0"/>
              <a:t>}</a:t>
            </a:r>
            <a:endParaRPr lang="en-US" altLang="zh-CN" dirty="0"/>
          </a:p>
          <a:p>
            <a:pPr marL="0" indent="446088">
              <a:lnSpc>
                <a:spcPct val="120000"/>
              </a:lnSpc>
              <a:buNone/>
            </a:pPr>
            <a:r>
              <a:rPr lang="en-US" altLang="zh-CN" dirty="0" smtClean="0"/>
              <a:t>...</a:t>
            </a:r>
            <a:endParaRPr lang="en-US" altLang="zh-CN" dirty="0"/>
          </a:p>
          <a:p>
            <a:pPr marL="0" indent="0">
              <a:lnSpc>
                <a:spcPct val="120000"/>
              </a:lnSpc>
              <a:buNone/>
            </a:pPr>
            <a:r>
              <a:rPr lang="en-US" altLang="zh-CN" dirty="0"/>
              <a:t>}</a:t>
            </a:r>
          </a:p>
          <a:p>
            <a:pPr marL="0" indent="0">
              <a:lnSpc>
                <a:spcPct val="120000"/>
              </a:lnSpc>
              <a:buNone/>
            </a:pPr>
            <a:r>
              <a:rPr lang="en-US" altLang="zh-CN" dirty="0"/>
              <a:t>L: ......</a:t>
            </a:r>
            <a:endParaRPr lang="zh-CN" altLang="en-US" dirty="0"/>
          </a:p>
        </p:txBody>
      </p:sp>
    </p:spTree>
    <p:extLst>
      <p:ext uri="{BB962C8B-B14F-4D97-AF65-F5344CB8AC3E}">
        <p14:creationId xmlns:p14="http://schemas.microsoft.com/office/powerpoint/2010/main" val="5727024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828675"/>
          </a:xfrm>
        </p:spPr>
        <p:txBody>
          <a:bodyPr/>
          <a:lstStyle/>
          <a:p>
            <a:pPr eaLnBrk="1" hangingPunct="1">
              <a:defRPr/>
            </a:pPr>
            <a:r>
              <a:rPr lang="en-US" altLang="zh-CN" smtClean="0"/>
              <a:t>continue</a:t>
            </a:r>
            <a:r>
              <a:rPr lang="zh-CN" altLang="en-US" smtClean="0"/>
              <a:t>语句 </a:t>
            </a:r>
          </a:p>
        </p:txBody>
      </p:sp>
      <p:sp>
        <p:nvSpPr>
          <p:cNvPr id="31747" name="Rectangle 3"/>
          <p:cNvSpPr>
            <a:spLocks noGrp="1" noChangeArrowheads="1"/>
          </p:cNvSpPr>
          <p:nvPr>
            <p:ph type="body" idx="1"/>
          </p:nvPr>
        </p:nvSpPr>
        <p:spPr>
          <a:xfrm>
            <a:off x="323528" y="1219200"/>
            <a:ext cx="8531993" cy="5018112"/>
          </a:xfrm>
        </p:spPr>
        <p:txBody>
          <a:bodyPr>
            <a:normAutofit fontScale="92500" lnSpcReduction="20000"/>
          </a:bodyPr>
          <a:lstStyle/>
          <a:p>
            <a:pPr algn="just" eaLnBrk="1" hangingPunct="1">
              <a:lnSpc>
                <a:spcPct val="110000"/>
              </a:lnSpc>
              <a:defRPr/>
            </a:pPr>
            <a:r>
              <a:rPr lang="en-US" altLang="zh-CN" dirty="0" smtClean="0">
                <a:latin typeface="宋体" charset="-122"/>
                <a:cs typeface="Times New Roman" pitchFamily="18" charset="0"/>
              </a:rPr>
              <a:t>continue</a:t>
            </a:r>
            <a:r>
              <a:rPr lang="zh-CN" altLang="en-US" dirty="0" smtClean="0"/>
              <a:t>语句的格式如下：</a:t>
            </a:r>
          </a:p>
          <a:p>
            <a:pPr algn="just" eaLnBrk="1" hangingPunct="1">
              <a:lnSpc>
                <a:spcPct val="110000"/>
              </a:lnSpc>
              <a:buFont typeface="Wingdings" pitchFamily="2" charset="2"/>
              <a:buNone/>
              <a:defRPr/>
            </a:pPr>
            <a:r>
              <a:rPr lang="zh-CN" altLang="en-US" b="1" dirty="0" smtClean="0">
                <a:latin typeface="Courier New" pitchFamily="49" charset="0"/>
                <a:cs typeface="Courier New" pitchFamily="49" charset="0"/>
              </a:rPr>
              <a:t>      </a:t>
            </a:r>
            <a:r>
              <a:rPr lang="en-US" altLang="zh-CN" b="1" dirty="0" smtClean="0">
                <a:solidFill>
                  <a:srgbClr val="FFC000"/>
                </a:solidFill>
                <a:cs typeface="Courier New" pitchFamily="49" charset="0"/>
              </a:rPr>
              <a:t>continue;</a:t>
            </a:r>
          </a:p>
          <a:p>
            <a:pPr algn="just" eaLnBrk="1" hangingPunct="1">
              <a:lnSpc>
                <a:spcPct val="110000"/>
              </a:lnSpc>
              <a:defRPr/>
            </a:pPr>
            <a:r>
              <a:rPr lang="en-US" altLang="zh-CN" dirty="0" smtClean="0">
                <a:latin typeface="宋体" charset="-122"/>
              </a:rPr>
              <a:t>continue</a:t>
            </a:r>
            <a:r>
              <a:rPr lang="zh-CN" altLang="en-US" dirty="0" smtClean="0">
                <a:latin typeface="宋体" charset="-122"/>
              </a:rPr>
              <a:t>语句只能用在循环语句的循环体中，其含义是：立即结束当前循环，准备进入下一次循环。</a:t>
            </a:r>
          </a:p>
          <a:p>
            <a:pPr lvl="1" algn="just" eaLnBrk="1" hangingPunct="1">
              <a:lnSpc>
                <a:spcPct val="110000"/>
              </a:lnSpc>
              <a:defRPr/>
            </a:pPr>
            <a:r>
              <a:rPr lang="zh-CN" altLang="en-US" dirty="0" smtClean="0">
                <a:latin typeface="宋体" charset="-122"/>
              </a:rPr>
              <a:t>对于</a:t>
            </a:r>
            <a:r>
              <a:rPr lang="en-US" altLang="zh-CN" dirty="0" smtClean="0">
                <a:latin typeface="宋体" charset="-122"/>
              </a:rPr>
              <a:t>while</a:t>
            </a:r>
            <a:r>
              <a:rPr lang="zh-CN" altLang="en-US" dirty="0" smtClean="0">
                <a:latin typeface="宋体" charset="-122"/>
              </a:rPr>
              <a:t>和</a:t>
            </a:r>
            <a:r>
              <a:rPr lang="en-US" altLang="zh-CN" dirty="0" smtClean="0">
                <a:latin typeface="宋体" charset="-122"/>
              </a:rPr>
              <a:t>do-while</a:t>
            </a:r>
            <a:r>
              <a:rPr lang="zh-CN" altLang="en-US" dirty="0" smtClean="0">
                <a:latin typeface="宋体" charset="-122"/>
              </a:rPr>
              <a:t>语句，</a:t>
            </a:r>
            <a:r>
              <a:rPr lang="en-US" altLang="zh-CN" dirty="0" smtClean="0">
                <a:latin typeface="宋体" charset="-122"/>
              </a:rPr>
              <a:t>continue</a:t>
            </a:r>
            <a:r>
              <a:rPr lang="zh-CN" altLang="en-US" dirty="0" smtClean="0">
                <a:latin typeface="宋体" charset="-122"/>
              </a:rPr>
              <a:t>语句将使控制转到循环条件的判断；</a:t>
            </a:r>
          </a:p>
          <a:p>
            <a:pPr lvl="1" algn="just" eaLnBrk="1" hangingPunct="1">
              <a:lnSpc>
                <a:spcPct val="110000"/>
              </a:lnSpc>
              <a:defRPr/>
            </a:pPr>
            <a:r>
              <a:rPr lang="zh-CN" altLang="en-US" dirty="0" smtClean="0">
                <a:latin typeface="宋体" charset="-122"/>
              </a:rPr>
              <a:t>对于</a:t>
            </a:r>
            <a:r>
              <a:rPr lang="en-US" altLang="zh-CN" dirty="0" smtClean="0">
                <a:latin typeface="宋体" charset="-122"/>
              </a:rPr>
              <a:t>for</a:t>
            </a:r>
            <a:r>
              <a:rPr lang="zh-CN" altLang="en-US" dirty="0" smtClean="0">
                <a:latin typeface="宋体" charset="-122"/>
              </a:rPr>
              <a:t>语句，</a:t>
            </a:r>
            <a:r>
              <a:rPr lang="en-US" altLang="zh-CN" dirty="0" smtClean="0">
                <a:latin typeface="宋体" charset="-122"/>
              </a:rPr>
              <a:t>continue</a:t>
            </a:r>
            <a:r>
              <a:rPr lang="zh-CN" altLang="en-US" dirty="0" smtClean="0">
                <a:latin typeface="宋体" charset="-122"/>
              </a:rPr>
              <a:t>语句将使控制转到</a:t>
            </a:r>
            <a:r>
              <a:rPr lang="en-US" altLang="zh-CN" dirty="0" smtClean="0">
                <a:latin typeface="宋体" charset="-122"/>
              </a:rPr>
              <a:t>&lt;</a:t>
            </a:r>
            <a:r>
              <a:rPr lang="zh-CN" altLang="en-US" dirty="0" smtClean="0">
                <a:latin typeface="宋体" charset="-122"/>
              </a:rPr>
              <a:t>表达式</a:t>
            </a:r>
            <a:r>
              <a:rPr lang="en-US" altLang="zh-CN" dirty="0" smtClean="0">
                <a:latin typeface="宋体" charset="-122"/>
              </a:rPr>
              <a:t>3&gt;</a:t>
            </a:r>
            <a:r>
              <a:rPr lang="zh-CN" altLang="en-US" dirty="0" smtClean="0">
                <a:latin typeface="宋体" charset="-122"/>
              </a:rPr>
              <a:t>的计算。</a:t>
            </a:r>
            <a:endParaRPr lang="en-US" altLang="zh-CN" dirty="0" smtClean="0">
              <a:latin typeface="宋体" charset="-122"/>
            </a:endParaRPr>
          </a:p>
          <a:p>
            <a:pPr algn="just" eaLnBrk="1" hangingPunct="1">
              <a:lnSpc>
                <a:spcPct val="110000"/>
              </a:lnSpc>
              <a:defRPr/>
            </a:pPr>
            <a:r>
              <a:rPr lang="zh-CN" altLang="en-US" dirty="0"/>
              <a:t>在循环体中</a:t>
            </a:r>
            <a:r>
              <a:rPr lang="zh-CN" altLang="en-US" dirty="0" smtClean="0"/>
              <a:t>，</a:t>
            </a:r>
            <a:r>
              <a:rPr lang="en-US" altLang="zh-CN" dirty="0" smtClean="0"/>
              <a:t>continue</a:t>
            </a:r>
            <a:r>
              <a:rPr lang="zh-CN" altLang="en-US" dirty="0" smtClean="0"/>
              <a:t>语句</a:t>
            </a:r>
            <a:r>
              <a:rPr lang="zh-CN" altLang="en-US" dirty="0"/>
              <a:t>一般作为某个</a:t>
            </a:r>
            <a:r>
              <a:rPr lang="en-US" altLang="zh-CN" dirty="0">
                <a:latin typeface="宋体" charset="-122"/>
                <a:cs typeface="Times New Roman" pitchFamily="18" charset="0"/>
              </a:rPr>
              <a:t>if</a:t>
            </a:r>
            <a:r>
              <a:rPr lang="zh-CN" altLang="en-US" dirty="0"/>
              <a:t>语句的子句，用于实现进一步的循环控制</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pPr eaLnBrk="1" hangingPunct="1">
              <a:defRPr/>
            </a:pPr>
            <a:r>
              <a:rPr lang="zh-CN" altLang="en-US" sz="4000" smtClean="0"/>
              <a:t>用空语句和</a:t>
            </a:r>
            <a:r>
              <a:rPr lang="en-US" altLang="zh-CN" sz="4000" smtClean="0"/>
              <a:t>goto</a:t>
            </a:r>
            <a:r>
              <a:rPr lang="zh-CN" altLang="en-US" sz="4000" smtClean="0"/>
              <a:t>语句实现</a:t>
            </a:r>
            <a:r>
              <a:rPr lang="en-US" altLang="zh-CN" sz="4000" smtClean="0"/>
              <a:t>continue</a:t>
            </a:r>
            <a:r>
              <a:rPr lang="zh-CN" altLang="en-US" sz="4000" smtClean="0"/>
              <a:t>语句的功能 </a:t>
            </a:r>
          </a:p>
        </p:txBody>
      </p:sp>
      <p:sp>
        <p:nvSpPr>
          <p:cNvPr id="142339" name="Rectangle 1027"/>
          <p:cNvSpPr>
            <a:spLocks noGrp="1" noChangeArrowheads="1"/>
          </p:cNvSpPr>
          <p:nvPr>
            <p:ph type="body" idx="1"/>
          </p:nvPr>
        </p:nvSpPr>
        <p:spPr>
          <a:xfrm>
            <a:off x="457200" y="1600200"/>
            <a:ext cx="8229600" cy="4997450"/>
          </a:xfrm>
        </p:spPr>
        <p:txBody>
          <a:bodyPr/>
          <a:lstStyle/>
          <a:p>
            <a:pPr eaLnBrk="1" hangingPunct="1">
              <a:lnSpc>
                <a:spcPct val="90000"/>
              </a:lnSpc>
              <a:buFont typeface="Wingdings" pitchFamily="2" charset="2"/>
              <a:buNone/>
              <a:defRPr/>
            </a:pPr>
            <a:r>
              <a:rPr lang="en-US" altLang="zh-CN" sz="2400" dirty="0" smtClean="0"/>
              <a:t>while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 continue; </a:t>
            </a:r>
          </a:p>
          <a:p>
            <a:pPr eaLnBrk="1" hangingPunct="1">
              <a:lnSpc>
                <a:spcPct val="90000"/>
              </a:lnSpc>
              <a:buFont typeface="Wingdings" pitchFamily="2" charset="2"/>
              <a:buNone/>
              <a:defRPr/>
            </a:pPr>
            <a:r>
              <a:rPr lang="en-US" altLang="zh-CN" sz="2400" dirty="0" smtClean="0"/>
              <a:t>	...... </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zh-CN" altLang="en-US" sz="2400" dirty="0" smtClean="0"/>
              <a:t>上述程序等价于：</a:t>
            </a:r>
          </a:p>
          <a:p>
            <a:pPr eaLnBrk="1" hangingPunct="1">
              <a:lnSpc>
                <a:spcPct val="90000"/>
              </a:lnSpc>
              <a:buFont typeface="Wingdings" pitchFamily="2" charset="2"/>
              <a:buNone/>
              <a:defRPr/>
            </a:pPr>
            <a:r>
              <a:rPr lang="en-US" altLang="zh-CN" sz="2400" dirty="0" smtClean="0"/>
              <a:t>while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 </a:t>
            </a:r>
            <a:r>
              <a:rPr lang="en-US" altLang="zh-CN" sz="2400" dirty="0" err="1" smtClean="0"/>
              <a:t>goto</a:t>
            </a:r>
            <a:r>
              <a:rPr lang="en-US" altLang="zh-CN" sz="2400" dirty="0" smtClean="0"/>
              <a:t> end;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end:;</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313" y="61913"/>
            <a:ext cx="8229600" cy="990600"/>
          </a:xfrm>
        </p:spPr>
        <p:txBody>
          <a:bodyPr/>
          <a:lstStyle/>
          <a:p>
            <a:pPr algn="l" eaLnBrk="1" hangingPunct="1">
              <a:defRPr/>
            </a:pPr>
            <a:r>
              <a:rPr lang="zh-CN" altLang="en-US" sz="3200" smtClean="0"/>
              <a:t>例：从键盘输入一些非零整数，然后输出其中所有正数的平方根。 </a:t>
            </a:r>
          </a:p>
        </p:txBody>
      </p:sp>
      <p:sp>
        <p:nvSpPr>
          <p:cNvPr id="138243" name="Rectangle 3"/>
          <p:cNvSpPr>
            <a:spLocks noGrp="1" noChangeArrowheads="1"/>
          </p:cNvSpPr>
          <p:nvPr>
            <p:ph type="body" idx="1"/>
          </p:nvPr>
        </p:nvSpPr>
        <p:spPr>
          <a:xfrm>
            <a:off x="250825" y="1268413"/>
            <a:ext cx="8435975" cy="5184923"/>
          </a:xfrm>
        </p:spPr>
        <p:txBody>
          <a:bodyPr>
            <a:normAutofit lnSpcReduction="10000"/>
          </a:bodyPr>
          <a:lstStyle/>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8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n;</a:t>
            </a:r>
          </a:p>
          <a:p>
            <a:pPr eaLnBrk="1" hangingPunct="1">
              <a:lnSpc>
                <a:spcPct val="80000"/>
              </a:lnSpc>
              <a:buFont typeface="Wingdings" pitchFamily="2" charset="2"/>
              <a:buNone/>
              <a:defRPr/>
            </a:pPr>
            <a:r>
              <a:rPr lang="en-US" altLang="zh-CN" sz="2400" dirty="0" smtClean="0"/>
              <a:t>	double </a:t>
            </a:r>
            <a:r>
              <a:rPr lang="en-US" altLang="zh-CN" sz="2400" dirty="0" err="1" smtClean="0"/>
              <a:t>square_root</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请输入若干整数（以</a:t>
            </a:r>
            <a:r>
              <a:rPr lang="en-US" altLang="zh-CN" sz="2400" dirty="0" smtClean="0"/>
              <a:t>0</a:t>
            </a:r>
            <a:r>
              <a:rPr lang="zh-CN" altLang="en-US" sz="2400" dirty="0" smtClean="0"/>
              <a:t>结束）：</a:t>
            </a:r>
            <a:r>
              <a:rPr lang="en-US" altLang="zh-CN" sz="2400" dirty="0" smtClean="0"/>
              <a:t>";</a:t>
            </a:r>
          </a:p>
          <a:p>
            <a:pPr eaLnBrk="1" hangingPunct="1">
              <a:lnSpc>
                <a:spcPct val="80000"/>
              </a:lnSpc>
              <a:buFont typeface="Wingdings" pitchFamily="2" charset="2"/>
              <a:buNone/>
              <a:defRPr/>
            </a:pPr>
            <a:r>
              <a:rPr lang="en-US" altLang="zh-CN" sz="2400" dirty="0" smtClean="0"/>
              <a:t>	for (</a:t>
            </a:r>
            <a:r>
              <a:rPr lang="en-US" altLang="zh-CN" sz="2400" dirty="0" err="1" smtClean="0"/>
              <a:t>cin</a:t>
            </a:r>
            <a:r>
              <a:rPr lang="en-US" altLang="zh-CN" sz="2400" dirty="0" smtClean="0"/>
              <a:t>&gt;&gt;n; n!=0; </a:t>
            </a:r>
            <a:r>
              <a:rPr lang="en-US" altLang="zh-CN" sz="2400" dirty="0" err="1" smtClean="0"/>
              <a:t>cin</a:t>
            </a:r>
            <a:r>
              <a:rPr lang="en-US" altLang="zh-CN" sz="2400" dirty="0" smtClean="0"/>
              <a:t>&gt;&gt;n)</a:t>
            </a:r>
          </a:p>
          <a:p>
            <a:pPr eaLnBrk="1" hangingPunct="1">
              <a:lnSpc>
                <a:spcPct val="80000"/>
              </a:lnSpc>
              <a:buFont typeface="Wingdings" pitchFamily="2" charset="2"/>
              <a:buNone/>
              <a:defRPr/>
            </a:pPr>
            <a:r>
              <a:rPr lang="en-US" altLang="zh-CN" sz="2400" dirty="0" smtClean="0"/>
              <a:t>	{	if (n &lt; 0) continue; //</a:t>
            </a:r>
            <a:r>
              <a:rPr lang="zh-CN" altLang="en-US" sz="2400" dirty="0" smtClean="0"/>
              <a:t>准备进入下一次循环</a:t>
            </a:r>
          </a:p>
          <a:p>
            <a:pPr eaLnBrk="1" hangingPunct="1">
              <a:lnSpc>
                <a:spcPct val="80000"/>
              </a:lnSpc>
              <a:buFont typeface="Wingdings" pitchFamily="2" charset="2"/>
              <a:buNone/>
              <a:defRPr/>
            </a:pPr>
            <a:r>
              <a:rPr lang="zh-CN" altLang="en-US" sz="2400" dirty="0" smtClean="0"/>
              <a:t>		</a:t>
            </a:r>
            <a:r>
              <a:rPr lang="en-US" altLang="zh-CN" sz="2400" dirty="0" err="1" smtClean="0"/>
              <a:t>square_root</a:t>
            </a:r>
            <a:r>
              <a:rPr lang="en-US" altLang="zh-CN" sz="2400" dirty="0" smtClean="0"/>
              <a:t> = </a:t>
            </a:r>
            <a:r>
              <a:rPr lang="en-US" altLang="zh-CN" sz="2400" dirty="0" err="1" smtClean="0"/>
              <a:t>sqrt</a:t>
            </a:r>
            <a:r>
              <a:rPr lang="en-US" altLang="zh-CN" sz="2400" dirty="0" smtClean="0"/>
              <a:t>((double)n);</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n &lt;&lt; "</a:t>
            </a:r>
            <a:r>
              <a:rPr lang="zh-CN" altLang="en-US" sz="2400" dirty="0" smtClean="0"/>
              <a:t>的平方根是</a:t>
            </a:r>
            <a:r>
              <a:rPr lang="zh-CN" altLang="en-GB" sz="2400" dirty="0" smtClean="0"/>
              <a:t>：</a:t>
            </a:r>
            <a:r>
              <a:rPr lang="en-US" altLang="zh-CN" sz="2400" dirty="0" smtClean="0"/>
              <a:t>" </a:t>
            </a:r>
          </a:p>
          <a:p>
            <a:pPr eaLnBrk="1" hangingPunct="1">
              <a:lnSpc>
                <a:spcPct val="80000"/>
              </a:lnSpc>
              <a:buFont typeface="Wingdings" pitchFamily="2" charset="2"/>
              <a:buNone/>
              <a:defRPr/>
            </a:pPr>
            <a:r>
              <a:rPr lang="en-US" altLang="zh-CN" sz="2400" dirty="0"/>
              <a:t> </a:t>
            </a:r>
            <a:r>
              <a:rPr lang="en-US" altLang="zh-CN" sz="2400" dirty="0" smtClean="0"/>
              <a:t>              &lt;&lt; </a:t>
            </a:r>
            <a:r>
              <a:rPr lang="en-US" altLang="zh-CN" sz="2400" dirty="0" err="1" smtClean="0"/>
              <a:t>square_root</a:t>
            </a:r>
            <a:r>
              <a:rPr lang="en-US" altLang="zh-CN" sz="2400" dirty="0" smtClean="0"/>
              <a:t> &lt;&lt; </a:t>
            </a:r>
            <a:r>
              <a:rPr lang="en-US" altLang="zh-CN" sz="2400" dirty="0" err="1" smtClean="0"/>
              <a:t>endl</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84213" y="0"/>
            <a:ext cx="7793037" cy="1143000"/>
          </a:xfrm>
        </p:spPr>
        <p:txBody>
          <a:bodyPr/>
          <a:lstStyle/>
          <a:p>
            <a:pPr eaLnBrk="1" hangingPunct="1">
              <a:defRPr/>
            </a:pPr>
            <a:r>
              <a:rPr lang="en-US" altLang="zh-CN" smtClean="0"/>
              <a:t>C++</a:t>
            </a:r>
            <a:r>
              <a:rPr lang="zh-CN" altLang="en-US" smtClean="0"/>
              <a:t>语句的分类</a:t>
            </a:r>
          </a:p>
        </p:txBody>
      </p:sp>
      <p:sp>
        <p:nvSpPr>
          <p:cNvPr id="5123" name="Rectangle 3"/>
          <p:cNvSpPr>
            <a:spLocks noChangeArrowheads="1"/>
          </p:cNvSpPr>
          <p:nvPr/>
        </p:nvSpPr>
        <p:spPr bwMode="auto">
          <a:xfrm>
            <a:off x="35385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88065" name="Rectangle 1"/>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6149" name="Object 0"/>
          <p:cNvGraphicFramePr>
            <a:graphicFrameLocks noChangeAspect="1"/>
          </p:cNvGraphicFramePr>
          <p:nvPr>
            <p:extLst>
              <p:ext uri="{D42A27DB-BD31-4B8C-83A1-F6EECF244321}">
                <p14:modId xmlns:p14="http://schemas.microsoft.com/office/powerpoint/2010/main" val="107618103"/>
              </p:ext>
            </p:extLst>
          </p:nvPr>
        </p:nvGraphicFramePr>
        <p:xfrm>
          <a:off x="2123728" y="1124744"/>
          <a:ext cx="4447951" cy="4989140"/>
        </p:xfrm>
        <a:graphic>
          <a:graphicData uri="http://schemas.openxmlformats.org/presentationml/2006/ole">
            <mc:AlternateContent xmlns:mc="http://schemas.openxmlformats.org/markup-compatibility/2006">
              <mc:Choice xmlns:v="urn:schemas-microsoft-com:vml" Requires="v">
                <p:oleObj spid="_x0000_s6279" name="公式" r:id="rId3" imgW="2412720" imgH="2705040" progId="Equation.3">
                  <p:embed/>
                </p:oleObj>
              </mc:Choice>
              <mc:Fallback>
                <p:oleObj name="公式" r:id="rId3" imgW="2412720" imgH="2705040" progId="Equation.3">
                  <p:embed/>
                  <p:pic>
                    <p:nvPicPr>
                      <p:cNvPr id="0" name="Object 0"/>
                      <p:cNvPicPr>
                        <a:picLocks noChangeAspect="1" noChangeArrowheads="1"/>
                      </p:cNvPicPr>
                      <p:nvPr/>
                    </p:nvPicPr>
                    <p:blipFill>
                      <a:blip r:embed="rId4">
                        <a:grayscl/>
                        <a:biLevel thresh="50000"/>
                      </a:blip>
                      <a:srcRect/>
                      <a:stretch>
                        <a:fillRect/>
                      </a:stretch>
                    </p:blipFill>
                    <p:spPr bwMode="auto">
                      <a:xfrm>
                        <a:off x="2123728" y="1124744"/>
                        <a:ext cx="4447951" cy="4989140"/>
                      </a:xfrm>
                      <a:prstGeom prst="rect">
                        <a:avLst/>
                      </a:prstGeom>
                      <a:solidFill>
                        <a:schemeClr val="tx1"/>
                      </a:solidFill>
                      <a:ln>
                        <a:noFill/>
                      </a:ln>
                      <a:extLst/>
                    </p:spPr>
                  </p:pic>
                </p:oleObj>
              </mc:Fallback>
            </mc:AlternateContent>
          </a:graphicData>
        </a:graphic>
      </p:graphicFrame>
      <p:sp>
        <p:nvSpPr>
          <p:cNvPr id="3" name="TextBox 2"/>
          <p:cNvSpPr txBox="1"/>
          <p:nvPr/>
        </p:nvSpPr>
        <p:spPr>
          <a:xfrm>
            <a:off x="323528" y="6309320"/>
            <a:ext cx="8531503" cy="369332"/>
          </a:xfrm>
          <a:prstGeom prst="rect">
            <a:avLst/>
          </a:prstGeom>
          <a:noFill/>
        </p:spPr>
        <p:txBody>
          <a:bodyPr wrap="none" rtlCol="0">
            <a:spAutoFit/>
          </a:bodyPr>
          <a:lstStyle/>
          <a:p>
            <a:r>
              <a:rPr lang="zh-CN" altLang="en-US" sz="2000" dirty="0" smtClean="0"/>
              <a:t>其中，复合语句、选择语句、循环语句属于结构语句，其它是简单语句。</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上面的循环虽然可以写成：</a:t>
            </a:r>
            <a:endParaRPr lang="en-US" altLang="zh-CN" dirty="0" smtClean="0"/>
          </a:p>
          <a:p>
            <a:pPr marL="0" indent="0">
              <a:buNone/>
            </a:pPr>
            <a:r>
              <a:rPr lang="en-US" altLang="zh-CN" sz="2800" dirty="0" smtClean="0"/>
              <a:t>for </a:t>
            </a:r>
            <a:r>
              <a:rPr lang="en-US" altLang="zh-CN" sz="2800" dirty="0"/>
              <a:t>(</a:t>
            </a:r>
            <a:r>
              <a:rPr lang="en-US" altLang="zh-CN" sz="2800" dirty="0" err="1"/>
              <a:t>cin</a:t>
            </a:r>
            <a:r>
              <a:rPr lang="en-US" altLang="zh-CN" sz="2800" dirty="0"/>
              <a:t>&gt;&gt;n; n!=0; </a:t>
            </a:r>
            <a:r>
              <a:rPr lang="en-US" altLang="zh-CN" sz="2800" dirty="0" err="1"/>
              <a:t>cin</a:t>
            </a:r>
            <a:r>
              <a:rPr lang="en-US" altLang="zh-CN" sz="2800" dirty="0"/>
              <a:t>&gt;&gt;n)</a:t>
            </a:r>
          </a:p>
          <a:p>
            <a:pPr marL="0" indent="0">
              <a:buNone/>
            </a:pPr>
            <a:r>
              <a:rPr lang="en-US" altLang="zh-CN" sz="2800" dirty="0" smtClean="0"/>
              <a:t>{  if </a:t>
            </a:r>
            <a:r>
              <a:rPr lang="en-US" altLang="zh-CN" sz="2800" dirty="0"/>
              <a:t>(n &gt;</a:t>
            </a:r>
            <a:r>
              <a:rPr lang="en-US" altLang="zh-CN" sz="2800" dirty="0" smtClean="0"/>
              <a:t> </a:t>
            </a:r>
            <a:r>
              <a:rPr lang="en-US" altLang="zh-CN" sz="2800" dirty="0"/>
              <a:t>0</a:t>
            </a:r>
            <a:r>
              <a:rPr lang="en-US" altLang="zh-CN" sz="2800" dirty="0" smtClean="0"/>
              <a:t>)</a:t>
            </a:r>
            <a:endParaRPr lang="zh-CN" altLang="en-US" sz="2800" dirty="0"/>
          </a:p>
          <a:p>
            <a:pPr marL="0" indent="0">
              <a:buNone/>
            </a:pPr>
            <a:r>
              <a:rPr lang="zh-CN" altLang="en-US" sz="2800" dirty="0" smtClean="0"/>
              <a:t>    </a:t>
            </a:r>
            <a:r>
              <a:rPr lang="en-US" altLang="zh-CN" sz="2800" dirty="0" smtClean="0"/>
              <a:t>{ </a:t>
            </a:r>
            <a:r>
              <a:rPr lang="en-US" altLang="zh-CN" sz="2800" dirty="0" err="1" smtClean="0"/>
              <a:t>square_root</a:t>
            </a:r>
            <a:r>
              <a:rPr lang="en-US" altLang="zh-CN" sz="2800" dirty="0" smtClean="0"/>
              <a:t> </a:t>
            </a:r>
            <a:r>
              <a:rPr lang="en-US" altLang="zh-CN" sz="2800" dirty="0"/>
              <a:t>= </a:t>
            </a:r>
            <a:r>
              <a:rPr lang="en-US" altLang="zh-CN" sz="2800" dirty="0" err="1"/>
              <a:t>sqrt</a:t>
            </a:r>
            <a:r>
              <a:rPr lang="en-US" altLang="zh-CN" sz="2800" dirty="0"/>
              <a:t>((double)n);</a:t>
            </a:r>
          </a:p>
          <a:p>
            <a:pPr marL="0" indent="0">
              <a:buNone/>
            </a:pPr>
            <a:r>
              <a:rPr lang="en-US" altLang="zh-CN" sz="2800" dirty="0" smtClean="0"/>
              <a:t>       </a:t>
            </a:r>
            <a:r>
              <a:rPr lang="en-US" altLang="zh-CN" sz="2800" dirty="0" err="1" smtClean="0"/>
              <a:t>cout</a:t>
            </a:r>
            <a:r>
              <a:rPr lang="en-US" altLang="zh-CN" sz="2800" dirty="0" smtClean="0"/>
              <a:t> </a:t>
            </a:r>
            <a:r>
              <a:rPr lang="en-US" altLang="zh-CN" sz="2800" dirty="0"/>
              <a:t>&lt;&lt; n &lt;&lt; "</a:t>
            </a:r>
            <a:r>
              <a:rPr lang="zh-CN" altLang="en-US" sz="2800" dirty="0"/>
              <a:t>的平方根是：</a:t>
            </a:r>
            <a:r>
              <a:rPr lang="en-US" altLang="zh-CN" sz="2800" dirty="0"/>
              <a:t>" </a:t>
            </a:r>
            <a:endParaRPr lang="en-US" altLang="zh-CN" sz="2800" dirty="0" smtClean="0"/>
          </a:p>
          <a:p>
            <a:pPr marL="0" indent="0">
              <a:buNone/>
            </a:pPr>
            <a:r>
              <a:rPr lang="en-US" altLang="zh-CN" sz="2800" dirty="0"/>
              <a:t> </a:t>
            </a:r>
            <a:r>
              <a:rPr lang="en-US" altLang="zh-CN" sz="2800" dirty="0" smtClean="0"/>
              <a:t>             &lt;&lt; </a:t>
            </a:r>
            <a:r>
              <a:rPr lang="en-US" altLang="zh-CN" sz="2800" dirty="0" err="1"/>
              <a:t>square_root</a:t>
            </a:r>
            <a:r>
              <a:rPr lang="en-US" altLang="zh-CN" sz="2800" dirty="0"/>
              <a:t> &lt;&lt; </a:t>
            </a:r>
            <a:r>
              <a:rPr lang="en-US" altLang="zh-CN" sz="2800" dirty="0" err="1"/>
              <a:t>endl</a:t>
            </a:r>
            <a:r>
              <a:rPr lang="en-US" altLang="zh-CN" sz="2800" dirty="0"/>
              <a:t>;</a:t>
            </a:r>
          </a:p>
          <a:p>
            <a:pPr marL="0" indent="0">
              <a:buNone/>
            </a:pPr>
            <a:r>
              <a:rPr lang="en-US" altLang="zh-CN" sz="2800" dirty="0" smtClean="0"/>
              <a:t>    }</a:t>
            </a:r>
            <a:endParaRPr lang="en-US" altLang="zh-CN" sz="2800" dirty="0"/>
          </a:p>
          <a:p>
            <a:pPr marL="0" indent="0">
              <a:buNone/>
            </a:pPr>
            <a:r>
              <a:rPr lang="en-US" altLang="zh-CN" sz="2800" dirty="0" smtClean="0"/>
              <a:t>}</a:t>
            </a:r>
            <a:endParaRPr lang="zh-CN" altLang="en-US" sz="2800" dirty="0"/>
          </a:p>
        </p:txBody>
      </p:sp>
    </p:spTree>
    <p:extLst>
      <p:ext uri="{BB962C8B-B14F-4D97-AF65-F5344CB8AC3E}">
        <p14:creationId xmlns:p14="http://schemas.microsoft.com/office/powerpoint/2010/main" val="4856533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53136"/>
          </a:xfrm>
        </p:spPr>
        <p:txBody>
          <a:bodyPr>
            <a:normAutofit fontScale="92500" lnSpcReduction="20000"/>
          </a:bodyPr>
          <a:lstStyle/>
          <a:p>
            <a:r>
              <a:rPr lang="zh-CN" altLang="en-US" dirty="0" smtClean="0"/>
              <a:t>但当循环体复杂以后，就比较麻烦！</a:t>
            </a:r>
            <a:endParaRPr lang="en-US" altLang="zh-CN" dirty="0" smtClean="0"/>
          </a:p>
          <a:p>
            <a:pPr marL="400050" lvl="1" indent="0">
              <a:buNone/>
            </a:pPr>
            <a:r>
              <a:rPr lang="en-US" altLang="zh-CN" dirty="0">
                <a:effectLst/>
              </a:rPr>
              <a:t>while (...)</a:t>
            </a:r>
            <a:endParaRPr lang="zh-CN" altLang="zh-CN" dirty="0">
              <a:effectLst/>
            </a:endParaRPr>
          </a:p>
          <a:p>
            <a:pPr marL="400050" lvl="1" indent="0">
              <a:buNone/>
            </a:pPr>
            <a:r>
              <a:rPr lang="en-US" altLang="zh-CN" dirty="0">
                <a:effectLst/>
              </a:rPr>
              <a:t>{	......</a:t>
            </a:r>
            <a:endParaRPr lang="zh-CN" altLang="zh-CN" dirty="0">
              <a:effectLst/>
            </a:endParaRPr>
          </a:p>
          <a:p>
            <a:pPr marL="400050" lvl="1" indent="0">
              <a:buNone/>
            </a:pPr>
            <a:r>
              <a:rPr lang="en-US" altLang="zh-CN" dirty="0">
                <a:effectLst/>
              </a:rPr>
              <a:t>	if (b1) continue;</a:t>
            </a:r>
            <a:endParaRPr lang="zh-CN" altLang="zh-CN" dirty="0">
              <a:effectLst/>
            </a:endParaRPr>
          </a:p>
          <a:p>
            <a:pPr marL="400050" lvl="1" indent="0">
              <a:buNone/>
            </a:pPr>
            <a:r>
              <a:rPr lang="en-US" altLang="zh-CN" dirty="0">
                <a:effectLst/>
              </a:rPr>
              <a:t>	......</a:t>
            </a:r>
            <a:endParaRPr lang="zh-CN" altLang="zh-CN" dirty="0">
              <a:effectLst/>
            </a:endParaRPr>
          </a:p>
          <a:p>
            <a:pPr marL="400050" lvl="1" indent="0">
              <a:buNone/>
            </a:pPr>
            <a:r>
              <a:rPr lang="en-US" altLang="zh-CN" dirty="0">
                <a:effectLst/>
              </a:rPr>
              <a:t>  </a:t>
            </a:r>
            <a:r>
              <a:rPr lang="en-US" altLang="zh-CN" dirty="0" smtClean="0">
                <a:effectLst/>
              </a:rPr>
              <a:t>  if </a:t>
            </a:r>
            <a:r>
              <a:rPr lang="en-US" altLang="zh-CN" dirty="0">
                <a:effectLst/>
              </a:rPr>
              <a:t>(b2) continue; </a:t>
            </a:r>
            <a:endParaRPr lang="zh-CN" altLang="zh-CN" dirty="0">
              <a:effectLst/>
            </a:endParaRPr>
          </a:p>
          <a:p>
            <a:pPr marL="400050" lvl="1" indent="0">
              <a:buNone/>
            </a:pPr>
            <a:r>
              <a:rPr lang="en-US" altLang="zh-CN" dirty="0">
                <a:effectLst/>
              </a:rPr>
              <a:t>	......</a:t>
            </a:r>
            <a:endParaRPr lang="zh-CN" altLang="zh-CN" dirty="0">
              <a:effectLst/>
            </a:endParaRPr>
          </a:p>
          <a:p>
            <a:pPr marL="400050" lvl="1" indent="0">
              <a:buNone/>
            </a:pPr>
            <a:r>
              <a:rPr lang="en-US" altLang="zh-CN" dirty="0">
                <a:effectLst/>
              </a:rPr>
              <a:t>	if (b3) continue; </a:t>
            </a:r>
            <a:endParaRPr lang="zh-CN" altLang="zh-CN" dirty="0">
              <a:effectLst/>
            </a:endParaRPr>
          </a:p>
          <a:p>
            <a:pPr marL="400050" lvl="1" indent="0">
              <a:buNone/>
            </a:pPr>
            <a:r>
              <a:rPr lang="en-US" altLang="zh-CN" dirty="0">
                <a:effectLst/>
              </a:rPr>
              <a:t>	......</a:t>
            </a:r>
            <a:endParaRPr lang="zh-CN" altLang="zh-CN" dirty="0">
              <a:effectLst/>
            </a:endParaRPr>
          </a:p>
          <a:p>
            <a:pPr marL="400050" lvl="1" indent="0">
              <a:buNone/>
            </a:pPr>
            <a:r>
              <a:rPr lang="en-US" altLang="zh-CN" dirty="0" smtClean="0">
                <a:effectLst/>
              </a:rPr>
              <a:t>}</a:t>
            </a:r>
          </a:p>
          <a:p>
            <a:pPr marL="457200" indent="-457200"/>
            <a:r>
              <a:rPr lang="zh-CN" altLang="en-US" dirty="0" smtClean="0">
                <a:effectLst/>
              </a:rPr>
              <a:t>不用</a:t>
            </a:r>
            <a:r>
              <a:rPr lang="en-US" altLang="zh-CN" dirty="0" smtClean="0">
                <a:effectLst/>
              </a:rPr>
              <a:t>continue</a:t>
            </a:r>
            <a:r>
              <a:rPr lang="zh-CN" altLang="en-US" dirty="0" smtClean="0">
                <a:effectLst/>
              </a:rPr>
              <a:t>是什么样的？</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12055627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143000"/>
          </a:xfrm>
        </p:spPr>
        <p:txBody>
          <a:bodyPr/>
          <a:lstStyle/>
          <a:p>
            <a:pPr eaLnBrk="1" hangingPunct="1">
              <a:defRPr/>
            </a:pPr>
            <a:r>
              <a:rPr lang="zh-CN" altLang="en-GB" smtClean="0"/>
              <a:t>程序设计风格</a:t>
            </a:r>
            <a:r>
              <a:rPr lang="zh-CN" altLang="en-US" smtClean="0"/>
              <a:t> </a:t>
            </a:r>
          </a:p>
        </p:txBody>
      </p:sp>
      <p:sp>
        <p:nvSpPr>
          <p:cNvPr id="29699" name="Rectangle 3"/>
          <p:cNvSpPr>
            <a:spLocks noGrp="1" noChangeArrowheads="1"/>
          </p:cNvSpPr>
          <p:nvPr>
            <p:ph type="body" idx="1"/>
          </p:nvPr>
        </p:nvSpPr>
        <p:spPr>
          <a:xfrm>
            <a:off x="179388" y="1219200"/>
            <a:ext cx="8713787" cy="5181600"/>
          </a:xfrm>
        </p:spPr>
        <p:txBody>
          <a:bodyPr/>
          <a:lstStyle/>
          <a:p>
            <a:pPr eaLnBrk="1" hangingPunct="1">
              <a:lnSpc>
                <a:spcPct val="90000"/>
              </a:lnSpc>
              <a:defRPr/>
            </a:pPr>
            <a:r>
              <a:rPr lang="zh-CN" altLang="en-GB" dirty="0" smtClean="0">
                <a:solidFill>
                  <a:schemeClr val="folHlink"/>
                </a:solidFill>
              </a:rPr>
              <a:t>程序设计风格</a:t>
            </a:r>
            <a:r>
              <a:rPr lang="zh-CN" altLang="en-GB" dirty="0" smtClean="0"/>
              <a:t>通常是指对程序进行静态分析所能确认的程序特性，它涉及程序的易读性</a:t>
            </a:r>
            <a:r>
              <a:rPr lang="zh-CN" altLang="en-US" dirty="0" smtClean="0"/>
              <a:t>和可维护性</a:t>
            </a:r>
            <a:r>
              <a:rPr lang="zh-CN" altLang="en-GB" dirty="0" smtClean="0"/>
              <a:t>。</a:t>
            </a:r>
            <a:r>
              <a:rPr lang="zh-CN" altLang="en-US" dirty="0" smtClean="0"/>
              <a:t> </a:t>
            </a:r>
          </a:p>
          <a:p>
            <a:pPr lvl="1" eaLnBrk="1" hangingPunct="1">
              <a:lnSpc>
                <a:spcPct val="90000"/>
              </a:lnSpc>
              <a:defRPr/>
            </a:pPr>
            <a:r>
              <a:rPr lang="zh-CN" altLang="en-GB" dirty="0" smtClean="0"/>
              <a:t>采用一致</a:t>
            </a:r>
            <a:r>
              <a:rPr lang="zh-CN" altLang="en-GB" dirty="0" smtClean="0">
                <a:latin typeface="宋体" charset="-122"/>
                <a:cs typeface="Times New Roman" pitchFamily="18" charset="0"/>
              </a:rPr>
              <a:t>/</a:t>
            </a:r>
            <a:r>
              <a:rPr lang="zh-CN" altLang="en-GB" dirty="0" smtClean="0"/>
              <a:t>有意义的标识符为程序实体（如：变量、函数等）命名</a:t>
            </a:r>
          </a:p>
          <a:p>
            <a:pPr lvl="1" eaLnBrk="1" hangingPunct="1">
              <a:lnSpc>
                <a:spcPct val="90000"/>
              </a:lnSpc>
              <a:defRPr/>
            </a:pPr>
            <a:r>
              <a:rPr lang="zh-CN" altLang="en-GB" dirty="0" smtClean="0"/>
              <a:t>使用符号常量</a:t>
            </a:r>
          </a:p>
          <a:p>
            <a:pPr lvl="1" eaLnBrk="1" hangingPunct="1">
              <a:lnSpc>
                <a:spcPct val="90000"/>
              </a:lnSpc>
              <a:defRPr/>
            </a:pPr>
            <a:r>
              <a:rPr lang="zh-CN" altLang="en-GB" dirty="0" smtClean="0"/>
              <a:t>为程序书写注释</a:t>
            </a:r>
          </a:p>
          <a:p>
            <a:pPr lvl="1" eaLnBrk="1" hangingPunct="1">
              <a:lnSpc>
                <a:spcPct val="90000"/>
              </a:lnSpc>
              <a:defRPr/>
            </a:pPr>
            <a:r>
              <a:rPr lang="zh-CN" altLang="en-GB" dirty="0" smtClean="0"/>
              <a:t>采用代码的缩进格式，等</a:t>
            </a:r>
            <a:r>
              <a:rPr lang="zh-CN" altLang="en-US" dirty="0" smtClean="0"/>
              <a:t>等</a:t>
            </a:r>
            <a:endParaRPr lang="zh-CN" altLang="en-GB" dirty="0" smtClean="0"/>
          </a:p>
          <a:p>
            <a:pPr eaLnBrk="1" hangingPunct="1">
              <a:lnSpc>
                <a:spcPct val="90000"/>
              </a:lnSpc>
              <a:defRPr/>
            </a:pPr>
            <a:r>
              <a:rPr lang="zh-CN" altLang="en-GB" dirty="0" smtClean="0"/>
              <a:t>除此之外，</a:t>
            </a:r>
            <a:r>
              <a:rPr lang="zh-CN" altLang="en-GB" dirty="0" smtClean="0">
                <a:solidFill>
                  <a:schemeClr val="folHlink"/>
                </a:solidFill>
              </a:rPr>
              <a:t>结构化程序设计</a:t>
            </a:r>
            <a:r>
              <a:rPr lang="zh-CN" altLang="en-US" dirty="0" smtClean="0"/>
              <a:t>也</a:t>
            </a:r>
            <a:r>
              <a:rPr lang="zh-CN" altLang="en-GB" dirty="0" smtClean="0"/>
              <a:t>是一种</a:t>
            </a:r>
            <a:r>
              <a:rPr lang="zh-CN" altLang="en-GB" dirty="0" smtClean="0">
                <a:solidFill>
                  <a:srgbClr val="FFC000"/>
                </a:solidFill>
              </a:rPr>
              <a:t>良好</a:t>
            </a:r>
            <a:r>
              <a:rPr lang="zh-CN" altLang="en-GB" dirty="0" smtClean="0"/>
              <a:t>程序设计风格的典范。</a:t>
            </a:r>
            <a:endParaRPr lang="zh-CN" alt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 </a:t>
            </a:r>
          </a:p>
        </p:txBody>
      </p:sp>
      <p:sp>
        <p:nvSpPr>
          <p:cNvPr id="34819" name="Rectangle 3"/>
          <p:cNvSpPr>
            <a:spLocks noGrp="1" noChangeArrowheads="1"/>
          </p:cNvSpPr>
          <p:nvPr>
            <p:ph type="body" idx="1"/>
          </p:nvPr>
        </p:nvSpPr>
        <p:spPr>
          <a:xfrm>
            <a:off x="228600" y="981075"/>
            <a:ext cx="8686800" cy="5876925"/>
          </a:xfrm>
        </p:spPr>
        <p:txBody>
          <a:bodyPr/>
          <a:lstStyle/>
          <a:p>
            <a:pPr eaLnBrk="1" hangingPunct="1">
              <a:lnSpc>
                <a:spcPct val="90000"/>
              </a:lnSpc>
              <a:spcBef>
                <a:spcPct val="40000"/>
              </a:spcBef>
              <a:defRPr/>
            </a:pPr>
            <a:r>
              <a:rPr lang="zh-CN" altLang="en-GB" sz="2800" dirty="0" smtClean="0"/>
              <a:t>结构化程序设计</a:t>
            </a:r>
            <a:r>
              <a:rPr lang="zh-CN" altLang="en-US" sz="2800" dirty="0" smtClean="0"/>
              <a:t>（</a:t>
            </a:r>
            <a:r>
              <a:rPr lang="en-GB" altLang="zh-CN" sz="2800" dirty="0" smtClean="0">
                <a:cs typeface="Times New Roman" pitchFamily="18" charset="0"/>
              </a:rPr>
              <a:t>Structured Programming</a:t>
            </a:r>
            <a:r>
              <a:rPr lang="en-GB" altLang="zh-CN" sz="2800" dirty="0" smtClean="0"/>
              <a:t>，</a:t>
            </a:r>
            <a:r>
              <a:rPr lang="zh-CN" altLang="en-GB" sz="2800" dirty="0" smtClean="0"/>
              <a:t>简称</a:t>
            </a:r>
            <a:r>
              <a:rPr lang="en-GB" altLang="zh-CN" sz="2800" dirty="0" smtClean="0">
                <a:cs typeface="Times New Roman" pitchFamily="18" charset="0"/>
              </a:rPr>
              <a:t>SP</a:t>
            </a:r>
            <a:r>
              <a:rPr lang="zh-CN" altLang="en-US" sz="2800" dirty="0" smtClean="0"/>
              <a:t>）是指</a:t>
            </a:r>
            <a:r>
              <a:rPr lang="zh-CN" altLang="en-US" sz="2800" dirty="0" smtClean="0">
                <a:latin typeface="Arial"/>
              </a:rPr>
              <a:t>“</a:t>
            </a:r>
            <a:r>
              <a:rPr lang="zh-CN" altLang="en-GB" sz="2800" dirty="0" smtClean="0">
                <a:solidFill>
                  <a:schemeClr val="folHlink"/>
                </a:solidFill>
              </a:rPr>
              <a:t>按照一组能够提高程序易读性与易维护性的规则进行程序设计的方法</a:t>
            </a:r>
            <a:r>
              <a:rPr lang="zh-CN" altLang="en-US" sz="2800" dirty="0" smtClean="0">
                <a:latin typeface="Arial"/>
              </a:rPr>
              <a:t>”</a:t>
            </a:r>
            <a:endParaRPr lang="en-GB" altLang="zh-CN" sz="2800" dirty="0" smtClean="0"/>
          </a:p>
          <a:p>
            <a:pPr eaLnBrk="1" hangingPunct="1">
              <a:lnSpc>
                <a:spcPct val="90000"/>
              </a:lnSpc>
              <a:spcBef>
                <a:spcPct val="40000"/>
              </a:spcBef>
              <a:defRPr/>
            </a:pPr>
            <a:r>
              <a:rPr lang="en-GB" altLang="zh-CN" sz="2800" dirty="0" smtClean="0"/>
              <a:t>SP</a:t>
            </a:r>
            <a:r>
              <a:rPr lang="zh-CN" altLang="en-GB" sz="2800" dirty="0" smtClean="0"/>
              <a:t>不仅要求所编出的</a:t>
            </a:r>
            <a:r>
              <a:rPr lang="zh-CN" altLang="en-GB" sz="2800" dirty="0" smtClean="0">
                <a:solidFill>
                  <a:schemeClr val="folHlink"/>
                </a:solidFill>
              </a:rPr>
              <a:t>程序结构良好</a:t>
            </a:r>
            <a:r>
              <a:rPr lang="zh-CN" altLang="en-GB" sz="2800" dirty="0" smtClean="0"/>
              <a:t>，而且还要求</a:t>
            </a:r>
            <a:r>
              <a:rPr lang="zh-CN" altLang="en-GB" sz="2800" dirty="0" smtClean="0">
                <a:solidFill>
                  <a:schemeClr val="folHlink"/>
                </a:solidFill>
              </a:rPr>
              <a:t>程序设计过程</a:t>
            </a:r>
            <a:r>
              <a:rPr lang="zh-CN" altLang="en-GB" sz="2800" dirty="0" smtClean="0"/>
              <a:t>也是结构良好的，后者是前者的基础。</a:t>
            </a:r>
          </a:p>
          <a:p>
            <a:pPr eaLnBrk="1" hangingPunct="1">
              <a:lnSpc>
                <a:spcPct val="90000"/>
              </a:lnSpc>
              <a:spcBef>
                <a:spcPct val="40000"/>
              </a:spcBef>
              <a:defRPr/>
            </a:pPr>
            <a:r>
              <a:rPr lang="zh-CN" altLang="en-GB" sz="2800" dirty="0"/>
              <a:t>对程序而言，“结构良好”是指：</a:t>
            </a:r>
          </a:p>
          <a:p>
            <a:pPr lvl="1" eaLnBrk="1" hangingPunct="1">
              <a:lnSpc>
                <a:spcPct val="80000"/>
              </a:lnSpc>
              <a:defRPr/>
            </a:pPr>
            <a:r>
              <a:rPr lang="zh-CN" altLang="en-GB" sz="2400" dirty="0"/>
              <a:t>每个程序单位应具有</a:t>
            </a:r>
            <a:r>
              <a:rPr lang="zh-CN" altLang="en-GB" sz="2400" dirty="0">
                <a:solidFill>
                  <a:schemeClr val="folHlink"/>
                </a:solidFill>
              </a:rPr>
              <a:t>单入口、单出口</a:t>
            </a:r>
            <a:r>
              <a:rPr lang="zh-CN" altLang="en-GB" sz="2400" dirty="0"/>
              <a:t>的性质</a:t>
            </a:r>
            <a:r>
              <a:rPr lang="zh-CN" altLang="en-US" sz="2400" dirty="0"/>
              <a:t>（降低</a:t>
            </a:r>
            <a:r>
              <a:rPr lang="zh-CN" altLang="en-US" sz="2400" dirty="0">
                <a:solidFill>
                  <a:srgbClr val="FFC000"/>
                </a:solidFill>
              </a:rPr>
              <a:t>耦合</a:t>
            </a:r>
            <a:r>
              <a:rPr lang="zh-CN" altLang="en-US" sz="2400" dirty="0"/>
              <a:t>）</a:t>
            </a:r>
            <a:r>
              <a:rPr lang="zh-CN" altLang="en-GB" sz="2400" dirty="0"/>
              <a:t>。</a:t>
            </a:r>
          </a:p>
          <a:p>
            <a:pPr lvl="1" eaLnBrk="1" hangingPunct="1">
              <a:lnSpc>
                <a:spcPct val="90000"/>
              </a:lnSpc>
              <a:spcBef>
                <a:spcPct val="40000"/>
              </a:spcBef>
              <a:defRPr/>
            </a:pPr>
            <a:r>
              <a:rPr lang="zh-CN" altLang="en-GB" sz="2400" dirty="0"/>
              <a:t>不包含不会停止执行的语句，程序在有限时间内结束。</a:t>
            </a:r>
          </a:p>
          <a:p>
            <a:pPr lvl="1" eaLnBrk="1" hangingPunct="1">
              <a:lnSpc>
                <a:spcPct val="90000"/>
              </a:lnSpc>
              <a:spcBef>
                <a:spcPct val="40000"/>
              </a:spcBef>
              <a:defRPr/>
            </a:pPr>
            <a:r>
              <a:rPr lang="zh-CN" altLang="en-GB" sz="2400" dirty="0"/>
              <a:t>程序中没有无用语句，程序中所有语句都有被执行的机会。</a:t>
            </a:r>
            <a:endParaRPr lang="zh-CN" altLang="en-US" sz="2400" dirty="0"/>
          </a:p>
          <a:p>
            <a:pPr eaLnBrk="1" hangingPunct="1">
              <a:lnSpc>
                <a:spcPct val="90000"/>
              </a:lnSpc>
              <a:spcBef>
                <a:spcPct val="40000"/>
              </a:spcBef>
              <a:defRPr/>
            </a:pPr>
            <a:r>
              <a:rPr lang="zh-CN" altLang="en-GB" sz="2800" dirty="0" smtClean="0"/>
              <a:t>对程序设计过程而言，“结构良好”是指</a:t>
            </a:r>
          </a:p>
          <a:p>
            <a:pPr lvl="1" eaLnBrk="1" hangingPunct="1">
              <a:lnSpc>
                <a:spcPct val="90000"/>
              </a:lnSpc>
              <a:spcBef>
                <a:spcPct val="30000"/>
              </a:spcBef>
              <a:defRPr/>
            </a:pPr>
            <a:r>
              <a:rPr lang="zh-CN" altLang="en-GB" sz="2400" dirty="0" smtClean="0"/>
              <a:t>采用分解和抽象的方法来完成程序设计任务，</a:t>
            </a:r>
          </a:p>
          <a:p>
            <a:pPr lvl="1" eaLnBrk="1" hangingPunct="1">
              <a:lnSpc>
                <a:spcPct val="90000"/>
              </a:lnSpc>
              <a:spcBef>
                <a:spcPct val="40000"/>
              </a:spcBef>
              <a:defRPr/>
            </a:pPr>
            <a:r>
              <a:rPr lang="zh-CN" altLang="en-GB" sz="2400" dirty="0" smtClean="0"/>
              <a:t>具体体现为：“自顶向下、逐步精化”的程序设计过程。</a:t>
            </a:r>
            <a:r>
              <a:rPr lang="zh-CN" altLang="en-US" sz="2400" dirty="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结构化程序设计（续） </a:t>
            </a:r>
          </a:p>
        </p:txBody>
      </p:sp>
      <p:sp>
        <p:nvSpPr>
          <p:cNvPr id="95235" name="Rectangle 3"/>
          <p:cNvSpPr>
            <a:spLocks noGrp="1" noChangeArrowheads="1"/>
          </p:cNvSpPr>
          <p:nvPr>
            <p:ph type="body" idx="1"/>
          </p:nvPr>
        </p:nvSpPr>
        <p:spPr>
          <a:xfrm>
            <a:off x="228600" y="1277938"/>
            <a:ext cx="8664575" cy="638175"/>
          </a:xfrm>
        </p:spPr>
        <p:txBody>
          <a:bodyPr/>
          <a:lstStyle/>
          <a:p>
            <a:pPr eaLnBrk="1" hangingPunct="1">
              <a:lnSpc>
                <a:spcPct val="90000"/>
              </a:lnSpc>
              <a:defRPr/>
            </a:pPr>
            <a:r>
              <a:rPr lang="zh-CN" altLang="en-GB" sz="2800" dirty="0" smtClean="0"/>
              <a:t>结构化程序设计通常可用三种基本结构</a:t>
            </a:r>
            <a:r>
              <a:rPr lang="zh-CN" altLang="en-GB" sz="2800" smtClean="0"/>
              <a:t>来实现</a:t>
            </a:r>
            <a:r>
              <a:rPr lang="zh-CN" altLang="en-US" sz="2800" smtClean="0"/>
              <a:t>：</a:t>
            </a:r>
            <a:endParaRPr lang="zh-CN" altLang="en-GB" sz="2800" dirty="0" smtClean="0"/>
          </a:p>
        </p:txBody>
      </p:sp>
      <p:sp>
        <p:nvSpPr>
          <p:cNvPr id="141315" name="Line 1027"/>
          <p:cNvSpPr>
            <a:spLocks noChangeShapeType="1"/>
          </p:cNvSpPr>
          <p:nvPr/>
        </p:nvSpPr>
        <p:spPr bwMode="auto">
          <a:xfrm>
            <a:off x="1547813"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16" name="Rectangle 1028"/>
          <p:cNvSpPr>
            <a:spLocks noChangeArrowheads="1"/>
          </p:cNvSpPr>
          <p:nvPr/>
        </p:nvSpPr>
        <p:spPr bwMode="auto">
          <a:xfrm>
            <a:off x="1187450" y="2555875"/>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8" name="Rectangle 1030"/>
          <p:cNvSpPr>
            <a:spLocks noChangeArrowheads="1"/>
          </p:cNvSpPr>
          <p:nvPr/>
        </p:nvSpPr>
        <p:spPr bwMode="auto">
          <a:xfrm>
            <a:off x="1187450" y="3278188"/>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9" name="Line 1031"/>
          <p:cNvSpPr>
            <a:spLocks noChangeShapeType="1"/>
          </p:cNvSpPr>
          <p:nvPr/>
        </p:nvSpPr>
        <p:spPr bwMode="auto">
          <a:xfrm>
            <a:off x="1547813"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0" name="Line 1032"/>
          <p:cNvSpPr>
            <a:spLocks noChangeShapeType="1"/>
          </p:cNvSpPr>
          <p:nvPr/>
        </p:nvSpPr>
        <p:spPr bwMode="auto">
          <a:xfrm>
            <a:off x="1547813" y="29162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1" name="Line 1033"/>
          <p:cNvSpPr>
            <a:spLocks noChangeShapeType="1"/>
          </p:cNvSpPr>
          <p:nvPr/>
        </p:nvSpPr>
        <p:spPr bwMode="auto">
          <a:xfrm>
            <a:off x="356393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2" name="AutoShape 1034"/>
          <p:cNvSpPr>
            <a:spLocks noChangeArrowheads="1"/>
          </p:cNvSpPr>
          <p:nvPr/>
        </p:nvSpPr>
        <p:spPr bwMode="auto">
          <a:xfrm>
            <a:off x="32035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3" name="Rectangle 1035"/>
          <p:cNvSpPr>
            <a:spLocks noChangeArrowheads="1"/>
          </p:cNvSpPr>
          <p:nvPr/>
        </p:nvSpPr>
        <p:spPr bwMode="auto">
          <a:xfrm>
            <a:off x="2698750" y="305911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4" name="Rectangle 1036"/>
          <p:cNvSpPr>
            <a:spLocks noChangeArrowheads="1"/>
          </p:cNvSpPr>
          <p:nvPr/>
        </p:nvSpPr>
        <p:spPr bwMode="auto">
          <a:xfrm>
            <a:off x="3851275" y="3060700"/>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5" name="Line 1037"/>
          <p:cNvSpPr>
            <a:spLocks noChangeShapeType="1"/>
          </p:cNvSpPr>
          <p:nvPr/>
        </p:nvSpPr>
        <p:spPr bwMode="auto">
          <a:xfrm flipH="1">
            <a:off x="2979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6" name="Line 1038"/>
          <p:cNvSpPr>
            <a:spLocks noChangeShapeType="1"/>
          </p:cNvSpPr>
          <p:nvPr/>
        </p:nvSpPr>
        <p:spPr bwMode="auto">
          <a:xfrm>
            <a:off x="2987675"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7" name="Line 1039"/>
          <p:cNvSpPr>
            <a:spLocks noChangeShapeType="1"/>
          </p:cNvSpPr>
          <p:nvPr/>
        </p:nvSpPr>
        <p:spPr bwMode="auto">
          <a:xfrm>
            <a:off x="4211638"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8" name="Line 1040"/>
          <p:cNvSpPr>
            <a:spLocks noChangeShapeType="1"/>
          </p:cNvSpPr>
          <p:nvPr/>
        </p:nvSpPr>
        <p:spPr bwMode="auto">
          <a:xfrm flipH="1">
            <a:off x="3995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9" name="Line 1041"/>
          <p:cNvSpPr>
            <a:spLocks noChangeShapeType="1"/>
          </p:cNvSpPr>
          <p:nvPr/>
        </p:nvSpPr>
        <p:spPr bwMode="auto">
          <a:xfrm>
            <a:off x="2987675"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0" name="Line 1042"/>
          <p:cNvSpPr>
            <a:spLocks noChangeShapeType="1"/>
          </p:cNvSpPr>
          <p:nvPr/>
        </p:nvSpPr>
        <p:spPr bwMode="auto">
          <a:xfrm>
            <a:off x="4211638"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1" name="Line 1043"/>
          <p:cNvSpPr>
            <a:spLocks noChangeShapeType="1"/>
          </p:cNvSpPr>
          <p:nvPr/>
        </p:nvSpPr>
        <p:spPr bwMode="auto">
          <a:xfrm flipH="1">
            <a:off x="2987675" y="363696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2" name="Line 1044"/>
          <p:cNvSpPr>
            <a:spLocks noChangeShapeType="1"/>
          </p:cNvSpPr>
          <p:nvPr/>
        </p:nvSpPr>
        <p:spPr bwMode="auto">
          <a:xfrm>
            <a:off x="3563938"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3" name="Line 1045"/>
          <p:cNvSpPr>
            <a:spLocks noChangeShapeType="1"/>
          </p:cNvSpPr>
          <p:nvPr/>
        </p:nvSpPr>
        <p:spPr bwMode="auto">
          <a:xfrm>
            <a:off x="608488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4" name="AutoShape 1046"/>
          <p:cNvSpPr>
            <a:spLocks noChangeArrowheads="1"/>
          </p:cNvSpPr>
          <p:nvPr/>
        </p:nvSpPr>
        <p:spPr bwMode="auto">
          <a:xfrm>
            <a:off x="56673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6" name="Rectangle 1048"/>
          <p:cNvSpPr>
            <a:spLocks noChangeArrowheads="1"/>
          </p:cNvSpPr>
          <p:nvPr/>
        </p:nvSpPr>
        <p:spPr bwMode="auto">
          <a:xfrm>
            <a:off x="5724525" y="320516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9" name="Line 1051"/>
          <p:cNvSpPr>
            <a:spLocks noChangeShapeType="1"/>
          </p:cNvSpPr>
          <p:nvPr/>
        </p:nvSpPr>
        <p:spPr bwMode="auto">
          <a:xfrm>
            <a:off x="6084888" y="29162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0" name="Line 1052"/>
          <p:cNvSpPr>
            <a:spLocks noChangeShapeType="1"/>
          </p:cNvSpPr>
          <p:nvPr/>
        </p:nvSpPr>
        <p:spPr bwMode="auto">
          <a:xfrm flipH="1">
            <a:off x="5364163" y="39243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2" name="Line 1054"/>
          <p:cNvSpPr>
            <a:spLocks noChangeShapeType="1"/>
          </p:cNvSpPr>
          <p:nvPr/>
        </p:nvSpPr>
        <p:spPr bwMode="auto">
          <a:xfrm>
            <a:off x="5364163" y="2778125"/>
            <a:ext cx="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4" name="Line 1056"/>
          <p:cNvSpPr>
            <a:spLocks noChangeShapeType="1"/>
          </p:cNvSpPr>
          <p:nvPr/>
        </p:nvSpPr>
        <p:spPr bwMode="auto">
          <a:xfrm>
            <a:off x="5364163" y="274002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5" name="Line 1057"/>
          <p:cNvSpPr>
            <a:spLocks noChangeShapeType="1"/>
          </p:cNvSpPr>
          <p:nvPr/>
        </p:nvSpPr>
        <p:spPr bwMode="auto">
          <a:xfrm flipV="1">
            <a:off x="6084888" y="3563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6" name="Line 1058"/>
          <p:cNvSpPr>
            <a:spLocks noChangeShapeType="1"/>
          </p:cNvSpPr>
          <p:nvPr/>
        </p:nvSpPr>
        <p:spPr bwMode="auto">
          <a:xfrm>
            <a:off x="6459538" y="27400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7" name="Text Box 1059"/>
          <p:cNvSpPr txBox="1">
            <a:spLocks noChangeArrowheads="1"/>
          </p:cNvSpPr>
          <p:nvPr/>
        </p:nvSpPr>
        <p:spPr bwMode="auto">
          <a:xfrm>
            <a:off x="971550" y="4313238"/>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（顺序）</a:t>
            </a:r>
          </a:p>
        </p:txBody>
      </p:sp>
      <p:sp>
        <p:nvSpPr>
          <p:cNvPr id="141348" name="Text Box 1060"/>
          <p:cNvSpPr txBox="1">
            <a:spLocks noChangeArrowheads="1"/>
          </p:cNvSpPr>
          <p:nvPr/>
        </p:nvSpPr>
        <p:spPr bwMode="auto">
          <a:xfrm>
            <a:off x="3059113"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（选择）</a:t>
            </a:r>
          </a:p>
        </p:txBody>
      </p:sp>
      <p:sp>
        <p:nvSpPr>
          <p:cNvPr id="141349" name="Text Box 1061"/>
          <p:cNvSpPr txBox="1">
            <a:spLocks noChangeArrowheads="1"/>
          </p:cNvSpPr>
          <p:nvPr/>
        </p:nvSpPr>
        <p:spPr bwMode="auto">
          <a:xfrm>
            <a:off x="5508625"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（循环）</a:t>
            </a:r>
          </a:p>
        </p:txBody>
      </p:sp>
      <p:sp>
        <p:nvSpPr>
          <p:cNvPr id="141350" name="Rectangle 1062"/>
          <p:cNvSpPr>
            <a:spLocks noChangeArrowheads="1"/>
          </p:cNvSpPr>
          <p:nvPr/>
        </p:nvSpPr>
        <p:spPr bwMode="auto">
          <a:xfrm>
            <a:off x="179388" y="5094288"/>
            <a:ext cx="8686800" cy="150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buClr>
                <a:schemeClr val="tx1"/>
              </a:buCl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buClr>
                <a:schemeClr val="tx2"/>
              </a:buCl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defRPr/>
            </a:pPr>
            <a:r>
              <a:rPr lang="zh-CN" altLang="en-GB" sz="2800" dirty="0" smtClean="0"/>
              <a:t>上面三种结构都具有</a:t>
            </a:r>
            <a:r>
              <a:rPr lang="zh-CN" altLang="en-GB" sz="2800" dirty="0" smtClean="0">
                <a:solidFill>
                  <a:srgbClr val="FFC000"/>
                </a:solidFill>
              </a:rPr>
              <a:t>单入口</a:t>
            </a:r>
            <a:r>
              <a:rPr lang="zh-CN" altLang="en-GB" sz="2800" dirty="0" smtClean="0"/>
              <a:t>、</a:t>
            </a:r>
            <a:r>
              <a:rPr lang="zh-CN" altLang="en-GB" sz="2800" dirty="0" smtClean="0">
                <a:solidFill>
                  <a:srgbClr val="FFC000"/>
                </a:solidFill>
              </a:rPr>
              <a:t>单出口</a:t>
            </a:r>
            <a:r>
              <a:rPr lang="zh-CN" altLang="en-GB" sz="2800" dirty="0" smtClean="0"/>
              <a:t>的性质</a:t>
            </a:r>
            <a:r>
              <a:rPr lang="zh-CN" altLang="en-US" sz="2800" dirty="0" smtClean="0"/>
              <a:t>，从而减少程序各部分之间的</a:t>
            </a:r>
            <a:r>
              <a:rPr lang="zh-CN" altLang="en-US" sz="2800" dirty="0" smtClean="0">
                <a:solidFill>
                  <a:srgbClr val="FFC000"/>
                </a:solidFill>
              </a:rPr>
              <a:t>耦合度</a:t>
            </a:r>
            <a:r>
              <a:rPr lang="zh-CN" altLang="en-US" sz="2800" dirty="0" smtClean="0"/>
              <a:t>（纠缠度），便于程序的设计、理解与维护，保证程序的正确性</a:t>
            </a:r>
            <a:r>
              <a:rPr lang="zh-CN" altLang="en-GB" sz="2800" dirty="0" smtClean="0"/>
              <a:t>。</a:t>
            </a:r>
            <a:r>
              <a:rPr lang="zh-CN" altLang="en-GB" dirty="0" smtClean="0"/>
              <a:t> </a:t>
            </a:r>
            <a:endParaRPr lang="zh-CN" altLang="en-GB" sz="24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关于</a:t>
            </a:r>
            <a:r>
              <a:rPr lang="en-US" altLang="zh-CN" dirty="0" err="1" smtClean="0"/>
              <a:t>goto</a:t>
            </a:r>
            <a:r>
              <a:rPr lang="zh-CN" altLang="en-US" dirty="0" smtClean="0"/>
              <a:t>语句 </a:t>
            </a:r>
          </a:p>
        </p:txBody>
      </p:sp>
      <p:sp>
        <p:nvSpPr>
          <p:cNvPr id="143363" name="Rectangle 3"/>
          <p:cNvSpPr>
            <a:spLocks noGrp="1" noChangeArrowheads="1"/>
          </p:cNvSpPr>
          <p:nvPr>
            <p:ph type="body" idx="1"/>
          </p:nvPr>
        </p:nvSpPr>
        <p:spPr>
          <a:xfrm>
            <a:off x="457200" y="1600200"/>
            <a:ext cx="8229600" cy="5069160"/>
          </a:xfrm>
        </p:spPr>
        <p:txBody>
          <a:bodyPr>
            <a:normAutofit/>
          </a:bodyPr>
          <a:lstStyle/>
          <a:p>
            <a:pPr eaLnBrk="1" hangingPunct="1">
              <a:defRPr/>
            </a:pPr>
            <a:r>
              <a:rPr lang="en-US" altLang="zh-CN" sz="2800" dirty="0" err="1" smtClean="0"/>
              <a:t>goto</a:t>
            </a:r>
            <a:r>
              <a:rPr lang="zh-CN" altLang="en-US" sz="2800" dirty="0" smtClean="0"/>
              <a:t>语句会使得程序的静态结构和动态结构不一致，导致程序难以理解、可靠性下降和不容易维护。有时会导致程序效率的下降。 </a:t>
            </a:r>
          </a:p>
          <a:p>
            <a:pPr eaLnBrk="1" hangingPunct="1">
              <a:defRPr/>
            </a:pPr>
            <a:r>
              <a:rPr lang="zh-CN" altLang="en-US" sz="2800" dirty="0" smtClean="0"/>
              <a:t>从结构化程序设计的角度讲， </a:t>
            </a:r>
            <a:r>
              <a:rPr lang="en-US" altLang="zh-CN" sz="2800" dirty="0" err="1" smtClean="0"/>
              <a:t>goto</a:t>
            </a:r>
            <a:r>
              <a:rPr lang="zh-CN" altLang="en-US" sz="2800" dirty="0" smtClean="0"/>
              <a:t>语句会破坏程序中的每一个结构所具有的单入口</a:t>
            </a:r>
            <a:r>
              <a:rPr lang="en-US" altLang="zh-CN" sz="2800" dirty="0" smtClean="0"/>
              <a:t>/</a:t>
            </a:r>
            <a:r>
              <a:rPr lang="zh-CN" altLang="en-US" sz="2800" dirty="0" smtClean="0"/>
              <a:t>单出口的性质。</a:t>
            </a:r>
          </a:p>
          <a:p>
            <a:pPr eaLnBrk="1" hangingPunct="1">
              <a:defRPr/>
            </a:pPr>
            <a:r>
              <a:rPr lang="zh-CN" altLang="en-US" sz="2800" dirty="0" smtClean="0"/>
              <a:t>实际上，</a:t>
            </a:r>
            <a:r>
              <a:rPr lang="en-US" altLang="zh-CN" sz="2800" dirty="0" err="1" smtClean="0"/>
              <a:t>goto</a:t>
            </a:r>
            <a:r>
              <a:rPr lang="zh-CN" altLang="en-US" sz="2800" dirty="0" smtClean="0"/>
              <a:t>语句的使用可以分成两类：</a:t>
            </a:r>
          </a:p>
          <a:p>
            <a:pPr lvl="1" eaLnBrk="1" hangingPunct="1">
              <a:defRPr/>
            </a:pPr>
            <a:r>
              <a:rPr lang="zh-CN" altLang="en-US" sz="2400" dirty="0" smtClean="0"/>
              <a:t>向前的转移（</a:t>
            </a:r>
            <a:r>
              <a:rPr lang="en-US" altLang="zh-CN" sz="2400" dirty="0" smtClean="0"/>
              <a:t>forward</a:t>
            </a:r>
            <a:r>
              <a:rPr lang="zh-CN" altLang="en-US" sz="2400" dirty="0" smtClean="0"/>
              <a:t>）：可用分支结构实现</a:t>
            </a:r>
          </a:p>
          <a:p>
            <a:pPr lvl="1" eaLnBrk="1" hangingPunct="1">
              <a:defRPr/>
            </a:pPr>
            <a:r>
              <a:rPr lang="zh-CN" altLang="en-US" sz="2400" dirty="0" smtClean="0"/>
              <a:t>往回的转移（</a:t>
            </a:r>
            <a:r>
              <a:rPr lang="en-US" altLang="zh-CN" sz="2400" dirty="0" smtClean="0"/>
              <a:t>backward</a:t>
            </a:r>
            <a:r>
              <a:rPr lang="zh-CN" altLang="en-US" sz="2400" dirty="0" smtClean="0"/>
              <a:t>）：可用循环结构实现</a:t>
            </a:r>
          </a:p>
          <a:p>
            <a:pPr eaLnBrk="1" hangingPunct="1">
              <a:defRPr/>
            </a:pPr>
            <a:r>
              <a:rPr lang="zh-CN" altLang="en-US" sz="2800" dirty="0" smtClean="0">
                <a:solidFill>
                  <a:srgbClr val="FFC000"/>
                </a:solidFill>
              </a:rPr>
              <a:t>尽量不要使用</a:t>
            </a:r>
            <a:r>
              <a:rPr lang="en-US" altLang="zh-CN" sz="2800" dirty="0" err="1" smtClean="0">
                <a:solidFill>
                  <a:srgbClr val="FFC000"/>
                </a:solidFill>
              </a:rPr>
              <a:t>goto</a:t>
            </a:r>
            <a:r>
              <a:rPr lang="zh-CN" altLang="en-US" sz="2800" dirty="0" smtClean="0">
                <a:solidFill>
                  <a:srgbClr val="FFC000"/>
                </a:solidFill>
              </a:rPr>
              <a:t>语句！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dirty="0" smtClean="0"/>
              <a:t>顺序执行</a:t>
            </a:r>
          </a:p>
        </p:txBody>
      </p:sp>
      <p:sp>
        <p:nvSpPr>
          <p:cNvPr id="199683" name="Rectangle 3"/>
          <p:cNvSpPr>
            <a:spLocks noGrp="1" noChangeArrowheads="1"/>
          </p:cNvSpPr>
          <p:nvPr>
            <p:ph type="body" idx="1"/>
          </p:nvPr>
        </p:nvSpPr>
        <p:spPr/>
        <p:txBody>
          <a:bodyPr/>
          <a:lstStyle/>
          <a:p>
            <a:pPr eaLnBrk="1" hangingPunct="1">
              <a:defRPr/>
            </a:pPr>
            <a:r>
              <a:rPr lang="zh-CN" altLang="en-US" dirty="0" smtClean="0"/>
              <a:t>一般来说，语句按书写次序顺序执行。</a:t>
            </a:r>
            <a:endParaRPr lang="en-US" altLang="zh-CN" dirty="0" smtClean="0"/>
          </a:p>
          <a:p>
            <a:pPr lvl="1" eaLnBrk="1" hangingPunct="1">
              <a:defRPr/>
            </a:pPr>
            <a:r>
              <a:rPr lang="zh-CN" altLang="en-US" dirty="0" smtClean="0"/>
              <a:t>从左到右、从上到下</a:t>
            </a:r>
          </a:p>
          <a:p>
            <a:pPr eaLnBrk="1" hangingPunct="1">
              <a:defRPr/>
            </a:pPr>
            <a:r>
              <a:rPr lang="zh-CN" altLang="en-US" dirty="0" smtClean="0"/>
              <a:t>执行次序可被某些语句改变！</a:t>
            </a:r>
            <a:endParaRPr lang="en-US" altLang="zh-CN" dirty="0"/>
          </a:p>
          <a:p>
            <a:pPr eaLnBrk="1" hangingPunct="1">
              <a:defRPr/>
            </a:pPr>
            <a:r>
              <a:rPr lang="zh-CN" altLang="en-US" dirty="0" smtClean="0"/>
              <a:t>以下</a:t>
            </a:r>
            <a:r>
              <a:rPr lang="en-US" altLang="zh-CN" dirty="0" smtClean="0"/>
              <a:t>C++</a:t>
            </a:r>
            <a:r>
              <a:rPr lang="zh-CN" altLang="en-US" dirty="0" smtClean="0"/>
              <a:t>语句一般不改变执行次序： </a:t>
            </a:r>
          </a:p>
          <a:p>
            <a:pPr lvl="1" eaLnBrk="1" hangingPunct="1">
              <a:defRPr/>
            </a:pPr>
            <a:r>
              <a:rPr lang="zh-CN" altLang="en-US" dirty="0" smtClean="0"/>
              <a:t>表达式语句</a:t>
            </a:r>
          </a:p>
          <a:p>
            <a:pPr lvl="1" eaLnBrk="1" hangingPunct="1">
              <a:defRPr/>
            </a:pPr>
            <a:r>
              <a:rPr lang="zh-CN" altLang="en-US" dirty="0" smtClean="0"/>
              <a:t>复合语句</a:t>
            </a:r>
          </a:p>
          <a:p>
            <a:pPr lvl="1" eaLnBrk="1" hangingPunct="1">
              <a:defRPr/>
            </a:pPr>
            <a:r>
              <a:rPr lang="zh-CN" altLang="en-US" dirty="0" smtClean="0"/>
              <a:t>空语句</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99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0">
        <a:dk1>
          <a:srgbClr val="003B76"/>
        </a:dk1>
        <a:lt1>
          <a:srgbClr val="FFFFFF"/>
        </a:lt1>
        <a:dk2>
          <a:srgbClr val="0066CC"/>
        </a:dk2>
        <a:lt2>
          <a:srgbClr val="FFCC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1">
        <a:dk1>
          <a:srgbClr val="003B76"/>
        </a:dk1>
        <a:lt1>
          <a:srgbClr val="FFFFFF"/>
        </a:lt1>
        <a:dk2>
          <a:srgbClr val="0066CC"/>
        </a:dk2>
        <a:lt2>
          <a:srgbClr val="FFCC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10763</TotalTime>
  <Words>7598</Words>
  <Application>Microsoft Office PowerPoint</Application>
  <PresentationFormat>全屏显示(4:3)</PresentationFormat>
  <Paragraphs>881</Paragraphs>
  <Slides>85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96" baseType="lpstr">
      <vt:lpstr>黑体</vt:lpstr>
      <vt:lpstr>宋体</vt:lpstr>
      <vt:lpstr>Arial</vt:lpstr>
      <vt:lpstr>Courier New</vt:lpstr>
      <vt:lpstr>Tahoma</vt:lpstr>
      <vt:lpstr>Times New Roman</vt:lpstr>
      <vt:lpstr>Verdana</vt:lpstr>
      <vt:lpstr>Wingdings</vt:lpstr>
      <vt:lpstr>Globe</vt:lpstr>
      <vt:lpstr>公式</vt:lpstr>
      <vt:lpstr>Equation</vt:lpstr>
      <vt:lpstr>三、程序的流程控制               —— 语句</vt:lpstr>
      <vt:lpstr>主要内容</vt:lpstr>
      <vt:lpstr>流程控制概述</vt:lpstr>
      <vt:lpstr>程序流程图</vt:lpstr>
      <vt:lpstr>判断N（&gt;2）是否为素数（质数）的程序流程图</vt:lpstr>
      <vt:lpstr>PowerPoint 演示文稿</vt:lpstr>
      <vt:lpstr>语句</vt:lpstr>
      <vt:lpstr>C++语句的分类</vt:lpstr>
      <vt:lpstr>顺序执行</vt:lpstr>
      <vt:lpstr> 表达式语句</vt:lpstr>
      <vt:lpstr>较常使用的表达式语句 </vt:lpstr>
      <vt:lpstr>PowerPoint 演示文稿</vt:lpstr>
      <vt:lpstr>复合语句</vt:lpstr>
      <vt:lpstr>复合语句举例</vt:lpstr>
      <vt:lpstr>空语句 </vt:lpstr>
      <vt:lpstr>PowerPoint 演示文稿</vt:lpstr>
      <vt:lpstr>选择执行</vt:lpstr>
      <vt:lpstr> if  语句</vt:lpstr>
      <vt:lpstr> if语句的含义</vt:lpstr>
      <vt:lpstr>例：从键盘输入三个整数，计算其中的最大值并将其输出</vt:lpstr>
      <vt:lpstr>if语句的锯齿格式</vt:lpstr>
      <vt:lpstr>例子：从键盘输入一个三角形的三条边，判断其为何种三角形 </vt:lpstr>
      <vt:lpstr>避免不必要的测试</vt:lpstr>
      <vt:lpstr>if 语句的歧义问题</vt:lpstr>
      <vt:lpstr>下面程序的结果是什么？</vt:lpstr>
      <vt:lpstr>switch 语句</vt:lpstr>
      <vt:lpstr>PowerPoint 演示文稿</vt:lpstr>
      <vt:lpstr>例子、从键盘输入一个星期的某一天（0：星期天；1：星期一；...），然后输出其对应的英语单词</vt:lpstr>
      <vt:lpstr>switch语句中使用break语句</vt:lpstr>
      <vt:lpstr>PowerPoint 演示文稿</vt:lpstr>
      <vt:lpstr>例：计算某年某月的天数。</vt:lpstr>
      <vt:lpstr>循环（重复）执行 </vt:lpstr>
      <vt:lpstr>计算机问题求解的基本方法</vt:lpstr>
      <vt:lpstr>PowerPoint 演示文稿</vt:lpstr>
      <vt:lpstr>循环的基本要素</vt:lpstr>
      <vt:lpstr>循环语句</vt:lpstr>
      <vt:lpstr>while 语句</vt:lpstr>
      <vt:lpstr>用while语句求n!</vt:lpstr>
      <vt:lpstr>do-while 语句</vt:lpstr>
      <vt:lpstr>用do-while语句求n!</vt:lpstr>
      <vt:lpstr>for 语句</vt:lpstr>
      <vt:lpstr>用for语句求n!</vt:lpstr>
      <vt:lpstr>PowerPoint 演示文稿</vt:lpstr>
      <vt:lpstr>PowerPoint 演示文稿</vt:lpstr>
      <vt:lpstr>PowerPoint 演示文稿</vt:lpstr>
      <vt:lpstr>“死循环”</vt:lpstr>
      <vt:lpstr>循环的种类</vt:lpstr>
      <vt:lpstr>三种循环语句的使用原则 </vt:lpstr>
      <vt:lpstr>例：计算从键盘输入的一系列整数的和，要求：首先输入整数的个数。（计数控制的循环） </vt:lpstr>
      <vt:lpstr>例：计算从键盘输入的一系列整数的和，要求输入以0结束。（事件控制的循环 ）</vt:lpstr>
      <vt:lpstr>例：从键盘接收字符，一直到输入了字符y(Y)或n(N)为止。 （事件控制的循环 ）</vt:lpstr>
      <vt:lpstr>基于循环的程序设计举例</vt:lpstr>
      <vt:lpstr>例：求第n个费波那契(Fibonacci)数</vt:lpstr>
      <vt:lpstr>用牛顿迭代法求 </vt:lpstr>
      <vt:lpstr>PowerPoint 演示文稿</vt:lpstr>
      <vt:lpstr>PowerPoint 演示文稿</vt:lpstr>
      <vt:lpstr>循环优化问题</vt:lpstr>
      <vt:lpstr>例：编程判断i是否为素数（穷举法）</vt:lpstr>
      <vt:lpstr>PowerPoint 演示文稿</vt:lpstr>
      <vt:lpstr>PowerPoint 演示文稿</vt:lpstr>
      <vt:lpstr>例：编程求出小于n的所有素数（穷举法）</vt:lpstr>
      <vt:lpstr>PowerPoint 演示文稿</vt:lpstr>
      <vt:lpstr>例：“百元买百鸡”问题</vt:lpstr>
      <vt:lpstr>问题抽象</vt:lpstr>
      <vt:lpstr>程序</vt:lpstr>
      <vt:lpstr>优化一</vt:lpstr>
      <vt:lpstr>优化二</vt:lpstr>
      <vt:lpstr>无条件转移控制 </vt:lpstr>
      <vt:lpstr>goto语句</vt:lpstr>
      <vt:lpstr>用goto语句求n! </vt:lpstr>
      <vt:lpstr>PowerPoint 演示文稿</vt:lpstr>
      <vt:lpstr>PowerPoint 演示文稿</vt:lpstr>
      <vt:lpstr>break语句 </vt:lpstr>
      <vt:lpstr>用goto语句实现break语句的功能</vt:lpstr>
      <vt:lpstr>PowerPoint 演示文稿</vt:lpstr>
      <vt:lpstr>PowerPoint 演示文稿</vt:lpstr>
      <vt:lpstr>continue语句 </vt:lpstr>
      <vt:lpstr>用空语句和goto语句实现continue语句的功能 </vt:lpstr>
      <vt:lpstr>例：从键盘输入一些非零整数，然后输出其中所有正数的平方根。 </vt:lpstr>
      <vt:lpstr>PowerPoint 演示文稿</vt:lpstr>
      <vt:lpstr>PowerPoint 演示文稿</vt:lpstr>
      <vt:lpstr>程序设计风格 </vt:lpstr>
      <vt:lpstr>结构化程序设计 </vt:lpstr>
      <vt:lpstr>结构化程序设计（续） </vt:lpstr>
      <vt:lpstr>关于goto语句 </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程序的流程控制               —— 语句</dc:title>
  <dc:creator>Chen Jiajun</dc:creator>
  <cp:lastModifiedBy>Chen Jiajun</cp:lastModifiedBy>
  <cp:revision>334</cp:revision>
  <dcterms:created xsi:type="dcterms:W3CDTF">2004-12-03T07:33:53Z</dcterms:created>
  <dcterms:modified xsi:type="dcterms:W3CDTF">2021-10-11T01:29:54Z</dcterms:modified>
</cp:coreProperties>
</file>